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675" r:id="rId3"/>
    <p:sldMasterId id="2147483712" r:id="rId4"/>
    <p:sldMasterId id="2147483761" r:id="rId5"/>
    <p:sldMasterId id="2147483774" r:id="rId6"/>
    <p:sldMasterId id="2147484045" r:id="rId7"/>
    <p:sldMasterId id="2147485145" r:id="rId8"/>
    <p:sldMasterId id="2147485160" r:id="rId9"/>
    <p:sldMasterId id="2147485175" r:id="rId10"/>
    <p:sldMasterId id="2147485190" r:id="rId11"/>
  </p:sldMasterIdLst>
  <p:notesMasterIdLst>
    <p:notesMasterId r:id="rId76"/>
  </p:notesMasterIdLst>
  <p:handoutMasterIdLst>
    <p:handoutMasterId r:id="rId77"/>
  </p:handoutMasterIdLst>
  <p:sldIdLst>
    <p:sldId id="419" r:id="rId12"/>
    <p:sldId id="680" r:id="rId13"/>
    <p:sldId id="682" r:id="rId14"/>
    <p:sldId id="705" r:id="rId15"/>
    <p:sldId id="542" r:id="rId16"/>
    <p:sldId id="678" r:id="rId17"/>
    <p:sldId id="543" r:id="rId18"/>
    <p:sldId id="548" r:id="rId19"/>
    <p:sldId id="706" r:id="rId20"/>
    <p:sldId id="544" r:id="rId21"/>
    <p:sldId id="672" r:id="rId22"/>
    <p:sldId id="627" r:id="rId23"/>
    <p:sldId id="661" r:id="rId24"/>
    <p:sldId id="664" r:id="rId25"/>
    <p:sldId id="621" r:id="rId26"/>
    <p:sldId id="635" r:id="rId27"/>
    <p:sldId id="549" r:id="rId28"/>
    <p:sldId id="572" r:id="rId29"/>
    <p:sldId id="630" r:id="rId30"/>
    <p:sldId id="631" r:id="rId31"/>
    <p:sldId id="632" r:id="rId32"/>
    <p:sldId id="633" r:id="rId33"/>
    <p:sldId id="634" r:id="rId34"/>
    <p:sldId id="550" r:id="rId35"/>
    <p:sldId id="551" r:id="rId36"/>
    <p:sldId id="552" r:id="rId37"/>
    <p:sldId id="553" r:id="rId38"/>
    <p:sldId id="560" r:id="rId39"/>
    <p:sldId id="466" r:id="rId40"/>
    <p:sldId id="613" r:id="rId41"/>
    <p:sldId id="617" r:id="rId42"/>
    <p:sldId id="639" r:id="rId43"/>
    <p:sldId id="641" r:id="rId44"/>
    <p:sldId id="642" r:id="rId45"/>
    <p:sldId id="643" r:id="rId46"/>
    <p:sldId id="686" r:id="rId47"/>
    <p:sldId id="687" r:id="rId48"/>
    <p:sldId id="702" r:id="rId49"/>
    <p:sldId id="665" r:id="rId50"/>
    <p:sldId id="666" r:id="rId51"/>
    <p:sldId id="667" r:id="rId52"/>
    <p:sldId id="669" r:id="rId53"/>
    <p:sldId id="675" r:id="rId54"/>
    <p:sldId id="704" r:id="rId55"/>
    <p:sldId id="695" r:id="rId56"/>
    <p:sldId id="691" r:id="rId57"/>
    <p:sldId id="683" r:id="rId58"/>
    <p:sldId id="638" r:id="rId59"/>
    <p:sldId id="692" r:id="rId60"/>
    <p:sldId id="679" r:id="rId61"/>
    <p:sldId id="539" r:id="rId62"/>
    <p:sldId id="700" r:id="rId63"/>
    <p:sldId id="696" r:id="rId64"/>
    <p:sldId id="697" r:id="rId65"/>
    <p:sldId id="698" r:id="rId66"/>
    <p:sldId id="699" r:id="rId67"/>
    <p:sldId id="681" r:id="rId68"/>
    <p:sldId id="688" r:id="rId69"/>
    <p:sldId id="689" r:id="rId70"/>
    <p:sldId id="690" r:id="rId71"/>
    <p:sldId id="693" r:id="rId72"/>
    <p:sldId id="694" r:id="rId73"/>
    <p:sldId id="701" r:id="rId74"/>
    <p:sldId id="703" r:id="rId75"/>
  </p:sldIdLst>
  <p:sldSz cx="9144000" cy="6858000" type="screen4x3"/>
  <p:notesSz cx="6858000" cy="9144000"/>
  <p:defaultTextStyle>
    <a:defPPr>
      <a:defRPr lang="en-GB"/>
    </a:defPPr>
    <a:lvl1pPr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 baseline="-25000">
        <a:solidFill>
          <a:schemeClr val="bg1"/>
        </a:solidFill>
        <a:latin typeface="Times New Roman" pitchFamily="18" charset="0"/>
        <a:ea typeface="+mn-ea"/>
        <a:cs typeface="Arial" charset="0"/>
      </a:defRPr>
    </a:lvl1pPr>
    <a:lvl2pPr marL="457200"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 baseline="-25000">
        <a:solidFill>
          <a:schemeClr val="bg1"/>
        </a:solidFill>
        <a:latin typeface="Times New Roman" pitchFamily="18" charset="0"/>
        <a:ea typeface="+mn-ea"/>
        <a:cs typeface="Arial" charset="0"/>
      </a:defRPr>
    </a:lvl2pPr>
    <a:lvl3pPr marL="914400"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 baseline="-25000">
        <a:solidFill>
          <a:schemeClr val="bg1"/>
        </a:solidFill>
        <a:latin typeface="Times New Roman" pitchFamily="18" charset="0"/>
        <a:ea typeface="+mn-ea"/>
        <a:cs typeface="Arial" charset="0"/>
      </a:defRPr>
    </a:lvl3pPr>
    <a:lvl4pPr marL="1371600"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 baseline="-25000">
        <a:solidFill>
          <a:schemeClr val="bg1"/>
        </a:solidFill>
        <a:latin typeface="Times New Roman" pitchFamily="18" charset="0"/>
        <a:ea typeface="+mn-ea"/>
        <a:cs typeface="Arial" charset="0"/>
      </a:defRPr>
    </a:lvl4pPr>
    <a:lvl5pPr marL="1828800" algn="l" defTabSz="457200" rtl="0" fontAlgn="base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 baseline="-25000">
        <a:solidFill>
          <a:schemeClr val="bg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 baseline="-25000">
        <a:solidFill>
          <a:schemeClr val="bg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 baseline="-25000">
        <a:solidFill>
          <a:schemeClr val="bg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 baseline="-25000">
        <a:solidFill>
          <a:schemeClr val="bg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 baseline="-25000">
        <a:solidFill>
          <a:schemeClr val="bg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FF9900"/>
    <a:srgbClr val="333399"/>
    <a:srgbClr val="FFCC99"/>
    <a:srgbClr val="008000"/>
    <a:srgbClr val="3366FF"/>
    <a:srgbClr val="CC6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647" autoAdjust="0"/>
    <p:restoredTop sz="69883" autoAdjust="0"/>
  </p:normalViewPr>
  <p:slideViewPr>
    <p:cSldViewPr showGuides="1">
      <p:cViewPr>
        <p:scale>
          <a:sx n="80" d="100"/>
          <a:sy n="8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976"/>
    </p:cViewPr>
  </p:sorter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4.xml"/><Relationship Id="rId7" Type="http://schemas.openxmlformats.org/officeDocument/2006/relationships/slide" Target="slides/slide37.xml"/><Relationship Id="rId2" Type="http://schemas.openxmlformats.org/officeDocument/2006/relationships/slide" Target="slides/slide8.xml"/><Relationship Id="rId1" Type="http://schemas.openxmlformats.org/officeDocument/2006/relationships/slide" Target="slides/slide7.xml"/><Relationship Id="rId6" Type="http://schemas.openxmlformats.org/officeDocument/2006/relationships/slide" Target="slides/slide28.xml"/><Relationship Id="rId5" Type="http://schemas.openxmlformats.org/officeDocument/2006/relationships/slide" Target="slides/slide18.xml"/><Relationship Id="rId4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C8842-46F3-4E41-B54E-47FC9726E840}" type="datetimeFigureOut">
              <a:rPr lang="de-DE" smtClean="0"/>
              <a:t>05.08.2019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B0510-C2C5-41D4-9D5F-4CC3535285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971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451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80A15D9-3BF2-4708-A965-E09DFFF9BD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81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FEECA6-FF0D-4AEA-BD13-EF9DA51365B7}" type="slidenum">
              <a:rPr lang="en-GB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GB" altLang="en-US" smtClean="0"/>
          </a:p>
        </p:txBody>
      </p:sp>
      <p:sp>
        <p:nvSpPr>
          <p:cNvPr id="6553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25913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EACBEF2-1B18-4A69-8A67-ED430BF4AAE6}" type="slidenum">
              <a:rPr lang="en-GB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en-GB" alt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AE7F14-3964-4EF4-B58F-3C1E8CFB6036}" type="slidenum">
              <a:rPr lang="en-GB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GB" alt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4BDE8D-F179-4FB2-9338-B358406F3B66}" type="slidenum">
              <a:rPr lang="en-GB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GB" alt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7B6F3E-ADEE-42EA-9D9B-704B1E0B40B0}" type="slidenum">
              <a:rPr lang="en-GB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GB" alt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1C0E587-E660-4E00-91B0-A1814F1E84B8}" type="slidenum">
              <a:rPr lang="en-GB" altLang="en-US" smtClean="0">
                <a:solidFill>
                  <a:schemeClr val="tx1"/>
                </a:solidFill>
                <a:latin typeface="Arial" charset="0"/>
                <a:ea typeface="ヒラギノ角ゴ Pro W3" pitchFamily="48" charset="-128"/>
              </a:rPr>
              <a:pPr eaLnBrk="1" hangingPunct="1">
                <a:spcBef>
                  <a:spcPct val="0"/>
                </a:spcBef>
              </a:pPr>
              <a:t>28</a:t>
            </a:fld>
            <a:endParaRPr lang="en-GB" altLang="en-US" smtClean="0">
              <a:solidFill>
                <a:schemeClr val="tx1"/>
              </a:solidFill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A576FE-0897-4B19-9D95-E91FD500C7BA}" type="slidenum">
              <a:rPr lang="en-GB" altLang="en-US" smtClean="0"/>
              <a:pPr eaLnBrk="1" hangingPunct="1">
                <a:spcBef>
                  <a:spcPct val="0"/>
                </a:spcBef>
              </a:pPr>
              <a:t>29</a:t>
            </a:fld>
            <a:endParaRPr lang="en-GB" altLang="en-US" smtClean="0"/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C27CC6B3-ADFF-4ABC-BEE1-3798AA7BF9D5}" type="slidenum">
              <a:rPr lang="de-DE" altLang="en-US" baseline="0">
                <a:solidFill>
                  <a:schemeClr val="tx1"/>
                </a:solidFill>
                <a:latin typeface="Arial" charset="0"/>
                <a:ea typeface="ヒラギノ角ゴ Pro W3" pitchFamily="48" charset="-128"/>
              </a:rPr>
              <a:pPr algn="r" defTabSz="914400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de-DE" altLang="en-US" baseline="0">
              <a:solidFill>
                <a:schemeClr val="tx1"/>
              </a:solidFill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79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76CC5D-22F4-4FEE-A30E-16AB8D6ED901}" type="slidenum">
              <a:rPr lang="en-GB" altLang="en-US" smtClean="0"/>
              <a:pPr eaLnBrk="1" hangingPunct="1">
                <a:spcBef>
                  <a:spcPct val="0"/>
                </a:spcBef>
              </a:pPr>
              <a:t>31</a:t>
            </a:fld>
            <a:endParaRPr lang="en-GB" altLang="en-US" smtClean="0"/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67B1ADDD-5443-4B38-BEC8-407402E6C7CE}" type="slidenum">
              <a:rPr lang="en-US" altLang="en-US" baseline="0">
                <a:solidFill>
                  <a:schemeClr val="tx1"/>
                </a:solidFill>
                <a:latin typeface="Arial" charset="0"/>
                <a:ea typeface="ヒラギノ角ゴ Pro W3" pitchFamily="48" charset="-128"/>
              </a:rPr>
              <a:pPr algn="r" defTabSz="914400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n-US" altLang="en-US" baseline="0">
              <a:solidFill>
                <a:schemeClr val="tx1"/>
              </a:solidFill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 eaLnBrk="1" hangingPunct="1"/>
            <a:r>
              <a:rPr lang="de-DE" altLang="en-US" smtClean="0"/>
              <a:t>PIK bei 1-5 – 2.5 °C über heute (d.h. 2.3 – 3.3 über vorindustriell)– Abschmelzen – Effekt Höhe des Eises (Eisgebirge über 3000 m hoch – Absinken  erreichen wärmerer Luftschichten unaufhaltsames Abschmilzen)</a:t>
            </a:r>
          </a:p>
          <a:p>
            <a:pPr defTabSz="914400" eaLnBrk="1" hangingPunct="1"/>
            <a:r>
              <a:rPr lang="de-DE" altLang="en-US" smtClean="0"/>
              <a:t>Deswegen auch Hysteresis-Effekt – tiefere Temperaturen notwendig, um Aufbau des Eises einzuleiten</a:t>
            </a:r>
          </a:p>
          <a:p>
            <a:pPr defTabSz="914400" eaLnBrk="1" hangingPunct="1"/>
            <a:endParaRPr lang="de-DE" altLang="en-US" smtClean="0"/>
          </a:p>
          <a:p>
            <a:pPr defTabSz="914400" eaLnBrk="1" hangingPunct="1"/>
            <a:r>
              <a:rPr lang="de-DE" altLang="en-US" smtClean="0"/>
              <a:t>ein vollständiges Abschmelzen entspricht einem Meeresspiegelanstieg von 7m</a:t>
            </a:r>
          </a:p>
          <a:p>
            <a:pPr defTabSz="914400"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736E14-66F7-458C-82D4-E4F95EDB53C8}" type="slidenum">
              <a:rPr lang="en-GB" altLang="en-US" smtClean="0"/>
              <a:pPr eaLnBrk="1" hangingPunct="1">
                <a:spcBef>
                  <a:spcPct val="0"/>
                </a:spcBef>
              </a:pPr>
              <a:t>32</a:t>
            </a:fld>
            <a:endParaRPr lang="en-GB" altLang="en-US" smtClean="0"/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83972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763588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ts val="450"/>
              </a:spcBef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mtClean="0">
                <a:cs typeface="Arial" charset="0"/>
              </a:rPr>
              <a:t>Moberg mit Sedimenten für den langfristigen Trend</a:t>
            </a:r>
          </a:p>
          <a:p>
            <a:pPr eaLnBrk="1" hangingPunct="1">
              <a:spcBef>
                <a:spcPts val="450"/>
              </a:spcBef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mtClean="0">
                <a:cs typeface="Arial" charset="0"/>
              </a:rPr>
              <a:t>Oerlemans: Gletscher</a:t>
            </a:r>
          </a:p>
          <a:p>
            <a:pPr eaLnBrk="1" hangingPunct="1">
              <a:spcBef>
                <a:spcPts val="450"/>
              </a:spcBef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mtClean="0">
                <a:cs typeface="Arial" charset="0"/>
              </a:rPr>
              <a:t>Aus den Punkten 1-3 folgt fast zwangsläufig diese weitere Erwärmung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04537E3-F54D-41D0-9C52-5431751F669B}" type="slidenum">
              <a:rPr lang="en-GB" altLang="en-US" smtClean="0"/>
              <a:pPr eaLnBrk="1" hangingPunct="1">
                <a:spcBef>
                  <a:spcPct val="0"/>
                </a:spcBef>
              </a:pPr>
              <a:t>33</a:t>
            </a:fld>
            <a:endParaRPr lang="en-GB" alt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Char char="•"/>
            </a:pPr>
            <a:r>
              <a:rPr lang="de-DE" altLang="en-US" smtClean="0"/>
              <a:t>Moberg mit Sedimenten für den langfristigen Trend</a:t>
            </a:r>
          </a:p>
          <a:p>
            <a:pPr>
              <a:buFont typeface="Times New Roman" pitchFamily="18" charset="0"/>
              <a:buChar char="•"/>
            </a:pPr>
            <a:r>
              <a:rPr lang="de-DE" altLang="en-US" smtClean="0"/>
              <a:t>Oerlemans: Gletscher</a:t>
            </a:r>
            <a:endParaRPr lang="en-GB" altLang="en-US" smtClean="0"/>
          </a:p>
          <a:p>
            <a:pPr>
              <a:buFont typeface="Times New Roman" pitchFamily="18" charset="0"/>
              <a:buChar char="•"/>
            </a:pPr>
            <a:r>
              <a:rPr lang="en-GB" altLang="en-US" smtClean="0"/>
              <a:t>Aus den Punkten 1-3 folgt fast zwangsl</a:t>
            </a:r>
            <a:r>
              <a:rPr lang="de-DE" altLang="en-US" smtClean="0"/>
              <a:t>ä</a:t>
            </a:r>
            <a:r>
              <a:rPr lang="en-GB" altLang="en-US" smtClean="0"/>
              <a:t>ufig diese weitere Erw</a:t>
            </a:r>
            <a:r>
              <a:rPr lang="de-DE" altLang="en-US" smtClean="0"/>
              <a:t>ä</a:t>
            </a:r>
            <a:r>
              <a:rPr lang="en-GB" altLang="en-US" smtClean="0"/>
              <a:t>rmung</a:t>
            </a:r>
            <a:endParaRPr lang="de-DE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015BF4-C050-4F57-AD77-41703A4747FB}" type="slidenum">
              <a:rPr lang="en-GB" altLang="en-US" smtClean="0"/>
              <a:pPr eaLnBrk="1" hangingPunct="1">
                <a:spcBef>
                  <a:spcPct val="0"/>
                </a:spcBef>
              </a:pPr>
              <a:t>34</a:t>
            </a:fld>
            <a:endParaRPr lang="en-GB" alt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Char char="•"/>
            </a:pPr>
            <a:r>
              <a:rPr lang="de-DE" altLang="en-US" smtClean="0"/>
              <a:t>Moberg mit Sedimenten für den langfristigen Trend</a:t>
            </a:r>
          </a:p>
          <a:p>
            <a:pPr>
              <a:buFont typeface="Times New Roman" pitchFamily="18" charset="0"/>
              <a:buChar char="•"/>
            </a:pPr>
            <a:r>
              <a:rPr lang="de-DE" altLang="en-US" smtClean="0"/>
              <a:t>Oerlemans: Gletscher</a:t>
            </a:r>
            <a:endParaRPr lang="en-GB" altLang="en-US" smtClean="0"/>
          </a:p>
          <a:p>
            <a:pPr>
              <a:buFont typeface="Times New Roman" pitchFamily="18" charset="0"/>
              <a:buChar char="•"/>
            </a:pPr>
            <a:r>
              <a:rPr lang="en-GB" altLang="en-US" smtClean="0"/>
              <a:t>Aus den Punkten 1-3 folgt fast zwangsl</a:t>
            </a:r>
            <a:r>
              <a:rPr lang="de-DE" altLang="en-US" smtClean="0"/>
              <a:t>ä</a:t>
            </a:r>
            <a:r>
              <a:rPr lang="en-GB" altLang="en-US" smtClean="0"/>
              <a:t>ufig diese weitere Erw</a:t>
            </a:r>
            <a:r>
              <a:rPr lang="de-DE" altLang="en-US" smtClean="0"/>
              <a:t>ä</a:t>
            </a:r>
            <a:r>
              <a:rPr lang="en-GB" altLang="en-US" smtClean="0"/>
              <a:t>rmung</a:t>
            </a:r>
            <a:endParaRPr lang="de-DE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E095A7-56D8-46F1-9ED1-1E3AFFCB87D7}" type="slidenum">
              <a:rPr lang="en-GB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GB" altLang="en-US" smtClean="0"/>
          </a:p>
        </p:txBody>
      </p:sp>
      <p:sp>
        <p:nvSpPr>
          <p:cNvPr id="66563" name="Text Box 2"/>
          <p:cNvSpPr txBox="1">
            <a:spLocks noChangeArrowheads="1"/>
          </p:cNvSpPr>
          <p:nvPr/>
        </p:nvSpPr>
        <p:spPr bwMode="auto">
          <a:xfrm>
            <a:off x="1144588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66564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6996113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ts val="450"/>
              </a:spcBef>
              <a:buFont typeface="Frutiger-BlackC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b="1" dirty="0" err="1" smtClean="0">
                <a:latin typeface="Frutiger-BlackCn" charset="0"/>
                <a:cs typeface="Arial" charset="0"/>
              </a:rPr>
              <a:t>Abbildung</a:t>
            </a:r>
            <a:r>
              <a:rPr lang="en-GB" altLang="en-US" b="1" dirty="0" smtClean="0">
                <a:latin typeface="Frutiger-BlackCn" charset="0"/>
                <a:cs typeface="Arial" charset="0"/>
              </a:rPr>
              <a:t> 4.3-1</a:t>
            </a: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Aragonitsättigung</a:t>
            </a:r>
            <a:r>
              <a:rPr lang="en-GB" altLang="en-US" dirty="0" smtClean="0">
                <a:latin typeface="TimesTen-Roman" charset="0"/>
                <a:cs typeface="Arial" charset="0"/>
              </a:rPr>
              <a:t> und</a:t>
            </a: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gegenwärtige</a:t>
            </a:r>
            <a:r>
              <a:rPr lang="en-GB" altLang="en-US" dirty="0" smtClean="0">
                <a:latin typeface="TimesTen-Roman" charset="0"/>
                <a:cs typeface="Arial" charset="0"/>
              </a:rPr>
              <a:t>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Riffstandorte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smtClean="0">
                <a:latin typeface="TimesTen-Roman" charset="0"/>
                <a:cs typeface="Arial" charset="0"/>
              </a:rPr>
              <a:t>von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Warmwasserkorallen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smtClean="0">
                <a:latin typeface="TimesTen-Roman" charset="0"/>
                <a:cs typeface="Arial" charset="0"/>
              </a:rPr>
              <a:t>(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blaue</a:t>
            </a:r>
            <a:r>
              <a:rPr lang="en-GB" altLang="en-US" dirty="0" smtClean="0">
                <a:latin typeface="TimesTen-Roman" charset="0"/>
                <a:cs typeface="Arial" charset="0"/>
              </a:rPr>
              <a:t>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Punkte</a:t>
            </a:r>
            <a:r>
              <a:rPr lang="en-GB" altLang="en-US" dirty="0" smtClean="0">
                <a:latin typeface="TimesTen-Roman" charset="0"/>
                <a:cs typeface="Arial" charset="0"/>
              </a:rPr>
              <a:t>). (a)</a:t>
            </a: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vorindustrielle</a:t>
            </a:r>
            <a:r>
              <a:rPr lang="en-GB" altLang="en-US" dirty="0" smtClean="0">
                <a:latin typeface="TimesTen-Roman" charset="0"/>
                <a:cs typeface="Arial" charset="0"/>
              </a:rPr>
              <a:t>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Werte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smtClean="0">
                <a:latin typeface="TimesTen-Roman" charset="0"/>
                <a:cs typeface="Arial" charset="0"/>
              </a:rPr>
              <a:t>(ca. 1870,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atmosphärische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smtClean="0">
                <a:latin typeface="TimesTen-Roman" charset="0"/>
                <a:cs typeface="Arial" charset="0"/>
              </a:rPr>
              <a:t>CO2-Konzentration</a:t>
            </a: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smtClean="0">
                <a:latin typeface="TimesTen-Roman" charset="0"/>
                <a:cs typeface="Arial" charset="0"/>
              </a:rPr>
              <a:t>280 ppm), (b)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Gegenwart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smtClean="0">
                <a:latin typeface="TimesTen-Roman" charset="0"/>
                <a:cs typeface="Arial" charset="0"/>
              </a:rPr>
              <a:t>(ca. 2005, 375 ppm CO2), (c)</a:t>
            </a: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Zukunft</a:t>
            </a:r>
            <a:r>
              <a:rPr lang="en-GB" altLang="en-US" dirty="0" smtClean="0">
                <a:latin typeface="TimesTen-Roman" charset="0"/>
                <a:cs typeface="Arial" charset="0"/>
              </a:rPr>
              <a:t> (ca. 2065, 517 ppm</a:t>
            </a: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smtClean="0">
                <a:latin typeface="TimesTen-Roman" charset="0"/>
                <a:cs typeface="Arial" charset="0"/>
              </a:rPr>
              <a:t>CO2). Der Grad der</a:t>
            </a: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Aragonitsättigung</a:t>
            </a:r>
            <a:r>
              <a:rPr lang="en-GB" altLang="en-US" dirty="0" smtClean="0">
                <a:latin typeface="TimesTen-Roman" charset="0"/>
                <a:cs typeface="Arial" charset="0"/>
              </a:rPr>
              <a:t> (</a:t>
            </a:r>
            <a:r>
              <a:rPr lang="en-GB" altLang="en-US" dirty="0" smtClean="0">
                <a:latin typeface="LucidaGrande" charset="0"/>
                <a:cs typeface="Arial" charset="0"/>
              </a:rPr>
              <a:t>Ù</a:t>
            </a:r>
            <a:r>
              <a:rPr lang="en-GB" altLang="en-US" dirty="0" smtClean="0">
                <a:latin typeface="TimesTen-Roman" charset="0"/>
                <a:cs typeface="Arial" charset="0"/>
              </a:rPr>
              <a:t>)</a:t>
            </a: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bezeichnet</a:t>
            </a:r>
            <a:r>
              <a:rPr lang="en-GB" altLang="en-US" dirty="0" smtClean="0">
                <a:latin typeface="TimesTen-Roman" charset="0"/>
                <a:cs typeface="Arial" charset="0"/>
              </a:rPr>
              <a:t> das relative</a:t>
            </a: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Verhältnis</a:t>
            </a:r>
            <a:r>
              <a:rPr lang="en-GB" altLang="en-US" dirty="0" smtClean="0">
                <a:latin typeface="TimesTen-Roman" charset="0"/>
                <a:cs typeface="Arial" charset="0"/>
              </a:rPr>
              <a:t>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zwischen</a:t>
            </a:r>
            <a:r>
              <a:rPr lang="en-GB" altLang="en-US" dirty="0" smtClean="0">
                <a:latin typeface="TimesTen-Roman" charset="0"/>
                <a:cs typeface="Arial" charset="0"/>
              </a:rPr>
              <a:t>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dem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Produkt</a:t>
            </a:r>
            <a:r>
              <a:rPr lang="en-GB" altLang="en-US" dirty="0" smtClean="0">
                <a:latin typeface="TimesTen-Roman" charset="0"/>
                <a:cs typeface="Arial" charset="0"/>
              </a:rPr>
              <a:t> der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Konzentrationen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smtClean="0">
                <a:latin typeface="TimesTen-Roman" charset="0"/>
                <a:cs typeface="Arial" charset="0"/>
              </a:rPr>
              <a:t>von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Kalzium</a:t>
            </a:r>
            <a:r>
              <a:rPr lang="en-GB" altLang="en-US" dirty="0" smtClean="0">
                <a:latin typeface="TimesTen-Roman" charset="0"/>
                <a:cs typeface="Arial" charset="0"/>
              </a:rPr>
              <a:t>- und</a:t>
            </a: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Karbonationen</a:t>
            </a:r>
            <a:r>
              <a:rPr lang="en-GB" altLang="en-US" dirty="0" smtClean="0">
                <a:latin typeface="TimesTen-Roman" charset="0"/>
                <a:cs typeface="Arial" charset="0"/>
              </a:rPr>
              <a:t> und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dem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Löslichkeitsprodukt</a:t>
            </a:r>
            <a:r>
              <a:rPr lang="en-GB" altLang="en-US" dirty="0" smtClean="0">
                <a:latin typeface="TimesTen-Roman" charset="0"/>
                <a:cs typeface="Arial" charset="0"/>
              </a:rPr>
              <a:t>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für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Aragonit</a:t>
            </a:r>
            <a:r>
              <a:rPr lang="en-GB" altLang="en-US" dirty="0" smtClean="0">
                <a:latin typeface="TimesTen-Roman" charset="0"/>
                <a:cs typeface="Arial" charset="0"/>
              </a:rPr>
              <a:t>.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Standorte</a:t>
            </a:r>
            <a:r>
              <a:rPr lang="en-GB" altLang="en-US" dirty="0" smtClean="0">
                <a:latin typeface="TimesTen-Roman" charset="0"/>
                <a:cs typeface="Arial" charset="0"/>
              </a:rPr>
              <a:t>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mit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einer</a:t>
            </a:r>
            <a:r>
              <a:rPr lang="en-GB" altLang="en-US" dirty="0" smtClean="0">
                <a:latin typeface="TimesTen-Roman" charset="0"/>
                <a:cs typeface="Arial" charset="0"/>
              </a:rPr>
              <a:t>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Aragonitsättigung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unterhalb</a:t>
            </a:r>
            <a:r>
              <a:rPr lang="en-GB" altLang="en-US" dirty="0" smtClean="0">
                <a:latin typeface="TimesTen-Roman" charset="0"/>
                <a:cs typeface="Arial" charset="0"/>
              </a:rPr>
              <a:t> von 3,5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sind</a:t>
            </a:r>
            <a:r>
              <a:rPr lang="en-GB" altLang="en-US" dirty="0" smtClean="0">
                <a:latin typeface="TimesTen-Roman" charset="0"/>
                <a:cs typeface="Arial" charset="0"/>
              </a:rPr>
              <a:t>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nur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noch</a:t>
            </a:r>
            <a:r>
              <a:rPr lang="en-GB" altLang="en-US" dirty="0" smtClean="0">
                <a:latin typeface="TimesTen-Roman" charset="0"/>
                <a:cs typeface="Arial" charset="0"/>
              </a:rPr>
              <a:t>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bedingt</a:t>
            </a:r>
            <a:r>
              <a:rPr lang="en-GB" altLang="en-US" dirty="0" smtClean="0">
                <a:latin typeface="TimesTen-Roman" charset="0"/>
                <a:cs typeface="Arial" charset="0"/>
              </a:rPr>
              <a:t>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für</a:t>
            </a:r>
            <a:r>
              <a:rPr lang="en-GB" altLang="en-US" dirty="0" smtClean="0">
                <a:latin typeface="TimesTen-Roman" charset="0"/>
                <a:cs typeface="Arial" charset="0"/>
              </a:rPr>
              <a:t>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riffbildende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Warmwasserkorallen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geeignet</a:t>
            </a:r>
            <a:r>
              <a:rPr lang="en-GB" altLang="en-US" dirty="0" smtClean="0">
                <a:latin typeface="TimesTen-Roman" charset="0"/>
                <a:cs typeface="Arial" charset="0"/>
              </a:rPr>
              <a:t> (marginal),</a:t>
            </a: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unterhalb</a:t>
            </a:r>
            <a:r>
              <a:rPr lang="en-GB" altLang="en-US" dirty="0" smtClean="0">
                <a:latin typeface="TimesTen-Roman" charset="0"/>
                <a:cs typeface="Arial" charset="0"/>
              </a:rPr>
              <a:t> von 3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sind</a:t>
            </a:r>
            <a:r>
              <a:rPr lang="en-GB" altLang="en-US" dirty="0" smtClean="0">
                <a:latin typeface="TimesTen-Roman" charset="0"/>
                <a:cs typeface="Arial" charset="0"/>
              </a:rPr>
              <a:t> </a:t>
            </a:r>
            <a:r>
              <a:rPr lang="en-GB" altLang="en-US" dirty="0" err="1" smtClean="0">
                <a:latin typeface="TimesTen-Roman" charset="0"/>
                <a:cs typeface="Arial" charset="0"/>
              </a:rPr>
              <a:t>sie</a:t>
            </a:r>
            <a:endParaRPr lang="en-GB" altLang="en-US" dirty="0" smtClean="0">
              <a:latin typeface="TimesTen-Roman" charset="0"/>
              <a:cs typeface="Arial" charset="0"/>
            </a:endParaRP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ungeeignet</a:t>
            </a:r>
            <a:r>
              <a:rPr lang="en-GB" altLang="en-US" dirty="0" smtClean="0">
                <a:latin typeface="TimesTen-Roman" charset="0"/>
                <a:cs typeface="Arial" charset="0"/>
              </a:rPr>
              <a:t>.</a:t>
            </a: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dirty="0" err="1" smtClean="0">
                <a:latin typeface="TimesTen-Roman" charset="0"/>
                <a:cs typeface="Arial" charset="0"/>
              </a:rPr>
              <a:t>Quelle</a:t>
            </a:r>
            <a:r>
              <a:rPr lang="en-GB" altLang="en-US" dirty="0" smtClean="0">
                <a:latin typeface="TimesTen-Roman" charset="0"/>
                <a:cs typeface="Arial" charset="0"/>
              </a:rPr>
              <a:t>: Steffen et al., 2004</a:t>
            </a:r>
          </a:p>
          <a:p>
            <a:pPr eaLnBrk="1" hangingPunct="1">
              <a:spcBef>
                <a:spcPts val="450"/>
              </a:spcBef>
              <a:buFont typeface="TimesTen-Roman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altLang="en-US" dirty="0" smtClean="0">
              <a:latin typeface="TimesTen-Roman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D24AC9-CD9A-480A-AFBD-8CFAA86986DB}" type="slidenum">
              <a:rPr lang="en-GB" altLang="en-US" smtClean="0"/>
              <a:pPr eaLnBrk="1" hangingPunct="1">
                <a:spcBef>
                  <a:spcPct val="0"/>
                </a:spcBef>
              </a:pPr>
              <a:t>35</a:t>
            </a:fld>
            <a:endParaRPr lang="en-GB" alt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Times New Roman" pitchFamily="18" charset="0"/>
              <a:buChar char="•"/>
            </a:pPr>
            <a:r>
              <a:rPr lang="de-DE" altLang="en-US" smtClean="0"/>
              <a:t>Moberg mit Sedimenten für den langfristigen Trend</a:t>
            </a:r>
          </a:p>
          <a:p>
            <a:pPr>
              <a:buFont typeface="Times New Roman" pitchFamily="18" charset="0"/>
              <a:buChar char="•"/>
            </a:pPr>
            <a:r>
              <a:rPr lang="de-DE" altLang="en-US" smtClean="0"/>
              <a:t>Oerlemans: Gletscher</a:t>
            </a:r>
            <a:endParaRPr lang="en-GB" altLang="en-US" smtClean="0"/>
          </a:p>
          <a:p>
            <a:pPr>
              <a:buFont typeface="Times New Roman" pitchFamily="18" charset="0"/>
              <a:buChar char="•"/>
            </a:pPr>
            <a:r>
              <a:rPr lang="en-GB" altLang="en-US" smtClean="0"/>
              <a:t>Aus den Punkten 1-3 folgt fast zwangsl</a:t>
            </a:r>
            <a:r>
              <a:rPr lang="de-DE" altLang="en-US" smtClean="0"/>
              <a:t>ä</a:t>
            </a:r>
            <a:r>
              <a:rPr lang="en-GB" altLang="en-US" smtClean="0"/>
              <a:t>ufig diese weitere Erw</a:t>
            </a:r>
            <a:r>
              <a:rPr lang="de-DE" altLang="en-US" smtClean="0"/>
              <a:t>ä</a:t>
            </a:r>
            <a:r>
              <a:rPr lang="en-GB" altLang="en-US" smtClean="0"/>
              <a:t>rmung</a:t>
            </a:r>
            <a:endParaRPr lang="de-DE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5B4F6C-49EC-4A13-A2A3-B42A6BD5C989}" type="slidenum">
              <a:rPr lang="en-GB" altLang="en-US" smtClean="0"/>
              <a:pPr eaLnBrk="1" hangingPunct="1">
                <a:spcBef>
                  <a:spcPct val="0"/>
                </a:spcBef>
              </a:pPr>
              <a:t>37</a:t>
            </a:fld>
            <a:endParaRPr lang="en-GB" altLang="en-US" smtClean="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smtClean="0"/>
              <a:t>Sommer 2003 ist extrem und nicht zu erkl</a:t>
            </a:r>
            <a:r>
              <a:rPr lang="de-DE" altLang="en-US" smtClean="0"/>
              <a:t>ä</a:t>
            </a:r>
            <a:r>
              <a:rPr lang="en-GB" altLang="en-US" smtClean="0"/>
              <a:t>ren, selbst wenn man den Erw</a:t>
            </a:r>
            <a:r>
              <a:rPr lang="de-DE" altLang="en-US" smtClean="0"/>
              <a:t>ä</a:t>
            </a:r>
            <a:r>
              <a:rPr lang="en-GB" altLang="en-US" smtClean="0"/>
              <a:t>rmungstrend ber</a:t>
            </a:r>
            <a:r>
              <a:rPr lang="de-DE" altLang="en-US" smtClean="0"/>
              <a:t>ü</a:t>
            </a:r>
            <a:r>
              <a:rPr lang="en-GB" altLang="en-US" smtClean="0"/>
              <a:t>cksichtigt.</a:t>
            </a:r>
            <a:endParaRPr lang="de-DE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A4ED7E-946F-4795-B014-F38415C04537}" type="slidenum">
              <a:rPr lang="en-GB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en-GB" altLang="en-US" smtClean="0"/>
          </a:p>
        </p:txBody>
      </p:sp>
      <p:sp>
        <p:nvSpPr>
          <p:cNvPr id="15565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321D8241-FC04-4E99-B2C8-BB641D204146}" type="slidenum">
              <a:rPr lang="de-DE" altLang="en-US" baseline="0">
                <a:solidFill>
                  <a:schemeClr val="tx1"/>
                </a:solidFill>
                <a:latin typeface="Arial" charset="0"/>
                <a:ea typeface="ヒラギノ角ゴ Pro W3" pitchFamily="48" charset="-128"/>
              </a:rPr>
              <a:pPr algn="r" defTabSz="914400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de-DE" altLang="en-US" baseline="0">
              <a:solidFill>
                <a:schemeClr val="tx1"/>
              </a:solidFill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55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56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 eaLnBrk="1" hangingPunct="1"/>
            <a:r>
              <a:rPr lang="en-GB" altLang="en-US" smtClean="0"/>
              <a:t>Sommer 2003 ist extrem und nicht zu erkl</a:t>
            </a:r>
            <a:r>
              <a:rPr lang="de-DE" altLang="en-US" smtClean="0"/>
              <a:t>ä</a:t>
            </a:r>
            <a:r>
              <a:rPr lang="en-GB" altLang="en-US" smtClean="0"/>
              <a:t>ren, selbst wenn man den Erw</a:t>
            </a:r>
            <a:r>
              <a:rPr lang="de-DE" altLang="en-US" smtClean="0"/>
              <a:t>ä</a:t>
            </a:r>
            <a:r>
              <a:rPr lang="en-GB" altLang="en-US" smtClean="0"/>
              <a:t>rmungstrend ber</a:t>
            </a:r>
            <a:r>
              <a:rPr lang="de-DE" altLang="en-US" smtClean="0"/>
              <a:t>ü</a:t>
            </a:r>
            <a:r>
              <a:rPr lang="en-GB" altLang="en-US" smtClean="0"/>
              <a:t>cksichtigt.</a:t>
            </a:r>
            <a:endParaRPr lang="de-DE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291B45-B6F7-4206-B7EE-FC8536BB5EEE}" type="slidenum">
              <a:rPr lang="en-GB" altLang="en-US" smtClean="0"/>
              <a:pPr eaLnBrk="1" hangingPunct="1">
                <a:spcBef>
                  <a:spcPct val="0"/>
                </a:spcBef>
              </a:pPr>
              <a:t>40</a:t>
            </a:fld>
            <a:endParaRPr lang="en-GB" altLang="en-US" smtClean="0"/>
          </a:p>
        </p:txBody>
      </p:sp>
      <p:sp>
        <p:nvSpPr>
          <p:cNvPr id="15667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DE31E0D2-2A01-4402-920E-F197954785E3}" type="slidenum">
              <a:rPr lang="de-DE" altLang="en-US" baseline="0">
                <a:solidFill>
                  <a:schemeClr val="tx1"/>
                </a:solidFill>
                <a:latin typeface="Arial" charset="0"/>
                <a:ea typeface="ヒラギノ角ゴ Pro W3" pitchFamily="48" charset="-128"/>
              </a:rPr>
              <a:pPr algn="r" defTabSz="914400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de-DE" altLang="en-US" baseline="0">
              <a:solidFill>
                <a:schemeClr val="tx1"/>
              </a:solidFill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56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66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 eaLnBrk="1" hangingPunct="1"/>
            <a:r>
              <a:rPr lang="en-GB" altLang="en-US" smtClean="0"/>
              <a:t>Sommer 2003 ist extrem und nicht zu erkl</a:t>
            </a:r>
            <a:r>
              <a:rPr lang="de-DE" altLang="en-US" smtClean="0"/>
              <a:t>ä</a:t>
            </a:r>
            <a:r>
              <a:rPr lang="en-GB" altLang="en-US" smtClean="0"/>
              <a:t>ren, selbst wenn man den Erw</a:t>
            </a:r>
            <a:r>
              <a:rPr lang="de-DE" altLang="en-US" smtClean="0"/>
              <a:t>ä</a:t>
            </a:r>
            <a:r>
              <a:rPr lang="en-GB" altLang="en-US" smtClean="0"/>
              <a:t>rmungstrend ber</a:t>
            </a:r>
            <a:r>
              <a:rPr lang="de-DE" altLang="en-US" smtClean="0"/>
              <a:t>ü</a:t>
            </a:r>
            <a:r>
              <a:rPr lang="en-GB" altLang="en-US" smtClean="0"/>
              <a:t>cksichtigt.</a:t>
            </a:r>
            <a:endParaRPr lang="de-DE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A00BDA-A2FC-41ED-9CBD-212A557075A2}" type="slidenum">
              <a:rPr lang="en-GB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GB" altLang="en-US" smtClean="0"/>
          </a:p>
        </p:txBody>
      </p:sp>
      <p:sp>
        <p:nvSpPr>
          <p:cNvPr id="1576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184F3F8E-E866-40FA-8938-DEBA758D2740}" type="slidenum">
              <a:rPr lang="de-DE" altLang="en-US" baseline="0">
                <a:solidFill>
                  <a:schemeClr val="tx1"/>
                </a:solidFill>
                <a:latin typeface="Arial" charset="0"/>
                <a:ea typeface="ヒラギノ角ゴ Pro W3" pitchFamily="48" charset="-128"/>
              </a:rPr>
              <a:pPr algn="r" defTabSz="914400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de-DE" altLang="en-US" baseline="0">
              <a:solidFill>
                <a:schemeClr val="tx1"/>
              </a:solidFill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57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7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 eaLnBrk="1" hangingPunct="1"/>
            <a:r>
              <a:rPr lang="en-GB" altLang="en-US" smtClean="0"/>
              <a:t>Sommer 2003 ist extrem und nicht zu erkl</a:t>
            </a:r>
            <a:r>
              <a:rPr lang="de-DE" altLang="en-US" smtClean="0"/>
              <a:t>ä</a:t>
            </a:r>
            <a:r>
              <a:rPr lang="en-GB" altLang="en-US" smtClean="0"/>
              <a:t>ren, selbst wenn man den Erw</a:t>
            </a:r>
            <a:r>
              <a:rPr lang="de-DE" altLang="en-US" smtClean="0"/>
              <a:t>ä</a:t>
            </a:r>
            <a:r>
              <a:rPr lang="en-GB" altLang="en-US" smtClean="0"/>
              <a:t>rmungstrend ber</a:t>
            </a:r>
            <a:r>
              <a:rPr lang="de-DE" altLang="en-US" smtClean="0"/>
              <a:t>ü</a:t>
            </a:r>
            <a:r>
              <a:rPr lang="en-GB" altLang="en-US" smtClean="0"/>
              <a:t>cksichtigt.</a:t>
            </a:r>
            <a:endParaRPr lang="de-DE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Das</a:t>
            </a:r>
            <a:r>
              <a:rPr lang="de-DE" baseline="0" dirty="0" smtClean="0"/>
              <a:t> reicht nicht!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A85A76-5196-4452-B8E9-335824B453FD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1704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83E7E88-3688-4BEA-9282-E26EF6D2F97E}" type="slidenum">
              <a:rPr lang="en-GB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GB" altLang="en-US" smtClean="0"/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82948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763588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ts val="450"/>
              </a:spcBef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mtClean="0">
                <a:cs typeface="Arial" charset="0"/>
              </a:rPr>
              <a:t>Moberg mit Sedimenten für den langfristigen Trend</a:t>
            </a:r>
          </a:p>
          <a:p>
            <a:pPr eaLnBrk="1" hangingPunct="1">
              <a:spcBef>
                <a:spcPts val="450"/>
              </a:spcBef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mtClean="0">
                <a:cs typeface="Arial" charset="0"/>
              </a:rPr>
              <a:t>Oerlemans: Gletscher</a:t>
            </a:r>
          </a:p>
          <a:p>
            <a:pPr eaLnBrk="1" hangingPunct="1">
              <a:spcBef>
                <a:spcPts val="450"/>
              </a:spcBef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mtClean="0">
                <a:cs typeface="Arial" charset="0"/>
              </a:rPr>
              <a:t>Aus den Punkten 1-3 folgt fast zwangsläufig diese weitere Erwärmung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artist has used data about sea-level rise, glacier volume decline, increasing global temperatures and the increasing use of fossil fuels to depict a landscape shaped by the changing climate. This is the world in which we are now living, despite all our efforts to curb climate change. </a:t>
            </a:r>
            <a:r>
              <a:rPr lang="en-US" i="1" dirty="0" smtClean="0"/>
              <a:t>Landscape of Change</a:t>
            </a:r>
            <a:r>
              <a:rPr lang="en-US" dirty="0" smtClean="0"/>
              <a:t> (2016) by Jill </a:t>
            </a:r>
            <a:r>
              <a:rPr lang="en-US" dirty="0" err="1" smtClean="0"/>
              <a:t>Pelto</a:t>
            </a:r>
            <a:r>
              <a:rPr lang="en-US" dirty="0" smtClean="0"/>
              <a:t>.</a:t>
            </a:r>
          </a:p>
          <a:p>
            <a:r>
              <a:rPr lang="en-US" dirty="0" smtClean="0"/>
              <a:t>https://www.nature.com/articles/s41558-018-0155-4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80A15D9-3BF2-4708-A965-E09DFFF9BD71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1234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2BE6C9F-92EA-48AE-9768-B2DB701DD188}" type="slidenum">
              <a:rPr lang="en-GB" altLang="en-US" smtClean="0"/>
              <a:pPr eaLnBrk="1" hangingPunct="1">
                <a:spcBef>
                  <a:spcPct val="0"/>
                </a:spcBef>
              </a:pPr>
              <a:t>51</a:t>
            </a:fld>
            <a:endParaRPr lang="en-GB" altLang="en-US" smtClean="0"/>
          </a:p>
        </p:txBody>
      </p:sp>
      <p:sp>
        <p:nvSpPr>
          <p:cNvPr id="9421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4212" name="Rectangle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25913"/>
          </a:xfr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Energiewende: wichtig, relativ einfacher Einstieg, aber nur 35% der Gesamtemissionen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A85A76-5196-4452-B8E9-335824B453F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8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7BD515-9DE6-4DEE-9D9B-3779CB8AD09F}" type="slidenum">
              <a:rPr lang="en-GB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GB" alt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wirkt doppelt: Methan aus Tierhaltung, weniger Düngemittel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A85A76-5196-4452-B8E9-335824B453F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87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A85A76-5196-4452-B8E9-335824B453F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87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Sind wir auf dem richtigen Weg?</a:t>
            </a:r>
          </a:p>
          <a:p>
            <a:r>
              <a:rPr lang="de-DE" dirty="0" smtClean="0"/>
              <a:t>Timing ist wichtig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A85A76-5196-4452-B8E9-335824B453F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87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EA00BDA-A2FC-41ED-9CBD-212A557075A2}" type="slidenum">
              <a:rPr lang="en-GB" altLang="en-US" smtClean="0"/>
              <a:pPr eaLnBrk="1" hangingPunct="1">
                <a:spcBef>
                  <a:spcPct val="0"/>
                </a:spcBef>
              </a:pPr>
              <a:t>58</a:t>
            </a:fld>
            <a:endParaRPr lang="en-GB" altLang="en-US" smtClean="0"/>
          </a:p>
        </p:txBody>
      </p:sp>
      <p:sp>
        <p:nvSpPr>
          <p:cNvPr id="15769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fld id="{184F3F8E-E866-40FA-8938-DEBA758D2740}" type="slidenum">
              <a:rPr lang="de-DE" altLang="en-US" baseline="0">
                <a:solidFill>
                  <a:schemeClr val="tx1"/>
                </a:solidFill>
                <a:latin typeface="Arial" charset="0"/>
                <a:ea typeface="ヒラギノ角ゴ Pro W3" pitchFamily="48" charset="-128"/>
              </a:rPr>
              <a:pPr algn="r" defTabSz="914400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lang="de-DE" altLang="en-US" baseline="0">
              <a:solidFill>
                <a:schemeClr val="tx1"/>
              </a:solidFill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577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77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pPr defTabSz="914400" eaLnBrk="1" hangingPunct="1"/>
            <a:r>
              <a:rPr lang="en-GB" altLang="en-US" smtClean="0"/>
              <a:t>Sommer 2003 ist extrem und nicht zu erkl</a:t>
            </a:r>
            <a:r>
              <a:rPr lang="de-DE" altLang="en-US" smtClean="0"/>
              <a:t>ä</a:t>
            </a:r>
            <a:r>
              <a:rPr lang="en-GB" altLang="en-US" smtClean="0"/>
              <a:t>ren, selbst wenn man den Erw</a:t>
            </a:r>
            <a:r>
              <a:rPr lang="de-DE" altLang="en-US" smtClean="0"/>
              <a:t>ä</a:t>
            </a:r>
            <a:r>
              <a:rPr lang="en-GB" altLang="en-US" smtClean="0"/>
              <a:t>rmungstrend ber</a:t>
            </a:r>
            <a:r>
              <a:rPr lang="de-DE" altLang="en-US" smtClean="0"/>
              <a:t>ü</a:t>
            </a:r>
            <a:r>
              <a:rPr lang="en-GB" altLang="en-US" smtClean="0"/>
              <a:t>cksichtigt.</a:t>
            </a:r>
            <a:endParaRPr lang="de-DE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A93FFAB-95B3-4B2E-A021-059553D2E583}" type="slidenum">
              <a:rPr lang="en-GB" altLang="en-US" smtClean="0"/>
              <a:pPr eaLnBrk="1" hangingPunct="1">
                <a:spcBef>
                  <a:spcPct val="0"/>
                </a:spcBef>
              </a:pPr>
              <a:t>59</a:t>
            </a:fld>
            <a:endParaRPr lang="en-GB" alt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buFont typeface="Times New Roman" pitchFamily="18" charset="0"/>
              <a:buChar char="•"/>
            </a:pPr>
            <a:r>
              <a:rPr lang="de-DE" altLang="en-US" smtClean="0"/>
              <a:t>Moberg mit Sedimenten für den langfristigen Trend</a:t>
            </a:r>
          </a:p>
          <a:p>
            <a:pPr>
              <a:buFont typeface="Times New Roman" pitchFamily="18" charset="0"/>
              <a:buChar char="•"/>
            </a:pPr>
            <a:r>
              <a:rPr lang="de-DE" altLang="en-US" smtClean="0"/>
              <a:t>Oerlemans: Gletscher</a:t>
            </a:r>
            <a:endParaRPr lang="en-GB" altLang="en-US" smtClean="0"/>
          </a:p>
          <a:p>
            <a:pPr>
              <a:buFont typeface="Times New Roman" pitchFamily="18" charset="0"/>
              <a:buChar char="•"/>
            </a:pPr>
            <a:r>
              <a:rPr lang="en-GB" altLang="en-US" smtClean="0"/>
              <a:t>Aus den Punkten 1-3 folgt fast zwangsl</a:t>
            </a:r>
            <a:r>
              <a:rPr lang="de-DE" altLang="en-US" smtClean="0"/>
              <a:t>ä</a:t>
            </a:r>
            <a:r>
              <a:rPr lang="en-GB" altLang="en-US" smtClean="0"/>
              <a:t>ufig diese weitere Erw</a:t>
            </a:r>
            <a:r>
              <a:rPr lang="de-DE" altLang="en-US" smtClean="0"/>
              <a:t>ä</a:t>
            </a:r>
            <a:r>
              <a:rPr lang="en-GB" altLang="en-US" smtClean="0"/>
              <a:t>rmung</a:t>
            </a:r>
            <a:endParaRPr lang="de-DE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265" indent="-158265">
              <a:buFontTx/>
              <a:buChar char="-"/>
            </a:pPr>
            <a:r>
              <a:rPr lang="de-DE" dirty="0" smtClean="0"/>
              <a:t>Zeigt</a:t>
            </a:r>
            <a:r>
              <a:rPr lang="de-DE" baseline="0" dirty="0" smtClean="0"/>
              <a:t> nochmal wie stabil die Temperatur in den letzten 10‘000 Jahren war</a:t>
            </a:r>
          </a:p>
          <a:p>
            <a:pPr marL="158265" indent="-158265">
              <a:buFontTx/>
              <a:buChar char="-"/>
            </a:pPr>
            <a:r>
              <a:rPr lang="de-DE" baseline="0" dirty="0" smtClean="0"/>
              <a:t>Vor 20‘000 Jahren bei ca. -3°: Höhepunkt der letzten Eiszeit</a:t>
            </a:r>
          </a:p>
          <a:p>
            <a:pPr marL="158265" indent="-158265">
              <a:buFontTx/>
              <a:buChar char="-"/>
            </a:pPr>
            <a:r>
              <a:rPr lang="de-DE" baseline="0" dirty="0" smtClean="0"/>
              <a:t>Teile der Westantarktis sind bereits gekippt</a:t>
            </a:r>
          </a:p>
          <a:p>
            <a:pPr marL="158265" indent="-158265">
              <a:buFontTx/>
              <a:buChar char="-"/>
            </a:pPr>
            <a:r>
              <a:rPr lang="de-DE" baseline="0" dirty="0" smtClean="0"/>
              <a:t>4/5 jetzt schon kritische Elemente betreffen Eis – Pole erwärmen sich stärker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A85A76-5196-4452-B8E9-335824B453FD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371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1C4F4B9-2231-4E54-AA4A-E696636E569C}" type="slidenum">
              <a:rPr lang="de-DE" altLang="en-US" smtClean="0">
                <a:latin typeface="Arial" charset="0"/>
                <a:ea typeface="ヒラギノ角ゴ Pro W3" pitchFamily="48" charset="-128"/>
              </a:rPr>
              <a:pPr eaLnBrk="1" hangingPunct="1">
                <a:spcBef>
                  <a:spcPct val="0"/>
                </a:spcBef>
              </a:pPr>
              <a:t>62</a:t>
            </a:fld>
            <a:endParaRPr lang="de-DE" altLang="en-US" smtClean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 smtClean="0">
                <a:latin typeface="Arial" charset="0"/>
              </a:rPr>
              <a:t>Graph shows Hadley Centre model prediction for areas with future cyclone generation (red/orange) in global warming scenario, compared to actual track of Catarina.</a:t>
            </a:r>
          </a:p>
          <a:p>
            <a:pPr eaLnBrk="1" hangingPunct="1"/>
            <a:r>
              <a:rPr lang="en-GB" altLang="en-US" smtClean="0">
                <a:latin typeface="Arial" charset="0"/>
              </a:rPr>
              <a:t>Point out that observed trend in hurricane activity is still under debate.</a:t>
            </a:r>
          </a:p>
          <a:p>
            <a:pPr eaLnBrk="1" hangingPunct="1"/>
            <a:r>
              <a:rPr lang="en-GB" altLang="en-US" smtClean="0">
                <a:latin typeface="Arial" charset="0"/>
              </a:rPr>
              <a:t>Globale Erwärmung </a:t>
            </a:r>
            <a:r>
              <a:rPr lang="en-GB" altLang="en-US" smtClean="0">
                <a:latin typeface="Arial" charset="0"/>
                <a:sym typeface="Wingdings" pitchFamily="2" charset="2"/>
              </a:rPr>
              <a:t> A) mehr Verdunstung  Trockenheit,</a:t>
            </a:r>
          </a:p>
          <a:p>
            <a:pPr eaLnBrk="1" hangingPunct="1"/>
            <a:r>
              <a:rPr lang="en-GB" altLang="en-US" smtClean="0">
                <a:latin typeface="Arial" charset="0"/>
                <a:sym typeface="Wingdings" pitchFamily="2" charset="2"/>
              </a:rPr>
              <a:t> B)mehr Wasserdampf  1) mehr Wasser kann fallen, 2) mehr latente Wärme</a:t>
            </a:r>
          </a:p>
          <a:p>
            <a:pPr eaLnBrk="1" hangingPunct="1"/>
            <a:r>
              <a:rPr lang="en-GB" altLang="en-US" smtClean="0">
                <a:latin typeface="Arial" charset="0"/>
                <a:sym typeface="Wingdings" pitchFamily="2" charset="2"/>
              </a:rPr>
              <a:t>Abschwächung des meridionalen Temp-gefälles  weniger Westwindwetterlagen</a:t>
            </a:r>
          </a:p>
          <a:p>
            <a:pPr eaLnBrk="1" hangingPunct="1"/>
            <a:r>
              <a:rPr lang="en-GB" altLang="en-US" smtClean="0">
                <a:latin typeface="Arial" charset="0"/>
                <a:sym typeface="Wingdings" pitchFamily="2" charset="2"/>
              </a:rPr>
              <a:t>Verschiebung von typischen Wetterlagen  mehr Extreme </a:t>
            </a:r>
            <a:r>
              <a:rPr lang="en-GB" altLang="en-US" i="1" smtClean="0">
                <a:latin typeface="Arial" charset="0"/>
                <a:sym typeface="Wingdings" pitchFamily="2" charset="2"/>
              </a:rPr>
              <a:t>an einem Ort</a:t>
            </a:r>
            <a:r>
              <a:rPr lang="en-GB" altLang="en-US" smtClean="0">
                <a:latin typeface="Arial" charset="0"/>
                <a:sym typeface="Wingdings" pitchFamily="2" charset="2"/>
              </a:rPr>
              <a:t> </a:t>
            </a:r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fld id="{D7C489D1-996D-4FAA-88C3-06F7ED066E3B}" type="slidenum">
              <a:rPr lang="en-GB" altLang="en-US" sz="1200" smtClean="0"/>
              <a:pPr/>
              <a:t>14</a:t>
            </a:fld>
            <a:endParaRPr lang="en-GB" altLang="en-US" sz="1200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14886F-684F-4A5E-81F2-8A825EED9C06}" type="slidenum">
              <a:rPr lang="en-GB" altLang="en-US" smtClean="0">
                <a:ea typeface="ヒラギノ角ゴ Pro W3" pitchFamily="48" charset="-128"/>
              </a:rPr>
              <a:pPr eaLnBrk="1" hangingPunct="1">
                <a:spcBef>
                  <a:spcPct val="0"/>
                </a:spcBef>
              </a:pPr>
              <a:t>15</a:t>
            </a:fld>
            <a:endParaRPr lang="en-GB" altLang="en-US" smtClean="0">
              <a:ea typeface="ヒラギノ角ゴ Pro W3" pitchFamily="48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098A94-5C54-4BC7-8DD6-F838FD1B8EBA}" type="slidenum">
              <a:rPr lang="en-GB" altLang="en-US" smtClean="0">
                <a:ea typeface="ヒラギノ角ゴ Pro W3" pitchFamily="48" charset="-128"/>
              </a:rPr>
              <a:pPr eaLnBrk="1" hangingPunct="1">
                <a:spcBef>
                  <a:spcPct val="0"/>
                </a:spcBef>
              </a:pPr>
              <a:t>16</a:t>
            </a:fld>
            <a:endParaRPr lang="en-GB" altLang="en-US" smtClean="0">
              <a:ea typeface="ヒラギノ角ゴ Pro W3" pitchFamily="48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10B965-142D-46B9-A63C-3B7196D69143}" type="slidenum">
              <a:rPr lang="en-GB" altLang="en-US" smtClean="0">
                <a:latin typeface="Arial" charset="0"/>
                <a:ea typeface="ヒラギノ角ゴ Pro W3" pitchFamily="48" charset="-128"/>
              </a:rPr>
              <a:pPr eaLnBrk="1" hangingPunct="1">
                <a:spcBef>
                  <a:spcPct val="0"/>
                </a:spcBef>
              </a:pPr>
              <a:t>17</a:t>
            </a:fld>
            <a:endParaRPr lang="en-GB" altLang="en-US" smtClean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BCBBAE1-006C-4C93-8DC8-DB66A8141700}" type="slidenum">
              <a:rPr lang="en-GB" altLang="en-US" smtClean="0">
                <a:solidFill>
                  <a:schemeClr val="tx1"/>
                </a:solidFill>
                <a:latin typeface="Arial" charset="0"/>
                <a:ea typeface="ヒラギノ角ゴ Pro W3" pitchFamily="48" charset="-128"/>
              </a:rPr>
              <a:pPr eaLnBrk="1" hangingPunct="1">
                <a:spcBef>
                  <a:spcPct val="0"/>
                </a:spcBef>
              </a:pPr>
              <a:t>18</a:t>
            </a:fld>
            <a:endParaRPr lang="en-GB" altLang="en-US" smtClean="0">
              <a:solidFill>
                <a:schemeClr val="tx1"/>
              </a:solidFill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AB6B15-D223-4A0B-B9D4-C47A042FEFCC}" type="slidenum">
              <a:rPr lang="en-GB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GB" alt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612524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19613"/>
      </p:ext>
    </p:extLst>
  </p:cSld>
  <p:clrMapOvr>
    <a:masterClrMapping/>
  </p:clrMapOvr>
  <p:transition>
    <p:wipe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73CF4-4286-4938-AEB2-CE816F6A4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63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104A5-B71D-4797-8A05-BAD276A67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76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5C86E-8DBD-4C2E-85AC-3E6135E1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1163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B8627-2955-4021-B2FF-6566BA4B5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977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70D63-BBEF-4A43-A45A-783FB4C11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341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5C9E0-9F6A-46DE-9399-24ED38158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495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671A3-2574-4D23-B35D-63341AE46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653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A1CAC-90F3-477B-B648-9F6E0A1FD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06541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8DB5C-56A5-4C3A-BC8C-A1AAEF76A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059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319D2-1772-49BA-BF85-277DC23AA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43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51102"/>
      </p:ext>
    </p:extLst>
  </p:cSld>
  <p:clrMapOvr>
    <a:masterClrMapping/>
  </p:clrMapOvr>
  <p:transition>
    <p:wipe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5CAF6-73C6-42EF-901E-2B60C3B11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65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4A2B5-FAB4-40F6-8F84-B2E76FEE1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38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aseline="-25000"/>
            </a:lvl1pPr>
          </a:lstStyle>
          <a:p>
            <a:pPr>
              <a:defRPr/>
            </a:pPr>
            <a:fld id="{2E51BE57-C2BC-4BB6-A510-CE419340EFC4}" type="slidenum">
              <a:rPr lang="en-US"/>
              <a:pPr>
                <a:defRPr/>
              </a:pPr>
              <a:t>‹#›</a:t>
            </a:fld>
            <a:r>
              <a:rPr lang="en-US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1336791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g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371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28600" y="5791200"/>
            <a:ext cx="86868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17" descr="B_en_RG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8674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95288" y="2492375"/>
            <a:ext cx="8424862" cy="65087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3355975"/>
            <a:ext cx="8424862" cy="649288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 smtClean="0"/>
              <a:t>Untertitelmasterformat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9265436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1877D-F507-4B00-B7A3-8605E10DEBB3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Jessica Strefler</a:t>
            </a:r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8868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1EC52-60D1-4757-A71E-3E914EE78937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2444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052513"/>
            <a:ext cx="4135437" cy="166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052513"/>
            <a:ext cx="4137025" cy="166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BCF42-F1EF-4A2C-8376-8C062C22A91F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8136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3BA8A-ACAA-4562-82E3-F729A4C05B71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28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1A9E9-A77B-4430-BE45-4B7134DAB82D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477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D2B2F-35CA-4D42-8B95-9E4D1BD4D66D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405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0A065-F38E-442F-854E-48C87A10B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446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8DA67-66D6-4A20-B2B2-14450C9D6673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471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D7490-921B-448C-9808-6DA18C1CB20E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9988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C5482-7729-4E47-BB1B-7FECD5214139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82451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5" y="274638"/>
            <a:ext cx="2105025" cy="2439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74638"/>
            <a:ext cx="6167437" cy="2439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A4696-890D-4FBD-959F-00670BDC30F3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568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0000" y="1440000"/>
            <a:ext cx="8080375" cy="4680000"/>
          </a:xfrm>
        </p:spPr>
        <p:txBody>
          <a:bodyPr anchor="ctr"/>
          <a:lstStyle>
            <a:lvl1pPr>
              <a:defRPr>
                <a:solidFill>
                  <a:srgbClr val="4C9BDB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7691" y="823853"/>
            <a:ext cx="8958385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7691" y="5692792"/>
            <a:ext cx="8958385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857566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49422967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DA405-51CE-4ED0-AAB3-859885435859}" type="slidenum">
              <a:rPr lang="en-US" altLang="de-DE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de-DE">
              <a:solidFill>
                <a:srgbClr val="808080"/>
              </a:solidFill>
            </a:endParaRPr>
          </a:p>
        </p:txBody>
      </p:sp>
      <p:pic>
        <p:nvPicPr>
          <p:cNvPr id="6" name="Bild 4" descr="mcc_logo_retin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264696"/>
            <a:ext cx="1512168" cy="57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31782"/>
            <a:ext cx="864096" cy="48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97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0A065-F38E-442F-854E-48C87A10B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2076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73CF4-4286-4938-AEB2-CE816F6A4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1539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104A5-B71D-4797-8A05-BAD276A67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0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73CF4-4286-4938-AEB2-CE816F6A47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526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5C86E-8DBD-4C2E-85AC-3E6135E1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945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B8627-2955-4021-B2FF-6566BA4B5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04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70D63-BBEF-4A43-A45A-783FB4C11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071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5C9E0-9F6A-46DE-9399-24ED38158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597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671A3-2574-4D23-B35D-63341AE46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18692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A1CAC-90F3-477B-B648-9F6E0A1FD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6882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8DB5C-56A5-4C3A-BC8C-A1AAEF76A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821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319D2-1772-49BA-BF85-277DC23AA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936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5CAF6-73C6-42EF-901E-2B60C3B11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67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4A2B5-FAB4-40F6-8F84-B2E76FEE1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11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104A5-B71D-4797-8A05-BAD276A676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04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5C86E-8DBD-4C2E-85AC-3E6135E14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18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B8627-2955-4021-B2FF-6566BA4B51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370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70D63-BBEF-4A43-A45A-783FB4C11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8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5C9E0-9F6A-46DE-9399-24ED38158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95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671A3-2574-4D23-B35D-63341AE46E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764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60237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A1CAC-90F3-477B-B648-9F6E0A1FDD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27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8DB5C-56A5-4C3A-BC8C-A1AAEF76A3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72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319D2-1772-49BA-BF85-277DC23AA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93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5CAF6-73C6-42EF-901E-2B60C3B114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980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4A2B5-FAB4-40F6-8F84-B2E76FEE17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28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91616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80042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97651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58475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27840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9704452"/>
      </p:ext>
    </p:extLst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90659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2672331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5776498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6362467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04138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736451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05754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211178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831758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412309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032090"/>
      </p:ext>
    </p:extLst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14215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79830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13081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216302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929471"/>
      </p:ext>
    </p:extLst>
  </p:cSld>
  <p:clrMapOvr>
    <a:masterClrMapping/>
  </p:clrMapOvr>
  <p:transition>
    <p:wipe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025905"/>
      </p:ext>
    </p:extLst>
  </p:cSld>
  <p:clrMapOvr>
    <a:masterClrMapping/>
  </p:clrMapOvr>
  <p:transition>
    <p:wipe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56841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00435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694183"/>
      </p:ext>
    </p:extLst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18100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804980"/>
      </p:ext>
    </p:extLst>
  </p:cSld>
  <p:clrMapOvr>
    <a:masterClrMapping/>
  </p:clrMapOvr>
  <p:transition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67229"/>
      </p:ext>
    </p:extLst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4280144"/>
      </p:ext>
    </p:extLst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11231"/>
      </p:ext>
    </p:extLst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151351"/>
      </p:ext>
    </p:extLst>
  </p:cSld>
  <p:clrMapOvr>
    <a:masterClrMapping/>
  </p:clrMapOvr>
  <p:transition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32713"/>
      </p:ext>
    </p:extLst>
  </p:cSld>
  <p:clrMapOvr>
    <a:masterClrMapping/>
  </p:clrMapOvr>
  <p:transition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103532"/>
      </p:ext>
    </p:extLst>
  </p:cSld>
  <p:clrMapOvr>
    <a:masterClrMapping/>
  </p:clrMapOvr>
  <p:transition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367607"/>
      </p:ext>
    </p:extLst>
  </p:cSld>
  <p:clrMapOvr>
    <a:masterClrMapping/>
  </p:clrMapOvr>
  <p:transition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0497"/>
      </p:ext>
    </p:extLst>
  </p:cSld>
  <p:clrMapOvr>
    <a:masterClrMapping/>
  </p:clrMapOvr>
  <p:transition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35694"/>
      </p:ext>
    </p:extLst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85847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32304"/>
      </p:ext>
    </p:extLst>
  </p:cSld>
  <p:clrMapOvr>
    <a:masterClrMapping/>
  </p:clrMapOvr>
  <p:transition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96806"/>
      </p:ext>
    </p:extLst>
  </p:cSld>
  <p:clrMapOvr>
    <a:masterClrMapping/>
  </p:clrMapOvr>
  <p:transition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aseline="-25000"/>
            </a:lvl1pPr>
          </a:lstStyle>
          <a:p>
            <a:pPr>
              <a:defRPr/>
            </a:pPr>
            <a:fld id="{DCDBAD57-34BA-4385-92F0-E6BDE079886C}" type="slidenum">
              <a:rPr lang="en-US"/>
              <a:pPr>
                <a:defRPr/>
              </a:pPr>
              <a:t>‹#›</a:t>
            </a:fld>
            <a:r>
              <a:rPr lang="en-US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4030043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aseline="-25000"/>
            </a:lvl1pPr>
          </a:lstStyle>
          <a:p>
            <a:pPr>
              <a:defRPr/>
            </a:pPr>
            <a:fld id="{F65A1FA5-AA3F-48CA-867F-3ECD32967E92}" type="slidenum">
              <a:rPr lang="en-US"/>
              <a:pPr>
                <a:defRPr/>
              </a:pPr>
              <a:t>‹#›</a:t>
            </a:fld>
            <a:r>
              <a:rPr lang="en-US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1665777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aseline="-25000"/>
            </a:lvl1pPr>
          </a:lstStyle>
          <a:p>
            <a:pPr>
              <a:defRPr/>
            </a:pPr>
            <a:fld id="{8E0C62D4-50CB-4CF2-8ACA-4A77FB86D839}" type="slidenum">
              <a:rPr lang="en-US"/>
              <a:pPr>
                <a:defRPr/>
              </a:pPr>
              <a:t>‹#›</a:t>
            </a:fld>
            <a:r>
              <a:rPr lang="en-US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10314446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98613" y="1600200"/>
            <a:ext cx="353377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84788" y="1600200"/>
            <a:ext cx="3533775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aseline="-25000"/>
            </a:lvl1pPr>
          </a:lstStyle>
          <a:p>
            <a:pPr>
              <a:defRPr/>
            </a:pPr>
            <a:fld id="{E59853EF-3E3A-4B42-8E8F-BE8B31A684C8}" type="slidenum">
              <a:rPr lang="en-US"/>
              <a:pPr>
                <a:defRPr/>
              </a:pPr>
              <a:t>‹#›</a:t>
            </a:fld>
            <a:r>
              <a:rPr lang="en-US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2971912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aseline="-25000"/>
            </a:lvl1pPr>
          </a:lstStyle>
          <a:p>
            <a:pPr>
              <a:defRPr/>
            </a:pPr>
            <a:fld id="{6CC91662-FD2D-4C9C-ADDE-0CE0EC225DF6}" type="slidenum">
              <a:rPr lang="en-US"/>
              <a:pPr>
                <a:defRPr/>
              </a:pPr>
              <a:t>‹#›</a:t>
            </a:fld>
            <a:r>
              <a:rPr lang="en-US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25059800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aseline="-25000"/>
            </a:lvl1pPr>
          </a:lstStyle>
          <a:p>
            <a:pPr>
              <a:defRPr/>
            </a:pPr>
            <a:fld id="{4FF45A57-DA27-489F-B65D-FA93BEE07424}" type="slidenum">
              <a:rPr lang="en-US"/>
              <a:pPr>
                <a:defRPr/>
              </a:pPr>
              <a:t>‹#›</a:t>
            </a:fld>
            <a:r>
              <a:rPr lang="en-US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28144245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aseline="-25000"/>
            </a:lvl1pPr>
          </a:lstStyle>
          <a:p>
            <a:pPr>
              <a:defRPr/>
            </a:pPr>
            <a:fld id="{A1FFA899-F29E-40D3-8CA7-71C7BF7394D8}" type="slidenum">
              <a:rPr lang="en-US"/>
              <a:pPr>
                <a:defRPr/>
              </a:pPr>
              <a:t>‹#›</a:t>
            </a:fld>
            <a:r>
              <a:rPr lang="en-US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26505616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aseline="-25000"/>
            </a:lvl1pPr>
          </a:lstStyle>
          <a:p>
            <a:pPr>
              <a:defRPr/>
            </a:pPr>
            <a:fld id="{315B057A-FDC3-41C4-B1E9-46C105D50646}" type="slidenum">
              <a:rPr lang="en-US"/>
              <a:pPr>
                <a:defRPr/>
              </a:pPr>
              <a:t>‹#›</a:t>
            </a:fld>
            <a:r>
              <a:rPr lang="en-US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8250816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aseline="-25000"/>
            </a:lvl1pPr>
          </a:lstStyle>
          <a:p>
            <a:pPr>
              <a:defRPr/>
            </a:pPr>
            <a:fld id="{87443E4A-0757-4CE5-991F-773F08D737E0}" type="slidenum">
              <a:rPr lang="en-US"/>
              <a:pPr>
                <a:defRPr/>
              </a:pPr>
              <a:t>‹#›</a:t>
            </a:fld>
            <a:r>
              <a:rPr lang="en-US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279906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276284"/>
      </p:ext>
    </p:extLst>
  </p:cSld>
  <p:clrMapOvr>
    <a:masterClrMapping/>
  </p:clrMapOvr>
  <p:transition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aseline="-25000"/>
            </a:lvl1pPr>
          </a:lstStyle>
          <a:p>
            <a:pPr>
              <a:defRPr/>
            </a:pPr>
            <a:fld id="{874B05B2-F0CC-4E00-B8A6-7995A5E956DD}" type="slidenum">
              <a:rPr lang="en-US"/>
              <a:pPr>
                <a:defRPr/>
              </a:pPr>
              <a:t>‹#›</a:t>
            </a:fld>
            <a:r>
              <a:rPr lang="en-US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30412958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69850"/>
            <a:ext cx="1808163" cy="6026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82738" y="69850"/>
            <a:ext cx="5275262" cy="6026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aseline="-25000"/>
            </a:lvl1pPr>
          </a:lstStyle>
          <a:p>
            <a:pPr>
              <a:defRPr/>
            </a:pPr>
            <a:fld id="{04967E73-38BB-46AC-B9D2-94643D0A97FA}" type="slidenum">
              <a:rPr lang="en-US"/>
              <a:pPr>
                <a:defRPr/>
              </a:pPr>
              <a:t>‹#›</a:t>
            </a:fld>
            <a:r>
              <a:rPr lang="en-US"/>
              <a:t>/17</a:t>
            </a:r>
          </a:p>
        </p:txBody>
      </p:sp>
    </p:spTree>
    <p:extLst>
      <p:ext uri="{BB962C8B-B14F-4D97-AF65-F5344CB8AC3E}">
        <p14:creationId xmlns:p14="http://schemas.microsoft.com/office/powerpoint/2010/main" val="5737858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aseline="-25000"/>
            </a:lvl1pPr>
          </a:lstStyle>
          <a:p>
            <a:pPr>
              <a:defRPr/>
            </a:pPr>
            <a:fld id="{E850D6E4-EA6B-40D2-8B66-2D46BA0C46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9894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46856"/>
      </p:ext>
    </p:extLst>
  </p:cSld>
  <p:clrMapOvr>
    <a:masterClrMapping/>
  </p:clrMapOvr>
  <p:transition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23973"/>
      </p:ext>
    </p:extLst>
  </p:cSld>
  <p:clrMapOvr>
    <a:masterClrMapping/>
  </p:clrMapOvr>
  <p:transition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370783"/>
      </p:ext>
    </p:extLst>
  </p:cSld>
  <p:clrMapOvr>
    <a:masterClrMapping/>
  </p:clrMapOvr>
  <p:transition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33341"/>
      </p:ext>
    </p:extLst>
  </p:cSld>
  <p:clrMapOvr>
    <a:masterClrMapping/>
  </p:clrMapOvr>
  <p:transition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2369"/>
      </p:ext>
    </p:extLst>
  </p:cSld>
  <p:clrMapOvr>
    <a:masterClrMapping/>
  </p:clrMapOvr>
  <p:transition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16196"/>
      </p:ext>
    </p:extLst>
  </p:cSld>
  <p:clrMapOvr>
    <a:masterClrMapping/>
  </p:clrMapOvr>
  <p:transition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383302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2717953"/>
      </p:ext>
    </p:extLst>
  </p:cSld>
  <p:clrMapOvr>
    <a:masterClrMapping/>
  </p:clrMapOvr>
  <p:transition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9083690"/>
      </p:ext>
    </p:extLst>
  </p:cSld>
  <p:clrMapOvr>
    <a:masterClrMapping/>
  </p:clrMapOvr>
  <p:transition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680913"/>
      </p:ext>
    </p:extLst>
  </p:cSld>
  <p:clrMapOvr>
    <a:masterClrMapping/>
  </p:clrMapOvr>
  <p:transition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2999"/>
      </p:ext>
    </p:extLst>
  </p:cSld>
  <p:clrMapOvr>
    <a:masterClrMapping/>
  </p:clrMapOvr>
  <p:transition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77758"/>
      </p:ext>
    </p:extLst>
  </p:cSld>
  <p:clrMapOvr>
    <a:masterClrMapping/>
  </p:clrMapOvr>
  <p:transition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59980"/>
      </p:ext>
    </p:extLst>
  </p:cSld>
  <p:clrMapOvr>
    <a:masterClrMapping/>
  </p:clrMapOvr>
  <p:transition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g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19800"/>
            <a:ext cx="13716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28600" y="5791200"/>
            <a:ext cx="86868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17" descr="B_en_RG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58674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95288" y="2492375"/>
            <a:ext cx="8424862" cy="65087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Titelmasterformat durch Klicken bearbeiten</a:t>
            </a: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3355975"/>
            <a:ext cx="8424862" cy="649288"/>
          </a:xfrm>
        </p:spPr>
        <p:txBody>
          <a:bodyPr/>
          <a:lstStyle>
            <a:lvl1pPr marL="0" indent="0" algn="ctr">
              <a:buFontTx/>
              <a:buNone/>
              <a:defRPr sz="2800"/>
            </a:lvl1pPr>
          </a:lstStyle>
          <a:p>
            <a:pPr lvl="0"/>
            <a:r>
              <a:rPr lang="en-US" noProof="0" smtClean="0"/>
              <a:t>Untertitelmasterformat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488011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1877D-F507-4B00-B7A3-8605E10DEBB3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Jessica Strefler</a:t>
            </a:r>
            <a:endParaRPr lang="en-US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512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1EC52-60D1-4757-A71E-3E914EE78937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135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288" y="1052513"/>
            <a:ext cx="4135437" cy="166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5" y="1052513"/>
            <a:ext cx="4137025" cy="166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BCF42-F1EF-4A2C-8376-8C062C22A91F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9783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3BA8A-ACAA-4562-82E3-F729A4C05B71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9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6981574"/>
      </p:ext>
    </p:extLst>
  </p:cSld>
  <p:clrMapOvr>
    <a:masterClrMapping/>
  </p:clrMapOvr>
  <p:transition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1A9E9-A77B-4430-BE45-4B7134DAB82D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624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D2B2F-35CA-4D42-8B95-9E4D1BD4D66D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9053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8DA67-66D6-4A20-B2B2-14450C9D6673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280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D7490-921B-448C-9808-6DA18C1CB20E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637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C5482-7729-4E47-BB1B-7FECD5214139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786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5" y="274638"/>
            <a:ext cx="2105025" cy="24399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74638"/>
            <a:ext cx="6167437" cy="24399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A4696-890D-4FBD-959F-00670BDC30F3}" type="slidenum">
              <a:rPr lang="en-US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>
                <a:solidFill>
                  <a:srgbClr val="808080"/>
                </a:solidFill>
              </a:rPr>
              <a:t>Jessica Strefler</a:t>
            </a:r>
            <a:endParaRPr lang="en-US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644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40000" y="1440000"/>
            <a:ext cx="8080375" cy="4680000"/>
          </a:xfrm>
        </p:spPr>
        <p:txBody>
          <a:bodyPr anchor="ctr"/>
          <a:lstStyle>
            <a:lvl1pPr>
              <a:defRPr>
                <a:solidFill>
                  <a:srgbClr val="4C9BDB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5" name="Picture 4" descr="GCProject-white-CMJ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1456" cy="746125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0" y="746125"/>
            <a:ext cx="9144000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856108" y="119638"/>
            <a:ext cx="7287891" cy="506849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rgbClr val="4C9BDB"/>
                </a:solidFill>
                <a:latin typeface="Calibri"/>
                <a:cs typeface="Calibri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97691" y="823853"/>
            <a:ext cx="8958385" cy="6842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7691" y="5692792"/>
            <a:ext cx="8958385" cy="1077321"/>
          </a:xfrm>
        </p:spPr>
        <p:txBody>
          <a:bodyPr anchor="b" anchorCtr="0">
            <a:normAutofit/>
          </a:bodyPr>
          <a:lstStyle>
            <a:lvl1pPr marL="0" indent="0" algn="ctr">
              <a:buNone/>
              <a:defRPr sz="1400" b="0">
                <a:solidFill>
                  <a:srgbClr val="4C9BDB"/>
                </a:solidFill>
                <a:latin typeface="Calibri"/>
                <a:cs typeface="Calibri"/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467729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5832096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DA405-51CE-4ED0-AAB3-859885435859}" type="slidenum">
              <a:rPr lang="en-US" altLang="de-DE">
                <a:solidFill>
                  <a:srgbClr val="808080"/>
                </a:solidFill>
              </a:rPr>
              <a:pPr>
                <a:defRPr/>
              </a:pPr>
              <a:t>‹#›</a:t>
            </a:fld>
            <a:endParaRPr lang="en-US" altLang="de-DE">
              <a:solidFill>
                <a:srgbClr val="808080"/>
              </a:solidFill>
            </a:endParaRPr>
          </a:p>
        </p:txBody>
      </p:sp>
      <p:pic>
        <p:nvPicPr>
          <p:cNvPr id="6" name="Bild 4" descr="mcc_logo_retina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264696"/>
            <a:ext cx="1512168" cy="57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331782"/>
            <a:ext cx="864096" cy="48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96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0A065-F38E-442F-854E-48C87A10B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26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 userDrawn="1"/>
        </p:nvSpPr>
        <p:spPr bwMode="auto">
          <a:xfrm>
            <a:off x="228600" y="1196975"/>
            <a:ext cx="8686800" cy="0"/>
          </a:xfrm>
          <a:prstGeom prst="line">
            <a:avLst/>
          </a:prstGeom>
          <a:noFill/>
          <a:ln w="6350">
            <a:solidFill>
              <a:srgbClr val="8E90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027" name="Picture 3" descr="A_RGB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5047" r:id="rId2"/>
    <p:sldLayoutId id="2147485048" r:id="rId3"/>
    <p:sldLayoutId id="2147485049" r:id="rId4"/>
    <p:sldLayoutId id="2147485050" r:id="rId5"/>
    <p:sldLayoutId id="2147485051" r:id="rId6"/>
    <p:sldLayoutId id="2147485052" r:id="rId7"/>
    <p:sldLayoutId id="2147485053" r:id="rId8"/>
    <p:sldLayoutId id="2147485054" r:id="rId9"/>
    <p:sldLayoutId id="2147485055" r:id="rId10"/>
    <p:sldLayoutId id="2147485056" r:id="rId11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A_RG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6625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3373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  <a:ea typeface="ヒラギノ角ゴ Pro W3" pitchFamily="48" charset="-128"/>
                <a:cs typeface="+mn-cs"/>
              </a:defRPr>
            </a:lvl1pPr>
          </a:lstStyle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fld id="{98CB825E-A844-4515-9E3D-8C97FD3B1648}" type="slidenum">
              <a:rPr lang="en-US" baseline="0">
                <a:solidFill>
                  <a:srgbClr val="808080"/>
                </a:solidFill>
              </a:rPr>
              <a:pPr defTabSz="914400" eaLnBrk="0" hangingPunct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‹#›</a:t>
            </a:fld>
            <a:endParaRPr lang="en-US" baseline="0">
              <a:solidFill>
                <a:srgbClr val="808080"/>
              </a:solidFill>
            </a:endParaRP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052513"/>
            <a:ext cx="8424862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Textmasterformate durch Klicken bearbeiten</a:t>
            </a:r>
          </a:p>
          <a:p>
            <a:pPr lvl="1"/>
            <a:r>
              <a:rPr lang="en-US" altLang="en-US" smtClean="0"/>
              <a:t>	Zweite Ebene</a:t>
            </a:r>
          </a:p>
          <a:p>
            <a:pPr lvl="2"/>
            <a:r>
              <a:rPr lang="en-US" altLang="en-US" smtClean="0"/>
              <a:t>Dritte Ebene</a:t>
            </a:r>
          </a:p>
          <a:p>
            <a:pPr lvl="3"/>
            <a:r>
              <a:rPr lang="en-US" altLang="en-US" smtClean="0"/>
              <a:t>Vierte Ebene</a:t>
            </a: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74638"/>
            <a:ext cx="8424862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Titelmasterformat durch Klicken bearbeiten</a:t>
            </a:r>
          </a:p>
        </p:txBody>
      </p:sp>
      <p:sp>
        <p:nvSpPr>
          <p:cNvPr id="1030" name="Line 16"/>
          <p:cNvSpPr>
            <a:spLocks noChangeShapeType="1"/>
          </p:cNvSpPr>
          <p:nvPr/>
        </p:nvSpPr>
        <p:spPr bwMode="auto">
          <a:xfrm>
            <a:off x="1692275" y="6237288"/>
            <a:ext cx="72009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2638" y="6337300"/>
            <a:ext cx="3527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  <a:latin typeface="+mn-lt"/>
                <a:ea typeface="ヒラギノ角ゴ Pro W3" pitchFamily="48" charset="-128"/>
                <a:cs typeface="+mn-cs"/>
              </a:defRPr>
            </a:lvl1pPr>
          </a:lstStyle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baseline="0" smtClean="0">
                <a:solidFill>
                  <a:srgbClr val="808080"/>
                </a:solidFill>
              </a:rPr>
              <a:t>Jessica Strefler</a:t>
            </a:r>
            <a:endParaRPr lang="en-US" baseline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30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6" r:id="rId1"/>
    <p:sldLayoutId id="2147485177" r:id="rId2"/>
    <p:sldLayoutId id="2147485178" r:id="rId3"/>
    <p:sldLayoutId id="2147485179" r:id="rId4"/>
    <p:sldLayoutId id="2147485180" r:id="rId5"/>
    <p:sldLayoutId id="2147485181" r:id="rId6"/>
    <p:sldLayoutId id="2147485182" r:id="rId7"/>
    <p:sldLayoutId id="2147485183" r:id="rId8"/>
    <p:sldLayoutId id="2147485184" r:id="rId9"/>
    <p:sldLayoutId id="2147485185" r:id="rId10"/>
    <p:sldLayoutId id="2147485186" r:id="rId11"/>
    <p:sldLayoutId id="2147485187" r:id="rId12"/>
    <p:sldLayoutId id="2147485188" r:id="rId13"/>
    <p:sldLayoutId id="2147485189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  <a:cs typeface="ヒラギノ角ゴ Pro W3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200" b="1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 b="1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>
              <a:latin typeface="Times New Roman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84BB290-718B-4A1D-AD30-E68AE1C9F482}" type="slidenum">
              <a:rPr lang="en-US">
                <a:latin typeface="Times New Roman"/>
              </a:rPr>
              <a:pPr>
                <a:defRPr/>
              </a:pPr>
              <a:t>‹#›</a:t>
            </a:fld>
            <a:endParaRPr lang="en-US">
              <a:latin typeface="Times New Roman"/>
            </a:endParaRPr>
          </a:p>
        </p:txBody>
      </p:sp>
      <p:sp>
        <p:nvSpPr>
          <p:cNvPr id="2055" name="Line 7"/>
          <p:cNvSpPr>
            <a:spLocks noChangeShapeType="1"/>
          </p:cNvSpPr>
          <p:nvPr userDrawn="1"/>
        </p:nvSpPr>
        <p:spPr bwMode="auto">
          <a:xfrm>
            <a:off x="228600" y="1196975"/>
            <a:ext cx="8686800" cy="0"/>
          </a:xfrm>
          <a:prstGeom prst="line">
            <a:avLst/>
          </a:prstGeom>
          <a:noFill/>
          <a:ln w="6350">
            <a:solidFill>
              <a:srgbClr val="8E90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056" name="Picture 8" descr="A_RGB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57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91" r:id="rId1"/>
    <p:sldLayoutId id="2147485192" r:id="rId2"/>
    <p:sldLayoutId id="2147485193" r:id="rId3"/>
    <p:sldLayoutId id="2147485194" r:id="rId4"/>
    <p:sldLayoutId id="2147485195" r:id="rId5"/>
    <p:sldLayoutId id="2147485196" r:id="rId6"/>
    <p:sldLayoutId id="2147485197" r:id="rId7"/>
    <p:sldLayoutId id="2147485198" r:id="rId8"/>
    <p:sldLayoutId id="2147485199" r:id="rId9"/>
    <p:sldLayoutId id="2147485200" r:id="rId10"/>
    <p:sldLayoutId id="2147485201" r:id="rId11"/>
    <p:sldLayoutId id="2147485202" r:id="rId12"/>
    <p:sldLayoutId id="214748520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84BB290-718B-4A1D-AD30-E68AE1C9F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" name="Line 7"/>
          <p:cNvSpPr>
            <a:spLocks noChangeShapeType="1"/>
          </p:cNvSpPr>
          <p:nvPr userDrawn="1"/>
        </p:nvSpPr>
        <p:spPr bwMode="auto">
          <a:xfrm>
            <a:off x="228600" y="1196975"/>
            <a:ext cx="8686800" cy="0"/>
          </a:xfrm>
          <a:prstGeom prst="line">
            <a:avLst/>
          </a:prstGeom>
          <a:noFill/>
          <a:ln w="6350">
            <a:solidFill>
              <a:srgbClr val="8E90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056" name="Picture 8" descr="A_RGB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7" r:id="rId1"/>
    <p:sldLayoutId id="2147485058" r:id="rId2"/>
    <p:sldLayoutId id="2147485059" r:id="rId3"/>
    <p:sldLayoutId id="2147485060" r:id="rId4"/>
    <p:sldLayoutId id="2147485061" r:id="rId5"/>
    <p:sldLayoutId id="2147485062" r:id="rId6"/>
    <p:sldLayoutId id="2147485063" r:id="rId7"/>
    <p:sldLayoutId id="2147485064" r:id="rId8"/>
    <p:sldLayoutId id="2147485065" r:id="rId9"/>
    <p:sldLayoutId id="2147485066" r:id="rId10"/>
    <p:sldLayoutId id="2147485067" r:id="rId11"/>
    <p:sldLayoutId id="2147485068" r:id="rId12"/>
    <p:sldLayoutId id="2147485069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Line 8"/>
          <p:cNvSpPr>
            <a:spLocks noChangeShapeType="1"/>
          </p:cNvSpPr>
          <p:nvPr/>
        </p:nvSpPr>
        <p:spPr bwMode="auto">
          <a:xfrm>
            <a:off x="228600" y="1196975"/>
            <a:ext cx="8686800" cy="0"/>
          </a:xfrm>
          <a:prstGeom prst="line">
            <a:avLst/>
          </a:prstGeom>
          <a:noFill/>
          <a:ln w="6350">
            <a:solidFill>
              <a:srgbClr val="8E90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075" name="Picture 10" descr="A_RGB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5075" r:id="rId6"/>
    <p:sldLayoutId id="2147485076" r:id="rId7"/>
    <p:sldLayoutId id="2147485077" r:id="rId8"/>
    <p:sldLayoutId id="2147485078" r:id="rId9"/>
    <p:sldLayoutId id="2147485079" r:id="rId10"/>
    <p:sldLayoutId id="2147485080" r:id="rId11"/>
    <p:sldLayoutId id="2147485081" r:id="rId12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8"/>
          <p:cNvSpPr>
            <a:spLocks noChangeShapeType="1"/>
          </p:cNvSpPr>
          <p:nvPr/>
        </p:nvSpPr>
        <p:spPr bwMode="auto">
          <a:xfrm>
            <a:off x="228600" y="1196975"/>
            <a:ext cx="8686800" cy="0"/>
          </a:xfrm>
          <a:prstGeom prst="line">
            <a:avLst/>
          </a:prstGeom>
          <a:noFill/>
          <a:ln w="6350">
            <a:solidFill>
              <a:srgbClr val="8E90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099" name="Picture 10" descr="A_RGB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82" r:id="rId1"/>
    <p:sldLayoutId id="2147485083" r:id="rId2"/>
    <p:sldLayoutId id="2147485084" r:id="rId3"/>
    <p:sldLayoutId id="2147485085" r:id="rId4"/>
    <p:sldLayoutId id="2147485086" r:id="rId5"/>
    <p:sldLayoutId id="2147485087" r:id="rId6"/>
    <p:sldLayoutId id="2147485088" r:id="rId7"/>
    <p:sldLayoutId id="2147485089" r:id="rId8"/>
    <p:sldLayoutId id="2147485090" r:id="rId9"/>
    <p:sldLayoutId id="2147485091" r:id="rId10"/>
    <p:sldLayoutId id="2147485092" r:id="rId11"/>
    <p:sldLayoutId id="2147485093" r:id="rId12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8"/>
          <p:cNvSpPr>
            <a:spLocks noChangeShapeType="1"/>
          </p:cNvSpPr>
          <p:nvPr/>
        </p:nvSpPr>
        <p:spPr bwMode="auto">
          <a:xfrm>
            <a:off x="228600" y="1196975"/>
            <a:ext cx="8686800" cy="0"/>
          </a:xfrm>
          <a:prstGeom prst="line">
            <a:avLst/>
          </a:prstGeom>
          <a:noFill/>
          <a:ln w="6350">
            <a:solidFill>
              <a:srgbClr val="8E90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5123" name="Picture 10" descr="A_RGB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94" r:id="rId1"/>
    <p:sldLayoutId id="2147485095" r:id="rId2"/>
    <p:sldLayoutId id="2147485096" r:id="rId3"/>
    <p:sldLayoutId id="2147485097" r:id="rId4"/>
    <p:sldLayoutId id="2147485098" r:id="rId5"/>
    <p:sldLayoutId id="2147485099" r:id="rId6"/>
    <p:sldLayoutId id="2147485100" r:id="rId7"/>
    <p:sldLayoutId id="2147485101" r:id="rId8"/>
    <p:sldLayoutId id="2147485102" r:id="rId9"/>
    <p:sldLayoutId id="2147485103" r:id="rId10"/>
    <p:sldLayoutId id="2147485104" r:id="rId11"/>
    <p:sldLayoutId id="2147485105" r:id="rId12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82738" y="69850"/>
            <a:ext cx="72199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98613" y="1600200"/>
            <a:ext cx="721995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73825"/>
            <a:ext cx="2133600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lnSpc>
                <a:spcPct val="100000"/>
              </a:lnSpc>
              <a:buClrTx/>
              <a:buSzTx/>
              <a:buFontTx/>
              <a:buNone/>
              <a:defRPr sz="1400" baseline="0">
                <a:solidFill>
                  <a:srgbClr val="80808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666586-39F0-4B2B-8968-8B4AEE9739EE}" type="slidenum">
              <a:rPr lang="en-US"/>
              <a:pPr>
                <a:defRPr/>
              </a:pPr>
              <a:t>‹#›</a:t>
            </a:fld>
            <a:r>
              <a:rPr lang="en-US"/>
              <a:t>/17</a:t>
            </a:r>
          </a:p>
        </p:txBody>
      </p:sp>
      <p:sp>
        <p:nvSpPr>
          <p:cNvPr id="6153" name="Text Box 9"/>
          <p:cNvSpPr txBox="1">
            <a:spLocks noChangeArrowheads="1"/>
          </p:cNvSpPr>
          <p:nvPr userDrawn="1"/>
        </p:nvSpPr>
        <p:spPr bwMode="auto">
          <a:xfrm>
            <a:off x="3322638" y="6508750"/>
            <a:ext cx="27622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buClr>
                <a:srgbClr val="FF9426"/>
              </a:buClr>
              <a:buFont typeface="Calibri" pitchFamily="34" charset="0"/>
              <a:buNone/>
              <a:defRPr/>
            </a:pPr>
            <a:r>
              <a:rPr lang="en-GB" sz="1400" baseline="0" smtClean="0">
                <a:solidFill>
                  <a:srgbClr val="CC6600"/>
                </a:solidFill>
                <a:latin typeface="Calibri" pitchFamily="34" charset="0"/>
              </a:rPr>
              <a:t>Jacob </a:t>
            </a:r>
            <a:r>
              <a:rPr lang="en-GB" sz="1400" baseline="0" err="1" smtClean="0">
                <a:solidFill>
                  <a:srgbClr val="CC6600"/>
                </a:solidFill>
                <a:latin typeface="Calibri" pitchFamily="34" charset="0"/>
              </a:rPr>
              <a:t>Schewe</a:t>
            </a:r>
            <a:r>
              <a:rPr lang="en-GB" sz="1400" baseline="0" smtClean="0">
                <a:solidFill>
                  <a:srgbClr val="CC6600"/>
                </a:solidFill>
                <a:latin typeface="Calibri" pitchFamily="34" charset="0"/>
              </a:rPr>
              <a:t>, PIK</a:t>
            </a:r>
          </a:p>
        </p:txBody>
      </p:sp>
      <p:pic>
        <p:nvPicPr>
          <p:cNvPr id="6150" name="Picture 3" descr="A_RGB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Line 2"/>
          <p:cNvSpPr>
            <a:spLocks noChangeShapeType="1"/>
          </p:cNvSpPr>
          <p:nvPr userDrawn="1"/>
        </p:nvSpPr>
        <p:spPr bwMode="auto">
          <a:xfrm>
            <a:off x="228600" y="1196975"/>
            <a:ext cx="8686800" cy="0"/>
          </a:xfrm>
          <a:prstGeom prst="line">
            <a:avLst/>
          </a:prstGeom>
          <a:noFill/>
          <a:ln w="6350">
            <a:solidFill>
              <a:srgbClr val="8E90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2" name="Line 2"/>
          <p:cNvSpPr>
            <a:spLocks noChangeShapeType="1"/>
          </p:cNvSpPr>
          <p:nvPr userDrawn="1"/>
        </p:nvSpPr>
        <p:spPr bwMode="auto">
          <a:xfrm>
            <a:off x="250825" y="6453188"/>
            <a:ext cx="8686800" cy="0"/>
          </a:xfrm>
          <a:prstGeom prst="line">
            <a:avLst/>
          </a:prstGeom>
          <a:noFill/>
          <a:ln w="6350">
            <a:solidFill>
              <a:srgbClr val="8E90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8" r:id="rId1"/>
    <p:sldLayoutId id="2147485119" r:id="rId2"/>
    <p:sldLayoutId id="2147485120" r:id="rId3"/>
    <p:sldLayoutId id="2147485121" r:id="rId4"/>
    <p:sldLayoutId id="2147485122" r:id="rId5"/>
    <p:sldLayoutId id="2147485123" r:id="rId6"/>
    <p:sldLayoutId id="2147485124" r:id="rId7"/>
    <p:sldLayoutId id="2147485125" r:id="rId8"/>
    <p:sldLayoutId id="2147485126" r:id="rId9"/>
    <p:sldLayoutId id="2147485127" r:id="rId10"/>
    <p:sldLayoutId id="2147485128" r:id="rId11"/>
    <p:sldLayoutId id="214748512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8"/>
          <p:cNvSpPr>
            <a:spLocks noChangeShapeType="1"/>
          </p:cNvSpPr>
          <p:nvPr/>
        </p:nvSpPr>
        <p:spPr bwMode="auto">
          <a:xfrm>
            <a:off x="228600" y="1196975"/>
            <a:ext cx="8686800" cy="0"/>
          </a:xfrm>
          <a:prstGeom prst="line">
            <a:avLst/>
          </a:prstGeom>
          <a:noFill/>
          <a:ln w="6350">
            <a:solidFill>
              <a:srgbClr val="8E90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7171" name="Picture 10" descr="A_RGB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7" r:id="rId12"/>
  </p:sldLayoutIdLst>
  <p:transition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ヒラギノ角ゴ Pro W3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A_RG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16625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3373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  <a:ea typeface="ヒラギノ角ゴ Pro W3" pitchFamily="48" charset="-128"/>
                <a:cs typeface="+mn-cs"/>
              </a:defRPr>
            </a:lvl1pPr>
          </a:lstStyle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fld id="{98CB825E-A844-4515-9E3D-8C97FD3B1648}" type="slidenum">
              <a:rPr lang="en-US" baseline="0">
                <a:solidFill>
                  <a:srgbClr val="808080"/>
                </a:solidFill>
              </a:rPr>
              <a:pPr defTabSz="914400" eaLnBrk="0" hangingPunct="0">
                <a:lnSpc>
                  <a:spcPct val="100000"/>
                </a:lnSpc>
                <a:buClrTx/>
                <a:buSzTx/>
                <a:buFontTx/>
                <a:buNone/>
                <a:defRPr/>
              </a:pPr>
              <a:t>‹#›</a:t>
            </a:fld>
            <a:endParaRPr lang="en-US" baseline="0">
              <a:solidFill>
                <a:srgbClr val="808080"/>
              </a:solidFill>
            </a:endParaRPr>
          </a:p>
        </p:txBody>
      </p:sp>
      <p:sp>
        <p:nvSpPr>
          <p:cNvPr id="1028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052513"/>
            <a:ext cx="8424862" cy="166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smtClean="0"/>
              <a:t>Textmasterformate durch Klicken bearbeiten</a:t>
            </a:r>
          </a:p>
          <a:p>
            <a:pPr lvl="1"/>
            <a:r>
              <a:rPr lang="en-US" altLang="en-US" smtClean="0"/>
              <a:t>	Zweite Ebene</a:t>
            </a:r>
          </a:p>
          <a:p>
            <a:pPr lvl="2"/>
            <a:r>
              <a:rPr lang="en-US" altLang="en-US" smtClean="0"/>
              <a:t>Dritte Ebene</a:t>
            </a:r>
          </a:p>
          <a:p>
            <a:pPr lvl="3"/>
            <a:r>
              <a:rPr lang="en-US" altLang="en-US" smtClean="0"/>
              <a:t>Vierte Ebene</a:t>
            </a:r>
          </a:p>
        </p:txBody>
      </p: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274638"/>
            <a:ext cx="8424862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Titelmasterformat durch Klicken bearbeiten</a:t>
            </a:r>
          </a:p>
        </p:txBody>
      </p:sp>
      <p:sp>
        <p:nvSpPr>
          <p:cNvPr id="1030" name="Line 16"/>
          <p:cNvSpPr>
            <a:spLocks noChangeShapeType="1"/>
          </p:cNvSpPr>
          <p:nvPr/>
        </p:nvSpPr>
        <p:spPr bwMode="auto">
          <a:xfrm>
            <a:off x="1692275" y="6237288"/>
            <a:ext cx="72009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2638" y="6337300"/>
            <a:ext cx="35274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2"/>
                </a:solidFill>
                <a:latin typeface="+mn-lt"/>
                <a:ea typeface="ヒラギノ角ゴ Pro W3" pitchFamily="48" charset="-128"/>
                <a:cs typeface="+mn-cs"/>
              </a:defRPr>
            </a:lvl1pPr>
          </a:lstStyle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baseline="0" smtClean="0">
                <a:solidFill>
                  <a:srgbClr val="808080"/>
                </a:solidFill>
              </a:rPr>
              <a:t>Jessica Strefler</a:t>
            </a:r>
            <a:endParaRPr lang="en-US" baseline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6" r:id="rId1"/>
    <p:sldLayoutId id="2147485147" r:id="rId2"/>
    <p:sldLayoutId id="2147485148" r:id="rId3"/>
    <p:sldLayoutId id="2147485149" r:id="rId4"/>
    <p:sldLayoutId id="2147485150" r:id="rId5"/>
    <p:sldLayoutId id="2147485151" r:id="rId6"/>
    <p:sldLayoutId id="2147485152" r:id="rId7"/>
    <p:sldLayoutId id="2147485153" r:id="rId8"/>
    <p:sldLayoutId id="2147485154" r:id="rId9"/>
    <p:sldLayoutId id="2147485155" r:id="rId10"/>
    <p:sldLayoutId id="2147485156" r:id="rId11"/>
    <p:sldLayoutId id="2147485157" r:id="rId12"/>
    <p:sldLayoutId id="2147485158" r:id="rId13"/>
    <p:sldLayoutId id="2147485159" r:id="rId14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  <a:cs typeface="ヒラギノ角ゴ Pro W3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9933"/>
          </a:solidFill>
          <a:latin typeface="Calibri" pitchFamily="34" charset="0"/>
          <a:ea typeface="ヒラギノ角ゴ Pro W3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200" b="1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 b="1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84BB290-718B-4A1D-AD30-E68AE1C9F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5" name="Line 7"/>
          <p:cNvSpPr>
            <a:spLocks noChangeShapeType="1"/>
          </p:cNvSpPr>
          <p:nvPr userDrawn="1"/>
        </p:nvSpPr>
        <p:spPr bwMode="auto">
          <a:xfrm>
            <a:off x="228600" y="1196975"/>
            <a:ext cx="8686800" cy="0"/>
          </a:xfrm>
          <a:prstGeom prst="line">
            <a:avLst/>
          </a:prstGeom>
          <a:noFill/>
          <a:ln w="6350">
            <a:solidFill>
              <a:srgbClr val="8E908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solidFill>
                <a:srgbClr val="FFFFFF"/>
              </a:solidFill>
            </a:endParaRPr>
          </a:p>
        </p:txBody>
      </p:sp>
      <p:pic>
        <p:nvPicPr>
          <p:cNvPr id="2056" name="Picture 8" descr="A_RGB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371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251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1" r:id="rId1"/>
    <p:sldLayoutId id="2147485162" r:id="rId2"/>
    <p:sldLayoutId id="2147485163" r:id="rId3"/>
    <p:sldLayoutId id="2147485164" r:id="rId4"/>
    <p:sldLayoutId id="2147485165" r:id="rId5"/>
    <p:sldLayoutId id="2147485166" r:id="rId6"/>
    <p:sldLayoutId id="2147485167" r:id="rId7"/>
    <p:sldLayoutId id="2147485168" r:id="rId8"/>
    <p:sldLayoutId id="2147485169" r:id="rId9"/>
    <p:sldLayoutId id="2147485170" r:id="rId10"/>
    <p:sldLayoutId id="2147485171" r:id="rId11"/>
    <p:sldLayoutId id="2147485172" r:id="rId12"/>
    <p:sldLayoutId id="2147485173" r:id="rId13"/>
    <p:sldLayoutId id="214748517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wmf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wmf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Documents%20and%20Settings\schewe\My%20Documents\localcopy\presentations\Berliner_Klimatag_26apr2015\RobinsonGisMelting.avi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0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0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eenland ice sheets are mel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8176" y="0"/>
            <a:ext cx="103121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534906" y="188640"/>
            <a:ext cx="7596187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FFFF"/>
              </a:buClr>
              <a:buSzTx/>
              <a:buFontTx/>
              <a:buNone/>
            </a:pPr>
            <a:r>
              <a:rPr lang="en-GB" altLang="en-US" sz="3400" baseline="0" dirty="0" smtClean="0">
                <a:solidFill>
                  <a:srgbClr val="FFFFFF"/>
                </a:solidFill>
                <a:latin typeface="Arial" charset="0"/>
              </a:rPr>
              <a:t>Climate Change</a:t>
            </a:r>
            <a:endParaRPr lang="en-GB" altLang="en-US" sz="3400" baseline="0" dirty="0">
              <a:solidFill>
                <a:srgbClr val="FFFFFF"/>
              </a:solidFill>
              <a:latin typeface="Arial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FFFF"/>
              </a:buClr>
              <a:buSzTx/>
              <a:buFontTx/>
              <a:buNone/>
            </a:pPr>
            <a:r>
              <a:rPr lang="en-GB" altLang="en-US" sz="2400" baseline="0" dirty="0" smtClean="0">
                <a:solidFill>
                  <a:srgbClr val="FFFFFF"/>
                </a:solidFill>
                <a:latin typeface="Arial" charset="0"/>
              </a:rPr>
              <a:t>Causes, consequences, and risks</a:t>
            </a:r>
            <a:endParaRPr lang="en-GB" altLang="en-US" sz="2400" baseline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62898" y="1700808"/>
            <a:ext cx="6709502" cy="830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FF"/>
              </a:buClr>
              <a:buSzTx/>
              <a:buFontTx/>
              <a:buNone/>
            </a:pPr>
            <a:r>
              <a:rPr lang="en-GB" altLang="en-US" sz="1700" u="sng" baseline="0" dirty="0" smtClean="0">
                <a:solidFill>
                  <a:srgbClr val="FFFFFF"/>
                </a:solidFill>
                <a:latin typeface="Arial" charset="0"/>
              </a:rPr>
              <a:t>Jan </a:t>
            </a:r>
            <a:r>
              <a:rPr lang="en-GB" altLang="en-US" sz="1700" u="sng" baseline="0" dirty="0" err="1" smtClean="0">
                <a:solidFill>
                  <a:srgbClr val="FFFFFF"/>
                </a:solidFill>
                <a:latin typeface="Arial" charset="0"/>
              </a:rPr>
              <a:t>Volkholz</a:t>
            </a:r>
            <a:r>
              <a:rPr lang="en-GB" altLang="en-US" sz="1700" baseline="0" dirty="0" smtClean="0">
                <a:solidFill>
                  <a:srgbClr val="FFFFFF"/>
                </a:solidFill>
                <a:latin typeface="Arial" charset="0"/>
              </a:rPr>
              <a:t>, Jacob </a:t>
            </a:r>
            <a:r>
              <a:rPr lang="en-GB" altLang="en-US" sz="1700" baseline="0" dirty="0" err="1">
                <a:solidFill>
                  <a:srgbClr val="FFFFFF"/>
                </a:solidFill>
                <a:latin typeface="Arial" charset="0"/>
              </a:rPr>
              <a:t>Schewe</a:t>
            </a:r>
            <a:r>
              <a:rPr lang="en-GB" altLang="en-US" sz="1700" baseline="0" dirty="0">
                <a:solidFill>
                  <a:srgbClr val="FFFFFF"/>
                </a:solidFill>
                <a:latin typeface="Arial" charset="0"/>
              </a:rPr>
              <a:t>, </a:t>
            </a:r>
            <a:r>
              <a:rPr lang="en-GB" altLang="en-US" sz="1700" baseline="0" dirty="0" smtClean="0">
                <a:solidFill>
                  <a:srgbClr val="FFFFFF"/>
                </a:solidFill>
                <a:latin typeface="Arial" charset="0"/>
              </a:rPr>
              <a:t>Potsdam-</a:t>
            </a:r>
            <a:r>
              <a:rPr lang="en-GB" altLang="en-US" sz="1700" baseline="0" dirty="0" err="1" smtClean="0">
                <a:solidFill>
                  <a:srgbClr val="FFFFFF"/>
                </a:solidFill>
                <a:latin typeface="Arial" charset="0"/>
              </a:rPr>
              <a:t>Institut</a:t>
            </a:r>
            <a:r>
              <a:rPr lang="en-GB" altLang="en-US" sz="1700" baseline="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altLang="en-US" sz="1700" baseline="0" dirty="0" err="1" smtClean="0">
                <a:solidFill>
                  <a:srgbClr val="FFFFFF"/>
                </a:solidFill>
                <a:latin typeface="Arial" charset="0"/>
              </a:rPr>
              <a:t>für</a:t>
            </a:r>
            <a:r>
              <a:rPr lang="en-GB" altLang="en-US" sz="1700" baseline="0" dirty="0" smtClean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GB" altLang="en-US" sz="1700" baseline="0" dirty="0" err="1" smtClean="0">
                <a:solidFill>
                  <a:srgbClr val="FFFFFF"/>
                </a:solidFill>
                <a:latin typeface="Arial" charset="0"/>
              </a:rPr>
              <a:t>Klimafolgen</a:t>
            </a:r>
            <a:r>
              <a:rPr lang="en-GB" altLang="en-US" sz="1700" baseline="0" dirty="0" smtClean="0">
                <a:solidFill>
                  <a:srgbClr val="FFFFFF"/>
                </a:solidFill>
                <a:latin typeface="Arial" charset="0"/>
              </a:rPr>
              <a:t>- </a:t>
            </a:r>
            <a:r>
              <a:rPr lang="en-GB" altLang="en-US" sz="1700" baseline="0" dirty="0" err="1" smtClean="0">
                <a:solidFill>
                  <a:srgbClr val="FFFFFF"/>
                </a:solidFill>
                <a:latin typeface="Arial" charset="0"/>
              </a:rPr>
              <a:t>forschung</a:t>
            </a:r>
            <a:endParaRPr lang="en-GB" altLang="en-US" sz="1700" baseline="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7634198" y="5375579"/>
            <a:ext cx="2742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aseline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/>
              </a:rPr>
              <a:t>Tasiilaq, Greenland (Luisa Poto, imaggeo)</a:t>
            </a:r>
            <a:endParaRPr lang="en-US" sz="1200" baseline="0">
              <a:solidFill>
                <a:schemeClr val="accent6">
                  <a:lumMod val="40000"/>
                  <a:lumOff val="60000"/>
                </a:schemeClr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306388"/>
            <a:ext cx="6915150" cy="556179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398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t">
            <a:spAutoFit/>
          </a:bodyPr>
          <a:lstStyle/>
          <a:p>
            <a:pPr eaLnBrk="1" hangingPunct="1">
              <a:buClr>
                <a:srgbClr val="333399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n-US" sz="3000" smtClean="0">
                <a:solidFill>
                  <a:srgbClr val="333399"/>
                </a:solidFill>
              </a:rPr>
              <a:t>Ocean acidification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3127375"/>
            <a:ext cx="5283200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263650"/>
            <a:ext cx="4822825" cy="336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624388"/>
            <a:ext cx="2894013" cy="217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476375" y="4797425"/>
            <a:ext cx="131027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FFFF"/>
              </a:buClr>
              <a:buSzTx/>
              <a:buFontTx/>
              <a:buNone/>
            </a:pPr>
            <a:r>
              <a:rPr lang="en-GB" altLang="en-US" sz="1800" baseline="0" smtClean="0">
                <a:solidFill>
                  <a:srgbClr val="FFFFFF"/>
                </a:solidFill>
                <a:latin typeface="Arial" charset="0"/>
              </a:rPr>
              <a:t>Coral reefs</a:t>
            </a:r>
            <a:endParaRPr lang="en-GB" altLang="en-US" sz="1800" baseline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"/>
          <a:stretch>
            <a:fillRect/>
          </a:stretch>
        </p:blipFill>
        <p:spPr bwMode="auto">
          <a:xfrm>
            <a:off x="2266950" y="989013"/>
            <a:ext cx="6877050" cy="249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78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3702050" y="4149725"/>
            <a:ext cx="10683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FFFFFF"/>
              </a:buClr>
              <a:buSzTx/>
              <a:buFontTx/>
              <a:buNone/>
            </a:pPr>
            <a:r>
              <a:rPr lang="en-GB" altLang="en-US" sz="1800" baseline="0">
                <a:solidFill>
                  <a:srgbClr val="FFFFFF"/>
                </a:solidFill>
                <a:latin typeface="Arial" charset="0"/>
              </a:rPr>
              <a:t>Plankton</a:t>
            </a: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4356100" y="2170113"/>
            <a:ext cx="3311525" cy="61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98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Clr>
                <a:srgbClr val="333399"/>
              </a:buClr>
              <a:buSzTx/>
              <a:buFontTx/>
              <a:buNone/>
            </a:pPr>
            <a:r>
              <a:rPr lang="en-GB" altLang="en-US" sz="2000" baseline="0">
                <a:solidFill>
                  <a:srgbClr val="333399"/>
                </a:solidFill>
                <a:latin typeface="Arial" charset="0"/>
              </a:rPr>
              <a:t>~1/3 </a:t>
            </a:r>
            <a:r>
              <a:rPr lang="en-GB" altLang="en-US" sz="2000" baseline="0" smtClean="0">
                <a:solidFill>
                  <a:srgbClr val="333399"/>
                </a:solidFill>
                <a:latin typeface="Arial" charset="0"/>
              </a:rPr>
              <a:t>of total </a:t>
            </a:r>
            <a:r>
              <a:rPr lang="en-GB" altLang="en-US" sz="2000" baseline="0">
                <a:solidFill>
                  <a:srgbClr val="333399"/>
                </a:solidFill>
                <a:latin typeface="Arial" charset="0"/>
              </a:rPr>
              <a:t>CO</a:t>
            </a:r>
            <a:r>
              <a:rPr lang="en-GB" altLang="en-US" sz="2000">
                <a:solidFill>
                  <a:srgbClr val="333399"/>
                </a:solidFill>
                <a:latin typeface="Arial" charset="0"/>
              </a:rPr>
              <a:t>2</a:t>
            </a:r>
            <a:r>
              <a:rPr lang="en-GB" altLang="en-US" sz="2000" baseline="0">
                <a:solidFill>
                  <a:srgbClr val="333399"/>
                </a:solidFill>
                <a:latin typeface="Arial" charset="0"/>
              </a:rPr>
              <a:t> </a:t>
            </a:r>
            <a:r>
              <a:rPr lang="en-GB" altLang="en-US" sz="2000" baseline="0" smtClean="0">
                <a:solidFill>
                  <a:srgbClr val="333399"/>
                </a:solidFill>
                <a:latin typeface="Arial" charset="0"/>
              </a:rPr>
              <a:t>emissions</a:t>
            </a:r>
            <a:endParaRPr lang="en-GB" altLang="en-US" sz="2000" baseline="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24586" name="Text Box 10"/>
          <p:cNvSpPr txBox="1">
            <a:spLocks noChangeArrowheads="1"/>
          </p:cNvSpPr>
          <p:nvPr/>
        </p:nvSpPr>
        <p:spPr bwMode="auto">
          <a:xfrm>
            <a:off x="7631113" y="3132138"/>
            <a:ext cx="15128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n-US" sz="700" i="1" baseline="0">
                <a:solidFill>
                  <a:srgbClr val="000000"/>
                </a:solidFill>
                <a:latin typeface="Arial" charset="0"/>
              </a:rPr>
              <a:t>Quelle: </a:t>
            </a:r>
            <a:r>
              <a:rPr lang="en-GB" altLang="en-US" sz="700" baseline="0">
                <a:solidFill>
                  <a:srgbClr val="000000"/>
                </a:solidFill>
                <a:latin typeface="Arial" charset="0"/>
              </a:rPr>
              <a:t>Global Risks, Challenges &amp; Decisions - Synthesis Report (2009, updated 2010)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GB" altLang="en-US" sz="700" baseline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de-DE" sz="2400" smtClean="0">
                <a:solidFill>
                  <a:srgbClr val="FF0000"/>
                </a:solidFill>
              </a:rPr>
              <a:t>Tipping element:</a:t>
            </a:r>
            <a:r>
              <a:rPr lang="de-DE" sz="3200" smtClean="0"/>
              <a:t/>
            </a:r>
            <a:br>
              <a:rPr lang="de-DE" sz="3200" smtClean="0"/>
            </a:br>
            <a:r>
              <a:rPr lang="de-DE" sz="3600" smtClean="0"/>
              <a:t>Coral reefs</a:t>
            </a:r>
            <a:endParaRPr lang="en-US" sz="32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2309837"/>
            <a:ext cx="9151094" cy="4575547"/>
          </a:xfrm>
        </p:spPr>
      </p:pic>
      <p:sp>
        <p:nvSpPr>
          <p:cNvPr id="5" name="Rectangle 4"/>
          <p:cNvSpPr/>
          <p:nvPr/>
        </p:nvSpPr>
        <p:spPr>
          <a:xfrm>
            <a:off x="6732240" y="6597352"/>
            <a:ext cx="2420888" cy="245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XL Catlin Seaview Survey</a:t>
            </a: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3933825" y="1268761"/>
            <a:ext cx="5210175" cy="1080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98">
                <a:solidFill>
                  <a:srgbClr val="3333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333399"/>
              </a:buClr>
              <a:buSzTx/>
              <a:buFontTx/>
              <a:buNone/>
            </a:pPr>
            <a:r>
              <a:rPr lang="en-GB" altLang="en-US" sz="1600" baseline="0" smtClean="0">
                <a:solidFill>
                  <a:srgbClr val="333399"/>
                </a:solidFill>
                <a:latin typeface="Arial" charset="0"/>
              </a:rPr>
              <a:t>Without strong mitigation, most coral reefs to die off by mid</a:t>
            </a:r>
            <a:r>
              <a:rPr lang="de-DE" altLang="en-US" sz="1600" baseline="0" smtClean="0">
                <a:solidFill>
                  <a:srgbClr val="333399"/>
                </a:solidFill>
                <a:latin typeface="Arial" charset="0"/>
              </a:rPr>
              <a:t>-century</a:t>
            </a:r>
            <a:r>
              <a:rPr lang="en-GB" altLang="en-US" sz="1600" baseline="0" smtClean="0">
                <a:solidFill>
                  <a:srgbClr val="333399"/>
                </a:solidFill>
                <a:latin typeface="Arial" charset="0"/>
              </a:rPr>
              <a:t> (</a:t>
            </a:r>
            <a:r>
              <a:rPr lang="en-GB" altLang="en-US" sz="1600" baseline="0">
                <a:solidFill>
                  <a:srgbClr val="333399"/>
                </a:solidFill>
                <a:latin typeface="Arial" charset="0"/>
              </a:rPr>
              <a:t>Frieler et al., 2012</a:t>
            </a:r>
            <a:r>
              <a:rPr lang="en-GB" altLang="en-US" sz="1600" baseline="0" smtClean="0">
                <a:solidFill>
                  <a:srgbClr val="333399"/>
                </a:solidFill>
                <a:latin typeface="Arial" charset="0"/>
              </a:rPr>
              <a:t>)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333399"/>
              </a:buClr>
              <a:buSzTx/>
              <a:buFontTx/>
              <a:buNone/>
            </a:pPr>
            <a:r>
              <a:rPr lang="en-GB" altLang="en-US" sz="1600" baseline="0" smtClean="0">
                <a:solidFill>
                  <a:srgbClr val="333399"/>
                </a:solidFill>
                <a:latin typeface="Arial" charset="0"/>
              </a:rPr>
              <a:t>Coral reef sediments start dissolving (Eyre et al., 2018)</a:t>
            </a:r>
            <a:endParaRPr lang="en-GB" altLang="en-US" sz="1600" baseline="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929063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3528" y="4109010"/>
            <a:ext cx="264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2000" baseline="0" smtClean="0">
                <a:latin typeface="Calibri"/>
              </a:rPr>
              <a:t>Great Barrier Reef 2016</a:t>
            </a:r>
            <a:endParaRPr lang="en-US" sz="2000" baseline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071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371600"/>
            <a:ext cx="7786687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8579" name="Text Box 3"/>
          <p:cNvSpPr txBox="1">
            <a:spLocks noChangeArrowheads="1"/>
          </p:cNvSpPr>
          <p:nvPr/>
        </p:nvSpPr>
        <p:spPr bwMode="auto">
          <a:xfrm>
            <a:off x="7524750" y="6226175"/>
            <a:ext cx="1447800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>
              <a:spcBef>
                <a:spcPct val="0"/>
              </a:spcBef>
              <a:buSzTx/>
            </a:pPr>
            <a:r>
              <a:rPr lang="en-GB" altLang="en-US" sz="1600" baseline="0">
                <a:solidFill>
                  <a:srgbClr val="000000"/>
                </a:solidFill>
                <a:latin typeface="Arial" charset="0"/>
              </a:rPr>
              <a:t>(MPI, Hamburg)</a:t>
            </a:r>
          </a:p>
        </p:txBody>
      </p:sp>
      <p:sp>
        <p:nvSpPr>
          <p:cNvPr id="408580" name="AutoShape 4"/>
          <p:cNvSpPr>
            <a:spLocks noChangeArrowheads="1"/>
          </p:cNvSpPr>
          <p:nvPr/>
        </p:nvSpPr>
        <p:spPr bwMode="auto">
          <a:xfrm>
            <a:off x="5675313" y="3956050"/>
            <a:ext cx="458787" cy="379413"/>
          </a:xfrm>
          <a:prstGeom prst="roundRect">
            <a:avLst>
              <a:gd name="adj" fmla="val 333"/>
            </a:avLst>
          </a:prstGeom>
          <a:noFill/>
          <a:ln w="108000">
            <a:solidFill>
              <a:srgbClr val="0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408581" name="AutoShape 5"/>
          <p:cNvSpPr>
            <a:spLocks noChangeArrowheads="1"/>
          </p:cNvSpPr>
          <p:nvPr/>
        </p:nvSpPr>
        <p:spPr bwMode="auto">
          <a:xfrm>
            <a:off x="3752850" y="4154488"/>
            <a:ext cx="420688" cy="323850"/>
          </a:xfrm>
          <a:prstGeom prst="roundRect">
            <a:avLst>
              <a:gd name="adj" fmla="val 394"/>
            </a:avLst>
          </a:prstGeom>
          <a:noFill/>
          <a:ln w="1080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1357313" y="458788"/>
            <a:ext cx="7329487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baseline="0">
                <a:solidFill>
                  <a:schemeClr val="accent2"/>
                </a:solidFill>
              </a:rPr>
              <a:t>CO</a:t>
            </a:r>
            <a:r>
              <a:rPr lang="en-GB" altLang="en-US">
                <a:solidFill>
                  <a:schemeClr val="accent2"/>
                </a:solidFill>
              </a:rPr>
              <a:t>2</a:t>
            </a:r>
            <a:r>
              <a:rPr lang="en-GB" altLang="en-US" baseline="0">
                <a:solidFill>
                  <a:schemeClr val="accent2"/>
                </a:solidFill>
              </a:rPr>
              <a:t> </a:t>
            </a:r>
            <a:r>
              <a:rPr lang="en-GB" altLang="en-US" baseline="0" smtClean="0">
                <a:solidFill>
                  <a:schemeClr val="accent2"/>
                </a:solidFill>
              </a:rPr>
              <a:t>is a Greenhouse Gas</a:t>
            </a:r>
            <a:endParaRPr lang="en-GB" altLang="en-US" baseline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8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8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8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8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0" grpId="0" animBg="1"/>
      <p:bldP spid="4085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Text Box 2"/>
          <p:cNvSpPr txBox="1">
            <a:spLocks noChangeArrowheads="1"/>
          </p:cNvSpPr>
          <p:nvPr/>
        </p:nvSpPr>
        <p:spPr bwMode="auto">
          <a:xfrm>
            <a:off x="5156200" y="2228850"/>
            <a:ext cx="370840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aseline="0"/>
              <a:t>Effect of CO</a:t>
            </a:r>
            <a:r>
              <a:rPr lang="en-GB" altLang="en-US" sz="2000"/>
              <a:t>2</a:t>
            </a:r>
            <a:r>
              <a:rPr lang="en-GB" altLang="en-US" sz="2000" baseline="0"/>
              <a:t> doubling: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GB" altLang="en-US" sz="800" baseline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aseline="0">
                <a:solidFill>
                  <a:srgbClr val="FF0000"/>
                </a:solidFill>
              </a:rPr>
              <a:t>“Climate sensitivity”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DE" altLang="en-US" sz="2000" baseline="0">
              <a:solidFill>
                <a:srgbClr val="FF0000"/>
              </a:solidFill>
            </a:endParaRPr>
          </a:p>
        </p:txBody>
      </p:sp>
      <p:pic>
        <p:nvPicPr>
          <p:cNvPr id="68611" name="Picture 3" descr="arrheni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0"/>
          <a:stretch>
            <a:fillRect/>
          </a:stretch>
        </p:blipFill>
        <p:spPr bwMode="auto">
          <a:xfrm>
            <a:off x="2000250" y="1543050"/>
            <a:ext cx="295275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195513" y="1177925"/>
            <a:ext cx="24082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 baseline="0">
                <a:solidFill>
                  <a:srgbClr val="CC6600"/>
                </a:solidFill>
              </a:rPr>
              <a:t>Arrhenius 1896</a:t>
            </a:r>
            <a:r>
              <a:rPr lang="en-GB" altLang="en-US" sz="1800" baseline="0">
                <a:solidFill>
                  <a:srgbClr val="FF9426"/>
                </a:solidFill>
              </a:rPr>
              <a:t> </a:t>
            </a:r>
            <a:r>
              <a:rPr lang="en-GB" altLang="en-US" sz="1800" baseline="0">
                <a:solidFill>
                  <a:schemeClr val="accent2"/>
                </a:solidFill>
              </a:rPr>
              <a:t>(4-6 </a:t>
            </a:r>
            <a:r>
              <a:rPr lang="de-DE" altLang="en-US" sz="1800" baseline="0">
                <a:solidFill>
                  <a:schemeClr val="accent2"/>
                </a:solidFill>
              </a:rPr>
              <a:t>ºC</a:t>
            </a:r>
            <a:r>
              <a:rPr lang="en-GB" altLang="en-US" sz="1800" baseline="0">
                <a:solidFill>
                  <a:schemeClr val="accent2"/>
                </a:solidFill>
              </a:rPr>
              <a:t>)</a:t>
            </a:r>
            <a:endParaRPr lang="de-DE" altLang="en-US" sz="1800" baseline="0">
              <a:solidFill>
                <a:schemeClr val="accent2"/>
              </a:solidFill>
            </a:endParaRP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title"/>
          </p:nvPr>
        </p:nvSpPr>
        <p:spPr>
          <a:xfrm>
            <a:off x="2052638" y="44450"/>
            <a:ext cx="6342062" cy="838200"/>
          </a:xfrm>
          <a:noFill/>
        </p:spPr>
        <p:txBody>
          <a:bodyPr/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altLang="en-US" sz="3600" smtClean="0"/>
              <a:t>CO2 is a greenhouse gas</a:t>
            </a:r>
          </a:p>
        </p:txBody>
      </p:sp>
      <p:sp>
        <p:nvSpPr>
          <p:cNvPr id="409606" name="Text Box 6"/>
          <p:cNvSpPr txBox="1">
            <a:spLocks noChangeArrowheads="1"/>
          </p:cNvSpPr>
          <p:nvPr/>
        </p:nvSpPr>
        <p:spPr bwMode="auto">
          <a:xfrm>
            <a:off x="5905500" y="3213100"/>
            <a:ext cx="2173288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baseline="0"/>
              <a:t>Most likely: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400" baseline="0">
                <a:solidFill>
                  <a:srgbClr val="FF0000"/>
                </a:solidFill>
              </a:rPr>
              <a:t>3 ± 1 </a:t>
            </a:r>
            <a:r>
              <a:rPr lang="de-DE" altLang="en-US" sz="4400" baseline="0">
                <a:solidFill>
                  <a:srgbClr val="FF0000"/>
                </a:solidFill>
              </a:rPr>
              <a:t>ºC</a:t>
            </a:r>
            <a:r>
              <a:rPr lang="en-GB" altLang="en-US" sz="4400" baseline="0">
                <a:solidFill>
                  <a:srgbClr val="FF0000"/>
                </a:solidFill>
              </a:rPr>
              <a:t> </a:t>
            </a:r>
            <a:endParaRPr lang="de-DE" altLang="en-US" sz="4400" baseline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1675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2" grpId="0" autoUpdateAnimBg="0"/>
      <p:bldP spid="40960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ChangeArrowheads="1"/>
          </p:cNvSpPr>
          <p:nvPr/>
        </p:nvSpPr>
        <p:spPr bwMode="auto">
          <a:xfrm>
            <a:off x="1619250" y="0"/>
            <a:ext cx="7515225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GB" altLang="en-US" sz="3200" baseline="0" smtClean="0"/>
              <a:t>Physical Basis well understood</a:t>
            </a:r>
            <a:endParaRPr lang="en-GB" altLang="en-US" sz="3200" baseline="0"/>
          </a:p>
        </p:txBody>
      </p:sp>
      <p:pic>
        <p:nvPicPr>
          <p:cNvPr id="9219" name="Picture 3" descr="C:\Documents and Settings\anders\Desktop\Boltzmann\Anders.Ludwig.Boltzmann\Boltzmann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57563"/>
            <a:ext cx="19526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" descr="C:\Documents and Settings\anders\Desktop\Einstein\Anders.Einstein\Einstein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1944687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C:\Documents and Settings\anders\Desktop\Planck\Anders.Max.Planck\Planck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205038"/>
            <a:ext cx="1931988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Rectangle 3"/>
          <p:cNvSpPr>
            <a:spLocks noChangeArrowheads="1"/>
          </p:cNvSpPr>
          <p:nvPr/>
        </p:nvSpPr>
        <p:spPr bwMode="auto">
          <a:xfrm>
            <a:off x="179388" y="2924175"/>
            <a:ext cx="1944687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/>
            <a:r>
              <a:rPr lang="en-GB" altLang="en-US" sz="2600"/>
              <a:t>Albert</a:t>
            </a:r>
          </a:p>
          <a:p>
            <a:pPr algn="ctr"/>
            <a:r>
              <a:rPr lang="en-GB" altLang="en-US" sz="2600"/>
              <a:t>Einstein</a:t>
            </a:r>
          </a:p>
        </p:txBody>
      </p:sp>
      <p:sp>
        <p:nvSpPr>
          <p:cNvPr id="9223" name="Rectangle 3"/>
          <p:cNvSpPr>
            <a:spLocks noChangeArrowheads="1"/>
          </p:cNvSpPr>
          <p:nvPr/>
        </p:nvSpPr>
        <p:spPr bwMode="auto">
          <a:xfrm>
            <a:off x="3419475" y="4794250"/>
            <a:ext cx="1944688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/>
            <a:r>
              <a:rPr lang="en-GB" altLang="en-US" sz="2600"/>
              <a:t>Max</a:t>
            </a:r>
          </a:p>
          <a:p>
            <a:pPr algn="ctr"/>
            <a:r>
              <a:rPr lang="en-GB" altLang="en-US" sz="2600"/>
              <a:t>Planck</a:t>
            </a:r>
          </a:p>
        </p:txBody>
      </p:sp>
      <p:sp>
        <p:nvSpPr>
          <p:cNvPr id="9224" name="Rectangle 3"/>
          <p:cNvSpPr>
            <a:spLocks noChangeArrowheads="1"/>
          </p:cNvSpPr>
          <p:nvPr/>
        </p:nvSpPr>
        <p:spPr bwMode="auto">
          <a:xfrm>
            <a:off x="6573838" y="5937250"/>
            <a:ext cx="1944687" cy="86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ctr"/>
            <a:r>
              <a:rPr lang="en-GB" altLang="en-US" sz="2600"/>
              <a:t>Ludwig</a:t>
            </a:r>
          </a:p>
          <a:p>
            <a:pPr algn="ctr"/>
            <a:r>
              <a:rPr lang="en-GB" altLang="en-US" sz="2600"/>
              <a:t>Boltzmann</a:t>
            </a:r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" y="4077072"/>
            <a:ext cx="3289548" cy="263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7812" name="Picture 4" descr="Ball-and-stick model of carbon dioxi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7" y="2276872"/>
            <a:ext cx="952500" cy="67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7814" name="Picture 6" descr="https://upload.wikimedia.org/wikipedia/commons/5/57/CO2_H2O_absorption_atmospheric_gases_unique_pattern_energy_wavelengths_of_energy_transparent_to_other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439" y="1194743"/>
            <a:ext cx="685800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43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92238"/>
            <a:ext cx="7720013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6156325" y="5084763"/>
            <a:ext cx="27717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i="1" baseline="0">
                <a:solidFill>
                  <a:srgbClr val="000000"/>
                </a:solidFill>
                <a:latin typeface="Arial" charset="0"/>
                <a:ea typeface="ヒラギノ角ゴ Pro W3" pitchFamily="48" charset="-128"/>
              </a:rPr>
              <a:t>IPCC AR5</a:t>
            </a:r>
          </a:p>
        </p:txBody>
      </p:sp>
      <p:sp>
        <p:nvSpPr>
          <p:cNvPr id="27652" name="TextBox 1"/>
          <p:cNvSpPr txBox="1">
            <a:spLocks noChangeArrowheads="1"/>
          </p:cNvSpPr>
          <p:nvPr/>
        </p:nvSpPr>
        <p:spPr bwMode="auto">
          <a:xfrm>
            <a:off x="4473575" y="6434138"/>
            <a:ext cx="185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400" baseline="0">
              <a:solidFill>
                <a:srgbClr val="333399"/>
              </a:solidFill>
              <a:latin typeface="Calibri" pitchFamily="34" charset="0"/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755650" y="188913"/>
            <a:ext cx="8385175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Times New Roman" pitchFamily="18" charset="0"/>
              </a:defRPr>
            </a:lvl9pPr>
          </a:lstStyle>
          <a:p>
            <a:pPr defTabSz="914400" eaLnBrk="1" hangingPunct="1">
              <a:lnSpc>
                <a:spcPct val="130000"/>
              </a:lnSpc>
              <a:buClrTx/>
              <a:buSzTx/>
              <a:buFontTx/>
              <a:buNone/>
              <a:defRPr/>
            </a:pPr>
            <a:r>
              <a:rPr lang="de-DE" altLang="en-US" sz="3300" kern="0" baseline="0" smtClean="0">
                <a:solidFill>
                  <a:srgbClr val="333399"/>
                </a:solidFill>
                <a:cs typeface="Times New Roman" pitchFamily="18" charset="0"/>
              </a:rPr>
              <a:t>The planet is warming</a:t>
            </a:r>
            <a:endParaRPr lang="en-GB" altLang="en-US" sz="3300" kern="0" baseline="0" smtClean="0">
              <a:solidFill>
                <a:srgbClr val="333399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metoffice.gov.uk/binaries/content/gallery/mohippo/images/research/monitoring/compare_datasets_new_logo_c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49" y="1367471"/>
            <a:ext cx="6869336" cy="487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6" name="Text Box 5"/>
          <p:cNvSpPr txBox="1">
            <a:spLocks noChangeArrowheads="1"/>
          </p:cNvSpPr>
          <p:nvPr/>
        </p:nvSpPr>
        <p:spPr bwMode="auto">
          <a:xfrm>
            <a:off x="1042988" y="6324600"/>
            <a:ext cx="7273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10000"/>
              </a:lnSpc>
              <a:buClrTx/>
              <a:buSzTx/>
              <a:buFontTx/>
              <a:buNone/>
            </a:pPr>
            <a:r>
              <a:rPr lang="en-GB" altLang="en-US" sz="1800" baseline="0">
                <a:solidFill>
                  <a:srgbClr val="000000"/>
                </a:solidFill>
                <a:latin typeface="Arial" charset="0"/>
              </a:rPr>
              <a:t>0.85 ± 0.20</a:t>
            </a:r>
            <a:r>
              <a:rPr lang="en-GB" altLang="en-US" sz="1800" baseline="3000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GB" altLang="en-US" sz="1800" baseline="0">
                <a:solidFill>
                  <a:srgbClr val="000000"/>
                </a:solidFill>
                <a:latin typeface="Arial" charset="0"/>
              </a:rPr>
              <a:t>C </a:t>
            </a:r>
            <a:r>
              <a:rPr lang="en-GB" altLang="en-US" sz="1800" baseline="0" smtClean="0">
                <a:solidFill>
                  <a:srgbClr val="000000"/>
                </a:solidFill>
                <a:latin typeface="Arial" charset="0"/>
              </a:rPr>
              <a:t>global warming within the last century </a:t>
            </a:r>
            <a:r>
              <a:rPr lang="en-GB" altLang="en-US" sz="1800" baseline="0">
                <a:solidFill>
                  <a:srgbClr val="000000"/>
                </a:solidFill>
                <a:latin typeface="Arial" charset="0"/>
              </a:rPr>
              <a:t>(IPCC 2013)</a:t>
            </a:r>
            <a:endParaRPr lang="en-US" altLang="en-US" sz="1800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7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188913"/>
            <a:ext cx="8385175" cy="923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30000"/>
              </a:lnSpc>
            </a:pPr>
            <a:r>
              <a:rPr lang="de-DE" altLang="en-US" sz="330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The planet is warming</a:t>
            </a:r>
            <a:endParaRPr lang="en-GB" altLang="en-US" sz="3300" smtClean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68488" name="Rectangle 8"/>
          <p:cNvSpPr>
            <a:spLocks noChangeArrowheads="1"/>
          </p:cNvSpPr>
          <p:nvPr/>
        </p:nvSpPr>
        <p:spPr bwMode="auto">
          <a:xfrm rot="5400000">
            <a:off x="4175956" y="-495436"/>
            <a:ext cx="864096" cy="6696744"/>
          </a:xfrm>
          <a:prstGeom prst="rect">
            <a:avLst/>
          </a:prstGeom>
          <a:gradFill>
            <a:gsLst>
              <a:gs pos="9000">
                <a:srgbClr val="FFCC99">
                  <a:lumMod val="78000"/>
                  <a:alpha val="59000"/>
                </a:srgbClr>
              </a:gs>
              <a:gs pos="53000">
                <a:schemeClr val="accent1">
                  <a:shade val="100000"/>
                  <a:satMod val="115000"/>
                  <a:alpha val="0"/>
                </a:schemeClr>
              </a:gs>
            </a:gsLst>
            <a:lin ang="5400000" scaled="0"/>
          </a:gradFill>
          <a:ln>
            <a:noFill/>
          </a:ln>
          <a:effectLst/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endParaRPr lang="en-US" alt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68489" name="Text Box 9"/>
          <p:cNvSpPr txBox="1">
            <a:spLocks noChangeArrowheads="1"/>
          </p:cNvSpPr>
          <p:nvPr/>
        </p:nvSpPr>
        <p:spPr bwMode="auto">
          <a:xfrm>
            <a:off x="8166100" y="2133600"/>
            <a:ext cx="870396" cy="374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10000"/>
              </a:lnSpc>
              <a:buClr>
                <a:srgbClr val="91005C"/>
              </a:buClr>
              <a:buSzPct val="80000"/>
              <a:buFont typeface="Wingdings 3" pitchFamily="18" charset="2"/>
              <a:buNone/>
            </a:pPr>
            <a:r>
              <a:rPr lang="en-GB" altLang="en-US" sz="1800" baseline="0" dirty="0" smtClean="0">
                <a:solidFill>
                  <a:srgbClr val="000000"/>
                </a:solidFill>
                <a:latin typeface="Arial" charset="0"/>
              </a:rPr>
              <a:t>2016</a:t>
            </a:r>
          </a:p>
          <a:p>
            <a:pPr defTabSz="914400">
              <a:lnSpc>
                <a:spcPct val="110000"/>
              </a:lnSpc>
              <a:buClr>
                <a:srgbClr val="91005C"/>
              </a:buClr>
              <a:buSzPct val="80000"/>
              <a:buFont typeface="Wingdings 3" pitchFamily="18" charset="2"/>
              <a:buNone/>
            </a:pPr>
            <a:r>
              <a:rPr lang="en-GB" altLang="en-US" sz="1800" baseline="0" dirty="0" smtClean="0">
                <a:solidFill>
                  <a:srgbClr val="000000"/>
                </a:solidFill>
                <a:latin typeface="Arial" charset="0"/>
              </a:rPr>
              <a:t>2015</a:t>
            </a:r>
            <a:endParaRPr lang="en-GB" altLang="en-US" sz="1800" baseline="0" dirty="0" smtClean="0">
              <a:solidFill>
                <a:srgbClr val="000000"/>
              </a:solidFill>
              <a:latin typeface="Arial" charset="0"/>
            </a:endParaRPr>
          </a:p>
          <a:p>
            <a:pPr defTabSz="914400">
              <a:lnSpc>
                <a:spcPct val="110000"/>
              </a:lnSpc>
              <a:buClr>
                <a:srgbClr val="91005C"/>
              </a:buClr>
              <a:buSzPct val="80000"/>
              <a:buFont typeface="Wingdings 3" pitchFamily="18" charset="2"/>
              <a:buNone/>
            </a:pPr>
            <a:r>
              <a:rPr lang="en-GB" altLang="en-US" sz="1800" baseline="0" dirty="0" smtClean="0">
                <a:solidFill>
                  <a:srgbClr val="000000"/>
                </a:solidFill>
                <a:latin typeface="Arial" charset="0"/>
              </a:rPr>
              <a:t>2017</a:t>
            </a:r>
          </a:p>
          <a:p>
            <a:pPr defTabSz="914400">
              <a:lnSpc>
                <a:spcPct val="110000"/>
              </a:lnSpc>
              <a:buClr>
                <a:srgbClr val="91005C"/>
              </a:buClr>
              <a:buSzPct val="80000"/>
              <a:buFont typeface="Wingdings 3" pitchFamily="18" charset="2"/>
              <a:buNone/>
            </a:pPr>
            <a:r>
              <a:rPr lang="en-GB" altLang="en-US" sz="1800" baseline="0" dirty="0" smtClean="0">
                <a:solidFill>
                  <a:srgbClr val="000000"/>
                </a:solidFill>
                <a:latin typeface="Arial" charset="0"/>
              </a:rPr>
              <a:t>2018</a:t>
            </a:r>
            <a:endParaRPr lang="en-GB" altLang="en-US" sz="1800" baseline="0" dirty="0" smtClean="0">
              <a:solidFill>
                <a:srgbClr val="000000"/>
              </a:solidFill>
              <a:latin typeface="Arial" charset="0"/>
            </a:endParaRPr>
          </a:p>
          <a:p>
            <a:pPr defTabSz="914400">
              <a:lnSpc>
                <a:spcPct val="110000"/>
              </a:lnSpc>
              <a:buClr>
                <a:srgbClr val="91005C"/>
              </a:buClr>
              <a:buSzPct val="80000"/>
              <a:buFont typeface="Wingdings 3" pitchFamily="18" charset="2"/>
              <a:buNone/>
            </a:pPr>
            <a:r>
              <a:rPr lang="en-GB" altLang="en-US" sz="1800" baseline="0" dirty="0" smtClean="0">
                <a:solidFill>
                  <a:srgbClr val="000000"/>
                </a:solidFill>
                <a:latin typeface="Arial" charset="0"/>
              </a:rPr>
              <a:t>2014</a:t>
            </a:r>
            <a:endParaRPr lang="en-GB" altLang="en-US" sz="1800" baseline="0" dirty="0">
              <a:solidFill>
                <a:srgbClr val="000000"/>
              </a:solidFill>
              <a:latin typeface="Arial" charset="0"/>
            </a:endParaRPr>
          </a:p>
          <a:p>
            <a:pPr defTabSz="914400">
              <a:lnSpc>
                <a:spcPct val="110000"/>
              </a:lnSpc>
              <a:buClr>
                <a:srgbClr val="91005C"/>
              </a:buClr>
              <a:buSzPct val="80000"/>
              <a:buFont typeface="Wingdings 3" pitchFamily="18" charset="2"/>
              <a:buNone/>
            </a:pPr>
            <a:r>
              <a:rPr lang="en-GB" altLang="en-US" sz="1800" baseline="0" dirty="0">
                <a:solidFill>
                  <a:srgbClr val="000000"/>
                </a:solidFill>
                <a:latin typeface="Arial" charset="0"/>
              </a:rPr>
              <a:t>2010</a:t>
            </a:r>
          </a:p>
          <a:p>
            <a:pPr defTabSz="914400">
              <a:lnSpc>
                <a:spcPct val="110000"/>
              </a:lnSpc>
              <a:buClr>
                <a:srgbClr val="91005C"/>
              </a:buClr>
              <a:buSzPct val="80000"/>
              <a:buFont typeface="Wingdings 3" pitchFamily="18" charset="2"/>
              <a:buNone/>
            </a:pPr>
            <a:r>
              <a:rPr lang="en-GB" altLang="en-US" sz="1800" baseline="0" dirty="0">
                <a:solidFill>
                  <a:srgbClr val="000000"/>
                </a:solidFill>
                <a:latin typeface="Arial" charset="0"/>
              </a:rPr>
              <a:t>2005 1998 2003</a:t>
            </a:r>
          </a:p>
          <a:p>
            <a:pPr defTabSz="914400">
              <a:lnSpc>
                <a:spcPct val="110000"/>
              </a:lnSpc>
              <a:buClr>
                <a:srgbClr val="91005C"/>
              </a:buClr>
              <a:buSzPct val="80000"/>
            </a:pPr>
            <a:r>
              <a:rPr lang="en-GB" altLang="en-US" sz="1800" baseline="0" dirty="0">
                <a:solidFill>
                  <a:srgbClr val="000000"/>
                </a:solidFill>
                <a:latin typeface="Arial" charset="0"/>
              </a:rPr>
              <a:t>2002 2013</a:t>
            </a:r>
          </a:p>
          <a:p>
            <a:pPr defTabSz="914400">
              <a:lnSpc>
                <a:spcPct val="110000"/>
              </a:lnSpc>
              <a:buClr>
                <a:srgbClr val="91005C"/>
              </a:buClr>
              <a:buSzPct val="80000"/>
            </a:pPr>
            <a:r>
              <a:rPr lang="en-GB" altLang="en-US" sz="1800" baseline="0" dirty="0" smtClean="0">
                <a:solidFill>
                  <a:srgbClr val="000000"/>
                </a:solidFill>
                <a:latin typeface="Arial" charset="0"/>
              </a:rPr>
              <a:t>2007</a:t>
            </a:r>
            <a:endParaRPr lang="en-GB" altLang="en-US" sz="1800" baseline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7229475" y="1341438"/>
            <a:ext cx="1620838" cy="67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defTabSz="914400">
              <a:lnSpc>
                <a:spcPct val="110000"/>
              </a:lnSpc>
              <a:buClr>
                <a:srgbClr val="91005C"/>
              </a:buClr>
              <a:buSzPct val="80000"/>
              <a:buFont typeface="Wingdings 3" pitchFamily="18" charset="2"/>
              <a:buNone/>
            </a:pPr>
            <a:r>
              <a:rPr lang="en-GB" altLang="en-US" sz="1800" baseline="0" smtClean="0">
                <a:solidFill>
                  <a:srgbClr val="000000"/>
                </a:solidFill>
                <a:latin typeface="Arial" charset="0"/>
              </a:rPr>
              <a:t>Warmest years:</a:t>
            </a:r>
            <a:endParaRPr lang="en-GB" altLang="en-US" sz="1800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5576" y="5605202"/>
            <a:ext cx="1065613" cy="264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aseline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 Met Office</a:t>
            </a:r>
            <a:endParaRPr lang="en-US" sz="1200" baseline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68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68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48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1187450" y="0"/>
            <a:ext cx="7704138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400">
              <a:lnSpc>
                <a:spcPct val="110000"/>
              </a:lnSpc>
              <a:buClrTx/>
              <a:buSzTx/>
              <a:buFontTx/>
              <a:buNone/>
            </a:pPr>
            <a:r>
              <a:rPr lang="en-GB" altLang="en-US" sz="3600" baseline="0" smtClean="0">
                <a:solidFill>
                  <a:srgbClr val="000000"/>
                </a:solidFill>
                <a:latin typeface="Arial" charset="0"/>
              </a:rPr>
              <a:t>Temperature of the 21</a:t>
            </a:r>
            <a:r>
              <a:rPr lang="en-GB" altLang="en-US" sz="3600" baseline="30000" smtClean="0">
                <a:solidFill>
                  <a:srgbClr val="000000"/>
                </a:solidFill>
                <a:latin typeface="Arial" charset="0"/>
              </a:rPr>
              <a:t>st</a:t>
            </a:r>
            <a:r>
              <a:rPr lang="en-GB" altLang="en-US" sz="3600" baseline="0" smtClean="0">
                <a:solidFill>
                  <a:srgbClr val="000000"/>
                </a:solidFill>
                <a:latin typeface="Arial" charset="0"/>
              </a:rPr>
              <a:t> century</a:t>
            </a:r>
            <a:endParaRPr lang="en-GB" altLang="en-US" sz="3600" baseline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" t="415" r="-542" b="66931"/>
          <a:stretch>
            <a:fillRect/>
          </a:stretch>
        </p:blipFill>
        <p:spPr bwMode="auto">
          <a:xfrm>
            <a:off x="360363" y="1412875"/>
            <a:ext cx="8531225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0" y="6450013"/>
            <a:ext cx="27717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en-US" sz="1800" i="1" baseline="0">
                <a:solidFill>
                  <a:srgbClr val="000000"/>
                </a:solidFill>
                <a:latin typeface="Arial" charset="0"/>
              </a:rPr>
              <a:t>IPCC AR5, Sep. 2013.</a:t>
            </a: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1411288" y="4462463"/>
            <a:ext cx="6138862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1403350" y="3725863"/>
            <a:ext cx="613886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7927" y="3357563"/>
            <a:ext cx="1801391" cy="37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aseline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2-degree target</a:t>
            </a:r>
            <a:endParaRPr lang="en-US" altLang="en-US" sz="2000" baseline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876675" y="4418013"/>
            <a:ext cx="1592231" cy="37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aseline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pre-industrial</a:t>
            </a:r>
            <a:endParaRPr lang="en-US" altLang="en-US" sz="2000" baseline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Straight Connector 9"/>
          <p:cNvCxnSpPr>
            <a:cxnSpLocks noChangeShapeType="1"/>
          </p:cNvCxnSpPr>
          <p:nvPr/>
        </p:nvCxnSpPr>
        <p:spPr bwMode="auto">
          <a:xfrm>
            <a:off x="1403648" y="3907655"/>
            <a:ext cx="613886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19672" y="3923738"/>
            <a:ext cx="1632563" cy="32130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aseline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1.5-degree target</a:t>
            </a:r>
            <a:endParaRPr lang="en-US" altLang="en-US" sz="2000" baseline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Melt Stream, Green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8867" y="0"/>
            <a:ext cx="10352467" cy="687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1835150" y="152400"/>
            <a:ext cx="73088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4196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10000"/>
              </a:lnSpc>
              <a:buClrTx/>
              <a:buSzTx/>
              <a:buFontTx/>
              <a:buNone/>
            </a:pPr>
            <a:r>
              <a:rPr lang="en-US" altLang="en-US" sz="3400" baseline="0" smtClean="0">
                <a:latin typeface="Arial" charset="0"/>
              </a:rPr>
              <a:t>Physical Consequences</a:t>
            </a:r>
            <a:endParaRPr lang="en-US" altLang="en-US" sz="3400" baseline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52320" y="6597352"/>
            <a:ext cx="1723742" cy="2927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aseline="0" smtClean="0">
                <a:solidFill>
                  <a:schemeClr val="tx1"/>
                </a:solidFill>
                <a:latin typeface="Calibri" panose="020F0502020204030204" pitchFamily="34" charset="0"/>
              </a:rPr>
              <a:t>Ian Joughin, imaggeo</a:t>
            </a:r>
            <a:endParaRPr lang="en-US" sz="1400" baseline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ueller_termin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36513"/>
            <a:ext cx="9269413" cy="701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Freeform 3"/>
          <p:cNvSpPr>
            <a:spLocks/>
          </p:cNvSpPr>
          <p:nvPr/>
        </p:nvSpPr>
        <p:spPr bwMode="auto">
          <a:xfrm>
            <a:off x="1395413" y="4114800"/>
            <a:ext cx="4408487" cy="2797175"/>
          </a:xfrm>
          <a:custGeom>
            <a:avLst/>
            <a:gdLst>
              <a:gd name="T0" fmla="*/ 2147483647 w 2777"/>
              <a:gd name="T1" fmla="*/ 2147483647 h 1451"/>
              <a:gd name="T2" fmla="*/ 2147483647 w 2777"/>
              <a:gd name="T3" fmla="*/ 2147483647 h 1451"/>
              <a:gd name="T4" fmla="*/ 2147483647 w 2777"/>
              <a:gd name="T5" fmla="*/ 2147483647 h 1451"/>
              <a:gd name="T6" fmla="*/ 2147483647 w 2777"/>
              <a:gd name="T7" fmla="*/ 2147483647 h 1451"/>
              <a:gd name="T8" fmla="*/ 2147483647 w 2777"/>
              <a:gd name="T9" fmla="*/ 2147483647 h 1451"/>
              <a:gd name="T10" fmla="*/ 2147483647 w 2777"/>
              <a:gd name="T11" fmla="*/ 2147483647 h 1451"/>
              <a:gd name="T12" fmla="*/ 2147483647 w 2777"/>
              <a:gd name="T13" fmla="*/ 2147483647 h 145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777" h="1451">
                <a:moveTo>
                  <a:pt x="2777" y="555"/>
                </a:moveTo>
                <a:cubicBezTo>
                  <a:pt x="2433" y="415"/>
                  <a:pt x="2089" y="274"/>
                  <a:pt x="1817" y="187"/>
                </a:cubicBezTo>
                <a:cubicBezTo>
                  <a:pt x="1545" y="99"/>
                  <a:pt x="1419" y="48"/>
                  <a:pt x="1145" y="29"/>
                </a:cubicBezTo>
                <a:cubicBezTo>
                  <a:pt x="871" y="10"/>
                  <a:pt x="348" y="0"/>
                  <a:pt x="174" y="75"/>
                </a:cubicBezTo>
                <a:cubicBezTo>
                  <a:pt x="0" y="150"/>
                  <a:pt x="24" y="300"/>
                  <a:pt x="100" y="477"/>
                </a:cubicBezTo>
                <a:cubicBezTo>
                  <a:pt x="176" y="654"/>
                  <a:pt x="393" y="974"/>
                  <a:pt x="631" y="1136"/>
                </a:cubicBezTo>
                <a:cubicBezTo>
                  <a:pt x="869" y="1298"/>
                  <a:pt x="1342" y="1385"/>
                  <a:pt x="1529" y="1451"/>
                </a:cubicBezTo>
              </a:path>
            </a:pathLst>
          </a:custGeom>
          <a:noFill/>
          <a:ln w="28575" cap="flat" cmpd="sng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2772" name="WordArt 4"/>
          <p:cNvSpPr>
            <a:spLocks noChangeArrowheads="1" noChangeShapeType="1" noTextEdit="1"/>
          </p:cNvSpPr>
          <p:nvPr/>
        </p:nvSpPr>
        <p:spPr bwMode="auto">
          <a:xfrm>
            <a:off x="3568700" y="5229225"/>
            <a:ext cx="4800600" cy="1260475"/>
          </a:xfrm>
          <a:prstGeom prst="rect">
            <a:avLst/>
          </a:prstGeom>
        </p:spPr>
        <p:txBody>
          <a:bodyPr spcFirstLastPara="1" wrap="none" fromWordArt="1">
            <a:prstTxWarp prst="textArchDown">
              <a:avLst>
                <a:gd name="adj" fmla="val 0"/>
              </a:avLst>
            </a:prstTxWarp>
          </a:bodyPr>
          <a:lstStyle/>
          <a:p>
            <a:pPr algn="ctr"/>
            <a:r>
              <a:rPr lang="pt-BR" sz="32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tx1"/>
                </a:solidFill>
                <a:latin typeface="Garamond"/>
              </a:rPr>
              <a:t>M u e l l e r   G l a c i e r</a:t>
            </a:r>
            <a:endParaRPr lang="de-DE" sz="32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chemeClr val="tx1"/>
              </a:solidFill>
              <a:latin typeface="Garamond"/>
            </a:endParaRP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-14288" y="0"/>
            <a:ext cx="6170613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400" eaLnBrk="1" hangingPunct="1">
              <a:lnSpc>
                <a:spcPct val="140000"/>
              </a:lnSpc>
              <a:buClrTx/>
              <a:buSzTx/>
            </a:pPr>
            <a:r>
              <a:rPr lang="de-DE" altLang="en-US" sz="2800" baseline="0" smtClean="0">
                <a:solidFill>
                  <a:schemeClr val="tx1"/>
                </a:solidFill>
              </a:rPr>
              <a:t>Glaciers disappear </a:t>
            </a:r>
            <a:r>
              <a:rPr lang="de-DE" altLang="en-US" sz="2800" baseline="0">
                <a:solidFill>
                  <a:schemeClr val="tx1"/>
                </a:solidFill>
              </a:rPr>
              <a:t>– </a:t>
            </a:r>
            <a:r>
              <a:rPr lang="de-DE" altLang="en-US" sz="2800" baseline="0" smtClean="0">
                <a:solidFill>
                  <a:schemeClr val="tx1"/>
                </a:solidFill>
              </a:rPr>
              <a:t>around the world</a:t>
            </a:r>
            <a:endParaRPr lang="de-DE" altLang="en-US" sz="2000" baseline="0">
              <a:solidFill>
                <a:schemeClr val="tx1"/>
              </a:solidFill>
            </a:endParaRP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6751638" y="417513"/>
            <a:ext cx="2503487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400" eaLnBrk="1" hangingPunct="1">
              <a:lnSpc>
                <a:spcPct val="140000"/>
              </a:lnSpc>
              <a:buClrTx/>
              <a:buSzTx/>
              <a:buFontTx/>
              <a:buNone/>
            </a:pPr>
            <a:r>
              <a:rPr lang="de-DE" altLang="en-US" sz="2800" baseline="0" smtClean="0">
                <a:solidFill>
                  <a:schemeClr val="accent2"/>
                </a:solidFill>
              </a:rPr>
              <a:t>New Zealand</a:t>
            </a:r>
            <a:endParaRPr lang="de-DE" altLang="en-US" sz="2000" baseline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State of the Climate in 2017 Cover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52986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chewe\Documents\localcopy\presentations\SLE_aug2018\Screenshot_2018-08-20 Klimabericht Der Planet heizt sich auf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7" r="13616"/>
          <a:stretch/>
        </p:blipFill>
        <p:spPr bwMode="auto">
          <a:xfrm rot="21363134">
            <a:off x="4536355" y="3222423"/>
            <a:ext cx="4572000" cy="330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chewe\Documents\localcopy\presentations\SLE_aug2018\Screenshot_2018-08-20 Last year was warmest ever that didn't feature an El Niño, report find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r="14169"/>
          <a:stretch/>
        </p:blipFill>
        <p:spPr bwMode="auto">
          <a:xfrm rot="411693">
            <a:off x="4595674" y="-27384"/>
            <a:ext cx="4476751" cy="307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786962"/>
            <a:ext cx="4518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 err="1" smtClean="0">
                <a:latin typeface="Calibri"/>
              </a:rPr>
              <a:t>Two</a:t>
            </a:r>
            <a:r>
              <a:rPr lang="de-DE" baseline="0" dirty="0" smtClean="0">
                <a:latin typeface="Calibri"/>
              </a:rPr>
              <a:t> </a:t>
            </a:r>
            <a:r>
              <a:rPr lang="de-DE" baseline="0" dirty="0" err="1" smtClean="0">
                <a:latin typeface="Calibri"/>
              </a:rPr>
              <a:t>main</a:t>
            </a:r>
            <a:r>
              <a:rPr lang="de-DE" baseline="0" dirty="0" smtClean="0">
                <a:latin typeface="Calibri"/>
              </a:rPr>
              <a:t> </a:t>
            </a:r>
            <a:r>
              <a:rPr lang="de-DE" baseline="0" dirty="0" err="1" smtClean="0">
                <a:latin typeface="Calibri"/>
              </a:rPr>
              <a:t>messages</a:t>
            </a:r>
            <a:r>
              <a:rPr lang="de-DE" baseline="0" dirty="0" smtClean="0">
                <a:latin typeface="Calibri"/>
              </a:rPr>
              <a:t>: </a:t>
            </a:r>
          </a:p>
          <a:p>
            <a:pPr marL="342900" indent="-342900" defTabSz="91440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de-DE" baseline="0" dirty="0" smtClean="0">
                <a:latin typeface="Calibri"/>
              </a:rPr>
              <a:t>Global </a:t>
            </a:r>
            <a:r>
              <a:rPr lang="de-DE" baseline="0" dirty="0" err="1" smtClean="0">
                <a:latin typeface="Calibri"/>
              </a:rPr>
              <a:t>temperature</a:t>
            </a:r>
            <a:r>
              <a:rPr lang="de-DE" baseline="0" dirty="0" smtClean="0">
                <a:latin typeface="Calibri"/>
              </a:rPr>
              <a:t> </a:t>
            </a:r>
            <a:r>
              <a:rPr lang="de-DE" baseline="0" dirty="0" err="1" smtClean="0">
                <a:latin typeface="Calibri"/>
              </a:rPr>
              <a:t>keeps</a:t>
            </a:r>
            <a:r>
              <a:rPr lang="de-DE" baseline="0" dirty="0" smtClean="0">
                <a:latin typeface="Calibri"/>
              </a:rPr>
              <a:t> </a:t>
            </a:r>
            <a:r>
              <a:rPr lang="de-DE" baseline="0" dirty="0" err="1" smtClean="0">
                <a:latin typeface="Calibri"/>
              </a:rPr>
              <a:t>rising</a:t>
            </a:r>
            <a:endParaRPr lang="de-DE" baseline="0" dirty="0" smtClean="0">
              <a:latin typeface="Calibri"/>
            </a:endParaRPr>
          </a:p>
          <a:p>
            <a:pPr marL="342900" indent="-342900" defTabSz="91440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de-DE" baseline="0" dirty="0" smtClean="0">
                <a:latin typeface="Calibri"/>
              </a:rPr>
              <a:t>CO2 </a:t>
            </a:r>
            <a:r>
              <a:rPr lang="de-DE" baseline="0" dirty="0" err="1" smtClean="0">
                <a:latin typeface="Calibri"/>
              </a:rPr>
              <a:t>concentration</a:t>
            </a:r>
            <a:r>
              <a:rPr lang="de-DE" baseline="0" dirty="0" smtClean="0">
                <a:latin typeface="Calibri"/>
              </a:rPr>
              <a:t> </a:t>
            </a:r>
            <a:r>
              <a:rPr lang="de-DE" baseline="0" dirty="0" err="1" smtClean="0">
                <a:latin typeface="Calibri"/>
              </a:rPr>
              <a:t>keeps</a:t>
            </a:r>
            <a:r>
              <a:rPr lang="de-DE" baseline="0" dirty="0" smtClean="0">
                <a:latin typeface="Calibri"/>
              </a:rPr>
              <a:t> </a:t>
            </a:r>
            <a:r>
              <a:rPr lang="de-DE" baseline="0" dirty="0" err="1" smtClean="0">
                <a:latin typeface="Calibri"/>
              </a:rPr>
              <a:t>rising</a:t>
            </a:r>
            <a:endParaRPr lang="en-US" baseline="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342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gw1-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15900"/>
            <a:ext cx="4760912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gw1-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455988"/>
            <a:ext cx="4760912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5803900" y="1368425"/>
            <a:ext cx="27559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400" eaLnBrk="1" hangingPunct="1">
              <a:lnSpc>
                <a:spcPct val="140000"/>
              </a:lnSpc>
              <a:buClrTx/>
              <a:buSzTx/>
              <a:buFontTx/>
              <a:buNone/>
            </a:pPr>
            <a:r>
              <a:rPr lang="de-DE" altLang="en-US" sz="2200" baseline="0">
                <a:solidFill>
                  <a:schemeClr val="accent2"/>
                </a:solidFill>
              </a:rPr>
              <a:t>Peru</a:t>
            </a:r>
            <a:r>
              <a:rPr lang="de-DE" altLang="en-US" sz="2000" baseline="0">
                <a:solidFill>
                  <a:schemeClr val="accent2"/>
                </a:solidFill>
              </a:rPr>
              <a:t/>
            </a:r>
            <a:br>
              <a:rPr lang="de-DE" altLang="en-US" sz="2000" baseline="0">
                <a:solidFill>
                  <a:schemeClr val="accent2"/>
                </a:solidFill>
              </a:rPr>
            </a:br>
            <a:r>
              <a:rPr lang="de-DE" altLang="en-US" sz="2000" baseline="0">
                <a:solidFill>
                  <a:schemeClr val="accent2"/>
                </a:solidFill>
              </a:rPr>
              <a:t>Ururashraju Glacier</a:t>
            </a:r>
            <a:br>
              <a:rPr lang="de-DE" altLang="en-US" sz="2000" baseline="0">
                <a:solidFill>
                  <a:schemeClr val="accent2"/>
                </a:solidFill>
              </a:rPr>
            </a:br>
            <a:r>
              <a:rPr lang="de-DE" altLang="en-US" sz="2000" baseline="0">
                <a:solidFill>
                  <a:schemeClr val="accent2"/>
                </a:solidFill>
              </a:rPr>
              <a:t>~ height: 5000 m 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6194425"/>
            <a:ext cx="3995738" cy="547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40000"/>
              </a:lnSpc>
              <a:buClrTx/>
              <a:buSzTx/>
              <a:buFontTx/>
              <a:buNone/>
            </a:pPr>
            <a:r>
              <a:rPr lang="de-DE" altLang="en-US" sz="1600" baseline="0">
                <a:solidFill>
                  <a:schemeClr val="accent2"/>
                </a:solidFill>
              </a:rPr>
              <a:t>www.worldviewofglobalwarming.org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5803900" y="1368425"/>
            <a:ext cx="27559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400" eaLnBrk="1" hangingPunct="1">
              <a:lnSpc>
                <a:spcPct val="140000"/>
              </a:lnSpc>
              <a:buClrTx/>
              <a:buSzTx/>
              <a:buFontTx/>
              <a:buNone/>
            </a:pPr>
            <a:r>
              <a:rPr lang="de-DE" altLang="en-US" sz="2200" baseline="0">
                <a:solidFill>
                  <a:schemeClr val="accent2"/>
                </a:solidFill>
              </a:rPr>
              <a:t>Switzerland</a:t>
            </a:r>
            <a:r>
              <a:rPr lang="de-DE" altLang="en-US" sz="2000" baseline="0">
                <a:solidFill>
                  <a:schemeClr val="accent2"/>
                </a:solidFill>
              </a:rPr>
              <a:t/>
            </a:r>
            <a:br>
              <a:rPr lang="de-DE" altLang="en-US" sz="2000" baseline="0">
                <a:solidFill>
                  <a:schemeClr val="accent2"/>
                </a:solidFill>
              </a:rPr>
            </a:br>
            <a:r>
              <a:rPr lang="de-DE" altLang="en-US" sz="2000" baseline="0">
                <a:solidFill>
                  <a:schemeClr val="accent2"/>
                </a:solidFill>
              </a:rPr>
              <a:t>Rhone Glacier</a:t>
            </a:r>
          </a:p>
        </p:txBody>
      </p:sp>
      <p:pic>
        <p:nvPicPr>
          <p:cNvPr id="34819" name="Picture 3" descr="gw2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4313"/>
            <a:ext cx="4760912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gw2-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525838"/>
            <a:ext cx="4760913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6194425"/>
            <a:ext cx="3995738" cy="547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40000"/>
              </a:lnSpc>
              <a:buClrTx/>
              <a:buSzTx/>
              <a:buFontTx/>
              <a:buNone/>
            </a:pPr>
            <a:r>
              <a:rPr lang="de-DE" altLang="en-US" sz="1600" baseline="0">
                <a:solidFill>
                  <a:schemeClr val="accent2"/>
                </a:solidFill>
              </a:rPr>
              <a:t>www.worldviewofglobalwarming.org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5803900" y="1368425"/>
            <a:ext cx="27559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400" eaLnBrk="1" hangingPunct="1">
              <a:lnSpc>
                <a:spcPct val="140000"/>
              </a:lnSpc>
              <a:buClrTx/>
              <a:buSzTx/>
              <a:buFontTx/>
              <a:buNone/>
            </a:pPr>
            <a:r>
              <a:rPr lang="de-DE" altLang="en-US" sz="2200" baseline="0">
                <a:solidFill>
                  <a:schemeClr val="accent2"/>
                </a:solidFill>
              </a:rPr>
              <a:t>Austria</a:t>
            </a:r>
            <a:r>
              <a:rPr lang="de-DE" altLang="en-US" sz="2000" baseline="0">
                <a:solidFill>
                  <a:schemeClr val="accent2"/>
                </a:solidFill>
              </a:rPr>
              <a:t/>
            </a:r>
            <a:br>
              <a:rPr lang="de-DE" altLang="en-US" sz="2000" baseline="0">
                <a:solidFill>
                  <a:schemeClr val="accent2"/>
                </a:solidFill>
              </a:rPr>
            </a:br>
            <a:r>
              <a:rPr lang="de-DE" altLang="en-US" sz="2000" baseline="0">
                <a:solidFill>
                  <a:schemeClr val="accent2"/>
                </a:solidFill>
              </a:rPr>
              <a:t>Pasterze</a:t>
            </a:r>
          </a:p>
        </p:txBody>
      </p:sp>
      <p:pic>
        <p:nvPicPr>
          <p:cNvPr id="35843" name="Picture 3" descr="paster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0500"/>
            <a:ext cx="4572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Pasterze04Mat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503613"/>
            <a:ext cx="4572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6194425"/>
            <a:ext cx="3995738" cy="547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40000"/>
              </a:lnSpc>
              <a:buClrTx/>
              <a:buSzTx/>
              <a:buFontTx/>
              <a:buNone/>
            </a:pPr>
            <a:r>
              <a:rPr lang="de-DE" altLang="en-US" sz="1600" baseline="0">
                <a:solidFill>
                  <a:schemeClr val="accent2"/>
                </a:solidFill>
              </a:rPr>
              <a:t>www.worldviewofglobalwarming.org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5803900" y="1125538"/>
            <a:ext cx="27559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defTabSz="914400" eaLnBrk="1" hangingPunct="1">
              <a:lnSpc>
                <a:spcPct val="140000"/>
              </a:lnSpc>
              <a:buClrTx/>
              <a:buSzTx/>
              <a:buFontTx/>
              <a:buNone/>
            </a:pPr>
            <a:r>
              <a:rPr lang="de-DE" altLang="en-US" sz="2200" baseline="0">
                <a:solidFill>
                  <a:schemeClr val="accent2"/>
                </a:solidFill>
              </a:rPr>
              <a:t>Alaska</a:t>
            </a:r>
            <a:r>
              <a:rPr lang="de-DE" altLang="en-US" sz="2000" baseline="0">
                <a:solidFill>
                  <a:schemeClr val="accent2"/>
                </a:solidFill>
              </a:rPr>
              <a:t/>
            </a:r>
            <a:br>
              <a:rPr lang="de-DE" altLang="en-US" sz="2000" baseline="0">
                <a:solidFill>
                  <a:schemeClr val="accent2"/>
                </a:solidFill>
              </a:rPr>
            </a:br>
            <a:r>
              <a:rPr lang="de-DE" altLang="en-US" sz="2000" baseline="0">
                <a:solidFill>
                  <a:schemeClr val="accent2"/>
                </a:solidFill>
              </a:rPr>
              <a:t>Portage Glacier</a:t>
            </a: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0" y="6194425"/>
            <a:ext cx="3995738" cy="547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 eaLnBrk="1" hangingPunct="1">
              <a:lnSpc>
                <a:spcPct val="140000"/>
              </a:lnSpc>
              <a:buClrTx/>
              <a:buSzTx/>
              <a:buFontTx/>
              <a:buNone/>
            </a:pPr>
            <a:r>
              <a:rPr lang="de-DE" altLang="en-US" sz="1600" baseline="0">
                <a:solidFill>
                  <a:schemeClr val="accent2"/>
                </a:solidFill>
              </a:rPr>
              <a:t>www.worldviewofglobalwarming.org</a:t>
            </a:r>
          </a:p>
        </p:txBody>
      </p:sp>
      <p:pic>
        <p:nvPicPr>
          <p:cNvPr id="36868" name="Picture 4" descr="Portage19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60350"/>
            <a:ext cx="457200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PortageResho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2614613"/>
            <a:ext cx="45720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43725" y="-1588"/>
            <a:ext cx="2200275" cy="6859588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20000"/>
              </a:lnSpc>
            </a:pPr>
            <a:r>
              <a:rPr lang="en-GB" altLang="en-US" sz="3000" smtClean="0">
                <a:solidFill>
                  <a:schemeClr val="accent2"/>
                </a:solidFill>
              </a:rPr>
              <a:t>1979</a:t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2000" smtClean="0">
                <a:solidFill>
                  <a:schemeClr val="accent2"/>
                </a:solidFill>
              </a:rPr>
              <a:t>17. September</a:t>
            </a: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>Arctic Sea Ice</a:t>
            </a:r>
            <a:endParaRPr lang="de-DE" altLang="en-US" sz="2400" smtClean="0">
              <a:solidFill>
                <a:schemeClr val="accent2"/>
              </a:solidFill>
            </a:endParaRPr>
          </a:p>
        </p:txBody>
      </p:sp>
      <p:pic>
        <p:nvPicPr>
          <p:cNvPr id="37891" name="Picture 3" descr="arctic_seaice_1709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588"/>
            <a:ext cx="7031037" cy="70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arctic_seaice_1709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1588"/>
            <a:ext cx="6946900" cy="6946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43725" y="-1588"/>
            <a:ext cx="2200275" cy="6859588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20000"/>
              </a:lnSpc>
            </a:pPr>
            <a:r>
              <a:rPr lang="en-GB" altLang="en-US" sz="3000" smtClean="0">
                <a:solidFill>
                  <a:schemeClr val="accent2"/>
                </a:solidFill>
              </a:rPr>
              <a:t>2005</a:t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2000" smtClean="0">
                <a:solidFill>
                  <a:schemeClr val="accent2"/>
                </a:solidFill>
              </a:rPr>
              <a:t>17. September</a:t>
            </a: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>
                <a:solidFill>
                  <a:schemeClr val="accent2"/>
                </a:solidFill>
              </a:rPr>
              <a:t>Arctic Sea Ice</a:t>
            </a:r>
            <a:endParaRPr lang="de-DE" altLang="en-US" sz="240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943725" y="44450"/>
            <a:ext cx="2200275" cy="6813550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20000"/>
              </a:lnSpc>
            </a:pPr>
            <a:r>
              <a:rPr lang="en-GB" altLang="en-US" sz="3000" smtClean="0">
                <a:solidFill>
                  <a:schemeClr val="accent2"/>
                </a:solidFill>
              </a:rPr>
              <a:t>2007</a:t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2000" smtClean="0">
                <a:solidFill>
                  <a:schemeClr val="accent2"/>
                </a:solidFill>
              </a:rPr>
              <a:t>17. September</a:t>
            </a:r>
            <a:br>
              <a:rPr lang="en-GB" altLang="en-US" sz="2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rgbClr val="C00000"/>
                </a:solidFill>
              </a:rPr>
              <a:t>-23%</a:t>
            </a: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>
                <a:solidFill>
                  <a:schemeClr val="accent2"/>
                </a:solidFill>
              </a:rPr>
              <a:t>Arctic Sea Ice</a:t>
            </a:r>
            <a:endParaRPr lang="de-DE" altLang="en-US" sz="2400" smtClean="0">
              <a:solidFill>
                <a:schemeClr val="accent2"/>
              </a:solidFill>
            </a:endParaRPr>
          </a:p>
        </p:txBody>
      </p:sp>
      <p:pic>
        <p:nvPicPr>
          <p:cNvPr id="39939" name="Picture 3" descr="arctic_seaice_1709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7100887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D:\Talks\popular\2012\HamburgPkSeaIce12\ArcticSeaice1209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92950" cy="709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51675" y="-26988"/>
            <a:ext cx="2200275" cy="6884988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20000"/>
              </a:lnSpc>
            </a:pPr>
            <a:r>
              <a:rPr lang="en-GB" altLang="en-US" sz="3000" smtClean="0">
                <a:solidFill>
                  <a:schemeClr val="accent2"/>
                </a:solidFill>
              </a:rPr>
              <a:t>2012</a:t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2000" smtClean="0">
                <a:solidFill>
                  <a:schemeClr val="accent2"/>
                </a:solidFill>
              </a:rPr>
              <a:t>17. September</a:t>
            </a:r>
            <a:br>
              <a:rPr lang="en-GB" altLang="en-US" sz="2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rgbClr val="C00000"/>
                </a:solidFill>
              </a:rPr>
              <a:t>Another</a:t>
            </a: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rgbClr val="C00000"/>
                </a:solidFill>
              </a:rPr>
              <a:t>-23%</a:t>
            </a: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 smtClean="0">
                <a:solidFill>
                  <a:schemeClr val="accent2"/>
                </a:solidFill>
              </a:rPr>
              <a:t/>
            </a:r>
            <a:br>
              <a:rPr lang="en-GB" altLang="en-US" sz="3000" smtClean="0">
                <a:solidFill>
                  <a:schemeClr val="accent2"/>
                </a:solidFill>
              </a:rPr>
            </a:br>
            <a:r>
              <a:rPr lang="en-GB" altLang="en-US" sz="3000">
                <a:solidFill>
                  <a:schemeClr val="accent2"/>
                </a:solidFill>
              </a:rPr>
              <a:t>Arctic Sea Ice</a:t>
            </a:r>
            <a:endParaRPr lang="de-DE" altLang="en-US" sz="2400" smtClean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60029" y="4221088"/>
            <a:ext cx="4680123" cy="779316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altLang="en-US" baseline="0" smtClean="0">
                <a:solidFill>
                  <a:schemeClr val="tx1"/>
                </a:solidFill>
              </a:rPr>
              <a:t>If 2</a:t>
            </a:r>
            <a:r>
              <a:rPr lang="en-US" altLang="en-US" baseline="30000" smtClean="0">
                <a:solidFill>
                  <a:schemeClr val="tx1"/>
                </a:solidFill>
              </a:rPr>
              <a:t>o </a:t>
            </a:r>
            <a:r>
              <a:rPr lang="en-US" altLang="en-US" baseline="0" smtClean="0">
                <a:solidFill>
                  <a:schemeClr val="tx1"/>
                </a:solidFill>
              </a:rPr>
              <a:t>C are exceeded: Arctic summer sea ice to disappear by mid-century</a:t>
            </a:r>
            <a:endParaRPr lang="en-US" altLang="en-US" baseline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58763"/>
            <a:ext cx="6821487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6450013"/>
            <a:ext cx="277177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en-GB" altLang="en-US" sz="1800" i="1">
                <a:latin typeface="Arial" charset="0"/>
                <a:ea typeface="ヒラギノ角ゴ Pro W3" pitchFamily="48" charset="-128"/>
              </a:rPr>
              <a:t>IPCC AR5, Sep. 2013.</a:t>
            </a:r>
          </a:p>
        </p:txBody>
      </p:sp>
      <p:sp>
        <p:nvSpPr>
          <p:cNvPr id="41988" name="Rectangle 3"/>
          <p:cNvSpPr>
            <a:spLocks noChangeArrowheads="1"/>
          </p:cNvSpPr>
          <p:nvPr/>
        </p:nvSpPr>
        <p:spPr bwMode="auto">
          <a:xfrm>
            <a:off x="1425575" y="333375"/>
            <a:ext cx="3743325" cy="143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SzTx/>
            </a:pPr>
            <a:r>
              <a:rPr lang="en-GB" altLang="en-US" sz="3600" smtClean="0">
                <a:latin typeface="Arial" charset="0"/>
                <a:ea typeface="ヒラギノ角ゴ Pro W3" pitchFamily="48" charset="-128"/>
              </a:rPr>
              <a:t>Sea level</a:t>
            </a:r>
            <a:endParaRPr lang="en-GB" altLang="en-US" sz="3600">
              <a:latin typeface="Arial" charset="0"/>
              <a:ea typeface="ヒラギノ角ゴ Pro W3" pitchFamily="48" charset="-128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SzTx/>
            </a:pPr>
            <a:r>
              <a:rPr lang="en-GB" altLang="en-US" sz="2600" smtClean="0">
                <a:latin typeface="Arial" charset="0"/>
                <a:ea typeface="ヒラギノ角ゴ Pro W3" pitchFamily="48" charset="-128"/>
              </a:rPr>
              <a:t>Past &amp; future</a:t>
            </a:r>
            <a:endParaRPr lang="en-GB" altLang="en-US" sz="260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425575" y="1916113"/>
            <a:ext cx="3167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aseline="0" smtClean="0">
                <a:latin typeface="Calibri" pitchFamily="34" charset="0"/>
              </a:rPr>
              <a:t>Depending on scenario, 0.5m to &gt;1m by 2100</a:t>
            </a:r>
            <a:endParaRPr lang="en-US" altLang="en-US" sz="1600" baseline="0"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425575" y="2659063"/>
            <a:ext cx="31670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u="sng" baseline="0" smtClean="0">
                <a:latin typeface="Calibri" pitchFamily="34" charset="0"/>
              </a:rPr>
              <a:t>Rate</a:t>
            </a:r>
            <a:r>
              <a:rPr lang="en-US" altLang="en-US" sz="1600" baseline="0" smtClean="0">
                <a:latin typeface="Calibri" pitchFamily="34" charset="0"/>
              </a:rPr>
              <a:t> of change: </a:t>
            </a:r>
            <a:r>
              <a:rPr lang="en-US" altLang="en-US" sz="1600" baseline="0">
                <a:latin typeface="Calibri" pitchFamily="34" charset="0"/>
              </a:rPr>
              <a:t>&gt; 1cm/Jahr</a:t>
            </a: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aseline="0">
              <a:latin typeface="Calibri" pitchFamily="34" charset="0"/>
            </a:endParaRPr>
          </a:p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aseline="0" smtClean="0">
                <a:latin typeface="Calibri" pitchFamily="34" charset="0"/>
              </a:rPr>
              <a:t>…will continue to rise for centuries, even if we stabilize at 4°C.</a:t>
            </a:r>
            <a:endParaRPr lang="en-US" altLang="en-US" sz="1600" baseline="0">
              <a:latin typeface="Calibri" pitchFamily="34" charset="0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6537325" y="1052513"/>
            <a:ext cx="360363" cy="936625"/>
          </a:xfrm>
          <a:prstGeom prst="ellips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41992" name="TextBox 3"/>
          <p:cNvSpPr txBox="1">
            <a:spLocks noChangeArrowheads="1"/>
          </p:cNvSpPr>
          <p:nvPr/>
        </p:nvSpPr>
        <p:spPr bwMode="auto">
          <a:xfrm>
            <a:off x="6996113" y="1052513"/>
            <a:ext cx="216058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aseline="0" smtClean="0">
                <a:solidFill>
                  <a:srgbClr val="FF0000"/>
                </a:solidFill>
                <a:latin typeface="Calibri" pitchFamily="34" charset="0"/>
              </a:rPr>
              <a:t>4°C-Scenario</a:t>
            </a:r>
            <a:endParaRPr lang="en-US" altLang="en-US" sz="2000" baseline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1993" name="TextBox 8"/>
          <p:cNvSpPr txBox="1">
            <a:spLocks noChangeArrowheads="1"/>
          </p:cNvSpPr>
          <p:nvPr/>
        </p:nvSpPr>
        <p:spPr bwMode="auto">
          <a:xfrm>
            <a:off x="6996113" y="2205038"/>
            <a:ext cx="15295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aseline="0" smtClean="0">
                <a:solidFill>
                  <a:srgbClr val="333399"/>
                </a:solidFill>
                <a:latin typeface="Calibri" pitchFamily="34" charset="0"/>
              </a:rPr>
              <a:t>2°C-Scenario</a:t>
            </a:r>
            <a:endParaRPr lang="en-US" altLang="en-US" sz="2000" baseline="0">
              <a:solidFill>
                <a:srgbClr val="333399"/>
              </a:solidFill>
              <a:latin typeface="Calibri" pitchFamily="34" charset="0"/>
            </a:endParaRPr>
          </a:p>
        </p:txBody>
      </p:sp>
      <p:sp>
        <p:nvSpPr>
          <p:cNvPr id="41994" name="TextBox 9"/>
          <p:cNvSpPr txBox="1">
            <a:spLocks noChangeArrowheads="1"/>
          </p:cNvSpPr>
          <p:nvPr/>
        </p:nvSpPr>
        <p:spPr bwMode="auto">
          <a:xfrm rot="-1206175">
            <a:off x="2913063" y="4005054"/>
            <a:ext cx="180022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aseline="0" smtClean="0">
                <a:latin typeface="Calibri" pitchFamily="34" charset="0"/>
              </a:rPr>
              <a:t>So far: ~20cm</a:t>
            </a:r>
            <a:endParaRPr lang="en-US" altLang="en-US" sz="1600" baseline="0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258888" y="0"/>
            <a:ext cx="7885112" cy="1125538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de-DE" altLang="en-US" sz="2200" smtClean="0">
                <a:solidFill>
                  <a:schemeClr val="tx1"/>
                </a:solidFill>
              </a:rPr>
              <a:t>Contributions to</a:t>
            </a:r>
            <a:br>
              <a:rPr lang="de-DE" altLang="en-US" sz="2200" smtClean="0">
                <a:solidFill>
                  <a:schemeClr val="tx1"/>
                </a:solidFill>
              </a:rPr>
            </a:br>
            <a:r>
              <a:rPr lang="de-DE" altLang="en-US" sz="3300" smtClean="0">
                <a:solidFill>
                  <a:schemeClr val="tx1"/>
                </a:solidFill>
              </a:rPr>
              <a:t>Sea level rise</a:t>
            </a:r>
            <a:endParaRPr lang="de-DE" altLang="en-US" sz="2200" smtClean="0">
              <a:solidFill>
                <a:schemeClr val="tx1"/>
              </a:solidFill>
            </a:endParaRPr>
          </a:p>
        </p:txBody>
      </p:sp>
      <p:pic>
        <p:nvPicPr>
          <p:cNvPr id="15" name="Picture 7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5"/>
          <a:stretch>
            <a:fillRect/>
          </a:stretch>
        </p:blipFill>
        <p:spPr bwMode="auto">
          <a:xfrm>
            <a:off x="5543550" y="1341438"/>
            <a:ext cx="32051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mueller_termin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6"/>
          <a:stretch>
            <a:fillRect/>
          </a:stretch>
        </p:blipFill>
        <p:spPr bwMode="auto">
          <a:xfrm>
            <a:off x="5580063" y="3500438"/>
            <a:ext cx="31305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364163" y="2852738"/>
            <a:ext cx="3529012" cy="51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200" baseline="0" smtClean="0">
                <a:latin typeface="Arial" charset="0"/>
                <a:ea typeface="ヒラギノ角ゴ Pro W3" pitchFamily="48" charset="-128"/>
              </a:rPr>
              <a:t>Expansion of ocean water</a:t>
            </a:r>
            <a:endParaRPr lang="de-DE" altLang="en-US" sz="22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364163" y="5400675"/>
            <a:ext cx="3529012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aseline="0" smtClean="0">
                <a:latin typeface="Arial" charset="0"/>
                <a:ea typeface="ヒラギノ角ゴ Pro W3" pitchFamily="48" charset="-128"/>
              </a:rPr>
              <a:t>Mountain glaciers</a:t>
            </a:r>
            <a:endParaRPr lang="de-DE" altLang="en-US" sz="22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2557463" y="2782888"/>
            <a:ext cx="1295400" cy="404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aseline="0" smtClean="0">
                <a:latin typeface="Arial" charset="0"/>
                <a:ea typeface="ヒラギノ角ゴ Pro W3" pitchFamily="48" charset="-128"/>
              </a:rPr>
              <a:t>Antarctica</a:t>
            </a:r>
            <a:endParaRPr lang="de-DE" altLang="en-US" sz="1800" baseline="0"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14" name="Picture 10" descr="AntarcticaVelocitiesBamb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8"/>
          <a:stretch>
            <a:fillRect/>
          </a:stretch>
        </p:blipFill>
        <p:spPr bwMode="auto">
          <a:xfrm>
            <a:off x="2482850" y="1484313"/>
            <a:ext cx="165735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39750" y="1800225"/>
            <a:ext cx="1295400" cy="404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aseline="0" smtClean="0">
                <a:latin typeface="Arial" charset="0"/>
                <a:ea typeface="ヒラギノ角ゴ Pro W3" pitchFamily="48" charset="-128"/>
              </a:rPr>
              <a:t>Gr</a:t>
            </a:r>
            <a:r>
              <a:rPr lang="de-DE" altLang="en-US" sz="1800" baseline="0" smtClean="0">
                <a:latin typeface="Arial" charset="0"/>
                <a:ea typeface="ヒラギノ角ゴ Pro W3" pitchFamily="48" charset="-128"/>
              </a:rPr>
              <a:t>eenland</a:t>
            </a:r>
            <a:endParaRPr lang="de-DE" altLang="en-US" sz="1800" baseline="0"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189163"/>
            <a:ext cx="1181100" cy="210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4670252" y="6197600"/>
            <a:ext cx="44294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aseline="0" smtClean="0">
                <a:latin typeface="Calibri" pitchFamily="34" charset="0"/>
              </a:rPr>
              <a:t>Well predictable </a:t>
            </a:r>
            <a:r>
              <a:rPr lang="en-US" altLang="en-US" sz="2000" baseline="0">
                <a:latin typeface="Calibri" pitchFamily="34" charset="0"/>
              </a:rPr>
              <a:t>– </a:t>
            </a:r>
            <a:r>
              <a:rPr lang="en-US" altLang="en-US" sz="2000" i="1" baseline="0" smtClean="0">
                <a:latin typeface="Calibri" pitchFamily="34" charset="0"/>
              </a:rPr>
              <a:t>The warmer, the more</a:t>
            </a:r>
            <a:endParaRPr lang="en-US" altLang="en-US" sz="2000" i="1" baseline="0">
              <a:latin typeface="Calibri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84213" y="5384800"/>
            <a:ext cx="4032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aseline="0" smtClean="0">
                <a:latin typeface="Calibri" pitchFamily="34" charset="0"/>
              </a:rPr>
              <a:t>Self-amplifying mechanisms </a:t>
            </a:r>
            <a:r>
              <a:rPr lang="en-US" altLang="en-US" sz="2000" baseline="0">
                <a:latin typeface="Calibri" pitchFamily="34" charset="0"/>
              </a:rPr>
              <a:t>– </a:t>
            </a:r>
            <a:r>
              <a:rPr lang="en-US" altLang="en-US" sz="2000" i="1" baseline="0" smtClean="0">
                <a:latin typeface="Calibri" pitchFamily="34" charset="0"/>
              </a:rPr>
              <a:t>Tipping elements</a:t>
            </a:r>
            <a:endParaRPr lang="en-US" altLang="en-US" sz="2000" i="1" baseline="0">
              <a:latin typeface="Calibri" pitchFamily="34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020763" y="4413250"/>
            <a:ext cx="519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aseline="0">
                <a:solidFill>
                  <a:srgbClr val="333399"/>
                </a:solidFill>
                <a:latin typeface="Calibri" pitchFamily="34" charset="0"/>
              </a:rPr>
              <a:t>7m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149475" y="1949450"/>
            <a:ext cx="520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aseline="0">
                <a:solidFill>
                  <a:srgbClr val="333399"/>
                </a:solidFill>
                <a:latin typeface="Calibri" pitchFamily="34" charset="0"/>
              </a:rPr>
              <a:t>5m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40200" y="1773238"/>
            <a:ext cx="6492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baseline="0">
                <a:solidFill>
                  <a:srgbClr val="333399"/>
                </a:solidFill>
                <a:latin typeface="Calibri" pitchFamily="34" charset="0"/>
              </a:rPr>
              <a:t>50m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8" grpId="0" animBg="1"/>
      <p:bldP spid="2" grpId="0"/>
      <p:bldP spid="19" grpId="0"/>
      <p:bldP spid="3" grpId="0"/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schewe\Documents\localcopy\presentations\SLE_aug2018\Screenshot_2018-08-20 Analysis Global CO2 emissions set to rise 2% in 2017 after three-year ‘plateau’ Carbon Brief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7037"/>
            <a:ext cx="9213602" cy="987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18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00113" y="44450"/>
            <a:ext cx="8243887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3600" baseline="0" smtClean="0">
                <a:ea typeface="ヒラギノ角ゴ Pro W3" pitchFamily="48" charset="-128"/>
              </a:rPr>
              <a:t>Greenland and Antarctica</a:t>
            </a:r>
            <a:endParaRPr lang="de-DE" altLang="en-US" sz="3600" baseline="0">
              <a:ea typeface="ヒラギノ角ゴ Pro W3" pitchFamily="48" charset="-128"/>
            </a:endParaRPr>
          </a:p>
          <a:p>
            <a:pPr algn="ctr" defTabSz="914400" eaLnBrk="1" hangingPunct="1">
              <a:lnSpc>
                <a:spcPct val="11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2200" baseline="0" smtClean="0">
                <a:ea typeface="ヒラギノ角ゴ Pro W3" pitchFamily="48" charset="-128"/>
              </a:rPr>
              <a:t>Risk of irreversibility</a:t>
            </a:r>
            <a:endParaRPr lang="en-US" altLang="en-US" sz="2200" baseline="0">
              <a:ea typeface="ヒラギノ角ゴ Pro W3" pitchFamily="48" charset="-128"/>
            </a:endParaRPr>
          </a:p>
        </p:txBody>
      </p:sp>
      <p:pic>
        <p:nvPicPr>
          <p:cNvPr id="6" name="Picture 4" descr="fig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4"/>
          <a:stretch>
            <a:fillRect/>
          </a:stretch>
        </p:blipFill>
        <p:spPr bwMode="auto">
          <a:xfrm>
            <a:off x="195263" y="2084388"/>
            <a:ext cx="3516312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388" y="4700588"/>
            <a:ext cx="45370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aseline="0" smtClean="0">
                <a:latin typeface="Arial" charset="0"/>
                <a:ea typeface="ヒラギノ角ゴ Pro W3" pitchFamily="48" charset="-128"/>
              </a:rPr>
              <a:t>Tipping point: </a:t>
            </a:r>
            <a:r>
              <a:rPr lang="en-US" altLang="en-US" sz="1600" baseline="0">
                <a:latin typeface="Arial" charset="0"/>
                <a:ea typeface="ヒラギノ角ゴ Pro W3" pitchFamily="48" charset="-128"/>
              </a:rPr>
              <a:t>1.5 - </a:t>
            </a:r>
            <a:r>
              <a:rPr lang="en-US" altLang="en-US" sz="1600" baseline="0" smtClean="0">
                <a:latin typeface="Arial" charset="0"/>
                <a:ea typeface="ヒラギノ角ゴ Pro W3" pitchFamily="48" charset="-128"/>
              </a:rPr>
              <a:t>2.5</a:t>
            </a:r>
            <a:r>
              <a:rPr lang="en-US" altLang="en-US" sz="1600" baseline="30000" smtClean="0">
                <a:latin typeface="Arial" charset="0"/>
                <a:ea typeface="ヒラギノ角ゴ Pro W3" pitchFamily="48" charset="-128"/>
              </a:rPr>
              <a:t>o</a:t>
            </a:r>
            <a:r>
              <a:rPr lang="en-US" altLang="en-US" sz="1600" baseline="0" smtClean="0">
                <a:latin typeface="Arial" charset="0"/>
                <a:ea typeface="ヒラギノ角ゴ Pro W3" pitchFamily="48" charset="-128"/>
              </a:rPr>
              <a:t>C global warming</a:t>
            </a:r>
            <a:endParaRPr lang="en-US" altLang="en-US" sz="16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79388" y="1819275"/>
            <a:ext cx="295275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 baseline="0">
                <a:latin typeface="Arial" charset="0"/>
                <a:ea typeface="ヒラギノ角ゴ Pro W3" pitchFamily="48" charset="-128"/>
              </a:rPr>
              <a:t>Robinson et al., 2012.</a:t>
            </a:r>
            <a:endParaRPr lang="de-DE" altLang="en-US" sz="1400" i="1" baseline="0"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2"/>
          <a:stretch>
            <a:fillRect/>
          </a:stretch>
        </p:blipFill>
        <p:spPr bwMode="auto">
          <a:xfrm>
            <a:off x="3381375" y="1412875"/>
            <a:ext cx="1335088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obinsonGisMelting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241" y="3285380"/>
            <a:ext cx="5040221" cy="360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7452320" y="3069878"/>
            <a:ext cx="18002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4196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SzTx/>
            </a:pPr>
            <a:r>
              <a:rPr lang="de-DE" altLang="en-US" sz="1600">
                <a:latin typeface="Arial" charset="0"/>
                <a:ea typeface="ヒラギノ角ゴ Pro W3" pitchFamily="48" charset="-128"/>
              </a:rPr>
              <a:t>Robinson et al. 2012.</a:t>
            </a:r>
            <a:endParaRPr lang="en-US" altLang="en-US" sz="1600">
              <a:latin typeface="Arial" charset="0"/>
              <a:ea typeface="ヒラギノ角ゴ Pro W3" pitchFamily="4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900113" y="44450"/>
            <a:ext cx="8243887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3600" baseline="0">
                <a:ea typeface="ヒラギノ角ゴ Pro W3" pitchFamily="48" charset="-128"/>
              </a:rPr>
              <a:t>Greenland and Antarctica</a:t>
            </a:r>
          </a:p>
          <a:p>
            <a:pPr algn="ctr" defTabSz="914400" eaLnBrk="1" hangingPunct="1">
              <a:lnSpc>
                <a:spcPct val="110000"/>
              </a:lnSpc>
              <a:spcBef>
                <a:spcPct val="0"/>
              </a:spcBef>
              <a:buSzTx/>
              <a:buFontTx/>
              <a:buNone/>
            </a:pPr>
            <a:r>
              <a:rPr lang="de-DE" altLang="en-US" sz="2200" baseline="0">
                <a:ea typeface="ヒラギノ角ゴ Pro W3" pitchFamily="48" charset="-128"/>
              </a:rPr>
              <a:t>Risk of irreversibility</a:t>
            </a:r>
            <a:endParaRPr lang="en-US" altLang="en-US" sz="2200" baseline="0">
              <a:ea typeface="ヒラギノ角ゴ Pro W3" pitchFamily="48" charset="-128"/>
            </a:endParaRPr>
          </a:p>
        </p:txBody>
      </p:sp>
      <p:pic>
        <p:nvPicPr>
          <p:cNvPr id="45059" name="Picture 4" descr="fig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4"/>
          <a:stretch>
            <a:fillRect/>
          </a:stretch>
        </p:blipFill>
        <p:spPr bwMode="auto">
          <a:xfrm>
            <a:off x="195263" y="2084388"/>
            <a:ext cx="3516312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5"/>
          <p:cNvSpPr>
            <a:spLocks noChangeArrowheads="1"/>
          </p:cNvSpPr>
          <p:nvPr/>
        </p:nvSpPr>
        <p:spPr bwMode="auto">
          <a:xfrm>
            <a:off x="179388" y="4700588"/>
            <a:ext cx="453707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aseline="0">
                <a:latin typeface="Arial" charset="0"/>
                <a:ea typeface="ヒラギノ角ゴ Pro W3" pitchFamily="48" charset="-128"/>
              </a:rPr>
              <a:t>Tipping point: 1.5 - 2.5</a:t>
            </a:r>
            <a:r>
              <a:rPr lang="en-US" altLang="en-US" sz="1600" baseline="30000">
                <a:latin typeface="Arial" charset="0"/>
                <a:ea typeface="ヒラギノ角ゴ Pro W3" pitchFamily="48" charset="-128"/>
              </a:rPr>
              <a:t>o</a:t>
            </a:r>
            <a:r>
              <a:rPr lang="en-US" altLang="en-US" sz="1600" baseline="0">
                <a:latin typeface="Arial" charset="0"/>
                <a:ea typeface="ヒラギノ角ゴ Pro W3" pitchFamily="48" charset="-128"/>
              </a:rPr>
              <a:t>C global warming</a:t>
            </a:r>
          </a:p>
        </p:txBody>
      </p:sp>
      <p:sp>
        <p:nvSpPr>
          <p:cNvPr id="45061" name="Rectangle 7"/>
          <p:cNvSpPr>
            <a:spLocks noChangeArrowheads="1"/>
          </p:cNvSpPr>
          <p:nvPr/>
        </p:nvSpPr>
        <p:spPr bwMode="auto">
          <a:xfrm>
            <a:off x="179388" y="1819275"/>
            <a:ext cx="295275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 baseline="0">
                <a:latin typeface="Arial" charset="0"/>
                <a:ea typeface="ヒラギノ角ゴ Pro W3" pitchFamily="48" charset="-128"/>
              </a:rPr>
              <a:t>Robinson et al., 2012.</a:t>
            </a:r>
            <a:endParaRPr lang="de-DE" altLang="en-US" sz="1400" i="1" baseline="0"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2"/>
          <a:stretch>
            <a:fillRect/>
          </a:stretch>
        </p:blipFill>
        <p:spPr bwMode="auto">
          <a:xfrm>
            <a:off x="3381375" y="1412875"/>
            <a:ext cx="1335088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1093788"/>
            <a:ext cx="2119312" cy="190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5" y="2708275"/>
            <a:ext cx="22002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TextBox 2"/>
          <p:cNvSpPr txBox="1">
            <a:spLocks noChangeArrowheads="1"/>
          </p:cNvSpPr>
          <p:nvPr/>
        </p:nvSpPr>
        <p:spPr bwMode="auto">
          <a:xfrm>
            <a:off x="7740650" y="4581525"/>
            <a:ext cx="1193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aseline="0">
                <a:latin typeface="Calibri" pitchFamily="34" charset="0"/>
              </a:rPr>
              <a:t>Pine Island Glacier (NASA)</a:t>
            </a:r>
          </a:p>
        </p:txBody>
      </p:sp>
      <p:sp>
        <p:nvSpPr>
          <p:cNvPr id="46090" name="Rectangle 5"/>
          <p:cNvSpPr>
            <a:spLocks noChangeArrowheads="1"/>
          </p:cNvSpPr>
          <p:nvPr/>
        </p:nvSpPr>
        <p:spPr bwMode="auto">
          <a:xfrm>
            <a:off x="4808538" y="5445125"/>
            <a:ext cx="4300537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aseline="0" smtClean="0">
                <a:latin typeface="Arial" charset="0"/>
                <a:ea typeface="ヒラギノ角ゴ Pro W3" pitchFamily="48" charset="-128"/>
              </a:rPr>
              <a:t>West Antarctica: Instability due to Ocean warming and ice shelf dynamics</a:t>
            </a:r>
            <a:endParaRPr lang="en-US" altLang="en-US" sz="1600" baseline="0">
              <a:latin typeface="Arial" charset="0"/>
              <a:ea typeface="ヒラギノ角ゴ Pro W3" pitchFamily="48" charset="-128"/>
            </a:endParaRPr>
          </a:p>
          <a:p>
            <a:pPr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aseline="0">
              <a:latin typeface="Arial" charset="0"/>
              <a:ea typeface="ヒラギノ角ゴ Pro W3" pitchFamily="48" charset="-128"/>
            </a:endParaRPr>
          </a:p>
          <a:p>
            <a:pPr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aseline="0" smtClean="0">
                <a:solidFill>
                  <a:srgbClr val="FF0000"/>
                </a:solidFill>
                <a:latin typeface="Arial" charset="0"/>
                <a:ea typeface="ヒラギノ角ゴ Pro W3" pitchFamily="48" charset="-128"/>
              </a:rPr>
              <a:t>Collapse has probably begun already! </a:t>
            </a:r>
          </a:p>
          <a:p>
            <a:pPr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aseline="0" smtClean="0">
                <a:solidFill>
                  <a:srgbClr val="FF0000"/>
                </a:solidFill>
                <a:latin typeface="Arial" charset="0"/>
                <a:ea typeface="ヒラギノ角ゴ Pro W3" pitchFamily="48" charset="-128"/>
              </a:rPr>
              <a:t>(</a:t>
            </a:r>
            <a:r>
              <a:rPr lang="en-US" altLang="en-US" sz="1600" baseline="0">
                <a:solidFill>
                  <a:srgbClr val="FF0000"/>
                </a:solidFill>
                <a:latin typeface="Arial" charset="0"/>
                <a:ea typeface="ヒラギノ角ゴ Pro W3" pitchFamily="48" charset="-128"/>
              </a:rPr>
              <a:t>Rignot et al., 2014, and Joughin et al., 2014)</a:t>
            </a:r>
          </a:p>
          <a:p>
            <a:pPr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16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11188" y="5876925"/>
            <a:ext cx="40513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aseline="0" dirty="0" smtClean="0">
                <a:solidFill>
                  <a:srgbClr val="333399"/>
                </a:solidFill>
                <a:latin typeface="Arial" charset="0"/>
                <a:ea typeface="ヒラギノ角ゴ Pro W3" pitchFamily="48" charset="-128"/>
              </a:rPr>
              <a:t>In the long run: </a:t>
            </a:r>
            <a:endParaRPr lang="en-US" altLang="en-US" sz="1800" baseline="0" dirty="0">
              <a:solidFill>
                <a:srgbClr val="333399"/>
              </a:solidFill>
              <a:latin typeface="Arial" charset="0"/>
              <a:ea typeface="ヒラギノ角ゴ Pro W3" pitchFamily="48" charset="-128"/>
            </a:endParaRPr>
          </a:p>
          <a:p>
            <a:pPr defTabSz="91440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aseline="0" dirty="0">
                <a:solidFill>
                  <a:srgbClr val="333399"/>
                </a:solidFill>
                <a:latin typeface="Arial" charset="0"/>
                <a:ea typeface="ヒラギノ角ゴ Pro W3" pitchFamily="48" charset="-128"/>
              </a:rPr>
              <a:t>&gt;2m </a:t>
            </a:r>
            <a:r>
              <a:rPr lang="en-US" altLang="en-US" sz="1800" baseline="0" dirty="0" err="1" smtClean="0">
                <a:solidFill>
                  <a:srgbClr val="333399"/>
                </a:solidFill>
                <a:latin typeface="Arial" charset="0"/>
                <a:ea typeface="ヒラギノ角ゴ Pro W3" pitchFamily="48" charset="-128"/>
              </a:rPr>
              <a:t>slr</a:t>
            </a:r>
            <a:r>
              <a:rPr lang="en-US" altLang="en-US" sz="1800" baseline="0" dirty="0" smtClean="0">
                <a:solidFill>
                  <a:srgbClr val="333399"/>
                </a:solidFill>
                <a:latin typeface="Arial" charset="0"/>
                <a:ea typeface="ヒラギノ角ゴ Pro W3" pitchFamily="48" charset="-128"/>
              </a:rPr>
              <a:t> per degree of warming!</a:t>
            </a:r>
            <a:endParaRPr lang="en-US" altLang="en-US" sz="1800" baseline="0" dirty="0">
              <a:solidFill>
                <a:srgbClr val="333399"/>
              </a:solidFill>
              <a:latin typeface="Arial" charset="0"/>
              <a:ea typeface="ヒラギノ角ゴ Pro W3" pitchFamily="48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600" y="-1971675"/>
            <a:ext cx="17068800" cy="1024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1042988" y="260350"/>
            <a:ext cx="936625" cy="5207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Clr>
                <a:srgbClr val="FFFFFF"/>
              </a:buClr>
              <a:buSzTx/>
              <a:buFontTx/>
              <a:buNone/>
            </a:pPr>
            <a:r>
              <a:rPr lang="en-GB" altLang="en-US" sz="2000" baseline="0">
                <a:solidFill>
                  <a:srgbClr val="FFFFFF"/>
                </a:solidFill>
                <a:latin typeface="Arial" charset="0"/>
              </a:rPr>
              <a:t>7 m</a:t>
            </a:r>
          </a:p>
        </p:txBody>
      </p:sp>
      <p:sp>
        <p:nvSpPr>
          <p:cNvPr id="31747" name="AutoShape 3"/>
          <p:cNvSpPr>
            <a:spLocks noChangeArrowheads="1"/>
          </p:cNvSpPr>
          <p:nvPr/>
        </p:nvSpPr>
        <p:spPr bwMode="auto">
          <a:xfrm>
            <a:off x="7215188" y="4252913"/>
            <a:ext cx="482600" cy="458787"/>
          </a:xfrm>
          <a:prstGeom prst="star5">
            <a:avLst/>
          </a:prstGeom>
          <a:noFill/>
          <a:ln w="3816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827213"/>
            <a:ext cx="17068800" cy="1024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042988" y="260350"/>
            <a:ext cx="936625" cy="5286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aseline="0"/>
              <a:t>0 m</a:t>
            </a:r>
          </a:p>
        </p:txBody>
      </p:sp>
      <p:sp>
        <p:nvSpPr>
          <p:cNvPr id="165892" name="AutoShape 4"/>
          <p:cNvSpPr>
            <a:spLocks noChangeAspect="1" noChangeArrowheads="1"/>
          </p:cNvSpPr>
          <p:nvPr/>
        </p:nvSpPr>
        <p:spPr bwMode="auto">
          <a:xfrm>
            <a:off x="7812088" y="1125538"/>
            <a:ext cx="482600" cy="458787"/>
          </a:xfrm>
          <a:prstGeom prst="star5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827213"/>
            <a:ext cx="17068800" cy="1024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3" name="Text Box 1027"/>
          <p:cNvSpPr txBox="1">
            <a:spLocks noChangeArrowheads="1"/>
          </p:cNvSpPr>
          <p:nvPr/>
        </p:nvSpPr>
        <p:spPr bwMode="auto">
          <a:xfrm>
            <a:off x="1042988" y="260350"/>
            <a:ext cx="936625" cy="5286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aseline="0"/>
              <a:t>7 m</a:t>
            </a:r>
          </a:p>
        </p:txBody>
      </p:sp>
      <p:sp>
        <p:nvSpPr>
          <p:cNvPr id="167940" name="AutoShape 1028"/>
          <p:cNvSpPr>
            <a:spLocks noChangeAspect="1" noChangeArrowheads="1"/>
          </p:cNvSpPr>
          <p:nvPr/>
        </p:nvSpPr>
        <p:spPr bwMode="auto">
          <a:xfrm>
            <a:off x="7812088" y="1125538"/>
            <a:ext cx="482600" cy="458787"/>
          </a:xfrm>
          <a:prstGeom prst="star5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843088"/>
            <a:ext cx="17068800" cy="1024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042988" y="260350"/>
            <a:ext cx="936625" cy="5286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aseline="0"/>
              <a:t>13 m</a:t>
            </a:r>
          </a:p>
        </p:txBody>
      </p:sp>
      <p:sp>
        <p:nvSpPr>
          <p:cNvPr id="169988" name="AutoShape 4"/>
          <p:cNvSpPr>
            <a:spLocks noChangeAspect="1" noChangeArrowheads="1"/>
          </p:cNvSpPr>
          <p:nvPr/>
        </p:nvSpPr>
        <p:spPr bwMode="auto">
          <a:xfrm>
            <a:off x="7812088" y="1125538"/>
            <a:ext cx="482600" cy="458787"/>
          </a:xfrm>
          <a:prstGeom prst="star5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272808" cy="49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6188992"/>
            <a:ext cx="3157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aseline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Wolfenbüttel (Germany), July 2017 (AFP)</a:t>
            </a:r>
            <a:endParaRPr lang="en-US" sz="1400" baseline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082675" y="0"/>
            <a:ext cx="6873701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400" baseline="0">
                <a:solidFill>
                  <a:srgbClr val="000000"/>
                </a:solidFill>
                <a:latin typeface="Arial" charset="0"/>
              </a:rPr>
              <a:t>Extreme events</a:t>
            </a:r>
          </a:p>
        </p:txBody>
      </p:sp>
    </p:spTree>
    <p:extLst>
      <p:ext uri="{BB962C8B-B14F-4D97-AF65-F5344CB8AC3E}">
        <p14:creationId xmlns:p14="http://schemas.microsoft.com/office/powerpoint/2010/main" val="141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ChangeArrowheads="1"/>
          </p:cNvSpPr>
          <p:nvPr/>
        </p:nvSpPr>
        <p:spPr bwMode="auto">
          <a:xfrm rot="-5400000">
            <a:off x="-779462" y="3379788"/>
            <a:ext cx="2781300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000" baseline="0">
                <a:solidFill>
                  <a:srgbClr val="000000"/>
                </a:solidFill>
                <a:latin typeface="Arial" charset="0"/>
              </a:rPr>
              <a:t>Probability</a:t>
            </a:r>
          </a:p>
          <a:p>
            <a:pPr algn="ct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000" baseline="0">
                <a:solidFill>
                  <a:srgbClr val="000000"/>
                </a:solidFill>
                <a:latin typeface="Arial" charset="0"/>
              </a:rPr>
              <a:t>or frequency</a:t>
            </a:r>
          </a:p>
        </p:txBody>
      </p:sp>
      <p:pic>
        <p:nvPicPr>
          <p:cNvPr id="100357" name="Picture 5" descr="ipcc-extreme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225" y="1412875"/>
            <a:ext cx="43053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1476375" y="6524625"/>
            <a:ext cx="801688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en-US" altLang="en-US" sz="1000" baseline="0">
                <a:solidFill>
                  <a:srgbClr val="000000"/>
                </a:solidFill>
                <a:latin typeface="Arial" charset="0"/>
              </a:rPr>
              <a:t>IPCC 2001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976242" y="1268412"/>
            <a:ext cx="2916238" cy="295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4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de-DE" altLang="en-US" sz="1400" baseline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altLang="en-US" sz="1400" baseline="0">
                <a:solidFill>
                  <a:srgbClr val="000000"/>
                </a:solidFill>
                <a:latin typeface="Arial" charset="0"/>
              </a:rPr>
              <a:t>Climate change makes extreme events more likely (Rahmstorf &amp; Coumou, 2012</a:t>
            </a:r>
            <a:r>
              <a:rPr lang="en-GB" altLang="en-US" sz="1400" baseline="0" smtClean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de-DE" altLang="en-US" sz="1400" baseline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defTabSz="914400" eaLnBrk="1" hangingPunct="1">
              <a:lnSpc>
                <a:spcPct val="14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en-GB" altLang="en-US" sz="1400" baseline="0" smtClean="0">
                <a:solidFill>
                  <a:srgbClr val="000000"/>
                </a:solidFill>
                <a:latin typeface="Arial" charset="0"/>
              </a:rPr>
              <a:t> Small </a:t>
            </a:r>
            <a:r>
              <a:rPr lang="en-GB" altLang="en-US" sz="1400" baseline="0">
                <a:solidFill>
                  <a:srgbClr val="000000"/>
                </a:solidFill>
                <a:latin typeface="Arial" charset="0"/>
              </a:rPr>
              <a:t>shift of </a:t>
            </a:r>
            <a:r>
              <a:rPr lang="en-GB" altLang="en-US" sz="1400" baseline="0" smtClean="0">
                <a:solidFill>
                  <a:srgbClr val="000000"/>
                </a:solidFill>
                <a:latin typeface="Arial" charset="0"/>
              </a:rPr>
              <a:t>frequency distribution – </a:t>
            </a:r>
            <a:r>
              <a:rPr lang="de-DE" altLang="en-US" sz="1400" baseline="0" smtClean="0">
                <a:solidFill>
                  <a:srgbClr val="000000"/>
                </a:solidFill>
                <a:latin typeface="Arial" charset="0"/>
              </a:rPr>
              <a:t>large </a:t>
            </a:r>
            <a:r>
              <a:rPr lang="de-DE" altLang="en-US" sz="1400" baseline="0">
                <a:solidFill>
                  <a:srgbClr val="000000"/>
                </a:solidFill>
                <a:latin typeface="Arial" charset="0"/>
              </a:rPr>
              <a:t>increase in </a:t>
            </a:r>
            <a:r>
              <a:rPr lang="de-DE" altLang="en-US" sz="1400" baseline="0" smtClean="0">
                <a:solidFill>
                  <a:srgbClr val="000000"/>
                </a:solidFill>
                <a:latin typeface="Arial" charset="0"/>
              </a:rPr>
              <a:t>extremes</a:t>
            </a:r>
          </a:p>
          <a:p>
            <a:pPr defTabSz="914400" eaLnBrk="1" hangingPunct="1">
              <a:lnSpc>
                <a:spcPct val="14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de-DE" altLang="en-US" sz="1400" baseline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400" baseline="0" smtClean="0">
                <a:solidFill>
                  <a:srgbClr val="000000"/>
                </a:solidFill>
                <a:latin typeface="Arial" charset="0"/>
              </a:rPr>
              <a:t>Fewer </a:t>
            </a:r>
            <a:r>
              <a:rPr lang="en-US" altLang="en-US" sz="1400" baseline="0">
                <a:solidFill>
                  <a:srgbClr val="000000"/>
                </a:solidFill>
                <a:latin typeface="Arial" charset="0"/>
              </a:rPr>
              <a:t>cold extremes do not balance out the greater number of hot </a:t>
            </a:r>
            <a:r>
              <a:rPr lang="en-US" altLang="en-US" sz="1400" baseline="0" smtClean="0">
                <a:solidFill>
                  <a:srgbClr val="000000"/>
                </a:solidFill>
                <a:latin typeface="Arial" charset="0"/>
              </a:rPr>
              <a:t>extremes! </a:t>
            </a:r>
          </a:p>
          <a:p>
            <a:pPr defTabSz="914400" eaLnBrk="1" hangingPunct="1">
              <a:lnSpc>
                <a:spcPct val="140000"/>
              </a:lnSpc>
              <a:spcBef>
                <a:spcPct val="0"/>
              </a:spcBef>
              <a:buClrTx/>
              <a:buSzTx/>
            </a:pPr>
            <a:endParaRPr lang="de-DE" altLang="en-US" sz="1400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976242" y="3788692"/>
            <a:ext cx="2916238" cy="2952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40000"/>
              </a:lnSpc>
              <a:spcBef>
                <a:spcPct val="0"/>
              </a:spcBef>
              <a:buClrTx/>
              <a:buSzTx/>
              <a:buFontTx/>
              <a:buChar char="•"/>
            </a:pPr>
            <a:r>
              <a:rPr lang="de-DE" altLang="en-US" sz="1400" baseline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de-DE" altLang="en-US" sz="1400" baseline="0" smtClean="0">
                <a:solidFill>
                  <a:srgbClr val="000000"/>
                </a:solidFill>
                <a:latin typeface="Arial" charset="0"/>
              </a:rPr>
              <a:t>Rainfall extremes also change because warmer air can hold more moisture (Clausius-Clapeyron relation) and because of changes in the atmosphere dynamics</a:t>
            </a:r>
            <a:endParaRPr lang="en-US" altLang="en-US" sz="1400" baseline="0" smtClean="0">
              <a:solidFill>
                <a:srgbClr val="000000"/>
              </a:solidFill>
              <a:latin typeface="Arial" charset="0"/>
            </a:endParaRPr>
          </a:p>
          <a:p>
            <a:pPr defTabSz="914400" eaLnBrk="1" hangingPunct="1">
              <a:lnSpc>
                <a:spcPct val="140000"/>
              </a:lnSpc>
              <a:spcBef>
                <a:spcPct val="0"/>
              </a:spcBef>
              <a:buClrTx/>
              <a:buSzTx/>
            </a:pPr>
            <a:endParaRPr lang="de-DE" altLang="en-US" sz="1400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082675" y="0"/>
            <a:ext cx="6873701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400" baseline="0">
                <a:solidFill>
                  <a:srgbClr val="000000"/>
                </a:solidFill>
                <a:latin typeface="Arial" charset="0"/>
              </a:rPr>
              <a:t>Extreme events</a:t>
            </a:r>
          </a:p>
        </p:txBody>
      </p:sp>
    </p:spTree>
    <p:extLst>
      <p:ext uri="{BB962C8B-B14F-4D97-AF65-F5344CB8AC3E}">
        <p14:creationId xmlns:p14="http://schemas.microsoft.com/office/powerpoint/2010/main" val="3580879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Rectangle 3"/>
          <p:cNvSpPr>
            <a:spLocks noChangeArrowheads="1"/>
          </p:cNvSpPr>
          <p:nvPr/>
        </p:nvSpPr>
        <p:spPr bwMode="auto">
          <a:xfrm>
            <a:off x="2386955" y="-2"/>
            <a:ext cx="5314213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GB" altLang="en-US" sz="3600" baseline="0">
                <a:solidFill>
                  <a:srgbClr val="000000"/>
                </a:solidFill>
                <a:latin typeface="Calibri" panose="020F0502020204030204" pitchFamily="34" charset="0"/>
                <a:ea typeface="ヒラギノ角ゴ Pro W3" pitchFamily="48" charset="-128"/>
                <a:cs typeface="+mn-cs"/>
              </a:rPr>
              <a:t>More extreme events</a:t>
            </a:r>
            <a:endParaRPr lang="de-DE" altLang="en-US" sz="3600" baseline="0">
              <a:solidFill>
                <a:srgbClr val="000000"/>
              </a:solidFill>
              <a:latin typeface="Calibri" panose="020F0502020204030204" pitchFamily="34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105478" name="TextBox 3"/>
          <p:cNvSpPr txBox="1">
            <a:spLocks noChangeArrowheads="1"/>
          </p:cNvSpPr>
          <p:nvPr/>
        </p:nvSpPr>
        <p:spPr bwMode="auto">
          <a:xfrm>
            <a:off x="3528000" y="817562"/>
            <a:ext cx="303212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de-DE" altLang="de-DE" sz="2000" baseline="0">
                <a:solidFill>
                  <a:srgbClr val="000000"/>
                </a:solidFill>
                <a:latin typeface="Calibri" pitchFamily="34" charset="0"/>
                <a:cs typeface="+mn-cs"/>
              </a:rPr>
              <a:t>Observation and prediction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6269" y="4181247"/>
            <a:ext cx="5206804" cy="2180934"/>
            <a:chOff x="255435" y="3737240"/>
            <a:chExt cx="5206804" cy="2180934"/>
          </a:xfrm>
        </p:grpSpPr>
        <p:grpSp>
          <p:nvGrpSpPr>
            <p:cNvPr id="105474" name="Group 1"/>
            <p:cNvGrpSpPr>
              <a:grpSpLocks/>
            </p:cNvGrpSpPr>
            <p:nvPr/>
          </p:nvGrpSpPr>
          <p:grpSpPr bwMode="auto">
            <a:xfrm>
              <a:off x="255435" y="3737240"/>
              <a:ext cx="3418205" cy="2180934"/>
              <a:chOff x="-4410191" y="1792512"/>
              <a:chExt cx="4500821" cy="2727344"/>
            </a:xfrm>
          </p:grpSpPr>
          <p:pic>
            <p:nvPicPr>
              <p:cNvPr id="10548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410191" y="1792512"/>
                <a:ext cx="4500821" cy="24070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483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081069" y="4244979"/>
                <a:ext cx="3847317" cy="2748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5475" name="TextBox 2"/>
            <p:cNvSpPr txBox="1">
              <a:spLocks noChangeArrowheads="1"/>
            </p:cNvSpPr>
            <p:nvPr/>
          </p:nvSpPr>
          <p:spPr bwMode="auto">
            <a:xfrm>
              <a:off x="3645478" y="3890969"/>
              <a:ext cx="181676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de-DE" altLang="de-DE" sz="1400" baseline="0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Increase in record-breaking annual precipitation </a:t>
              </a:r>
              <a:endParaRPr lang="de-DE" altLang="de-DE" sz="1400" baseline="0" smtClean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de-DE" altLang="de-DE" sz="1200" baseline="0" smtClean="0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(</a:t>
              </a:r>
              <a:r>
                <a:rPr lang="de-DE" altLang="de-DE" sz="1200" baseline="0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Lehmann et al., 2015)</a:t>
              </a:r>
            </a:p>
          </p:txBody>
        </p:sp>
        <p:sp>
          <p:nvSpPr>
            <p:cNvPr id="105480" name="TextBox 5"/>
            <p:cNvSpPr txBox="1">
              <a:spLocks noChangeArrowheads="1"/>
            </p:cNvSpPr>
            <p:nvPr/>
          </p:nvSpPr>
          <p:spPr bwMode="auto">
            <a:xfrm>
              <a:off x="660394" y="3891371"/>
              <a:ext cx="1837167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de-DE" altLang="de-DE" sz="1800" baseline="0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Precipitation</a:t>
              </a:r>
              <a:endParaRPr lang="de-DE" altLang="de-DE" sz="2000" baseline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0980" y="1420011"/>
            <a:ext cx="4904766" cy="2356321"/>
            <a:chOff x="-39095" y="1547074"/>
            <a:chExt cx="4904766" cy="2356321"/>
          </a:xfrm>
        </p:grpSpPr>
        <p:pic>
          <p:nvPicPr>
            <p:cNvPr id="1054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095" y="1547074"/>
              <a:ext cx="3228695" cy="2356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5479" name="TextBox 4"/>
            <p:cNvSpPr txBox="1">
              <a:spLocks noChangeArrowheads="1"/>
            </p:cNvSpPr>
            <p:nvPr/>
          </p:nvSpPr>
          <p:spPr bwMode="auto">
            <a:xfrm>
              <a:off x="493871" y="1749861"/>
              <a:ext cx="138858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de-DE" altLang="de-DE" sz="1800" baseline="0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Temperature</a:t>
              </a:r>
              <a:endParaRPr lang="de-DE" altLang="de-DE" sz="2000" baseline="0">
                <a:solidFill>
                  <a:srgbClr val="000000"/>
                </a:solidFill>
                <a:latin typeface="Calibri" pitchFamily="34" charset="0"/>
                <a:cs typeface="+mn-cs"/>
              </a:endParaRPr>
            </a:p>
          </p:txBody>
        </p:sp>
        <p:sp>
          <p:nvSpPr>
            <p:cNvPr id="105481" name="TextBox 10"/>
            <p:cNvSpPr txBox="1">
              <a:spLocks noChangeArrowheads="1"/>
            </p:cNvSpPr>
            <p:nvPr/>
          </p:nvSpPr>
          <p:spPr bwMode="auto">
            <a:xfrm>
              <a:off x="3158884" y="1761050"/>
              <a:ext cx="1706787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de-DE" altLang="de-DE" sz="1400" baseline="0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Increase in record-breaking monthly temperature </a:t>
              </a:r>
              <a:r>
                <a:rPr lang="de-DE" altLang="de-DE" sz="1200" baseline="0">
                  <a:solidFill>
                    <a:srgbClr val="000000"/>
                  </a:solidFill>
                  <a:latin typeface="Calibri" pitchFamily="34" charset="0"/>
                  <a:cs typeface="+mn-cs"/>
                </a:rPr>
                <a:t>(Coumou et al., 2013)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34693" y="1269540"/>
            <a:ext cx="4346412" cy="2699595"/>
            <a:chOff x="-1436109" y="3321693"/>
            <a:chExt cx="4346412" cy="2699595"/>
          </a:xfrm>
        </p:grpSpPr>
        <p:grpSp>
          <p:nvGrpSpPr>
            <p:cNvPr id="13" name="Group 12"/>
            <p:cNvGrpSpPr/>
            <p:nvPr/>
          </p:nvGrpSpPr>
          <p:grpSpPr>
            <a:xfrm>
              <a:off x="78602" y="3321693"/>
              <a:ext cx="2831701" cy="2699595"/>
              <a:chOff x="6516215" y="4149080"/>
              <a:chExt cx="2368763" cy="2465850"/>
            </a:xfrm>
          </p:grpSpPr>
          <p:pic>
            <p:nvPicPr>
              <p:cNvPr id="15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9969" y="4149080"/>
                <a:ext cx="2300503" cy="2304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215" y="6441931"/>
                <a:ext cx="2368763" cy="172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7841970" y="5745450"/>
                <a:ext cx="76247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eaLnBrk="0" hangingPunct="0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de-DE" sz="1000" baseline="0" smtClean="0">
                    <a:solidFill>
                      <a:srgbClr val="000000"/>
                    </a:solidFill>
                    <a:latin typeface="Times New Roman"/>
                    <a:ea typeface="ヒラギノ角ゴ Pro W3" pitchFamily="48" charset="-128"/>
                    <a:cs typeface="+mn-cs"/>
                  </a:rPr>
                  <a:t>Im et al., 2017, Science Adv.</a:t>
                </a:r>
                <a:endParaRPr lang="en-US" sz="1000" baseline="0" smtClean="0">
                  <a:solidFill>
                    <a:srgbClr val="000000"/>
                  </a:solidFill>
                  <a:latin typeface="Times New Roman"/>
                  <a:ea typeface="ヒラギノ角ゴ Pro W3" pitchFamily="48" charset="-128"/>
                  <a:cs typeface="+mn-cs"/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-1436109" y="5247115"/>
              <a:ext cx="154220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400"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400" i="1" baseline="0">
                  <a:solidFill>
                    <a:srgbClr val="000000"/>
                  </a:solidFill>
                  <a:latin typeface="Arial" panose="020B0604020202020204" pitchFamily="34" charset="0"/>
                  <a:ea typeface="ヒラギノ角ゴ Pro W3" pitchFamily="48" charset="-128"/>
                  <a:cs typeface="Arial" panose="020B0604020202020204" pitchFamily="34" charset="0"/>
                </a:rPr>
                <a:t>Deadly heat waves</a:t>
              </a:r>
              <a:endParaRPr lang="en-US" sz="2000" i="1" baseline="0">
                <a:solidFill>
                  <a:srgbClr val="000000"/>
                </a:solidFill>
                <a:latin typeface="Arial" charset="0"/>
                <a:ea typeface="ヒラギノ角ゴ Pro W3" pitchFamily="48" charset="-128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07201" y="4181247"/>
            <a:ext cx="4507325" cy="2620681"/>
            <a:chOff x="1321531" y="3321768"/>
            <a:chExt cx="4762637" cy="2771527"/>
          </a:xfrm>
        </p:grpSpPr>
        <p:grpSp>
          <p:nvGrpSpPr>
            <p:cNvPr id="21" name="Group 20"/>
            <p:cNvGrpSpPr/>
            <p:nvPr/>
          </p:nvGrpSpPr>
          <p:grpSpPr>
            <a:xfrm>
              <a:off x="3064421" y="3321768"/>
              <a:ext cx="3019747" cy="2771527"/>
              <a:chOff x="6492240" y="1772816"/>
              <a:chExt cx="2332426" cy="2291045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6492240" y="1772816"/>
                <a:ext cx="2256224" cy="2291045"/>
                <a:chOff x="6492240" y="1772816"/>
                <a:chExt cx="1991126" cy="1986977"/>
              </a:xfrm>
            </p:grpSpPr>
            <p:pic>
              <p:nvPicPr>
                <p:cNvPr id="25" name="Picture 2" descr="Figure 1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048" b="61393"/>
                <a:stretch/>
              </p:blipFill>
              <p:spPr bwMode="auto">
                <a:xfrm>
                  <a:off x="6492240" y="1772816"/>
                  <a:ext cx="1991126" cy="174885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4" descr="Figure 1"/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328" t="39944" r="19567" b="50000"/>
                <a:stretch/>
              </p:blipFill>
              <p:spPr bwMode="auto">
                <a:xfrm>
                  <a:off x="6492240" y="3532793"/>
                  <a:ext cx="1991126" cy="2270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4" name="TextBox 23"/>
              <p:cNvSpPr txBox="1"/>
              <p:nvPr/>
            </p:nvSpPr>
            <p:spPr>
              <a:xfrm>
                <a:off x="8104586" y="3245634"/>
                <a:ext cx="720080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defTabSz="914400" eaLnBrk="0" hangingPunct="0">
                  <a:lnSpc>
                    <a:spcPct val="100000"/>
                  </a:lnSpc>
                  <a:buClrTx/>
                  <a:buSzTx/>
                  <a:buFontTx/>
                  <a:buNone/>
                </a:pPr>
                <a:r>
                  <a:rPr lang="de-DE" sz="1000" baseline="0" smtClean="0">
                    <a:solidFill>
                      <a:srgbClr val="000000"/>
                    </a:solidFill>
                    <a:latin typeface="Times New Roman"/>
                    <a:ea typeface="ヒラギノ角ゴ Pro W3" pitchFamily="48" charset="-128"/>
                    <a:cs typeface="+mn-cs"/>
                  </a:rPr>
                  <a:t>Eltahir et al., 2016, Nature CC</a:t>
                </a:r>
                <a:endParaRPr lang="en-US" sz="1000" baseline="0" smtClean="0">
                  <a:solidFill>
                    <a:srgbClr val="000000"/>
                  </a:solidFill>
                  <a:latin typeface="Times New Roman"/>
                  <a:ea typeface="ヒラギノ角ゴ Pro W3" pitchFamily="48" charset="-128"/>
                  <a:cs typeface="+mn-cs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321531" y="4894822"/>
              <a:ext cx="1658608" cy="5533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914400" eaLnBrk="0" hangingPunct="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400" i="1" baseline="0" smtClean="0">
                  <a:solidFill>
                    <a:srgbClr val="000000"/>
                  </a:solidFill>
                  <a:latin typeface="Arial" panose="020B0604020202020204" pitchFamily="34" charset="0"/>
                  <a:ea typeface="ヒラギノ角ゴ Pro W3" pitchFamily="48" charset="-128"/>
                  <a:cs typeface="Arial" panose="020B0604020202020204" pitchFamily="34" charset="0"/>
                </a:rPr>
                <a:t>Exceedance of survivability limit</a:t>
              </a:r>
              <a:endParaRPr lang="en-US" sz="2000" i="1" baseline="0">
                <a:solidFill>
                  <a:srgbClr val="000000"/>
                </a:solidFill>
                <a:latin typeface="Arial" charset="0"/>
                <a:ea typeface="ヒラギノ角ゴ Pro W3" pitchFamily="48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483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"/>
          <a:stretch>
            <a:fillRect/>
          </a:stretch>
        </p:blipFill>
        <p:spPr bwMode="auto">
          <a:xfrm>
            <a:off x="103188" y="93663"/>
            <a:ext cx="3676650" cy="246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03" name="Text Box 2"/>
          <p:cNvSpPr txBox="1">
            <a:spLocks noChangeArrowheads="1"/>
          </p:cNvSpPr>
          <p:nvPr/>
        </p:nvSpPr>
        <p:spPr bwMode="auto">
          <a:xfrm>
            <a:off x="179388" y="4751388"/>
            <a:ext cx="529748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itchFamily="2" charset="2"/>
              <a:buChar char="²"/>
            </a:pPr>
            <a:r>
              <a:rPr lang="de-DE" altLang="en-US" sz="2400" baseline="0">
                <a:latin typeface="Arial" charset="0"/>
                <a:ea typeface="ヒラギノ角ゴ Pro W3" pitchFamily="48" charset="-128"/>
              </a:rPr>
              <a:t> More heat waves</a:t>
            </a:r>
          </a:p>
        </p:txBody>
      </p:sp>
      <p:sp>
        <p:nvSpPr>
          <p:cNvPr id="102404" name="Rectangle 3"/>
          <p:cNvSpPr>
            <a:spLocks noChangeArrowheads="1"/>
          </p:cNvSpPr>
          <p:nvPr/>
        </p:nvSpPr>
        <p:spPr bwMode="auto">
          <a:xfrm>
            <a:off x="4032250" y="0"/>
            <a:ext cx="4932363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aseline="0">
                <a:latin typeface="Arial" charset="0"/>
                <a:ea typeface="ヒラギノ角ゴ Pro W3" pitchFamily="48" charset="-128"/>
              </a:rPr>
              <a:t>More extreme events</a:t>
            </a:r>
            <a:endParaRPr lang="de-DE" altLang="en-US" sz="36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02405" name="Rectangle 8"/>
          <p:cNvSpPr>
            <a:spLocks noChangeArrowheads="1"/>
          </p:cNvSpPr>
          <p:nvPr/>
        </p:nvSpPr>
        <p:spPr bwMode="auto">
          <a:xfrm>
            <a:off x="5889625" y="3357563"/>
            <a:ext cx="3073400" cy="315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aseline="0">
                <a:latin typeface="Arial" charset="0"/>
                <a:ea typeface="ヒラギノ角ゴ Pro W3" pitchFamily="48" charset="-128"/>
              </a:rPr>
              <a:t>Indian heat wave 2015</a:t>
            </a:r>
            <a:endParaRPr lang="de-DE" altLang="en-US" sz="16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02406" name="Rectangle 8"/>
          <p:cNvSpPr>
            <a:spLocks noChangeArrowheads="1"/>
          </p:cNvSpPr>
          <p:nvPr/>
        </p:nvSpPr>
        <p:spPr bwMode="auto">
          <a:xfrm>
            <a:off x="120650" y="107950"/>
            <a:ext cx="2579688" cy="315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aseline="0">
                <a:latin typeface="Arial" charset="0"/>
                <a:ea typeface="ヒラギノ角ゴ Pro W3" pitchFamily="48" charset="-128"/>
              </a:rPr>
              <a:t>Russian heat wave 2010</a:t>
            </a:r>
            <a:endParaRPr lang="de-DE" altLang="en-US" sz="16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479249" name="Rectangle 17"/>
          <p:cNvSpPr>
            <a:spLocks noChangeArrowheads="1"/>
          </p:cNvSpPr>
          <p:nvPr/>
        </p:nvSpPr>
        <p:spPr bwMode="auto">
          <a:xfrm>
            <a:off x="3779838" y="476250"/>
            <a:ext cx="3529012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0FC">
                    <a:alpha val="8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60000"/>
              </a:lnSpc>
              <a:spcBef>
                <a:spcPct val="0"/>
              </a:spcBef>
              <a:buClrTx/>
              <a:buSzTx/>
              <a:buFont typeface="Wingdings" pitchFamily="2" charset="2"/>
              <a:buChar char="²"/>
            </a:pPr>
            <a:r>
              <a:rPr lang="en-US" altLang="en-US" sz="1600" baseline="0">
                <a:latin typeface="Arial" charset="0"/>
                <a:ea typeface="ヒラギノ角ゴ Pro W3" pitchFamily="48" charset="-128"/>
              </a:rPr>
              <a:t> 80% probability that it would not have </a:t>
            </a:r>
          </a:p>
          <a:p>
            <a:pPr>
              <a:lnSpc>
                <a:spcPct val="160000"/>
              </a:lnSpc>
              <a:spcBef>
                <a:spcPct val="0"/>
              </a:spcBef>
              <a:buClrTx/>
              <a:buSzTx/>
            </a:pPr>
            <a:r>
              <a:rPr lang="en-US" altLang="en-US" sz="1600" baseline="0">
                <a:latin typeface="Arial" charset="0"/>
                <a:ea typeface="ヒラギノ角ゴ Pro W3" pitchFamily="48" charset="-128"/>
              </a:rPr>
              <a:t>happened without climate change</a:t>
            </a:r>
          </a:p>
          <a:p>
            <a:pPr>
              <a:lnSpc>
                <a:spcPct val="16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en-US" sz="1200" baseline="0">
                <a:latin typeface="Arial" charset="0"/>
                <a:ea typeface="ヒラギノ角ゴ Pro W3" pitchFamily="48" charset="-128"/>
              </a:rPr>
              <a:t>(Barriopedro et al., 2011)</a:t>
            </a:r>
          </a:p>
        </p:txBody>
      </p:sp>
      <p:grpSp>
        <p:nvGrpSpPr>
          <p:cNvPr id="102408" name="Group 3"/>
          <p:cNvGrpSpPr>
            <a:grpSpLocks/>
          </p:cNvGrpSpPr>
          <p:nvPr/>
        </p:nvGrpSpPr>
        <p:grpSpPr bwMode="auto">
          <a:xfrm>
            <a:off x="2339975" y="2060575"/>
            <a:ext cx="3956050" cy="2808288"/>
            <a:chOff x="3189695" y="2465551"/>
            <a:chExt cx="5848492" cy="4248522"/>
          </a:xfrm>
        </p:grpSpPr>
        <p:pic>
          <p:nvPicPr>
            <p:cNvPr id="102420" name="Picture 5" descr="https://c479107.ssl.cf2.rackcdn.com/files/19257/area14mp/8xhj4t7z-135829995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695" y="2834223"/>
              <a:ext cx="5651500" cy="387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21" name="Rectangle 8"/>
            <p:cNvSpPr>
              <a:spLocks noChangeArrowheads="1"/>
            </p:cNvSpPr>
            <p:nvPr/>
          </p:nvSpPr>
          <p:spPr bwMode="auto">
            <a:xfrm>
              <a:off x="4892838" y="2465551"/>
              <a:ext cx="4145349" cy="474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aseline="0">
                  <a:latin typeface="Arial" charset="0"/>
                  <a:ea typeface="ヒラギノ角ゴ Pro W3" pitchFamily="48" charset="-128"/>
                </a:rPr>
                <a:t>Australian heat wave 2013</a:t>
              </a:r>
              <a:endParaRPr lang="de-DE" altLang="en-US" sz="1600" baseline="0">
                <a:latin typeface="Arial" charset="0"/>
                <a:ea typeface="ヒラギノ角ゴ Pro W3" pitchFamily="48" charset="-128"/>
              </a:endParaRPr>
            </a:p>
          </p:txBody>
        </p:sp>
      </p:grpSp>
      <p:pic>
        <p:nvPicPr>
          <p:cNvPr id="102409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628775"/>
            <a:ext cx="30765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10" name="Group 5"/>
          <p:cNvGrpSpPr>
            <a:grpSpLocks/>
          </p:cNvGrpSpPr>
          <p:nvPr/>
        </p:nvGrpSpPr>
        <p:grpSpPr bwMode="auto">
          <a:xfrm>
            <a:off x="5121275" y="3965575"/>
            <a:ext cx="4130675" cy="2901950"/>
            <a:chOff x="5121275" y="3965575"/>
            <a:chExt cx="4130675" cy="2901950"/>
          </a:xfrm>
        </p:grpSpPr>
        <p:grpSp>
          <p:nvGrpSpPr>
            <p:cNvPr id="102411" name="Group 4"/>
            <p:cNvGrpSpPr>
              <a:grpSpLocks/>
            </p:cNvGrpSpPr>
            <p:nvPr/>
          </p:nvGrpSpPr>
          <p:grpSpPr bwMode="auto">
            <a:xfrm>
              <a:off x="5121275" y="4164013"/>
              <a:ext cx="4130675" cy="2703512"/>
              <a:chOff x="5121275" y="4164013"/>
              <a:chExt cx="4130675" cy="2703512"/>
            </a:xfrm>
          </p:grpSpPr>
          <p:pic>
            <p:nvPicPr>
              <p:cNvPr id="102413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98"/>
              <a:stretch>
                <a:fillRect/>
              </a:stretch>
            </p:blipFill>
            <p:spPr bwMode="auto">
              <a:xfrm>
                <a:off x="5459413" y="4164013"/>
                <a:ext cx="3562350" cy="2398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2414" name="Line 6"/>
              <p:cNvSpPr>
                <a:spLocks noChangeShapeType="1"/>
              </p:cNvSpPr>
              <p:nvPr/>
            </p:nvSpPr>
            <p:spPr bwMode="auto">
              <a:xfrm>
                <a:off x="7304088" y="5472113"/>
                <a:ext cx="163512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415" name="Text Box 7"/>
              <p:cNvSpPr txBox="1">
                <a:spLocks noChangeArrowheads="1"/>
              </p:cNvSpPr>
              <p:nvPr/>
            </p:nvSpPr>
            <p:spPr bwMode="auto">
              <a:xfrm>
                <a:off x="5637213" y="4456113"/>
                <a:ext cx="2024062" cy="4175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914400" eaLnBrk="1" hangingPunct="1"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altLang="en-US" sz="1600" baseline="0">
                    <a:latin typeface="Arial" charset="0"/>
                    <a:ea typeface="ヒラギノ角ゴ Pro W3" pitchFamily="48" charset="-128"/>
                  </a:rPr>
                  <a:t>„Business as usual“</a:t>
                </a:r>
              </a:p>
            </p:txBody>
          </p:sp>
          <p:sp>
            <p:nvSpPr>
              <p:cNvPr id="102416" name="Text Box 15"/>
              <p:cNvSpPr txBox="1">
                <a:spLocks noChangeArrowheads="1"/>
              </p:cNvSpPr>
              <p:nvPr/>
            </p:nvSpPr>
            <p:spPr bwMode="auto">
              <a:xfrm>
                <a:off x="8456613" y="6494463"/>
                <a:ext cx="795337" cy="373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914400" eaLnBrk="1" hangingPunct="1"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altLang="en-US" sz="1400" baseline="0">
                    <a:latin typeface="Arial" charset="0"/>
                    <a:ea typeface="ヒラギノ角ゴ Pro W3" pitchFamily="48" charset="-128"/>
                  </a:rPr>
                  <a:t>Year</a:t>
                </a:r>
              </a:p>
            </p:txBody>
          </p:sp>
          <p:sp>
            <p:nvSpPr>
              <p:cNvPr id="102417" name="Text Box 17"/>
              <p:cNvSpPr txBox="1">
                <a:spLocks noChangeArrowheads="1"/>
              </p:cNvSpPr>
              <p:nvPr/>
            </p:nvSpPr>
            <p:spPr bwMode="auto">
              <a:xfrm rot="-5400000">
                <a:off x="4348957" y="5453856"/>
                <a:ext cx="1916112" cy="37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914400" eaLnBrk="1" hangingPunct="1"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altLang="en-US" sz="1400" baseline="0">
                    <a:latin typeface="Arial" charset="0"/>
                    <a:ea typeface="ヒラギノ角ゴ Pro W3" pitchFamily="48" charset="-128"/>
                  </a:rPr>
                  <a:t>Temperature change</a:t>
                </a:r>
              </a:p>
            </p:txBody>
          </p:sp>
          <p:sp>
            <p:nvSpPr>
              <p:cNvPr id="102418" name="Rectangle 10"/>
              <p:cNvSpPr>
                <a:spLocks noChangeArrowheads="1"/>
              </p:cNvSpPr>
              <p:nvPr/>
            </p:nvSpPr>
            <p:spPr bwMode="auto">
              <a:xfrm>
                <a:off x="8001000" y="4375150"/>
                <a:ext cx="884238" cy="1997075"/>
              </a:xfrm>
              <a:prstGeom prst="rect">
                <a:avLst/>
              </a:prstGeom>
              <a:solidFill>
                <a:srgbClr val="FF0000">
                  <a:alpha val="3882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000" baseline="0">
                  <a:ea typeface="ヒラギノ角ゴ Pro W3" pitchFamily="48" charset="-128"/>
                </a:endParaRPr>
              </a:p>
            </p:txBody>
          </p:sp>
          <p:sp>
            <p:nvSpPr>
              <p:cNvPr id="102419" name="Rectangle 11"/>
              <p:cNvSpPr>
                <a:spLocks noChangeArrowheads="1"/>
              </p:cNvSpPr>
              <p:nvPr/>
            </p:nvSpPr>
            <p:spPr bwMode="auto">
              <a:xfrm>
                <a:off x="7661275" y="4376738"/>
                <a:ext cx="352425" cy="1997075"/>
              </a:xfrm>
              <a:prstGeom prst="rect">
                <a:avLst/>
              </a:prstGeom>
              <a:solidFill>
                <a:srgbClr val="00CC00">
                  <a:alpha val="3882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000" baseline="0">
                  <a:ea typeface="ヒラギノ角ゴ Pro W3" pitchFamily="48" charset="-128"/>
                </a:endParaRPr>
              </a:p>
            </p:txBody>
          </p:sp>
        </p:grpSp>
        <p:sp>
          <p:nvSpPr>
            <p:cNvPr id="102412" name="Rectangle 8"/>
            <p:cNvSpPr>
              <a:spLocks noChangeArrowheads="1"/>
            </p:cNvSpPr>
            <p:nvPr/>
          </p:nvSpPr>
          <p:spPr bwMode="auto">
            <a:xfrm>
              <a:off x="5889625" y="3965575"/>
              <a:ext cx="3073400" cy="315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914400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aseline="0">
                  <a:latin typeface="Arial" charset="0"/>
                  <a:ea typeface="ヒラギノ角ゴ Pro W3" pitchFamily="48" charset="-128"/>
                </a:rPr>
                <a:t>European heat wave 2003</a:t>
              </a:r>
              <a:endParaRPr lang="de-DE" altLang="en-US" sz="1600" baseline="0">
                <a:latin typeface="Arial" charset="0"/>
                <a:ea typeface="ヒラギノ角ゴ Pro W3" pitchFamily="48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606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2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27296"/>
            <a:ext cx="8229600" cy="1143000"/>
          </a:xfrm>
        </p:spPr>
        <p:txBody>
          <a:bodyPr/>
          <a:lstStyle/>
          <a:p>
            <a:r>
              <a:rPr lang="de-DE" sz="3600" dirty="0" err="1" smtClean="0">
                <a:latin typeface="Calibri" panose="020F0502020204030204" pitchFamily="34" charset="0"/>
              </a:rPr>
              <a:t>What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happens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with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de-DE" sz="3600" dirty="0" err="1" smtClean="0">
                <a:latin typeface="Calibri" panose="020F0502020204030204" pitchFamily="34" charset="0"/>
              </a:rPr>
              <a:t>the</a:t>
            </a:r>
            <a:r>
              <a:rPr lang="de-DE" sz="3600" dirty="0" smtClean="0">
                <a:latin typeface="Calibri" panose="020F0502020204030204" pitchFamily="34" charset="0"/>
              </a:rPr>
              <a:t> </a:t>
            </a:r>
            <a:r>
              <a:rPr lang="en-US" sz="3600" dirty="0">
                <a:solidFill>
                  <a:srgbClr val="333399"/>
                </a:solidFill>
                <a:latin typeface="Calibri" panose="020F0502020204030204" pitchFamily="34" charset="0"/>
              </a:rPr>
              <a:t>CO2 </a:t>
            </a:r>
            <a:r>
              <a:rPr lang="de-DE" sz="3600" dirty="0" err="1" smtClean="0">
                <a:latin typeface="Calibri" panose="020F0502020204030204" pitchFamily="34" charset="0"/>
              </a:rPr>
              <a:t>emissions</a:t>
            </a:r>
            <a:r>
              <a:rPr lang="de-DE" sz="3600" dirty="0"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98557"/>
            <a:ext cx="3834466" cy="54726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99992" y="1785071"/>
            <a:ext cx="420660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2800" baseline="0" dirty="0" smtClean="0">
                <a:solidFill>
                  <a:srgbClr val="333399"/>
                </a:solidFill>
                <a:latin typeface="Calibri"/>
              </a:rPr>
              <a:t>Not all emitted CO</a:t>
            </a:r>
            <a:r>
              <a:rPr lang="en-US" sz="2800" dirty="0" smtClean="0">
                <a:solidFill>
                  <a:srgbClr val="333399"/>
                </a:solidFill>
                <a:latin typeface="Calibri"/>
              </a:rPr>
              <a:t>2 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2800" baseline="0" dirty="0" smtClean="0">
                <a:solidFill>
                  <a:srgbClr val="333399"/>
                </a:solidFill>
                <a:latin typeface="Calibri"/>
              </a:rPr>
              <a:t>remains in the atmosphere,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2800" baseline="0" dirty="0" smtClean="0">
                <a:solidFill>
                  <a:srgbClr val="333399"/>
                </a:solidFill>
                <a:latin typeface="Calibri"/>
              </a:rPr>
              <a:t>the main sinks are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US" sz="2800" baseline="0" dirty="0" smtClean="0">
                <a:solidFill>
                  <a:srgbClr val="333399"/>
                </a:solidFill>
                <a:latin typeface="Calibri"/>
              </a:rPr>
              <a:t> </a:t>
            </a:r>
          </a:p>
          <a:p>
            <a:pPr marL="914400" lvl="1" indent="-457200" defTabSz="91440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800" baseline="0" dirty="0" smtClean="0">
                <a:solidFill>
                  <a:srgbClr val="333399"/>
                </a:solidFill>
                <a:latin typeface="Calibri"/>
              </a:rPr>
              <a:t>Atmosphere</a:t>
            </a:r>
          </a:p>
          <a:p>
            <a:pPr marL="914400" lvl="1" indent="-457200" defTabSz="91440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800" baseline="0" dirty="0" smtClean="0">
                <a:solidFill>
                  <a:srgbClr val="333399"/>
                </a:solidFill>
                <a:latin typeface="Calibri"/>
              </a:rPr>
              <a:t>Oceans</a:t>
            </a:r>
          </a:p>
          <a:p>
            <a:pPr marL="914400" lvl="1" indent="-457200" defTabSz="91440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en-US" sz="2800" baseline="0" dirty="0" smtClean="0">
                <a:solidFill>
                  <a:srgbClr val="333399"/>
                </a:solidFill>
                <a:latin typeface="Calibri"/>
              </a:rPr>
              <a:t>Biosphere</a:t>
            </a:r>
          </a:p>
          <a:p>
            <a:pPr marL="457200" indent="-457200" defTabSz="914400">
              <a:lnSpc>
                <a:spcPct val="100000"/>
              </a:lnSpc>
              <a:buClrTx/>
              <a:buSzTx/>
              <a:buFont typeface="Arial" panose="020B0604020202020204" pitchFamily="34" charset="0"/>
              <a:buChar char="•"/>
            </a:pPr>
            <a:endParaRPr lang="en-US" sz="2800" baseline="0" dirty="0" smtClean="0">
              <a:solidFill>
                <a:srgbClr val="333399"/>
              </a:solidFill>
              <a:latin typeface="Calibri"/>
            </a:endParaRP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sz="2800" baseline="0" dirty="0" smtClean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13978" y="633893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aseline="0" dirty="0" err="1">
                <a:solidFill>
                  <a:srgbClr val="333399"/>
                </a:solidFill>
                <a:latin typeface="Calibri"/>
              </a:rPr>
              <a:t>s</a:t>
            </a:r>
            <a:r>
              <a:rPr lang="de-DE" sz="1400" baseline="0" dirty="0" err="1" smtClean="0">
                <a:solidFill>
                  <a:srgbClr val="333399"/>
                </a:solidFill>
                <a:latin typeface="Calibri"/>
              </a:rPr>
              <a:t>ource</a:t>
            </a:r>
            <a:r>
              <a:rPr lang="de-DE" sz="1400" baseline="0" dirty="0" smtClean="0">
                <a:solidFill>
                  <a:srgbClr val="333399"/>
                </a:solidFill>
                <a:latin typeface="Calibri"/>
              </a:rPr>
              <a:t>: AR5 (2013)</a:t>
            </a:r>
            <a:endParaRPr lang="de-DE" sz="1400" baseline="0" dirty="0">
              <a:solidFill>
                <a:srgbClr val="33339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340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"/>
          <a:stretch>
            <a:fillRect/>
          </a:stretch>
        </p:blipFill>
        <p:spPr bwMode="auto">
          <a:xfrm>
            <a:off x="103188" y="93663"/>
            <a:ext cx="3676650" cy="2468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27" name="Text Box 2"/>
          <p:cNvSpPr txBox="1">
            <a:spLocks noChangeArrowheads="1"/>
          </p:cNvSpPr>
          <p:nvPr/>
        </p:nvSpPr>
        <p:spPr bwMode="auto">
          <a:xfrm>
            <a:off x="179388" y="4751388"/>
            <a:ext cx="5297487" cy="105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itchFamily="2" charset="2"/>
              <a:buChar char="²"/>
            </a:pPr>
            <a:r>
              <a:rPr lang="de-DE" altLang="en-US" sz="2400" baseline="0">
                <a:latin typeface="Arial" charset="0"/>
                <a:ea typeface="ヒラギノ角ゴ Pro W3" pitchFamily="48" charset="-128"/>
              </a:rPr>
              <a:t> More heat waves</a:t>
            </a:r>
          </a:p>
          <a:p>
            <a:pPr defTabSz="914400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itchFamily="2" charset="2"/>
              <a:buChar char="²"/>
            </a:pPr>
            <a:r>
              <a:rPr lang="de-DE" altLang="en-US" sz="2400" baseline="0">
                <a:latin typeface="Arial" charset="0"/>
                <a:ea typeface="ヒラギノ角ゴ Pro W3" pitchFamily="48" charset="-128"/>
              </a:rPr>
              <a:t> More droughts</a:t>
            </a:r>
          </a:p>
        </p:txBody>
      </p:sp>
      <p:sp>
        <p:nvSpPr>
          <p:cNvPr id="103428" name="Rectangle 3"/>
          <p:cNvSpPr>
            <a:spLocks noChangeArrowheads="1"/>
          </p:cNvSpPr>
          <p:nvPr/>
        </p:nvSpPr>
        <p:spPr bwMode="auto">
          <a:xfrm>
            <a:off x="4032250" y="0"/>
            <a:ext cx="4932363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aseline="0">
                <a:latin typeface="Arial" charset="0"/>
                <a:ea typeface="ヒラギノ角ゴ Pro W3" pitchFamily="48" charset="-128"/>
              </a:rPr>
              <a:t>More extreme events</a:t>
            </a:r>
            <a:endParaRPr lang="de-DE" altLang="en-US" sz="36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03429" name="Rectangle 8"/>
          <p:cNvSpPr>
            <a:spLocks noChangeArrowheads="1"/>
          </p:cNvSpPr>
          <p:nvPr/>
        </p:nvSpPr>
        <p:spPr bwMode="auto">
          <a:xfrm>
            <a:off x="5889625" y="3357563"/>
            <a:ext cx="3073400" cy="315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aseline="0">
                <a:latin typeface="Arial" charset="0"/>
                <a:ea typeface="ヒラギノ角ゴ Pro W3" pitchFamily="48" charset="-128"/>
              </a:rPr>
              <a:t>Indian heat wave 2015</a:t>
            </a:r>
            <a:endParaRPr lang="de-DE" altLang="en-US" sz="16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03430" name="Rectangle 8"/>
          <p:cNvSpPr>
            <a:spLocks noChangeArrowheads="1"/>
          </p:cNvSpPr>
          <p:nvPr/>
        </p:nvSpPr>
        <p:spPr bwMode="auto">
          <a:xfrm>
            <a:off x="120650" y="107950"/>
            <a:ext cx="2579688" cy="315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aseline="0">
                <a:latin typeface="Arial" charset="0"/>
                <a:ea typeface="ヒラギノ角ゴ Pro W3" pitchFamily="48" charset="-128"/>
              </a:rPr>
              <a:t>Russian heat wave 2010</a:t>
            </a:r>
            <a:endParaRPr lang="de-DE" altLang="en-US" sz="16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03431" name="Rectangle 17"/>
          <p:cNvSpPr>
            <a:spLocks noChangeArrowheads="1"/>
          </p:cNvSpPr>
          <p:nvPr/>
        </p:nvSpPr>
        <p:spPr bwMode="auto">
          <a:xfrm>
            <a:off x="3779838" y="476250"/>
            <a:ext cx="3529012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0FC">
                    <a:alpha val="858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60000"/>
              </a:lnSpc>
              <a:spcBef>
                <a:spcPct val="0"/>
              </a:spcBef>
              <a:buClrTx/>
              <a:buSzTx/>
              <a:buFont typeface="Wingdings" pitchFamily="2" charset="2"/>
              <a:buChar char="²"/>
            </a:pPr>
            <a:r>
              <a:rPr lang="en-US" altLang="en-US" sz="1600" baseline="0">
                <a:latin typeface="Arial" charset="0"/>
                <a:ea typeface="ヒラギノ角ゴ Pro W3" pitchFamily="48" charset="-128"/>
              </a:rPr>
              <a:t> 80% probability that it would not have </a:t>
            </a:r>
          </a:p>
          <a:p>
            <a:pPr>
              <a:lnSpc>
                <a:spcPct val="160000"/>
              </a:lnSpc>
              <a:spcBef>
                <a:spcPct val="0"/>
              </a:spcBef>
              <a:buClrTx/>
              <a:buSzTx/>
            </a:pPr>
            <a:r>
              <a:rPr lang="en-US" altLang="en-US" sz="1600" baseline="0">
                <a:latin typeface="Arial" charset="0"/>
                <a:ea typeface="ヒラギノ角ゴ Pro W3" pitchFamily="48" charset="-128"/>
              </a:rPr>
              <a:t>happened without climate change</a:t>
            </a:r>
          </a:p>
          <a:p>
            <a:pPr>
              <a:lnSpc>
                <a:spcPct val="160000"/>
              </a:lnSpc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en-US" sz="1200" baseline="0">
                <a:latin typeface="Arial" charset="0"/>
                <a:ea typeface="ヒラギノ角ゴ Pro W3" pitchFamily="48" charset="-128"/>
              </a:rPr>
              <a:t>(Barriopedro et al., 2011)</a:t>
            </a:r>
          </a:p>
        </p:txBody>
      </p:sp>
      <p:grpSp>
        <p:nvGrpSpPr>
          <p:cNvPr id="103432" name="Group 3"/>
          <p:cNvGrpSpPr>
            <a:grpSpLocks/>
          </p:cNvGrpSpPr>
          <p:nvPr/>
        </p:nvGrpSpPr>
        <p:grpSpPr bwMode="auto">
          <a:xfrm>
            <a:off x="2339975" y="2060575"/>
            <a:ext cx="3956050" cy="2808288"/>
            <a:chOff x="3189695" y="2465551"/>
            <a:chExt cx="5848492" cy="4248522"/>
          </a:xfrm>
        </p:grpSpPr>
        <p:pic>
          <p:nvPicPr>
            <p:cNvPr id="103447" name="Picture 5" descr="https://c479107.ssl.cf2.rackcdn.com/files/19257/area14mp/8xhj4t7z-135829995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695" y="2834223"/>
              <a:ext cx="5651500" cy="387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448" name="Rectangle 8"/>
            <p:cNvSpPr>
              <a:spLocks noChangeArrowheads="1"/>
            </p:cNvSpPr>
            <p:nvPr/>
          </p:nvSpPr>
          <p:spPr bwMode="auto">
            <a:xfrm>
              <a:off x="4892838" y="2465551"/>
              <a:ext cx="4145349" cy="4744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aseline="0">
                  <a:latin typeface="Arial" charset="0"/>
                  <a:ea typeface="ヒラギノ角ゴ Pro W3" pitchFamily="48" charset="-128"/>
                </a:rPr>
                <a:t>Australian heat wave 2013</a:t>
              </a:r>
              <a:endParaRPr lang="de-DE" altLang="en-US" sz="1600" baseline="0">
                <a:latin typeface="Arial" charset="0"/>
                <a:ea typeface="ヒラギノ角ゴ Pro W3" pitchFamily="48" charset="-128"/>
              </a:endParaRPr>
            </a:p>
          </p:txBody>
        </p:sp>
      </p:grpSp>
      <p:pic>
        <p:nvPicPr>
          <p:cNvPr id="10343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628775"/>
            <a:ext cx="307657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434" name="Group 5"/>
          <p:cNvGrpSpPr>
            <a:grpSpLocks/>
          </p:cNvGrpSpPr>
          <p:nvPr/>
        </p:nvGrpSpPr>
        <p:grpSpPr bwMode="auto">
          <a:xfrm>
            <a:off x="5121275" y="3965575"/>
            <a:ext cx="4130675" cy="2901950"/>
            <a:chOff x="5121275" y="3965575"/>
            <a:chExt cx="4130675" cy="2901950"/>
          </a:xfrm>
        </p:grpSpPr>
        <p:grpSp>
          <p:nvGrpSpPr>
            <p:cNvPr id="103438" name="Group 4"/>
            <p:cNvGrpSpPr>
              <a:grpSpLocks/>
            </p:cNvGrpSpPr>
            <p:nvPr/>
          </p:nvGrpSpPr>
          <p:grpSpPr bwMode="auto">
            <a:xfrm>
              <a:off x="5121275" y="4164013"/>
              <a:ext cx="4130675" cy="2703512"/>
              <a:chOff x="5121275" y="4164013"/>
              <a:chExt cx="4130675" cy="2703512"/>
            </a:xfrm>
          </p:grpSpPr>
          <p:pic>
            <p:nvPicPr>
              <p:cNvPr id="103440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98"/>
              <a:stretch>
                <a:fillRect/>
              </a:stretch>
            </p:blipFill>
            <p:spPr bwMode="auto">
              <a:xfrm>
                <a:off x="5459413" y="4164013"/>
                <a:ext cx="3562350" cy="2398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03441" name="Line 6"/>
              <p:cNvSpPr>
                <a:spLocks noChangeShapeType="1"/>
              </p:cNvSpPr>
              <p:nvPr/>
            </p:nvSpPr>
            <p:spPr bwMode="auto">
              <a:xfrm>
                <a:off x="7304088" y="5472113"/>
                <a:ext cx="1635125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3442" name="Text Box 7"/>
              <p:cNvSpPr txBox="1">
                <a:spLocks noChangeArrowheads="1"/>
              </p:cNvSpPr>
              <p:nvPr/>
            </p:nvSpPr>
            <p:spPr bwMode="auto">
              <a:xfrm>
                <a:off x="5637213" y="4456113"/>
                <a:ext cx="2024062" cy="4175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914400" eaLnBrk="1" hangingPunct="1"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altLang="en-US" sz="1600" baseline="0">
                    <a:latin typeface="Arial" charset="0"/>
                    <a:ea typeface="ヒラギノ角ゴ Pro W3" pitchFamily="48" charset="-128"/>
                  </a:rPr>
                  <a:t>„Business as usual“</a:t>
                </a:r>
              </a:p>
            </p:txBody>
          </p:sp>
          <p:sp>
            <p:nvSpPr>
              <p:cNvPr id="103443" name="Text Box 15"/>
              <p:cNvSpPr txBox="1">
                <a:spLocks noChangeArrowheads="1"/>
              </p:cNvSpPr>
              <p:nvPr/>
            </p:nvSpPr>
            <p:spPr bwMode="auto">
              <a:xfrm>
                <a:off x="8456613" y="6494463"/>
                <a:ext cx="795337" cy="3730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914400" eaLnBrk="1" hangingPunct="1"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altLang="en-US" sz="1400" baseline="0">
                    <a:latin typeface="Arial" charset="0"/>
                    <a:ea typeface="ヒラギノ角ゴ Pro W3" pitchFamily="48" charset="-128"/>
                  </a:rPr>
                  <a:t>Year</a:t>
                </a:r>
              </a:p>
            </p:txBody>
          </p:sp>
          <p:sp>
            <p:nvSpPr>
              <p:cNvPr id="103444" name="Text Box 17"/>
              <p:cNvSpPr txBox="1">
                <a:spLocks noChangeArrowheads="1"/>
              </p:cNvSpPr>
              <p:nvPr/>
            </p:nvSpPr>
            <p:spPr bwMode="auto">
              <a:xfrm rot="-5400000">
                <a:off x="4348957" y="5453856"/>
                <a:ext cx="1916112" cy="371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defTabSz="914400" eaLnBrk="1" hangingPunct="1">
                  <a:lnSpc>
                    <a:spcPct val="13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de-DE" altLang="en-US" sz="1400" baseline="0">
                    <a:latin typeface="Arial" charset="0"/>
                    <a:ea typeface="ヒラギノ角ゴ Pro W3" pitchFamily="48" charset="-128"/>
                  </a:rPr>
                  <a:t>Temperature change</a:t>
                </a:r>
              </a:p>
            </p:txBody>
          </p:sp>
          <p:sp>
            <p:nvSpPr>
              <p:cNvPr id="103445" name="Rectangle 10"/>
              <p:cNvSpPr>
                <a:spLocks noChangeArrowheads="1"/>
              </p:cNvSpPr>
              <p:nvPr/>
            </p:nvSpPr>
            <p:spPr bwMode="auto">
              <a:xfrm>
                <a:off x="8001000" y="4375150"/>
                <a:ext cx="884238" cy="1997075"/>
              </a:xfrm>
              <a:prstGeom prst="rect">
                <a:avLst/>
              </a:prstGeom>
              <a:solidFill>
                <a:srgbClr val="FF0000">
                  <a:alpha val="3882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000" baseline="0">
                  <a:ea typeface="ヒラギノ角ゴ Pro W3" pitchFamily="48" charset="-128"/>
                </a:endParaRPr>
              </a:p>
            </p:txBody>
          </p:sp>
          <p:sp>
            <p:nvSpPr>
              <p:cNvPr id="103446" name="Rectangle 11"/>
              <p:cNvSpPr>
                <a:spLocks noChangeArrowheads="1"/>
              </p:cNvSpPr>
              <p:nvPr/>
            </p:nvSpPr>
            <p:spPr bwMode="auto">
              <a:xfrm>
                <a:off x="7661275" y="4376738"/>
                <a:ext cx="352425" cy="1997075"/>
              </a:xfrm>
              <a:prstGeom prst="rect">
                <a:avLst/>
              </a:prstGeom>
              <a:solidFill>
                <a:srgbClr val="00CC00">
                  <a:alpha val="38823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eaLnBrk="0" hangingPunct="0">
                  <a:spcBef>
                    <a:spcPct val="20000"/>
                  </a:spcBef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defTabSz="914400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2000" baseline="0">
                  <a:ea typeface="ヒラギノ角ゴ Pro W3" pitchFamily="48" charset="-128"/>
                </a:endParaRPr>
              </a:p>
            </p:txBody>
          </p:sp>
        </p:grpSp>
        <p:sp>
          <p:nvSpPr>
            <p:cNvPr id="103439" name="Rectangle 8"/>
            <p:cNvSpPr>
              <a:spLocks noChangeArrowheads="1"/>
            </p:cNvSpPr>
            <p:nvPr/>
          </p:nvSpPr>
          <p:spPr bwMode="auto">
            <a:xfrm>
              <a:off x="5889625" y="3965575"/>
              <a:ext cx="3073400" cy="315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914400" eaLnBrk="1" hangingPunct="1"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en-US" sz="1600" baseline="0">
                  <a:latin typeface="Arial" charset="0"/>
                  <a:ea typeface="ヒラギノ角ゴ Pro W3" pitchFamily="48" charset="-128"/>
                </a:rPr>
                <a:t>European heat wave 2003</a:t>
              </a:r>
              <a:endParaRPr lang="de-DE" altLang="en-US" sz="1600" baseline="0">
                <a:latin typeface="Arial" charset="0"/>
                <a:ea typeface="ヒラギノ角ゴ Pro W3" pitchFamily="48" charset="-128"/>
              </a:endParaRPr>
            </a:p>
          </p:txBody>
        </p:sp>
      </p:grpSp>
      <p:pic>
        <p:nvPicPr>
          <p:cNvPr id="103435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871538"/>
            <a:ext cx="4381500" cy="59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6" name="TextBox 6"/>
          <p:cNvSpPr txBox="1">
            <a:spLocks noChangeArrowheads="1"/>
          </p:cNvSpPr>
          <p:nvPr/>
        </p:nvSpPr>
        <p:spPr bwMode="auto">
          <a:xfrm>
            <a:off x="4894022" y="4025182"/>
            <a:ext cx="1930850" cy="60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de-DE" altLang="de-DE" sz="1800" baseline="0">
                <a:solidFill>
                  <a:schemeClr val="bg1"/>
                </a:solidFill>
                <a:latin typeface="Calibri" pitchFamily="34" charset="0"/>
              </a:rPr>
              <a:t>California drought </a:t>
            </a:r>
            <a:endParaRPr lang="de-DE" altLang="de-DE" sz="1800" baseline="0" smtClean="0">
              <a:solidFill>
                <a:schemeClr val="bg1"/>
              </a:solidFill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  <a:buSzTx/>
            </a:pPr>
            <a:r>
              <a:rPr lang="de-DE" altLang="de-DE" sz="1800" baseline="0" smtClean="0">
                <a:solidFill>
                  <a:schemeClr val="bg1"/>
                </a:solidFill>
                <a:latin typeface="Calibri" pitchFamily="34" charset="0"/>
              </a:rPr>
              <a:t>2012-2016</a:t>
            </a:r>
            <a:endParaRPr lang="de-DE" altLang="de-DE" sz="1800" baseline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66038" y="6602413"/>
            <a:ext cx="1585912" cy="2635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800">
                <a:solidFill>
                  <a:schemeClr val="bg1">
                    <a:lumMod val="75000"/>
                  </a:schemeClr>
                </a:solidFill>
              </a:rPr>
              <a:t>(Justin Sullivan/Getty)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496" y="107949"/>
            <a:ext cx="5127625" cy="4215137"/>
            <a:chOff x="179388" y="107949"/>
            <a:chExt cx="5127625" cy="4215137"/>
          </a:xfrm>
        </p:grpSpPr>
        <p:pic>
          <p:nvPicPr>
            <p:cNvPr id="25" name="Picture 2" descr="https://d3cdtxx03omvla.cloudfront.net/2253159_1532014466596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09" t="1186"/>
            <a:stretch/>
          </p:blipFill>
          <p:spPr bwMode="auto">
            <a:xfrm>
              <a:off x="179388" y="107949"/>
              <a:ext cx="5127625" cy="421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https://d3cdtxx03omvla.cloudfront.net/2253159_1532015198952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188" y="3291114"/>
              <a:ext cx="1647825" cy="1000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12524" y="183862"/>
              <a:ext cx="1527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600" baseline="0" smtClean="0">
                  <a:solidFill>
                    <a:schemeClr val="tx1"/>
                  </a:solidFill>
                  <a:latin typeface="Calibri"/>
                </a:rPr>
                <a:t>Soil moisture July 2018</a:t>
              </a:r>
              <a:endParaRPr lang="en-US" sz="1600" baseline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2645" y="3983462"/>
              <a:ext cx="1583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400" baseline="0" smtClean="0">
                  <a:solidFill>
                    <a:srgbClr val="333399"/>
                  </a:solidFill>
                  <a:latin typeface="Calibri"/>
                </a:rPr>
                <a:t>Source: Copernicus</a:t>
              </a:r>
              <a:endParaRPr lang="en-US" sz="1400" baseline="0">
                <a:solidFill>
                  <a:srgbClr val="333399"/>
                </a:solidFill>
                <a:latin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84589" y="1328890"/>
            <a:ext cx="3536686" cy="3536686"/>
            <a:chOff x="1584589" y="1328890"/>
            <a:chExt cx="3536686" cy="3536686"/>
          </a:xfrm>
        </p:grpSpPr>
        <p:pic>
          <p:nvPicPr>
            <p:cNvPr id="4100" name="Picture 4" descr="https://pbs.twimg.com/media/DiNwQDDWsAUAAPi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589" y="1328890"/>
              <a:ext cx="3536686" cy="3536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748443" y="1474887"/>
              <a:ext cx="14291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400" baseline="0" smtClean="0">
                  <a:solidFill>
                    <a:srgbClr val="333399"/>
                  </a:solidFill>
                  <a:latin typeface="Calibri"/>
                </a:rPr>
                <a:t>Brandenburg, July 2018</a:t>
              </a:r>
              <a:endParaRPr lang="en-US" sz="1400" baseline="0">
                <a:solidFill>
                  <a:srgbClr val="333399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2184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1231900"/>
            <a:ext cx="38163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1" name="Picture 6" descr="AustraliaRainfall2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37750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3" name="Rectangle 8"/>
          <p:cNvSpPr>
            <a:spLocks noChangeArrowheads="1"/>
          </p:cNvSpPr>
          <p:nvPr/>
        </p:nvSpPr>
        <p:spPr bwMode="auto">
          <a:xfrm>
            <a:off x="3863975" y="881063"/>
            <a:ext cx="2652713" cy="315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aseline="0">
                <a:latin typeface="Arial" charset="0"/>
                <a:ea typeface="ヒラギノ角ゴ Pro W3" pitchFamily="48" charset="-128"/>
              </a:rPr>
              <a:t>Flooding in Australia 2010</a:t>
            </a:r>
            <a:endParaRPr lang="de-DE" altLang="en-US" sz="16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04456" name="Rectangle 3"/>
          <p:cNvSpPr>
            <a:spLocks noChangeArrowheads="1"/>
          </p:cNvSpPr>
          <p:nvPr/>
        </p:nvSpPr>
        <p:spPr bwMode="auto">
          <a:xfrm>
            <a:off x="4032250" y="0"/>
            <a:ext cx="4932363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aseline="0">
                <a:latin typeface="Arial" charset="0"/>
                <a:ea typeface="ヒラギノ角ゴ Pro W3" pitchFamily="48" charset="-128"/>
              </a:rPr>
              <a:t>More extreme events</a:t>
            </a:r>
            <a:endParaRPr lang="de-DE" altLang="en-US" sz="36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04457" name="Text Box 2"/>
          <p:cNvSpPr txBox="1">
            <a:spLocks noChangeArrowheads="1"/>
          </p:cNvSpPr>
          <p:nvPr/>
        </p:nvSpPr>
        <p:spPr bwMode="auto">
          <a:xfrm>
            <a:off x="179388" y="4751388"/>
            <a:ext cx="5297487" cy="153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itchFamily="2" charset="2"/>
              <a:buChar char="²"/>
            </a:pPr>
            <a:r>
              <a:rPr lang="de-DE" altLang="en-US" sz="2400" baseline="0">
                <a:latin typeface="Arial" charset="0"/>
                <a:ea typeface="ヒラギノ角ゴ Pro W3" pitchFamily="48" charset="-128"/>
              </a:rPr>
              <a:t> More heat waves</a:t>
            </a:r>
          </a:p>
          <a:p>
            <a:pPr defTabSz="914400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itchFamily="2" charset="2"/>
              <a:buChar char="²"/>
            </a:pPr>
            <a:r>
              <a:rPr lang="de-DE" altLang="en-US" sz="2400" baseline="0">
                <a:latin typeface="Arial" charset="0"/>
                <a:ea typeface="ヒラギノ角ゴ Pro W3" pitchFamily="48" charset="-128"/>
              </a:rPr>
              <a:t> More droughts</a:t>
            </a:r>
          </a:p>
          <a:p>
            <a:pPr defTabSz="914400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itchFamily="2" charset="2"/>
              <a:buChar char="²"/>
            </a:pPr>
            <a:r>
              <a:rPr lang="de-DE" altLang="en-US" sz="2400" baseline="0">
                <a:latin typeface="Arial" charset="0"/>
                <a:ea typeface="ヒラギノ角ゴ Pro W3" pitchFamily="48" charset="-128"/>
              </a:rPr>
              <a:t> More extreme precipitation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433888"/>
            <a:ext cx="20447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365625"/>
            <a:ext cx="3348038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648075" y="6426200"/>
            <a:ext cx="2219325" cy="315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aseline="0">
                <a:latin typeface="Arial" charset="0"/>
                <a:ea typeface="ヒラギノ角ゴ Pro W3" pitchFamily="48" charset="-128"/>
              </a:rPr>
              <a:t>Balkan floods 2014</a:t>
            </a:r>
            <a:endParaRPr lang="de-DE" altLang="en-US" sz="1600" baseline="0">
              <a:latin typeface="Arial" charset="0"/>
              <a:ea typeface="ヒラギノ角ゴ Pro W3" pitchFamily="48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23406" y="2266194"/>
            <a:ext cx="3789364" cy="2529400"/>
            <a:chOff x="5018088" y="953593"/>
            <a:chExt cx="3789364" cy="2529400"/>
          </a:xfrm>
        </p:grpSpPr>
        <p:pic>
          <p:nvPicPr>
            <p:cNvPr id="1026" name="Picture 2" descr="https://static1.businessinsider.de/image/5b7a36877708e902c57322d4-1200/there-are-calls-for-an-official-declaration-that-the-floods-are-a-natural-disaster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088" y="953593"/>
              <a:ext cx="3789364" cy="2529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306770" y="3224009"/>
              <a:ext cx="244169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000" baseline="0">
                  <a:latin typeface="Calibri"/>
                </a:rPr>
                <a:t>Raj K Raj/Hindustan Times via Getty Images</a:t>
              </a:r>
            </a:p>
          </p:txBody>
        </p:sp>
      </p:grp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840507" y="3140968"/>
            <a:ext cx="2219325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aseline="0" smtClean="0">
                <a:latin typeface="Arial" charset="0"/>
                <a:ea typeface="ヒラギノ角ゴ Pro W3" pitchFamily="48" charset="-128"/>
              </a:rPr>
              <a:t>Kerala floods 2018</a:t>
            </a:r>
          </a:p>
        </p:txBody>
      </p:sp>
    </p:spTree>
    <p:extLst>
      <p:ext uri="{BB962C8B-B14F-4D97-AF65-F5344CB8AC3E}">
        <p14:creationId xmlns:p14="http://schemas.microsoft.com/office/powerpoint/2010/main" val="3175810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7337425" y="1941513"/>
            <a:ext cx="755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aseline="0">
                <a:latin typeface="Arial" charset="0"/>
              </a:rPr>
              <a:t>Vince</a:t>
            </a:r>
            <a:endParaRPr lang="de-DE" altLang="en-US" sz="1800" baseline="0">
              <a:latin typeface="Arial" charset="0"/>
            </a:endParaRP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6473825" y="2894013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aseline="0">
                <a:latin typeface="Arial" charset="0"/>
              </a:rPr>
              <a:t>Delta</a:t>
            </a:r>
            <a:endParaRPr lang="de-DE" altLang="en-US" sz="1800" baseline="0">
              <a:latin typeface="Arial" charset="0"/>
            </a:endParaRPr>
          </a:p>
        </p:txBody>
      </p: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6804025" y="6462713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 baseline="0">
                <a:latin typeface="Arial" charset="0"/>
              </a:rPr>
              <a:t>Tropical Storms 2005</a:t>
            </a:r>
            <a:endParaRPr lang="de-DE" altLang="en-US" sz="1800" baseline="0">
              <a:latin typeface="Arial" charset="0"/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title"/>
          </p:nvPr>
        </p:nvSpPr>
        <p:spPr>
          <a:xfrm>
            <a:off x="1692275" y="0"/>
            <a:ext cx="7451725" cy="1030288"/>
          </a:xfrm>
          <a:noFill/>
        </p:spPr>
        <p:txBody>
          <a:bodyPr/>
          <a:lstStyle/>
          <a:p>
            <a:pPr eaLnBrk="1" hangingPunct="1"/>
            <a:r>
              <a:rPr lang="en-GB" altLang="en-US" sz="3300" smtClean="0">
                <a:solidFill>
                  <a:schemeClr val="tx1"/>
                </a:solidFill>
                <a:latin typeface="Arial" charset="0"/>
              </a:rPr>
              <a:t>Intensification of tropical cyclones</a:t>
            </a:r>
            <a:endParaRPr lang="de-DE" altLang="en-US" sz="3300" smtClean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06502" name="Picture 6" descr="tropical_cyclone_map_l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" t="10106" r="1643"/>
          <a:stretch>
            <a:fillRect/>
          </a:stretch>
        </p:blipFill>
        <p:spPr bwMode="auto">
          <a:xfrm>
            <a:off x="-14288" y="1000125"/>
            <a:ext cx="9194801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79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3267075"/>
            <a:ext cx="432435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9800" name="Rectangle 8"/>
          <p:cNvSpPr>
            <a:spLocks noChangeArrowheads="1"/>
          </p:cNvSpPr>
          <p:nvPr/>
        </p:nvSpPr>
        <p:spPr bwMode="auto">
          <a:xfrm>
            <a:off x="5240338" y="3325813"/>
            <a:ext cx="3486150" cy="62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aseline="0">
                <a:latin typeface="Arial" charset="0"/>
              </a:rPr>
              <a:t>Physical mechanism &amp;</a:t>
            </a:r>
            <a:br>
              <a:rPr lang="en-GB" altLang="en-US" sz="1600" baseline="0">
                <a:latin typeface="Arial" charset="0"/>
              </a:rPr>
            </a:br>
            <a:r>
              <a:rPr lang="en-GB" altLang="en-US" sz="1600" baseline="0">
                <a:latin typeface="Arial" charset="0"/>
              </a:rPr>
              <a:t>historical correlation</a:t>
            </a:r>
            <a:endParaRPr lang="de-DE" altLang="en-US" sz="1600" baseline="0"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-14288" y="797362"/>
            <a:ext cx="7106568" cy="4935552"/>
            <a:chOff x="-14288" y="836613"/>
            <a:chExt cx="7106568" cy="493555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51" y="836613"/>
              <a:ext cx="6334125" cy="411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987824" y="4679558"/>
              <a:ext cx="410445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en-US" sz="1050" baseline="0" smtClean="0">
                  <a:solidFill>
                    <a:schemeClr val="tx1"/>
                  </a:solidFill>
                  <a:latin typeface="Calibri"/>
                </a:rPr>
                <a:t>National </a:t>
              </a:r>
              <a:r>
                <a:rPr lang="en-US" sz="1050" baseline="0">
                  <a:solidFill>
                    <a:schemeClr val="tx1"/>
                  </a:solidFill>
                  <a:latin typeface="Calibri"/>
                </a:rPr>
                <a:t>Institute for Coastal </a:t>
              </a:r>
              <a:r>
                <a:rPr lang="en-US" sz="1050" baseline="0" smtClean="0">
                  <a:solidFill>
                    <a:schemeClr val="tx1"/>
                  </a:solidFill>
                  <a:latin typeface="Calibri"/>
                </a:rPr>
                <a:t>&amp; Harbor </a:t>
              </a:r>
              <a:r>
                <a:rPr lang="en-US" sz="1050" baseline="0">
                  <a:solidFill>
                    <a:schemeClr val="tx1"/>
                  </a:solidFill>
                  <a:latin typeface="Calibri"/>
                </a:rPr>
                <a:t>Infrastructure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-14288" y="4941168"/>
              <a:ext cx="633766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baseline="0" smtClean="0">
                  <a:solidFill>
                    <a:srgbClr val="3333CC"/>
                  </a:solidFill>
                  <a:latin typeface="Calibri"/>
                </a:rPr>
                <a:t>Higher sea levels </a:t>
              </a:r>
              <a:r>
                <a:rPr lang="de-DE" baseline="0" smtClean="0">
                  <a:solidFill>
                    <a:schemeClr val="tx1"/>
                  </a:solidFill>
                  <a:latin typeface="Calibri"/>
                </a:rPr>
                <a:t>and </a:t>
              </a:r>
              <a:r>
                <a:rPr lang="de-DE" baseline="0" smtClean="0">
                  <a:solidFill>
                    <a:srgbClr val="FF0000"/>
                  </a:solidFill>
                  <a:latin typeface="Calibri"/>
                </a:rPr>
                <a:t>stronger storms </a:t>
              </a:r>
              <a:r>
                <a:rPr lang="de-DE" baseline="0" smtClean="0">
                  <a:solidFill>
                    <a:schemeClr val="tx1"/>
                  </a:solidFill>
                  <a:latin typeface="Calibri"/>
                </a:rPr>
                <a:t>combine to increase coastal flood risk. </a:t>
              </a:r>
              <a:r>
                <a:rPr lang="de-DE" sz="2000" baseline="0" smtClean="0">
                  <a:solidFill>
                    <a:schemeClr val="tx1"/>
                  </a:solidFill>
                  <a:latin typeface="Calibri"/>
                </a:rPr>
                <a:t>(Rahmstorf 2017, PNAS)</a:t>
              </a:r>
              <a:endParaRPr lang="en-US" baseline="0">
                <a:solidFill>
                  <a:schemeClr val="tx1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6877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9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9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s14-eu5.ixquick.com/cgi-bin/serveimage?url=http:%2F%2Fstateimpact.npr.org%2Fidaho%2Ffiles%2F2012%2F09%2FHayden-wheat-from-chaff.jpg&amp;sp=063704334f94315a1509142c72deff5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75739" y="6599999"/>
            <a:ext cx="2165978" cy="2497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aseline="0"/>
              <a:t>Molly Messick / StateImpact Idaho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4008" y="163959"/>
            <a:ext cx="4243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4800" baseline="0" smtClean="0">
                <a:latin typeface="Calibri"/>
              </a:rPr>
              <a:t>Societal Impacts</a:t>
            </a:r>
            <a:endParaRPr lang="en-US" sz="4800" baseline="0"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379403"/>
            <a:ext cx="2592288" cy="61555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800" baseline="0" smtClean="0">
                <a:solidFill>
                  <a:schemeClr val="tx1"/>
                </a:solidFill>
                <a:latin typeface="Calibri"/>
              </a:rPr>
              <a:t>Crop yield losses 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600" baseline="0" smtClean="0">
                <a:solidFill>
                  <a:schemeClr val="tx1"/>
                </a:solidFill>
                <a:latin typeface="Calibri"/>
              </a:rPr>
              <a:t>in the tropics and subtropics</a:t>
            </a:r>
            <a:endParaRPr lang="en-US" sz="1600" baseline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2998113"/>
            <a:ext cx="2304256" cy="86177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800" baseline="0" smtClean="0">
                <a:solidFill>
                  <a:schemeClr val="tx1"/>
                </a:solidFill>
                <a:latin typeface="Calibri"/>
              </a:rPr>
              <a:t>Water resources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600" baseline="0" smtClean="0">
                <a:solidFill>
                  <a:schemeClr val="tx1"/>
                </a:solidFill>
                <a:latin typeface="Calibri"/>
              </a:rPr>
              <a:t>decline in MENA, Central America, etc. </a:t>
            </a:r>
            <a:endParaRPr lang="en-US" sz="1600" baseline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4367401"/>
            <a:ext cx="2592288" cy="86177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800" baseline="0" smtClean="0">
                <a:solidFill>
                  <a:schemeClr val="tx1"/>
                </a:solidFill>
                <a:latin typeface="Calibri"/>
              </a:rPr>
              <a:t>More intense heat waves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600" baseline="0" smtClean="0">
                <a:solidFill>
                  <a:schemeClr val="tx1"/>
                </a:solidFill>
                <a:latin typeface="Calibri"/>
              </a:rPr>
              <a:t>mean health risks for vulnerable populations</a:t>
            </a:r>
            <a:endParaRPr lang="en-US" sz="1600" baseline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7744" y="5517232"/>
            <a:ext cx="2592288" cy="86177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800" baseline="0" smtClean="0">
                <a:solidFill>
                  <a:schemeClr val="tx1"/>
                </a:solidFill>
                <a:latin typeface="Calibri"/>
              </a:rPr>
              <a:t>Labor productivity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600" baseline="0" smtClean="0">
                <a:solidFill>
                  <a:schemeClr val="tx1"/>
                </a:solidFill>
                <a:latin typeface="Calibri"/>
              </a:rPr>
              <a:t>affected by higher ambient temperatures</a:t>
            </a:r>
            <a:endParaRPr lang="en-US" sz="1600" baseline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96" y="1343095"/>
            <a:ext cx="2088232" cy="86177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800" baseline="0" smtClean="0">
                <a:solidFill>
                  <a:schemeClr val="tx1"/>
                </a:solidFill>
                <a:latin typeface="Calibri"/>
              </a:rPr>
              <a:t>Fish catch potential 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600" baseline="0" smtClean="0">
                <a:solidFill>
                  <a:schemeClr val="tx1"/>
                </a:solidFill>
                <a:latin typeface="Calibri"/>
              </a:rPr>
              <a:t>declines in the tropics and subtropics</a:t>
            </a:r>
            <a:endParaRPr lang="en-US" sz="1600" baseline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2040" y="4367401"/>
            <a:ext cx="2232249" cy="86177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800" baseline="0" smtClean="0">
                <a:solidFill>
                  <a:schemeClr val="tx1"/>
                </a:solidFill>
                <a:latin typeface="Calibri"/>
              </a:rPr>
              <a:t>Economic losses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600" baseline="0" smtClean="0">
                <a:solidFill>
                  <a:schemeClr val="tx1"/>
                </a:solidFill>
                <a:latin typeface="Calibri"/>
              </a:rPr>
              <a:t>threaten long-term economic development</a:t>
            </a:r>
            <a:endParaRPr lang="en-US" sz="1600" baseline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48164" y="5721432"/>
            <a:ext cx="2592288" cy="861774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800" baseline="0" smtClean="0">
                <a:solidFill>
                  <a:schemeClr val="tx1"/>
                </a:solidFill>
                <a:latin typeface="Calibri"/>
              </a:rPr>
              <a:t>Ecosystems under stress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600" baseline="0" smtClean="0">
                <a:solidFill>
                  <a:schemeClr val="tx1"/>
                </a:solidFill>
                <a:latin typeface="Calibri"/>
              </a:rPr>
              <a:t>compromising ecosystem services &amp; biodiversity</a:t>
            </a:r>
            <a:endParaRPr lang="en-US" sz="1600" baseline="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8164" y="3212976"/>
            <a:ext cx="2943799" cy="64633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800" baseline="0" smtClean="0">
                <a:solidFill>
                  <a:schemeClr val="tx1"/>
                </a:solidFill>
                <a:latin typeface="Calibri"/>
              </a:rPr>
              <a:t>Human displacement,  forced migration, conflict risk</a:t>
            </a:r>
            <a:endParaRPr lang="en-US" sz="1600" baseline="0">
              <a:solidFill>
                <a:schemeClr val="tx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1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The way forward…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Emissions are still rising!</a:t>
            </a:r>
            <a:endParaRPr lang="en-US"/>
          </a:p>
        </p:txBody>
      </p:sp>
      <p:pic>
        <p:nvPicPr>
          <p:cNvPr id="6146" name="Picture 2" descr="C:\Users\schewe\Documents\localcopy\presentations\SLE_aug2018\Screenshot_2018-08-20 Analysis Global CO2 emissions set to rise 2% in 2017 after three-year ‘plateau’ Carbon Brief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95" y="1229410"/>
            <a:ext cx="7868967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452320" y="2452826"/>
            <a:ext cx="1136087" cy="400110"/>
            <a:chOff x="7452320" y="2452826"/>
            <a:chExt cx="1136087" cy="400110"/>
          </a:xfrm>
        </p:grpSpPr>
        <p:sp>
          <p:nvSpPr>
            <p:cNvPr id="4" name="Oval 3"/>
            <p:cNvSpPr/>
            <p:nvPr/>
          </p:nvSpPr>
          <p:spPr bwMode="auto">
            <a:xfrm>
              <a:off x="7452320" y="2492896"/>
              <a:ext cx="360040" cy="360040"/>
            </a:xfrm>
            <a:prstGeom prst="ellips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-2500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884368" y="2452826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2000" baseline="0" smtClean="0">
                  <a:solidFill>
                    <a:schemeClr val="tx1"/>
                  </a:solidFill>
                  <a:latin typeface="Calibri"/>
                </a:rPr>
                <a:t>2017</a:t>
              </a:r>
              <a:endParaRPr lang="en-US" sz="2000" baseline="0">
                <a:solidFill>
                  <a:schemeClr val="tx1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608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928" y="260648"/>
            <a:ext cx="8229600" cy="1143000"/>
          </a:xfrm>
        </p:spPr>
        <p:txBody>
          <a:bodyPr/>
          <a:lstStyle/>
          <a:p>
            <a:r>
              <a:rPr lang="de-DE" altLang="en-US" sz="360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de-DE" altLang="en-US" sz="360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window for 1.5 – 2°C is closing</a:t>
            </a:r>
            <a:endParaRPr lang="en-US" sz="3600"/>
          </a:p>
        </p:txBody>
      </p:sp>
      <p:grpSp>
        <p:nvGrpSpPr>
          <p:cNvPr id="5" name="Group 4"/>
          <p:cNvGrpSpPr/>
          <p:nvPr/>
        </p:nvGrpSpPr>
        <p:grpSpPr>
          <a:xfrm>
            <a:off x="107504" y="2276872"/>
            <a:ext cx="8892480" cy="4211597"/>
            <a:chOff x="107504" y="2492896"/>
            <a:chExt cx="8892480" cy="421159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492896"/>
              <a:ext cx="8892480" cy="3931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7504" y="6411784"/>
              <a:ext cx="2225289" cy="29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aseline="0" smtClean="0">
                  <a:solidFill>
                    <a:schemeClr val="tx1"/>
                  </a:solidFill>
                </a:rPr>
                <a:t>Figueres et al., Nature, 2017</a:t>
              </a:r>
              <a:endParaRPr lang="en-US" sz="1400" baseline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3528" y="1484784"/>
            <a:ext cx="8662949" cy="664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aseline="0" smtClean="0">
                <a:solidFill>
                  <a:schemeClr val="tx1"/>
                </a:solidFill>
              </a:rPr>
              <a:t>Humanity has emitted ~2000 Gt of CO</a:t>
            </a:r>
            <a:r>
              <a:rPr lang="de-DE" sz="2000" smtClean="0">
                <a:solidFill>
                  <a:schemeClr val="tx1"/>
                </a:solidFill>
              </a:rPr>
              <a:t>2 </a:t>
            </a:r>
            <a:r>
              <a:rPr lang="de-DE" sz="2000" baseline="0" smtClean="0">
                <a:solidFill>
                  <a:schemeClr val="tx1"/>
                </a:solidFill>
              </a:rPr>
              <a:t>– some more warming is locked in.</a:t>
            </a:r>
            <a:endParaRPr lang="de-DE" sz="2000" smtClean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baseline="0" smtClean="0">
                <a:solidFill>
                  <a:schemeClr val="tx1"/>
                </a:solidFill>
              </a:rPr>
              <a:t>We can only emit another ~600 Gt of CO</a:t>
            </a:r>
            <a:r>
              <a:rPr lang="de-DE" sz="2000" smtClean="0">
                <a:solidFill>
                  <a:schemeClr val="tx1"/>
                </a:solidFill>
              </a:rPr>
              <a:t>2</a:t>
            </a:r>
            <a:r>
              <a:rPr lang="de-DE" sz="2000" baseline="0" smtClean="0">
                <a:solidFill>
                  <a:schemeClr val="tx1"/>
                </a:solidFill>
              </a:rPr>
              <a:t> if we want to stay below 1.5-2°C. </a:t>
            </a:r>
            <a:endParaRPr lang="en-US" sz="2000" baseline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81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896" y="274638"/>
            <a:ext cx="8229600" cy="1143000"/>
          </a:xfrm>
        </p:spPr>
        <p:txBody>
          <a:bodyPr/>
          <a:lstStyle/>
          <a:p>
            <a:r>
              <a:rPr lang="de-DE" smtClean="0"/>
              <a:t>Current pledges and policies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8" t="14820" r="1974" b="9750"/>
          <a:stretch/>
        </p:blipFill>
        <p:spPr bwMode="auto">
          <a:xfrm>
            <a:off x="-2267" y="1456174"/>
            <a:ext cx="6878524" cy="4067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012160" y="6493990"/>
            <a:ext cx="25202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400" i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Source</a:t>
            </a:r>
            <a:r>
              <a:rPr lang="de-DE" sz="14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: climateactiontracker.org</a:t>
            </a:r>
            <a:endParaRPr lang="en-US" sz="1400" dirty="0" smtClean="0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0" t="18964" r="1188" b="7533"/>
          <a:stretch/>
        </p:blipFill>
        <p:spPr bwMode="auto">
          <a:xfrm>
            <a:off x="6732240" y="1556792"/>
            <a:ext cx="2411760" cy="460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50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600" y="-1971675"/>
            <a:ext cx="17068800" cy="1024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1042988" y="260350"/>
            <a:ext cx="936625" cy="52070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Clr>
                <a:srgbClr val="FFFFFF"/>
              </a:buClr>
              <a:buSzTx/>
              <a:buFontTx/>
              <a:buNone/>
            </a:pPr>
            <a:r>
              <a:rPr lang="en-GB" altLang="en-US" sz="2000" baseline="0">
                <a:solidFill>
                  <a:srgbClr val="FFFFFF"/>
                </a:solidFill>
                <a:latin typeface="Arial" charset="0"/>
              </a:rPr>
              <a:t>1 m</a:t>
            </a:r>
          </a:p>
        </p:txBody>
      </p:sp>
      <p:sp>
        <p:nvSpPr>
          <p:cNvPr id="30723" name="AutoShape 3"/>
          <p:cNvSpPr>
            <a:spLocks noChangeArrowheads="1"/>
          </p:cNvSpPr>
          <p:nvPr/>
        </p:nvSpPr>
        <p:spPr bwMode="auto">
          <a:xfrm>
            <a:off x="7215188" y="4252913"/>
            <a:ext cx="482600" cy="458787"/>
          </a:xfrm>
          <a:prstGeom prst="star5">
            <a:avLst/>
          </a:prstGeom>
          <a:noFill/>
          <a:ln w="3816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ChangeArrowheads="1"/>
          </p:cNvSpPr>
          <p:nvPr/>
        </p:nvSpPr>
        <p:spPr bwMode="auto">
          <a:xfrm>
            <a:off x="0" y="0"/>
            <a:ext cx="396875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E68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de-DE" altLang="en-US" sz="2400" baseline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>
          <a:xfrm>
            <a:off x="5040313" y="188913"/>
            <a:ext cx="4103687" cy="1554162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 sz="2900" smtClean="0"/>
              <a:t>Stabilizing Temperature</a:t>
            </a:r>
            <a:endParaRPr lang="de-DE" altLang="en-US" sz="2000" smtClean="0">
              <a:solidFill>
                <a:srgbClr val="FF9900"/>
              </a:solidFill>
            </a:endParaRPr>
          </a:p>
        </p:txBody>
      </p:sp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6"/>
          <a:stretch>
            <a:fillRect/>
          </a:stretch>
        </p:blipFill>
        <p:spPr bwMode="auto">
          <a:xfrm>
            <a:off x="4121150" y="2522538"/>
            <a:ext cx="5022850" cy="429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611188" y="4509120"/>
            <a:ext cx="3384550" cy="1219200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solidFill>
              <a:srgbClr val="E683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aseline="0"/>
              <a:t>Stable temperature </a:t>
            </a:r>
          </a:p>
          <a:p>
            <a:pPr algn="ctr" defTabSz="914400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aseline="0"/>
              <a:t>= </a:t>
            </a:r>
            <a:r>
              <a:rPr lang="en-GB" altLang="en-US" sz="2400" i="1" baseline="0"/>
              <a:t>Zero </a:t>
            </a:r>
            <a:r>
              <a:rPr lang="en-GB" altLang="en-US" sz="2400" baseline="0"/>
              <a:t>emissions</a:t>
            </a:r>
            <a:endParaRPr lang="de-DE" altLang="en-US" sz="2400" baseline="0"/>
          </a:p>
        </p:txBody>
      </p:sp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3"/>
          <a:stretch>
            <a:fillRect/>
          </a:stretch>
        </p:blipFill>
        <p:spPr bwMode="auto">
          <a:xfrm>
            <a:off x="107950" y="23813"/>
            <a:ext cx="5022850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2268538" y="1368425"/>
            <a:ext cx="2286000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aseline="0">
                <a:solidFill>
                  <a:schemeClr val="accent2"/>
                </a:solidFill>
              </a:rPr>
              <a:t>CO</a:t>
            </a:r>
            <a:r>
              <a:rPr lang="en-US" altLang="en-US" sz="2200">
                <a:solidFill>
                  <a:schemeClr val="accent2"/>
                </a:solidFill>
              </a:rPr>
              <a:t>2</a:t>
            </a:r>
            <a:r>
              <a:rPr lang="en-US" altLang="en-US" sz="2200" baseline="0">
                <a:solidFill>
                  <a:schemeClr val="accent2"/>
                </a:solidFill>
              </a:rPr>
              <a:t> </a:t>
            </a:r>
            <a:r>
              <a:rPr lang="en-US" altLang="en-US" sz="2200" baseline="0" smtClean="0">
                <a:solidFill>
                  <a:schemeClr val="accent2"/>
                </a:solidFill>
              </a:rPr>
              <a:t>Emissions</a:t>
            </a:r>
            <a:endParaRPr lang="de-DE" altLang="en-US" sz="2200" baseline="0">
              <a:solidFill>
                <a:schemeClr val="accent2"/>
              </a:solidFill>
            </a:endParaRPr>
          </a:p>
        </p:txBody>
      </p:sp>
      <p:sp>
        <p:nvSpPr>
          <p:cNvPr id="109577" name="Rectangle 9"/>
          <p:cNvSpPr>
            <a:spLocks noChangeArrowheads="1"/>
          </p:cNvSpPr>
          <p:nvPr/>
        </p:nvSpPr>
        <p:spPr bwMode="auto">
          <a:xfrm>
            <a:off x="5868988" y="2952750"/>
            <a:ext cx="28797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aseline="0">
                <a:solidFill>
                  <a:schemeClr val="accent2"/>
                </a:solidFill>
              </a:rPr>
              <a:t>CO</a:t>
            </a:r>
            <a:r>
              <a:rPr lang="en-US" altLang="en-US" sz="2200">
                <a:solidFill>
                  <a:schemeClr val="accent2"/>
                </a:solidFill>
              </a:rPr>
              <a:t>2</a:t>
            </a:r>
            <a:r>
              <a:rPr lang="en-US" altLang="en-US" sz="2200" baseline="0">
                <a:solidFill>
                  <a:schemeClr val="accent2"/>
                </a:solidFill>
              </a:rPr>
              <a:t> </a:t>
            </a:r>
            <a:r>
              <a:rPr lang="en-US" altLang="en-US" sz="2200" baseline="0" smtClean="0">
                <a:solidFill>
                  <a:schemeClr val="accent2"/>
                </a:solidFill>
              </a:rPr>
              <a:t>Concentration</a:t>
            </a:r>
            <a:endParaRPr lang="de-DE" altLang="en-US" sz="2200" baseline="0">
              <a:solidFill>
                <a:schemeClr val="accent2"/>
              </a:solidFill>
            </a:endParaRPr>
          </a:p>
        </p:txBody>
      </p:sp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5940425" y="5329238"/>
            <a:ext cx="2879725" cy="54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00" baseline="0" smtClean="0">
                <a:solidFill>
                  <a:schemeClr val="accent2"/>
                </a:solidFill>
              </a:rPr>
              <a:t>Temperature</a:t>
            </a:r>
            <a:endParaRPr lang="de-DE" altLang="en-US" sz="2200" baseline="0">
              <a:solidFill>
                <a:schemeClr val="accent2"/>
              </a:solidFill>
            </a:endParaRPr>
          </a:p>
        </p:txBody>
      </p:sp>
      <p:sp>
        <p:nvSpPr>
          <p:cNvPr id="162827" name="Oval 11"/>
          <p:cNvSpPr>
            <a:spLocks noChangeArrowheads="1"/>
          </p:cNvSpPr>
          <p:nvPr/>
        </p:nvSpPr>
        <p:spPr bwMode="auto">
          <a:xfrm>
            <a:off x="4356100" y="2106613"/>
            <a:ext cx="790575" cy="360362"/>
          </a:xfrm>
          <a:prstGeom prst="ellipse">
            <a:avLst/>
          </a:prstGeom>
          <a:noFill/>
          <a:ln w="25400">
            <a:solidFill>
              <a:srgbClr val="E68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162828" name="Line 12"/>
          <p:cNvSpPr>
            <a:spLocks noChangeShapeType="1"/>
          </p:cNvSpPr>
          <p:nvPr/>
        </p:nvSpPr>
        <p:spPr bwMode="auto">
          <a:xfrm>
            <a:off x="5148263" y="2420938"/>
            <a:ext cx="0" cy="3935412"/>
          </a:xfrm>
          <a:prstGeom prst="line">
            <a:avLst/>
          </a:prstGeom>
          <a:noFill/>
          <a:ln w="25400">
            <a:solidFill>
              <a:srgbClr val="E683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62829" name="Rectangle 13"/>
          <p:cNvSpPr>
            <a:spLocks noChangeArrowheads="1"/>
          </p:cNvSpPr>
          <p:nvPr/>
        </p:nvSpPr>
        <p:spPr bwMode="auto">
          <a:xfrm>
            <a:off x="611188" y="2790825"/>
            <a:ext cx="3411537" cy="1143000"/>
          </a:xfrm>
          <a:prstGeom prst="rect">
            <a:avLst/>
          </a:prstGeom>
          <a:solidFill>
            <a:srgbClr val="FF6600">
              <a:alpha val="50195"/>
            </a:srgbClr>
          </a:solidFill>
          <a:ln w="9525">
            <a:solidFill>
              <a:srgbClr val="E683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2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 baseline="0"/>
              <a:t>CO</a:t>
            </a:r>
            <a:r>
              <a:rPr lang="en-GB" altLang="en-US" sz="2400"/>
              <a:t>2</a:t>
            </a:r>
            <a:r>
              <a:rPr lang="en-GB" altLang="en-US" sz="2400" baseline="0"/>
              <a:t> remains in the atmosphere for millennia</a:t>
            </a:r>
            <a:endParaRPr lang="de-DE" altLang="en-US" sz="2400" baseline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34925" y="5876925"/>
            <a:ext cx="3240088" cy="936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en-GB" altLang="en-US" sz="1600" i="1" baseline="0">
                <a:solidFill>
                  <a:srgbClr val="000000"/>
                </a:solidFill>
                <a:latin typeface="Arial" charset="0"/>
              </a:rPr>
              <a:t>Archer &amp; Brovkin, 2009.</a:t>
            </a:r>
            <a:br>
              <a:rPr lang="en-GB" altLang="en-US" sz="1600" i="1" baseline="0">
                <a:solidFill>
                  <a:srgbClr val="000000"/>
                </a:solidFill>
                <a:latin typeface="Arial" charset="0"/>
              </a:rPr>
            </a:br>
            <a:r>
              <a:rPr lang="en-GB" altLang="en-US" sz="1600" i="1" baseline="0">
                <a:solidFill>
                  <a:srgbClr val="000000"/>
                </a:solidFill>
                <a:latin typeface="Arial" charset="0"/>
              </a:rPr>
              <a:t>Solomon et al. 2009.</a:t>
            </a:r>
            <a:br>
              <a:rPr lang="en-GB" altLang="en-US" sz="1600" i="1" baseline="0">
                <a:solidFill>
                  <a:srgbClr val="000000"/>
                </a:solidFill>
                <a:latin typeface="Arial" charset="0"/>
              </a:rPr>
            </a:br>
            <a:r>
              <a:rPr lang="en-GB" altLang="en-US" sz="1600" i="1" baseline="0">
                <a:solidFill>
                  <a:srgbClr val="000000"/>
                </a:solidFill>
                <a:latin typeface="Arial" charset="0"/>
              </a:rPr>
              <a:t>Allen et al. 2009.</a:t>
            </a:r>
            <a:endParaRPr lang="de-DE" altLang="en-US" sz="1600" i="1" baseline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416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nimBg="1" autoUpdateAnimBg="0"/>
      <p:bldP spid="162827" grpId="0" animBg="1"/>
      <p:bldP spid="162828" grpId="0" animBg="1"/>
      <p:bldP spid="162829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auna Loa C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15" y="1493143"/>
            <a:ext cx="6682358" cy="52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44450"/>
            <a:ext cx="7772400" cy="938213"/>
          </a:xfrm>
          <a:noFill/>
        </p:spPr>
        <p:txBody>
          <a:bodyPr/>
          <a:lstStyle/>
          <a:p>
            <a:pPr eaLnBrk="1" hangingPunct="1"/>
            <a:r>
              <a:rPr lang="en-GB" altLang="en-US" sz="3000" dirty="0" smtClean="0"/>
              <a:t>CO</a:t>
            </a:r>
            <a:r>
              <a:rPr lang="en-GB" altLang="en-US" sz="3000" baseline="-25000" dirty="0" smtClean="0"/>
              <a:t>2</a:t>
            </a:r>
            <a:r>
              <a:rPr lang="en-GB" altLang="en-US" sz="3000" dirty="0" smtClean="0"/>
              <a:t> Concentration rising rapidly</a:t>
            </a:r>
          </a:p>
        </p:txBody>
      </p:sp>
      <p:sp>
        <p:nvSpPr>
          <p:cNvPr id="401412" name="Oval 4"/>
          <p:cNvSpPr>
            <a:spLocks noChangeArrowheads="1"/>
          </p:cNvSpPr>
          <p:nvPr/>
        </p:nvSpPr>
        <p:spPr bwMode="auto">
          <a:xfrm>
            <a:off x="7235825" y="2014538"/>
            <a:ext cx="431800" cy="431800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401413" name="Text Box 5"/>
          <p:cNvSpPr txBox="1">
            <a:spLocks noChangeArrowheads="1"/>
          </p:cNvSpPr>
          <p:nvPr/>
        </p:nvSpPr>
        <p:spPr bwMode="auto">
          <a:xfrm>
            <a:off x="7704138" y="1966913"/>
            <a:ext cx="1188342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n-US" sz="1400" baseline="0" dirty="0" smtClean="0">
                <a:solidFill>
                  <a:schemeClr val="accent2"/>
                </a:solidFill>
                <a:latin typeface="Arial" charset="0"/>
              </a:rPr>
              <a:t>50% more than pre-industrial</a:t>
            </a:r>
            <a:endParaRPr lang="en-GB" altLang="en-US" sz="1400" baseline="0" dirty="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2" grpId="0" animBg="1" autoUpdateAnimBg="0"/>
      <p:bldP spid="401413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Fig.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736" y="0"/>
            <a:ext cx="10168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56376" y="6453336"/>
            <a:ext cx="119410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0" smtClean="0">
                <a:latin typeface="Calibri" panose="020F0502020204030204" pitchFamily="34" charset="0"/>
              </a:rPr>
              <a:t>© Jill </a:t>
            </a:r>
            <a:r>
              <a:rPr lang="en-US" sz="1800" baseline="0">
                <a:latin typeface="Calibri" panose="020F0502020204030204" pitchFamily="34" charset="0"/>
              </a:rPr>
              <a:t>Pelto</a:t>
            </a:r>
          </a:p>
        </p:txBody>
      </p:sp>
    </p:spTree>
    <p:extLst>
      <p:ext uri="{BB962C8B-B14F-4D97-AF65-F5344CB8AC3E}">
        <p14:creationId xmlns:p14="http://schemas.microsoft.com/office/powerpoint/2010/main" val="351481832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Loose Tooth Rift, Amery Ice Shelf, Antarc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467544" y="3356992"/>
            <a:ext cx="5184378" cy="530531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Moderately"/>
            <a:lightRig rig="threePt" dir="t"/>
          </a:scene3d>
          <a:sp3d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FFFFFF"/>
              </a:buClr>
              <a:buSzTx/>
              <a:buFontTx/>
              <a:buNone/>
            </a:pPr>
            <a:r>
              <a:rPr lang="en-GB" altLang="en-US" sz="2600" baseline="0" smtClean="0">
                <a:solidFill>
                  <a:schemeClr val="accent2"/>
                </a:solidFill>
                <a:latin typeface="Arial" charset="0"/>
              </a:rPr>
              <a:t>Thank you!</a:t>
            </a:r>
            <a:endParaRPr lang="en-GB" altLang="en-US" sz="2000" baseline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323528" y="4365104"/>
            <a:ext cx="4203700" cy="879344"/>
          </a:xfrm>
          <a:prstGeom prst="rect">
            <a:avLst/>
          </a:prstGeom>
          <a:noFill/>
          <a:ln>
            <a:noFill/>
          </a:ln>
          <a:effectLst/>
          <a:scene3d>
            <a:camera prst="perspectiveRelaxedModerately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FF"/>
              </a:buClr>
              <a:buSzTx/>
              <a:buFontTx/>
              <a:buNone/>
            </a:pPr>
            <a:r>
              <a:rPr lang="en-GB" altLang="en-US" sz="1700" u="sng" baseline="0" dirty="0" smtClean="0">
                <a:solidFill>
                  <a:schemeClr val="accent2"/>
                </a:solidFill>
                <a:latin typeface="Arial" charset="0"/>
              </a:rPr>
              <a:t>Jan </a:t>
            </a:r>
            <a:r>
              <a:rPr lang="en-GB" altLang="en-US" sz="1700" u="sng" baseline="0" dirty="0" err="1" smtClean="0">
                <a:solidFill>
                  <a:schemeClr val="accent2"/>
                </a:solidFill>
                <a:latin typeface="Arial" charset="0"/>
              </a:rPr>
              <a:t>Volkholz</a:t>
            </a:r>
            <a:r>
              <a:rPr lang="en-GB" altLang="en-US" sz="1700" baseline="0" dirty="0">
                <a:solidFill>
                  <a:schemeClr val="accent2"/>
                </a:solidFill>
                <a:latin typeface="Arial" charset="0"/>
              </a:rPr>
              <a:t>,</a:t>
            </a:r>
            <a:r>
              <a:rPr lang="en-GB" altLang="en-US" sz="1700" baseline="0" dirty="0" smtClean="0">
                <a:solidFill>
                  <a:schemeClr val="accent2"/>
                </a:solidFill>
                <a:latin typeface="Arial" charset="0"/>
              </a:rPr>
              <a:t> Jacob </a:t>
            </a:r>
            <a:r>
              <a:rPr lang="en-GB" altLang="en-US" sz="1700" baseline="0" dirty="0" err="1">
                <a:solidFill>
                  <a:schemeClr val="accent2"/>
                </a:solidFill>
                <a:latin typeface="Arial" charset="0"/>
              </a:rPr>
              <a:t>Schewe</a:t>
            </a:r>
            <a:r>
              <a:rPr lang="en-GB" altLang="en-US" sz="1700" baseline="0" dirty="0">
                <a:solidFill>
                  <a:schemeClr val="accent2"/>
                </a:solidFill>
                <a:latin typeface="Arial" charset="0"/>
              </a:rPr>
              <a:t>,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rgbClr val="FFFFFF"/>
              </a:buClr>
              <a:buSzTx/>
              <a:buFontTx/>
              <a:buNone/>
            </a:pPr>
            <a:r>
              <a:rPr lang="en-GB" altLang="en-US" sz="1700" baseline="0" dirty="0">
                <a:solidFill>
                  <a:schemeClr val="accent2"/>
                </a:solidFill>
                <a:latin typeface="Arial" charset="0"/>
              </a:rPr>
              <a:t>Potsdam-</a:t>
            </a:r>
            <a:r>
              <a:rPr lang="en-GB" altLang="en-US" sz="1700" baseline="0" dirty="0" err="1">
                <a:solidFill>
                  <a:schemeClr val="accent2"/>
                </a:solidFill>
                <a:latin typeface="Arial" charset="0"/>
              </a:rPr>
              <a:t>Institut</a:t>
            </a:r>
            <a:r>
              <a:rPr lang="en-GB" altLang="en-US" sz="1700" baseline="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GB" altLang="en-US" sz="1700" baseline="0" dirty="0" err="1">
                <a:solidFill>
                  <a:schemeClr val="accent2"/>
                </a:solidFill>
                <a:latin typeface="Arial" charset="0"/>
              </a:rPr>
              <a:t>für</a:t>
            </a:r>
            <a:r>
              <a:rPr lang="en-GB" altLang="en-US" sz="1700" baseline="0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GB" altLang="en-US" sz="1700" baseline="0" dirty="0" err="1">
                <a:solidFill>
                  <a:schemeClr val="accent2"/>
                </a:solidFill>
                <a:latin typeface="Arial" charset="0"/>
              </a:rPr>
              <a:t>Klimafolgenforschung</a:t>
            </a:r>
            <a:endParaRPr lang="en-GB" altLang="en-US" sz="1700" baseline="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48263" y="6362803"/>
            <a:ext cx="2199019" cy="378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00" baseline="0">
                <a:solidFill>
                  <a:schemeClr val="tx1"/>
                </a:solidFill>
                <a:latin typeface="Calibri" panose="020F0502020204030204" pitchFamily="34" charset="0"/>
              </a:rPr>
              <a:t>Loose Tooth Rift, Amery Ice Shelf, </a:t>
            </a:r>
            <a:r>
              <a:rPr lang="en-US" sz="1000" baseline="0" smtClean="0">
                <a:solidFill>
                  <a:schemeClr val="tx1"/>
                </a:solidFill>
                <a:latin typeface="Calibri" panose="020F0502020204030204" pitchFamily="34" charset="0"/>
              </a:rPr>
              <a:t>Antarctica (J. Orcutt, imaggeo)</a:t>
            </a:r>
            <a:endParaRPr lang="en-US" sz="1000" baseline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Emissions by sector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1877D-F507-4B00-B7A3-8605E10DEBB3}" type="slidenum">
              <a:rPr lang="en-US" smtClean="0">
                <a:solidFill>
                  <a:srgbClr val="808080"/>
                </a:solidFill>
              </a:rPr>
              <a:pPr>
                <a:defRPr/>
              </a:pPr>
              <a:t>52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Jessica Strefler</a:t>
            </a:r>
            <a:endParaRPr lang="en-US" dirty="0">
              <a:solidFill>
                <a:srgbClr val="80808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84" y="908720"/>
            <a:ext cx="6217068" cy="528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300192" y="6493990"/>
            <a:ext cx="22322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i="1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Source</a:t>
            </a:r>
            <a:r>
              <a:rPr lang="de-DE" sz="1400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: IPCC AR5, WG3 SPM</a:t>
            </a:r>
            <a:endParaRPr lang="en-US" sz="1400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6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Emissionen nach Sektor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1877D-F507-4B00-B7A3-8605E10DEBB3}" type="slidenum">
              <a:rPr lang="en-US" smtClean="0">
                <a:solidFill>
                  <a:srgbClr val="808080"/>
                </a:solidFill>
              </a:rPr>
              <a:pPr>
                <a:defRPr/>
              </a:pPr>
              <a:t>53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Jessica Strefler</a:t>
            </a:r>
            <a:endParaRPr lang="en-US" dirty="0">
              <a:solidFill>
                <a:srgbClr val="80808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84" y="908720"/>
            <a:ext cx="6217068" cy="528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300192" y="6493990"/>
            <a:ext cx="22322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i="1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Source</a:t>
            </a:r>
            <a:r>
              <a:rPr lang="de-DE" sz="1400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: IPCC AR5, WG3 SPM</a:t>
            </a:r>
            <a:endParaRPr lang="en-US" sz="1400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Arc 5"/>
          <p:cNvSpPr/>
          <p:nvPr/>
        </p:nvSpPr>
        <p:spPr bwMode="auto">
          <a:xfrm>
            <a:off x="2298250" y="1844824"/>
            <a:ext cx="3065838" cy="3096344"/>
          </a:xfrm>
          <a:prstGeom prst="arc">
            <a:avLst>
              <a:gd name="adj1" fmla="val 18697496"/>
              <a:gd name="adj2" fmla="val 4668925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Arc 8"/>
          <p:cNvSpPr/>
          <p:nvPr/>
        </p:nvSpPr>
        <p:spPr bwMode="auto">
          <a:xfrm>
            <a:off x="2730298" y="2348880"/>
            <a:ext cx="2057726" cy="2007840"/>
          </a:xfrm>
          <a:prstGeom prst="arc">
            <a:avLst>
              <a:gd name="adj1" fmla="val 18950691"/>
              <a:gd name="adj2" fmla="val 4473309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0" name="Straight Connector 9"/>
          <p:cNvCxnSpPr>
            <a:stCxn id="6" idx="2"/>
          </p:cNvCxnSpPr>
          <p:nvPr/>
        </p:nvCxnSpPr>
        <p:spPr bwMode="auto">
          <a:xfrm flipH="1" flipV="1">
            <a:off x="4026972" y="4330496"/>
            <a:ext cx="130811" cy="57512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4488477" y="2204864"/>
            <a:ext cx="353164" cy="433199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1523284" y="908720"/>
            <a:ext cx="1320524" cy="67778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07704" y="2047488"/>
            <a:ext cx="5436604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de-DE" b="1" baseline="0" dirty="0" smtClean="0">
              <a:solidFill>
                <a:srgbClr val="000000"/>
              </a:solidFill>
              <a:latin typeface="Arial" pitchFamily="34" charset="0"/>
            </a:endParaRP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="1" baseline="0" dirty="0">
                <a:solidFill>
                  <a:srgbClr val="000000"/>
                </a:solidFill>
                <a:latin typeface="Arial" pitchFamily="34" charset="0"/>
              </a:rPr>
              <a:t>3</a:t>
            </a:r>
            <a:r>
              <a:rPr lang="de-DE" b="1" baseline="0" dirty="0" smtClean="0">
                <a:solidFill>
                  <a:srgbClr val="000000"/>
                </a:solidFill>
                <a:latin typeface="Arial" pitchFamily="34" charset="0"/>
              </a:rPr>
              <a:t>5% Strom- und Wärmeerzeugung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Erneuerbare Energien</a:t>
            </a:r>
            <a:b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 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Netzausbau, Speicherung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Smiley Face 25"/>
          <p:cNvSpPr/>
          <p:nvPr/>
        </p:nvSpPr>
        <p:spPr bwMode="auto">
          <a:xfrm>
            <a:off x="2051720" y="3212976"/>
            <a:ext cx="318538" cy="288032"/>
          </a:xfrm>
          <a:prstGeom prst="smileyFace">
            <a:avLst/>
          </a:prstGeom>
          <a:solidFill>
            <a:srgbClr val="92D05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Chevron 30"/>
          <p:cNvSpPr/>
          <p:nvPr/>
        </p:nvSpPr>
        <p:spPr bwMode="auto">
          <a:xfrm>
            <a:off x="2051720" y="3962769"/>
            <a:ext cx="300222" cy="258319"/>
          </a:xfrm>
          <a:prstGeom prst="chevron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523284" y="4767439"/>
            <a:ext cx="687705" cy="67778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80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Emissionen nach Sektor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1877D-F507-4B00-B7A3-8605E10DEBB3}" type="slidenum">
              <a:rPr lang="en-US" smtClean="0">
                <a:solidFill>
                  <a:srgbClr val="808080"/>
                </a:solidFill>
              </a:rPr>
              <a:pPr>
                <a:defRPr/>
              </a:pPr>
              <a:t>54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Jessica Strefler</a:t>
            </a:r>
            <a:endParaRPr lang="en-US" dirty="0">
              <a:solidFill>
                <a:srgbClr val="80808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84" y="908720"/>
            <a:ext cx="6217068" cy="528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300192" y="6493990"/>
            <a:ext cx="22322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i="1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Source</a:t>
            </a:r>
            <a:r>
              <a:rPr lang="de-DE" sz="1400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: IPCC AR5, WG3 SPM</a:t>
            </a:r>
            <a:endParaRPr lang="en-US" sz="1400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Arc 5"/>
          <p:cNvSpPr/>
          <p:nvPr/>
        </p:nvSpPr>
        <p:spPr bwMode="auto">
          <a:xfrm>
            <a:off x="2298250" y="1844824"/>
            <a:ext cx="3065838" cy="3096344"/>
          </a:xfrm>
          <a:prstGeom prst="arc">
            <a:avLst>
              <a:gd name="adj1" fmla="val 13509140"/>
              <a:gd name="adj2" fmla="val 18652041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Arc 8"/>
          <p:cNvSpPr/>
          <p:nvPr/>
        </p:nvSpPr>
        <p:spPr bwMode="auto">
          <a:xfrm>
            <a:off x="2802306" y="2429272"/>
            <a:ext cx="2057726" cy="2007840"/>
          </a:xfrm>
          <a:prstGeom prst="arc">
            <a:avLst>
              <a:gd name="adj1" fmla="val 13574673"/>
              <a:gd name="adj2" fmla="val 18519336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 flipV="1">
            <a:off x="2699792" y="2276873"/>
            <a:ext cx="432048" cy="432047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4427984" y="2204864"/>
            <a:ext cx="432048" cy="46800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1523284" y="1599087"/>
            <a:ext cx="960484" cy="67778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19672" y="1556792"/>
            <a:ext cx="6048672" cy="41549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de-DE" b="1" baseline="0" dirty="0" smtClean="0">
              <a:solidFill>
                <a:srgbClr val="000000"/>
              </a:solidFill>
              <a:latin typeface="Arial" pitchFamily="34" charset="0"/>
            </a:endParaRP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="1" baseline="0" dirty="0" smtClean="0">
                <a:solidFill>
                  <a:srgbClr val="000000"/>
                </a:solidFill>
                <a:latin typeface="Arial" pitchFamily="34" charset="0"/>
              </a:rPr>
              <a:t>24% Landwirtschaft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Stopp Abholzung / Aufforstung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 Reduktion von Konsum von 	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	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Fleisch- / Milchprodukten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 Reduktion von Nahrungsmittelabfällen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de-DE" baseline="0" dirty="0" smtClean="0">
              <a:solidFill>
                <a:srgbClr val="000000"/>
              </a:solidFill>
              <a:latin typeface="Arial" pitchFamily="34" charset="0"/>
            </a:endParaRP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      Überwachung der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Waldbestände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 Verhaltensänderung</a:t>
            </a:r>
            <a:endParaRPr lang="en-US" baseline="0" dirty="0">
              <a:solidFill>
                <a:srgbClr val="000000"/>
              </a:solidFill>
              <a:latin typeface="Arial" pitchFamily="34" charset="0"/>
            </a:endParaRP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de-DE" baseline="0" dirty="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Smiley Face 25"/>
          <p:cNvSpPr/>
          <p:nvPr/>
        </p:nvSpPr>
        <p:spPr bwMode="auto">
          <a:xfrm>
            <a:off x="1763688" y="2708920"/>
            <a:ext cx="318538" cy="288032"/>
          </a:xfrm>
          <a:prstGeom prst="smileyFace">
            <a:avLst/>
          </a:prstGeom>
          <a:solidFill>
            <a:srgbClr val="92D05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Chevron 30"/>
          <p:cNvSpPr/>
          <p:nvPr/>
        </p:nvSpPr>
        <p:spPr bwMode="auto">
          <a:xfrm>
            <a:off x="1763688" y="4581128"/>
            <a:ext cx="300222" cy="258319"/>
          </a:xfrm>
          <a:prstGeom prst="chevron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68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Emissionen nach Sektor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1877D-F507-4B00-B7A3-8605E10DEBB3}" type="slidenum">
              <a:rPr lang="en-US" smtClean="0">
                <a:solidFill>
                  <a:srgbClr val="808080"/>
                </a:solidFill>
              </a:rPr>
              <a:pPr>
                <a:defRPr/>
              </a:pPr>
              <a:t>55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Jessica Strefler</a:t>
            </a:r>
            <a:endParaRPr lang="en-US" dirty="0">
              <a:solidFill>
                <a:srgbClr val="80808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84" y="908720"/>
            <a:ext cx="6217068" cy="528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300192" y="6493990"/>
            <a:ext cx="22322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i="1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Source</a:t>
            </a:r>
            <a:r>
              <a:rPr lang="de-DE" sz="1400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: IPCC AR5, WG3 SPM</a:t>
            </a:r>
            <a:endParaRPr lang="en-US" sz="1400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Arc 5"/>
          <p:cNvSpPr/>
          <p:nvPr/>
        </p:nvSpPr>
        <p:spPr bwMode="auto">
          <a:xfrm>
            <a:off x="2267744" y="1844824"/>
            <a:ext cx="3065838" cy="3096344"/>
          </a:xfrm>
          <a:prstGeom prst="arc">
            <a:avLst>
              <a:gd name="adj1" fmla="val 4593094"/>
              <a:gd name="adj2" fmla="val 9211994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Arc 8"/>
          <p:cNvSpPr/>
          <p:nvPr/>
        </p:nvSpPr>
        <p:spPr bwMode="auto">
          <a:xfrm>
            <a:off x="2802306" y="2348880"/>
            <a:ext cx="2057726" cy="2007840"/>
          </a:xfrm>
          <a:prstGeom prst="arc">
            <a:avLst>
              <a:gd name="adj1" fmla="val 4744879"/>
              <a:gd name="adj2" fmla="val 9094931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 flipV="1">
            <a:off x="4026973" y="4330496"/>
            <a:ext cx="112979" cy="538664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2411760" y="3838749"/>
            <a:ext cx="495120" cy="253179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1523284" y="3933056"/>
            <a:ext cx="687705" cy="67778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07704" y="2047488"/>
            <a:ext cx="5436604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de-DE" b="1" baseline="0" dirty="0" smtClean="0">
              <a:solidFill>
                <a:srgbClr val="000000"/>
              </a:solidFill>
              <a:latin typeface="Arial" pitchFamily="34" charset="0"/>
            </a:endParaRP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="1" baseline="0" dirty="0" smtClean="0">
                <a:solidFill>
                  <a:srgbClr val="000000"/>
                </a:solidFill>
                <a:latin typeface="Arial" pitchFamily="34" charset="0"/>
              </a:rPr>
              <a:t>21% Industrie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 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andere Baustoffe, CCS</a:t>
            </a:r>
            <a:b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 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CCS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Smiley Face 25"/>
          <p:cNvSpPr/>
          <p:nvPr/>
        </p:nvSpPr>
        <p:spPr bwMode="auto">
          <a:xfrm>
            <a:off x="2051720" y="3212976"/>
            <a:ext cx="318538" cy="288032"/>
          </a:xfrm>
          <a:prstGeom prst="smileyFace">
            <a:avLst/>
          </a:prstGeom>
          <a:solidFill>
            <a:srgbClr val="92D05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Chevron 30"/>
          <p:cNvSpPr/>
          <p:nvPr/>
        </p:nvSpPr>
        <p:spPr bwMode="auto">
          <a:xfrm>
            <a:off x="2051720" y="3962769"/>
            <a:ext cx="300222" cy="258319"/>
          </a:xfrm>
          <a:prstGeom prst="chevron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Emissionen nach Sektor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B1877D-F507-4B00-B7A3-8605E10DEBB3}" type="slidenum">
              <a:rPr lang="en-US" smtClean="0">
                <a:solidFill>
                  <a:srgbClr val="808080"/>
                </a:solidFill>
              </a:rPr>
              <a:pPr>
                <a:defRPr/>
              </a:pPr>
              <a:t>56</a:t>
            </a:fld>
            <a:endParaRPr lang="en-US">
              <a:solidFill>
                <a:srgbClr val="80808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808080"/>
                </a:solidFill>
              </a:rPr>
              <a:t>Jessica Strefler</a:t>
            </a:r>
            <a:endParaRPr lang="en-US" dirty="0">
              <a:solidFill>
                <a:srgbClr val="80808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284" y="908720"/>
            <a:ext cx="6217068" cy="528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300192" y="6493990"/>
            <a:ext cx="223224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i="1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Source</a:t>
            </a:r>
            <a:r>
              <a:rPr lang="de-DE" sz="1400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: IPCC AR5, WG3 SPM</a:t>
            </a:r>
            <a:endParaRPr lang="en-US" sz="1400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Arc 5"/>
          <p:cNvSpPr/>
          <p:nvPr/>
        </p:nvSpPr>
        <p:spPr bwMode="auto">
          <a:xfrm>
            <a:off x="2267744" y="1844824"/>
            <a:ext cx="3065838" cy="3096344"/>
          </a:xfrm>
          <a:prstGeom prst="arc">
            <a:avLst>
              <a:gd name="adj1" fmla="val 9229056"/>
              <a:gd name="adj2" fmla="val 12154147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" name="Arc 8"/>
          <p:cNvSpPr/>
          <p:nvPr/>
        </p:nvSpPr>
        <p:spPr bwMode="auto">
          <a:xfrm>
            <a:off x="2843808" y="2348880"/>
            <a:ext cx="2057726" cy="2007840"/>
          </a:xfrm>
          <a:prstGeom prst="arc">
            <a:avLst>
              <a:gd name="adj1" fmla="val 9232726"/>
              <a:gd name="adj2" fmla="val 12041970"/>
            </a:avLst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V="1">
            <a:off x="2411760" y="3789040"/>
            <a:ext cx="576064" cy="28756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2370258" y="2782080"/>
            <a:ext cx="545558" cy="214872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Rectangle 22"/>
          <p:cNvSpPr/>
          <p:nvPr/>
        </p:nvSpPr>
        <p:spPr bwMode="auto">
          <a:xfrm>
            <a:off x="1523284" y="3183263"/>
            <a:ext cx="744460" cy="67778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07704" y="1628800"/>
            <a:ext cx="5436604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de-DE" b="1" baseline="0" dirty="0" smtClean="0">
              <a:solidFill>
                <a:srgbClr val="000000"/>
              </a:solidFill>
              <a:latin typeface="Arial" pitchFamily="34" charset="0"/>
            </a:endParaRP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="1" baseline="0" dirty="0" smtClean="0">
                <a:solidFill>
                  <a:srgbClr val="000000"/>
                </a:solidFill>
                <a:latin typeface="Arial" pitchFamily="34" charset="0"/>
              </a:rPr>
              <a:t>14% Transport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     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Elektrifizierung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Straße </a:t>
            </a:r>
            <a:r>
              <a:rPr lang="de-DE" baseline="0" dirty="0">
                <a:solidFill>
                  <a:srgbClr val="000000"/>
                </a:solidFill>
                <a:latin typeface="Arial" pitchFamily="34" charset="0"/>
                <a:sym typeface="Wingdings" panose="05000000000000000000" pitchFamily="2" charset="2"/>
              </a:rPr>
              <a:t>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  <a:sym typeface="Wingdings" panose="05000000000000000000" pitchFamily="2" charset="2"/>
              </a:rPr>
              <a:t>Schiene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  <a:sym typeface="Wingdings" panose="05000000000000000000" pitchFamily="2" charset="2"/>
              </a:rPr>
              <a:t>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  <a:sym typeface="Wingdings" panose="05000000000000000000" pitchFamily="2" charset="2"/>
              </a:rPr>
              <a:t>     weniger Autofahren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de-DE" baseline="0" dirty="0">
              <a:solidFill>
                <a:srgbClr val="000000"/>
              </a:solidFill>
              <a:latin typeface="Arial" pitchFamily="34" charset="0"/>
              <a:sym typeface="Wingdings" panose="05000000000000000000" pitchFamily="2" charset="2"/>
            </a:endParaRP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  <a:sym typeface="Wingdings" panose="05000000000000000000" pitchFamily="2" charset="2"/>
              </a:rPr>
              <a:t>     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Ausbau </a:t>
            </a: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von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Alternativen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baseline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baseline="0" dirty="0" smtClean="0">
                <a:solidFill>
                  <a:srgbClr val="000000"/>
                </a:solidFill>
                <a:latin typeface="Arial" pitchFamily="34" charset="0"/>
              </a:rPr>
              <a:t>     Verhaltensänderung</a:t>
            </a:r>
          </a:p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" name="Smiley Face 25"/>
          <p:cNvSpPr/>
          <p:nvPr/>
        </p:nvSpPr>
        <p:spPr bwMode="auto">
          <a:xfrm>
            <a:off x="2051720" y="2852936"/>
            <a:ext cx="318538" cy="288032"/>
          </a:xfrm>
          <a:prstGeom prst="smileyFace">
            <a:avLst/>
          </a:prstGeom>
          <a:solidFill>
            <a:srgbClr val="92D05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" name="Chevron 30"/>
          <p:cNvSpPr/>
          <p:nvPr/>
        </p:nvSpPr>
        <p:spPr bwMode="auto">
          <a:xfrm>
            <a:off x="2051720" y="4293096"/>
            <a:ext cx="300222" cy="258319"/>
          </a:xfrm>
          <a:prstGeom prst="chevron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endParaRPr lang="en-US" baseline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45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  <p:bldP spid="3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realclimate.org/images/enso_cor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5105400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20272" y="5229200"/>
            <a:ext cx="1231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aseline="0" smtClean="0">
                <a:solidFill>
                  <a:srgbClr val="333399"/>
                </a:solidFill>
                <a:latin typeface="Calibri"/>
              </a:rPr>
              <a:t>Gavin Schmidt</a:t>
            </a:r>
            <a:endParaRPr lang="en-US" sz="1400" baseline="0">
              <a:solidFill>
                <a:srgbClr val="333399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6300195"/>
            <a:ext cx="4284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aseline="0" smtClean="0">
                <a:solidFill>
                  <a:srgbClr val="333399"/>
                </a:solidFill>
                <a:latin typeface="Calibri"/>
              </a:rPr>
              <a:t>Volcanoes: Agung 1963, El Chichon 1982, Pinatubo 1991</a:t>
            </a:r>
            <a:endParaRPr lang="en-US" sz="1400" baseline="0">
              <a:solidFill>
                <a:srgbClr val="33339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105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1231900"/>
            <a:ext cx="3816350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51" name="Picture 6" descr="AustraliaRainfall2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37750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62250"/>
            <a:ext cx="2254250" cy="266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3" name="Rectangle 8"/>
          <p:cNvSpPr>
            <a:spLocks noChangeArrowheads="1"/>
          </p:cNvSpPr>
          <p:nvPr/>
        </p:nvSpPr>
        <p:spPr bwMode="auto">
          <a:xfrm>
            <a:off x="3863975" y="881063"/>
            <a:ext cx="2652713" cy="315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aseline="0">
                <a:latin typeface="Arial" charset="0"/>
                <a:ea typeface="ヒラギノ角ゴ Pro W3" pitchFamily="48" charset="-128"/>
              </a:rPr>
              <a:t>Flooding in Australia 2010</a:t>
            </a:r>
            <a:endParaRPr lang="de-DE" altLang="en-US" sz="16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41991" name="Rectangle 8"/>
          <p:cNvSpPr>
            <a:spLocks noChangeArrowheads="1"/>
          </p:cNvSpPr>
          <p:nvPr/>
        </p:nvSpPr>
        <p:spPr bwMode="auto">
          <a:xfrm>
            <a:off x="468313" y="3500438"/>
            <a:ext cx="2219325" cy="315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aseline="0">
                <a:latin typeface="Arial" charset="0"/>
                <a:ea typeface="ヒラギノ角ゴ Pro W3" pitchFamily="48" charset="-128"/>
              </a:rPr>
              <a:t>Monsoon rain in Pakistan 2010 &amp; 2011</a:t>
            </a:r>
            <a:endParaRPr lang="de-DE" altLang="en-US" sz="1600" baseline="0">
              <a:latin typeface="Arial" charset="0"/>
              <a:ea typeface="ヒラギノ角ゴ Pro W3" pitchFamily="48" charset="-128"/>
            </a:endParaRPr>
          </a:p>
        </p:txBody>
      </p:sp>
      <p:pic>
        <p:nvPicPr>
          <p:cNvPr id="4199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565400"/>
            <a:ext cx="30448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456" name="Rectangle 3"/>
          <p:cNvSpPr>
            <a:spLocks noChangeArrowheads="1"/>
          </p:cNvSpPr>
          <p:nvPr/>
        </p:nvSpPr>
        <p:spPr bwMode="auto">
          <a:xfrm>
            <a:off x="4032250" y="0"/>
            <a:ext cx="4932363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aseline="0">
                <a:latin typeface="Arial" charset="0"/>
                <a:ea typeface="ヒラギノ角ゴ Pro W3" pitchFamily="48" charset="-128"/>
              </a:rPr>
              <a:t>More extreme events</a:t>
            </a:r>
            <a:endParaRPr lang="de-DE" altLang="en-US" sz="36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04457" name="Text Box 2"/>
          <p:cNvSpPr txBox="1">
            <a:spLocks noChangeArrowheads="1"/>
          </p:cNvSpPr>
          <p:nvPr/>
        </p:nvSpPr>
        <p:spPr bwMode="auto">
          <a:xfrm>
            <a:off x="179388" y="4751388"/>
            <a:ext cx="5297487" cy="153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itchFamily="2" charset="2"/>
              <a:buChar char="²"/>
            </a:pPr>
            <a:r>
              <a:rPr lang="de-DE" altLang="en-US" sz="2400" baseline="0">
                <a:latin typeface="Arial" charset="0"/>
                <a:ea typeface="ヒラギノ角ゴ Pro W3" pitchFamily="48" charset="-128"/>
              </a:rPr>
              <a:t> More heat waves</a:t>
            </a:r>
          </a:p>
          <a:p>
            <a:pPr defTabSz="914400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itchFamily="2" charset="2"/>
              <a:buChar char="²"/>
            </a:pPr>
            <a:r>
              <a:rPr lang="de-DE" altLang="en-US" sz="2400" baseline="0">
                <a:latin typeface="Arial" charset="0"/>
                <a:ea typeface="ヒラギノ角ゴ Pro W3" pitchFamily="48" charset="-128"/>
              </a:rPr>
              <a:t> More droughts</a:t>
            </a:r>
          </a:p>
          <a:p>
            <a:pPr defTabSz="914400" eaLnBrk="1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itchFamily="2" charset="2"/>
              <a:buChar char="²"/>
            </a:pPr>
            <a:r>
              <a:rPr lang="de-DE" altLang="en-US" sz="2400" baseline="0">
                <a:latin typeface="Arial" charset="0"/>
                <a:ea typeface="ヒラギノ角ゴ Pro W3" pitchFamily="48" charset="-128"/>
              </a:rPr>
              <a:t> More extreme precipitation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433888"/>
            <a:ext cx="2044700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365625"/>
            <a:ext cx="3348038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648075" y="6426200"/>
            <a:ext cx="2219325" cy="3159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baseline="0">
                <a:latin typeface="Arial" charset="0"/>
                <a:ea typeface="ヒラギノ角ゴ Pro W3" pitchFamily="48" charset="-128"/>
              </a:rPr>
              <a:t>Balkan floods 2014</a:t>
            </a:r>
            <a:endParaRPr lang="de-DE" altLang="en-US" sz="1600" baseline="0">
              <a:latin typeface="Arial" charset="0"/>
              <a:ea typeface="ヒラギノ角ゴ Pro W3" pitchFamily="4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8197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1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6600" y="-1971675"/>
            <a:ext cx="17068800" cy="1024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1042988" y="260350"/>
            <a:ext cx="93662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4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aseline="0">
                <a:solidFill>
                  <a:schemeClr val="bg1"/>
                </a:solidFill>
                <a:latin typeface="Arial" charset="0"/>
              </a:rPr>
              <a:t>13 m</a:t>
            </a:r>
          </a:p>
        </p:txBody>
      </p:sp>
      <p:sp>
        <p:nvSpPr>
          <p:cNvPr id="148485" name="AutoShape 5"/>
          <p:cNvSpPr>
            <a:spLocks noChangeAspect="1" noChangeArrowheads="1"/>
          </p:cNvSpPr>
          <p:nvPr/>
        </p:nvSpPr>
        <p:spPr bwMode="auto">
          <a:xfrm>
            <a:off x="7215188" y="4252913"/>
            <a:ext cx="482600" cy="458787"/>
          </a:xfrm>
          <a:prstGeom prst="star5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484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4368801" cy="406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8487" name="Rectangle 7"/>
          <p:cNvSpPr>
            <a:spLocks noChangeArrowheads="1"/>
          </p:cNvSpPr>
          <p:nvPr/>
        </p:nvSpPr>
        <p:spPr bwMode="auto">
          <a:xfrm>
            <a:off x="-36513" y="3357563"/>
            <a:ext cx="4368801" cy="68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200" baseline="0"/>
              <a:t>Are there limits to adaptation?</a:t>
            </a:r>
          </a:p>
        </p:txBody>
      </p:sp>
      <p:sp>
        <p:nvSpPr>
          <p:cNvPr id="148488" name="Rectangle 8"/>
          <p:cNvSpPr>
            <a:spLocks noGrp="1" noChangeArrowheads="1"/>
          </p:cNvSpPr>
          <p:nvPr>
            <p:ph type="title"/>
          </p:nvPr>
        </p:nvSpPr>
        <p:spPr>
          <a:xfrm>
            <a:off x="-36513" y="-100013"/>
            <a:ext cx="4368801" cy="720726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en-GB" altLang="en-US" sz="2000" smtClean="0">
                <a:solidFill>
                  <a:srgbClr val="FF6600"/>
                </a:solidFill>
              </a:rPr>
              <a:t>Dutch cow ready for global warming !</a:t>
            </a:r>
            <a:endParaRPr lang="de-DE" altLang="en-US" sz="2000" smtClean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798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8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7" grpId="0"/>
      <p:bldP spid="14848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auna Loa C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415" y="1493143"/>
            <a:ext cx="6682358" cy="522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44450"/>
            <a:ext cx="7772400" cy="938213"/>
          </a:xfrm>
          <a:noFill/>
        </p:spPr>
        <p:txBody>
          <a:bodyPr/>
          <a:lstStyle/>
          <a:p>
            <a:pPr eaLnBrk="1" hangingPunct="1"/>
            <a:r>
              <a:rPr lang="en-GB" altLang="en-US" sz="3000" dirty="0" smtClean="0"/>
              <a:t>CO</a:t>
            </a:r>
            <a:r>
              <a:rPr lang="en-GB" altLang="en-US" sz="3000" baseline="-25000" dirty="0" smtClean="0"/>
              <a:t>2</a:t>
            </a:r>
            <a:r>
              <a:rPr lang="en-GB" altLang="en-US" sz="3000" dirty="0" smtClean="0"/>
              <a:t> Concentration rising rapidly</a:t>
            </a:r>
          </a:p>
        </p:txBody>
      </p:sp>
      <p:sp>
        <p:nvSpPr>
          <p:cNvPr id="401412" name="Oval 4"/>
          <p:cNvSpPr>
            <a:spLocks noChangeArrowheads="1"/>
          </p:cNvSpPr>
          <p:nvPr/>
        </p:nvSpPr>
        <p:spPr bwMode="auto">
          <a:xfrm>
            <a:off x="7235825" y="2014538"/>
            <a:ext cx="431800" cy="431800"/>
          </a:xfrm>
          <a:prstGeom prst="ellips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401413" name="Text Box 5"/>
          <p:cNvSpPr txBox="1">
            <a:spLocks noChangeArrowheads="1"/>
          </p:cNvSpPr>
          <p:nvPr/>
        </p:nvSpPr>
        <p:spPr bwMode="auto">
          <a:xfrm>
            <a:off x="7704138" y="1966913"/>
            <a:ext cx="1188342" cy="740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n-US" sz="1400" baseline="0" smtClean="0">
                <a:solidFill>
                  <a:schemeClr val="accent2"/>
                </a:solidFill>
                <a:latin typeface="Arial" charset="0"/>
              </a:rPr>
              <a:t>50% more than pre-industrial</a:t>
            </a:r>
            <a:endParaRPr lang="en-GB" altLang="en-US" sz="1400" baseline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6" name="Picture 2" descr="https://www.esrl.noaa.gov/gmd/obop/mlo/programs/coop/scripps/o2/img/img_o2_n2_flask_data_plo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90" y="4712286"/>
            <a:ext cx="1728191" cy="109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417045" y="4388326"/>
            <a:ext cx="216024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GB" altLang="en-US" sz="1400" baseline="0" smtClean="0">
                <a:solidFill>
                  <a:schemeClr val="accent2"/>
                </a:solidFill>
                <a:latin typeface="Arial" charset="0"/>
              </a:rPr>
              <a:t>…and oxygen content decreases</a:t>
            </a:r>
            <a:endParaRPr lang="en-GB" altLang="en-US" sz="1400" baseline="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80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3"/>
          <p:cNvSpPr>
            <a:spLocks noGrp="1"/>
          </p:cNvSpPr>
          <p:nvPr>
            <p:ph type="title"/>
          </p:nvPr>
        </p:nvSpPr>
        <p:spPr>
          <a:xfrm>
            <a:off x="1763688" y="130274"/>
            <a:ext cx="6768430" cy="706438"/>
          </a:xfrm>
        </p:spPr>
        <p:txBody>
          <a:bodyPr/>
          <a:lstStyle/>
          <a:p>
            <a:r>
              <a:rPr lang="en-US" altLang="en-US" sz="2800" smtClean="0"/>
              <a:t>Climate change suppresses onset of next ice age</a:t>
            </a:r>
          </a:p>
        </p:txBody>
      </p:sp>
      <p:pic>
        <p:nvPicPr>
          <p:cNvPr id="10243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111250"/>
            <a:ext cx="9034462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hteck 6"/>
          <p:cNvSpPr>
            <a:spLocks noChangeArrowheads="1"/>
          </p:cNvSpPr>
          <p:nvPr/>
        </p:nvSpPr>
        <p:spPr bwMode="auto">
          <a:xfrm>
            <a:off x="71438" y="1111250"/>
            <a:ext cx="323850" cy="301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b="0">
              <a:latin typeface="Arial" charset="0"/>
            </a:endParaRP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3059113" y="6381750"/>
            <a:ext cx="59436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1pPr>
            <a:lvl2pPr marL="742950" indent="-28575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 b="1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200">
                <a:solidFill>
                  <a:schemeClr val="tx1"/>
                </a:solidFill>
                <a:latin typeface="Calibri" pitchFamily="34" charset="0"/>
                <a:ea typeface="ヒラギノ角ゴ Pro W3" pitchFamily="48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chemeClr val="tx1"/>
                </a:solidFill>
                <a:latin typeface="Arial" charset="0"/>
                <a:ea typeface="ヒラギノ角ゴ Pro W3" pitchFamily="48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nb-NO" altLang="en-US" sz="1600" b="0" i="1">
                <a:solidFill>
                  <a:srgbClr val="000000"/>
                </a:solidFill>
                <a:latin typeface="Arial" charset="0"/>
                <a:cs typeface="Arial" charset="0"/>
              </a:rPr>
              <a:t>Ganopolski, Winkelmann, Schellnhuber, Nature, 2016.</a:t>
            </a:r>
          </a:p>
        </p:txBody>
      </p:sp>
    </p:spTree>
    <p:extLst>
      <p:ext uri="{BB962C8B-B14F-4D97-AF65-F5344CB8AC3E}">
        <p14:creationId xmlns:p14="http://schemas.microsoft.com/office/powerpoint/2010/main" val="19294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Kippelemente im Erdsystem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01A9E9-A77B-4430-BE45-4B7134DAB82D}" type="slidenum">
              <a:rPr lang="en-US" smtClean="0">
                <a:solidFill>
                  <a:srgbClr val="80808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80808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33475"/>
            <a:ext cx="70866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796136" y="6500834"/>
            <a:ext cx="334786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eaLnBrk="0" hangingPunct="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i="1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Source</a:t>
            </a:r>
            <a:r>
              <a:rPr lang="de-DE" sz="1400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: </a:t>
            </a:r>
            <a:r>
              <a:rPr lang="de-DE" sz="1400" baseline="0" dirty="0" err="1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Schellnhuber</a:t>
            </a:r>
            <a:r>
              <a:rPr lang="de-DE" sz="1400" baseline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 pitchFamily="34" charset="0"/>
              </a:rPr>
              <a:t> et al. 2016 (NCC)</a:t>
            </a:r>
            <a:endParaRPr lang="en-US" sz="1400" baseline="0" dirty="0" smtClean="0">
              <a:solidFill>
                <a:prstClr val="black">
                  <a:lumMod val="50000"/>
                  <a:lumOff val="50000"/>
                </a:prst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58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pdens_test_b4_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4353" r="2698" b="18658"/>
          <a:stretch>
            <a:fillRect/>
          </a:stretch>
        </p:blipFill>
        <p:spPr bwMode="auto">
          <a:xfrm>
            <a:off x="87313" y="1557338"/>
            <a:ext cx="8948737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44450"/>
            <a:ext cx="8459787" cy="108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 sz="3400" smtClean="0">
                <a:solidFill>
                  <a:schemeClr val="tx1"/>
                </a:solidFill>
              </a:rPr>
              <a:t>Tipping elements</a:t>
            </a:r>
            <a:br>
              <a:rPr lang="en-US" altLang="en-US" sz="3400" smtClean="0">
                <a:solidFill>
                  <a:schemeClr val="tx1"/>
                </a:solidFill>
              </a:rPr>
            </a:br>
            <a:r>
              <a:rPr lang="en-US" altLang="en-US" sz="2400" smtClean="0">
                <a:solidFill>
                  <a:schemeClr val="tx1"/>
                </a:solidFill>
              </a:rPr>
              <a:t>in the climate system</a:t>
            </a:r>
            <a:endParaRPr lang="de-DE" altLang="en-US" sz="2000" smtClean="0">
              <a:solidFill>
                <a:schemeClr val="tx1"/>
              </a:solidFill>
            </a:endParaRP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>
            <a:off x="1822450" y="1557338"/>
            <a:ext cx="5413375" cy="471487"/>
          </a:xfrm>
          <a:prstGeom prst="ellipse">
            <a:avLst/>
          </a:prstGeom>
          <a:solidFill>
            <a:schemeClr val="accent1">
              <a:alpha val="47058"/>
            </a:schemeClr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25" name="Text Box 5"/>
          <p:cNvSpPr txBox="1">
            <a:spLocks noChangeArrowheads="1"/>
          </p:cNvSpPr>
          <p:nvPr/>
        </p:nvSpPr>
        <p:spPr bwMode="auto">
          <a:xfrm>
            <a:off x="4714875" y="1652588"/>
            <a:ext cx="17287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Arctic sea ice melting</a:t>
            </a:r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>
            <a:off x="3419475" y="2173288"/>
            <a:ext cx="538163" cy="371475"/>
          </a:xfrm>
          <a:prstGeom prst="ellipse">
            <a:avLst/>
          </a:prstGeom>
          <a:solidFill>
            <a:schemeClr val="accent1">
              <a:alpha val="47058"/>
            </a:schemeClr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3708400" y="2146300"/>
            <a:ext cx="12239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Deep water 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formation</a:t>
            </a:r>
          </a:p>
        </p:txBody>
      </p:sp>
      <p:sp>
        <p:nvSpPr>
          <p:cNvPr id="60424" name="Oval 8"/>
          <p:cNvSpPr>
            <a:spLocks noChangeArrowheads="1"/>
          </p:cNvSpPr>
          <p:nvPr/>
        </p:nvSpPr>
        <p:spPr bwMode="auto">
          <a:xfrm>
            <a:off x="1692275" y="5402263"/>
            <a:ext cx="5688013" cy="752475"/>
          </a:xfrm>
          <a:prstGeom prst="ellipse">
            <a:avLst/>
          </a:prstGeom>
          <a:solidFill>
            <a:schemeClr val="accent1">
              <a:alpha val="47058"/>
            </a:schemeClr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2843213" y="5413375"/>
            <a:ext cx="31686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Deep water formation &amp; Nutrient supply</a:t>
            </a:r>
          </a:p>
        </p:txBody>
      </p:sp>
      <p:sp>
        <p:nvSpPr>
          <p:cNvPr id="60426" name="Oval 10"/>
          <p:cNvSpPr>
            <a:spLocks noChangeArrowheads="1"/>
          </p:cNvSpPr>
          <p:nvPr/>
        </p:nvSpPr>
        <p:spPr bwMode="auto">
          <a:xfrm>
            <a:off x="3767138" y="5799138"/>
            <a:ext cx="1800225" cy="371475"/>
          </a:xfrm>
          <a:prstGeom prst="ellipse">
            <a:avLst/>
          </a:prstGeom>
          <a:solidFill>
            <a:srgbClr val="91005C">
              <a:alpha val="27058"/>
            </a:srgbClr>
          </a:solidFill>
          <a:ln w="9525">
            <a:solidFill>
              <a:srgbClr val="91005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31" name="Text Box 11"/>
          <p:cNvSpPr txBox="1">
            <a:spLocks noChangeArrowheads="1"/>
          </p:cNvSpPr>
          <p:nvPr/>
        </p:nvSpPr>
        <p:spPr bwMode="auto">
          <a:xfrm>
            <a:off x="3779838" y="5829300"/>
            <a:ext cx="180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Antarctic ozone </a:t>
            </a:r>
            <a:r>
              <a:rPr lang="de-DE" sz="1400" b="1" baseline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hole</a:t>
            </a:r>
            <a:endParaRPr lang="de-DE" sz="1400" b="1" baseline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60428" name="Oval 12"/>
          <p:cNvSpPr>
            <a:spLocks noChangeArrowheads="1"/>
          </p:cNvSpPr>
          <p:nvPr/>
        </p:nvSpPr>
        <p:spPr bwMode="auto">
          <a:xfrm>
            <a:off x="2149475" y="5686425"/>
            <a:ext cx="1439863" cy="500063"/>
          </a:xfrm>
          <a:prstGeom prst="ellipse">
            <a:avLst/>
          </a:prstGeom>
          <a:solidFill>
            <a:schemeClr val="bg2">
              <a:alpha val="47058"/>
            </a:schemeClr>
          </a:solidFill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33" name="Text Box 13"/>
          <p:cNvSpPr txBox="1">
            <a:spLocks noChangeArrowheads="1"/>
          </p:cNvSpPr>
          <p:nvPr/>
        </p:nvSpPr>
        <p:spPr bwMode="auto">
          <a:xfrm>
            <a:off x="1822450" y="5700713"/>
            <a:ext cx="213518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West Antarctic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ice sheet</a:t>
            </a:r>
          </a:p>
        </p:txBody>
      </p:sp>
      <p:sp>
        <p:nvSpPr>
          <p:cNvPr id="60430" name="Oval 14"/>
          <p:cNvSpPr>
            <a:spLocks noChangeArrowheads="1"/>
          </p:cNvSpPr>
          <p:nvPr/>
        </p:nvSpPr>
        <p:spPr bwMode="auto">
          <a:xfrm>
            <a:off x="2593975" y="3717925"/>
            <a:ext cx="1114425" cy="471488"/>
          </a:xfrm>
          <a:prstGeom prst="ellipse">
            <a:avLst/>
          </a:prstGeom>
          <a:solidFill>
            <a:schemeClr val="folHlink">
              <a:alpha val="36862"/>
            </a:schemeClr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35" name="Text Box 15"/>
          <p:cNvSpPr txBox="1">
            <a:spLocks noChangeArrowheads="1"/>
          </p:cNvSpPr>
          <p:nvPr/>
        </p:nvSpPr>
        <p:spPr bwMode="auto">
          <a:xfrm>
            <a:off x="2627313" y="3684588"/>
            <a:ext cx="1079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Amazon vegetation</a:t>
            </a:r>
          </a:p>
        </p:txBody>
      </p:sp>
      <p:sp>
        <p:nvSpPr>
          <p:cNvPr id="60432" name="Oval 16"/>
          <p:cNvSpPr>
            <a:spLocks noChangeArrowheads="1"/>
          </p:cNvSpPr>
          <p:nvPr/>
        </p:nvSpPr>
        <p:spPr bwMode="auto">
          <a:xfrm>
            <a:off x="250825" y="3933825"/>
            <a:ext cx="2051050" cy="758825"/>
          </a:xfrm>
          <a:prstGeom prst="ellipse">
            <a:avLst/>
          </a:prstGeom>
          <a:solidFill>
            <a:srgbClr val="FFCC00">
              <a:alpha val="36862"/>
            </a:srgbClr>
          </a:soli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37" name="Text Box 17"/>
          <p:cNvSpPr txBox="1">
            <a:spLocks noChangeArrowheads="1"/>
          </p:cNvSpPr>
          <p:nvPr/>
        </p:nvSpPr>
        <p:spPr bwMode="auto">
          <a:xfrm>
            <a:off x="684213" y="4032250"/>
            <a:ext cx="1081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Marine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carbon cycle</a:t>
            </a:r>
          </a:p>
        </p:txBody>
      </p:sp>
      <p:sp>
        <p:nvSpPr>
          <p:cNvPr id="60434" name="Oval 18"/>
          <p:cNvSpPr>
            <a:spLocks noChangeArrowheads="1"/>
          </p:cNvSpPr>
          <p:nvPr/>
        </p:nvSpPr>
        <p:spPr bwMode="auto">
          <a:xfrm>
            <a:off x="5905500" y="3036888"/>
            <a:ext cx="1114425" cy="576262"/>
          </a:xfrm>
          <a:prstGeom prst="ellipse">
            <a:avLst/>
          </a:prstGeom>
          <a:solidFill>
            <a:srgbClr val="FF0000">
              <a:alpha val="36862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39" name="Text Box 19"/>
          <p:cNvSpPr txBox="1">
            <a:spLocks noChangeArrowheads="1"/>
          </p:cNvSpPr>
          <p:nvPr/>
        </p:nvSpPr>
        <p:spPr bwMode="auto">
          <a:xfrm>
            <a:off x="5938838" y="3108325"/>
            <a:ext cx="1079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Indian monsoon</a:t>
            </a:r>
          </a:p>
        </p:txBody>
      </p:sp>
      <p:sp>
        <p:nvSpPr>
          <p:cNvPr id="60436" name="Oval 20"/>
          <p:cNvSpPr>
            <a:spLocks noChangeArrowheads="1"/>
          </p:cNvSpPr>
          <p:nvPr/>
        </p:nvSpPr>
        <p:spPr bwMode="auto">
          <a:xfrm>
            <a:off x="4140200" y="3036888"/>
            <a:ext cx="1427163" cy="576262"/>
          </a:xfrm>
          <a:prstGeom prst="ellipse">
            <a:avLst/>
          </a:prstGeom>
          <a:solidFill>
            <a:schemeClr val="folHlink">
              <a:alpha val="36862"/>
            </a:schemeClr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41" name="Text Box 21"/>
          <p:cNvSpPr txBox="1">
            <a:spLocks noChangeArrowheads="1"/>
          </p:cNvSpPr>
          <p:nvPr/>
        </p:nvSpPr>
        <p:spPr bwMode="auto">
          <a:xfrm>
            <a:off x="4213225" y="3019425"/>
            <a:ext cx="107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Sahara</a:t>
            </a:r>
          </a:p>
        </p:txBody>
      </p:sp>
      <p:sp>
        <p:nvSpPr>
          <p:cNvPr id="60438" name="Oval 22"/>
          <p:cNvSpPr>
            <a:spLocks noChangeArrowheads="1"/>
          </p:cNvSpPr>
          <p:nvPr/>
        </p:nvSpPr>
        <p:spPr bwMode="auto">
          <a:xfrm>
            <a:off x="7235825" y="3429000"/>
            <a:ext cx="1785938" cy="471488"/>
          </a:xfrm>
          <a:prstGeom prst="ellipse">
            <a:avLst/>
          </a:prstGeom>
          <a:solidFill>
            <a:srgbClr val="FF0000">
              <a:alpha val="36862"/>
            </a:srgbClr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43" name="Text Box 23"/>
          <p:cNvSpPr txBox="1">
            <a:spLocks noChangeArrowheads="1"/>
          </p:cNvSpPr>
          <p:nvPr/>
        </p:nvSpPr>
        <p:spPr bwMode="auto">
          <a:xfrm>
            <a:off x="7308850" y="3370263"/>
            <a:ext cx="16414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El Niño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Southern Oscillation</a:t>
            </a:r>
          </a:p>
        </p:txBody>
      </p:sp>
      <p:sp>
        <p:nvSpPr>
          <p:cNvPr id="60440" name="Oval 24"/>
          <p:cNvSpPr>
            <a:spLocks noChangeArrowheads="1"/>
          </p:cNvSpPr>
          <p:nvPr/>
        </p:nvSpPr>
        <p:spPr bwMode="auto">
          <a:xfrm>
            <a:off x="5843588" y="2605088"/>
            <a:ext cx="1439862" cy="500062"/>
          </a:xfrm>
          <a:prstGeom prst="ellipse">
            <a:avLst/>
          </a:prstGeom>
          <a:solidFill>
            <a:schemeClr val="bg2">
              <a:alpha val="47058"/>
            </a:schemeClr>
          </a:solidFill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45" name="Text Box 25"/>
          <p:cNvSpPr txBox="1">
            <a:spLocks noChangeArrowheads="1"/>
          </p:cNvSpPr>
          <p:nvPr/>
        </p:nvSpPr>
        <p:spPr bwMode="auto">
          <a:xfrm>
            <a:off x="6013450" y="2590800"/>
            <a:ext cx="1079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Himalaya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snow cover</a:t>
            </a:r>
          </a:p>
        </p:txBody>
      </p:sp>
      <p:sp>
        <p:nvSpPr>
          <p:cNvPr id="60442" name="Oval 26"/>
          <p:cNvSpPr>
            <a:spLocks noChangeArrowheads="1"/>
          </p:cNvSpPr>
          <p:nvPr/>
        </p:nvSpPr>
        <p:spPr bwMode="auto">
          <a:xfrm>
            <a:off x="6265863" y="2049463"/>
            <a:ext cx="1114425" cy="471487"/>
          </a:xfrm>
          <a:prstGeom prst="ellipse">
            <a:avLst/>
          </a:prstGeom>
          <a:solidFill>
            <a:srgbClr val="FFCC00">
              <a:alpha val="36862"/>
            </a:srgbClr>
          </a:soli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47" name="Text Box 27"/>
          <p:cNvSpPr txBox="1">
            <a:spLocks noChangeArrowheads="1"/>
          </p:cNvSpPr>
          <p:nvPr/>
        </p:nvSpPr>
        <p:spPr bwMode="auto">
          <a:xfrm>
            <a:off x="6300788" y="2016125"/>
            <a:ext cx="10810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Methane outgasing</a:t>
            </a:r>
          </a:p>
        </p:txBody>
      </p:sp>
      <p:sp>
        <p:nvSpPr>
          <p:cNvPr id="60444" name="Oval 28"/>
          <p:cNvSpPr>
            <a:spLocks noChangeArrowheads="1"/>
          </p:cNvSpPr>
          <p:nvPr/>
        </p:nvSpPr>
        <p:spPr bwMode="auto">
          <a:xfrm>
            <a:off x="4643438" y="3324225"/>
            <a:ext cx="611187" cy="360363"/>
          </a:xfrm>
          <a:prstGeom prst="ellipse">
            <a:avLst/>
          </a:prstGeom>
          <a:solidFill>
            <a:srgbClr val="FFCC00">
              <a:alpha val="36862"/>
            </a:srgbClr>
          </a:solidFill>
          <a:ln w="9525">
            <a:solidFill>
              <a:srgbClr val="FFCC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49" name="Text Box 29"/>
          <p:cNvSpPr txBox="1">
            <a:spLocks noChangeArrowheads="1"/>
          </p:cNvSpPr>
          <p:nvPr/>
        </p:nvSpPr>
        <p:spPr bwMode="auto">
          <a:xfrm>
            <a:off x="4429125" y="3382963"/>
            <a:ext cx="1079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Nutritious dust supply</a:t>
            </a:r>
          </a:p>
        </p:txBody>
      </p:sp>
      <p:sp>
        <p:nvSpPr>
          <p:cNvPr id="60446" name="Oval 30"/>
          <p:cNvSpPr>
            <a:spLocks noChangeArrowheads="1"/>
          </p:cNvSpPr>
          <p:nvPr/>
        </p:nvSpPr>
        <p:spPr bwMode="auto">
          <a:xfrm>
            <a:off x="4643438" y="1957388"/>
            <a:ext cx="1368425" cy="792162"/>
          </a:xfrm>
          <a:prstGeom prst="ellipse">
            <a:avLst/>
          </a:prstGeom>
          <a:solidFill>
            <a:srgbClr val="91005C">
              <a:alpha val="27058"/>
            </a:srgbClr>
          </a:solidFill>
          <a:ln w="9525">
            <a:solidFill>
              <a:srgbClr val="91005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0447" name="Oval 31"/>
          <p:cNvSpPr>
            <a:spLocks noChangeArrowheads="1"/>
          </p:cNvSpPr>
          <p:nvPr/>
        </p:nvSpPr>
        <p:spPr bwMode="auto">
          <a:xfrm>
            <a:off x="4198938" y="1801813"/>
            <a:ext cx="538162" cy="371475"/>
          </a:xfrm>
          <a:prstGeom prst="ellipse">
            <a:avLst/>
          </a:prstGeom>
          <a:solidFill>
            <a:schemeClr val="accent1">
              <a:alpha val="47058"/>
            </a:schemeClr>
          </a:solidFill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52" name="Text Box 32"/>
          <p:cNvSpPr txBox="1">
            <a:spLocks noChangeArrowheads="1"/>
          </p:cNvSpPr>
          <p:nvPr/>
        </p:nvSpPr>
        <p:spPr bwMode="auto">
          <a:xfrm>
            <a:off x="4714875" y="2087563"/>
            <a:ext cx="12239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Arctic ozone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 depletion</a:t>
            </a:r>
          </a:p>
        </p:txBody>
      </p:sp>
      <p:sp>
        <p:nvSpPr>
          <p:cNvPr id="60449" name="Oval 33"/>
          <p:cNvSpPr>
            <a:spLocks noChangeArrowheads="1"/>
          </p:cNvSpPr>
          <p:nvPr/>
        </p:nvSpPr>
        <p:spPr bwMode="auto">
          <a:xfrm>
            <a:off x="3167063" y="1668463"/>
            <a:ext cx="1117600" cy="547687"/>
          </a:xfrm>
          <a:prstGeom prst="ellipse">
            <a:avLst/>
          </a:prstGeom>
          <a:solidFill>
            <a:schemeClr val="bg2">
              <a:alpha val="47058"/>
            </a:schemeClr>
          </a:solidFill>
          <a:ln w="9525">
            <a:solidFill>
              <a:srgbClr val="3333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54" name="Text Box 34"/>
          <p:cNvSpPr txBox="1">
            <a:spLocks noChangeArrowheads="1"/>
          </p:cNvSpPr>
          <p:nvPr/>
        </p:nvSpPr>
        <p:spPr bwMode="auto">
          <a:xfrm>
            <a:off x="3203575" y="1698625"/>
            <a:ext cx="1079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Greenland </a:t>
            </a:r>
          </a:p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ice sheet</a:t>
            </a:r>
          </a:p>
        </p:txBody>
      </p:sp>
      <p:pic>
        <p:nvPicPr>
          <p:cNvPr id="60451" name="Picture 36" descr="pdens_test_b4_3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0" t="80855" r="29050" b="6219"/>
          <a:stretch>
            <a:fillRect/>
          </a:stretch>
        </p:blipFill>
        <p:spPr bwMode="auto">
          <a:xfrm>
            <a:off x="5724525" y="6237288"/>
            <a:ext cx="3262313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52" name="Picture 37" descr="TumbleLogo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146300"/>
            <a:ext cx="1835150" cy="13763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Oval 20"/>
          <p:cNvSpPr>
            <a:spLocks noChangeArrowheads="1"/>
          </p:cNvSpPr>
          <p:nvPr/>
        </p:nvSpPr>
        <p:spPr bwMode="auto">
          <a:xfrm>
            <a:off x="6300192" y="4057327"/>
            <a:ext cx="1219177" cy="451793"/>
          </a:xfrm>
          <a:prstGeom prst="ellipse">
            <a:avLst/>
          </a:prstGeom>
          <a:solidFill>
            <a:schemeClr val="folHlink">
              <a:alpha val="36862"/>
            </a:schemeClr>
          </a:solidFill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aseline="-25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en-US" altLang="en-US" baseline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6376137" y="4112402"/>
            <a:ext cx="10795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de-DE" sz="1400" b="1" baseline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Coral reefs</a:t>
            </a:r>
            <a:endParaRPr lang="de-DE" sz="1400" b="1" baseline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5802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304" y="44624"/>
            <a:ext cx="7571184" cy="1143000"/>
          </a:xfrm>
        </p:spPr>
        <p:txBody>
          <a:bodyPr/>
          <a:lstStyle/>
          <a:p>
            <a:r>
              <a:rPr lang="de-DE" sz="2400" smtClean="0">
                <a:solidFill>
                  <a:srgbClr val="FF0000"/>
                </a:solidFill>
              </a:rPr>
              <a:t>Tipping element: </a:t>
            </a:r>
            <a:r>
              <a:rPr lang="de-DE" sz="2400" smtClean="0"/>
              <a:t/>
            </a:r>
            <a:br>
              <a:rPr lang="de-DE" sz="2400" smtClean="0"/>
            </a:br>
            <a:r>
              <a:rPr lang="de-DE" sz="3600" smtClean="0"/>
              <a:t>Atlantic Overturning Circulation</a:t>
            </a:r>
            <a:endParaRPr lang="en-US" sz="3600"/>
          </a:p>
        </p:txBody>
      </p:sp>
      <p:pic>
        <p:nvPicPr>
          <p:cNvPr id="7170" name="Picture 2" descr="http://www.realclimate.org/images/Atlantic-Conveyor-new-2-transparent-600x6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842684" cy="484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4224562"/>
            <a:ext cx="4971668" cy="2389070"/>
          </a:xfrm>
        </p:spPr>
      </p:pic>
      <p:sp>
        <p:nvSpPr>
          <p:cNvPr id="5" name="TextBox 4"/>
          <p:cNvSpPr txBox="1"/>
          <p:nvPr/>
        </p:nvSpPr>
        <p:spPr>
          <a:xfrm>
            <a:off x="7740352" y="6443874"/>
            <a:ext cx="115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aseline="0" smtClean="0">
                <a:solidFill>
                  <a:srgbClr val="000000"/>
                </a:solidFill>
                <a:latin typeface="Calibri"/>
              </a:rPr>
              <a:t>Liu et al. (2017)</a:t>
            </a:r>
            <a:endParaRPr lang="en-US" sz="1200" baseline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6176" y="5157192"/>
            <a:ext cx="302433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300" baseline="0" smtClean="0">
                <a:solidFill>
                  <a:srgbClr val="00B0F0"/>
                </a:solidFill>
                <a:latin typeface="Calibri"/>
              </a:rPr>
              <a:t>Models without salinity correction: CO</a:t>
            </a:r>
            <a:r>
              <a:rPr lang="de-DE" sz="1300" smtClean="0">
                <a:solidFill>
                  <a:srgbClr val="00B0F0"/>
                </a:solidFill>
                <a:latin typeface="Calibri"/>
              </a:rPr>
              <a:t>2</a:t>
            </a:r>
            <a:r>
              <a:rPr lang="de-DE" sz="1300" baseline="0" smtClean="0">
                <a:solidFill>
                  <a:srgbClr val="00B0F0"/>
                </a:solidFill>
                <a:latin typeface="Calibri"/>
              </a:rPr>
              <a:t>-doubling leads to weakening. 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300" baseline="0" smtClean="0">
                <a:solidFill>
                  <a:srgbClr val="FF9900"/>
                </a:solidFill>
                <a:latin typeface="Calibri"/>
              </a:rPr>
              <a:t>With correction: Breakdown. </a:t>
            </a:r>
            <a:endParaRPr lang="en-US" sz="1300" baseline="0">
              <a:solidFill>
                <a:srgbClr val="FF9900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94293" y="1412776"/>
            <a:ext cx="4070195" cy="2478258"/>
            <a:chOff x="4894293" y="1412776"/>
            <a:chExt cx="4070195" cy="2478258"/>
          </a:xfrm>
        </p:grpSpPr>
        <p:pic>
          <p:nvPicPr>
            <p:cNvPr id="7172" name="Picture 4" descr="A compilation of different indicators for Atlantic ocean circulation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293" y="1412776"/>
              <a:ext cx="4070195" cy="2478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067370" y="1537628"/>
              <a:ext cx="2537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400" baseline="0" smtClean="0">
                  <a:solidFill>
                    <a:srgbClr val="333399"/>
                  </a:solidFill>
                  <a:latin typeface="Calibri"/>
                </a:rPr>
                <a:t>Weakening of circulation – cooling in the North Atlantic</a:t>
              </a:r>
              <a:endParaRPr lang="en-US" sz="1400" baseline="0">
                <a:solidFill>
                  <a:srgbClr val="333399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96942" y="3212976"/>
              <a:ext cx="16233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>
                <a:lnSpc>
                  <a:spcPct val="100000"/>
                </a:lnSpc>
                <a:buClrTx/>
                <a:buSzTx/>
                <a:buFontTx/>
                <a:buNone/>
              </a:pPr>
              <a:r>
                <a:rPr lang="de-DE" sz="1200" baseline="0" smtClean="0">
                  <a:solidFill>
                    <a:srgbClr val="000000"/>
                  </a:solidFill>
                  <a:latin typeface="Calibri"/>
                </a:rPr>
                <a:t>Rahmstorf et al. (2015)</a:t>
              </a:r>
              <a:endParaRPr lang="en-US" sz="1200" baseline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 rot="1476150">
            <a:off x="842752" y="5852621"/>
            <a:ext cx="9797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200" baseline="0" smtClean="0">
                <a:solidFill>
                  <a:srgbClr val="000000"/>
                </a:solidFill>
                <a:latin typeface="Calibri"/>
              </a:rPr>
              <a:t>S. Rahmstorf</a:t>
            </a:r>
            <a:endParaRPr lang="en-US" sz="1200" baseline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0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74" name="Group 1"/>
          <p:cNvGrpSpPr>
            <a:grpSpLocks/>
          </p:cNvGrpSpPr>
          <p:nvPr/>
        </p:nvGrpSpPr>
        <p:grpSpPr bwMode="auto">
          <a:xfrm>
            <a:off x="5102225" y="3933825"/>
            <a:ext cx="3949700" cy="2541588"/>
            <a:chOff x="1971675" y="2038350"/>
            <a:chExt cx="5200650" cy="3178358"/>
          </a:xfrm>
        </p:grpSpPr>
        <p:pic>
          <p:nvPicPr>
            <p:cNvPr id="1054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675" y="2038350"/>
              <a:ext cx="5200650" cy="2781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548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702" y="4897735"/>
              <a:ext cx="4464496" cy="318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5475" name="TextBox 2"/>
          <p:cNvSpPr txBox="1">
            <a:spLocks noChangeArrowheads="1"/>
          </p:cNvSpPr>
          <p:nvPr/>
        </p:nvSpPr>
        <p:spPr bwMode="auto">
          <a:xfrm>
            <a:off x="1763713" y="5614988"/>
            <a:ext cx="327342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</a:pPr>
            <a:r>
              <a:rPr lang="de-DE" altLang="de-DE" sz="1600" baseline="0">
                <a:latin typeface="Calibri" pitchFamily="34" charset="0"/>
              </a:rPr>
              <a:t>Increase in record-breaking annual precipitation (Lehmann et al., 2015)</a:t>
            </a: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23988"/>
            <a:ext cx="3930650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Rectangle 3"/>
          <p:cNvSpPr>
            <a:spLocks noChangeArrowheads="1"/>
          </p:cNvSpPr>
          <p:nvPr/>
        </p:nvSpPr>
        <p:spPr bwMode="auto">
          <a:xfrm>
            <a:off x="4032250" y="0"/>
            <a:ext cx="4932363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hangingPunct="1">
              <a:lnSpc>
                <a:spcPct val="11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600" baseline="0">
                <a:latin typeface="Arial" charset="0"/>
                <a:ea typeface="ヒラギノ角ゴ Pro W3" pitchFamily="48" charset="-128"/>
              </a:rPr>
              <a:t>More extreme events</a:t>
            </a:r>
            <a:endParaRPr lang="de-DE" altLang="en-US" sz="3600" baseline="0">
              <a:latin typeface="Arial" charset="0"/>
              <a:ea typeface="ヒラギノ角ゴ Pro W3" pitchFamily="48" charset="-128"/>
            </a:endParaRPr>
          </a:p>
        </p:txBody>
      </p:sp>
      <p:sp>
        <p:nvSpPr>
          <p:cNvPr id="105478" name="TextBox 3"/>
          <p:cNvSpPr txBox="1">
            <a:spLocks noChangeArrowheads="1"/>
          </p:cNvSpPr>
          <p:nvPr/>
        </p:nvSpPr>
        <p:spPr bwMode="auto">
          <a:xfrm>
            <a:off x="5108575" y="1260475"/>
            <a:ext cx="3032125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de-DE" altLang="de-DE" sz="2000" baseline="0">
                <a:latin typeface="Calibri" pitchFamily="34" charset="0"/>
              </a:rPr>
              <a:t>Observation and prediction</a:t>
            </a:r>
          </a:p>
        </p:txBody>
      </p:sp>
      <p:sp>
        <p:nvSpPr>
          <p:cNvPr id="105479" name="TextBox 4"/>
          <p:cNvSpPr txBox="1">
            <a:spLocks noChangeArrowheads="1"/>
          </p:cNvSpPr>
          <p:nvPr/>
        </p:nvSpPr>
        <p:spPr bwMode="auto">
          <a:xfrm>
            <a:off x="755650" y="1620838"/>
            <a:ext cx="15240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de-DE" altLang="de-DE" sz="2000" baseline="0">
                <a:latin typeface="Calibri" pitchFamily="34" charset="0"/>
              </a:rPr>
              <a:t>Temperature</a:t>
            </a:r>
          </a:p>
        </p:txBody>
      </p:sp>
      <p:sp>
        <p:nvSpPr>
          <p:cNvPr id="105480" name="TextBox 5"/>
          <p:cNvSpPr txBox="1">
            <a:spLocks noChangeArrowheads="1"/>
          </p:cNvSpPr>
          <p:nvPr/>
        </p:nvSpPr>
        <p:spPr bwMode="auto">
          <a:xfrm>
            <a:off x="5580063" y="4144963"/>
            <a:ext cx="1514475" cy="379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de-DE" altLang="de-DE" sz="2000" baseline="0">
                <a:latin typeface="Calibri" pitchFamily="34" charset="0"/>
              </a:rPr>
              <a:t>Precipitation</a:t>
            </a:r>
          </a:p>
        </p:txBody>
      </p:sp>
      <p:sp>
        <p:nvSpPr>
          <p:cNvPr id="105481" name="TextBox 10"/>
          <p:cNvSpPr txBox="1">
            <a:spLocks noChangeArrowheads="1"/>
          </p:cNvSpPr>
          <p:nvPr/>
        </p:nvSpPr>
        <p:spPr bwMode="auto">
          <a:xfrm>
            <a:off x="4038600" y="2147888"/>
            <a:ext cx="32639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de-DE" altLang="de-DE" sz="1600" baseline="0">
                <a:latin typeface="Calibri" pitchFamily="34" charset="0"/>
              </a:rPr>
              <a:t>Increase in record-breaking monthly temperature (Coumou et al., 2013)</a:t>
            </a:r>
          </a:p>
        </p:txBody>
      </p:sp>
    </p:spTree>
    <p:extLst>
      <p:ext uri="{BB962C8B-B14F-4D97-AF65-F5344CB8AC3E}">
        <p14:creationId xmlns:p14="http://schemas.microsoft.com/office/powerpoint/2010/main" val="415301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81100" y="44450"/>
            <a:ext cx="7772400" cy="938213"/>
          </a:xfrm>
          <a:noFill/>
        </p:spPr>
        <p:txBody>
          <a:bodyPr/>
          <a:lstStyle/>
          <a:p>
            <a:pPr eaLnBrk="1" hangingPunct="1"/>
            <a:r>
              <a:rPr lang="en-GB" altLang="en-US" sz="3000" dirty="0"/>
              <a:t>CO</a:t>
            </a:r>
            <a:r>
              <a:rPr lang="en-GB" altLang="en-US" sz="3000" baseline="-25000" dirty="0"/>
              <a:t>2</a:t>
            </a:r>
            <a:r>
              <a:rPr lang="en-GB" altLang="en-US" sz="3000" dirty="0"/>
              <a:t> Concentration rising rapidly</a:t>
            </a:r>
            <a:endParaRPr lang="en-GB" altLang="en-US" sz="3000" dirty="0" smtClean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r="2153" b="65620"/>
          <a:stretch>
            <a:fillRect/>
          </a:stretch>
        </p:blipFill>
        <p:spPr bwMode="auto">
          <a:xfrm>
            <a:off x="179388" y="1412875"/>
            <a:ext cx="5064125" cy="434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2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77"/>
          <a:stretch>
            <a:fillRect/>
          </a:stretch>
        </p:blipFill>
        <p:spPr bwMode="auto">
          <a:xfrm>
            <a:off x="5286375" y="1090613"/>
            <a:ext cx="3678238" cy="572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0" y="5734050"/>
            <a:ext cx="5724525" cy="909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000" i="1" baseline="0">
                <a:solidFill>
                  <a:schemeClr val="accent2"/>
                </a:solidFill>
              </a:rPr>
              <a:t>Intergovernmental Panel on Climatic Change</a:t>
            </a:r>
            <a:br>
              <a:rPr lang="en-GB" altLang="en-US" sz="2000" i="1" baseline="0">
                <a:solidFill>
                  <a:schemeClr val="accent2"/>
                </a:solidFill>
              </a:rPr>
            </a:br>
            <a:r>
              <a:rPr lang="en-GB" altLang="en-US" sz="2000" i="1" baseline="0">
                <a:solidFill>
                  <a:schemeClr val="accent2"/>
                </a:solidFill>
              </a:rPr>
              <a:t>4</a:t>
            </a:r>
            <a:r>
              <a:rPr lang="en-GB" altLang="en-US" sz="2000" i="1" baseline="30000">
                <a:solidFill>
                  <a:schemeClr val="accent2"/>
                </a:solidFill>
              </a:rPr>
              <a:t>th</a:t>
            </a:r>
            <a:r>
              <a:rPr lang="en-GB" altLang="en-US" sz="2000" i="1" baseline="0">
                <a:solidFill>
                  <a:schemeClr val="accent2"/>
                </a:solidFill>
              </a:rPr>
              <a:t> Assessment Report (IPCC AR4, Feb. 2007)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2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142875"/>
            <a:ext cx="7956550" cy="838200"/>
          </a:xfrm>
        </p:spPr>
        <p:txBody>
          <a:bodyPr/>
          <a:lstStyle/>
          <a:p>
            <a:pPr eaLnBrk="1" hangingPunct="1"/>
            <a:r>
              <a:rPr lang="en-US" altLang="en-US" sz="3200" smtClean="0">
                <a:solidFill>
                  <a:schemeClr val="tx1"/>
                </a:solidFill>
              </a:rPr>
              <a:t>Unusual CO</a:t>
            </a:r>
            <a:r>
              <a:rPr lang="en-US" altLang="en-US" sz="3200" baseline="-25000" smtClean="0">
                <a:solidFill>
                  <a:schemeClr val="tx1"/>
                </a:solidFill>
              </a:rPr>
              <a:t>2</a:t>
            </a:r>
            <a:r>
              <a:rPr lang="en-US" altLang="en-US" sz="3200" smtClean="0">
                <a:solidFill>
                  <a:schemeClr val="tx1"/>
                </a:solidFill>
              </a:rPr>
              <a:t> Concentration</a:t>
            </a:r>
            <a:endParaRPr lang="en-GB" altLang="en-US" sz="3200" smtClean="0">
              <a:solidFill>
                <a:schemeClr val="tx1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63588" y="2671763"/>
            <a:ext cx="8194675" cy="2950751"/>
            <a:chOff x="763588" y="2671763"/>
            <a:chExt cx="8194675" cy="2950751"/>
          </a:xfrm>
        </p:grpSpPr>
        <p:sp>
          <p:nvSpPr>
            <p:cNvPr id="23567" name="Rectangle 3"/>
            <p:cNvSpPr>
              <a:spLocks noChangeArrowheads="1"/>
            </p:cNvSpPr>
            <p:nvPr/>
          </p:nvSpPr>
          <p:spPr bwMode="auto">
            <a:xfrm>
              <a:off x="2365375" y="4822825"/>
              <a:ext cx="5705475" cy="3349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</a:pPr>
              <a:endParaRPr lang="en-US" altLang="en-US" sz="2400">
                <a:latin typeface="Arial" charset="0"/>
                <a:ea typeface="ヒラギノ角ゴ Pro W3" pitchFamily="48" charset="-128"/>
              </a:endParaRPr>
            </a:p>
          </p:txBody>
        </p:sp>
        <p:pic>
          <p:nvPicPr>
            <p:cNvPr id="2356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588" y="2671763"/>
              <a:ext cx="8194675" cy="2601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9" name="Rectangle 5"/>
            <p:cNvSpPr>
              <a:spLocks noChangeArrowheads="1"/>
            </p:cNvSpPr>
            <p:nvPr/>
          </p:nvSpPr>
          <p:spPr bwMode="auto">
            <a:xfrm>
              <a:off x="1268413" y="5084763"/>
              <a:ext cx="7470775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</a:pPr>
              <a:endParaRPr lang="en-US" altLang="en-US" sz="2400"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23570" name="Text Box 6"/>
            <p:cNvSpPr txBox="1">
              <a:spLocks noChangeArrowheads="1"/>
            </p:cNvSpPr>
            <p:nvPr/>
          </p:nvSpPr>
          <p:spPr bwMode="auto">
            <a:xfrm>
              <a:off x="1443038" y="5084763"/>
              <a:ext cx="623887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SzTx/>
              </a:pPr>
              <a:r>
                <a:rPr lang="en-GB" altLang="en-US" sz="1600">
                  <a:latin typeface="Arial" charset="0"/>
                  <a:ea typeface="ヒラギノ角ゴ Pro W3" pitchFamily="48" charset="-128"/>
                </a:rPr>
                <a:t>400</a:t>
              </a:r>
              <a:endParaRPr lang="de-DE" altLang="en-US" sz="1600"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23571" name="Text Box 7"/>
            <p:cNvSpPr txBox="1">
              <a:spLocks noChangeArrowheads="1"/>
            </p:cNvSpPr>
            <p:nvPr/>
          </p:nvSpPr>
          <p:spPr bwMode="auto">
            <a:xfrm>
              <a:off x="2411760" y="5301208"/>
              <a:ext cx="4117975" cy="321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SzTx/>
              </a:pPr>
              <a:r>
                <a:rPr lang="en-US" altLang="en-US" sz="1600" baseline="0" smtClean="0">
                  <a:latin typeface="Arial" charset="0"/>
                  <a:ea typeface="ヒラギノ角ゴ Pro W3" pitchFamily="48" charset="-128"/>
                </a:rPr>
                <a:t>thousand years before present</a:t>
              </a:r>
              <a:endParaRPr lang="de-DE" altLang="en-US" sz="1600" baseline="0"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23572" name="Text Box 8"/>
            <p:cNvSpPr txBox="1">
              <a:spLocks noChangeArrowheads="1"/>
            </p:cNvSpPr>
            <p:nvPr/>
          </p:nvSpPr>
          <p:spPr bwMode="auto">
            <a:xfrm>
              <a:off x="8278813" y="5037138"/>
              <a:ext cx="622300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SzTx/>
              </a:pPr>
              <a:r>
                <a:rPr lang="en-GB" altLang="en-US" sz="1600">
                  <a:latin typeface="Arial" charset="0"/>
                  <a:ea typeface="ヒラギノ角ゴ Pro W3" pitchFamily="48" charset="-128"/>
                </a:rPr>
                <a:t>0</a:t>
              </a:r>
              <a:endParaRPr lang="de-DE" altLang="en-US" sz="1600"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23573" name="Text Box 9"/>
            <p:cNvSpPr txBox="1">
              <a:spLocks noChangeArrowheads="1"/>
            </p:cNvSpPr>
            <p:nvPr/>
          </p:nvSpPr>
          <p:spPr bwMode="auto">
            <a:xfrm>
              <a:off x="3092450" y="5084763"/>
              <a:ext cx="623888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SzTx/>
              </a:pPr>
              <a:r>
                <a:rPr lang="en-GB" altLang="en-US" sz="1600">
                  <a:latin typeface="Arial" charset="0"/>
                  <a:ea typeface="ヒラギノ角ゴ Pro W3" pitchFamily="48" charset="-128"/>
                </a:rPr>
                <a:t>300</a:t>
              </a:r>
              <a:endParaRPr lang="de-DE" altLang="en-US" sz="1600"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23574" name="Text Box 10"/>
            <p:cNvSpPr txBox="1">
              <a:spLocks noChangeArrowheads="1"/>
            </p:cNvSpPr>
            <p:nvPr/>
          </p:nvSpPr>
          <p:spPr bwMode="auto">
            <a:xfrm>
              <a:off x="4795838" y="5084763"/>
              <a:ext cx="620712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SzTx/>
              </a:pPr>
              <a:r>
                <a:rPr lang="en-GB" altLang="en-US" sz="1600">
                  <a:latin typeface="Arial" charset="0"/>
                  <a:ea typeface="ヒラギノ角ゴ Pro W3" pitchFamily="48" charset="-128"/>
                </a:rPr>
                <a:t>200</a:t>
              </a:r>
              <a:endParaRPr lang="de-DE" altLang="en-US" sz="1600">
                <a:latin typeface="Arial" charset="0"/>
                <a:ea typeface="ヒラギノ角ゴ Pro W3" pitchFamily="48" charset="-128"/>
              </a:endParaRPr>
            </a:p>
          </p:txBody>
        </p:sp>
        <p:sp>
          <p:nvSpPr>
            <p:cNvPr id="23575" name="Text Box 11"/>
            <p:cNvSpPr txBox="1">
              <a:spLocks noChangeArrowheads="1"/>
            </p:cNvSpPr>
            <p:nvPr/>
          </p:nvSpPr>
          <p:spPr bwMode="auto">
            <a:xfrm>
              <a:off x="6453188" y="5084763"/>
              <a:ext cx="623887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SzTx/>
              </a:pPr>
              <a:r>
                <a:rPr lang="en-GB" altLang="en-US" sz="1600">
                  <a:latin typeface="Arial" charset="0"/>
                  <a:ea typeface="ヒラギノ角ゴ Pro W3" pitchFamily="48" charset="-128"/>
                </a:rPr>
                <a:t>100</a:t>
              </a:r>
              <a:endParaRPr lang="de-DE" altLang="en-US" sz="1600">
                <a:latin typeface="Arial" charset="0"/>
                <a:ea typeface="ヒラギノ角ゴ Pro W3" pitchFamily="48" charset="-128"/>
              </a:endParaRP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332788" y="2541588"/>
            <a:ext cx="717550" cy="455612"/>
            <a:chOff x="8332783" y="2541588"/>
            <a:chExt cx="717549" cy="455612"/>
          </a:xfrm>
        </p:grpSpPr>
        <p:sp>
          <p:nvSpPr>
            <p:cNvPr id="23564" name="Line 13"/>
            <p:cNvSpPr>
              <a:spLocks noChangeShapeType="1"/>
            </p:cNvSpPr>
            <p:nvPr/>
          </p:nvSpPr>
          <p:spPr bwMode="auto">
            <a:xfrm flipH="1">
              <a:off x="8364533" y="2708275"/>
              <a:ext cx="30162" cy="288925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23406" name="AutoShape 14"/>
            <p:cNvSpPr>
              <a:spLocks noChangeArrowheads="1"/>
            </p:cNvSpPr>
            <p:nvPr/>
          </p:nvSpPr>
          <p:spPr bwMode="auto">
            <a:xfrm>
              <a:off x="8332783" y="2700338"/>
              <a:ext cx="127000" cy="65087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3566" name="Text Box 15"/>
            <p:cNvSpPr txBox="1">
              <a:spLocks noChangeArrowheads="1"/>
            </p:cNvSpPr>
            <p:nvPr/>
          </p:nvSpPr>
          <p:spPr bwMode="auto">
            <a:xfrm>
              <a:off x="8435970" y="2541588"/>
              <a:ext cx="614362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</a:pPr>
              <a:r>
                <a:rPr lang="en-GB" altLang="en-US" sz="1500">
                  <a:solidFill>
                    <a:schemeClr val="accent2"/>
                  </a:solidFill>
                  <a:latin typeface="Arial" charset="0"/>
                  <a:ea typeface="ヒラギノ角ゴ Pro W3" pitchFamily="48" charset="-128"/>
                </a:rPr>
                <a:t>1959</a:t>
              </a:r>
              <a:endParaRPr lang="de-DE" altLang="en-US" sz="1500">
                <a:solidFill>
                  <a:schemeClr val="accent2"/>
                </a:solidFill>
                <a:latin typeface="Arial" charset="0"/>
                <a:ea typeface="ヒラギノ角ゴ Pro W3" pitchFamily="48" charset="-128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8324850" y="1489075"/>
            <a:ext cx="612828" cy="1211263"/>
            <a:chOff x="8324855" y="1488413"/>
            <a:chExt cx="612897" cy="1211924"/>
          </a:xfrm>
        </p:grpSpPr>
        <p:sp>
          <p:nvSpPr>
            <p:cNvPr id="1723410" name="AutoShape 18"/>
            <p:cNvSpPr>
              <a:spLocks noChangeArrowheads="1"/>
            </p:cNvSpPr>
            <p:nvPr/>
          </p:nvSpPr>
          <p:spPr bwMode="auto">
            <a:xfrm>
              <a:off x="8324855" y="1628189"/>
              <a:ext cx="127014" cy="65124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3562" name="Line 17"/>
            <p:cNvSpPr>
              <a:spLocks noChangeShapeType="1"/>
            </p:cNvSpPr>
            <p:nvPr/>
          </p:nvSpPr>
          <p:spPr bwMode="auto">
            <a:xfrm flipH="1">
              <a:off x="8384863" y="1693886"/>
              <a:ext cx="3492" cy="1006451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563" name="Text Box 19"/>
            <p:cNvSpPr txBox="1">
              <a:spLocks noChangeArrowheads="1"/>
            </p:cNvSpPr>
            <p:nvPr/>
          </p:nvSpPr>
          <p:spPr bwMode="auto">
            <a:xfrm>
              <a:off x="8470905" y="1488413"/>
              <a:ext cx="466847" cy="235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SzTx/>
              </a:pPr>
              <a:r>
                <a:rPr lang="en-GB" altLang="en-US" sz="1500" dirty="0" smtClean="0">
                  <a:solidFill>
                    <a:schemeClr val="accent2"/>
                  </a:solidFill>
                  <a:latin typeface="Arial" charset="0"/>
                  <a:ea typeface="ヒラギノ角ゴ Pro W3" pitchFamily="48" charset="-128"/>
                </a:rPr>
                <a:t>2019</a:t>
              </a:r>
              <a:endParaRPr lang="de-DE" altLang="en-US" sz="1500" dirty="0">
                <a:solidFill>
                  <a:schemeClr val="accent2"/>
                </a:solidFill>
                <a:latin typeface="Arial" charset="0"/>
                <a:ea typeface="ヒラギノ角ゴ Pro W3" pitchFamily="48" charset="-128"/>
              </a:endParaRPr>
            </a:p>
          </p:txBody>
        </p:sp>
      </p:grpSp>
      <p:sp>
        <p:nvSpPr>
          <p:cNvPr id="8207" name="Line 21"/>
          <p:cNvSpPr>
            <a:spLocks noChangeShapeType="1"/>
          </p:cNvSpPr>
          <p:nvPr/>
        </p:nvSpPr>
        <p:spPr bwMode="auto">
          <a:xfrm flipV="1">
            <a:off x="8388350" y="0"/>
            <a:ext cx="7938" cy="2997200"/>
          </a:xfrm>
          <a:prstGeom prst="line">
            <a:avLst/>
          </a:prstGeom>
          <a:noFill/>
          <a:ln w="25400">
            <a:solidFill>
              <a:schemeClr val="accent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8208" name="Text Box 22"/>
          <p:cNvSpPr txBox="1">
            <a:spLocks noChangeArrowheads="1"/>
          </p:cNvSpPr>
          <p:nvPr/>
        </p:nvSpPr>
        <p:spPr bwMode="auto">
          <a:xfrm>
            <a:off x="8388350" y="100013"/>
            <a:ext cx="6143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en-GB" altLang="en-US" sz="1500">
                <a:solidFill>
                  <a:schemeClr val="accent2"/>
                </a:solidFill>
                <a:latin typeface="Arial" charset="0"/>
                <a:ea typeface="ヒラギノ角ゴ Pro W3" pitchFamily="48" charset="-128"/>
              </a:rPr>
              <a:t>2100</a:t>
            </a:r>
          </a:p>
        </p:txBody>
      </p:sp>
      <p:sp>
        <p:nvSpPr>
          <p:cNvPr id="8209" name="Text Box 23"/>
          <p:cNvSpPr txBox="1">
            <a:spLocks noChangeArrowheads="1"/>
          </p:cNvSpPr>
          <p:nvPr/>
        </p:nvSpPr>
        <p:spPr bwMode="auto">
          <a:xfrm>
            <a:off x="3021013" y="2170113"/>
            <a:ext cx="33559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</a:pPr>
            <a:r>
              <a:rPr lang="en-GB" altLang="en-US" sz="3000">
                <a:solidFill>
                  <a:schemeClr val="accent2"/>
                </a:solidFill>
                <a:latin typeface="Arial" charset="0"/>
                <a:ea typeface="ヒラギノ角ゴ Pro W3" pitchFamily="48" charset="-128"/>
              </a:rPr>
              <a:t>Business as usual </a:t>
            </a:r>
          </a:p>
          <a:p>
            <a:pPr eaLnBrk="1" hangingPunct="1">
              <a:spcBef>
                <a:spcPct val="0"/>
              </a:spcBef>
              <a:buSzTx/>
            </a:pPr>
            <a:r>
              <a:rPr lang="en-GB" altLang="en-US" sz="3000">
                <a:solidFill>
                  <a:schemeClr val="accent2"/>
                </a:solidFill>
                <a:latin typeface="Arial" charset="0"/>
                <a:ea typeface="ヒラギノ角ゴ Pro W3" pitchFamily="48" charset="-128"/>
              </a:rPr>
              <a:t>&gt;1000 ppm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2.77778E-6 0.1650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24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8.33333E-7 0.1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3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81481E-6 L -0.00122 0.1817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907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8" grpId="0"/>
      <p:bldP spid="82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8229600" cy="1143000"/>
          </a:xfrm>
        </p:spPr>
        <p:txBody>
          <a:bodyPr/>
          <a:lstStyle/>
          <a:p>
            <a:r>
              <a:rPr lang="de-DE" sz="3600" dirty="0" err="1" smtClean="0"/>
              <a:t>Observed</a:t>
            </a:r>
            <a:r>
              <a:rPr lang="de-DE" sz="3600" dirty="0" smtClean="0"/>
              <a:t> </a:t>
            </a:r>
            <a:r>
              <a:rPr lang="de-DE" sz="3600" dirty="0" err="1" smtClean="0"/>
              <a:t>impacts</a:t>
            </a:r>
            <a:r>
              <a:rPr lang="de-DE" sz="3600" dirty="0" smtClean="0"/>
              <a:t> </a:t>
            </a:r>
            <a:r>
              <a:rPr lang="de-DE" sz="3600" dirty="0" err="1" smtClean="0"/>
              <a:t>of</a:t>
            </a:r>
            <a:r>
              <a:rPr lang="de-DE" sz="3600" dirty="0" smtClean="0"/>
              <a:t> </a:t>
            </a:r>
            <a:r>
              <a:rPr lang="de-DE" sz="3600" dirty="0" err="1" smtClean="0"/>
              <a:t>climate</a:t>
            </a:r>
            <a:r>
              <a:rPr lang="de-DE" sz="3600" dirty="0" smtClean="0"/>
              <a:t> </a:t>
            </a:r>
            <a:r>
              <a:rPr lang="de-DE" sz="3600" dirty="0" err="1" smtClean="0"/>
              <a:t>change</a:t>
            </a:r>
            <a:endParaRPr lang="de-DE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4784"/>
            <a:ext cx="5316047" cy="5181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0096" y="6396313"/>
            <a:ext cx="1565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r>
              <a:rPr lang="de-DE" sz="1400" baseline="0" dirty="0" err="1">
                <a:solidFill>
                  <a:srgbClr val="333399"/>
                </a:solidFill>
                <a:latin typeface="Calibri"/>
              </a:rPr>
              <a:t>s</a:t>
            </a:r>
            <a:r>
              <a:rPr lang="de-DE" sz="1400" baseline="0" dirty="0" err="1" smtClean="0">
                <a:solidFill>
                  <a:srgbClr val="333399"/>
                </a:solidFill>
                <a:latin typeface="Calibri"/>
              </a:rPr>
              <a:t>ource</a:t>
            </a:r>
            <a:r>
              <a:rPr lang="de-DE" sz="1400" baseline="0" dirty="0" smtClean="0">
                <a:solidFill>
                  <a:srgbClr val="333399"/>
                </a:solidFill>
                <a:latin typeface="Calibri"/>
              </a:rPr>
              <a:t>: AR5 (2013)</a:t>
            </a:r>
            <a:endParaRPr lang="de-DE" sz="1400" baseline="0" dirty="0">
              <a:solidFill>
                <a:srgbClr val="333399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93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IKneu">
  <a:themeElements>
    <a:clrScheme name="PIKne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Kneu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PIKne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ne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ne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ne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ne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ne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ne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ne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ne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ne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ne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ne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Präsentation_090514">
  <a:themeElements>
    <a:clrScheme name="Präsentation_09051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äsentation_090514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Präsentation_0905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defTabSz="914400">
          <a:lnSpc>
            <a:spcPct val="100000"/>
          </a:lnSpc>
          <a:buClrTx/>
          <a:buSzTx/>
          <a:buFontTx/>
          <a:buNone/>
          <a:defRPr sz="1400" baseline="0" smtClean="0">
            <a:latin typeface="Calibri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charset="0"/>
          </a:defRPr>
        </a:defPPr>
      </a:lstStyle>
    </a:lnDef>
    <a:txDef>
      <a:spPr>
        <a:noFill/>
      </a:spPr>
      <a:bodyPr wrap="none">
        <a:spAutoFit/>
      </a:bodyPr>
      <a:lstStyle>
        <a:defPPr defTabSz="914400">
          <a:lnSpc>
            <a:spcPct val="100000"/>
          </a:lnSpc>
          <a:buClrTx/>
          <a:buSzTx/>
          <a:buFontTx/>
          <a:buNone/>
          <a:defRPr sz="1400" baseline="0">
            <a:solidFill>
              <a:srgbClr val="333399"/>
            </a:solidFill>
            <a:latin typeface="Calibri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äsentation_090514">
  <a:themeElements>
    <a:clrScheme name="Präsentation_09051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äsentation_090514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48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aseline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Präsentation_0905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Präsentation_090514">
  <a:themeElements>
    <a:clrScheme name="Präsentation_09051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äsentation_090514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48" charset="-128"/>
          </a:defRPr>
        </a:defPPr>
      </a:lstStyle>
    </a:lnDef>
  </a:objectDefaults>
  <a:extraClrSchemeLst>
    <a:extraClrScheme>
      <a:clrScheme name="Präsentation_0905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Präsentation_090514">
  <a:themeElements>
    <a:clrScheme name="Präsentation_09051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äsentation_090514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48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200" baseline="0" smtClean="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>
    <a:extraClrScheme>
      <a:clrScheme name="Präsentation_0905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PIKneu">
  <a:themeElements>
    <a:clrScheme name="PIKne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Kneu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400" dirty="0" smtClean="0">
            <a:solidFill>
              <a:schemeClr val="accent2"/>
            </a:solidFill>
            <a:latin typeface="+mn-lt"/>
          </a:defRPr>
        </a:defPPr>
      </a:lstStyle>
    </a:txDef>
  </a:objectDefaults>
  <a:extraClrSchemeLst>
    <a:extraClrScheme>
      <a:clrScheme name="PIKne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ne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ne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ne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ne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Kne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ne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ne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ne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ne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ne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Kne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Präsentation_090514">
  <a:themeElements>
    <a:clrScheme name="Präsentation_09051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äsentation_090514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ヒラギノ角ゴ Pro W3" pitchFamily="48" charset="-128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baseline="0">
            <a:solidFill>
              <a:schemeClr val="tx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Präsentation_0905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Präsentation_090514">
  <a:themeElements>
    <a:clrScheme name="Präsentation_090514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äsentation_090514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48" charset="-128"/>
          </a:defRPr>
        </a:defPPr>
      </a:lstStyle>
    </a:lnDef>
  </a:objectDefaults>
  <a:extraClrSchemeLst>
    <a:extraClrScheme>
      <a:clrScheme name="Präsentation_09051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äsentation_090514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äsentation_090514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-2500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 defTabSz="914400">
          <a:lnSpc>
            <a:spcPct val="100000"/>
          </a:lnSpc>
          <a:buClrTx/>
          <a:buSzTx/>
          <a:buFontTx/>
          <a:buNone/>
          <a:defRPr sz="1400" baseline="0" smtClean="0">
            <a:solidFill>
              <a:schemeClr val="tx1"/>
            </a:solidFill>
            <a:latin typeface="Calibri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2092</Words>
  <Application>Microsoft Office PowerPoint</Application>
  <PresentationFormat>On-screen Show (4:3)</PresentationFormat>
  <Paragraphs>465</Paragraphs>
  <Slides>64</Slides>
  <Notes>36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64</vt:i4>
      </vt:variant>
    </vt:vector>
  </HeadingPairs>
  <TitlesOfParts>
    <vt:vector size="75" baseType="lpstr">
      <vt:lpstr>PIKneu</vt:lpstr>
      <vt:lpstr>Custom Design</vt:lpstr>
      <vt:lpstr>Präsentation_090514</vt:lpstr>
      <vt:lpstr>1_Präsentation_090514</vt:lpstr>
      <vt:lpstr>2_Präsentation_090514</vt:lpstr>
      <vt:lpstr>1_PIKneu</vt:lpstr>
      <vt:lpstr>3_Präsentation_090514</vt:lpstr>
      <vt:lpstr>5_Präsentation_090514</vt:lpstr>
      <vt:lpstr>1_Custom Design</vt:lpstr>
      <vt:lpstr>4_Präsentation_090514</vt:lpstr>
      <vt:lpstr>2_Custom Design</vt:lpstr>
      <vt:lpstr>PowerPoint Presentation</vt:lpstr>
      <vt:lpstr>PowerPoint Presentation</vt:lpstr>
      <vt:lpstr>PowerPoint Presentation</vt:lpstr>
      <vt:lpstr>What happens with the CO2 emissions?</vt:lpstr>
      <vt:lpstr>CO2 Concentration rising rapidly</vt:lpstr>
      <vt:lpstr>CO2 Concentration rising rapidly</vt:lpstr>
      <vt:lpstr>CO2 Concentration rising rapidly</vt:lpstr>
      <vt:lpstr>Unusual CO2 Concentration</vt:lpstr>
      <vt:lpstr>Observed impacts of climate change</vt:lpstr>
      <vt:lpstr>Ocean acidification</vt:lpstr>
      <vt:lpstr>Tipping element: Coral reefs</vt:lpstr>
      <vt:lpstr>PowerPoint Presentation</vt:lpstr>
      <vt:lpstr>CO2 is a greenhouse gas</vt:lpstr>
      <vt:lpstr>PowerPoint Presentation</vt:lpstr>
      <vt:lpstr>PowerPoint Presentation</vt:lpstr>
      <vt:lpstr>The planet is warming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1979 17. September         Arctic Sea Ice</vt:lpstr>
      <vt:lpstr>2005 17. September         Arctic Sea Ice</vt:lpstr>
      <vt:lpstr>2007 17. September     -23%    Arctic Sea Ice</vt:lpstr>
      <vt:lpstr>2012 17. September    Another -23%    Arctic Sea Ice</vt:lpstr>
      <vt:lpstr>PowerPoint Presentation</vt:lpstr>
      <vt:lpstr>Contributions to Sea level rise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Intensification of tropical cyclones</vt:lpstr>
      <vt:lpstr>PowerPoint Presentation</vt:lpstr>
      <vt:lpstr>The way forward…</vt:lpstr>
      <vt:lpstr>Emissions are still rising!</vt:lpstr>
      <vt:lpstr>The window for 1.5 – 2°C is closing</vt:lpstr>
      <vt:lpstr>Current pledges and policies</vt:lpstr>
      <vt:lpstr>PowerPoint Presentation</vt:lpstr>
      <vt:lpstr>Stabilizing Temperature</vt:lpstr>
      <vt:lpstr>PowerPoint Presentation</vt:lpstr>
      <vt:lpstr>PowerPoint Presentation</vt:lpstr>
      <vt:lpstr>Emissions by sector</vt:lpstr>
      <vt:lpstr>Emissionen nach Sektor</vt:lpstr>
      <vt:lpstr>Emissionen nach Sektor</vt:lpstr>
      <vt:lpstr>Emissionen nach Sektor</vt:lpstr>
      <vt:lpstr>Emissionen nach Sektor</vt:lpstr>
      <vt:lpstr>PowerPoint Presentation</vt:lpstr>
      <vt:lpstr>PowerPoint Presentation</vt:lpstr>
      <vt:lpstr>Dutch cow ready for global warming !</vt:lpstr>
      <vt:lpstr>Climate change suppresses onset of next ice age</vt:lpstr>
      <vt:lpstr>Kippelemente im Erdsystem</vt:lpstr>
      <vt:lpstr>Tipping elements in the climate system</vt:lpstr>
      <vt:lpstr>Tipping element:  Atlantic Overturning Circulation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Jacob Schewe</dc:creator>
  <cp:lastModifiedBy>Jan Volkholz</cp:lastModifiedBy>
  <cp:revision>316</cp:revision>
  <dcterms:modified xsi:type="dcterms:W3CDTF">2019-08-05T14:01:50Z</dcterms:modified>
</cp:coreProperties>
</file>