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68" r:id="rId3"/>
    <p:sldId id="272" r:id="rId4"/>
    <p:sldId id="270" r:id="rId5"/>
    <p:sldId id="271" r:id="rId6"/>
    <p:sldId id="278" r:id="rId7"/>
    <p:sldId id="273" r:id="rId8"/>
    <p:sldId id="274" r:id="rId9"/>
    <p:sldId id="276" r:id="rId10"/>
    <p:sldId id="275" r:id="rId11"/>
    <p:sldId id="279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352"/>
    <a:srgbClr val="F8F8F8"/>
    <a:srgbClr val="E37222"/>
    <a:srgbClr val="7CA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141" d="100"/>
          <a:sy n="141" d="100"/>
        </p:scale>
        <p:origin x="12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70F73-A630-4A97-8E13-0CE8B95502C8}" type="datetimeFigureOut">
              <a:rPr lang="en-DE" smtClean="0"/>
              <a:t>21/06/2022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8CFB3-1A08-44EB-9F05-934399C6787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189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129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7640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454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8CFB3-1A08-44EB-9F05-934399C67879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9438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Logo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114DFAA-9B05-4EE9-BBA2-41D64A8AE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407" y="2388820"/>
            <a:ext cx="6768249" cy="134561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B91008-5C9F-1149-AEBC-EE51B040BA3A}"/>
              </a:ext>
            </a:extLst>
          </p:cNvPr>
          <p:cNvSpPr/>
          <p:nvPr userDrawn="1"/>
        </p:nvSpPr>
        <p:spPr>
          <a:xfrm>
            <a:off x="0" y="6179419"/>
            <a:ext cx="5361354" cy="67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24D8F7-20D2-4B8B-B82A-1C9E4E17A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4072" y="5594057"/>
            <a:ext cx="903855" cy="7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0CEA58D-EADE-4685-AC24-51DA1616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5527" y="1764563"/>
            <a:ext cx="7420946" cy="216499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B91008-5C9F-1149-AEBC-EE51B040BA3A}"/>
              </a:ext>
            </a:extLst>
          </p:cNvPr>
          <p:cNvSpPr/>
          <p:nvPr userDrawn="1"/>
        </p:nvSpPr>
        <p:spPr>
          <a:xfrm>
            <a:off x="0" y="6179419"/>
            <a:ext cx="5361354" cy="67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52E1D0-74F4-46C6-B433-181F80A16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4072" y="5594057"/>
            <a:ext cx="903855" cy="7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-1" y="0"/>
            <a:ext cx="12210197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6C4E8F8-1CBC-D043-9B4A-4BA6874EA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B3D953D6-969A-044D-942A-87CA34F5A1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8D2BBB-9DF8-4C4A-AC3F-590186205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625974"/>
            <a:ext cx="11484000" cy="1000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Author</a:t>
            </a:r>
            <a:r>
              <a:rPr lang="de-DE" dirty="0"/>
              <a:t>/Institution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3A3FFFE-FF33-415E-9DDD-EC973C375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8C1AEB-1E9E-4CD9-8C35-5F78B94C7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6933" y="184575"/>
            <a:ext cx="4430700" cy="12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folie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A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A37D423-93B3-E244-A180-BB659F7FC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Chapter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294E45EA-0BB8-9641-8270-0FBA0ECBA70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DB6B7E-5880-4094-AE9B-B500DDC59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45CEA1-D901-4E81-B128-937008F393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8269" y="6019800"/>
            <a:ext cx="2450014" cy="7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folie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082F3C8-E970-6348-B5A8-B3DDE4BEF3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BD90ACE-B9FB-46AD-940D-0319BED25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954464"/>
            <a:ext cx="11484000" cy="50825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Chapter  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765AEBD-B253-472A-BEBE-658EE8F9A76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0000" y="3597002"/>
            <a:ext cx="11484000" cy="45777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80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DF90556-2DBD-48F3-8013-21C30B8D2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8440" y="6259383"/>
            <a:ext cx="581295" cy="4577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60D539-587E-4571-B33C-0BA7AAD407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8269" y="6019800"/>
            <a:ext cx="2450014" cy="7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Bild-Textfolie_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5B0DBDB8-D831-1141-B396-D54CBACBE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12" y="908050"/>
            <a:ext cx="11306176" cy="5041900"/>
          </a:xfrm>
          <a:prstGeom prst="rect">
            <a:avLst/>
          </a:prstGeom>
        </p:spPr>
        <p:txBody>
          <a:bodyPr lIns="90000"/>
          <a:lstStyle>
            <a:lvl1pPr>
              <a:buFont typeface="Systemschrift Normal"/>
              <a:buChar char="›"/>
              <a:defRPr sz="3000" b="0"/>
            </a:lvl1pPr>
            <a:lvl2pPr>
              <a:buFont typeface="Systemschrift Normal"/>
              <a:buChar char="›"/>
              <a:defRPr sz="3000" b="0"/>
            </a:lvl2pPr>
            <a:lvl3pPr>
              <a:buFont typeface="Systemschrift Normal"/>
              <a:buChar char="›"/>
              <a:defRPr sz="3000" b="0"/>
            </a:lvl3pPr>
            <a:lvl4pPr>
              <a:buFont typeface="Symbol" pitchFamily="2" charset="2"/>
              <a:buChar char="-"/>
              <a:defRPr/>
            </a:lvl4pPr>
            <a:lvl5pPr>
              <a:buFont typeface="Symbol" pitchFamily="2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D4D6BC-2D74-064E-88A0-9B1ED2EC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472000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Slide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75A27E-5730-4A39-8245-B4C51BC2A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0E6E8B-C54F-4775-9F2B-05086743F5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8533" y="6057789"/>
            <a:ext cx="2323520" cy="6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0B1F87C2-6BF9-0946-AD8C-CE0029258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2913" y="926758"/>
            <a:ext cx="11306176" cy="523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96EA4AB-38EB-4D50-8FAA-38A44BCB5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508150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28A94C-8FD4-4CFF-8894-23936501E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5CA936-C11A-407F-AC3E-FBDE0B52C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8533" y="6057789"/>
            <a:ext cx="2323520" cy="6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96EA4AB-38EB-4D50-8FAA-38A44BCB5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1479575" cy="900000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B433865-19C5-4F17-9DFF-86FCB5C53402}"/>
              </a:ext>
            </a:extLst>
          </p:cNvPr>
          <p:cNvSpPr/>
          <p:nvPr userDrawn="1"/>
        </p:nvSpPr>
        <p:spPr>
          <a:xfrm flipH="1" flipV="1">
            <a:off x="0" y="908050"/>
            <a:ext cx="12192000" cy="504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F67C187-142A-4CB6-9832-D06E42D6A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2912" y="1231284"/>
            <a:ext cx="11306176" cy="4455413"/>
          </a:xfrm>
          <a:prstGeom prst="rect">
            <a:avLst/>
          </a:prstGeom>
        </p:spPr>
        <p:txBody>
          <a:bodyPr lIns="90000"/>
          <a:lstStyle>
            <a:lvl1pPr>
              <a:buFont typeface="Systemschrift Normal"/>
              <a:buChar char="›"/>
              <a:defRPr sz="3000" b="0"/>
            </a:lvl1pPr>
            <a:lvl2pPr>
              <a:buFont typeface="Systemschrift Normal"/>
              <a:buChar char="›"/>
              <a:defRPr sz="3000" b="0"/>
            </a:lvl2pPr>
            <a:lvl3pPr>
              <a:buFont typeface="Systemschrift Normal"/>
              <a:buChar char="›"/>
              <a:defRPr sz="3000" b="0"/>
            </a:lvl3pPr>
            <a:lvl4pPr>
              <a:buFont typeface="Symbol" pitchFamily="2" charset="2"/>
              <a:buChar char="-"/>
              <a:defRPr/>
            </a:lvl4pPr>
            <a:lvl5pPr>
              <a:buFont typeface="Symbol" pitchFamily="2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F4AFA0D-46C8-4BBF-8115-61782FBD7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070" y="6259384"/>
            <a:ext cx="595584" cy="4690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A307FF-0E8A-415C-8ED3-B733F7BDD0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8533" y="6057789"/>
            <a:ext cx="2323520" cy="6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>
            <a:extLst>
              <a:ext uri="{FF2B5EF4-FFF2-40B4-BE49-F238E27FC236}">
                <a16:creationId xmlns:a16="http://schemas.microsoft.com/office/drawing/2014/main" id="{78E574B1-B37D-E543-8C44-E1CE49FAD524}"/>
              </a:ext>
            </a:extLst>
          </p:cNvPr>
          <p:cNvSpPr txBox="1">
            <a:spLocks/>
          </p:cNvSpPr>
          <p:nvPr userDrawn="1"/>
        </p:nvSpPr>
        <p:spPr>
          <a:xfrm>
            <a:off x="360000" y="6120000"/>
            <a:ext cx="9608647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– Seite </a:t>
            </a:r>
            <a:fld id="{46039D0F-907F-47FF-BF4D-6BC6DB73EA50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8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  <p:sldLayoutId id="2147483650" r:id="rId3"/>
    <p:sldLayoutId id="2147483664" r:id="rId4"/>
    <p:sldLayoutId id="2147483666" r:id="rId5"/>
    <p:sldLayoutId id="2147483651" r:id="rId6"/>
    <p:sldLayoutId id="2147483660" r:id="rId7"/>
    <p:sldLayoutId id="214748366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8" Type="http://schemas.openxmlformats.org/officeDocument/2006/relationships/image" Target="../media/image27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polygon&#10;&#10;Description automatically generated">
            <a:extLst>
              <a:ext uri="{FF2B5EF4-FFF2-40B4-BE49-F238E27FC236}">
                <a16:creationId xmlns:a16="http://schemas.microsoft.com/office/drawing/2014/main" id="{B945DBCD-EC6D-EAEC-1E51-B63BD7EA8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03" y="225462"/>
            <a:ext cx="7552393" cy="15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Climate Projections – SPEI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36ABD-A66F-9180-02E7-72E537796074}"/>
              </a:ext>
            </a:extLst>
          </p:cNvPr>
          <p:cNvSpPr txBox="1"/>
          <p:nvPr/>
        </p:nvSpPr>
        <p:spPr>
          <a:xfrm>
            <a:off x="253914" y="5585773"/>
            <a:ext cx="2861831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2071-2100 vs. 1971-2000   </a:t>
            </a:r>
          </a:p>
          <a:p>
            <a:pPr algn="l"/>
            <a:r>
              <a:rPr lang="en-US" dirty="0"/>
              <a:t>CORDEX-EUR11 RCP8.5   </a:t>
            </a:r>
          </a:p>
          <a:p>
            <a:pPr algn="l"/>
            <a:r>
              <a:rPr lang="en-US" dirty="0"/>
              <a:t>Annual Changes</a:t>
            </a:r>
          </a:p>
          <a:p>
            <a:pPr algn="l"/>
            <a:r>
              <a:rPr lang="en-US" dirty="0"/>
              <a:t>90% Significance Level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BBB8A0B-B7BE-C410-CDBD-754C86DD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1310784"/>
            <a:ext cx="5690880" cy="4104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A39ECAC-4125-CE1C-20B5-36257934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28" y="1310784"/>
            <a:ext cx="5690880" cy="4104000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E46CE3CE-1027-B69D-31D2-7783841BE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745" y="5495182"/>
            <a:ext cx="5813902" cy="767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9656D7-A693-3263-2BDC-C8E390D37D53}"/>
              </a:ext>
            </a:extLst>
          </p:cNvPr>
          <p:cNvSpPr txBox="1"/>
          <p:nvPr/>
        </p:nvSpPr>
        <p:spPr>
          <a:xfrm>
            <a:off x="1640437" y="914288"/>
            <a:ext cx="280859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SPEI – 3 Month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D2D0B-C53A-02AB-B947-97DA9B5CE9CD}"/>
              </a:ext>
            </a:extLst>
          </p:cNvPr>
          <p:cNvSpPr txBox="1"/>
          <p:nvPr/>
        </p:nvSpPr>
        <p:spPr>
          <a:xfrm>
            <a:off x="7742975" y="916557"/>
            <a:ext cx="280859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SPEI – 12 Month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A9ACF-E2F8-5EF0-033B-0AD8F804175D}"/>
              </a:ext>
            </a:extLst>
          </p:cNvPr>
          <p:cNvSpPr txBox="1"/>
          <p:nvPr/>
        </p:nvSpPr>
        <p:spPr>
          <a:xfrm>
            <a:off x="3366235" y="6229671"/>
            <a:ext cx="531292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Evapotranspiration based on Hargreaves</a:t>
            </a:r>
          </a:p>
        </p:txBody>
      </p:sp>
    </p:spTree>
    <p:extLst>
      <p:ext uri="{BB962C8B-B14F-4D97-AF65-F5344CB8AC3E}">
        <p14:creationId xmlns:p14="http://schemas.microsoft.com/office/powerpoint/2010/main" val="7782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C4BDF3-3C9B-C561-1438-3D00BF0C26D4}"/>
              </a:ext>
            </a:extLst>
          </p:cNvPr>
          <p:cNvSpPr txBox="1"/>
          <p:nvPr/>
        </p:nvSpPr>
        <p:spPr>
          <a:xfrm>
            <a:off x="670094" y="1227040"/>
            <a:ext cx="10393448" cy="45243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Ensemble of 62 high resolution regional climate model simulations are available for the project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Bias adjustment reduces bias significantly, also for prolonged drought event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North-South gradient in climate change signal, but different border between different ensembles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Increase number of drought events and length of drought spells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Precipitation related changes are uncertain with any ensemble (CMIP5, CMIP6 and CORDEX-EUR11)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 natural variability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 inter-model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Strongest changes anticipated for France, Italy and Balkans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Long-scale SPEI (&gt;12 month) show </a:t>
            </a:r>
            <a:r>
              <a:rPr lang="en-US" sz="2400"/>
              <a:t>stronger increase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72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888AB-D1D4-423A-B9F0-B2F19ACC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54464"/>
            <a:ext cx="11484000" cy="1287336"/>
          </a:xfrm>
        </p:spPr>
        <p:txBody>
          <a:bodyPr/>
          <a:lstStyle/>
          <a:p>
            <a:r>
              <a:rPr lang="en-US" dirty="0"/>
              <a:t>Projected changes in meteorological drought risk under future climate change scenarios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5F7685-3AF9-4458-A009-9324DDD7F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4625974"/>
            <a:ext cx="11484000" cy="1577976"/>
          </a:xfrm>
        </p:spPr>
        <p:txBody>
          <a:bodyPr/>
          <a:lstStyle/>
          <a:p>
            <a:r>
              <a:rPr lang="en-US" dirty="0"/>
              <a:t>Christoph Menz</a:t>
            </a:r>
          </a:p>
          <a:p>
            <a:r>
              <a:rPr lang="en-US" dirty="0"/>
              <a:t>Research Department II: Climate Resilience</a:t>
            </a:r>
          </a:p>
          <a:p>
            <a:r>
              <a:rPr lang="en-US" dirty="0"/>
              <a:t>Potsdam Institute for Climate Impact Research</a:t>
            </a:r>
          </a:p>
        </p:txBody>
      </p:sp>
      <p:pic>
        <p:nvPicPr>
          <p:cNvPr id="7" name="Picture 6" descr="Shape, polygon&#10;&#10;Description automatically generated">
            <a:extLst>
              <a:ext uri="{FF2B5EF4-FFF2-40B4-BE49-F238E27FC236}">
                <a16:creationId xmlns:a16="http://schemas.microsoft.com/office/drawing/2014/main" id="{0B37112F-21F4-02D7-92B5-3B640ADD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58287" cy="12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8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E48B7F-25F1-A379-F7EA-2EDC873F0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346" y="1148982"/>
            <a:ext cx="6539475" cy="471596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14A90-76E9-AB70-DF7A-FBFA41A66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347" y="1148981"/>
            <a:ext cx="6539475" cy="471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1CE3EE-DACE-ADB4-DE24-EB541ACA8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19792" y="4446767"/>
            <a:ext cx="2087999" cy="1742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DFA96B-B314-E035-965B-5FD52295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19792" y="2628928"/>
            <a:ext cx="2087999" cy="1742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38B004-96AB-99AC-6421-E4DCC5B01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19792" y="811089"/>
            <a:ext cx="2087999" cy="1742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D55C0-9A57-A0CD-ECF3-F19C59C225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7128" y="5957999"/>
            <a:ext cx="4821431" cy="64698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8A8ACC-6982-E725-323C-BC0DDEB1AF0D}"/>
              </a:ext>
            </a:extLst>
          </p:cNvPr>
          <p:cNvCxnSpPr>
            <a:cxnSpLocks/>
          </p:cNvCxnSpPr>
          <p:nvPr/>
        </p:nvCxnSpPr>
        <p:spPr>
          <a:xfrm flipV="1">
            <a:off x="2967661" y="811088"/>
            <a:ext cx="3845780" cy="3087144"/>
          </a:xfrm>
          <a:prstGeom prst="line">
            <a:avLst/>
          </a:prstGeom>
          <a:ln w="38100">
            <a:solidFill>
              <a:srgbClr val="9B13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48F905-8308-2F0D-0409-A5CAFD7680F1}"/>
              </a:ext>
            </a:extLst>
          </p:cNvPr>
          <p:cNvCxnSpPr>
            <a:cxnSpLocks/>
          </p:cNvCxnSpPr>
          <p:nvPr/>
        </p:nvCxnSpPr>
        <p:spPr>
          <a:xfrm>
            <a:off x="2961311" y="4554446"/>
            <a:ext cx="3852131" cy="1634553"/>
          </a:xfrm>
          <a:prstGeom prst="line">
            <a:avLst/>
          </a:prstGeom>
          <a:ln w="38100">
            <a:solidFill>
              <a:srgbClr val="9B13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E076DB4-9B5C-F8E8-E286-8F4F87BA5A31}"/>
              </a:ext>
            </a:extLst>
          </p:cNvPr>
          <p:cNvSpPr/>
          <p:nvPr/>
        </p:nvSpPr>
        <p:spPr>
          <a:xfrm>
            <a:off x="6813442" y="796015"/>
            <a:ext cx="2094349" cy="5392984"/>
          </a:xfrm>
          <a:prstGeom prst="rect">
            <a:avLst/>
          </a:prstGeom>
          <a:noFill/>
          <a:ln w="38100">
            <a:solidFill>
              <a:srgbClr val="9B1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FC2EF2-67D0-AED5-A221-DF178E4E3730}"/>
              </a:ext>
            </a:extLst>
          </p:cNvPr>
          <p:cNvSpPr txBox="1"/>
          <p:nvPr/>
        </p:nvSpPr>
        <p:spPr>
          <a:xfrm>
            <a:off x="6832118" y="818448"/>
            <a:ext cx="965200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100</a:t>
            </a:r>
            <a:r>
              <a:rPr lang="en-US" sz="1000" dirty="0"/>
              <a:t> </a:t>
            </a:r>
            <a:r>
              <a:rPr lang="en-US" sz="2000" dirty="0"/>
              <a:t>km</a:t>
            </a:r>
            <a:endParaRPr lang="de-DE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206CAC-871C-3963-4AC0-C72F7CAA1BB8}"/>
              </a:ext>
            </a:extLst>
          </p:cNvPr>
          <p:cNvSpPr txBox="1"/>
          <p:nvPr/>
        </p:nvSpPr>
        <p:spPr>
          <a:xfrm>
            <a:off x="6833614" y="2634903"/>
            <a:ext cx="965200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50</a:t>
            </a:r>
            <a:r>
              <a:rPr lang="en-US" sz="1000" dirty="0"/>
              <a:t> </a:t>
            </a:r>
            <a:r>
              <a:rPr lang="en-US" sz="2000" dirty="0"/>
              <a:t>km</a:t>
            </a:r>
            <a:endParaRPr lang="de-DE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5D630-5025-561B-0682-A2E211F072C4}"/>
              </a:ext>
            </a:extLst>
          </p:cNvPr>
          <p:cNvSpPr txBox="1"/>
          <p:nvPr/>
        </p:nvSpPr>
        <p:spPr>
          <a:xfrm>
            <a:off x="6833614" y="4450817"/>
            <a:ext cx="963704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  <a:r>
              <a:rPr lang="en-US" sz="1000" dirty="0"/>
              <a:t> </a:t>
            </a:r>
            <a:r>
              <a:rPr lang="en-US" sz="2000" dirty="0"/>
              <a:t>km</a:t>
            </a:r>
            <a:endParaRPr lang="de-DE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B1BAC0-72CC-54F7-C279-A5B9B76966A7}"/>
              </a:ext>
            </a:extLst>
          </p:cNvPr>
          <p:cNvSpPr txBox="1"/>
          <p:nvPr/>
        </p:nvSpPr>
        <p:spPr>
          <a:xfrm>
            <a:off x="9362483" y="5095933"/>
            <a:ext cx="2555034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E-OBS v24.0e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Annual accumulation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90% Significance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814E1-584E-C977-6033-7AE5F597C661}"/>
              </a:ext>
            </a:extLst>
          </p:cNvPr>
          <p:cNvSpPr txBox="1"/>
          <p:nvPr/>
        </p:nvSpPr>
        <p:spPr>
          <a:xfrm>
            <a:off x="9093410" y="1888876"/>
            <a:ext cx="2824107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Observed</a:t>
            </a:r>
          </a:p>
          <a:p>
            <a:pPr algn="ctr"/>
            <a:r>
              <a:rPr lang="en-US" sz="2400" b="1" dirty="0"/>
              <a:t>Climate Change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2001-2020</a:t>
            </a:r>
          </a:p>
          <a:p>
            <a:pPr algn="ctr"/>
            <a:r>
              <a:rPr lang="en-US" sz="2400" b="1" dirty="0"/>
              <a:t>vs.</a:t>
            </a:r>
          </a:p>
          <a:p>
            <a:pPr algn="ctr"/>
            <a:r>
              <a:rPr lang="en-US" sz="2400" b="1" dirty="0"/>
              <a:t>1981-2000</a:t>
            </a:r>
            <a:endParaRPr lang="de-DE" sz="2400" b="1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Climate Projections</a:t>
            </a:r>
          </a:p>
        </p:txBody>
      </p:sp>
      <p:pic>
        <p:nvPicPr>
          <p:cNvPr id="4" name="Picture 2" descr="\\VBOXSVR\presentations\Workshop_18.02.-21.02.2019_Clim4Vitis_Vila_Real\pictures\rcms\cordex_europe.png">
            <a:extLst>
              <a:ext uri="{FF2B5EF4-FFF2-40B4-BE49-F238E27FC236}">
                <a16:creationId xmlns:a16="http://schemas.microsoft.com/office/drawing/2014/main" id="{E5B927E6-D908-14FB-ACF2-C2F7A060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" y="2911564"/>
            <a:ext cx="4974131" cy="32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C8D827D9-E487-E7CC-FA45-6B7DC51EF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253457"/>
            <a:ext cx="1758360" cy="6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6CC0E624-B6D9-D4D6-47BA-38E0F393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933" y="6253458"/>
            <a:ext cx="2173659" cy="47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94409-816E-0955-A6A2-3707DCB85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260" y="138826"/>
            <a:ext cx="3069948" cy="2772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E112A4-90A3-D84E-C225-9903B9CD2846}"/>
              </a:ext>
            </a:extLst>
          </p:cNvPr>
          <p:cNvSpPr txBox="1"/>
          <p:nvPr/>
        </p:nvSpPr>
        <p:spPr>
          <a:xfrm>
            <a:off x="360000" y="1199020"/>
            <a:ext cx="7369538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Ensemble of 62 high resolution regional climate model simulations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CORDEX-EUR11 framework: Europe @12.5km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Daily temperature and precipitation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F5B29-CD59-2047-D38A-BAD609B479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02241" y="3169230"/>
            <a:ext cx="6872002" cy="32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Adjustment</a:t>
            </a:r>
          </a:p>
        </p:txBody>
      </p:sp>
      <p:pic>
        <p:nvPicPr>
          <p:cNvPr id="4" name="Picture 2" descr="\\VBOXSVR\presentations\Conference_2020-12-01_to_2020-12-04_Clim4Vitis_Geisenheim-Potsdam\pictures\bias_adjustment\tas\tas_anomaly-map_MPI-CSC-REMO2009-v1-MPI-ESM-LR-r2_vs_E-OBS-v19.0e_AMJJAS_1981-2010.png">
            <a:extLst>
              <a:ext uri="{FF2B5EF4-FFF2-40B4-BE49-F238E27FC236}">
                <a16:creationId xmlns:a16="http://schemas.microsoft.com/office/drawing/2014/main" id="{D2CD1802-7A7D-A067-68C2-CE9E3EE5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VBOXSVR\presentations\Conference_2020-12-01_to_2020-12-04_Clim4Vitis_Geisenheim-Potsdam\pictures\bias_adjustment\tas\tas_anomaly-map_SMHI-RCA4-v1a-MPI-ESM-LR-r1_vs_E-OBS-v19.0e_AMJJAS_1981-2010.png">
            <a:extLst>
              <a:ext uri="{FF2B5EF4-FFF2-40B4-BE49-F238E27FC236}">
                <a16:creationId xmlns:a16="http://schemas.microsoft.com/office/drawing/2014/main" id="{8CE75DFC-0438-782E-7994-A766C095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4572999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VBOXSVR\presentations\Conference_2020-12-01_to_2020-12-04_Clim4Vitis_Geisenheim-Potsdam\pictures\bias_adjustment\tas\tas_anomaly-map_SMHI-RCA4-v1-CNRM-CM5-r1_vs_E-OBS-v19.0e_AMJJAS_1981-2010.png">
            <a:extLst>
              <a:ext uri="{FF2B5EF4-FFF2-40B4-BE49-F238E27FC236}">
                <a16:creationId xmlns:a16="http://schemas.microsoft.com/office/drawing/2014/main" id="{5E5C881A-F83A-9040-23B5-7A41EF48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4572998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VBOXSVR\presentations\Conference_2020-12-01_to_2020-12-04_Clim4Vitis_Geisenheim-Potsdam\pictures\bias_adjustment\tas\tas_anomaly-map_SMHI-RCA4-v1-EC-EARTH-r3_vs_E-OBS-v19.0e_AMJJAS_1981-2010.png">
            <a:extLst>
              <a:ext uri="{FF2B5EF4-FFF2-40B4-BE49-F238E27FC236}">
                <a16:creationId xmlns:a16="http://schemas.microsoft.com/office/drawing/2014/main" id="{3339518B-E5E6-42A6-5773-3994DD3A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572999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VBOXSVR\presentations\Conference_2020-12-01_to_2020-12-04_Clim4Vitis_Geisenheim-Potsdam\pictures\bias_adjustment\tas\tas_anomaly-map_SMHI-RCA4-v1-HadGEM2-ES-r1_vs_E-OBS-v19.0e_AMJJAS_1981-2010.png">
            <a:extLst>
              <a:ext uri="{FF2B5EF4-FFF2-40B4-BE49-F238E27FC236}">
                <a16:creationId xmlns:a16="http://schemas.microsoft.com/office/drawing/2014/main" id="{D9A32B45-C34D-D0F3-450C-7DC3F18E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0" y="4572999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\\VBOXSVR\presentations\Conference_2020-12-01_to_2020-12-04_Clim4Vitis_Geisenheim-Potsdam\pictures\bias_adjustment\tas\tas_anomaly-map_SMHI-RCA4-v1-IPSL-CM5A-MR-r1_vs_E-OBS-v19.0e_AMJJAS_1981-2010.png">
            <a:extLst>
              <a:ext uri="{FF2B5EF4-FFF2-40B4-BE49-F238E27FC236}">
                <a16:creationId xmlns:a16="http://schemas.microsoft.com/office/drawing/2014/main" id="{2D017ABE-F90C-9848-CD8C-696A9E41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0" y="4572999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\\VBOXSVR\presentations\Conference_2020-12-01_to_2020-12-04_Clim4Vitis_Geisenheim-Potsdam\pictures\bias_adjustment\tas\tas_anomaly-map_SMHI-RCA4-v1-NorESM1-M-r1_vs_E-OBS-v19.0e_AMJJAS_1981-2010.png">
            <a:extLst>
              <a:ext uri="{FF2B5EF4-FFF2-40B4-BE49-F238E27FC236}">
                <a16:creationId xmlns:a16="http://schemas.microsoft.com/office/drawing/2014/main" id="{EE42A09A-71EE-F1B9-8416-7BBD9C25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00" y="4571538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\VBOXSVR\presentations\Conference_2020-12-01_to_2020-12-04_Clim4Vitis_Geisenheim-Potsdam\pictures\bias_adjustment\tas\tas_anomaly-map_UHOH-WRF361H-v1-EC-EARTH-r1_vs_E-OBS-v19.0e_AMJJAS_1981-2010.png">
            <a:extLst>
              <a:ext uri="{FF2B5EF4-FFF2-40B4-BE49-F238E27FC236}">
                <a16:creationId xmlns:a16="http://schemas.microsoft.com/office/drawing/2014/main" id="{93534EB4-FD56-3FD1-2DBD-C8ED1C60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4572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\\VBOXSVR\presentations\Conference_2020-12-01_to_2020-12-04_Clim4Vitis_Geisenheim-Potsdam\pictures\bias_adjustment\tas\tas_anomaly-map_UHOH-WRF361H-v1-HadGEM2-ES-r1_vs_E-OBS-v19.0e_AMJJAS_1981-2010.png">
            <a:extLst>
              <a:ext uri="{FF2B5EF4-FFF2-40B4-BE49-F238E27FC236}">
                <a16:creationId xmlns:a16="http://schemas.microsoft.com/office/drawing/2014/main" id="{FA76066A-A657-B21E-6188-80841196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5" y="4571539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\\VBOXSVR\presentations\Conference_2020-12-01_to_2020-12-04_Clim4Vitis_Geisenheim-Potsdam\pictures\bias_adjustment\tas\tas_anomaly-map_UHOH-WRF361H-v1-MPI-ESM-LR-r1_vs_E-OBS-v19.0e_AMJJAS_1981-2010.png">
            <a:extLst>
              <a:ext uri="{FF2B5EF4-FFF2-40B4-BE49-F238E27FC236}">
                <a16:creationId xmlns:a16="http://schemas.microsoft.com/office/drawing/2014/main" id="{35B13A93-1728-7BE6-2570-96DDD5FD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4572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VBOXSVR\presentations\Conference_2020-12-01_to_2020-12-04_Clim4Vitis_Geisenheim-Potsdam\pictures\bias_adjustment\tas\tas_anomaly-map_CLMcom-CCLM4-8-17-v1-CanESM2-r1_vs_E-OBS-v19.0e_AMJJAS_1981-2010.png">
            <a:extLst>
              <a:ext uri="{FF2B5EF4-FFF2-40B4-BE49-F238E27FC236}">
                <a16:creationId xmlns:a16="http://schemas.microsoft.com/office/drawing/2014/main" id="{78E31593-8227-BD1A-3781-88124264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\\VBOXSVR\presentations\Conference_2020-12-01_to_2020-12-04_Clim4Vitis_Geisenheim-Potsdam\pictures\bias_adjustment\tas\tas_anomaly-map_CLMcom-CCLM4-8-17-v1-CNRM-CM5-r1_vs_E-OBS-v19.0e_AMJJAS_1981-2010.png">
            <a:extLst>
              <a:ext uri="{FF2B5EF4-FFF2-40B4-BE49-F238E27FC236}">
                <a16:creationId xmlns:a16="http://schemas.microsoft.com/office/drawing/2014/main" id="{52834AB6-4D96-6C3C-0B00-BD981844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\\VBOXSVR\presentations\Conference_2020-12-01_to_2020-12-04_Clim4Vitis_Geisenheim-Potsdam\pictures\bias_adjustment\tas\tas_anomaly-map_CLMcom-CCLM4-8-17-v1-EC-EARTH-r12_vs_E-OBS-v19.0e_AMJJAS_1981-2010.png">
            <a:extLst>
              <a:ext uri="{FF2B5EF4-FFF2-40B4-BE49-F238E27FC236}">
                <a16:creationId xmlns:a16="http://schemas.microsoft.com/office/drawing/2014/main" id="{10B2DB9E-550D-2997-9341-07B444067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\\VBOXSVR\presentations\Conference_2020-12-01_to_2020-12-04_Clim4Vitis_Geisenheim-Potsdam\pictures\bias_adjustment\tas\tas_anomaly-map_CLMcom-CCLM4-8-17-v1-HadGEM2-ES-r1_vs_E-OBS-v19.0e_AMJJAS_1981-2010.png">
            <a:extLst>
              <a:ext uri="{FF2B5EF4-FFF2-40B4-BE49-F238E27FC236}">
                <a16:creationId xmlns:a16="http://schemas.microsoft.com/office/drawing/2014/main" id="{68B9C2D5-CBF3-2FB7-A481-EA8CA401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\\VBOXSVR\presentations\Conference_2020-12-01_to_2020-12-04_Clim4Vitis_Geisenheim-Potsdam\pictures\bias_adjustment\tas\tas_anomaly-map_CLMcom-CCLM4-8-17-v1-MIROC5-r1_vs_E-OBS-v19.0e_AMJJAS_1981-2010.png">
            <a:extLst>
              <a:ext uri="{FF2B5EF4-FFF2-40B4-BE49-F238E27FC236}">
                <a16:creationId xmlns:a16="http://schemas.microsoft.com/office/drawing/2014/main" id="{670AE103-521D-FCDC-3FE9-DB8676DB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\\VBOXSVR\presentations\Conference_2020-12-01_to_2020-12-04_Clim4Vitis_Geisenheim-Potsdam\pictures\bias_adjustment\tas\tas_anomaly-map_CLMcom-CCLM4-8-17-v1-MPI-ESM-LR-r1_vs_E-OBS-v19.0e_AMJJAS_1981-2010.png">
            <a:extLst>
              <a:ext uri="{FF2B5EF4-FFF2-40B4-BE49-F238E27FC236}">
                <a16:creationId xmlns:a16="http://schemas.microsoft.com/office/drawing/2014/main" id="{09171575-7E9D-9E85-7774-33801FD60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D74587-C533-E88D-E7C4-F0B04600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59" y="3348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\\VBOXSVR\presentations\Conference_2020-12-01_to_2020-12-04_Clim4Vitis_Geisenheim-Potsdam\pictures\bias_adjustment\tas\tas_anomaly-map_DMI-HIRHAM5-v1-EC-EARTH-r1_vs_E-OBS-v19.0e_AMJJAS_1981-2010.png">
            <a:extLst>
              <a:ext uri="{FF2B5EF4-FFF2-40B4-BE49-F238E27FC236}">
                <a16:creationId xmlns:a16="http://schemas.microsoft.com/office/drawing/2014/main" id="{785BEFE6-7425-BCB2-33F7-360C5537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\\VBOXSVR\presentations\Conference_2020-12-01_to_2020-12-04_Clim4Vitis_Geisenheim-Potsdam\pictures\bias_adjustment\tas\tas_anomaly-map_DMI-HIRHAM5-v1-EC-EARTH-r3_vs_E-OBS-v19.0e_AMJJAS_1981-2010.png">
            <a:extLst>
              <a:ext uri="{FF2B5EF4-FFF2-40B4-BE49-F238E27FC236}">
                <a16:creationId xmlns:a16="http://schemas.microsoft.com/office/drawing/2014/main" id="{65B1CC09-2845-BD68-1D1E-DF5A48F67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A07200-975A-6D37-E97A-B42B5D1D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059" y="3348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\\VBOXSVR\presentations\Conference_2020-12-01_to_2020-12-04_Clim4Vitis_Geisenheim-Potsdam\pictures\bias_adjustment\tas\tas_anomaly-map_DMI-HIRHAM5-v1-HadGEM2-ES-r1_vs_E-OBS-v19.0e_AMJJAS_1981-2010.png">
            <a:extLst>
              <a:ext uri="{FF2B5EF4-FFF2-40B4-BE49-F238E27FC236}">
                <a16:creationId xmlns:a16="http://schemas.microsoft.com/office/drawing/2014/main" id="{D3CE1E03-A322-8ACA-A25F-96887508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\\VBOXSVR\presentations\Conference_2020-12-01_to_2020-12-04_Clim4Vitis_Geisenheim-Potsdam\pictures\bias_adjustment\tas\tas_anomaly-map_DMI-HIRHAM5-v2-CNRM-CM5-r1_vs_E-OBS-v19.0e_AMJJAS_1981-2010.png">
            <a:extLst>
              <a:ext uri="{FF2B5EF4-FFF2-40B4-BE49-F238E27FC236}">
                <a16:creationId xmlns:a16="http://schemas.microsoft.com/office/drawing/2014/main" id="{FD1821D6-FEB9-C17B-E96D-B692D3E5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\\VBOXSVR\presentations\Conference_2020-12-01_to_2020-12-04_Clim4Vitis_Geisenheim-Potsdam\pictures\bias_adjustment\tas\tas_anomaly-map_DMI-HIRHAM5-v2-NorESM1-M-r1_vs_E-OBS-v19.0e_AMJJAS_1981-2010.png">
            <a:extLst>
              <a:ext uri="{FF2B5EF4-FFF2-40B4-BE49-F238E27FC236}">
                <a16:creationId xmlns:a16="http://schemas.microsoft.com/office/drawing/2014/main" id="{B09C7BB6-B35F-5852-0BFE-7F0A2D37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\\VBOXSVR\presentations\Conference_2020-12-01_to_2020-12-04_Clim4Vitis_Geisenheim-Potsdam\pictures\bias_adjustment\tas\tas_anomaly-map_GERICS-REMO2015-v1-CanESM2-r1_vs_E-OBS-v19.0e_AMJJAS_1981-2010.png">
            <a:extLst>
              <a:ext uri="{FF2B5EF4-FFF2-40B4-BE49-F238E27FC236}">
                <a16:creationId xmlns:a16="http://schemas.microsoft.com/office/drawing/2014/main" id="{1B18487D-56BD-C44B-D4A3-3DCFAAB1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\\VBOXSVR\presentations\Conference_2020-12-01_to_2020-12-04_Clim4Vitis_Geisenheim-Potsdam\pictures\bias_adjustment\tas\tas_anomaly-map_GERICS-REMO2015-v1-CNRM-CM5-r1_vs_E-OBS-v19.0e_AMJJAS_1981-2010.png">
            <a:extLst>
              <a:ext uri="{FF2B5EF4-FFF2-40B4-BE49-F238E27FC236}">
                <a16:creationId xmlns:a16="http://schemas.microsoft.com/office/drawing/2014/main" id="{86050A38-9B6A-9652-8D95-3EF70D46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0" y="2123538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\\VBOXSVR\presentations\Conference_2020-12-01_to_2020-12-04_Clim4Vitis_Geisenheim-Potsdam\pictures\bias_adjustment\tas\tas_anomaly-map_GERICS-REMO2015-v1-EC-EARTH-r12_vs_E-OBS-v19.0e_AMJJAS_1981-2010.png">
            <a:extLst>
              <a:ext uri="{FF2B5EF4-FFF2-40B4-BE49-F238E27FC236}">
                <a16:creationId xmlns:a16="http://schemas.microsoft.com/office/drawing/2014/main" id="{3D82F34E-CBB8-5662-6729-6C87BF72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\\VBOXSVR\presentations\Conference_2020-12-01_to_2020-12-04_Clim4Vitis_Geisenheim-Potsdam\pictures\bias_adjustment\tas\tas_anomaly-map_GERICS-REMO2015-v1-HadGEM2-ES-r1_vs_E-OBS-v19.0e_AMJJAS_1981-2010.png">
            <a:extLst>
              <a:ext uri="{FF2B5EF4-FFF2-40B4-BE49-F238E27FC236}">
                <a16:creationId xmlns:a16="http://schemas.microsoft.com/office/drawing/2014/main" id="{699B1B4C-F8B8-3B14-2D91-2D047F5A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\\VBOXSVR\presentations\Conference_2020-12-01_to_2020-12-04_Clim4Vitis_Geisenheim-Potsdam\pictures\bias_adjustment\tas\tas_anomaly-map_GERICS-REMO2015-v1-MIROC5-r1_vs_E-OBS-v19.0e_AMJJAS_1981-2010.png">
            <a:extLst>
              <a:ext uri="{FF2B5EF4-FFF2-40B4-BE49-F238E27FC236}">
                <a16:creationId xmlns:a16="http://schemas.microsoft.com/office/drawing/2014/main" id="{8FBEE900-9461-8C76-3B4B-4E67C9D8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\\VBOXSVR\presentations\Conference_2020-12-01_to_2020-12-04_Clim4Vitis_Geisenheim-Potsdam\pictures\bias_adjustment\tas\tas_anomaly-map_GERICS-REMO2015-v1-NorESM1-M-r1_vs_E-OBS-v19.0e_AMJJAS_1981-2010.png">
            <a:extLst>
              <a:ext uri="{FF2B5EF4-FFF2-40B4-BE49-F238E27FC236}">
                <a16:creationId xmlns:a16="http://schemas.microsoft.com/office/drawing/2014/main" id="{E90F4D12-1038-C31D-6B5F-A6A3E207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\\VBOXSVR\presentations\Conference_2020-12-01_to_2020-12-04_Clim4Vitis_Geisenheim-Potsdam\pictures\bias_adjustment\tas\tas_anomaly-map_IPSL-INERIS-WRF331F-v1-IPSL-CM5A-MR-r1_vs_E-OBS-v19.0e_AMJJAS_1981-2010.png">
            <a:extLst>
              <a:ext uri="{FF2B5EF4-FFF2-40B4-BE49-F238E27FC236}">
                <a16:creationId xmlns:a16="http://schemas.microsoft.com/office/drawing/2014/main" id="{8740998E-5D6C-27A8-2072-78C2F19F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00" y="3348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\\VBOXSVR\presentations\Conference_2020-12-01_to_2020-12-04_Clim4Vitis_Geisenheim-Potsdam\pictures\bias_adjustment\tas\tas_anomaly-map_KNMI-RACMO22E-v1-EC-EARTH-r1_vs_E-OBS-v19.0e_AMJJAS_1981-2010.png">
            <a:extLst>
              <a:ext uri="{FF2B5EF4-FFF2-40B4-BE49-F238E27FC236}">
                <a16:creationId xmlns:a16="http://schemas.microsoft.com/office/drawing/2014/main" id="{3A30CE63-397C-D4F9-6A94-B2D7D9F9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00" y="900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6EE90C-378C-2422-9F06-E57046710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059" y="2124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8257D8-8B05-ABA4-0A76-D0DE9B9A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59" y="2124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5C04A97-6E4F-D327-0730-D7285580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60059" y="900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F5B719-8BFD-D2E3-DDCB-C83C7F7F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0059" y="900000"/>
            <a:ext cx="1259881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\\VBOXSVR\presentations\Conference_2020-12-01_to_2020-12-04_Clim4Vitis_Geisenheim-Potsdam\pictures\bias_adjustment\tas\tas_anomaly-map_MPI-CSC-REMO2009-v1-MPI-ESM-LR-r1_vs_E-OBS-v19.0e_AMJJAS_1981-2010.png">
            <a:extLst>
              <a:ext uri="{FF2B5EF4-FFF2-40B4-BE49-F238E27FC236}">
                <a16:creationId xmlns:a16="http://schemas.microsoft.com/office/drawing/2014/main" id="{0C6952EE-44FA-38F6-95C6-1FF5788A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2124000"/>
            <a:ext cx="1260000" cy="12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B74FB97-B1F3-002A-8A80-6EBED988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392" y="5872952"/>
            <a:ext cx="4524911" cy="9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71CB490-4E7A-39C4-A18A-65AB4C0ACD33}"/>
              </a:ext>
            </a:extLst>
          </p:cNvPr>
          <p:cNvSpPr txBox="1"/>
          <p:nvPr/>
        </p:nvSpPr>
        <p:spPr>
          <a:xfrm>
            <a:off x="5483932" y="598528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1971-2000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Reference: E-OBS v19.0e</a:t>
            </a:r>
            <a:endParaRPr lang="en-DE" dirty="0"/>
          </a:p>
        </p:txBody>
      </p:sp>
      <p:pic>
        <p:nvPicPr>
          <p:cNvPr id="42" name="Picture 2" descr="\\VBOXSVR\presentations\Conference_2020-12-01_to_2020-12-04_Clim4Vitis_Geisenheim-Potsdam\pictures\bias_adjustment\tas_distribution_mod-vs-obs_1971-2000-JJA.png">
            <a:extLst>
              <a:ext uri="{FF2B5EF4-FFF2-40B4-BE49-F238E27FC236}">
                <a16:creationId xmlns:a16="http://schemas.microsoft.com/office/drawing/2014/main" id="{A119F79D-839B-E084-4F3F-1A738D84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3" y="1061462"/>
            <a:ext cx="8107445" cy="47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9DAA8B8-2415-58BB-72C4-C9124274419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80876" y="517372"/>
            <a:ext cx="5443308" cy="5330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5D4A2-C47E-D669-6064-B3D031D793AE}"/>
              </a:ext>
            </a:extLst>
          </p:cNvPr>
          <p:cNvSpPr txBox="1"/>
          <p:nvPr/>
        </p:nvSpPr>
        <p:spPr>
          <a:xfrm>
            <a:off x="7109999" y="2148835"/>
            <a:ext cx="4018630" cy="175432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Needed Properties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Distribution focused bias adjustment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Adjust especially tails of distribution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Preserve trend of each model in every percentile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467CB1-F80E-120C-C3F0-ADAB5EDBEDEE}"/>
              </a:ext>
            </a:extLst>
          </p:cNvPr>
          <p:cNvSpPr txBox="1"/>
          <p:nvPr/>
        </p:nvSpPr>
        <p:spPr>
          <a:xfrm>
            <a:off x="7079813" y="3901639"/>
            <a:ext cx="4018630" cy="92333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Not Explicitly Considered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Consecutive/long lasting events </a:t>
            </a:r>
            <a:br>
              <a:rPr lang="en-US" dirty="0"/>
            </a:br>
            <a:r>
              <a:rPr lang="en-US" dirty="0"/>
              <a:t>(e.g., drought spells)</a:t>
            </a:r>
          </a:p>
        </p:txBody>
      </p:sp>
    </p:spTree>
    <p:extLst>
      <p:ext uri="{BB962C8B-B14F-4D97-AF65-F5344CB8AC3E}">
        <p14:creationId xmlns:p14="http://schemas.microsoft.com/office/powerpoint/2010/main" val="31292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803AEC-DD10-1D18-5DFA-CB811787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Adjustment - Evaluation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2F4018-58AD-9483-E3B3-B2EFDC46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79" y="1163750"/>
            <a:ext cx="3244800" cy="2340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725CB0E-EDF4-09BD-E618-D341195A5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179" y="3623712"/>
            <a:ext cx="3244800" cy="23400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DFF71E8-62FA-EF34-0ABD-A381A9672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24" y="1160447"/>
            <a:ext cx="3244800" cy="23400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276D843-AD28-3DC6-4CE7-D8218BB0B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24" y="3623712"/>
            <a:ext cx="3244800" cy="23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A7FB2-BD83-3F6F-FB71-ECC8A9A73A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68634" y="1151560"/>
            <a:ext cx="3244800" cy="2339999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41F5499-60E5-F3D4-AFD1-F69437743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634" y="3627015"/>
            <a:ext cx="3244800" cy="23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7D4301-7AF0-A254-4ED5-2A725767FCBA}"/>
              </a:ext>
            </a:extLst>
          </p:cNvPr>
          <p:cNvSpPr txBox="1"/>
          <p:nvPr/>
        </p:nvSpPr>
        <p:spPr>
          <a:xfrm>
            <a:off x="1323512" y="759683"/>
            <a:ext cx="260802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2A72E1-2DA7-6E9D-6695-136DEC8AC248}"/>
              </a:ext>
            </a:extLst>
          </p:cNvPr>
          <p:cNvSpPr txBox="1"/>
          <p:nvPr/>
        </p:nvSpPr>
        <p:spPr>
          <a:xfrm>
            <a:off x="4905267" y="765188"/>
            <a:ext cx="260802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Precipitation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F0DD3-CFCD-A5E3-1CED-ADFE35EE8CC1}"/>
              </a:ext>
            </a:extLst>
          </p:cNvPr>
          <p:cNvSpPr txBox="1"/>
          <p:nvPr/>
        </p:nvSpPr>
        <p:spPr>
          <a:xfrm>
            <a:off x="8487022" y="765188"/>
            <a:ext cx="260802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Dry Spell Total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2F17C-C378-CE6F-1A5A-F444D4BEA5DA}"/>
              </a:ext>
            </a:extLst>
          </p:cNvPr>
          <p:cNvSpPr txBox="1"/>
          <p:nvPr/>
        </p:nvSpPr>
        <p:spPr>
          <a:xfrm rot="16200000">
            <a:off x="-221691" y="4592006"/>
            <a:ext cx="184150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Bias Adjusted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576494-15B3-F6A1-0B67-8654F9817C9F}"/>
              </a:ext>
            </a:extLst>
          </p:cNvPr>
          <p:cNvSpPr txBox="1"/>
          <p:nvPr/>
        </p:nvSpPr>
        <p:spPr>
          <a:xfrm rot="16200000">
            <a:off x="180345" y="2040303"/>
            <a:ext cx="103742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Biased</a:t>
            </a:r>
          </a:p>
        </p:txBody>
      </p:sp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52C4EC52-0BF8-0A17-B184-270CEE2D5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725" y="6083674"/>
            <a:ext cx="3487598" cy="468000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69AAF080-2E79-22FF-06FB-1284F9BDB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9780" y="6083674"/>
            <a:ext cx="3487598" cy="468000"/>
          </a:xfrm>
          <a:prstGeom prst="rect">
            <a:avLst/>
          </a:prstGeom>
        </p:spPr>
      </p:pic>
      <p:pic>
        <p:nvPicPr>
          <p:cNvPr id="26" name="Picture 25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336A5ACC-5846-7AF8-0A78-0573F8E999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835" y="6083674"/>
            <a:ext cx="3487598" cy="46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175C2C-03EB-C6EB-7CB6-1B648531B28C}"/>
              </a:ext>
            </a:extLst>
          </p:cNvPr>
          <p:cNvSpPr txBox="1"/>
          <p:nvPr/>
        </p:nvSpPr>
        <p:spPr>
          <a:xfrm>
            <a:off x="9361027" y="13262"/>
            <a:ext cx="27704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1971-2000 vs. E-OBS v24.0e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E5B2F9-A04B-465E-1180-C0F3284A06EA}"/>
              </a:ext>
            </a:extLst>
          </p:cNvPr>
          <p:cNvSpPr txBox="1"/>
          <p:nvPr/>
        </p:nvSpPr>
        <p:spPr>
          <a:xfrm>
            <a:off x="8592747" y="6551674"/>
            <a:ext cx="2639372" cy="36933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min. 7 days below 0.1mm</a:t>
            </a:r>
          </a:p>
        </p:txBody>
      </p:sp>
    </p:spTree>
    <p:extLst>
      <p:ext uri="{BB962C8B-B14F-4D97-AF65-F5344CB8AC3E}">
        <p14:creationId xmlns:p14="http://schemas.microsoft.com/office/powerpoint/2010/main" val="3321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Climate Projections – General Overview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69177AF2-C06D-192B-3DB9-5DA7B3DE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12490" y="3452782"/>
            <a:ext cx="4270257" cy="573025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A953756-4672-B6DA-B844-3C020A59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77" y="1343423"/>
            <a:ext cx="3294720" cy="2376000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47B9499-3737-5A57-26D2-637304FCD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26" y="3827244"/>
            <a:ext cx="3294720" cy="23760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8A41152-03CD-EAF1-8D54-743CC3439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685" y="1343423"/>
            <a:ext cx="3294720" cy="2376000"/>
          </a:xfrm>
          <a:prstGeom prst="rect">
            <a:avLst/>
          </a:prstGeom>
        </p:spPr>
      </p:pic>
      <p:pic>
        <p:nvPicPr>
          <p:cNvPr id="17" name="Picture 1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81466333-DC2D-35EF-EC7F-1905E5DAB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685" y="3827731"/>
            <a:ext cx="3294720" cy="237600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7DC30DA5-CF83-CEC5-F881-FBF29FFA4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9844" y="1363295"/>
            <a:ext cx="3294720" cy="2376000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EFDD92A4-66A3-FBD5-1639-0BC04E226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9844" y="3827244"/>
            <a:ext cx="3294720" cy="237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F19961-613B-A2F8-B740-7D1DC58C2D38}"/>
              </a:ext>
            </a:extLst>
          </p:cNvPr>
          <p:cNvSpPr txBox="1"/>
          <p:nvPr/>
        </p:nvSpPr>
        <p:spPr>
          <a:xfrm>
            <a:off x="539077" y="1004814"/>
            <a:ext cx="32947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CMIP 5 (IPCC-AR5)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24E00-7A62-1D2C-0D39-C1A752514153}"/>
              </a:ext>
            </a:extLst>
          </p:cNvPr>
          <p:cNvSpPr txBox="1"/>
          <p:nvPr/>
        </p:nvSpPr>
        <p:spPr>
          <a:xfrm>
            <a:off x="7918386" y="999611"/>
            <a:ext cx="207763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CORDEX-EUR11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FA40C2-F008-0231-3159-1F121C5F23F7}"/>
              </a:ext>
            </a:extLst>
          </p:cNvPr>
          <p:cNvSpPr txBox="1"/>
          <p:nvPr/>
        </p:nvSpPr>
        <p:spPr>
          <a:xfrm>
            <a:off x="3969905" y="1008977"/>
            <a:ext cx="32947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CMIP 6 (IPCC-AR6)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779A58-5DB8-3395-B97A-75EB95911088}"/>
              </a:ext>
            </a:extLst>
          </p:cNvPr>
          <p:cNvSpPr txBox="1"/>
          <p:nvPr/>
        </p:nvSpPr>
        <p:spPr>
          <a:xfrm rot="16200000">
            <a:off x="-187704" y="2331367"/>
            <a:ext cx="109779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DJF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1797B7-74F5-BD16-46FA-492F3AF58D38}"/>
              </a:ext>
            </a:extLst>
          </p:cNvPr>
          <p:cNvSpPr txBox="1"/>
          <p:nvPr/>
        </p:nvSpPr>
        <p:spPr>
          <a:xfrm rot="16200000">
            <a:off x="-187702" y="4815188"/>
            <a:ext cx="109779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JJA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29D075-7C5C-AA16-1C2F-C782E2C2D14D}"/>
              </a:ext>
            </a:extLst>
          </p:cNvPr>
          <p:cNvSpPr txBox="1"/>
          <p:nvPr/>
        </p:nvSpPr>
        <p:spPr>
          <a:xfrm>
            <a:off x="539077" y="6344407"/>
            <a:ext cx="83678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2071-2100 vs. 1971-2000            RCP8.5/SSP5-8.5               90% Significance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6D8024-DA3F-82B2-4821-E5B692FB1423}"/>
              </a:ext>
            </a:extLst>
          </p:cNvPr>
          <p:cNvSpPr txBox="1"/>
          <p:nvPr/>
        </p:nvSpPr>
        <p:spPr>
          <a:xfrm>
            <a:off x="2597984" y="696449"/>
            <a:ext cx="260773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Global Models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593999-A5C5-7950-5D83-93D628568514}"/>
              </a:ext>
            </a:extLst>
          </p:cNvPr>
          <p:cNvSpPr txBox="1"/>
          <p:nvPr/>
        </p:nvSpPr>
        <p:spPr>
          <a:xfrm>
            <a:off x="7653337" y="699945"/>
            <a:ext cx="260773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Regional Models</a:t>
            </a:r>
          </a:p>
        </p:txBody>
      </p:sp>
    </p:spTree>
    <p:extLst>
      <p:ext uri="{BB962C8B-B14F-4D97-AF65-F5344CB8AC3E}">
        <p14:creationId xmlns:p14="http://schemas.microsoft.com/office/powerpoint/2010/main" val="2229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Climate Projections – Drought Spell Change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F962115-D868-DBC7-81C2-B48D776E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32" y="1600111"/>
            <a:ext cx="3538678" cy="3240000"/>
          </a:xfrm>
          <a:prstGeom prst="rect">
            <a:avLst/>
          </a:prstGeom>
        </p:spPr>
      </p:pic>
      <p:pic>
        <p:nvPicPr>
          <p:cNvPr id="14" name="Picture 13" descr="Chart, box and whisker chart&#10;&#10;Description automatically generated">
            <a:extLst>
              <a:ext uri="{FF2B5EF4-FFF2-40B4-BE49-F238E27FC236}">
                <a16:creationId xmlns:a16="http://schemas.microsoft.com/office/drawing/2014/main" id="{2A4CA6E6-03E1-2F66-890F-65E0F107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4" y="4930063"/>
            <a:ext cx="3487596" cy="468000"/>
          </a:xfrm>
          <a:prstGeom prst="rect">
            <a:avLst/>
          </a:prstGeom>
        </p:spPr>
      </p:pic>
      <p:pic>
        <p:nvPicPr>
          <p:cNvPr id="20" name="Picture 19" descr="Chart, 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9B2E749E-AE23-D309-8EE4-86AF3239B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571" y="4930063"/>
            <a:ext cx="3487596" cy="468000"/>
          </a:xfrm>
          <a:prstGeom prst="rect">
            <a:avLst/>
          </a:prstGeom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EA80DDE0-86B2-78AC-BD4F-C6C77CA39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30" y="1600111"/>
            <a:ext cx="3538678" cy="3240000"/>
          </a:xfrm>
          <a:prstGeom prst="rect">
            <a:avLst/>
          </a:prstGeom>
        </p:spPr>
      </p:pic>
      <p:pic>
        <p:nvPicPr>
          <p:cNvPr id="28" name="Picture 27" descr="Chart, 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5508C08C-701F-1ADA-325E-BBDC1F6C0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228" y="4930063"/>
            <a:ext cx="3487596" cy="468000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419878C9-1AA5-883D-3A23-3776CEF6F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228" y="1600111"/>
            <a:ext cx="3538678" cy="324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0A572A2-DBAB-C200-86A8-F12E6CD4110B}"/>
              </a:ext>
            </a:extLst>
          </p:cNvPr>
          <p:cNvSpPr txBox="1"/>
          <p:nvPr/>
        </p:nvSpPr>
        <p:spPr>
          <a:xfrm>
            <a:off x="253914" y="5535765"/>
            <a:ext cx="2861831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2071-2100 vs. 1971-2000   </a:t>
            </a:r>
          </a:p>
          <a:p>
            <a:pPr algn="l"/>
            <a:r>
              <a:rPr lang="en-US" sz="2000" dirty="0"/>
              <a:t>CORDEX-EUR11 RCP8.5   </a:t>
            </a:r>
          </a:p>
          <a:p>
            <a:pPr algn="l"/>
            <a:r>
              <a:rPr lang="en-US" sz="2000" dirty="0"/>
              <a:t>Annual Changes</a:t>
            </a:r>
          </a:p>
          <a:p>
            <a:pPr algn="l"/>
            <a:r>
              <a:rPr lang="en-US" sz="2000" dirty="0"/>
              <a:t>90% Significance Level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32D757-4326-9EA8-4CEA-709BFD6EACC1}"/>
              </a:ext>
            </a:extLst>
          </p:cNvPr>
          <p:cNvSpPr txBox="1"/>
          <p:nvPr/>
        </p:nvSpPr>
        <p:spPr>
          <a:xfrm>
            <a:off x="4326661" y="5540222"/>
            <a:ext cx="353867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min. 7 days below 0.1mm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8D8F0B-230A-D5BE-D314-1899EC035022}"/>
              </a:ext>
            </a:extLst>
          </p:cNvPr>
          <p:cNvSpPr txBox="1"/>
          <p:nvPr/>
        </p:nvSpPr>
        <p:spPr>
          <a:xfrm>
            <a:off x="4338030" y="1185803"/>
            <a:ext cx="353867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Dry Spell Frequency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CAAE0-E48C-30F6-C375-FEEE970D4D8E}"/>
              </a:ext>
            </a:extLst>
          </p:cNvPr>
          <p:cNvSpPr txBox="1"/>
          <p:nvPr/>
        </p:nvSpPr>
        <p:spPr>
          <a:xfrm>
            <a:off x="202832" y="1185803"/>
            <a:ext cx="353867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# Dry Days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6A1F3-8F77-57D7-0A20-D6E76D0C9078}"/>
              </a:ext>
            </a:extLst>
          </p:cNvPr>
          <p:cNvSpPr txBox="1"/>
          <p:nvPr/>
        </p:nvSpPr>
        <p:spPr>
          <a:xfrm>
            <a:off x="8501572" y="1185803"/>
            <a:ext cx="348759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Length of Most Severe Drought</a:t>
            </a:r>
          </a:p>
        </p:txBody>
      </p:sp>
    </p:spTree>
    <p:extLst>
      <p:ext uri="{BB962C8B-B14F-4D97-AF65-F5344CB8AC3E}">
        <p14:creationId xmlns:p14="http://schemas.microsoft.com/office/powerpoint/2010/main" val="37078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7DCF14-F4C8-4916-973E-8BA10F84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Climate Projections – # Dry Days Change Time Series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A222783-DFAD-AAA5-BBE9-A67E56F2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34" y="1469993"/>
            <a:ext cx="5432979" cy="391801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885CD8E-1CAE-08A9-B378-D5D7E9751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38" y="2345376"/>
            <a:ext cx="3079160" cy="14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E1C2F4-8BD1-E738-FBBD-958B3DCBE418}"/>
              </a:ext>
            </a:extLst>
          </p:cNvPr>
          <p:cNvSpPr txBox="1"/>
          <p:nvPr/>
        </p:nvSpPr>
        <p:spPr>
          <a:xfrm>
            <a:off x="8532497" y="2351790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AL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14394B6-D8CC-0E7A-FABD-A1A3110E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84" y="1989000"/>
            <a:ext cx="3097640" cy="14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AC1A77-D5E8-F1AE-9742-B2DBCD689D7C}"/>
              </a:ext>
            </a:extLst>
          </p:cNvPr>
          <p:cNvSpPr txBox="1"/>
          <p:nvPr/>
        </p:nvSpPr>
        <p:spPr>
          <a:xfrm>
            <a:off x="1656652" y="1954697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BI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DE9AEA12-3602-E2C6-5659-754878433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79" y="3841142"/>
            <a:ext cx="3097640" cy="144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9FFD34-A36B-52E3-FC20-2E913F95D6FE}"/>
              </a:ext>
            </a:extLst>
          </p:cNvPr>
          <p:cNvSpPr txBox="1"/>
          <p:nvPr/>
        </p:nvSpPr>
        <p:spPr>
          <a:xfrm>
            <a:off x="8366628" y="3799766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EA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0330B163-926E-0C86-6425-F50BD721D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43" y="3666729"/>
            <a:ext cx="3097640" cy="144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459D06-4B99-33ED-B43A-AFA3DD6FAE81}"/>
              </a:ext>
            </a:extLst>
          </p:cNvPr>
          <p:cNvSpPr txBox="1"/>
          <p:nvPr/>
        </p:nvSpPr>
        <p:spPr>
          <a:xfrm>
            <a:off x="1254903" y="3666729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FR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0C1E798D-DE38-50FC-F520-7AE3C0FAC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729" y="5322518"/>
            <a:ext cx="3054840" cy="14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8B9397-4C6B-F93A-E113-0C0EDE017DE7}"/>
              </a:ext>
            </a:extLst>
          </p:cNvPr>
          <p:cNvSpPr txBox="1"/>
          <p:nvPr/>
        </p:nvSpPr>
        <p:spPr>
          <a:xfrm>
            <a:off x="2546907" y="5322518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IP</a:t>
            </a: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8039182B-9E91-1FF7-4F37-C4DAEB640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153" y="5322518"/>
            <a:ext cx="3057880" cy="144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EF4C28-D4EE-28C6-0278-2713590C39A6}"/>
              </a:ext>
            </a:extLst>
          </p:cNvPr>
          <p:cNvSpPr txBox="1"/>
          <p:nvPr/>
        </p:nvSpPr>
        <p:spPr>
          <a:xfrm>
            <a:off x="6131651" y="5322518"/>
            <a:ext cx="67073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MD</a:t>
            </a:r>
          </a:p>
        </p:txBody>
      </p:sp>
      <p:pic>
        <p:nvPicPr>
          <p:cNvPr id="26" name="Picture 25" descr="Chart&#10;&#10;Description automatically generated with medium confidence">
            <a:extLst>
              <a:ext uri="{FF2B5EF4-FFF2-40B4-BE49-F238E27FC236}">
                <a16:creationId xmlns:a16="http://schemas.microsoft.com/office/drawing/2014/main" id="{12C9752A-A20D-E5D4-D01B-AE145473E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678" y="800759"/>
            <a:ext cx="3091480" cy="144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8E4812-740F-7126-E7CD-782D26A29EDD}"/>
              </a:ext>
            </a:extLst>
          </p:cNvPr>
          <p:cNvSpPr txBox="1"/>
          <p:nvPr/>
        </p:nvSpPr>
        <p:spPr>
          <a:xfrm>
            <a:off x="4985397" y="795428"/>
            <a:ext cx="58272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ME</a:t>
            </a:r>
          </a:p>
        </p:txBody>
      </p:sp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ACD1B841-FD8C-30ED-BC04-56380A255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4738" y="765980"/>
            <a:ext cx="3097640" cy="144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A878A4-6D72-3BA5-33C7-2768883FEFE2}"/>
              </a:ext>
            </a:extLst>
          </p:cNvPr>
          <p:cNvSpPr txBox="1"/>
          <p:nvPr/>
        </p:nvSpPr>
        <p:spPr>
          <a:xfrm>
            <a:off x="8519236" y="754447"/>
            <a:ext cx="465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SC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3EC930-9A77-19B6-301B-EE0C16D4829A}"/>
              </a:ext>
            </a:extLst>
          </p:cNvPr>
          <p:cNvSpPr txBox="1"/>
          <p:nvPr/>
        </p:nvSpPr>
        <p:spPr>
          <a:xfrm>
            <a:off x="360000" y="680776"/>
            <a:ext cx="349572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Annual # dry days change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CORDEX-EUR11 RCP8.5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Ref: 1971-2000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10a moving average filter</a:t>
            </a:r>
          </a:p>
        </p:txBody>
      </p:sp>
    </p:spTree>
    <p:extLst>
      <p:ext uri="{BB962C8B-B14F-4D97-AF65-F5344CB8AC3E}">
        <p14:creationId xmlns:p14="http://schemas.microsoft.com/office/powerpoint/2010/main" val="26273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4" grpId="0"/>
      <p:bldP spid="27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">
  <a:themeElements>
    <a:clrScheme name="PIK Farben">
      <a:dk1>
        <a:srgbClr val="000000"/>
      </a:dk1>
      <a:lt1>
        <a:srgbClr val="FFFFFF"/>
      </a:lt1>
      <a:dk2>
        <a:srgbClr val="334644"/>
      </a:dk2>
      <a:lt2>
        <a:srgbClr val="FFFFFF"/>
      </a:lt2>
      <a:accent1>
        <a:srgbClr val="8E908E"/>
      </a:accent1>
      <a:accent2>
        <a:srgbClr val="C3621C"/>
      </a:accent2>
      <a:accent3>
        <a:srgbClr val="8A704E"/>
      </a:accent3>
      <a:accent4>
        <a:srgbClr val="757A67"/>
      </a:accent4>
      <a:accent5>
        <a:srgbClr val="6E8980"/>
      </a:accent5>
      <a:accent6>
        <a:srgbClr val="7BADAE"/>
      </a:accent6>
      <a:hlink>
        <a:srgbClr val="334644"/>
      </a:hlink>
      <a:folHlink>
        <a:srgbClr val="3346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361</Words>
  <Application>Microsoft Office PowerPoint</Application>
  <PresentationFormat>Widescreen</PresentationFormat>
  <Paragraphs>92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Systemschrift Normal</vt:lpstr>
      <vt:lpstr>Office</vt:lpstr>
      <vt:lpstr>PowerPoint Presentation</vt:lpstr>
      <vt:lpstr>Projected changes in meteorological drought risk under future climate change scenarios </vt:lpstr>
      <vt:lpstr>Motivation</vt:lpstr>
      <vt:lpstr>Regional Climate Projections</vt:lpstr>
      <vt:lpstr>Bias Adjustment</vt:lpstr>
      <vt:lpstr>Bias Adjustment - Evaluation</vt:lpstr>
      <vt:lpstr>Regional Climate Projections – General Overview</vt:lpstr>
      <vt:lpstr>Regional Climate Projections – Drought Spell Change</vt:lpstr>
      <vt:lpstr>Regional Climate Projections – # Dry Days Change Time Series</vt:lpstr>
      <vt:lpstr>Regional Climate Projections – SPEI Change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Sonja Kreft</dc:creator>
  <cp:lastModifiedBy>Christoph Menz</cp:lastModifiedBy>
  <cp:revision>176</cp:revision>
  <dcterms:created xsi:type="dcterms:W3CDTF">2020-11-23T08:04:57Z</dcterms:created>
  <dcterms:modified xsi:type="dcterms:W3CDTF">2022-06-21T12:35:47Z</dcterms:modified>
</cp:coreProperties>
</file>