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64"/>
  </p:notesMasterIdLst>
  <p:sldIdLst>
    <p:sldId id="256" r:id="rId3"/>
    <p:sldId id="257" r:id="rId4"/>
    <p:sldId id="258" r:id="rId5"/>
    <p:sldId id="349" r:id="rId6"/>
    <p:sldId id="259" r:id="rId7"/>
    <p:sldId id="328" r:id="rId8"/>
    <p:sldId id="329" r:id="rId9"/>
    <p:sldId id="287" r:id="rId10"/>
    <p:sldId id="289" r:id="rId11"/>
    <p:sldId id="290" r:id="rId12"/>
    <p:sldId id="291" r:id="rId13"/>
    <p:sldId id="345" r:id="rId14"/>
    <p:sldId id="303" r:id="rId15"/>
    <p:sldId id="292" r:id="rId16"/>
    <p:sldId id="293" r:id="rId17"/>
    <p:sldId id="294" r:id="rId18"/>
    <p:sldId id="295" r:id="rId19"/>
    <p:sldId id="297" r:id="rId20"/>
    <p:sldId id="298" r:id="rId21"/>
    <p:sldId id="299" r:id="rId22"/>
    <p:sldId id="304" r:id="rId23"/>
    <p:sldId id="305" r:id="rId24"/>
    <p:sldId id="306" r:id="rId25"/>
    <p:sldId id="309" r:id="rId26"/>
    <p:sldId id="308" r:id="rId27"/>
    <p:sldId id="300" r:id="rId28"/>
    <p:sldId id="301" r:id="rId29"/>
    <p:sldId id="296" r:id="rId30"/>
    <p:sldId id="341" r:id="rId31"/>
    <p:sldId id="346" r:id="rId32"/>
    <p:sldId id="347" r:id="rId33"/>
    <p:sldId id="348" r:id="rId34"/>
    <p:sldId id="313" r:id="rId35"/>
    <p:sldId id="314" r:id="rId36"/>
    <p:sldId id="326" r:id="rId37"/>
    <p:sldId id="315" r:id="rId38"/>
    <p:sldId id="317" r:id="rId39"/>
    <p:sldId id="319" r:id="rId40"/>
    <p:sldId id="320" r:id="rId41"/>
    <p:sldId id="321" r:id="rId42"/>
    <p:sldId id="339" r:id="rId43"/>
    <p:sldId id="322" r:id="rId44"/>
    <p:sldId id="340" r:id="rId45"/>
    <p:sldId id="323" r:id="rId46"/>
    <p:sldId id="325" r:id="rId47"/>
    <p:sldId id="350" r:id="rId48"/>
    <p:sldId id="351" r:id="rId49"/>
    <p:sldId id="318" r:id="rId50"/>
    <p:sldId id="324" r:id="rId51"/>
    <p:sldId id="335" r:id="rId52"/>
    <p:sldId id="327" r:id="rId53"/>
    <p:sldId id="336" r:id="rId54"/>
    <p:sldId id="337" r:id="rId55"/>
    <p:sldId id="364" r:id="rId56"/>
    <p:sldId id="353" r:id="rId57"/>
    <p:sldId id="354" r:id="rId58"/>
    <p:sldId id="356" r:id="rId59"/>
    <p:sldId id="357" r:id="rId60"/>
    <p:sldId id="358" r:id="rId61"/>
    <p:sldId id="362" r:id="rId62"/>
    <p:sldId id="363" r:id="rId63"/>
  </p:sldIdLst>
  <p:sldSz cx="9144000" cy="6858000" type="screen4x3"/>
  <p:notesSz cx="6794500" cy="9929813"/>
  <p:defaultTextStyle>
    <a:defPPr>
      <a:defRPr lang="en-GB"/>
    </a:defPPr>
    <a:lvl1pPr algn="l" defTabSz="449263" rtl="0" fontAlgn="base">
      <a:spcBef>
        <a:spcPct val="0"/>
      </a:spcBef>
      <a:spcAft>
        <a:spcPts val="575"/>
      </a:spcAft>
      <a:buClr>
        <a:srgbClr val="000000"/>
      </a:buClr>
      <a:buSzPct val="100000"/>
      <a:buFont typeface="Times New Roman" pitchFamily="18" charset="0"/>
      <a:defRPr sz="2400" i="1" kern="1200">
        <a:solidFill>
          <a:schemeClr val="bg1"/>
        </a:solidFill>
        <a:latin typeface="Times New Roman" pitchFamily="18" charset="0"/>
        <a:ea typeface="+mn-ea"/>
        <a:cs typeface="DejaVu Sans" pitchFamily="34" charset="0"/>
      </a:defRPr>
    </a:lvl1pPr>
    <a:lvl2pPr marL="742950" indent="-285750" algn="l" defTabSz="449263" rtl="0" fontAlgn="base">
      <a:spcBef>
        <a:spcPct val="0"/>
      </a:spcBef>
      <a:spcAft>
        <a:spcPts val="575"/>
      </a:spcAft>
      <a:buClr>
        <a:srgbClr val="000000"/>
      </a:buClr>
      <a:buSzPct val="100000"/>
      <a:buFont typeface="Times New Roman" pitchFamily="18" charset="0"/>
      <a:defRPr sz="2400" i="1" kern="1200">
        <a:solidFill>
          <a:schemeClr val="bg1"/>
        </a:solidFill>
        <a:latin typeface="Times New Roman" pitchFamily="18" charset="0"/>
        <a:ea typeface="+mn-ea"/>
        <a:cs typeface="DejaVu Sans" pitchFamily="34" charset="0"/>
      </a:defRPr>
    </a:lvl2pPr>
    <a:lvl3pPr marL="1143000" indent="-228600" algn="l" defTabSz="449263" rtl="0" fontAlgn="base">
      <a:spcBef>
        <a:spcPct val="0"/>
      </a:spcBef>
      <a:spcAft>
        <a:spcPts val="575"/>
      </a:spcAft>
      <a:buClr>
        <a:srgbClr val="000000"/>
      </a:buClr>
      <a:buSzPct val="100000"/>
      <a:buFont typeface="Times New Roman" pitchFamily="18" charset="0"/>
      <a:defRPr sz="2400" i="1" kern="1200">
        <a:solidFill>
          <a:schemeClr val="bg1"/>
        </a:solidFill>
        <a:latin typeface="Times New Roman" pitchFamily="18" charset="0"/>
        <a:ea typeface="+mn-ea"/>
        <a:cs typeface="DejaVu Sans" pitchFamily="34" charset="0"/>
      </a:defRPr>
    </a:lvl3pPr>
    <a:lvl4pPr marL="1600200" indent="-228600" algn="l" defTabSz="449263" rtl="0" fontAlgn="base">
      <a:spcBef>
        <a:spcPct val="0"/>
      </a:spcBef>
      <a:spcAft>
        <a:spcPts val="575"/>
      </a:spcAft>
      <a:buClr>
        <a:srgbClr val="000000"/>
      </a:buClr>
      <a:buSzPct val="100000"/>
      <a:buFont typeface="Times New Roman" pitchFamily="18" charset="0"/>
      <a:defRPr sz="2400" i="1" kern="1200">
        <a:solidFill>
          <a:schemeClr val="bg1"/>
        </a:solidFill>
        <a:latin typeface="Times New Roman" pitchFamily="18" charset="0"/>
        <a:ea typeface="+mn-ea"/>
        <a:cs typeface="DejaVu Sans" pitchFamily="34" charset="0"/>
      </a:defRPr>
    </a:lvl4pPr>
    <a:lvl5pPr marL="2057400" indent="-228600" algn="l" defTabSz="449263" rtl="0" fontAlgn="base">
      <a:spcBef>
        <a:spcPct val="0"/>
      </a:spcBef>
      <a:spcAft>
        <a:spcPts val="575"/>
      </a:spcAft>
      <a:buClr>
        <a:srgbClr val="000000"/>
      </a:buClr>
      <a:buSzPct val="100000"/>
      <a:buFont typeface="Times New Roman" pitchFamily="18" charset="0"/>
      <a:defRPr sz="2400" i="1" kern="1200">
        <a:solidFill>
          <a:schemeClr val="bg1"/>
        </a:solidFill>
        <a:latin typeface="Times New Roman" pitchFamily="18" charset="0"/>
        <a:ea typeface="+mn-ea"/>
        <a:cs typeface="DejaVu Sans" pitchFamily="34" charset="0"/>
      </a:defRPr>
    </a:lvl5pPr>
    <a:lvl6pPr marL="2286000" algn="l" defTabSz="914400" rtl="0" eaLnBrk="1" latinLnBrk="0" hangingPunct="1">
      <a:defRPr sz="2400" i="1" kern="1200">
        <a:solidFill>
          <a:schemeClr val="bg1"/>
        </a:solidFill>
        <a:latin typeface="Times New Roman" pitchFamily="18" charset="0"/>
        <a:ea typeface="+mn-ea"/>
        <a:cs typeface="DejaVu Sans" pitchFamily="34" charset="0"/>
      </a:defRPr>
    </a:lvl6pPr>
    <a:lvl7pPr marL="2743200" algn="l" defTabSz="914400" rtl="0" eaLnBrk="1" latinLnBrk="0" hangingPunct="1">
      <a:defRPr sz="2400" i="1" kern="1200">
        <a:solidFill>
          <a:schemeClr val="bg1"/>
        </a:solidFill>
        <a:latin typeface="Times New Roman" pitchFamily="18" charset="0"/>
        <a:ea typeface="+mn-ea"/>
        <a:cs typeface="DejaVu Sans" pitchFamily="34" charset="0"/>
      </a:defRPr>
    </a:lvl7pPr>
    <a:lvl8pPr marL="3200400" algn="l" defTabSz="914400" rtl="0" eaLnBrk="1" latinLnBrk="0" hangingPunct="1">
      <a:defRPr sz="2400" i="1" kern="1200">
        <a:solidFill>
          <a:schemeClr val="bg1"/>
        </a:solidFill>
        <a:latin typeface="Times New Roman" pitchFamily="18" charset="0"/>
        <a:ea typeface="+mn-ea"/>
        <a:cs typeface="DejaVu Sans" pitchFamily="34" charset="0"/>
      </a:defRPr>
    </a:lvl8pPr>
    <a:lvl9pPr marL="3657600" algn="l" defTabSz="914400" rtl="0" eaLnBrk="1" latinLnBrk="0" hangingPunct="1">
      <a:defRPr sz="2400" i="1" kern="1200">
        <a:solidFill>
          <a:schemeClr val="bg1"/>
        </a:solidFill>
        <a:latin typeface="Times New Roman" pitchFamily="18" charset="0"/>
        <a:ea typeface="+mn-ea"/>
        <a:cs typeface="DejaVu Sans"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00"/>
    <a:srgbClr val="99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8" d="100"/>
          <a:sy n="88" d="100"/>
        </p:scale>
        <p:origin x="-1470" y="-108"/>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9" d="100"/>
          <a:sy n="59" d="100"/>
        </p:scale>
        <p:origin x="-1752" y="-72"/>
      </p:cViewPr>
      <p:guideLst>
        <p:guide orient="horz" pos="2881"/>
        <p:guide pos="2159"/>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 Id="rId4" Type="http://schemas.openxmlformats.org/officeDocument/2006/relationships/image" Target="../media/image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70" name="AutoShape 1"/>
          <p:cNvSpPr>
            <a:spLocks noChangeArrowheads="1"/>
          </p:cNvSpPr>
          <p:nvPr/>
        </p:nvSpPr>
        <p:spPr bwMode="auto">
          <a:xfrm>
            <a:off x="0" y="0"/>
            <a:ext cx="6794500" cy="9929813"/>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32771" name="AutoShape 2"/>
          <p:cNvSpPr>
            <a:spLocks noChangeArrowheads="1"/>
          </p:cNvSpPr>
          <p:nvPr/>
        </p:nvSpPr>
        <p:spPr bwMode="auto">
          <a:xfrm>
            <a:off x="0" y="0"/>
            <a:ext cx="6794500" cy="9929813"/>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32772" name="AutoShape 3"/>
          <p:cNvSpPr>
            <a:spLocks noChangeArrowheads="1"/>
          </p:cNvSpPr>
          <p:nvPr/>
        </p:nvSpPr>
        <p:spPr bwMode="auto">
          <a:xfrm>
            <a:off x="0" y="0"/>
            <a:ext cx="6794500" cy="9929813"/>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32773" name="AutoShape 4"/>
          <p:cNvSpPr>
            <a:spLocks noChangeArrowheads="1"/>
          </p:cNvSpPr>
          <p:nvPr/>
        </p:nvSpPr>
        <p:spPr bwMode="auto">
          <a:xfrm>
            <a:off x="0" y="0"/>
            <a:ext cx="6794500" cy="9929813"/>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32774" name="AutoShape 5"/>
          <p:cNvSpPr>
            <a:spLocks noChangeArrowheads="1"/>
          </p:cNvSpPr>
          <p:nvPr/>
        </p:nvSpPr>
        <p:spPr bwMode="auto">
          <a:xfrm>
            <a:off x="0" y="0"/>
            <a:ext cx="6794500" cy="9929813"/>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32775" name="AutoShape 6"/>
          <p:cNvSpPr>
            <a:spLocks noChangeArrowheads="1"/>
          </p:cNvSpPr>
          <p:nvPr/>
        </p:nvSpPr>
        <p:spPr bwMode="auto">
          <a:xfrm>
            <a:off x="0" y="0"/>
            <a:ext cx="6794500" cy="9929813"/>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32776" name="AutoShape 7"/>
          <p:cNvSpPr>
            <a:spLocks noChangeArrowheads="1"/>
          </p:cNvSpPr>
          <p:nvPr/>
        </p:nvSpPr>
        <p:spPr bwMode="auto">
          <a:xfrm>
            <a:off x="0" y="0"/>
            <a:ext cx="6794500" cy="9929813"/>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32777" name="AutoShape 8"/>
          <p:cNvSpPr>
            <a:spLocks noChangeArrowheads="1"/>
          </p:cNvSpPr>
          <p:nvPr/>
        </p:nvSpPr>
        <p:spPr bwMode="auto">
          <a:xfrm>
            <a:off x="0" y="0"/>
            <a:ext cx="6794500" cy="9929813"/>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32778" name="Text Box 9"/>
          <p:cNvSpPr txBox="1">
            <a:spLocks noChangeArrowheads="1"/>
          </p:cNvSpPr>
          <p:nvPr/>
        </p:nvSpPr>
        <p:spPr bwMode="auto">
          <a:xfrm>
            <a:off x="0" y="0"/>
            <a:ext cx="2945712" cy="4971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32779" name="Text Box 10"/>
          <p:cNvSpPr txBox="1">
            <a:spLocks noChangeArrowheads="1"/>
          </p:cNvSpPr>
          <p:nvPr/>
        </p:nvSpPr>
        <p:spPr bwMode="auto">
          <a:xfrm>
            <a:off x="3850375" y="0"/>
            <a:ext cx="2945712" cy="4971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32780" name="Rectangle 11"/>
          <p:cNvSpPr>
            <a:spLocks noGrp="1" noRot="1" noChangeAspect="1" noChangeArrowheads="1"/>
          </p:cNvSpPr>
          <p:nvPr>
            <p:ph type="sldImg"/>
          </p:nvPr>
        </p:nvSpPr>
        <p:spPr bwMode="auto">
          <a:xfrm>
            <a:off x="917575" y="744538"/>
            <a:ext cx="4949825" cy="3711575"/>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84" name="Rectangle 12"/>
          <p:cNvSpPr>
            <a:spLocks noGrp="1" noChangeArrowheads="1"/>
          </p:cNvSpPr>
          <p:nvPr>
            <p:ph type="body"/>
          </p:nvPr>
        </p:nvSpPr>
        <p:spPr bwMode="auto">
          <a:xfrm>
            <a:off x="904664" y="4717138"/>
            <a:ext cx="4974062" cy="4456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80" tIns="46440" rIns="92880" bIns="46440" numCol="1" anchor="t" anchorCtr="0" compatLnSpc="1">
            <a:prstTxWarp prst="textNoShape">
              <a:avLst/>
            </a:prstTxWarp>
          </a:bodyPr>
          <a:lstStyle/>
          <a:p>
            <a:pPr lvl="0"/>
            <a:endParaRPr lang="en-US" altLang="en-US" noProof="0" smtClean="0"/>
          </a:p>
        </p:txBody>
      </p:sp>
      <p:sp>
        <p:nvSpPr>
          <p:cNvPr id="32782" name="Text Box 13"/>
          <p:cNvSpPr txBox="1">
            <a:spLocks noChangeArrowheads="1"/>
          </p:cNvSpPr>
          <p:nvPr/>
        </p:nvSpPr>
        <p:spPr bwMode="auto">
          <a:xfrm>
            <a:off x="0" y="9434276"/>
            <a:ext cx="2945712" cy="4971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3086" name="Rectangle 14"/>
          <p:cNvSpPr>
            <a:spLocks noGrp="1" noChangeArrowheads="1"/>
          </p:cNvSpPr>
          <p:nvPr>
            <p:ph type="sldNum"/>
          </p:nvPr>
        </p:nvSpPr>
        <p:spPr bwMode="auto">
          <a:xfrm>
            <a:off x="3850375" y="9434275"/>
            <a:ext cx="2933015" cy="4844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880" tIns="46440" rIns="92880" bIns="46440" numCol="1" anchor="b" anchorCtr="0" compatLnSpc="1">
            <a:prstTxWarp prst="textNoShape">
              <a:avLst/>
            </a:prstTxWarp>
          </a:bodyPr>
          <a:lstStyle>
            <a:lvl1pPr algn="r">
              <a:spcAft>
                <a:spcPct val="0"/>
              </a:spcAft>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i="0">
                <a:solidFill>
                  <a:srgbClr val="000000"/>
                </a:solidFill>
              </a:defRPr>
            </a:lvl1pPr>
          </a:lstStyle>
          <a:p>
            <a:pPr>
              <a:defRPr/>
            </a:pPr>
            <a:fld id="{C1540DB1-AB4A-457D-B513-037A0C30E613}" type="slidenum">
              <a:rPr lang="de-DE" altLang="en-US"/>
              <a:pPr>
                <a:defRPr/>
              </a:pPr>
              <a:t>‹#›</a:t>
            </a:fld>
            <a:endParaRPr lang="de-DE" altLang="en-US"/>
          </a:p>
        </p:txBody>
      </p:sp>
    </p:spTree>
    <p:extLst>
      <p:ext uri="{BB962C8B-B14F-4D97-AF65-F5344CB8AC3E}">
        <p14:creationId xmlns:p14="http://schemas.microsoft.com/office/powerpoint/2010/main" val="107819243"/>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A76295F5-6D92-4807-B2E8-936147FBDC9C}" type="slidenum">
              <a:rPr lang="de-DE" altLang="en-US" smtClean="0"/>
              <a:pPr eaLnBrk="1" hangingPunct="1">
                <a:spcBef>
                  <a:spcPct val="0"/>
                </a:spcBef>
              </a:pPr>
              <a:t>1</a:t>
            </a:fld>
            <a:endParaRPr lang="de-DE" altLang="en-US" smtClean="0"/>
          </a:p>
        </p:txBody>
      </p:sp>
      <p:sp>
        <p:nvSpPr>
          <p:cNvPr id="33795" name="Text Box 1"/>
          <p:cNvSpPr txBox="1">
            <a:spLocks noChangeArrowheads="1"/>
          </p:cNvSpPr>
          <p:nvPr/>
        </p:nvSpPr>
        <p:spPr bwMode="auto">
          <a:xfrm>
            <a:off x="3850375" y="9434276"/>
            <a:ext cx="2945712" cy="4971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80" tIns="46440" rIns="92880" bIns="46440" anchor="b"/>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algn="r" eaLnBrk="1" hangingPunct="1">
              <a:spcBef>
                <a:spcPct val="0"/>
              </a:spcBef>
              <a:spcAft>
                <a:spcPts val="575"/>
              </a:spcAft>
              <a:buClrTx/>
              <a:buFontTx/>
              <a:buNone/>
            </a:pPr>
            <a:fld id="{FC650908-7EB6-41FA-ACB7-96A044FBDC35}" type="slidenum">
              <a:rPr lang="de-DE" altLang="en-US" i="0"/>
              <a:pPr algn="r" eaLnBrk="1" hangingPunct="1">
                <a:spcBef>
                  <a:spcPct val="0"/>
                </a:spcBef>
                <a:spcAft>
                  <a:spcPts val="575"/>
                </a:spcAft>
                <a:buClrTx/>
                <a:buFontTx/>
                <a:buNone/>
              </a:pPr>
              <a:t>1</a:t>
            </a:fld>
            <a:endParaRPr lang="de-DE" altLang="en-US" i="0"/>
          </a:p>
        </p:txBody>
      </p:sp>
      <p:sp>
        <p:nvSpPr>
          <p:cNvPr id="33796" name="Rectangle 2"/>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7" name="Text Box 3"/>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8"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26542104-7E29-46FE-B646-8EA1E10033FC}" type="slidenum">
              <a:rPr lang="de-DE" altLang="en-US" smtClean="0"/>
              <a:pPr eaLnBrk="1" hangingPunct="1">
                <a:spcBef>
                  <a:spcPct val="0"/>
                </a:spcBef>
              </a:pPr>
              <a:t>11</a:t>
            </a:fld>
            <a:endParaRPr lang="de-DE" altLang="en-US" smtClean="0"/>
          </a:p>
        </p:txBody>
      </p:sp>
      <p:sp>
        <p:nvSpPr>
          <p:cNvPr id="39939"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40"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E3260F15-1BF9-489D-9D21-A3A7649F108C}" type="slidenum">
              <a:rPr lang="de-DE" altLang="en-US" smtClean="0"/>
              <a:pPr eaLnBrk="1" hangingPunct="1">
                <a:spcBef>
                  <a:spcPct val="0"/>
                </a:spcBef>
              </a:pPr>
              <a:t>12</a:t>
            </a:fld>
            <a:endParaRPr lang="de-DE" altLang="en-US" smtClean="0"/>
          </a:p>
        </p:txBody>
      </p:sp>
      <p:sp>
        <p:nvSpPr>
          <p:cNvPr id="54275"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6"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202750B4-B2A6-4287-84B0-2280D58EA814}" type="slidenum">
              <a:rPr lang="de-DE" altLang="en-US" smtClean="0"/>
              <a:pPr eaLnBrk="1" hangingPunct="1">
                <a:spcBef>
                  <a:spcPct val="0"/>
                </a:spcBef>
              </a:pPr>
              <a:t>13</a:t>
            </a:fld>
            <a:endParaRPr lang="de-DE" altLang="en-US" smtClean="0"/>
          </a:p>
        </p:txBody>
      </p:sp>
      <p:sp>
        <p:nvSpPr>
          <p:cNvPr id="55299" name="Rectangle 2"/>
          <p:cNvSpPr>
            <a:spLocks noGrp="1" noRot="1" noChangeAspect="1" noChangeArrowheads="1" noTextEdit="1"/>
          </p:cNvSpPr>
          <p:nvPr>
            <p:ph type="sldImg"/>
          </p:nvPr>
        </p:nvSpPr>
        <p:spPr>
          <a:xfrm>
            <a:off x="915988" y="744538"/>
            <a:ext cx="4965700" cy="3724275"/>
          </a:xfrm>
          <a:ln/>
        </p:spPr>
      </p:sp>
      <p:sp>
        <p:nvSpPr>
          <p:cNvPr id="55300" name="Text Box 3"/>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58A2D701-7AB5-4535-A909-2327F24C4438}" type="slidenum">
              <a:rPr lang="de-DE" altLang="en-US" smtClean="0"/>
              <a:pPr eaLnBrk="1" hangingPunct="1">
                <a:spcBef>
                  <a:spcPct val="0"/>
                </a:spcBef>
              </a:pPr>
              <a:t>14</a:t>
            </a:fld>
            <a:endParaRPr lang="de-DE" altLang="en-US" smtClean="0"/>
          </a:p>
        </p:txBody>
      </p:sp>
      <p:sp>
        <p:nvSpPr>
          <p:cNvPr id="40963"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4"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FE438A46-D167-4EF8-BF27-8B19B82141C7}" type="slidenum">
              <a:rPr lang="de-DE" altLang="en-US" smtClean="0"/>
              <a:pPr eaLnBrk="1" hangingPunct="1">
                <a:spcBef>
                  <a:spcPct val="0"/>
                </a:spcBef>
              </a:pPr>
              <a:t>15</a:t>
            </a:fld>
            <a:endParaRPr lang="de-DE" altLang="en-US" smtClean="0"/>
          </a:p>
        </p:txBody>
      </p:sp>
      <p:sp>
        <p:nvSpPr>
          <p:cNvPr id="41987"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8"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3E7FD99B-EF00-4283-9F3B-F4953026D67D}" type="slidenum">
              <a:rPr lang="de-DE" altLang="en-US" smtClean="0"/>
              <a:pPr eaLnBrk="1" hangingPunct="1">
                <a:spcBef>
                  <a:spcPct val="0"/>
                </a:spcBef>
              </a:pPr>
              <a:t>16</a:t>
            </a:fld>
            <a:endParaRPr lang="de-DE" altLang="en-US" smtClean="0"/>
          </a:p>
        </p:txBody>
      </p:sp>
      <p:sp>
        <p:nvSpPr>
          <p:cNvPr id="43011"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2"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252931C6-5DBB-4B4C-8D59-CDF5FB9C5DE6}" type="slidenum">
              <a:rPr lang="de-DE" altLang="en-US" smtClean="0"/>
              <a:pPr eaLnBrk="1" hangingPunct="1">
                <a:spcBef>
                  <a:spcPct val="0"/>
                </a:spcBef>
              </a:pPr>
              <a:t>17</a:t>
            </a:fld>
            <a:endParaRPr lang="de-DE" altLang="en-US" smtClean="0"/>
          </a:p>
        </p:txBody>
      </p:sp>
      <p:sp>
        <p:nvSpPr>
          <p:cNvPr id="44035"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6"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C50DB5CA-2159-4DC3-9C64-929809F3B666}" type="slidenum">
              <a:rPr lang="de-DE" altLang="en-US" smtClean="0"/>
              <a:pPr eaLnBrk="1" hangingPunct="1">
                <a:spcBef>
                  <a:spcPct val="0"/>
                </a:spcBef>
              </a:pPr>
              <a:t>18</a:t>
            </a:fld>
            <a:endParaRPr lang="de-DE" altLang="en-US" smtClean="0"/>
          </a:p>
        </p:txBody>
      </p:sp>
      <p:sp>
        <p:nvSpPr>
          <p:cNvPr id="45059"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60"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76ECB61D-A148-4AAD-AD9D-66C55005A9BE}" type="slidenum">
              <a:rPr lang="de-DE" altLang="en-US" smtClean="0"/>
              <a:pPr eaLnBrk="1" hangingPunct="1">
                <a:spcBef>
                  <a:spcPct val="0"/>
                </a:spcBef>
              </a:pPr>
              <a:t>19</a:t>
            </a:fld>
            <a:endParaRPr lang="de-DE" altLang="en-US" smtClean="0"/>
          </a:p>
        </p:txBody>
      </p:sp>
      <p:sp>
        <p:nvSpPr>
          <p:cNvPr id="46083"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4"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697572C1-EA5F-4D9E-9292-959CD46629DA}" type="slidenum">
              <a:rPr lang="de-DE" altLang="en-US" smtClean="0"/>
              <a:pPr eaLnBrk="1" hangingPunct="1">
                <a:spcBef>
                  <a:spcPct val="0"/>
                </a:spcBef>
              </a:pPr>
              <a:t>20</a:t>
            </a:fld>
            <a:endParaRPr lang="de-DE" altLang="en-US" smtClean="0"/>
          </a:p>
        </p:txBody>
      </p:sp>
      <p:sp>
        <p:nvSpPr>
          <p:cNvPr id="47107"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8"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BFE8234C-BBDF-49DA-BB74-FEA5A6BA9B9E}" type="slidenum">
              <a:rPr lang="de-DE" altLang="en-US" smtClean="0"/>
              <a:pPr eaLnBrk="1" hangingPunct="1">
                <a:spcBef>
                  <a:spcPct val="0"/>
                </a:spcBef>
              </a:pPr>
              <a:t>2</a:t>
            </a:fld>
            <a:endParaRPr lang="de-DE" altLang="en-US" smtClean="0"/>
          </a:p>
        </p:txBody>
      </p:sp>
      <p:sp>
        <p:nvSpPr>
          <p:cNvPr id="34819"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20"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FD97E8CE-2A93-4248-BAAC-F08D1B0D15E0}" type="slidenum">
              <a:rPr lang="de-DE" altLang="en-US" smtClean="0"/>
              <a:pPr eaLnBrk="1" hangingPunct="1">
                <a:spcBef>
                  <a:spcPct val="0"/>
                </a:spcBef>
              </a:pPr>
              <a:t>26</a:t>
            </a:fld>
            <a:endParaRPr lang="de-DE" altLang="en-US" smtClean="0"/>
          </a:p>
        </p:txBody>
      </p:sp>
      <p:sp>
        <p:nvSpPr>
          <p:cNvPr id="48131"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2"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B4999A7F-F038-457F-B670-8ADB6B27DCC5}" type="slidenum">
              <a:rPr lang="de-DE" altLang="en-US" smtClean="0"/>
              <a:pPr eaLnBrk="1" hangingPunct="1">
                <a:spcBef>
                  <a:spcPct val="0"/>
                </a:spcBef>
              </a:pPr>
              <a:t>27</a:t>
            </a:fld>
            <a:endParaRPr lang="de-DE" altLang="en-US" smtClean="0"/>
          </a:p>
        </p:txBody>
      </p:sp>
      <p:sp>
        <p:nvSpPr>
          <p:cNvPr id="49155"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6"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6"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2EF3B29E-35C5-4829-B515-4AB56BA9F168}" type="slidenum">
              <a:rPr lang="en-US" altLang="en-US" sz="1200" i="0" smtClean="0">
                <a:solidFill>
                  <a:srgbClr val="000000"/>
                </a:solidFill>
              </a:rPr>
              <a:pPr eaLnBrk="1" hangingPunct="1"/>
              <a:t>29</a:t>
            </a:fld>
            <a:endParaRPr lang="en-US" altLang="en-US" sz="1200" i="0" smtClean="0">
              <a:solidFill>
                <a:srgbClr val="000000"/>
              </a:solidFill>
            </a:endParaRPr>
          </a:p>
        </p:txBody>
      </p:sp>
      <p:sp>
        <p:nvSpPr>
          <p:cNvPr id="62467" name="Rectangle 1"/>
          <p:cNvSpPr txBox="1">
            <a:spLocks noGrp="1" noRot="1" noChangeAspect="1" noChangeArrowheads="1" noTextEdit="1"/>
          </p:cNvSpPr>
          <p:nvPr>
            <p:ph type="sldImg"/>
          </p:nvPr>
        </p:nvSpPr>
        <p:spPr>
          <a:xfrm>
            <a:off x="898525" y="77152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8" name="Text Box 2"/>
          <p:cNvSpPr txBox="1">
            <a:spLocks noGrp="1" noChangeArrowheads="1"/>
          </p:cNvSpPr>
          <p:nvPr>
            <p:ph type="body" idx="1"/>
          </p:nvPr>
        </p:nvSpPr>
        <p:spPr>
          <a:xfrm>
            <a:off x="937994" y="4706020"/>
            <a:ext cx="4923274" cy="4470957"/>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eaLnBrk="1">
              <a:spcBef>
                <a:spcPct val="0"/>
              </a:spcBef>
              <a:tabLst>
                <a:tab pos="457200" algn="l"/>
                <a:tab pos="914400" algn="l"/>
                <a:tab pos="1371600" algn="l"/>
                <a:tab pos="1828800" algn="l"/>
                <a:tab pos="2286000" algn="l"/>
                <a:tab pos="2743200" algn="l"/>
                <a:tab pos="3200400" algn="l"/>
                <a:tab pos="3657600" algn="l"/>
                <a:tab pos="4114800" algn="l"/>
                <a:tab pos="4572000" algn="l"/>
              </a:tabLst>
            </a:pPr>
            <a:r>
              <a:rPr lang="en-US" altLang="en-US" sz="2000" smtClean="0">
                <a:latin typeface="Arial" charset="0"/>
                <a:ea typeface="Arial Unicode MS" pitchFamily="34" charset="-128"/>
                <a:cs typeface="Arial Unicode MS" pitchFamily="34" charset="-128"/>
              </a:rPr>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FD97E8CE-2A93-4248-BAAC-F08D1B0D15E0}" type="slidenum">
              <a:rPr lang="de-DE" altLang="en-US" smtClean="0"/>
              <a:pPr eaLnBrk="1" hangingPunct="1">
                <a:spcBef>
                  <a:spcPct val="0"/>
                </a:spcBef>
              </a:pPr>
              <a:t>33</a:t>
            </a:fld>
            <a:endParaRPr lang="de-DE" altLang="en-US" smtClean="0"/>
          </a:p>
        </p:txBody>
      </p:sp>
      <p:sp>
        <p:nvSpPr>
          <p:cNvPr id="48131"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2"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FD97E8CE-2A93-4248-BAAC-F08D1B0D15E0}" type="slidenum">
              <a:rPr lang="de-DE" altLang="en-US" smtClean="0"/>
              <a:pPr eaLnBrk="1" hangingPunct="1">
                <a:spcBef>
                  <a:spcPct val="0"/>
                </a:spcBef>
              </a:pPr>
              <a:t>34</a:t>
            </a:fld>
            <a:endParaRPr lang="de-DE" altLang="en-US" smtClean="0"/>
          </a:p>
        </p:txBody>
      </p:sp>
      <p:sp>
        <p:nvSpPr>
          <p:cNvPr id="48131"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2"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FD97E8CE-2A93-4248-BAAC-F08D1B0D15E0}" type="slidenum">
              <a:rPr lang="de-DE" altLang="en-US" smtClean="0"/>
              <a:pPr eaLnBrk="1" hangingPunct="1">
                <a:spcBef>
                  <a:spcPct val="0"/>
                </a:spcBef>
              </a:pPr>
              <a:t>36</a:t>
            </a:fld>
            <a:endParaRPr lang="de-DE" altLang="en-US" smtClean="0"/>
          </a:p>
        </p:txBody>
      </p:sp>
      <p:sp>
        <p:nvSpPr>
          <p:cNvPr id="48131"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2"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FD97E8CE-2A93-4248-BAAC-F08D1B0D15E0}" type="slidenum">
              <a:rPr lang="de-DE" altLang="en-US" smtClean="0"/>
              <a:pPr eaLnBrk="1" hangingPunct="1">
                <a:spcBef>
                  <a:spcPct val="0"/>
                </a:spcBef>
              </a:pPr>
              <a:t>37</a:t>
            </a:fld>
            <a:endParaRPr lang="de-DE" altLang="en-US" smtClean="0"/>
          </a:p>
        </p:txBody>
      </p:sp>
      <p:sp>
        <p:nvSpPr>
          <p:cNvPr id="48131"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2"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FD97E8CE-2A93-4248-BAAC-F08D1B0D15E0}" type="slidenum">
              <a:rPr lang="de-DE" altLang="en-US" smtClean="0"/>
              <a:pPr eaLnBrk="1" hangingPunct="1">
                <a:spcBef>
                  <a:spcPct val="0"/>
                </a:spcBef>
              </a:pPr>
              <a:t>38</a:t>
            </a:fld>
            <a:endParaRPr lang="de-DE" altLang="en-US" smtClean="0"/>
          </a:p>
        </p:txBody>
      </p:sp>
      <p:sp>
        <p:nvSpPr>
          <p:cNvPr id="48131"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2"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FD97E8CE-2A93-4248-BAAC-F08D1B0D15E0}" type="slidenum">
              <a:rPr lang="de-DE" altLang="en-US" smtClean="0"/>
              <a:pPr eaLnBrk="1" hangingPunct="1">
                <a:spcBef>
                  <a:spcPct val="0"/>
                </a:spcBef>
              </a:pPr>
              <a:t>39</a:t>
            </a:fld>
            <a:endParaRPr lang="de-DE" altLang="en-US" smtClean="0"/>
          </a:p>
        </p:txBody>
      </p:sp>
      <p:sp>
        <p:nvSpPr>
          <p:cNvPr id="48131"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2"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1285A2FF-0093-4E1D-A0F4-E5E99CFFF048}" type="slidenum">
              <a:rPr lang="de-DE" altLang="en-US" smtClean="0"/>
              <a:pPr eaLnBrk="1" hangingPunct="1">
                <a:spcBef>
                  <a:spcPct val="0"/>
                </a:spcBef>
              </a:pPr>
              <a:t>41</a:t>
            </a:fld>
            <a:endParaRPr lang="de-DE" altLang="en-US" smtClean="0"/>
          </a:p>
        </p:txBody>
      </p:sp>
      <p:sp>
        <p:nvSpPr>
          <p:cNvPr id="59395"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703CFDBE-3A81-4F4C-9CB3-6CBC76ED1A8F}" type="slidenum">
              <a:rPr lang="de-DE" altLang="en-US" smtClean="0"/>
              <a:pPr eaLnBrk="1" hangingPunct="1">
                <a:spcBef>
                  <a:spcPct val="0"/>
                </a:spcBef>
              </a:pPr>
              <a:t>3</a:t>
            </a:fld>
            <a:endParaRPr lang="de-DE" altLang="en-US" smtClean="0"/>
          </a:p>
        </p:txBody>
      </p:sp>
      <p:sp>
        <p:nvSpPr>
          <p:cNvPr id="35843"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4"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FD97E8CE-2A93-4248-BAAC-F08D1B0D15E0}" type="slidenum">
              <a:rPr lang="de-DE" altLang="en-US" smtClean="0"/>
              <a:pPr eaLnBrk="1" hangingPunct="1">
                <a:spcBef>
                  <a:spcPct val="0"/>
                </a:spcBef>
              </a:pPr>
              <a:t>42</a:t>
            </a:fld>
            <a:endParaRPr lang="de-DE" altLang="en-US" smtClean="0"/>
          </a:p>
        </p:txBody>
      </p:sp>
      <p:sp>
        <p:nvSpPr>
          <p:cNvPr id="48131"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2"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FD97E8CE-2A93-4248-BAAC-F08D1B0D15E0}" type="slidenum">
              <a:rPr lang="de-DE" altLang="en-US" smtClean="0"/>
              <a:pPr eaLnBrk="1" hangingPunct="1">
                <a:spcBef>
                  <a:spcPct val="0"/>
                </a:spcBef>
              </a:pPr>
              <a:t>44</a:t>
            </a:fld>
            <a:endParaRPr lang="de-DE" altLang="en-US" smtClean="0"/>
          </a:p>
        </p:txBody>
      </p:sp>
      <p:sp>
        <p:nvSpPr>
          <p:cNvPr id="48131"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2"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FD97E8CE-2A93-4248-BAAC-F08D1B0D15E0}" type="slidenum">
              <a:rPr lang="de-DE" altLang="en-US" smtClean="0"/>
              <a:pPr eaLnBrk="1" hangingPunct="1">
                <a:spcBef>
                  <a:spcPct val="0"/>
                </a:spcBef>
              </a:pPr>
              <a:t>45</a:t>
            </a:fld>
            <a:endParaRPr lang="de-DE" altLang="en-US" smtClean="0"/>
          </a:p>
        </p:txBody>
      </p:sp>
      <p:sp>
        <p:nvSpPr>
          <p:cNvPr id="48131"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2"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5"/>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5EE34F95-C6AF-497A-BA76-3D911733B177}" type="slidenum">
              <a:rPr lang="de-DE" altLang="en-US" smtClean="0">
                <a:ea typeface="Droid Sans Fallback" charset="0"/>
              </a:rPr>
              <a:pPr eaLnBrk="1" hangingPunct="1">
                <a:spcBef>
                  <a:spcPct val="0"/>
                </a:spcBef>
              </a:pPr>
              <a:t>46</a:t>
            </a:fld>
            <a:endParaRPr lang="de-DE" altLang="en-US" smtClean="0">
              <a:ea typeface="Droid Sans Fallback" charset="0"/>
            </a:endParaRPr>
          </a:p>
        </p:txBody>
      </p:sp>
      <p:sp>
        <p:nvSpPr>
          <p:cNvPr id="72707"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8"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5"/>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9F809703-07E7-4833-9161-09BA51C0AA73}" type="slidenum">
              <a:rPr lang="de-DE" altLang="en-US" smtClean="0">
                <a:ea typeface="Droid Sans Fallback" charset="0"/>
              </a:rPr>
              <a:pPr eaLnBrk="1" hangingPunct="1">
                <a:spcBef>
                  <a:spcPct val="0"/>
                </a:spcBef>
              </a:pPr>
              <a:t>47</a:t>
            </a:fld>
            <a:endParaRPr lang="de-DE" altLang="en-US" smtClean="0">
              <a:ea typeface="Droid Sans Fallback" charset="0"/>
            </a:endParaRPr>
          </a:p>
        </p:txBody>
      </p:sp>
      <p:sp>
        <p:nvSpPr>
          <p:cNvPr id="75779"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B4A65875-4F60-4C9A-9F8B-494BE120A42F}" type="slidenum">
              <a:rPr lang="de-DE" altLang="en-US"/>
              <a:pPr/>
              <a:t>55</a:t>
            </a:fld>
            <a:endParaRPr lang="de-DE" altLang="en-US"/>
          </a:p>
        </p:txBody>
      </p:sp>
      <p:sp>
        <p:nvSpPr>
          <p:cNvPr id="16385" name="Rectangle 1"/>
          <p:cNvSpPr txBox="1">
            <a:spLocks noGrp="1" noRot="1" noChangeAspect="1" noChangeArrowheads="1"/>
          </p:cNvSpPr>
          <p:nvPr>
            <p:ph type="sldImg"/>
          </p:nvPr>
        </p:nvSpPr>
        <p:spPr bwMode="auto">
          <a:xfrm>
            <a:off x="898525" y="771525"/>
            <a:ext cx="4932363" cy="37004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Text Box 2"/>
          <p:cNvSpPr txBox="1">
            <a:spLocks noChangeArrowheads="1"/>
          </p:cNvSpPr>
          <p:nvPr/>
        </p:nvSpPr>
        <p:spPr bwMode="auto">
          <a:xfrm>
            <a:off x="937994" y="4706103"/>
            <a:ext cx="4926449" cy="4471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5pPr>
            <a:lvl6pPr marL="25146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6pPr>
            <a:lvl7pPr marL="29718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7pPr>
            <a:lvl8pPr marL="34290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8pPr>
            <a:lvl9pPr marL="38862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9pPr>
          </a:lstStyle>
          <a:p>
            <a:pPr>
              <a:spcBef>
                <a:spcPts val="413"/>
              </a:spcBef>
              <a:buClrTx/>
              <a:buFontTx/>
              <a:buNone/>
            </a:pPr>
            <a:r>
              <a:rPr lang="en-US" altLang="en-US" sz="1100" b="0">
                <a:cs typeface="Arial" charset="0"/>
              </a:rPr>
              <a:t>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84D90619-AFD9-4B6A-939F-AD873D9EEFA1}" type="slidenum">
              <a:rPr lang="de-DE" altLang="en-US"/>
              <a:pPr/>
              <a:t>56</a:t>
            </a:fld>
            <a:endParaRPr lang="de-DE" altLang="en-US"/>
          </a:p>
        </p:txBody>
      </p:sp>
      <p:sp>
        <p:nvSpPr>
          <p:cNvPr id="17409" name="Rectangle 1"/>
          <p:cNvSpPr txBox="1">
            <a:spLocks noGrp="1" noRot="1" noChangeAspect="1" noChangeArrowheads="1"/>
          </p:cNvSpPr>
          <p:nvPr>
            <p:ph type="sldImg"/>
          </p:nvPr>
        </p:nvSpPr>
        <p:spPr bwMode="auto">
          <a:xfrm>
            <a:off x="898525" y="771525"/>
            <a:ext cx="4932363" cy="37004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p:cNvSpPr txBox="1">
            <a:spLocks noChangeArrowheads="1"/>
          </p:cNvSpPr>
          <p:nvPr/>
        </p:nvSpPr>
        <p:spPr bwMode="auto">
          <a:xfrm>
            <a:off x="937994" y="4706103"/>
            <a:ext cx="4926449" cy="4471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5pPr>
            <a:lvl6pPr marL="25146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6pPr>
            <a:lvl7pPr marL="29718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7pPr>
            <a:lvl8pPr marL="34290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8pPr>
            <a:lvl9pPr marL="38862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9pPr>
          </a:lstStyle>
          <a:p>
            <a:pPr>
              <a:spcBef>
                <a:spcPts val="413"/>
              </a:spcBef>
              <a:buClrTx/>
              <a:buFontTx/>
              <a:buNone/>
            </a:pPr>
            <a:r>
              <a:rPr lang="en-US" altLang="en-US" sz="1100" b="0">
                <a:cs typeface="Arial" charset="0"/>
              </a:rPr>
              <a:t>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p:cNvSpPr>
            <a:spLocks noGrp="1" noChangeArrowheads="1"/>
          </p:cNvSpPr>
          <p:nvPr>
            <p:ph type="sldNum"/>
          </p:nvPr>
        </p:nvSpPr>
        <p:spPr>
          <a:ln/>
        </p:spPr>
        <p:txBody>
          <a:bodyPr/>
          <a:lstStyle/>
          <a:p>
            <a:fld id="{885503D5-418D-4903-8A56-E25742630478}" type="slidenum">
              <a:rPr lang="de-DE" altLang="en-US"/>
              <a:pPr/>
              <a:t>57</a:t>
            </a:fld>
            <a:endParaRPr lang="de-DE" altLang="en-US"/>
          </a:p>
        </p:txBody>
      </p:sp>
      <p:sp>
        <p:nvSpPr>
          <p:cNvPr id="19457" name="Text Box 1"/>
          <p:cNvSpPr txBox="1">
            <a:spLocks noChangeArrowheads="1"/>
          </p:cNvSpPr>
          <p:nvPr/>
        </p:nvSpPr>
        <p:spPr bwMode="auto">
          <a:xfrm>
            <a:off x="3850375" y="9432847"/>
            <a:ext cx="2945712" cy="4969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5pPr>
            <a:lvl6pPr marL="25146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6pPr>
            <a:lvl7pPr marL="29718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7pPr>
            <a:lvl8pPr marL="34290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8pPr>
            <a:lvl9pPr marL="38862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9pPr>
          </a:lstStyle>
          <a:p>
            <a:pPr algn="r">
              <a:buClrTx/>
              <a:buFontTx/>
              <a:buNone/>
            </a:pPr>
            <a:fld id="{AF6B68BE-9F3D-4573-870E-E55CF1513BA5}" type="slidenum">
              <a:rPr lang="en-US" altLang="en-US" sz="1200" b="0">
                <a:solidFill>
                  <a:srgbClr val="3333CC"/>
                </a:solidFill>
                <a:cs typeface="Arial" charset="0"/>
              </a:rPr>
              <a:pPr algn="r">
                <a:buClrTx/>
                <a:buFontTx/>
                <a:buNone/>
              </a:pPr>
              <a:t>57</a:t>
            </a:fld>
            <a:endParaRPr lang="en-US" altLang="en-US" sz="1200" b="0">
              <a:solidFill>
                <a:srgbClr val="3333CC"/>
              </a:solidFill>
              <a:cs typeface="Arial" charset="0"/>
            </a:endParaRPr>
          </a:p>
        </p:txBody>
      </p:sp>
      <p:sp>
        <p:nvSpPr>
          <p:cNvPr id="19458" name="Rectangle 2"/>
          <p:cNvSpPr txBox="1">
            <a:spLocks noGrp="1" noRot="1" noChangeAspect="1" noChangeArrowheads="1"/>
          </p:cNvSpPr>
          <p:nvPr>
            <p:ph type="sldImg"/>
          </p:nvPr>
        </p:nvSpPr>
        <p:spPr bwMode="auto">
          <a:xfrm>
            <a:off x="900113" y="771525"/>
            <a:ext cx="4932362" cy="37004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9" name="Text Box 3"/>
          <p:cNvSpPr txBox="1">
            <a:spLocks noChangeArrowheads="1"/>
          </p:cNvSpPr>
          <p:nvPr/>
        </p:nvSpPr>
        <p:spPr bwMode="auto">
          <a:xfrm>
            <a:off x="937994" y="4707691"/>
            <a:ext cx="4926449" cy="44695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5pPr>
            <a:lvl6pPr marL="25146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6pPr>
            <a:lvl7pPr marL="29718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7pPr>
            <a:lvl8pPr marL="34290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8pPr>
            <a:lvl9pPr marL="38862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9pPr>
          </a:lstStyle>
          <a:p>
            <a:pPr>
              <a:spcBef>
                <a:spcPts val="413"/>
              </a:spcBef>
              <a:buClrTx/>
              <a:buFontTx/>
              <a:buNone/>
            </a:pPr>
            <a:r>
              <a:rPr lang="en-US" altLang="en-US" sz="1100" b="0">
                <a:cs typeface="Arial" charset="0"/>
              </a:rPr>
              <a: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5185EBD7-DD8C-4350-9B10-4E0A6336BA17}" type="slidenum">
              <a:rPr lang="de-DE" altLang="en-US"/>
              <a:pPr/>
              <a:t>58</a:t>
            </a:fld>
            <a:endParaRPr lang="de-DE" altLang="en-US"/>
          </a:p>
        </p:txBody>
      </p:sp>
      <p:sp>
        <p:nvSpPr>
          <p:cNvPr id="20481" name="Rectangle 1"/>
          <p:cNvSpPr txBox="1">
            <a:spLocks noGrp="1" noRot="1" noChangeAspect="1" noChangeArrowheads="1"/>
          </p:cNvSpPr>
          <p:nvPr>
            <p:ph type="sldImg"/>
          </p:nvPr>
        </p:nvSpPr>
        <p:spPr bwMode="auto">
          <a:xfrm>
            <a:off x="898525" y="771525"/>
            <a:ext cx="4932363" cy="37004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p:cNvSpPr txBox="1">
            <a:spLocks noChangeArrowheads="1"/>
          </p:cNvSpPr>
          <p:nvPr/>
        </p:nvSpPr>
        <p:spPr bwMode="auto">
          <a:xfrm>
            <a:off x="937994" y="4706103"/>
            <a:ext cx="4926449" cy="4471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5pPr>
            <a:lvl6pPr marL="25146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6pPr>
            <a:lvl7pPr marL="29718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7pPr>
            <a:lvl8pPr marL="34290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8pPr>
            <a:lvl9pPr marL="38862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9pPr>
          </a:lstStyle>
          <a:p>
            <a:pPr>
              <a:spcBef>
                <a:spcPts val="413"/>
              </a:spcBef>
              <a:buClrTx/>
              <a:buFontTx/>
              <a:buNone/>
            </a:pPr>
            <a:r>
              <a:rPr lang="en-US" altLang="en-US" sz="1100" b="0">
                <a:cs typeface="Arial" charset="0"/>
              </a:rPr>
              <a:t>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A9908ADA-1A2E-4B5E-9C26-5183433EDE33}" type="slidenum">
              <a:rPr lang="de-DE" altLang="en-US"/>
              <a:pPr/>
              <a:t>59</a:t>
            </a:fld>
            <a:endParaRPr lang="de-DE" altLang="en-US"/>
          </a:p>
        </p:txBody>
      </p:sp>
      <p:sp>
        <p:nvSpPr>
          <p:cNvPr id="21505" name="Rectangle 1"/>
          <p:cNvSpPr txBox="1">
            <a:spLocks noGrp="1" noRot="1" noChangeAspect="1" noChangeArrowheads="1"/>
          </p:cNvSpPr>
          <p:nvPr>
            <p:ph type="sldImg"/>
          </p:nvPr>
        </p:nvSpPr>
        <p:spPr bwMode="auto">
          <a:xfrm>
            <a:off x="898525" y="771525"/>
            <a:ext cx="4932363" cy="3700463"/>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p:cNvSpPr txBox="1">
            <a:spLocks noChangeArrowheads="1"/>
          </p:cNvSpPr>
          <p:nvPr/>
        </p:nvSpPr>
        <p:spPr bwMode="auto">
          <a:xfrm>
            <a:off x="937994" y="4706103"/>
            <a:ext cx="4926449" cy="44711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5pPr>
            <a:lvl6pPr marL="25146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6pPr>
            <a:lvl7pPr marL="29718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7pPr>
            <a:lvl8pPr marL="34290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8pPr>
            <a:lvl9pPr marL="38862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9pPr>
          </a:lstStyle>
          <a:p>
            <a:pPr>
              <a:spcBef>
                <a:spcPts val="413"/>
              </a:spcBef>
              <a:buClrTx/>
              <a:buFontTx/>
              <a:buNone/>
            </a:pPr>
            <a:r>
              <a:rPr lang="en-US" altLang="en-US" sz="1100" b="0">
                <a:cs typeface="Arial" charset="0"/>
              </a:rPr>
              <a:t>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Rectangle 15"/>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C9DD3DF2-7AD0-4FF5-ADEE-502EF776764A}" type="slidenum">
              <a:rPr lang="de-DE" altLang="en-US" smtClean="0">
                <a:ea typeface="Droid Sans Fallback" charset="0"/>
              </a:rPr>
              <a:pPr eaLnBrk="1" hangingPunct="1">
                <a:spcBef>
                  <a:spcPct val="0"/>
                </a:spcBef>
              </a:pPr>
              <a:t>4</a:t>
            </a:fld>
            <a:endParaRPr lang="de-DE" altLang="en-US" smtClean="0">
              <a:ea typeface="Droid Sans Fallback" charset="0"/>
            </a:endParaRPr>
          </a:p>
        </p:txBody>
      </p:sp>
      <p:sp>
        <p:nvSpPr>
          <p:cNvPr id="55299"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300"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C1653B6C-CC2F-4429-BCE4-EA0BBB548C25}" type="slidenum">
              <a:rPr lang="de-DE" altLang="en-US"/>
              <a:pPr/>
              <a:t>60</a:t>
            </a:fld>
            <a:endParaRPr lang="de-DE" altLang="en-US"/>
          </a:p>
        </p:txBody>
      </p:sp>
      <p:sp>
        <p:nvSpPr>
          <p:cNvPr id="25601" name="Rectangle 1"/>
          <p:cNvSpPr txBox="1">
            <a:spLocks noGrp="1" noRot="1" noChangeAspect="1" noChangeArrowheads="1"/>
          </p:cNvSpPr>
          <p:nvPr>
            <p:ph type="sldImg"/>
          </p:nvPr>
        </p:nvSpPr>
        <p:spPr bwMode="auto">
          <a:xfrm>
            <a:off x="919163" y="746125"/>
            <a:ext cx="4959350"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p:cNvSpPr txBox="1">
            <a:spLocks noChangeArrowheads="1"/>
          </p:cNvSpPr>
          <p:nvPr/>
        </p:nvSpPr>
        <p:spPr bwMode="auto">
          <a:xfrm>
            <a:off x="907838" y="4715629"/>
            <a:ext cx="4980411" cy="44679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8"/>
          <p:cNvSpPr>
            <a:spLocks noGrp="1" noChangeArrowheads="1"/>
          </p:cNvSpPr>
          <p:nvPr>
            <p:ph type="sldNum"/>
          </p:nvPr>
        </p:nvSpPr>
        <p:spPr>
          <a:ln/>
        </p:spPr>
        <p:txBody>
          <a:bodyPr/>
          <a:lstStyle/>
          <a:p>
            <a:fld id="{A38F9E09-B20A-4445-8A74-24FDDE5F337B}" type="slidenum">
              <a:rPr lang="de-DE" altLang="en-US"/>
              <a:pPr/>
              <a:t>61</a:t>
            </a:fld>
            <a:endParaRPr lang="de-DE" altLang="en-US"/>
          </a:p>
        </p:txBody>
      </p:sp>
      <p:sp>
        <p:nvSpPr>
          <p:cNvPr id="26625" name="Rectangle 1"/>
          <p:cNvSpPr txBox="1">
            <a:spLocks noGrp="1" noRot="1" noChangeAspect="1" noChangeArrowheads="1"/>
          </p:cNvSpPr>
          <p:nvPr>
            <p:ph type="sldImg"/>
          </p:nvPr>
        </p:nvSpPr>
        <p:spPr bwMode="auto">
          <a:xfrm>
            <a:off x="919163" y="746125"/>
            <a:ext cx="4959350" cy="37211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p:cNvSpPr txBox="1">
            <a:spLocks noChangeArrowheads="1"/>
          </p:cNvSpPr>
          <p:nvPr/>
        </p:nvSpPr>
        <p:spPr bwMode="auto">
          <a:xfrm>
            <a:off x="907838" y="4715629"/>
            <a:ext cx="4980411" cy="44679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6"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1AB69571-C9BB-4B96-995A-7862435D5098}" type="slidenum">
              <a:rPr lang="de-DE" altLang="en-US" smtClean="0"/>
              <a:pPr eaLnBrk="1" hangingPunct="1">
                <a:spcBef>
                  <a:spcPct val="0"/>
                </a:spcBef>
              </a:pPr>
              <a:t>5</a:t>
            </a:fld>
            <a:endParaRPr lang="de-DE" altLang="en-US" smtClean="0"/>
          </a:p>
        </p:txBody>
      </p:sp>
      <p:sp>
        <p:nvSpPr>
          <p:cNvPr id="36867"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8"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370"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21F5FF58-83BB-41D2-BB0B-CBC260A8757B}" type="slidenum">
              <a:rPr lang="en-US" altLang="en-US" sz="1200" i="0" smtClean="0">
                <a:solidFill>
                  <a:srgbClr val="000000"/>
                </a:solidFill>
              </a:rPr>
              <a:pPr eaLnBrk="1" hangingPunct="1"/>
              <a:t>6</a:t>
            </a:fld>
            <a:endParaRPr lang="en-US" altLang="en-US" sz="1200" i="0" smtClean="0">
              <a:solidFill>
                <a:srgbClr val="000000"/>
              </a:solidFill>
            </a:endParaRPr>
          </a:p>
        </p:txBody>
      </p:sp>
      <p:sp>
        <p:nvSpPr>
          <p:cNvPr id="58371" name="Rectangle 1"/>
          <p:cNvSpPr txBox="1">
            <a:spLocks noGrp="1" noRot="1" noChangeAspect="1" noChangeArrowheads="1" noTextEdit="1"/>
          </p:cNvSpPr>
          <p:nvPr>
            <p:ph type="sldImg"/>
          </p:nvPr>
        </p:nvSpPr>
        <p:spPr>
          <a:xfrm>
            <a:off x="898525" y="77152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372" name="Text Box 2"/>
          <p:cNvSpPr txBox="1">
            <a:spLocks noGrp="1" noChangeArrowheads="1"/>
          </p:cNvSpPr>
          <p:nvPr>
            <p:ph type="body" idx="1"/>
          </p:nvPr>
        </p:nvSpPr>
        <p:spPr>
          <a:xfrm>
            <a:off x="937994" y="4706020"/>
            <a:ext cx="4923274" cy="4470957"/>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eaLnBrk="1">
              <a:spcBef>
                <a:spcPct val="0"/>
              </a:spcBef>
              <a:tabLst>
                <a:tab pos="457200" algn="l"/>
                <a:tab pos="914400" algn="l"/>
                <a:tab pos="1371600" algn="l"/>
                <a:tab pos="1828800" algn="l"/>
                <a:tab pos="2286000" algn="l"/>
                <a:tab pos="2743200" algn="l"/>
                <a:tab pos="3200400" algn="l"/>
                <a:tab pos="3657600" algn="l"/>
                <a:tab pos="4114800" algn="l"/>
                <a:tab pos="4572000" algn="l"/>
              </a:tabLst>
            </a:pPr>
            <a:r>
              <a:rPr lang="en-US" altLang="en-US" sz="2000" smtClean="0">
                <a:latin typeface="Arial" charset="0"/>
                <a:ea typeface="Arial Unicode MS" pitchFamily="34" charset="-128"/>
                <a:cs typeface="Arial Unicode MS" pitchFamily="34" charset="-128"/>
              </a:rP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6"/>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fld id="{5AEFD93B-99D9-4C90-B286-563776FE76E8}" type="slidenum">
              <a:rPr lang="en-US" altLang="en-US" sz="1200" i="0" smtClean="0">
                <a:solidFill>
                  <a:srgbClr val="000000"/>
                </a:solidFill>
              </a:rPr>
              <a:pPr eaLnBrk="1" hangingPunct="1"/>
              <a:t>7</a:t>
            </a:fld>
            <a:endParaRPr lang="en-US" altLang="en-US" sz="1200" i="0" smtClean="0">
              <a:solidFill>
                <a:srgbClr val="000000"/>
              </a:solidFill>
            </a:endParaRPr>
          </a:p>
        </p:txBody>
      </p:sp>
      <p:sp>
        <p:nvSpPr>
          <p:cNvPr id="59395" name="Rectangle 1"/>
          <p:cNvSpPr txBox="1">
            <a:spLocks noGrp="1" noRot="1" noChangeAspect="1" noChangeArrowheads="1" noTextEdit="1"/>
          </p:cNvSpPr>
          <p:nvPr>
            <p:ph type="sldImg"/>
          </p:nvPr>
        </p:nvSpPr>
        <p:spPr>
          <a:xfrm>
            <a:off x="898525" y="771525"/>
            <a:ext cx="4932363" cy="370046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6" name="Text Box 2"/>
          <p:cNvSpPr txBox="1">
            <a:spLocks noGrp="1" noChangeArrowheads="1"/>
          </p:cNvSpPr>
          <p:nvPr>
            <p:ph type="body" idx="1"/>
          </p:nvPr>
        </p:nvSpPr>
        <p:spPr>
          <a:xfrm>
            <a:off x="937994" y="4706020"/>
            <a:ext cx="4923274" cy="4470957"/>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eaLnBrk="1">
              <a:spcBef>
                <a:spcPct val="0"/>
              </a:spcBef>
              <a:tabLst>
                <a:tab pos="457200" algn="l"/>
                <a:tab pos="914400" algn="l"/>
                <a:tab pos="1371600" algn="l"/>
                <a:tab pos="1828800" algn="l"/>
                <a:tab pos="2286000" algn="l"/>
                <a:tab pos="2743200" algn="l"/>
                <a:tab pos="3200400" algn="l"/>
                <a:tab pos="3657600" algn="l"/>
                <a:tab pos="4114800" algn="l"/>
                <a:tab pos="4572000" algn="l"/>
              </a:tabLst>
            </a:pPr>
            <a:r>
              <a:rPr lang="en-US" altLang="en-US" sz="2000" smtClean="0">
                <a:latin typeface="Arial" charset="0"/>
                <a:ea typeface="Arial Unicode MS" pitchFamily="34" charset="-128"/>
                <a:cs typeface="Arial Unicode MS" pitchFamily="34" charset="-128"/>
              </a:rPr>
              <a:t>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90"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755A1015-B8B6-4777-9948-9C98C7543B19}" type="slidenum">
              <a:rPr lang="de-DE" altLang="en-US" smtClean="0"/>
              <a:pPr eaLnBrk="1" hangingPunct="1">
                <a:spcBef>
                  <a:spcPct val="0"/>
                </a:spcBef>
              </a:pPr>
              <a:t>9</a:t>
            </a:fld>
            <a:endParaRPr lang="de-DE" altLang="en-US" smtClean="0"/>
          </a:p>
        </p:txBody>
      </p:sp>
      <p:sp>
        <p:nvSpPr>
          <p:cNvPr id="37891"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2"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4"/>
          <p:cNvSpPr>
            <a:spLocks noGrp="1" noChangeArrowheads="1"/>
          </p:cNvSpPr>
          <p:nvPr>
            <p:ph type="sldNum" sz="quarter"/>
          </p:nvPr>
        </p:nvSpPr>
        <p:spPr>
          <a:noFill/>
          <a:extLst>
            <a:ext uri="{91240B29-F687-4F45-9708-019B960494DF}">
              <a14:hiddenLine xmlns:a14="http://schemas.microsoft.com/office/drawing/2010/main" w="9525">
                <a:solidFill>
                  <a:srgbClr val="3465A4"/>
                </a:solidFill>
                <a:round/>
                <a:headEnd/>
                <a:tailEnd/>
              </a14:hiddenLine>
            </a:ext>
          </a:extLst>
        </p:spPr>
        <p:txBody>
          <a:bodyPr/>
          <a:lstStyle>
            <a:lvl1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1pPr>
            <a:lvl2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2pPr>
            <a:lvl3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3pPr>
            <a:lvl4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4pPr>
            <a:lvl5pPr eaLnBrk="0" hangingPunct="0">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5pPr>
            <a:lvl6pPr marL="25146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6pPr>
            <a:lvl7pPr marL="29718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7pPr>
            <a:lvl8pPr marL="34290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8pPr>
            <a:lvl9pPr marL="3886200" indent="-228600" defTabSz="449263" eaLnBrk="0" fontAlgn="base" hangingPunct="0">
              <a:spcBef>
                <a:spcPct val="300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8" charset="0"/>
              </a:defRPr>
            </a:lvl9pPr>
          </a:lstStyle>
          <a:p>
            <a:pPr eaLnBrk="1" hangingPunct="1">
              <a:spcBef>
                <a:spcPct val="0"/>
              </a:spcBef>
            </a:pPr>
            <a:fld id="{F8D9EEAD-C1CD-45B6-911A-17D317F49D90}" type="slidenum">
              <a:rPr lang="de-DE" altLang="en-US" smtClean="0"/>
              <a:pPr eaLnBrk="1" hangingPunct="1">
                <a:spcBef>
                  <a:spcPct val="0"/>
                </a:spcBef>
              </a:pPr>
              <a:t>10</a:t>
            </a:fld>
            <a:endParaRPr lang="de-DE" altLang="en-US" smtClean="0"/>
          </a:p>
        </p:txBody>
      </p:sp>
      <p:sp>
        <p:nvSpPr>
          <p:cNvPr id="38915" name="Rectangle 1"/>
          <p:cNvSpPr>
            <a:spLocks noGrp="1" noRot="1" noChangeAspect="1" noChangeArrowheads="1" noTextEdit="1"/>
          </p:cNvSpPr>
          <p:nvPr>
            <p:ph type="sldImg"/>
          </p:nvPr>
        </p:nvSpPr>
        <p:spPr>
          <a:xfrm>
            <a:off x="915988" y="744538"/>
            <a:ext cx="4965700" cy="3724275"/>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6" name="Text Box 2"/>
          <p:cNvSpPr txBox="1">
            <a:spLocks noChangeArrowheads="1"/>
          </p:cNvSpPr>
          <p:nvPr/>
        </p:nvSpPr>
        <p:spPr bwMode="auto">
          <a:xfrm>
            <a:off x="904664" y="4717138"/>
            <a:ext cx="4986760" cy="446936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sldNum" idx="10"/>
          </p:nvPr>
        </p:nvSpPr>
        <p:spPr>
          <a:ln/>
        </p:spPr>
        <p:txBody>
          <a:bodyPr/>
          <a:lstStyle>
            <a:lvl1pPr>
              <a:defRPr/>
            </a:lvl1pPr>
          </a:lstStyle>
          <a:p>
            <a:pPr>
              <a:defRPr/>
            </a:pPr>
            <a:fld id="{756084DE-72DD-4DB2-A118-FB220D973162}" type="slidenum">
              <a:rPr lang="de-DE" altLang="en-US"/>
              <a:pPr>
                <a:defRPr/>
              </a:pPr>
              <a:t>‹#›</a:t>
            </a:fld>
            <a:endParaRPr lang="de-DE" altLang="en-US"/>
          </a:p>
        </p:txBody>
      </p:sp>
    </p:spTree>
    <p:extLst>
      <p:ext uri="{BB962C8B-B14F-4D97-AF65-F5344CB8AC3E}">
        <p14:creationId xmlns:p14="http://schemas.microsoft.com/office/powerpoint/2010/main" val="2517853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idx="10"/>
          </p:nvPr>
        </p:nvSpPr>
        <p:spPr>
          <a:ln/>
        </p:spPr>
        <p:txBody>
          <a:bodyPr/>
          <a:lstStyle>
            <a:lvl1pPr>
              <a:defRPr/>
            </a:lvl1pPr>
          </a:lstStyle>
          <a:p>
            <a:pPr>
              <a:defRPr/>
            </a:pPr>
            <a:fld id="{81773CDB-DDFC-441B-A41E-74E50278C5DA}" type="slidenum">
              <a:rPr lang="de-DE" altLang="en-US"/>
              <a:pPr>
                <a:defRPr/>
              </a:pPr>
              <a:t>‹#›</a:t>
            </a:fld>
            <a:endParaRPr lang="de-DE" altLang="en-US"/>
          </a:p>
        </p:txBody>
      </p:sp>
    </p:spTree>
    <p:extLst>
      <p:ext uri="{BB962C8B-B14F-4D97-AF65-F5344CB8AC3E}">
        <p14:creationId xmlns:p14="http://schemas.microsoft.com/office/powerpoint/2010/main" val="3234015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50050" y="57150"/>
            <a:ext cx="2020888" cy="63833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4213" y="57150"/>
            <a:ext cx="5913437" cy="63833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idx="10"/>
          </p:nvPr>
        </p:nvSpPr>
        <p:spPr>
          <a:ln/>
        </p:spPr>
        <p:txBody>
          <a:bodyPr/>
          <a:lstStyle>
            <a:lvl1pPr>
              <a:defRPr/>
            </a:lvl1pPr>
          </a:lstStyle>
          <a:p>
            <a:pPr>
              <a:defRPr/>
            </a:pPr>
            <a:fld id="{77B06F25-5DE7-4E6C-8676-C99F105029E2}" type="slidenum">
              <a:rPr lang="de-DE" altLang="en-US"/>
              <a:pPr>
                <a:defRPr/>
              </a:pPr>
              <a:t>‹#›</a:t>
            </a:fld>
            <a:endParaRPr lang="de-DE" altLang="en-US"/>
          </a:p>
        </p:txBody>
      </p:sp>
    </p:spTree>
    <p:extLst>
      <p:ext uri="{BB962C8B-B14F-4D97-AF65-F5344CB8AC3E}">
        <p14:creationId xmlns:p14="http://schemas.microsoft.com/office/powerpoint/2010/main" val="34871153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E9725486-73F6-40A6-9109-0A8A8D92F8E2}" type="slidenum">
              <a:rPr lang="de-DE" altLang="en-US"/>
              <a:pPr>
                <a:defRPr/>
              </a:pPr>
              <a:t>‹#›</a:t>
            </a:fld>
            <a:endParaRPr lang="de-DE" altLang="en-US"/>
          </a:p>
        </p:txBody>
      </p:sp>
    </p:spTree>
    <p:extLst>
      <p:ext uri="{BB962C8B-B14F-4D97-AF65-F5344CB8AC3E}">
        <p14:creationId xmlns:p14="http://schemas.microsoft.com/office/powerpoint/2010/main" val="17255867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C4E0E00A-9B19-4C3D-A4BF-A275A5217A61}" type="slidenum">
              <a:rPr lang="de-DE" altLang="en-US"/>
              <a:pPr>
                <a:defRPr/>
              </a:pPr>
              <a:t>‹#›</a:t>
            </a:fld>
            <a:endParaRPr lang="de-DE" altLang="en-US"/>
          </a:p>
        </p:txBody>
      </p:sp>
    </p:spTree>
    <p:extLst>
      <p:ext uri="{BB962C8B-B14F-4D97-AF65-F5344CB8AC3E}">
        <p14:creationId xmlns:p14="http://schemas.microsoft.com/office/powerpoint/2010/main" val="39496916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C54505B-A258-4153-8214-404FCB1FD255}" type="slidenum">
              <a:rPr lang="de-DE" altLang="en-US"/>
              <a:pPr>
                <a:defRPr/>
              </a:pPr>
              <a:t>‹#›</a:t>
            </a:fld>
            <a:endParaRPr lang="de-DE" altLang="en-US"/>
          </a:p>
        </p:txBody>
      </p:sp>
    </p:spTree>
    <p:extLst>
      <p:ext uri="{BB962C8B-B14F-4D97-AF65-F5344CB8AC3E}">
        <p14:creationId xmlns:p14="http://schemas.microsoft.com/office/powerpoint/2010/main" val="1796104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2250" cy="4595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1850" y="1600200"/>
            <a:ext cx="4032250" cy="4595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sldNum" idx="10"/>
          </p:nvPr>
        </p:nvSpPr>
        <p:spPr>
          <a:ln/>
        </p:spPr>
        <p:txBody>
          <a:bodyPr/>
          <a:lstStyle>
            <a:lvl1pPr>
              <a:defRPr/>
            </a:lvl1pPr>
          </a:lstStyle>
          <a:p>
            <a:pPr>
              <a:defRPr/>
            </a:pPr>
            <a:fld id="{9F2FFE84-4E39-43F2-A09F-C551F6C8BA5F}" type="slidenum">
              <a:rPr lang="de-DE" altLang="en-US"/>
              <a:pPr>
                <a:defRPr/>
              </a:pPr>
              <a:t>‹#›</a:t>
            </a:fld>
            <a:endParaRPr lang="de-DE" altLang="en-US"/>
          </a:p>
        </p:txBody>
      </p:sp>
    </p:spTree>
    <p:extLst>
      <p:ext uri="{BB962C8B-B14F-4D97-AF65-F5344CB8AC3E}">
        <p14:creationId xmlns:p14="http://schemas.microsoft.com/office/powerpoint/2010/main" val="21643010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sldNum" idx="10"/>
          </p:nvPr>
        </p:nvSpPr>
        <p:spPr>
          <a:ln/>
        </p:spPr>
        <p:txBody>
          <a:bodyPr/>
          <a:lstStyle>
            <a:lvl1pPr>
              <a:defRPr/>
            </a:lvl1pPr>
          </a:lstStyle>
          <a:p>
            <a:pPr>
              <a:defRPr/>
            </a:pPr>
            <a:fld id="{D0C10053-2342-4E63-9595-93D3FC048C46}" type="slidenum">
              <a:rPr lang="de-DE" altLang="en-US"/>
              <a:pPr>
                <a:defRPr/>
              </a:pPr>
              <a:t>‹#›</a:t>
            </a:fld>
            <a:endParaRPr lang="de-DE" altLang="en-US"/>
          </a:p>
        </p:txBody>
      </p:sp>
    </p:spTree>
    <p:extLst>
      <p:ext uri="{BB962C8B-B14F-4D97-AF65-F5344CB8AC3E}">
        <p14:creationId xmlns:p14="http://schemas.microsoft.com/office/powerpoint/2010/main" val="39267175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sldNum" idx="10"/>
          </p:nvPr>
        </p:nvSpPr>
        <p:spPr>
          <a:ln/>
        </p:spPr>
        <p:txBody>
          <a:bodyPr/>
          <a:lstStyle>
            <a:lvl1pPr>
              <a:defRPr/>
            </a:lvl1pPr>
          </a:lstStyle>
          <a:p>
            <a:pPr>
              <a:defRPr/>
            </a:pPr>
            <a:fld id="{93E849F6-6086-46E3-9FCB-1D347D9A8234}" type="slidenum">
              <a:rPr lang="de-DE" altLang="en-US"/>
              <a:pPr>
                <a:defRPr/>
              </a:pPr>
              <a:t>‹#›</a:t>
            </a:fld>
            <a:endParaRPr lang="de-DE" altLang="en-US"/>
          </a:p>
        </p:txBody>
      </p:sp>
    </p:spTree>
    <p:extLst>
      <p:ext uri="{BB962C8B-B14F-4D97-AF65-F5344CB8AC3E}">
        <p14:creationId xmlns:p14="http://schemas.microsoft.com/office/powerpoint/2010/main" val="23310042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4A8F297B-92E3-486E-9B46-450A5D9AB635}" type="slidenum">
              <a:rPr lang="de-DE" altLang="en-US"/>
              <a:pPr>
                <a:defRPr/>
              </a:pPr>
              <a:t>‹#›</a:t>
            </a:fld>
            <a:endParaRPr lang="de-DE" altLang="en-US"/>
          </a:p>
        </p:txBody>
      </p:sp>
    </p:spTree>
    <p:extLst>
      <p:ext uri="{BB962C8B-B14F-4D97-AF65-F5344CB8AC3E}">
        <p14:creationId xmlns:p14="http://schemas.microsoft.com/office/powerpoint/2010/main" val="1329697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C6AC4E5A-E3BF-47AD-82DB-3B970804AB68}" type="slidenum">
              <a:rPr lang="de-DE" altLang="en-US"/>
              <a:pPr>
                <a:defRPr/>
              </a:pPr>
              <a:t>‹#›</a:t>
            </a:fld>
            <a:endParaRPr lang="de-DE" altLang="en-US"/>
          </a:p>
        </p:txBody>
      </p:sp>
    </p:spTree>
    <p:extLst>
      <p:ext uri="{BB962C8B-B14F-4D97-AF65-F5344CB8AC3E}">
        <p14:creationId xmlns:p14="http://schemas.microsoft.com/office/powerpoint/2010/main" val="1138893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idx="10"/>
          </p:nvPr>
        </p:nvSpPr>
        <p:spPr>
          <a:ln/>
        </p:spPr>
        <p:txBody>
          <a:bodyPr/>
          <a:lstStyle>
            <a:lvl1pPr>
              <a:defRPr/>
            </a:lvl1pPr>
          </a:lstStyle>
          <a:p>
            <a:pPr>
              <a:defRPr/>
            </a:pPr>
            <a:fld id="{2ED12C0C-F307-474F-A71A-06B8BE09161A}" type="slidenum">
              <a:rPr lang="de-DE" altLang="en-US"/>
              <a:pPr>
                <a:defRPr/>
              </a:pPr>
              <a:t>‹#›</a:t>
            </a:fld>
            <a:endParaRPr lang="de-DE" altLang="en-US"/>
          </a:p>
        </p:txBody>
      </p:sp>
    </p:spTree>
    <p:extLst>
      <p:ext uri="{BB962C8B-B14F-4D97-AF65-F5344CB8AC3E}">
        <p14:creationId xmlns:p14="http://schemas.microsoft.com/office/powerpoint/2010/main" val="2817747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5C21144E-0429-4B35-98F3-E53ECFA17A05}" type="slidenum">
              <a:rPr lang="de-DE" altLang="en-US"/>
              <a:pPr>
                <a:defRPr/>
              </a:pPr>
              <a:t>‹#›</a:t>
            </a:fld>
            <a:endParaRPr lang="de-DE" altLang="en-US"/>
          </a:p>
        </p:txBody>
      </p:sp>
    </p:spTree>
    <p:extLst>
      <p:ext uri="{BB962C8B-B14F-4D97-AF65-F5344CB8AC3E}">
        <p14:creationId xmlns:p14="http://schemas.microsoft.com/office/powerpoint/2010/main" val="16606502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2DCD2CAF-5DB1-4D02-A921-3FE7EC0D7D07}" type="slidenum">
              <a:rPr lang="de-DE" altLang="en-US"/>
              <a:pPr>
                <a:defRPr/>
              </a:pPr>
              <a:t>‹#›</a:t>
            </a:fld>
            <a:endParaRPr lang="de-DE" altLang="en-US"/>
          </a:p>
        </p:txBody>
      </p:sp>
    </p:spTree>
    <p:extLst>
      <p:ext uri="{BB962C8B-B14F-4D97-AF65-F5344CB8AC3E}">
        <p14:creationId xmlns:p14="http://schemas.microsoft.com/office/powerpoint/2010/main" val="12875193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9875" y="125413"/>
            <a:ext cx="2054225" cy="607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5413"/>
            <a:ext cx="6010275" cy="607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sldNum" idx="10"/>
          </p:nvPr>
        </p:nvSpPr>
        <p:spPr>
          <a:ln/>
        </p:spPr>
        <p:txBody>
          <a:bodyPr/>
          <a:lstStyle>
            <a:lvl1pPr>
              <a:defRPr/>
            </a:lvl1pPr>
          </a:lstStyle>
          <a:p>
            <a:pPr>
              <a:defRPr/>
            </a:pPr>
            <a:fld id="{4F7B68D4-E4BF-46FA-A01B-1C0107B48971}" type="slidenum">
              <a:rPr lang="de-DE" altLang="en-US"/>
              <a:pPr>
                <a:defRPr/>
              </a:pPr>
              <a:t>‹#›</a:t>
            </a:fld>
            <a:endParaRPr lang="de-DE" altLang="en-US"/>
          </a:p>
        </p:txBody>
      </p:sp>
    </p:spTree>
    <p:extLst>
      <p:ext uri="{BB962C8B-B14F-4D97-AF65-F5344CB8AC3E}">
        <p14:creationId xmlns:p14="http://schemas.microsoft.com/office/powerpoint/2010/main" val="4026350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sldNum" idx="10"/>
          </p:nvPr>
        </p:nvSpPr>
        <p:spPr>
          <a:ln/>
        </p:spPr>
        <p:txBody>
          <a:bodyPr/>
          <a:lstStyle>
            <a:lvl1pPr>
              <a:defRPr/>
            </a:lvl1pPr>
          </a:lstStyle>
          <a:p>
            <a:pPr>
              <a:defRPr/>
            </a:pPr>
            <a:fld id="{52EBEBB2-96FD-4880-99A5-829B55ACD910}" type="slidenum">
              <a:rPr lang="de-DE" altLang="en-US"/>
              <a:pPr>
                <a:defRPr/>
              </a:pPr>
              <a:t>‹#›</a:t>
            </a:fld>
            <a:endParaRPr lang="de-DE" altLang="en-US"/>
          </a:p>
        </p:txBody>
      </p:sp>
    </p:spTree>
    <p:extLst>
      <p:ext uri="{BB962C8B-B14F-4D97-AF65-F5344CB8AC3E}">
        <p14:creationId xmlns:p14="http://schemas.microsoft.com/office/powerpoint/2010/main" val="964961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4213" y="1341438"/>
            <a:ext cx="3917950" cy="5099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54563" y="1341438"/>
            <a:ext cx="3919537" cy="5099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sldNum" idx="10"/>
          </p:nvPr>
        </p:nvSpPr>
        <p:spPr>
          <a:ln/>
        </p:spPr>
        <p:txBody>
          <a:bodyPr/>
          <a:lstStyle>
            <a:lvl1pPr>
              <a:defRPr/>
            </a:lvl1pPr>
          </a:lstStyle>
          <a:p>
            <a:pPr>
              <a:defRPr/>
            </a:pPr>
            <a:fld id="{F3DB0CD2-204E-4C49-948E-248D813B0D3E}" type="slidenum">
              <a:rPr lang="de-DE" altLang="en-US"/>
              <a:pPr>
                <a:defRPr/>
              </a:pPr>
              <a:t>‹#›</a:t>
            </a:fld>
            <a:endParaRPr lang="de-DE" altLang="en-US"/>
          </a:p>
        </p:txBody>
      </p:sp>
    </p:spTree>
    <p:extLst>
      <p:ext uri="{BB962C8B-B14F-4D97-AF65-F5344CB8AC3E}">
        <p14:creationId xmlns:p14="http://schemas.microsoft.com/office/powerpoint/2010/main" val="2453197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sldNum" idx="10"/>
          </p:nvPr>
        </p:nvSpPr>
        <p:spPr>
          <a:ln/>
        </p:spPr>
        <p:txBody>
          <a:bodyPr/>
          <a:lstStyle>
            <a:lvl1pPr>
              <a:defRPr/>
            </a:lvl1pPr>
          </a:lstStyle>
          <a:p>
            <a:pPr>
              <a:defRPr/>
            </a:pPr>
            <a:fld id="{1275C25B-95CD-485E-B9DF-CB2F93FEA2B5}" type="slidenum">
              <a:rPr lang="de-DE" altLang="en-US"/>
              <a:pPr>
                <a:defRPr/>
              </a:pPr>
              <a:t>‹#›</a:t>
            </a:fld>
            <a:endParaRPr lang="de-DE" altLang="en-US"/>
          </a:p>
        </p:txBody>
      </p:sp>
    </p:spTree>
    <p:extLst>
      <p:ext uri="{BB962C8B-B14F-4D97-AF65-F5344CB8AC3E}">
        <p14:creationId xmlns:p14="http://schemas.microsoft.com/office/powerpoint/2010/main" val="1428740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sldNum" idx="10"/>
          </p:nvPr>
        </p:nvSpPr>
        <p:spPr>
          <a:ln/>
        </p:spPr>
        <p:txBody>
          <a:bodyPr/>
          <a:lstStyle>
            <a:lvl1pPr>
              <a:defRPr/>
            </a:lvl1pPr>
          </a:lstStyle>
          <a:p>
            <a:pPr>
              <a:defRPr/>
            </a:pPr>
            <a:fld id="{4E2B2977-C2A6-4FA8-A123-FB2DA9296120}" type="slidenum">
              <a:rPr lang="de-DE" altLang="en-US"/>
              <a:pPr>
                <a:defRPr/>
              </a:pPr>
              <a:t>‹#›</a:t>
            </a:fld>
            <a:endParaRPr lang="de-DE" altLang="en-US"/>
          </a:p>
        </p:txBody>
      </p:sp>
    </p:spTree>
    <p:extLst>
      <p:ext uri="{BB962C8B-B14F-4D97-AF65-F5344CB8AC3E}">
        <p14:creationId xmlns:p14="http://schemas.microsoft.com/office/powerpoint/2010/main" val="3340075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sldNum" idx="10"/>
          </p:nvPr>
        </p:nvSpPr>
        <p:spPr>
          <a:ln/>
        </p:spPr>
        <p:txBody>
          <a:bodyPr/>
          <a:lstStyle>
            <a:lvl1pPr>
              <a:defRPr/>
            </a:lvl1pPr>
          </a:lstStyle>
          <a:p>
            <a:pPr>
              <a:defRPr/>
            </a:pPr>
            <a:fld id="{88C47085-F138-487C-B73B-A3593059D147}" type="slidenum">
              <a:rPr lang="de-DE" altLang="en-US"/>
              <a:pPr>
                <a:defRPr/>
              </a:pPr>
              <a:t>‹#›</a:t>
            </a:fld>
            <a:endParaRPr lang="de-DE" altLang="en-US"/>
          </a:p>
        </p:txBody>
      </p:sp>
    </p:spTree>
    <p:extLst>
      <p:ext uri="{BB962C8B-B14F-4D97-AF65-F5344CB8AC3E}">
        <p14:creationId xmlns:p14="http://schemas.microsoft.com/office/powerpoint/2010/main" val="2058907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E91EFE73-387F-4E42-B585-512C334806A1}" type="slidenum">
              <a:rPr lang="de-DE" altLang="en-US"/>
              <a:pPr>
                <a:defRPr/>
              </a:pPr>
              <a:t>‹#›</a:t>
            </a:fld>
            <a:endParaRPr lang="de-DE" altLang="en-US"/>
          </a:p>
        </p:txBody>
      </p:sp>
    </p:spTree>
    <p:extLst>
      <p:ext uri="{BB962C8B-B14F-4D97-AF65-F5344CB8AC3E}">
        <p14:creationId xmlns:p14="http://schemas.microsoft.com/office/powerpoint/2010/main" val="39888823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sldNum" idx="10"/>
          </p:nvPr>
        </p:nvSpPr>
        <p:spPr>
          <a:ln/>
        </p:spPr>
        <p:txBody>
          <a:bodyPr/>
          <a:lstStyle>
            <a:lvl1pPr>
              <a:defRPr/>
            </a:lvl1pPr>
          </a:lstStyle>
          <a:p>
            <a:pPr>
              <a:defRPr/>
            </a:pPr>
            <a:fld id="{240D8011-2E72-47F2-BE9B-2B288B6B42CD}" type="slidenum">
              <a:rPr lang="de-DE" altLang="en-US"/>
              <a:pPr>
                <a:defRPr/>
              </a:pPr>
              <a:t>‹#›</a:t>
            </a:fld>
            <a:endParaRPr lang="de-DE" altLang="en-US"/>
          </a:p>
        </p:txBody>
      </p:sp>
    </p:spTree>
    <p:extLst>
      <p:ext uri="{BB962C8B-B14F-4D97-AF65-F5344CB8AC3E}">
        <p14:creationId xmlns:p14="http://schemas.microsoft.com/office/powerpoint/2010/main" val="1926412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e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ChangeArrowheads="1"/>
          </p:cNvSpPr>
          <p:nvPr/>
        </p:nvSpPr>
        <p:spPr bwMode="auto">
          <a:xfrm>
            <a:off x="-11113" y="44450"/>
            <a:ext cx="695326" cy="6813550"/>
          </a:xfrm>
          <a:prstGeom prst="rect">
            <a:avLst/>
          </a:prstGeom>
          <a:solidFill>
            <a:srgbClr val="C0D5EA"/>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027" name="Rectangle 2"/>
          <p:cNvSpPr>
            <a:spLocks noChangeArrowheads="1"/>
          </p:cNvSpPr>
          <p:nvPr/>
        </p:nvSpPr>
        <p:spPr bwMode="auto">
          <a:xfrm>
            <a:off x="0" y="0"/>
            <a:ext cx="9144000" cy="908050"/>
          </a:xfrm>
          <a:prstGeom prst="rect">
            <a:avLst/>
          </a:prstGeom>
          <a:solidFill>
            <a:srgbClr val="6D9EC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028" name="Rectangle 3"/>
          <p:cNvSpPr>
            <a:spLocks noChangeArrowheads="1"/>
          </p:cNvSpPr>
          <p:nvPr/>
        </p:nvSpPr>
        <p:spPr bwMode="auto">
          <a:xfrm>
            <a:off x="-19050" y="0"/>
            <a:ext cx="695325" cy="908050"/>
          </a:xfrm>
          <a:prstGeom prst="rect">
            <a:avLst/>
          </a:prstGeom>
          <a:solidFill>
            <a:srgbClr val="316395"/>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 name="Rectangle 4"/>
          <p:cNvSpPr>
            <a:spLocks noGrp="1" noChangeArrowheads="1"/>
          </p:cNvSpPr>
          <p:nvPr>
            <p:ph type="sldNum"/>
          </p:nvPr>
        </p:nvSpPr>
        <p:spPr bwMode="auto">
          <a:xfrm>
            <a:off x="34925" y="6324600"/>
            <a:ext cx="563563"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i="0">
                <a:solidFill>
                  <a:srgbClr val="000000"/>
                </a:solidFill>
              </a:defRPr>
            </a:lvl1pPr>
          </a:lstStyle>
          <a:p>
            <a:pPr>
              <a:defRPr/>
            </a:pPr>
            <a:fld id="{3446EF78-F480-4F17-AC85-C9B335BBBEE2}" type="slidenum">
              <a:rPr lang="de-DE" altLang="en-US"/>
              <a:pPr>
                <a:defRPr/>
              </a:pPr>
              <a:t>‹#›</a:t>
            </a:fld>
            <a:endParaRPr lang="de-DE" altLang="en-US"/>
          </a:p>
        </p:txBody>
      </p:sp>
      <p:graphicFrame>
        <p:nvGraphicFramePr>
          <p:cNvPr id="1030" name="Object 5"/>
          <p:cNvGraphicFramePr>
            <a:graphicFrameLocks noChangeAspect="1"/>
          </p:cNvGraphicFramePr>
          <p:nvPr/>
        </p:nvGraphicFramePr>
        <p:xfrm>
          <a:off x="14288" y="188913"/>
          <a:ext cx="885825" cy="936625"/>
        </p:xfrm>
        <a:graphic>
          <a:graphicData uri="http://schemas.openxmlformats.org/presentationml/2006/ole">
            <mc:AlternateContent xmlns:mc="http://schemas.openxmlformats.org/markup-compatibility/2006">
              <mc:Choice xmlns:v="urn:schemas-microsoft-com:vml" Requires="v">
                <p:oleObj spid="_x0000_s1087" r:id="rId14" imgW="4116960" imgH="4338360" progId="">
                  <p:embed/>
                </p:oleObj>
              </mc:Choice>
              <mc:Fallback>
                <p:oleObj r:id="rId14" imgW="4116960" imgH="4338360" progId="">
                  <p:embed/>
                  <p:pic>
                    <p:nvPicPr>
                      <p:cNvPr id="0" name="Object 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4288" y="188913"/>
                        <a:ext cx="885825" cy="9366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31" name="Rectangle 6"/>
          <p:cNvSpPr>
            <a:spLocks noGrp="1" noChangeArrowheads="1"/>
          </p:cNvSpPr>
          <p:nvPr>
            <p:ph type="title"/>
          </p:nvPr>
        </p:nvSpPr>
        <p:spPr bwMode="auto">
          <a:xfrm>
            <a:off x="755650" y="57150"/>
            <a:ext cx="8015288" cy="941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smtClean="0"/>
              <a:t>Klicken Sie, um das Format des Titeltextes zu bearbeiten</a:t>
            </a:r>
          </a:p>
        </p:txBody>
      </p:sp>
      <p:sp>
        <p:nvSpPr>
          <p:cNvPr id="1032" name="Rectangle 7"/>
          <p:cNvSpPr>
            <a:spLocks noGrp="1" noChangeArrowheads="1"/>
          </p:cNvSpPr>
          <p:nvPr>
            <p:ph type="body" idx="1"/>
          </p:nvPr>
        </p:nvSpPr>
        <p:spPr bwMode="auto">
          <a:xfrm>
            <a:off x="684213" y="1341438"/>
            <a:ext cx="7989887" cy="5099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smtClean="0"/>
              <a:t>Klicken Sie, um die Formate des Gliederungstextes zu bearbeiten</a:t>
            </a:r>
          </a:p>
          <a:p>
            <a:pPr lvl="1"/>
            <a:r>
              <a:rPr lang="en-GB" altLang="en-US" smtClean="0"/>
              <a:t>Zweite Gliederungsebene</a:t>
            </a:r>
          </a:p>
          <a:p>
            <a:pPr lvl="2"/>
            <a:r>
              <a:rPr lang="en-GB" altLang="en-US" smtClean="0"/>
              <a:t>Dritte Gliederungsebene</a:t>
            </a:r>
          </a:p>
          <a:p>
            <a:pPr lvl="3"/>
            <a:r>
              <a:rPr lang="en-GB" altLang="en-US" smtClean="0"/>
              <a:t>Vierte Gliederungsebene</a:t>
            </a:r>
          </a:p>
          <a:p>
            <a:pPr lvl="4"/>
            <a:r>
              <a:rPr lang="en-GB" altLang="en-US" smtClean="0"/>
              <a:t>Fünfte Gliederungsebene</a:t>
            </a:r>
          </a:p>
          <a:p>
            <a:pPr lvl="4"/>
            <a:r>
              <a:rPr lang="en-GB" altLang="en-US" smtClean="0"/>
              <a:t>Sechste Gliederungsebene</a:t>
            </a:r>
          </a:p>
          <a:p>
            <a:pPr lvl="4"/>
            <a:r>
              <a:rPr lang="en-GB" altLang="en-US" smtClean="0"/>
              <a:t>Siebente Gliederungsebene</a:t>
            </a: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2800" b="1" i="1">
          <a:solidFill>
            <a:srgbClr val="FFFFFF"/>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2800" b="1" i="1">
          <a:solidFill>
            <a:srgbClr val="FFFFFF"/>
          </a:solidFill>
          <a:latin typeface="Arial" charset="0"/>
          <a:cs typeface="DejaVu Sans"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2800" b="1" i="1">
          <a:solidFill>
            <a:srgbClr val="FFFFFF"/>
          </a:solidFill>
          <a:latin typeface="Arial" charset="0"/>
          <a:cs typeface="DejaVu Sans"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2800" b="1" i="1">
          <a:solidFill>
            <a:srgbClr val="FFFFFF"/>
          </a:solidFill>
          <a:latin typeface="Arial" charset="0"/>
          <a:cs typeface="DejaVu Sans"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2800" b="1" i="1">
          <a:solidFill>
            <a:srgbClr val="FFFFFF"/>
          </a:solidFill>
          <a:latin typeface="Arial" charset="0"/>
          <a:cs typeface="DejaVu Sans"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2800" b="1" i="1">
          <a:solidFill>
            <a:srgbClr val="FFFFFF"/>
          </a:solidFill>
          <a:latin typeface="Arial" charset="0"/>
          <a:cs typeface="DejaVu Sans"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2800" b="1" i="1">
          <a:solidFill>
            <a:srgbClr val="FFFFFF"/>
          </a:solidFill>
          <a:latin typeface="Arial" charset="0"/>
          <a:cs typeface="DejaVu Sans"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2800" b="1" i="1">
          <a:solidFill>
            <a:srgbClr val="FFFFFF"/>
          </a:solidFill>
          <a:latin typeface="Arial" charset="0"/>
          <a:cs typeface="DejaVu Sans"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2800" b="1" i="1">
          <a:solidFill>
            <a:srgbClr val="FFFFFF"/>
          </a:solidFill>
          <a:latin typeface="Arial" charset="0"/>
          <a:cs typeface="DejaVu Sans" pitchFamily="34" charset="0"/>
        </a:defRPr>
      </a:lvl9pPr>
    </p:titleStyle>
    <p:bodyStyle>
      <a:lvl1pPr marL="342900" indent="-3429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2pPr>
      <a:lvl3pPr marL="1143000" indent="-2286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3pPr>
      <a:lvl4pPr marL="1600200" indent="-2286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4pPr>
      <a:lvl5pPr marL="2057400" indent="-2286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5pPr>
      <a:lvl6pPr marL="2514600" indent="-2286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6pPr>
      <a:lvl7pPr marL="2971800" indent="-2286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7pPr>
      <a:lvl8pPr marL="3429000" indent="-2286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8pPr>
      <a:lvl9pPr marL="3886200" indent="-22860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457200" y="125413"/>
            <a:ext cx="8216900" cy="1428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smtClean="0"/>
              <a:t>Klicken Sie, um das Format des Titeltextes zu bearbeiten</a:t>
            </a:r>
          </a:p>
        </p:txBody>
      </p:sp>
      <p:sp>
        <p:nvSpPr>
          <p:cNvPr id="2051" name="Rectangle 2"/>
          <p:cNvSpPr>
            <a:spLocks noGrp="1" noChangeArrowheads="1"/>
          </p:cNvSpPr>
          <p:nvPr>
            <p:ph type="body" idx="1"/>
          </p:nvPr>
        </p:nvSpPr>
        <p:spPr bwMode="auto">
          <a:xfrm>
            <a:off x="457200" y="1600200"/>
            <a:ext cx="8216900" cy="4595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smtClean="0"/>
              <a:t>Klicken Sie, um die Formate des Gliederungstextes zu bearbeiten</a:t>
            </a:r>
          </a:p>
          <a:p>
            <a:pPr lvl="1"/>
            <a:r>
              <a:rPr lang="en-GB" altLang="en-US" smtClean="0"/>
              <a:t>Zweite Gliederungsebene</a:t>
            </a:r>
          </a:p>
          <a:p>
            <a:pPr lvl="2"/>
            <a:r>
              <a:rPr lang="en-GB" altLang="en-US" smtClean="0"/>
              <a:t>Dritte Gliederungsebene</a:t>
            </a:r>
          </a:p>
          <a:p>
            <a:pPr lvl="3"/>
            <a:r>
              <a:rPr lang="en-GB" altLang="en-US" smtClean="0"/>
              <a:t>Vierte Gliederungsebene</a:t>
            </a:r>
          </a:p>
          <a:p>
            <a:pPr lvl="4"/>
            <a:r>
              <a:rPr lang="en-GB" altLang="en-US" smtClean="0"/>
              <a:t>Fünfte Gliederungsebene</a:t>
            </a:r>
          </a:p>
          <a:p>
            <a:pPr lvl="4"/>
            <a:r>
              <a:rPr lang="en-GB" altLang="en-US" smtClean="0"/>
              <a:t>Sechste Gliederungsebene</a:t>
            </a:r>
          </a:p>
          <a:p>
            <a:pPr lvl="4"/>
            <a:r>
              <a:rPr lang="en-GB" altLang="en-US" smtClean="0"/>
              <a:t>Siebente Gliederungsebene</a:t>
            </a:r>
          </a:p>
        </p:txBody>
      </p:sp>
      <p:sp>
        <p:nvSpPr>
          <p:cNvPr id="2052"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053"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2" name="Rectangle 5"/>
          <p:cNvSpPr>
            <a:spLocks noGrp="1" noChangeArrowheads="1"/>
          </p:cNvSpPr>
          <p:nvPr>
            <p:ph type="sldNum"/>
          </p:nvPr>
        </p:nvSpPr>
        <p:spPr bwMode="auto">
          <a:xfrm>
            <a:off x="6553200" y="6245225"/>
            <a:ext cx="2120900" cy="46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spcAft>
                <a:spcPct val="0"/>
              </a:spcAft>
              <a:buClrTx/>
              <a:buSzPct val="45000"/>
              <a:buFontTx/>
              <a:buNone/>
              <a:tabLst>
                <a:tab pos="449263" algn="l"/>
                <a:tab pos="898525" algn="l"/>
                <a:tab pos="1347788" algn="l"/>
                <a:tab pos="1797050" algn="l"/>
              </a:tabLst>
              <a:defRPr sz="1400">
                <a:solidFill>
                  <a:srgbClr val="000000"/>
                </a:solidFill>
              </a:defRPr>
            </a:lvl1pPr>
          </a:lstStyle>
          <a:p>
            <a:pPr>
              <a:defRPr/>
            </a:pPr>
            <a:fld id="{7B705BB7-5A87-4FD6-A286-8B090EE6D2BA}" type="slidenum">
              <a:rPr lang="de-DE" altLang="en-US"/>
              <a:pPr>
                <a:defRPr/>
              </a:pPr>
              <a:t>‹#›</a:t>
            </a:fld>
            <a:endParaRPr lang="de-DE"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DejaVu Sans" pitchFamily="34" charset="0"/>
        </a:defRPr>
      </a:lvl2pPr>
      <a:lvl3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DejaVu Sans" pitchFamily="34" charset="0"/>
        </a:defRPr>
      </a:lvl3pPr>
      <a:lvl4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DejaVu Sans" pitchFamily="34" charset="0"/>
        </a:defRPr>
      </a:lvl4pPr>
      <a:lvl5pPr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DejaVu Sans" pitchFamily="34" charset="0"/>
        </a:defRPr>
      </a:lvl5pPr>
      <a:lvl6pPr marL="25146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DejaVu Sans" pitchFamily="34" charset="0"/>
        </a:defRPr>
      </a:lvl6pPr>
      <a:lvl7pPr marL="29718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DejaVu Sans" pitchFamily="34" charset="0"/>
        </a:defRPr>
      </a:lvl7pPr>
      <a:lvl8pPr marL="34290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DejaVu Sans" pitchFamily="34" charset="0"/>
        </a:defRPr>
      </a:lvl8pPr>
      <a:lvl9pPr marL="3886200" indent="-228600" algn="ctr" defTabSz="449263" rtl="0" eaLnBrk="0" fontAlgn="base" hangingPunct="0">
        <a:spcBef>
          <a:spcPct val="0"/>
        </a:spcBef>
        <a:spcAft>
          <a:spcPct val="0"/>
        </a:spcAft>
        <a:buClr>
          <a:srgbClr val="000000"/>
        </a:buClr>
        <a:buSzPct val="100000"/>
        <a:buFont typeface="Times New Roman" pitchFamily="18" charset="0"/>
        <a:defRPr sz="4400">
          <a:solidFill>
            <a:srgbClr val="000000"/>
          </a:solidFill>
          <a:latin typeface="Arial" charset="0"/>
          <a:cs typeface="DejaVu Sans" pitchFamily="34" charset="0"/>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8"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8" charset="0"/>
        <a:defRPr sz="2800">
          <a:solidFill>
            <a:srgbClr val="000000"/>
          </a:solidFill>
          <a:latin typeface="+mn-lt"/>
          <a:cs typeface="+mn-cs"/>
        </a:defRPr>
      </a:lvl2pPr>
      <a:lvl3pPr marL="1143000" indent="-228600" algn="l" defTabSz="449263" rtl="0" eaLnBrk="0" fontAlgn="base" hangingPunct="0">
        <a:spcBef>
          <a:spcPts val="600"/>
        </a:spcBef>
        <a:spcAft>
          <a:spcPct val="0"/>
        </a:spcAft>
        <a:buClr>
          <a:srgbClr val="000000"/>
        </a:buClr>
        <a:buSzPct val="100000"/>
        <a:buFont typeface="Times New Roman" pitchFamily="18" charset="0"/>
        <a:defRPr sz="2400">
          <a:solidFill>
            <a:srgbClr val="000000"/>
          </a:solidFill>
          <a:latin typeface="+mn-lt"/>
          <a:cs typeface="+mn-cs"/>
        </a:defRPr>
      </a:lvl3pPr>
      <a:lvl4pPr marL="1600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4pPr>
      <a:lvl5pPr marL="20574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5pPr>
      <a:lvl6pPr marL="25146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6pPr>
      <a:lvl7pPr marL="29718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7pPr>
      <a:lvl8pPr marL="34290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8pPr>
      <a:lvl9pPr marL="3886200" indent="-228600" algn="l" defTabSz="449263" rtl="0" eaLnBrk="0" fontAlgn="base" hangingPunct="0">
        <a:spcBef>
          <a:spcPts val="500"/>
        </a:spcBef>
        <a:spcAft>
          <a:spcPct val="0"/>
        </a:spcAft>
        <a:buClr>
          <a:srgbClr val="000000"/>
        </a:buClr>
        <a:buSzPct val="100000"/>
        <a:buFont typeface="Times New Roman" pitchFamily="18" charset="0"/>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11.xml"/><Relationship Id="rId7" Type="http://schemas.openxmlformats.org/officeDocument/2006/relationships/image" Target="../media/image6.wmf"/><Relationship Id="rId12" Type="http://schemas.openxmlformats.org/officeDocument/2006/relationships/image" Target="../media/image8.wmf"/><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3.bin"/><Relationship Id="rId11" Type="http://schemas.openxmlformats.org/officeDocument/2006/relationships/oleObject" Target="../embeddings/oleObject5.bin"/><Relationship Id="rId5" Type="http://schemas.openxmlformats.org/officeDocument/2006/relationships/image" Target="../media/image5.wmf"/><Relationship Id="rId10" Type="http://schemas.openxmlformats.org/officeDocument/2006/relationships/image" Target="../media/image9.png"/><Relationship Id="rId4" Type="http://schemas.openxmlformats.org/officeDocument/2006/relationships/oleObject" Target="../embeddings/oleObject2.bin"/><Relationship Id="rId9" Type="http://schemas.openxmlformats.org/officeDocument/2006/relationships/image" Target="../media/image7.wmf"/></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230.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F84D5003-40E9-4457-A544-742C7053C8A9}" type="slidenum">
              <a:rPr lang="de-DE" altLang="en-US" sz="1400" i="0">
                <a:solidFill>
                  <a:srgbClr val="316395"/>
                </a:solidFill>
                <a:latin typeface="Tahoma" pitchFamily="34" charset="0"/>
              </a:rPr>
              <a:pPr algn="ctr" eaLnBrk="1" hangingPunct="1">
                <a:spcBef>
                  <a:spcPct val="0"/>
                </a:spcBef>
                <a:spcAft>
                  <a:spcPts val="575"/>
                </a:spcAft>
                <a:buClrTx/>
                <a:buFontTx/>
                <a:buNone/>
              </a:pPr>
              <a:t>1</a:t>
            </a:fld>
            <a:endParaRPr lang="de-DE" altLang="en-US" sz="1400" i="0">
              <a:solidFill>
                <a:srgbClr val="316395"/>
              </a:solidFill>
              <a:latin typeface="Tahoma" pitchFamily="34" charset="0"/>
            </a:endParaRPr>
          </a:p>
        </p:txBody>
      </p:sp>
      <p:pic>
        <p:nvPicPr>
          <p:cNvPr id="30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908050"/>
            <a:ext cx="8459787" cy="59499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6" name="Rectangle 3"/>
          <p:cNvSpPr>
            <a:spLocks noChangeArrowheads="1"/>
          </p:cNvSpPr>
          <p:nvPr/>
        </p:nvSpPr>
        <p:spPr bwMode="auto">
          <a:xfrm>
            <a:off x="685800" y="1052513"/>
            <a:ext cx="8458200" cy="5356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81000" indent="-368300" eaLnBrk="0" hangingPunct="0">
              <a:spcBef>
                <a:spcPts val="700"/>
              </a:spcBef>
              <a:spcAft>
                <a:spcPct val="0"/>
              </a:spcAft>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charset="0"/>
                <a:cs typeface="DejaVu Sans" pitchFamily="34" charset="0"/>
              </a:defRPr>
            </a:lvl1pPr>
            <a:lvl2pPr eaLnBrk="0" hangingPunct="0">
              <a:spcBef>
                <a:spcPts val="700"/>
              </a:spcBef>
              <a:spcAft>
                <a:spcPct val="0"/>
              </a:spcAft>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charset="0"/>
                <a:cs typeface="DejaVu Sans" pitchFamily="34" charset="0"/>
              </a:defRPr>
            </a:lvl2pPr>
            <a:lvl3pPr eaLnBrk="0" hangingPunct="0">
              <a:spcBef>
                <a:spcPts val="700"/>
              </a:spcBef>
              <a:spcAft>
                <a:spcPct val="0"/>
              </a:spcAft>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charset="0"/>
                <a:cs typeface="DejaVu Sans" pitchFamily="34" charset="0"/>
              </a:defRPr>
            </a:lvl3pPr>
            <a:lvl4pPr eaLnBrk="0" hangingPunct="0">
              <a:spcBef>
                <a:spcPts val="700"/>
              </a:spcBef>
              <a:spcAft>
                <a:spcPct val="0"/>
              </a:spcAft>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charset="0"/>
                <a:cs typeface="DejaVu Sans" pitchFamily="34" charset="0"/>
              </a:defRPr>
            </a:lvl4pPr>
            <a:lvl5pPr eaLnBrk="0" hangingPunct="0">
              <a:spcBef>
                <a:spcPts val="700"/>
              </a:spcBef>
              <a:spcAft>
                <a:spcPct val="0"/>
              </a:spcAft>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381000" algn="l"/>
                <a:tab pos="828675" algn="l"/>
                <a:tab pos="1277938" algn="l"/>
                <a:tab pos="1727200" algn="l"/>
                <a:tab pos="2176463" algn="l"/>
                <a:tab pos="2625725" algn="l"/>
                <a:tab pos="3074988" algn="l"/>
                <a:tab pos="3524250" algn="l"/>
                <a:tab pos="3973513" algn="l"/>
                <a:tab pos="4422775" algn="l"/>
                <a:tab pos="4872038" algn="l"/>
                <a:tab pos="5321300" algn="l"/>
                <a:tab pos="5770563" algn="l"/>
                <a:tab pos="6219825" algn="l"/>
                <a:tab pos="6669088" algn="l"/>
                <a:tab pos="7118350" algn="l"/>
                <a:tab pos="7567613" algn="l"/>
                <a:tab pos="8016875" algn="l"/>
                <a:tab pos="8466138" algn="l"/>
                <a:tab pos="8915400" algn="l"/>
                <a:tab pos="9364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endParaRPr lang="de-DE" altLang="en-US" b="1" i="0">
              <a:solidFill>
                <a:srgbClr val="FFFFFF"/>
              </a:solidFill>
              <a:latin typeface="Tahoma" pitchFamily="34" charset="0"/>
            </a:endParaRPr>
          </a:p>
          <a:p>
            <a:pPr algn="ctr" eaLnBrk="1" hangingPunct="1">
              <a:spcBef>
                <a:spcPct val="0"/>
              </a:spcBef>
              <a:spcAft>
                <a:spcPts val="575"/>
              </a:spcAft>
              <a:buClrTx/>
              <a:buFontTx/>
              <a:buNone/>
            </a:pPr>
            <a:endParaRPr lang="de-DE" altLang="en-US" sz="3600" b="1" i="0">
              <a:solidFill>
                <a:srgbClr val="FF5050"/>
              </a:solidFill>
              <a:latin typeface="Tahoma" pitchFamily="34" charset="0"/>
            </a:endParaRPr>
          </a:p>
          <a:p>
            <a:pPr algn="ctr" eaLnBrk="1" hangingPunct="1">
              <a:spcBef>
                <a:spcPct val="0"/>
              </a:spcBef>
              <a:spcAft>
                <a:spcPts val="575"/>
              </a:spcAft>
              <a:buClrTx/>
              <a:buFontTx/>
              <a:buNone/>
            </a:pPr>
            <a:r>
              <a:rPr lang="de-DE" altLang="en-US" sz="4000" b="1" i="0">
                <a:solidFill>
                  <a:srgbClr val="B7CFE7"/>
                </a:solidFill>
                <a:latin typeface="Tahoma" pitchFamily="34" charset="0"/>
              </a:rPr>
              <a:t>Vorlesung </a:t>
            </a:r>
          </a:p>
          <a:p>
            <a:pPr algn="ctr" eaLnBrk="1" hangingPunct="1">
              <a:spcBef>
                <a:spcPct val="0"/>
              </a:spcBef>
              <a:spcAft>
                <a:spcPts val="575"/>
              </a:spcAft>
              <a:buClrTx/>
              <a:buFontTx/>
              <a:buNone/>
            </a:pPr>
            <a:r>
              <a:rPr lang="de-DE" altLang="en-US" sz="4000" b="1" i="0">
                <a:solidFill>
                  <a:srgbClr val="B7CFE7"/>
                </a:solidFill>
                <a:latin typeface="Tahoma" pitchFamily="34" charset="0"/>
              </a:rPr>
              <a:t>Hydrologie I</a:t>
            </a:r>
          </a:p>
          <a:p>
            <a:pPr algn="ctr" eaLnBrk="1" hangingPunct="1">
              <a:spcBef>
                <a:spcPct val="0"/>
              </a:spcBef>
              <a:spcAft>
                <a:spcPts val="575"/>
              </a:spcAft>
              <a:buClrTx/>
              <a:buFontTx/>
              <a:buNone/>
            </a:pPr>
            <a:endParaRPr lang="de-DE" altLang="en-US" sz="2000" b="1" i="0">
              <a:solidFill>
                <a:srgbClr val="FFFFFF"/>
              </a:solidFill>
              <a:latin typeface="Tahoma" pitchFamily="34" charset="0"/>
            </a:endParaRPr>
          </a:p>
          <a:p>
            <a:pPr algn="ctr" eaLnBrk="1" hangingPunct="1">
              <a:spcBef>
                <a:spcPct val="0"/>
              </a:spcBef>
              <a:spcAft>
                <a:spcPts val="575"/>
              </a:spcAft>
              <a:buClrTx/>
              <a:buFontTx/>
              <a:buNone/>
            </a:pPr>
            <a:r>
              <a:rPr lang="de-DE" altLang="en-US" sz="2000" b="1" i="0">
                <a:solidFill>
                  <a:srgbClr val="FFFFFF"/>
                </a:solidFill>
                <a:latin typeface="Tahoma" pitchFamily="34" charset="0"/>
              </a:rPr>
              <a:t>Dr. Fred Hattermann</a:t>
            </a:r>
          </a:p>
          <a:p>
            <a:pPr algn="ctr" eaLnBrk="1" hangingPunct="1">
              <a:spcBef>
                <a:spcPct val="0"/>
              </a:spcBef>
              <a:spcAft>
                <a:spcPts val="575"/>
              </a:spcAft>
              <a:buClrTx/>
              <a:buFontTx/>
              <a:buNone/>
            </a:pPr>
            <a:endParaRPr lang="de-DE" altLang="en-US" sz="2000" b="1" i="0">
              <a:solidFill>
                <a:srgbClr val="FFFFFF"/>
              </a:solidFill>
              <a:latin typeface="Tahoma" pitchFamily="34" charset="0"/>
            </a:endParaRPr>
          </a:p>
          <a:p>
            <a:pPr algn="ctr" eaLnBrk="1" hangingPunct="1">
              <a:spcBef>
                <a:spcPct val="0"/>
              </a:spcBef>
              <a:spcAft>
                <a:spcPts val="575"/>
              </a:spcAft>
              <a:buClrTx/>
              <a:buFontTx/>
              <a:buNone/>
            </a:pPr>
            <a:r>
              <a:rPr lang="de-DE" altLang="en-US" sz="2000" b="1" i="0">
                <a:solidFill>
                  <a:srgbClr val="FFFFFF"/>
                </a:solidFill>
                <a:latin typeface="Tahoma" pitchFamily="34" charset="0"/>
              </a:rPr>
              <a:t>Do 8.15-9.45</a:t>
            </a:r>
          </a:p>
          <a:p>
            <a:pPr algn="ctr" eaLnBrk="1" hangingPunct="1">
              <a:spcBef>
                <a:spcPct val="0"/>
              </a:spcBef>
              <a:spcAft>
                <a:spcPts val="575"/>
              </a:spcAft>
              <a:buClrTx/>
              <a:buFontTx/>
              <a:buNone/>
            </a:pPr>
            <a:r>
              <a:rPr lang="de-DE" altLang="en-US" sz="2000" b="1" i="0">
                <a:solidFill>
                  <a:srgbClr val="FFFFFF"/>
                </a:solidFill>
                <a:latin typeface="Tahoma" pitchFamily="34" charset="0"/>
              </a:rPr>
              <a:t>Haus 12</a:t>
            </a:r>
          </a:p>
          <a:p>
            <a:pPr algn="ctr" eaLnBrk="1" hangingPunct="1">
              <a:spcBef>
                <a:spcPct val="0"/>
              </a:spcBef>
              <a:spcAft>
                <a:spcPts val="575"/>
              </a:spcAft>
              <a:buClrTx/>
              <a:buFontTx/>
              <a:buNone/>
            </a:pPr>
            <a:endParaRPr lang="de-DE" altLang="en-US" sz="2000" b="1" i="0">
              <a:solidFill>
                <a:srgbClr val="FFFFFF"/>
              </a:solidFill>
              <a:latin typeface="Tahoma" pitchFamily="34" charset="0"/>
            </a:endParaRPr>
          </a:p>
          <a:p>
            <a:pPr algn="ctr" eaLnBrk="1" hangingPunct="1">
              <a:spcBef>
                <a:spcPct val="0"/>
              </a:spcBef>
              <a:spcAft>
                <a:spcPts val="575"/>
              </a:spcAft>
              <a:buClrTx/>
              <a:buFontTx/>
              <a:buNone/>
            </a:pPr>
            <a:endParaRPr lang="de-DE" altLang="en-US" sz="2000" b="1" i="0">
              <a:solidFill>
                <a:srgbClr val="FFFFFF"/>
              </a:solidFill>
              <a:latin typeface="Tahoma" pitchFamily="34" charset="0"/>
            </a:endParaRPr>
          </a:p>
          <a:p>
            <a:pPr algn="ctr" eaLnBrk="1" hangingPunct="1">
              <a:spcBef>
                <a:spcPct val="0"/>
              </a:spcBef>
              <a:spcAft>
                <a:spcPts val="575"/>
              </a:spcAft>
              <a:buClrTx/>
              <a:buFontTx/>
              <a:buNone/>
            </a:pPr>
            <a:r>
              <a:rPr lang="de-DE" altLang="en-US" sz="2000" b="1" i="0">
                <a:solidFill>
                  <a:srgbClr val="3333CC"/>
                </a:solidFill>
                <a:latin typeface="Tahoma" pitchFamily="34" charset="0"/>
              </a:rPr>
              <a:t>Hattermann@pik-potsdam.de</a:t>
            </a:r>
          </a:p>
        </p:txBody>
      </p:sp>
      <p:sp>
        <p:nvSpPr>
          <p:cNvPr id="3077" name="Rectangle 4"/>
          <p:cNvSpPr>
            <a:spLocks noChangeArrowheads="1"/>
          </p:cNvSpPr>
          <p:nvPr/>
        </p:nvSpPr>
        <p:spPr bwMode="auto">
          <a:xfrm>
            <a:off x="755650" y="0"/>
            <a:ext cx="8027988" cy="83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r>
              <a:rPr lang="de-DE" altLang="en-US" b="1" i="0">
                <a:solidFill>
                  <a:srgbClr val="FFFFFF"/>
                </a:solidFill>
              </a:rPr>
              <a:t> </a:t>
            </a:r>
            <a:br>
              <a:rPr lang="de-DE" altLang="en-US" b="1" i="0">
                <a:solidFill>
                  <a:srgbClr val="FFFFFF"/>
                </a:solidFill>
              </a:rPr>
            </a:br>
            <a:r>
              <a:rPr lang="de-DE" altLang="en-US" b="1" i="0">
                <a:solidFill>
                  <a:srgbClr val="FFFFFF"/>
                </a:solidFill>
              </a:rPr>
              <a:t>SS 2014</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07A1A37C-9B8F-4FF7-B716-7A2D765C1AA7}" type="slidenum">
              <a:rPr lang="de-DE" altLang="en-US" sz="1400" i="0">
                <a:solidFill>
                  <a:srgbClr val="316395"/>
                </a:solidFill>
                <a:latin typeface="Tahoma" pitchFamily="34" charset="0"/>
              </a:rPr>
              <a:pPr algn="ctr" eaLnBrk="1" hangingPunct="1">
                <a:spcBef>
                  <a:spcPct val="0"/>
                </a:spcBef>
                <a:spcAft>
                  <a:spcPts val="575"/>
                </a:spcAft>
                <a:buClrTx/>
                <a:buFontTx/>
                <a:buNone/>
              </a:pPr>
              <a:t>10</a:t>
            </a:fld>
            <a:endParaRPr lang="de-DE" altLang="en-US" sz="1400" i="0">
              <a:solidFill>
                <a:srgbClr val="316395"/>
              </a:solidFill>
              <a:latin typeface="Tahoma" pitchFamily="34" charset="0"/>
            </a:endParaRPr>
          </a:p>
        </p:txBody>
      </p:sp>
      <p:sp>
        <p:nvSpPr>
          <p:cNvPr id="9219" name="Text Box 3"/>
          <p:cNvSpPr txBox="1">
            <a:spLocks noChangeArrowheads="1"/>
          </p:cNvSpPr>
          <p:nvPr/>
        </p:nvSpPr>
        <p:spPr bwMode="auto">
          <a:xfrm>
            <a:off x="863600" y="1152525"/>
            <a:ext cx="7559675" cy="425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000" b="1" i="0" dirty="0">
                <a:latin typeface="Times New Roman" pitchFamily="18" charset="0"/>
              </a:rPr>
              <a:t>Adsorptions- und Kapillarwasser:</a:t>
            </a: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r>
              <a:rPr lang="de-DE" altLang="en-US" sz="1800" i="0" dirty="0">
                <a:solidFill>
                  <a:schemeClr val="accent2"/>
                </a:solidFill>
                <a:latin typeface="Times New Roman" pitchFamily="18" charset="0"/>
              </a:rPr>
              <a:t>Adsorptionswasser:</a:t>
            </a:r>
          </a:p>
          <a:p>
            <a:pPr marL="285750" indent="-285750" eaLnBrk="1" hangingPunct="1">
              <a:spcBef>
                <a:spcPct val="0"/>
              </a:spcBef>
              <a:spcAft>
                <a:spcPts val="575"/>
              </a:spcAft>
              <a:buClrTx/>
              <a:buFont typeface="Arial" panose="020B0604020202020204" pitchFamily="34" charset="0"/>
              <a:buChar char="•"/>
            </a:pPr>
            <a:r>
              <a:rPr lang="de-DE" altLang="en-US" sz="1800" i="0" dirty="0">
                <a:latin typeface="Times New Roman" pitchFamily="18" charset="0"/>
              </a:rPr>
              <a:t>Wird gehalten durch Adsorptions- und osmotische Kräfte. </a:t>
            </a:r>
            <a:endParaRPr lang="de-DE" altLang="en-US" sz="1800" i="0" dirty="0" smtClean="0">
              <a:latin typeface="Times New Roman" pitchFamily="18" charset="0"/>
            </a:endParaRPr>
          </a:p>
          <a:p>
            <a:pPr marL="285750" indent="-285750" eaLnBrk="1" hangingPunct="1">
              <a:spcBef>
                <a:spcPct val="0"/>
              </a:spcBef>
              <a:spcAft>
                <a:spcPts val="575"/>
              </a:spcAft>
              <a:buClrTx/>
              <a:buFont typeface="Arial" panose="020B0604020202020204" pitchFamily="34" charset="0"/>
              <a:buChar char="•"/>
            </a:pPr>
            <a:r>
              <a:rPr lang="de-DE" altLang="en-US" sz="1800" i="0" dirty="0" smtClean="0">
                <a:latin typeface="Times New Roman" pitchFamily="18" charset="0"/>
              </a:rPr>
              <a:t>Umhüllt </a:t>
            </a:r>
            <a:r>
              <a:rPr lang="de-DE" altLang="en-US" sz="1800" i="0" dirty="0">
                <a:latin typeface="Times New Roman" pitchFamily="18" charset="0"/>
              </a:rPr>
              <a:t>die feste Oberfläche der Teilchen, ohne das Wassermenisken gebildet werden. </a:t>
            </a: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endParaRPr lang="de-DE" altLang="en-US" sz="1800" i="0" dirty="0">
              <a:latin typeface="Times New Roman" pitchFamily="18" charset="0"/>
            </a:endParaRPr>
          </a:p>
        </p:txBody>
      </p:sp>
      <p:sp>
        <p:nvSpPr>
          <p:cNvPr id="9220" name="Text Box 2"/>
          <p:cNvSpPr txBox="1">
            <a:spLocks noChangeArrowheads="1"/>
          </p:cNvSpPr>
          <p:nvPr/>
        </p:nvSpPr>
        <p:spPr bwMode="auto">
          <a:xfrm>
            <a:off x="990600" y="115888"/>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a:solidFill>
                  <a:srgbClr val="FFFFFF"/>
                </a:solidFill>
              </a:rPr>
              <a:t>7. Versickerung</a:t>
            </a:r>
            <a:br>
              <a:rPr lang="de-DE" altLang="en-US" b="1" i="0">
                <a:solidFill>
                  <a:srgbClr val="FFFFFF"/>
                </a:solidFill>
              </a:rPr>
            </a:br>
            <a:r>
              <a:rPr lang="de-DE" altLang="en-US" sz="2400" b="1" i="0">
                <a:solidFill>
                  <a:srgbClr val="FFFFFF"/>
                </a:solidFill>
              </a:rPr>
              <a:t>7.1. Definition</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0A304779-BD53-4662-AB01-2869BF5C72B7}" type="slidenum">
              <a:rPr lang="de-DE" altLang="en-US" sz="1400" i="0">
                <a:solidFill>
                  <a:srgbClr val="316395"/>
                </a:solidFill>
                <a:latin typeface="Tahoma" pitchFamily="34" charset="0"/>
              </a:rPr>
              <a:pPr algn="ctr" eaLnBrk="1" hangingPunct="1">
                <a:spcBef>
                  <a:spcPct val="0"/>
                </a:spcBef>
                <a:spcAft>
                  <a:spcPts val="575"/>
                </a:spcAft>
                <a:buClrTx/>
                <a:buFontTx/>
                <a:buNone/>
              </a:pPr>
              <a:t>11</a:t>
            </a:fld>
            <a:endParaRPr lang="de-DE" altLang="en-US" sz="1400" i="0">
              <a:solidFill>
                <a:srgbClr val="316395"/>
              </a:solidFill>
              <a:latin typeface="Tahoma" pitchFamily="34" charset="0"/>
            </a:endParaRPr>
          </a:p>
        </p:txBody>
      </p:sp>
      <p:sp>
        <p:nvSpPr>
          <p:cNvPr id="10243" name="Text Box 3"/>
          <p:cNvSpPr txBox="1">
            <a:spLocks noChangeArrowheads="1"/>
          </p:cNvSpPr>
          <p:nvPr/>
        </p:nvSpPr>
        <p:spPr bwMode="auto">
          <a:xfrm>
            <a:off x="863600" y="1152525"/>
            <a:ext cx="7559675" cy="425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1800" i="0" dirty="0">
                <a:solidFill>
                  <a:schemeClr val="accent2"/>
                </a:solidFill>
                <a:latin typeface="Times New Roman" pitchFamily="18" charset="0"/>
              </a:rPr>
              <a:t>Kapillarwasser:</a:t>
            </a:r>
          </a:p>
          <a:p>
            <a:pPr marL="285750" indent="-285750" eaLnBrk="1" hangingPunct="1">
              <a:spcBef>
                <a:spcPct val="0"/>
              </a:spcBef>
              <a:spcAft>
                <a:spcPts val="575"/>
              </a:spcAft>
              <a:buClrTx/>
              <a:buFont typeface="Arial" panose="020B0604020202020204" pitchFamily="34" charset="0"/>
              <a:buChar char="•"/>
            </a:pPr>
            <a:r>
              <a:rPr lang="de-DE" altLang="en-US" sz="1800" i="0" dirty="0">
                <a:latin typeface="Times New Roman" pitchFamily="18" charset="0"/>
              </a:rPr>
              <a:t>Mit steigendem Wassergehalt bilden sich immer größere Wassermenisken zwischen den Bodenteilchen mit immer geringerer Krümmung. Verursacht wird die Bildung von Kapillarwasser durch die Tendenz der Grenzfläche von Wasser und Luft, sich zu verkleinern (energieärmerer Zustand -&gt; kapillarer Aufstieg).</a:t>
            </a:r>
          </a:p>
          <a:p>
            <a:pPr marL="285750" indent="-285750" eaLnBrk="1" hangingPunct="1">
              <a:spcBef>
                <a:spcPct val="0"/>
              </a:spcBef>
              <a:spcAft>
                <a:spcPts val="575"/>
              </a:spcAft>
              <a:buClrTx/>
              <a:buFont typeface="Arial" panose="020B0604020202020204" pitchFamily="34" charset="0"/>
              <a:buChar char="•"/>
            </a:pPr>
            <a:r>
              <a:rPr lang="de-DE" altLang="en-US" sz="1800" i="0" dirty="0">
                <a:latin typeface="Times New Roman" pitchFamily="18" charset="0"/>
              </a:rPr>
              <a:t>Dabei findet ein Zusammenwirken von Adhäsionskräften zwischen festen Oberflächen und Wassermolekülen und Kohäsionskräften zwischen Wassermolekülen (H-Brücken) statt.</a:t>
            </a:r>
          </a:p>
          <a:p>
            <a:pPr marL="285750" indent="-285750" eaLnBrk="1" hangingPunct="1">
              <a:spcBef>
                <a:spcPct val="0"/>
              </a:spcBef>
              <a:spcAft>
                <a:spcPts val="575"/>
              </a:spcAft>
              <a:buClrTx/>
              <a:buFont typeface="Arial" panose="020B0604020202020204" pitchFamily="34" charset="0"/>
              <a:buChar char="•"/>
            </a:pPr>
            <a:r>
              <a:rPr lang="de-DE" altLang="en-US" sz="1800" i="0" dirty="0">
                <a:latin typeface="Times New Roman" pitchFamily="18" charset="0"/>
              </a:rPr>
              <a:t>Das auf diese Weise gebundene Wasser hat gegenüber freiem Wasser eine höhere Oberflächenspannung und folgend niedrigeren Dampfdruck, ähnlich wie in kreisförmigen Kapillaren (-&gt; Kapillarwasser).</a:t>
            </a:r>
          </a:p>
          <a:p>
            <a:pPr marL="285750" indent="-285750" eaLnBrk="1" hangingPunct="1">
              <a:spcBef>
                <a:spcPct val="0"/>
              </a:spcBef>
              <a:spcAft>
                <a:spcPts val="575"/>
              </a:spcAft>
              <a:buClrTx/>
              <a:buFont typeface="Arial" panose="020B0604020202020204" pitchFamily="34" charset="0"/>
              <a:buChar char="•"/>
            </a:pPr>
            <a:r>
              <a:rPr lang="de-DE" altLang="en-US" sz="1800" i="0" dirty="0">
                <a:latin typeface="Times New Roman" pitchFamily="18" charset="0"/>
              </a:rPr>
              <a:t>Je kleiner die Poren, desto stärker die Bindung des Wassers -&gt; umso mehr Energie muss zur Freisetzung des Wassers aufgewandt werden -&gt; umso höher der kapillare Aufstieg.</a:t>
            </a: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endParaRPr lang="de-DE" altLang="en-US" sz="1800" i="0" dirty="0">
              <a:latin typeface="Times New Roman" pitchFamily="18" charset="0"/>
            </a:endParaRPr>
          </a:p>
        </p:txBody>
      </p:sp>
      <p:sp>
        <p:nvSpPr>
          <p:cNvPr id="5"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Definition und Grundlagen</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78AF8B28-FB84-417C-85B8-A9D81F7CC5A2}" type="slidenum">
              <a:rPr lang="de-DE" altLang="en-US" sz="1400" i="0">
                <a:solidFill>
                  <a:srgbClr val="316395"/>
                </a:solidFill>
                <a:latin typeface="Tahoma" pitchFamily="34" charset="0"/>
              </a:rPr>
              <a:pPr algn="ctr" eaLnBrk="1" hangingPunct="1">
                <a:spcBef>
                  <a:spcPct val="0"/>
                </a:spcBef>
                <a:spcAft>
                  <a:spcPts val="575"/>
                </a:spcAft>
                <a:buClrTx/>
                <a:buFontTx/>
                <a:buNone/>
              </a:pPr>
              <a:t>12</a:t>
            </a:fld>
            <a:endParaRPr lang="de-DE" altLang="en-US" sz="1400" i="0">
              <a:solidFill>
                <a:srgbClr val="316395"/>
              </a:solidFill>
              <a:latin typeface="Tahoma" pitchFamily="34" charset="0"/>
            </a:endParaRPr>
          </a:p>
        </p:txBody>
      </p:sp>
      <p:sp>
        <p:nvSpPr>
          <p:cNvPr id="26627" name="Text Box 2"/>
          <p:cNvSpPr txBox="1">
            <a:spLocks noChangeArrowheads="1"/>
          </p:cNvSpPr>
          <p:nvPr/>
        </p:nvSpPr>
        <p:spPr bwMode="auto">
          <a:xfrm>
            <a:off x="755650" y="115888"/>
            <a:ext cx="802798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r>
              <a:rPr lang="de-DE" altLang="en-US" b="1" i="0">
                <a:solidFill>
                  <a:srgbClr val="FFFFFF"/>
                </a:solidFill>
              </a:rPr>
              <a:t>Versickerung</a:t>
            </a:r>
          </a:p>
        </p:txBody>
      </p:sp>
      <p:sp>
        <p:nvSpPr>
          <p:cNvPr id="26628" name="Text Box 3"/>
          <p:cNvSpPr txBox="1">
            <a:spLocks noChangeArrowheads="1"/>
          </p:cNvSpPr>
          <p:nvPr/>
        </p:nvSpPr>
        <p:spPr bwMode="auto">
          <a:xfrm>
            <a:off x="1079500" y="1439863"/>
            <a:ext cx="7848600" cy="4967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000" b="1" i="0" dirty="0" smtClean="0">
                <a:latin typeface="Times New Roman" pitchFamily="18" charset="0"/>
              </a:rPr>
              <a:t>Kräfte </a:t>
            </a:r>
            <a:r>
              <a:rPr lang="de-DE" altLang="en-US" sz="2000" b="1" i="0" dirty="0">
                <a:latin typeface="Times New Roman" pitchFamily="18" charset="0"/>
              </a:rPr>
              <a:t>auf Wasserteilchen</a:t>
            </a:r>
          </a:p>
          <a:p>
            <a:pPr eaLnBrk="1" hangingPunct="1">
              <a:spcBef>
                <a:spcPct val="0"/>
              </a:spcBef>
              <a:spcAft>
                <a:spcPts val="575"/>
              </a:spcAft>
              <a:buClrTx/>
              <a:buFontTx/>
              <a:buNone/>
            </a:pPr>
            <a:r>
              <a:rPr lang="de-DE" altLang="en-US" sz="1800" i="0" dirty="0" smtClean="0">
                <a:solidFill>
                  <a:schemeClr val="accent2"/>
                </a:solidFill>
                <a:latin typeface="Times New Roman" pitchFamily="18" charset="0"/>
              </a:rPr>
              <a:t>Schwerkraft</a:t>
            </a:r>
            <a:r>
              <a:rPr lang="de-DE" altLang="en-US" sz="1800" i="0" dirty="0">
                <a:latin typeface="Times New Roman" pitchFamily="18" charset="0"/>
              </a:rPr>
              <a:t>					</a:t>
            </a:r>
          </a:p>
          <a:p>
            <a:pPr eaLnBrk="1" hangingPunct="1">
              <a:spcBef>
                <a:spcPct val="0"/>
              </a:spcBef>
              <a:spcAft>
                <a:spcPts val="575"/>
              </a:spcAft>
              <a:buClrTx/>
              <a:buFontTx/>
              <a:buNone/>
            </a:pPr>
            <a:endParaRPr lang="de-DE" altLang="en-US" sz="1800" i="0" dirty="0" smtClean="0">
              <a:solidFill>
                <a:schemeClr val="accent2"/>
              </a:solidFill>
              <a:latin typeface="Times New Roman" pitchFamily="18" charset="0"/>
            </a:endParaRPr>
          </a:p>
          <a:p>
            <a:pPr eaLnBrk="1" hangingPunct="1">
              <a:spcBef>
                <a:spcPct val="0"/>
              </a:spcBef>
              <a:spcAft>
                <a:spcPts val="575"/>
              </a:spcAft>
              <a:buClrTx/>
              <a:buFontTx/>
              <a:buNone/>
            </a:pPr>
            <a:r>
              <a:rPr lang="de-DE" altLang="en-US" sz="1800" i="0" dirty="0" smtClean="0">
                <a:solidFill>
                  <a:schemeClr val="accent2"/>
                </a:solidFill>
                <a:latin typeface="Times New Roman" pitchFamily="18" charset="0"/>
              </a:rPr>
              <a:t>Kapillarkraft </a:t>
            </a:r>
            <a:r>
              <a:rPr lang="de-DE" altLang="en-US" sz="1800" i="0" dirty="0">
                <a:solidFill>
                  <a:schemeClr val="accent2"/>
                </a:solidFill>
                <a:latin typeface="Times New Roman" pitchFamily="18" charset="0"/>
              </a:rPr>
              <a:t>(Matrixkraft)</a:t>
            </a:r>
          </a:p>
        </p:txBody>
      </p:sp>
      <p:graphicFrame>
        <p:nvGraphicFramePr>
          <p:cNvPr id="26629" name="Object 6"/>
          <p:cNvGraphicFramePr>
            <a:graphicFrameLocks noChangeAspect="1"/>
          </p:cNvGraphicFramePr>
          <p:nvPr>
            <p:extLst>
              <p:ext uri="{D42A27DB-BD31-4B8C-83A1-F6EECF244321}">
                <p14:modId xmlns:p14="http://schemas.microsoft.com/office/powerpoint/2010/main" val="4217361236"/>
              </p:ext>
            </p:extLst>
          </p:nvPr>
        </p:nvGraphicFramePr>
        <p:xfrm>
          <a:off x="1293812" y="2973387"/>
          <a:ext cx="904875" cy="263525"/>
        </p:xfrm>
        <a:graphic>
          <a:graphicData uri="http://schemas.openxmlformats.org/presentationml/2006/ole">
            <mc:AlternateContent xmlns:mc="http://schemas.openxmlformats.org/markup-compatibility/2006">
              <mc:Choice xmlns:v="urn:schemas-microsoft-com:vml" Requires="v">
                <p:oleObj spid="_x0000_s27781" name="Formel" r:id="rId4" imgW="609336" imgH="177723" progId="Equation.3">
                  <p:embed/>
                </p:oleObj>
              </mc:Choice>
              <mc:Fallback>
                <p:oleObj name="Formel" r:id="rId4" imgW="609336" imgH="177723"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3812" y="2973387"/>
                        <a:ext cx="904875" cy="2635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30" name="Object 7"/>
          <p:cNvGraphicFramePr>
            <a:graphicFrameLocks noChangeAspect="1"/>
          </p:cNvGraphicFramePr>
          <p:nvPr>
            <p:extLst>
              <p:ext uri="{D42A27DB-BD31-4B8C-83A1-F6EECF244321}">
                <p14:modId xmlns:p14="http://schemas.microsoft.com/office/powerpoint/2010/main" val="269607152"/>
              </p:ext>
            </p:extLst>
          </p:nvPr>
        </p:nvGraphicFramePr>
        <p:xfrm>
          <a:off x="2362200" y="1828800"/>
          <a:ext cx="795338" cy="349250"/>
        </p:xfrm>
        <a:graphic>
          <a:graphicData uri="http://schemas.openxmlformats.org/presentationml/2006/ole">
            <mc:AlternateContent xmlns:mc="http://schemas.openxmlformats.org/markup-compatibility/2006">
              <mc:Choice xmlns:v="urn:schemas-microsoft-com:vml" Requires="v">
                <p:oleObj spid="_x0000_s27782" name="Formel" r:id="rId6" imgW="520700" imgH="228600" progId="Equation.3">
                  <p:embed/>
                </p:oleObj>
              </mc:Choice>
              <mc:Fallback>
                <p:oleObj name="Formel" r:id="rId6" imgW="520700" imgH="228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2200" y="1828800"/>
                        <a:ext cx="795338" cy="3492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6632" name="Object 10"/>
          <p:cNvGraphicFramePr>
            <a:graphicFrameLocks noChangeAspect="1"/>
          </p:cNvGraphicFramePr>
          <p:nvPr>
            <p:extLst>
              <p:ext uri="{D42A27DB-BD31-4B8C-83A1-F6EECF244321}">
                <p14:modId xmlns:p14="http://schemas.microsoft.com/office/powerpoint/2010/main" val="2780150046"/>
              </p:ext>
            </p:extLst>
          </p:nvPr>
        </p:nvGraphicFramePr>
        <p:xfrm>
          <a:off x="1309687" y="3465512"/>
          <a:ext cx="3109913" cy="649288"/>
        </p:xfrm>
        <a:graphic>
          <a:graphicData uri="http://schemas.openxmlformats.org/presentationml/2006/ole">
            <mc:AlternateContent xmlns:mc="http://schemas.openxmlformats.org/markup-compatibility/2006">
              <mc:Choice xmlns:v="urn:schemas-microsoft-com:vml" Requires="v">
                <p:oleObj spid="_x0000_s27783" name="Equation" r:id="rId8" imgW="2070000" imgH="431640" progId="Equation.3">
                  <p:embed/>
                </p:oleObj>
              </mc:Choice>
              <mc:Fallback>
                <p:oleObj name="Equation" r:id="rId8" imgW="2070000" imgH="431640" progId="Equation.3">
                  <p:embed/>
                  <p:pic>
                    <p:nvPicPr>
                      <p:cNvPr id="0" name=""/>
                      <p:cNvPicPr>
                        <a:picLocks noChangeAspect="1" noChangeArrowheads="1"/>
                      </p:cNvPicPr>
                      <p:nvPr/>
                    </p:nvPicPr>
                    <p:blipFill>
                      <a:blip r:embed="rId9"/>
                      <a:srcRect/>
                      <a:stretch>
                        <a:fillRect/>
                      </a:stretch>
                    </p:blipFill>
                    <p:spPr bwMode="auto">
                      <a:xfrm>
                        <a:off x="1309687" y="3465512"/>
                        <a:ext cx="3109913" cy="649288"/>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6633" name="Picture 12" descr="03_kapilla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53000" y="1562100"/>
            <a:ext cx="3571875"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4" name="Text Box 13"/>
          <p:cNvSpPr txBox="1">
            <a:spLocks noChangeArrowheads="1"/>
          </p:cNvSpPr>
          <p:nvPr/>
        </p:nvSpPr>
        <p:spPr bwMode="auto">
          <a:xfrm>
            <a:off x="1371600" y="4675019"/>
            <a:ext cx="5715000" cy="1954381"/>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0"/>
              </a:spcBef>
              <a:spcAft>
                <a:spcPts val="600"/>
              </a:spcAft>
            </a:pPr>
            <a:r>
              <a:rPr lang="el-GR" altLang="en-US" sz="1600" dirty="0">
                <a:solidFill>
                  <a:schemeClr val="tx1"/>
                </a:solidFill>
                <a:cs typeface="Times New Roman" pitchFamily="18" charset="0"/>
              </a:rPr>
              <a:t>ρ</a:t>
            </a:r>
            <a:r>
              <a:rPr lang="de-DE" altLang="en-US" sz="1600" baseline="-25000" dirty="0">
                <a:solidFill>
                  <a:schemeClr val="tx1"/>
                </a:solidFill>
                <a:cs typeface="Times New Roman" pitchFamily="18" charset="0"/>
              </a:rPr>
              <a:t>W</a:t>
            </a:r>
            <a:r>
              <a:rPr lang="de-DE" altLang="en-US" sz="1600" dirty="0">
                <a:solidFill>
                  <a:schemeClr val="tx1"/>
                </a:solidFill>
              </a:rPr>
              <a:t>: 	Dichte des Wassers (~ 1 kg/l)</a:t>
            </a:r>
          </a:p>
          <a:p>
            <a:pPr>
              <a:spcBef>
                <a:spcPts val="0"/>
              </a:spcBef>
              <a:spcAft>
                <a:spcPts val="600"/>
              </a:spcAft>
            </a:pPr>
            <a:r>
              <a:rPr lang="el-GR" altLang="en-US" sz="1600" dirty="0">
                <a:solidFill>
                  <a:schemeClr val="tx1"/>
                </a:solidFill>
                <a:cs typeface="Times New Roman" pitchFamily="18" charset="0"/>
              </a:rPr>
              <a:t>σ</a:t>
            </a:r>
            <a:r>
              <a:rPr lang="de-DE" altLang="en-US" sz="1600" dirty="0">
                <a:solidFill>
                  <a:schemeClr val="tx1"/>
                </a:solidFill>
              </a:rPr>
              <a:t>:	Oberflächenspannung ( ~                        )</a:t>
            </a:r>
          </a:p>
          <a:p>
            <a:pPr>
              <a:spcBef>
                <a:spcPts val="0"/>
              </a:spcBef>
              <a:spcAft>
                <a:spcPts val="600"/>
              </a:spcAft>
            </a:pPr>
            <a:r>
              <a:rPr lang="de-DE" altLang="en-US" sz="1600" dirty="0">
                <a:solidFill>
                  <a:schemeClr val="tx1"/>
                </a:solidFill>
              </a:rPr>
              <a:t>U:	Benetzter Umfang = </a:t>
            </a:r>
            <a:r>
              <a:rPr lang="el-GR" altLang="en-US" sz="1600" dirty="0">
                <a:solidFill>
                  <a:schemeClr val="tx1"/>
                </a:solidFill>
                <a:cs typeface="Times New Roman" pitchFamily="18" charset="0"/>
              </a:rPr>
              <a:t>π</a:t>
            </a:r>
            <a:r>
              <a:rPr lang="de-DE" altLang="en-US" sz="1600" dirty="0">
                <a:solidFill>
                  <a:schemeClr val="tx1"/>
                </a:solidFill>
                <a:cs typeface="Times New Roman" pitchFamily="18" charset="0"/>
              </a:rPr>
              <a:t>D</a:t>
            </a:r>
          </a:p>
          <a:p>
            <a:pPr>
              <a:spcBef>
                <a:spcPts val="0"/>
              </a:spcBef>
              <a:spcAft>
                <a:spcPts val="600"/>
              </a:spcAft>
            </a:pPr>
            <a:r>
              <a:rPr lang="de-DE" altLang="en-US" sz="1600" dirty="0">
                <a:solidFill>
                  <a:schemeClr val="tx1"/>
                </a:solidFill>
                <a:cs typeface="Times New Roman" pitchFamily="18" charset="0"/>
              </a:rPr>
              <a:t>G:	Gewicht des </a:t>
            </a:r>
            <a:r>
              <a:rPr lang="de-DE" altLang="en-US" sz="1600" dirty="0" smtClean="0">
                <a:solidFill>
                  <a:schemeClr val="tx1"/>
                </a:solidFill>
                <a:cs typeface="Times New Roman" pitchFamily="18" charset="0"/>
              </a:rPr>
              <a:t>Wasserkörpers</a:t>
            </a:r>
          </a:p>
          <a:p>
            <a:pPr>
              <a:spcBef>
                <a:spcPts val="0"/>
              </a:spcBef>
              <a:spcAft>
                <a:spcPts val="600"/>
              </a:spcAft>
            </a:pPr>
            <a:r>
              <a:rPr lang="el-GR" altLang="en-US" sz="1600" dirty="0" smtClean="0">
                <a:solidFill>
                  <a:schemeClr val="tx1"/>
                </a:solidFill>
                <a:cs typeface="Times New Roman" pitchFamily="18" charset="0"/>
              </a:rPr>
              <a:t>Φ</a:t>
            </a:r>
            <a:r>
              <a:rPr lang="de-DE" altLang="en-US" sz="1600" dirty="0" smtClean="0">
                <a:solidFill>
                  <a:schemeClr val="tx1"/>
                </a:solidFill>
                <a:cs typeface="Times New Roman" pitchFamily="18" charset="0"/>
              </a:rPr>
              <a:t>: 	Benetzungswinkel</a:t>
            </a:r>
          </a:p>
          <a:p>
            <a:pPr>
              <a:spcBef>
                <a:spcPts val="0"/>
              </a:spcBef>
              <a:spcAft>
                <a:spcPts val="600"/>
              </a:spcAft>
            </a:pPr>
            <a:r>
              <a:rPr lang="de-DE" altLang="en-US" sz="1600" dirty="0" smtClean="0">
                <a:solidFill>
                  <a:schemeClr val="tx1"/>
                </a:solidFill>
                <a:cs typeface="Times New Roman" pitchFamily="18" charset="0"/>
              </a:rPr>
              <a:t>D: 	Durchmesser</a:t>
            </a:r>
            <a:endParaRPr lang="el-GR" altLang="en-US" sz="1600" dirty="0">
              <a:solidFill>
                <a:schemeClr val="tx1"/>
              </a:solidFill>
              <a:cs typeface="Times New Roman" pitchFamily="18" charset="0"/>
            </a:endParaRPr>
          </a:p>
        </p:txBody>
      </p:sp>
      <p:graphicFrame>
        <p:nvGraphicFramePr>
          <p:cNvPr id="26635" name="Object 14"/>
          <p:cNvGraphicFramePr>
            <a:graphicFrameLocks noChangeAspect="1"/>
          </p:cNvGraphicFramePr>
          <p:nvPr>
            <p:extLst>
              <p:ext uri="{D42A27DB-BD31-4B8C-83A1-F6EECF244321}">
                <p14:modId xmlns:p14="http://schemas.microsoft.com/office/powerpoint/2010/main" val="236705142"/>
              </p:ext>
            </p:extLst>
          </p:nvPr>
        </p:nvGraphicFramePr>
        <p:xfrm>
          <a:off x="4191000" y="4938712"/>
          <a:ext cx="882382" cy="471488"/>
        </p:xfrm>
        <a:graphic>
          <a:graphicData uri="http://schemas.openxmlformats.org/presentationml/2006/ole">
            <mc:AlternateContent xmlns:mc="http://schemas.openxmlformats.org/markup-compatibility/2006">
              <mc:Choice xmlns:v="urn:schemas-microsoft-com:vml" Requires="v">
                <p:oleObj spid="_x0000_s27784" name="Equation" r:id="rId11" imgW="736560" imgH="393480" progId="Equation.3">
                  <p:embed/>
                </p:oleObj>
              </mc:Choice>
              <mc:Fallback>
                <p:oleObj name="Equation" r:id="rId11" imgW="736560" imgH="393480" progId="Equation.3">
                  <p:embed/>
                  <p:pic>
                    <p:nvPicPr>
                      <p:cNvPr id="0" name=""/>
                      <p:cNvPicPr>
                        <a:picLocks noChangeAspect="1" noChangeArrowheads="1"/>
                      </p:cNvPicPr>
                      <p:nvPr/>
                    </p:nvPicPr>
                    <p:blipFill>
                      <a:blip r:embed="rId12"/>
                      <a:srcRect/>
                      <a:stretch>
                        <a:fillRect/>
                      </a:stretch>
                    </p:blipFill>
                    <p:spPr bwMode="auto">
                      <a:xfrm>
                        <a:off x="4191000" y="4938712"/>
                        <a:ext cx="882382" cy="471488"/>
                      </a:xfrm>
                      <a:prstGeom prst="rect">
                        <a:avLst/>
                      </a:prstGeom>
                      <a:noFill/>
                      <a:ln>
                        <a:noFill/>
                      </a:ln>
                      <a:effectLst/>
                      <a:extLst/>
                    </p:spPr>
                  </p:pic>
                </p:oleObj>
              </mc:Fallback>
            </mc:AlternateContent>
          </a:graphicData>
        </a:graphic>
      </p:graphicFrame>
    </p:spTree>
    <p:extLst>
      <p:ext uri="{BB962C8B-B14F-4D97-AF65-F5344CB8AC3E}">
        <p14:creationId xmlns:p14="http://schemas.microsoft.com/office/powerpoint/2010/main" val="29392067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6001869C-0235-406C-A6B6-E7C1EA031AF4}" type="slidenum">
              <a:rPr lang="de-DE" altLang="en-US" sz="1400" i="0">
                <a:solidFill>
                  <a:srgbClr val="316395"/>
                </a:solidFill>
                <a:latin typeface="Tahoma" pitchFamily="34" charset="0"/>
              </a:rPr>
              <a:pPr algn="ctr" eaLnBrk="1" hangingPunct="1">
                <a:spcBef>
                  <a:spcPct val="0"/>
                </a:spcBef>
                <a:spcAft>
                  <a:spcPts val="575"/>
                </a:spcAft>
                <a:buClrTx/>
                <a:buFontTx/>
                <a:buNone/>
              </a:pPr>
              <a:t>13</a:t>
            </a:fld>
            <a:endParaRPr lang="de-DE" altLang="en-US" sz="1400" i="0">
              <a:solidFill>
                <a:srgbClr val="316395"/>
              </a:solidFill>
              <a:latin typeface="Tahoma" pitchFamily="34" charset="0"/>
            </a:endParaRPr>
          </a:p>
        </p:txBody>
      </p:sp>
      <p:pic>
        <p:nvPicPr>
          <p:cNvPr id="27652" name="Picture 5" descr="03_kapillar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47800"/>
            <a:ext cx="6989763" cy="484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Definition und Grundlagen</a:t>
            </a:r>
            <a:endParaRPr lang="de-DE" altLang="en-US" sz="2400" b="1" i="0" dirty="0">
              <a:solidFill>
                <a:srgbClr val="FFFFFF"/>
              </a:solidFill>
            </a:endParaRPr>
          </a:p>
        </p:txBody>
      </p:sp>
    </p:spTree>
    <p:extLst>
      <p:ext uri="{BB962C8B-B14F-4D97-AF65-F5344CB8AC3E}">
        <p14:creationId xmlns:p14="http://schemas.microsoft.com/office/powerpoint/2010/main" val="230940130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B5C87C52-89BA-4B30-8BA8-A2FE3B32B033}" type="slidenum">
              <a:rPr lang="de-DE" altLang="en-US" sz="1400" i="0">
                <a:solidFill>
                  <a:srgbClr val="316395"/>
                </a:solidFill>
                <a:latin typeface="Tahoma" pitchFamily="34" charset="0"/>
              </a:rPr>
              <a:pPr algn="ctr" eaLnBrk="1" hangingPunct="1">
                <a:spcBef>
                  <a:spcPct val="0"/>
                </a:spcBef>
                <a:spcAft>
                  <a:spcPts val="575"/>
                </a:spcAft>
                <a:buClrTx/>
                <a:buFontTx/>
                <a:buNone/>
              </a:pPr>
              <a:t>14</a:t>
            </a:fld>
            <a:endParaRPr lang="de-DE" altLang="en-US" sz="1400" i="0">
              <a:solidFill>
                <a:srgbClr val="316395"/>
              </a:solidFill>
              <a:latin typeface="Tahoma" pitchFamily="34" charset="0"/>
            </a:endParaRPr>
          </a:p>
        </p:txBody>
      </p:sp>
      <p:sp>
        <p:nvSpPr>
          <p:cNvPr id="6148" name="Text Box 3"/>
          <p:cNvSpPr txBox="1">
            <a:spLocks noChangeArrowheads="1"/>
          </p:cNvSpPr>
          <p:nvPr/>
        </p:nvSpPr>
        <p:spPr bwMode="auto">
          <a:xfrm>
            <a:off x="863600" y="1152525"/>
            <a:ext cx="7559675" cy="425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chemeClr val="bg1"/>
                </a:solidFill>
                <a:latin typeface="Times New Roman" pitchFamily="18" charset="0"/>
                <a:cs typeface="DejaVu Sans" pitchFamily="34" charset="0"/>
              </a:defRPr>
            </a:lvl9pPr>
          </a:lstStyle>
          <a:p>
            <a:pPr eaLnBrk="1" hangingPunct="1">
              <a:buClrTx/>
              <a:buFontTx/>
              <a:buNone/>
              <a:defRPr/>
            </a:pPr>
            <a:r>
              <a:rPr lang="de-DE" altLang="en-US" sz="2000" b="1" i="0" dirty="0" smtClean="0">
                <a:solidFill>
                  <a:srgbClr val="000000"/>
                </a:solidFill>
              </a:rPr>
              <a:t>Bestimmung des Wassergehaltes</a:t>
            </a:r>
          </a:p>
          <a:p>
            <a:pPr eaLnBrk="1" hangingPunct="1">
              <a:buClrTx/>
              <a:buFontTx/>
              <a:buNone/>
              <a:defRPr/>
            </a:pPr>
            <a:r>
              <a:rPr lang="de-DE" altLang="en-US" sz="1800" i="0" dirty="0" smtClean="0">
                <a:solidFill>
                  <a:schemeClr val="accent2"/>
                </a:solidFill>
              </a:rPr>
              <a:t>Direkte Methode:</a:t>
            </a:r>
          </a:p>
          <a:p>
            <a:pPr marL="285750" indent="-285750" eaLnBrk="1" hangingPunct="1">
              <a:buClrTx/>
              <a:buFont typeface="Arial" panose="020B0604020202020204" pitchFamily="34" charset="0"/>
              <a:buChar char="•"/>
              <a:defRPr/>
            </a:pPr>
            <a:r>
              <a:rPr lang="de-DE" altLang="en-US" sz="1800" i="0" dirty="0" smtClean="0">
                <a:solidFill>
                  <a:srgbClr val="000000"/>
                </a:solidFill>
              </a:rPr>
              <a:t>Gravimetrische Methode: Trocknen bei 105°C und Wägung. Setzt Probenentnahme voraus (Störung des Bodenkörpers).</a:t>
            </a:r>
          </a:p>
          <a:p>
            <a:pPr eaLnBrk="1" hangingPunct="1">
              <a:buClrTx/>
              <a:buFontTx/>
              <a:buNone/>
              <a:defRPr/>
            </a:pPr>
            <a:endParaRPr lang="de-DE" altLang="en-US" sz="1800" i="0" dirty="0" smtClean="0">
              <a:solidFill>
                <a:srgbClr val="000000"/>
              </a:solidFill>
            </a:endParaRPr>
          </a:p>
          <a:p>
            <a:pPr eaLnBrk="1" hangingPunct="1">
              <a:buClrTx/>
              <a:buFontTx/>
              <a:buNone/>
              <a:defRPr/>
            </a:pPr>
            <a:r>
              <a:rPr lang="de-DE" altLang="en-US" sz="1800" i="0" dirty="0" smtClean="0">
                <a:solidFill>
                  <a:schemeClr val="accent2"/>
                </a:solidFill>
              </a:rPr>
              <a:t>Indirekte Methoden:</a:t>
            </a:r>
          </a:p>
          <a:p>
            <a:pPr marL="285750" indent="-285750" eaLnBrk="1" hangingPunct="1">
              <a:buClrTx/>
              <a:buFont typeface="Arial" panose="020B0604020202020204" pitchFamily="34" charset="0"/>
              <a:buChar char="•"/>
              <a:defRPr/>
            </a:pPr>
            <a:r>
              <a:rPr lang="de-DE" altLang="en-US" sz="1800" i="0" dirty="0" smtClean="0">
                <a:solidFill>
                  <a:srgbClr val="000000"/>
                </a:solidFill>
              </a:rPr>
              <a:t>Elektrische Leitfähigkeit;</a:t>
            </a:r>
          </a:p>
          <a:p>
            <a:pPr marL="285750" indent="-285750" eaLnBrk="1" hangingPunct="1">
              <a:buClrTx/>
              <a:buFont typeface="Arial" panose="020B0604020202020204" pitchFamily="34" charset="0"/>
              <a:buChar char="•"/>
              <a:defRPr/>
            </a:pPr>
            <a:r>
              <a:rPr lang="de-DE" altLang="en-US" sz="1800" i="0" dirty="0" smtClean="0">
                <a:solidFill>
                  <a:srgbClr val="000000"/>
                </a:solidFill>
              </a:rPr>
              <a:t>Diffusion von Neutronen;</a:t>
            </a:r>
          </a:p>
          <a:p>
            <a:pPr marL="285750" indent="-285750" eaLnBrk="1" hangingPunct="1">
              <a:buClrTx/>
              <a:buFont typeface="Arial" panose="020B0604020202020204" pitchFamily="34" charset="0"/>
              <a:buChar char="•"/>
              <a:defRPr/>
            </a:pPr>
            <a:r>
              <a:rPr lang="de-DE" altLang="en-US" sz="1800" i="0" dirty="0" smtClean="0">
                <a:solidFill>
                  <a:srgbClr val="000000"/>
                </a:solidFill>
              </a:rPr>
              <a:t>Wärmeleitfähigkeit;</a:t>
            </a:r>
          </a:p>
          <a:p>
            <a:pPr marL="285750" indent="-285750" eaLnBrk="1" hangingPunct="1">
              <a:buClrTx/>
              <a:buFont typeface="Arial" panose="020B0604020202020204" pitchFamily="34" charset="0"/>
              <a:buChar char="•"/>
              <a:defRPr/>
            </a:pPr>
            <a:r>
              <a:rPr lang="de-DE" altLang="en-US" sz="1800" i="0" dirty="0" smtClean="0">
                <a:solidFill>
                  <a:srgbClr val="000000"/>
                </a:solidFill>
              </a:rPr>
              <a:t>Schwächung von Gamma-Strahlen;</a:t>
            </a:r>
          </a:p>
          <a:p>
            <a:pPr eaLnBrk="1" hangingPunct="1">
              <a:buClrTx/>
              <a:buFontTx/>
              <a:buNone/>
              <a:defRPr/>
            </a:pPr>
            <a:endParaRPr lang="de-DE" altLang="en-US" sz="1800" i="0" dirty="0" smtClean="0">
              <a:solidFill>
                <a:srgbClr val="000000"/>
              </a:solidFill>
            </a:endParaRPr>
          </a:p>
          <a:p>
            <a:pPr eaLnBrk="1" hangingPunct="1">
              <a:buClrTx/>
              <a:buFontTx/>
              <a:buNone/>
              <a:defRPr/>
            </a:pPr>
            <a:endParaRPr lang="de-DE" altLang="en-US" sz="1800" i="0" dirty="0" smtClean="0">
              <a:solidFill>
                <a:srgbClr val="000000"/>
              </a:solidFill>
            </a:endParaRPr>
          </a:p>
          <a:p>
            <a:pPr eaLnBrk="1" hangingPunct="1">
              <a:buClrTx/>
              <a:buFontTx/>
              <a:buNone/>
              <a:defRPr/>
            </a:pPr>
            <a:endParaRPr lang="de-DE" altLang="en-US" sz="1800" i="0" dirty="0" smtClean="0">
              <a:solidFill>
                <a:srgbClr val="000000"/>
              </a:solidFill>
            </a:endParaRPr>
          </a:p>
          <a:p>
            <a:pPr eaLnBrk="1" hangingPunct="1">
              <a:buClrTx/>
              <a:buFontTx/>
              <a:buNone/>
              <a:defRPr/>
            </a:pPr>
            <a:endParaRPr lang="de-DE" altLang="en-US" sz="1800" i="0" dirty="0" smtClean="0">
              <a:solidFill>
                <a:srgbClr val="000000"/>
              </a:solidFill>
            </a:endParaRPr>
          </a:p>
          <a:p>
            <a:pPr eaLnBrk="1" hangingPunct="1">
              <a:buClrTx/>
              <a:buFontTx/>
              <a:buNone/>
              <a:defRPr/>
            </a:pPr>
            <a:endParaRPr lang="de-DE" altLang="en-US" sz="1800" i="0" dirty="0" smtClean="0">
              <a:solidFill>
                <a:srgbClr val="000000"/>
              </a:solidFill>
            </a:endParaRPr>
          </a:p>
        </p:txBody>
      </p:sp>
      <p:sp>
        <p:nvSpPr>
          <p:cNvPr id="5"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Definition und Grundlagen</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C7137DE3-BBA0-49BD-A50D-D7D78A7FFEDD}" type="slidenum">
              <a:rPr lang="de-DE" altLang="en-US" sz="1400" i="0">
                <a:solidFill>
                  <a:srgbClr val="316395"/>
                </a:solidFill>
                <a:latin typeface="Tahoma" pitchFamily="34" charset="0"/>
              </a:rPr>
              <a:pPr algn="ctr" eaLnBrk="1" hangingPunct="1">
                <a:spcBef>
                  <a:spcPct val="0"/>
                </a:spcBef>
                <a:spcAft>
                  <a:spcPts val="575"/>
                </a:spcAft>
                <a:buClrTx/>
                <a:buFontTx/>
                <a:buNone/>
              </a:pPr>
              <a:t>15</a:t>
            </a:fld>
            <a:endParaRPr lang="de-DE" altLang="en-US" sz="1400" i="0">
              <a:solidFill>
                <a:srgbClr val="316395"/>
              </a:solidFill>
              <a:latin typeface="Tahoma" pitchFamily="34" charset="0"/>
            </a:endParaRPr>
          </a:p>
        </p:txBody>
      </p:sp>
      <p:sp>
        <p:nvSpPr>
          <p:cNvPr id="12291" name="Text Box 3"/>
          <p:cNvSpPr txBox="1">
            <a:spLocks noChangeArrowheads="1"/>
          </p:cNvSpPr>
          <p:nvPr/>
        </p:nvSpPr>
        <p:spPr bwMode="auto">
          <a:xfrm>
            <a:off x="863600" y="1000125"/>
            <a:ext cx="7559675" cy="425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000" b="1" i="0" dirty="0">
                <a:latin typeface="Times New Roman" pitchFamily="18" charset="0"/>
              </a:rPr>
              <a:t>Time-Domain-</a:t>
            </a:r>
            <a:r>
              <a:rPr lang="de-DE" altLang="en-US" sz="2000" b="1" i="0" dirty="0" err="1">
                <a:latin typeface="Times New Roman" pitchFamily="18" charset="0"/>
              </a:rPr>
              <a:t>Reflectometry</a:t>
            </a:r>
            <a:r>
              <a:rPr lang="de-DE" altLang="en-US" sz="2000" b="1" i="0" dirty="0">
                <a:latin typeface="Times New Roman" pitchFamily="18" charset="0"/>
              </a:rPr>
              <a:t>-Verfahren (TDR) </a:t>
            </a:r>
          </a:p>
          <a:p>
            <a:pPr eaLnBrk="1" hangingPunct="1">
              <a:spcBef>
                <a:spcPct val="0"/>
              </a:spcBef>
              <a:spcAft>
                <a:spcPts val="575"/>
              </a:spcAft>
              <a:buClrTx/>
              <a:buFontTx/>
              <a:buNone/>
            </a:pPr>
            <a:r>
              <a:rPr lang="de-DE" altLang="en-US" sz="1800" i="0" dirty="0">
                <a:latin typeface="Times New Roman" pitchFamily="18" charset="0"/>
              </a:rPr>
              <a:t>Nutzt die Tatsache, dass die relative </a:t>
            </a:r>
            <a:r>
              <a:rPr lang="de-DE" altLang="en-US" sz="1800" i="0" dirty="0" err="1">
                <a:latin typeface="Times New Roman" pitchFamily="18" charset="0"/>
              </a:rPr>
              <a:t>Dielektrizitätszahl</a:t>
            </a:r>
            <a:r>
              <a:rPr lang="de-DE" altLang="en-US" sz="1800" i="0" dirty="0">
                <a:latin typeface="Times New Roman" pitchFamily="18" charset="0"/>
              </a:rPr>
              <a:t> ε0 (eine dimensionslose Zahl, welche die Materialeigenschaft bezüglich Abschwächung elektrischer Felder beschreibt) von Wasser (rd. ε0 = 81) sehr viel größer ist als diejenige anderer Bestandteile des Bodens (mineralische Partikel: 2-5) und der Luft (ε0 = 1). </a:t>
            </a:r>
          </a:p>
          <a:p>
            <a:pPr eaLnBrk="1" hangingPunct="1">
              <a:spcBef>
                <a:spcPct val="0"/>
              </a:spcBef>
              <a:spcAft>
                <a:spcPts val="575"/>
              </a:spcAft>
              <a:buClrTx/>
              <a:buFontTx/>
              <a:buNone/>
            </a:pPr>
            <a:r>
              <a:rPr lang="de-DE" altLang="en-US" sz="1600" i="0" dirty="0">
                <a:latin typeface="Times New Roman" pitchFamily="18" charset="0"/>
              </a:rPr>
              <a:t>Die Messung der </a:t>
            </a:r>
            <a:r>
              <a:rPr lang="de-DE" altLang="en-US" sz="1600" i="0" dirty="0" err="1">
                <a:latin typeface="Times New Roman" pitchFamily="18" charset="0"/>
              </a:rPr>
              <a:t>Dielektrizitätszahl</a:t>
            </a:r>
            <a:r>
              <a:rPr lang="de-DE" altLang="en-US" sz="1600" i="0" dirty="0">
                <a:latin typeface="Times New Roman" pitchFamily="18" charset="0"/>
              </a:rPr>
              <a:t> beruht auf einer Geschwindigkeits- bzw. Laufzeitmessung einer </a:t>
            </a:r>
            <a:r>
              <a:rPr lang="de-DE" altLang="en-US" sz="1600" i="0" dirty="0" err="1">
                <a:latin typeface="Times New Roman" pitchFamily="18" charset="0"/>
              </a:rPr>
              <a:t>eletromagnetischen</a:t>
            </a:r>
            <a:r>
              <a:rPr lang="de-DE" altLang="en-US" sz="1600" i="0" dirty="0">
                <a:latin typeface="Times New Roman" pitchFamily="18" charset="0"/>
              </a:rPr>
              <a:t> Welle im Bodenkörper, wobei zwei oder besser drei parallele Leiterstäbe gleicher Länge in den Bodenkörper eingebracht werden, durch die dann ein hochfrequenter elektromagnetischer Impuls geführt wird. </a:t>
            </a:r>
          </a:p>
          <a:p>
            <a:pPr eaLnBrk="1" hangingPunct="1">
              <a:spcBef>
                <a:spcPct val="0"/>
              </a:spcBef>
              <a:spcAft>
                <a:spcPts val="575"/>
              </a:spcAft>
              <a:buClrTx/>
              <a:buFontTx/>
              <a:buNone/>
            </a:pPr>
            <a:endParaRPr lang="de-DE" altLang="en-US" sz="1800" i="0" dirty="0">
              <a:latin typeface="Times New Roman" pitchFamily="18" charset="0"/>
            </a:endParaRPr>
          </a:p>
        </p:txBody>
      </p:sp>
      <p:sp>
        <p:nvSpPr>
          <p:cNvPr id="12293" name="Rectangle 1"/>
          <p:cNvSpPr>
            <a:spLocks noChangeArrowheads="1"/>
          </p:cNvSpPr>
          <p:nvPr/>
        </p:nvSpPr>
        <p:spPr bwMode="auto">
          <a:xfrm>
            <a:off x="1981200" y="6526213"/>
            <a:ext cx="60960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1400" dirty="0">
                <a:solidFill>
                  <a:schemeClr val="tx1"/>
                </a:solidFill>
              </a:rPr>
              <a:t>http://www.hydroskript.de/html/_index.html?page=/html/hykp1002.html</a:t>
            </a:r>
          </a:p>
        </p:txBody>
      </p:sp>
      <p:pic>
        <p:nvPicPr>
          <p:cNvPr id="12294" name="Picture 2" descr="http://www.hydroskript.de/images/hy/hyab1004.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2125" y="4019550"/>
            <a:ext cx="5857875"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Definition und Grundlagen</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D88A068A-6A26-4E54-A3F3-9C74F45BEDB4}" type="slidenum">
              <a:rPr lang="de-DE" altLang="en-US" sz="1400" i="0">
                <a:solidFill>
                  <a:srgbClr val="316395"/>
                </a:solidFill>
                <a:latin typeface="Tahoma" pitchFamily="34" charset="0"/>
              </a:rPr>
              <a:pPr algn="ctr" eaLnBrk="1" hangingPunct="1">
                <a:spcBef>
                  <a:spcPct val="0"/>
                </a:spcBef>
                <a:spcAft>
                  <a:spcPts val="575"/>
                </a:spcAft>
                <a:buClrTx/>
                <a:buFontTx/>
                <a:buNone/>
              </a:pPr>
              <a:t>16</a:t>
            </a:fld>
            <a:endParaRPr lang="de-DE" altLang="en-US" sz="1400" i="0">
              <a:solidFill>
                <a:srgbClr val="316395"/>
              </a:solidFill>
              <a:latin typeface="Tahoma" pitchFamily="34" charset="0"/>
            </a:endParaRPr>
          </a:p>
        </p:txBody>
      </p:sp>
      <p:sp>
        <p:nvSpPr>
          <p:cNvPr id="13315" name="Text Box 3"/>
          <p:cNvSpPr txBox="1">
            <a:spLocks noChangeArrowheads="1"/>
          </p:cNvSpPr>
          <p:nvPr/>
        </p:nvSpPr>
        <p:spPr bwMode="auto">
          <a:xfrm>
            <a:off x="863600" y="1152525"/>
            <a:ext cx="7559675" cy="560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000" b="1" i="0" dirty="0" smtClean="0">
                <a:latin typeface="Times New Roman" pitchFamily="18" charset="0"/>
              </a:rPr>
              <a:t>Definition von Potential</a:t>
            </a:r>
          </a:p>
          <a:p>
            <a:pPr eaLnBrk="1" hangingPunct="1">
              <a:spcBef>
                <a:spcPct val="0"/>
              </a:spcBef>
              <a:spcAft>
                <a:spcPts val="575"/>
              </a:spcAft>
              <a:buClrTx/>
              <a:buFontTx/>
              <a:buNone/>
            </a:pPr>
            <a:r>
              <a:rPr lang="de-DE" altLang="en-US" sz="1800" i="0" dirty="0" smtClean="0">
                <a:solidFill>
                  <a:schemeClr val="accent2"/>
                </a:solidFill>
                <a:latin typeface="Times New Roman" pitchFamily="18" charset="0"/>
              </a:rPr>
              <a:t>Das </a:t>
            </a:r>
            <a:r>
              <a:rPr lang="de-DE" altLang="en-US" sz="1800" i="0" dirty="0">
                <a:solidFill>
                  <a:schemeClr val="accent2"/>
                </a:solidFill>
                <a:latin typeface="Times New Roman" pitchFamily="18" charset="0"/>
              </a:rPr>
              <a:t>Potential ("freie Energie") ist definiert als die Arbeit, die notwendig ist, um eine Einheitsmenge Wasser von einem Punkt eines Kraftfeldes zu einem Bezugspunkt zu transportieren. </a:t>
            </a:r>
            <a:r>
              <a:rPr lang="de-DE" altLang="en-US" sz="1800" i="0" dirty="0">
                <a:latin typeface="Times New Roman" pitchFamily="18" charset="0"/>
              </a:rPr>
              <a:t>Diese Arbeit entspricht derjenigen, die notwendig ist, um die Mengeneinheit Wasser von einer freien Wasseroberfläche (z.B. Grundwasserspiegel) auf eine bestimmte Höhe in einem Porensystem zu heben bzw. der Bodenmatrix zu entziehen.</a:t>
            </a:r>
          </a:p>
          <a:p>
            <a:pPr eaLnBrk="1" hangingPunct="1">
              <a:spcBef>
                <a:spcPct val="0"/>
              </a:spcBef>
              <a:spcAft>
                <a:spcPts val="575"/>
              </a:spcAft>
              <a:buClrTx/>
              <a:buFontTx/>
              <a:buNone/>
            </a:pPr>
            <a:r>
              <a:rPr lang="de-DE" altLang="en-US" sz="1800" i="0" dirty="0">
                <a:solidFill>
                  <a:schemeClr val="accent2"/>
                </a:solidFill>
                <a:latin typeface="Times New Roman" pitchFamily="18" charset="0"/>
              </a:rPr>
              <a:t>Wasser bewegt sich im Boden in den Hohlräumen (Porenraum) von Stellen höheren Potentials (= höherer potentieller Energie) zu solchen niedrigeren Potentials, weil es das </a:t>
            </a:r>
            <a:r>
              <a:rPr lang="de-DE" altLang="en-US" sz="1800" i="0" dirty="0" err="1">
                <a:solidFill>
                  <a:schemeClr val="accent2"/>
                </a:solidFill>
                <a:latin typeface="Times New Roman" pitchFamily="18" charset="0"/>
              </a:rPr>
              <a:t>niedrigstmögliche</a:t>
            </a:r>
            <a:r>
              <a:rPr lang="de-DE" altLang="en-US" sz="1800" i="0" dirty="0">
                <a:solidFill>
                  <a:schemeClr val="accent2"/>
                </a:solidFill>
                <a:latin typeface="Times New Roman" pitchFamily="18" charset="0"/>
              </a:rPr>
              <a:t> Energieniveau anstrebt.</a:t>
            </a:r>
          </a:p>
          <a:p>
            <a:pPr eaLnBrk="1" hangingPunct="1">
              <a:spcBef>
                <a:spcPct val="0"/>
              </a:spcBef>
              <a:spcAft>
                <a:spcPts val="575"/>
              </a:spcAft>
              <a:buClrTx/>
              <a:buFontTx/>
              <a:buNone/>
            </a:pPr>
            <a:endParaRPr lang="de-DE" altLang="en-US" sz="1800" i="0" dirty="0">
              <a:solidFill>
                <a:schemeClr val="accent2"/>
              </a:solidFill>
              <a:latin typeface="Times New Roman" pitchFamily="18" charset="0"/>
            </a:endParaRPr>
          </a:p>
          <a:p>
            <a:pPr eaLnBrk="1" hangingPunct="1">
              <a:spcBef>
                <a:spcPct val="0"/>
              </a:spcBef>
              <a:spcAft>
                <a:spcPts val="575"/>
              </a:spcAft>
              <a:buClrTx/>
              <a:buFontTx/>
              <a:buNone/>
            </a:pPr>
            <a:r>
              <a:rPr lang="de-DE" altLang="en-US" sz="1800" i="0" dirty="0">
                <a:latin typeface="Times New Roman" pitchFamily="18" charset="0"/>
              </a:rPr>
              <a:t>Das Potential des Bodenwassers kann oft nur näherungsweise gemessen werden. Häufig erfolgt die Messung von Teilpotentialen. Diese Potentiale als Inhalt "freier Energie" addieren sich zum Gesamtpotential. </a:t>
            </a:r>
            <a:r>
              <a:rPr lang="de-DE" altLang="en-US" sz="1800" i="0" dirty="0">
                <a:solidFill>
                  <a:schemeClr val="accent2"/>
                </a:solidFill>
                <a:latin typeface="Times New Roman" pitchFamily="18" charset="0"/>
              </a:rPr>
              <a:t>Als dessen Näherung wird häufig das hydraulische Potential angegeben.</a:t>
            </a: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endParaRPr lang="de-DE" altLang="en-US" sz="1800" i="0" dirty="0">
              <a:latin typeface="Times New Roman" pitchFamily="18" charset="0"/>
            </a:endParaRPr>
          </a:p>
        </p:txBody>
      </p:sp>
      <p:sp>
        <p:nvSpPr>
          <p:cNvPr id="5"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Definition und Grundlagen</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7C06B300-C348-4AFB-80FB-B1638155EB3B}" type="slidenum">
              <a:rPr lang="de-DE" altLang="en-US" sz="1400" i="0">
                <a:solidFill>
                  <a:srgbClr val="316395"/>
                </a:solidFill>
                <a:latin typeface="Tahoma" pitchFamily="34" charset="0"/>
              </a:rPr>
              <a:pPr algn="ctr" eaLnBrk="1" hangingPunct="1">
                <a:spcBef>
                  <a:spcPct val="0"/>
                </a:spcBef>
                <a:spcAft>
                  <a:spcPts val="575"/>
                </a:spcAft>
                <a:buClrTx/>
                <a:buFontTx/>
                <a:buNone/>
              </a:pPr>
              <a:t>17</a:t>
            </a:fld>
            <a:endParaRPr lang="de-DE" altLang="en-US" sz="1400" i="0">
              <a:solidFill>
                <a:srgbClr val="316395"/>
              </a:solidFill>
              <a:latin typeface="Tahoma" pitchFamily="34" charset="0"/>
            </a:endParaRPr>
          </a:p>
        </p:txBody>
      </p:sp>
      <p:sp>
        <p:nvSpPr>
          <p:cNvPr id="14339" name="Text Box 3"/>
          <p:cNvSpPr txBox="1">
            <a:spLocks noChangeArrowheads="1"/>
          </p:cNvSpPr>
          <p:nvPr/>
        </p:nvSpPr>
        <p:spPr bwMode="auto">
          <a:xfrm>
            <a:off x="863600" y="1152525"/>
            <a:ext cx="7559675" cy="560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000" b="1" i="0" dirty="0">
                <a:latin typeface="Times New Roman" pitchFamily="18" charset="0"/>
              </a:rPr>
              <a:t>Potential des Bodenwassers:</a:t>
            </a:r>
          </a:p>
          <a:p>
            <a:pPr eaLnBrk="1" hangingPunct="1">
              <a:spcBef>
                <a:spcPct val="0"/>
              </a:spcBef>
              <a:spcAft>
                <a:spcPts val="575"/>
              </a:spcAft>
              <a:buClrTx/>
              <a:buFontTx/>
              <a:buNone/>
            </a:pPr>
            <a:r>
              <a:rPr lang="el-GR" altLang="en-US" sz="1800" i="0" dirty="0">
                <a:latin typeface="Times New Roman" pitchFamily="18" charset="0"/>
              </a:rPr>
              <a:t>ψ = </a:t>
            </a:r>
            <a:r>
              <a:rPr lang="de-DE" altLang="en-US" sz="1800" i="0" dirty="0">
                <a:latin typeface="Times New Roman" pitchFamily="18" charset="0"/>
              </a:rPr>
              <a:t>m · g · h</a:t>
            </a:r>
          </a:p>
          <a:p>
            <a:pPr eaLnBrk="1" hangingPunct="1">
              <a:spcBef>
                <a:spcPct val="0"/>
              </a:spcBef>
              <a:spcAft>
                <a:spcPts val="575"/>
              </a:spcAft>
              <a:buClrTx/>
              <a:buFontTx/>
              <a:buNone/>
            </a:pPr>
            <a:r>
              <a:rPr lang="de-DE" altLang="en-US" sz="1800" i="0" dirty="0">
                <a:latin typeface="Times New Roman" pitchFamily="18" charset="0"/>
              </a:rPr>
              <a:t>mit</a:t>
            </a:r>
          </a:p>
          <a:p>
            <a:pPr eaLnBrk="1" hangingPunct="1">
              <a:spcBef>
                <a:spcPct val="0"/>
              </a:spcBef>
              <a:spcAft>
                <a:spcPts val="575"/>
              </a:spcAft>
              <a:buClrTx/>
              <a:buFontTx/>
              <a:buNone/>
            </a:pPr>
            <a:r>
              <a:rPr lang="de-DE" altLang="en-US" sz="1600" i="0" dirty="0">
                <a:latin typeface="Times New Roman" pitchFamily="18" charset="0"/>
              </a:rPr>
              <a:t>ψ 	Potential des Wassers</a:t>
            </a:r>
          </a:p>
          <a:p>
            <a:pPr eaLnBrk="1" hangingPunct="1">
              <a:spcBef>
                <a:spcPct val="0"/>
              </a:spcBef>
              <a:spcAft>
                <a:spcPts val="575"/>
              </a:spcAft>
              <a:buClrTx/>
              <a:buFontTx/>
              <a:buNone/>
            </a:pPr>
            <a:r>
              <a:rPr lang="de-DE" altLang="en-US" sz="1600" i="0" dirty="0">
                <a:latin typeface="Times New Roman" pitchFamily="18" charset="0"/>
              </a:rPr>
              <a:t>m 	Masse des Wassers</a:t>
            </a:r>
          </a:p>
          <a:p>
            <a:pPr eaLnBrk="1" hangingPunct="1">
              <a:spcBef>
                <a:spcPct val="0"/>
              </a:spcBef>
              <a:spcAft>
                <a:spcPts val="575"/>
              </a:spcAft>
              <a:buClrTx/>
              <a:buFontTx/>
              <a:buNone/>
            </a:pPr>
            <a:r>
              <a:rPr lang="de-DE" altLang="en-US" sz="1600" i="0" dirty="0">
                <a:latin typeface="Times New Roman" pitchFamily="18" charset="0"/>
              </a:rPr>
              <a:t>g 	Erdbeschleunigung</a:t>
            </a:r>
          </a:p>
          <a:p>
            <a:pPr eaLnBrk="1" hangingPunct="1">
              <a:spcBef>
                <a:spcPct val="0"/>
              </a:spcBef>
              <a:spcAft>
                <a:spcPts val="575"/>
              </a:spcAft>
              <a:buClrTx/>
              <a:buFontTx/>
              <a:buNone/>
            </a:pPr>
            <a:r>
              <a:rPr lang="de-DE" altLang="en-US" sz="1600" i="0" dirty="0">
                <a:latin typeface="Times New Roman" pitchFamily="18" charset="0"/>
              </a:rPr>
              <a:t>h 	Höhe über einer Wasseroberfläche als Bezugsniveau</a:t>
            </a: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r>
              <a:rPr lang="de-DE" altLang="en-US" sz="1800" i="0" dirty="0">
                <a:solidFill>
                  <a:schemeClr val="accent2"/>
                </a:solidFill>
                <a:latin typeface="Times New Roman" pitchFamily="18" charset="0"/>
              </a:rPr>
              <a:t>Gesamtpotential</a:t>
            </a:r>
          </a:p>
          <a:p>
            <a:pPr eaLnBrk="1" hangingPunct="1">
              <a:spcBef>
                <a:spcPct val="0"/>
              </a:spcBef>
              <a:spcAft>
                <a:spcPts val="575"/>
              </a:spcAft>
              <a:buClrTx/>
              <a:buFontTx/>
              <a:buNone/>
            </a:pPr>
            <a:r>
              <a:rPr lang="de-DE" altLang="en-US" sz="1800" i="0" dirty="0">
                <a:latin typeface="Times New Roman" pitchFamily="18" charset="0"/>
              </a:rPr>
              <a:t>Das Gesamtpotential ist die Summe aller durch die verschiedenen im Boden auftretenden Kräfte hervorgerufenen Teilpotentiale. Zumeist wird aber nur eine Annäherung angegeben (vgl. hydraulisches Potential).</a:t>
            </a:r>
          </a:p>
          <a:p>
            <a:pPr eaLnBrk="1" hangingPunct="1">
              <a:spcBef>
                <a:spcPct val="0"/>
              </a:spcBef>
              <a:spcAft>
                <a:spcPts val="575"/>
              </a:spcAft>
              <a:buClrTx/>
              <a:buFontTx/>
              <a:buNone/>
            </a:pPr>
            <a:r>
              <a:rPr lang="el-GR" altLang="en-US" sz="1800" i="0" dirty="0">
                <a:latin typeface="Times New Roman" pitchFamily="18" charset="0"/>
              </a:rPr>
              <a:t>ψ = ψ</a:t>
            </a:r>
            <a:r>
              <a:rPr lang="de-DE" altLang="en-US" sz="1800" i="0" dirty="0">
                <a:latin typeface="Times New Roman" pitchFamily="18" charset="0"/>
              </a:rPr>
              <a:t>z + </a:t>
            </a:r>
            <a:r>
              <a:rPr lang="el-GR" altLang="en-US" sz="1800" i="0" dirty="0">
                <a:latin typeface="Times New Roman" pitchFamily="18" charset="0"/>
              </a:rPr>
              <a:t>ψ</a:t>
            </a:r>
            <a:r>
              <a:rPr lang="de-DE" altLang="en-US" sz="1800" i="0" dirty="0">
                <a:latin typeface="Times New Roman" pitchFamily="18" charset="0"/>
              </a:rPr>
              <a:t>m + </a:t>
            </a:r>
            <a:r>
              <a:rPr lang="el-GR" altLang="en-US" sz="1800" i="0" dirty="0">
                <a:latin typeface="Times New Roman" pitchFamily="18" charset="0"/>
              </a:rPr>
              <a:t>ψ</a:t>
            </a:r>
            <a:r>
              <a:rPr lang="de-DE" altLang="en-US" sz="1800" i="0" dirty="0">
                <a:latin typeface="Times New Roman" pitchFamily="18" charset="0"/>
              </a:rPr>
              <a:t>g + </a:t>
            </a:r>
            <a:r>
              <a:rPr lang="el-GR" altLang="en-US" sz="1800" i="0" dirty="0">
                <a:latin typeface="Times New Roman" pitchFamily="18" charset="0"/>
              </a:rPr>
              <a:t>ψ</a:t>
            </a:r>
            <a:r>
              <a:rPr lang="de-DE" altLang="en-US" sz="1800" i="0" dirty="0">
                <a:latin typeface="Times New Roman" pitchFamily="18" charset="0"/>
              </a:rPr>
              <a:t>o + ... (evtl. Spezialpotentiale)</a:t>
            </a: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endParaRPr lang="de-DE" altLang="en-US" sz="1800" i="0" dirty="0">
              <a:latin typeface="Times New Roman" pitchFamily="18" charset="0"/>
            </a:endParaRPr>
          </a:p>
        </p:txBody>
      </p:sp>
      <p:sp>
        <p:nvSpPr>
          <p:cNvPr id="5"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Definition und Grundlagen</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3E6774E8-EBD3-44D8-A1CF-6BA53F5C55DA}" type="slidenum">
              <a:rPr lang="de-DE" altLang="en-US" sz="1400" i="0">
                <a:solidFill>
                  <a:srgbClr val="316395"/>
                </a:solidFill>
                <a:latin typeface="Tahoma" pitchFamily="34" charset="0"/>
              </a:rPr>
              <a:pPr algn="ctr" eaLnBrk="1" hangingPunct="1">
                <a:spcBef>
                  <a:spcPct val="0"/>
                </a:spcBef>
                <a:spcAft>
                  <a:spcPts val="575"/>
                </a:spcAft>
                <a:buClrTx/>
                <a:buFontTx/>
                <a:buNone/>
              </a:pPr>
              <a:t>18</a:t>
            </a:fld>
            <a:endParaRPr lang="de-DE" altLang="en-US" sz="1400" i="0">
              <a:solidFill>
                <a:srgbClr val="316395"/>
              </a:solidFill>
              <a:latin typeface="Tahoma" pitchFamily="34" charset="0"/>
            </a:endParaRPr>
          </a:p>
        </p:txBody>
      </p:sp>
      <p:sp>
        <p:nvSpPr>
          <p:cNvPr id="15363" name="Text Box 3"/>
          <p:cNvSpPr txBox="1">
            <a:spLocks noChangeArrowheads="1"/>
          </p:cNvSpPr>
          <p:nvPr/>
        </p:nvSpPr>
        <p:spPr bwMode="auto">
          <a:xfrm>
            <a:off x="863600" y="990600"/>
            <a:ext cx="7559675" cy="560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1800" i="0" dirty="0">
                <a:solidFill>
                  <a:schemeClr val="accent2"/>
                </a:solidFill>
                <a:latin typeface="Times New Roman" pitchFamily="18" charset="0"/>
              </a:rPr>
              <a:t>Gravitationspotential </a:t>
            </a:r>
            <a:r>
              <a:rPr lang="de-DE" altLang="en-US" sz="1800" i="0" dirty="0" err="1">
                <a:solidFill>
                  <a:schemeClr val="accent2"/>
                </a:solidFill>
                <a:latin typeface="Times New Roman" pitchFamily="18" charset="0"/>
              </a:rPr>
              <a:t>ψz</a:t>
            </a:r>
            <a:endParaRPr lang="de-DE" altLang="en-US" sz="1800" i="0" dirty="0">
              <a:solidFill>
                <a:schemeClr val="accent2"/>
              </a:solidFill>
              <a:latin typeface="Times New Roman" pitchFamily="18" charset="0"/>
            </a:endParaRPr>
          </a:p>
          <a:p>
            <a:pPr eaLnBrk="1" hangingPunct="1">
              <a:spcBef>
                <a:spcPct val="0"/>
              </a:spcBef>
              <a:spcAft>
                <a:spcPts val="575"/>
              </a:spcAft>
              <a:buClrTx/>
              <a:buFontTx/>
              <a:buNone/>
            </a:pPr>
            <a:r>
              <a:rPr lang="de-DE" altLang="en-US" sz="1800" i="0" dirty="0">
                <a:latin typeface="Times New Roman" pitchFamily="18" charset="0"/>
              </a:rPr>
              <a:t>Das Gravitationspotential entspricht der zu leistenden Arbeit, um eine bestimmte Menge Wasser von einem Bezugsniveau auf eine bestimmte Höhe anzuheben. Das Bezugsniveau für das Gesamtpotential wird stets so gewählt, dass </a:t>
            </a:r>
            <a:r>
              <a:rPr lang="de-DE" altLang="en-US" sz="1800" i="0" dirty="0" err="1">
                <a:latin typeface="Times New Roman" pitchFamily="18" charset="0"/>
              </a:rPr>
              <a:t>ψz</a:t>
            </a:r>
            <a:r>
              <a:rPr lang="de-DE" altLang="en-US" sz="1800" i="0" dirty="0">
                <a:latin typeface="Times New Roman" pitchFamily="18" charset="0"/>
              </a:rPr>
              <a:t> ein positives Vorzeichen und somit von der freien Wasseroberfläche (Grundwasserspiegel) nach oben gerichtet zunehmende Beträge annimmt. Das Gravitationspotential wird in der Hydrogeologie auch als Lagepotential </a:t>
            </a:r>
            <a:r>
              <a:rPr lang="de-DE" altLang="en-US" sz="1800" i="0" dirty="0" smtClean="0">
                <a:latin typeface="Times New Roman" pitchFamily="18" charset="0"/>
              </a:rPr>
              <a:t>oder geodätisches Potential bezeichnet</a:t>
            </a:r>
            <a:r>
              <a:rPr lang="de-DE" altLang="en-US" sz="1800" i="0" dirty="0">
                <a:latin typeface="Times New Roman" pitchFamily="18" charset="0"/>
              </a:rPr>
              <a:t>. </a:t>
            </a:r>
            <a:r>
              <a:rPr lang="de-DE" altLang="en-US" sz="1800" i="0" dirty="0" smtClean="0">
                <a:latin typeface="Times New Roman" pitchFamily="18" charset="0"/>
              </a:rPr>
              <a:t>(</a:t>
            </a:r>
            <a:r>
              <a:rPr lang="de-DE" altLang="en-US" sz="1800" i="0" dirty="0">
                <a:latin typeface="Times New Roman" pitchFamily="18" charset="0"/>
              </a:rPr>
              <a:t>Scheffer/</a:t>
            </a:r>
            <a:r>
              <a:rPr lang="de-DE" altLang="en-US" sz="1800" i="0" dirty="0" err="1">
                <a:latin typeface="Times New Roman" pitchFamily="18" charset="0"/>
              </a:rPr>
              <a:t>Schachtschabel</a:t>
            </a:r>
            <a:r>
              <a:rPr lang="de-DE" altLang="en-US" sz="1800" i="0" dirty="0">
                <a:latin typeface="Times New Roman" pitchFamily="18" charset="0"/>
              </a:rPr>
              <a:t> 1998).</a:t>
            </a: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r>
              <a:rPr lang="de-DE" altLang="en-US" sz="1800" i="0" dirty="0">
                <a:solidFill>
                  <a:schemeClr val="accent2"/>
                </a:solidFill>
                <a:latin typeface="Times New Roman" pitchFamily="18" charset="0"/>
              </a:rPr>
              <a:t>Matrixpotential </a:t>
            </a:r>
            <a:r>
              <a:rPr lang="de-DE" altLang="en-US" sz="1800" i="0" dirty="0" err="1">
                <a:solidFill>
                  <a:schemeClr val="accent2"/>
                </a:solidFill>
                <a:latin typeface="Times New Roman" pitchFamily="18" charset="0"/>
              </a:rPr>
              <a:t>ψm</a:t>
            </a:r>
            <a:endParaRPr lang="de-DE" altLang="en-US" sz="1800" i="0" dirty="0">
              <a:solidFill>
                <a:schemeClr val="accent2"/>
              </a:solidFill>
              <a:latin typeface="Times New Roman" pitchFamily="18" charset="0"/>
            </a:endParaRPr>
          </a:p>
          <a:p>
            <a:pPr eaLnBrk="1" hangingPunct="1">
              <a:spcBef>
                <a:spcPct val="0"/>
              </a:spcBef>
              <a:spcAft>
                <a:spcPts val="575"/>
              </a:spcAft>
              <a:buClrTx/>
              <a:buFontTx/>
              <a:buNone/>
            </a:pPr>
            <a:r>
              <a:rPr lang="de-DE" altLang="en-US" sz="1800" i="0" dirty="0">
                <a:latin typeface="Times New Roman" pitchFamily="18" charset="0"/>
              </a:rPr>
              <a:t>Das Matrixpotential ist ein Maß für den Einfluss der Bodenmatrix. </a:t>
            </a:r>
            <a:r>
              <a:rPr lang="de-DE" altLang="en-US" sz="1800" i="0" dirty="0" err="1">
                <a:latin typeface="Times New Roman" pitchFamily="18" charset="0"/>
              </a:rPr>
              <a:t>ψm</a:t>
            </a:r>
            <a:r>
              <a:rPr lang="de-DE" altLang="en-US" sz="1800" i="0" dirty="0">
                <a:latin typeface="Times New Roman" pitchFamily="18" charset="0"/>
              </a:rPr>
              <a:t> gibt den energetischen Ausdruck für die Bindungsstärke einer Bezugsmenge Wasser an die Bodenmatrix an. Das Matrixpotential wirkt dem Gravitationspotential </a:t>
            </a:r>
            <a:r>
              <a:rPr lang="de-DE" altLang="en-US" sz="1800" i="0" dirty="0" smtClean="0">
                <a:latin typeface="Times New Roman" pitchFamily="18" charset="0"/>
              </a:rPr>
              <a:t>entgegen</a:t>
            </a:r>
            <a:r>
              <a:rPr lang="de-DE" altLang="en-US" sz="1800" i="0" dirty="0">
                <a:latin typeface="Times New Roman" pitchFamily="18" charset="0"/>
              </a:rPr>
              <a:t>, es bekommt daher ein negatives Vorzeichen (einem negativen hydrostatischen Druck entsprechend).</a:t>
            </a:r>
          </a:p>
          <a:p>
            <a:pPr eaLnBrk="1" hangingPunct="1">
              <a:spcBef>
                <a:spcPct val="0"/>
              </a:spcBef>
              <a:spcAft>
                <a:spcPts val="575"/>
              </a:spcAft>
              <a:buClrTx/>
              <a:buFontTx/>
              <a:buNone/>
            </a:pPr>
            <a:r>
              <a:rPr lang="de-DE" altLang="en-US" sz="1800" i="0" dirty="0">
                <a:latin typeface="Times New Roman" pitchFamily="18" charset="0"/>
              </a:rPr>
              <a:t>Häufig wird der Betrag des Matrixpotentials (ohne negatives Vorzeichen) als Wasserspannung oder auch Saugspannung verwendet. Die </a:t>
            </a:r>
            <a:r>
              <a:rPr lang="de-DE" altLang="en-US" sz="1800" i="0" dirty="0">
                <a:solidFill>
                  <a:schemeClr val="accent2"/>
                </a:solidFill>
                <a:latin typeface="Times New Roman" pitchFamily="18" charset="0"/>
              </a:rPr>
              <a:t>Wasserspannungskurve </a:t>
            </a:r>
            <a:r>
              <a:rPr lang="de-DE" altLang="en-US" sz="1800" i="0" dirty="0" smtClean="0">
                <a:solidFill>
                  <a:schemeClr val="accent2"/>
                </a:solidFill>
                <a:latin typeface="Times New Roman" pitchFamily="18" charset="0"/>
              </a:rPr>
              <a:t>stellt </a:t>
            </a:r>
            <a:r>
              <a:rPr lang="de-DE" altLang="en-US" sz="1800" i="0" dirty="0">
                <a:solidFill>
                  <a:schemeClr val="accent2"/>
                </a:solidFill>
                <a:latin typeface="Times New Roman" pitchFamily="18" charset="0"/>
              </a:rPr>
              <a:t>die Abhängigkeit des Matrixpotentials vom Wassergehalt dar (wichtiges bodenphysikalisches Charakteristikum!).</a:t>
            </a: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endParaRPr lang="de-DE" altLang="en-US" sz="1800" i="0" dirty="0">
              <a:latin typeface="Times New Roman" pitchFamily="18" charset="0"/>
            </a:endParaRPr>
          </a:p>
        </p:txBody>
      </p:sp>
      <p:sp>
        <p:nvSpPr>
          <p:cNvPr id="5"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Definition und Grundlagen</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47FFF694-F364-4EE8-A34D-0F03E63BEA95}" type="slidenum">
              <a:rPr lang="de-DE" altLang="en-US" sz="1400" i="0">
                <a:solidFill>
                  <a:srgbClr val="316395"/>
                </a:solidFill>
                <a:latin typeface="Tahoma" pitchFamily="34" charset="0"/>
              </a:rPr>
              <a:pPr algn="ctr" eaLnBrk="1" hangingPunct="1">
                <a:spcBef>
                  <a:spcPct val="0"/>
                </a:spcBef>
                <a:spcAft>
                  <a:spcPts val="575"/>
                </a:spcAft>
                <a:buClrTx/>
                <a:buFontTx/>
                <a:buNone/>
              </a:pPr>
              <a:t>19</a:t>
            </a:fld>
            <a:endParaRPr lang="de-DE" altLang="en-US" sz="1400" i="0">
              <a:solidFill>
                <a:srgbClr val="316395"/>
              </a:solidFill>
              <a:latin typeface="Tahoma" pitchFamily="34" charset="0"/>
            </a:endParaRPr>
          </a:p>
        </p:txBody>
      </p:sp>
      <p:sp>
        <p:nvSpPr>
          <p:cNvPr id="16387" name="Text Box 3"/>
          <p:cNvSpPr txBox="1">
            <a:spLocks noChangeArrowheads="1"/>
          </p:cNvSpPr>
          <p:nvPr/>
        </p:nvSpPr>
        <p:spPr bwMode="auto">
          <a:xfrm>
            <a:off x="863600" y="990600"/>
            <a:ext cx="7559675" cy="560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1800" i="0" dirty="0">
                <a:solidFill>
                  <a:schemeClr val="accent2"/>
                </a:solidFill>
                <a:latin typeface="Times New Roman" pitchFamily="18" charset="0"/>
              </a:rPr>
              <a:t>Osmotisches Potential </a:t>
            </a:r>
            <a:r>
              <a:rPr lang="de-DE" altLang="en-US" sz="1800" i="0" dirty="0" err="1">
                <a:solidFill>
                  <a:schemeClr val="accent2"/>
                </a:solidFill>
                <a:latin typeface="Times New Roman" pitchFamily="18" charset="0"/>
              </a:rPr>
              <a:t>ψs</a:t>
            </a:r>
            <a:endParaRPr lang="de-DE" altLang="en-US" sz="1800" i="0" dirty="0">
              <a:solidFill>
                <a:schemeClr val="accent2"/>
              </a:solidFill>
              <a:latin typeface="Times New Roman" pitchFamily="18" charset="0"/>
            </a:endParaRPr>
          </a:p>
          <a:p>
            <a:pPr eaLnBrk="1" hangingPunct="1">
              <a:spcBef>
                <a:spcPct val="0"/>
              </a:spcBef>
              <a:spcAft>
                <a:spcPts val="575"/>
              </a:spcAft>
              <a:buClrTx/>
              <a:buFontTx/>
              <a:buNone/>
            </a:pPr>
            <a:r>
              <a:rPr lang="de-DE" altLang="en-US" sz="1800" i="0" dirty="0">
                <a:latin typeface="Times New Roman" pitchFamily="18" charset="0"/>
              </a:rPr>
              <a:t>Das osmotische Potential ist von der Menge der im Bodenwasser gelösten Salze abhängig. Da im Bodenwasser immer Salze gelöst sind, tritt auch immer ein osmotisches Potential auf. Es ist jedoch recht gering und wird meist vernachlässigt. Großen Anteil am Gesamtpotential hat es vor allem in ariden </a:t>
            </a:r>
            <a:r>
              <a:rPr lang="de-DE" altLang="en-US" sz="1800" i="0" dirty="0" smtClean="0">
                <a:latin typeface="Times New Roman" pitchFamily="18" charset="0"/>
              </a:rPr>
              <a:t>Gebieten (hohe Verdunstung und Salzanreicherung), sowie </a:t>
            </a:r>
            <a:r>
              <a:rPr lang="de-DE" altLang="en-US" sz="1800" i="0" dirty="0">
                <a:latin typeface="Times New Roman" pitchFamily="18" charset="0"/>
              </a:rPr>
              <a:t>in Salzmarschen </a:t>
            </a:r>
            <a:r>
              <a:rPr lang="de-DE" altLang="en-US" sz="1800" i="0" dirty="0" smtClean="0">
                <a:latin typeface="Times New Roman" pitchFamily="18" charset="0"/>
              </a:rPr>
              <a:t>(salziges Meerwasser).</a:t>
            </a:r>
            <a:endParaRPr lang="de-DE" altLang="en-US" sz="1800" i="0" dirty="0">
              <a:latin typeface="Times New Roman" pitchFamily="18" charset="0"/>
            </a:endParaRPr>
          </a:p>
          <a:p>
            <a:pPr eaLnBrk="1" hangingPunct="1">
              <a:spcBef>
                <a:spcPct val="0"/>
              </a:spcBef>
              <a:spcAft>
                <a:spcPts val="575"/>
              </a:spcAft>
              <a:buClrTx/>
              <a:buFontTx/>
              <a:buNone/>
            </a:pPr>
            <a:r>
              <a:rPr lang="de-DE" altLang="en-US" sz="1800" i="0" dirty="0">
                <a:latin typeface="Times New Roman" pitchFamily="18" charset="0"/>
              </a:rPr>
              <a:t>Anthropogen bedingt kann das osmotische Potential lokal in der Nähe von Straßen eine Rolle spielen (Streusalz).</a:t>
            </a:r>
          </a:p>
          <a:p>
            <a:pPr eaLnBrk="1" hangingPunct="1">
              <a:spcBef>
                <a:spcPct val="0"/>
              </a:spcBef>
              <a:spcAft>
                <a:spcPts val="575"/>
              </a:spcAft>
              <a:buClrTx/>
              <a:buFontTx/>
              <a:buNone/>
            </a:pPr>
            <a:endParaRPr lang="de-DE" altLang="en-US" sz="1800" i="0" dirty="0" smtClean="0">
              <a:latin typeface="Times New Roman" pitchFamily="18" charset="0"/>
            </a:endParaRPr>
          </a:p>
          <a:p>
            <a:pPr eaLnBrk="1" hangingPunct="1">
              <a:spcBef>
                <a:spcPct val="0"/>
              </a:spcBef>
              <a:spcAft>
                <a:spcPts val="575"/>
              </a:spcAft>
              <a:buClrTx/>
              <a:buFontTx/>
              <a:buNone/>
            </a:pPr>
            <a:r>
              <a:rPr lang="de-DE" altLang="en-US" sz="1800" i="0" dirty="0" smtClean="0">
                <a:solidFill>
                  <a:schemeClr val="accent2"/>
                </a:solidFill>
                <a:latin typeface="Times New Roman" pitchFamily="18" charset="0"/>
              </a:rPr>
              <a:t>Weitere </a:t>
            </a:r>
            <a:r>
              <a:rPr lang="de-DE" altLang="en-US" sz="1800" i="0" dirty="0">
                <a:solidFill>
                  <a:schemeClr val="accent2"/>
                </a:solidFill>
                <a:latin typeface="Times New Roman" pitchFamily="18" charset="0"/>
              </a:rPr>
              <a:t>Teilpotentiale</a:t>
            </a:r>
          </a:p>
          <a:p>
            <a:pPr eaLnBrk="1" hangingPunct="1">
              <a:spcBef>
                <a:spcPct val="0"/>
              </a:spcBef>
              <a:spcAft>
                <a:spcPts val="575"/>
              </a:spcAft>
              <a:buClrTx/>
              <a:buFontTx/>
              <a:buNone/>
            </a:pPr>
            <a:r>
              <a:rPr lang="de-DE" altLang="en-US" sz="1800" i="0" dirty="0" smtClean="0">
                <a:latin typeface="Times New Roman" pitchFamily="18" charset="0"/>
              </a:rPr>
              <a:t>Das Gaspotential </a:t>
            </a:r>
            <a:r>
              <a:rPr lang="de-DE" altLang="en-US" sz="1800" i="0" dirty="0" err="1" smtClean="0">
                <a:latin typeface="Times New Roman" pitchFamily="18" charset="0"/>
              </a:rPr>
              <a:t>ψg</a:t>
            </a:r>
            <a:r>
              <a:rPr lang="de-DE" altLang="en-US" sz="1800" i="0" dirty="0" smtClean="0">
                <a:latin typeface="Times New Roman" pitchFamily="18" charset="0"/>
              </a:rPr>
              <a:t> (oder Luftdruckpotential </a:t>
            </a:r>
            <a:r>
              <a:rPr lang="de-DE" altLang="en-US" sz="1800" i="0" dirty="0" err="1" smtClean="0">
                <a:latin typeface="Times New Roman" pitchFamily="18" charset="0"/>
              </a:rPr>
              <a:t>ψa</a:t>
            </a:r>
            <a:r>
              <a:rPr lang="de-DE" altLang="en-US" sz="1800" i="0" dirty="0" smtClean="0">
                <a:latin typeface="Times New Roman" pitchFamily="18" charset="0"/>
              </a:rPr>
              <a:t>) ist Teil des </a:t>
            </a:r>
            <a:r>
              <a:rPr lang="de-DE" altLang="en-US" sz="1800" i="0" dirty="0" err="1" smtClean="0">
                <a:latin typeface="Times New Roman" pitchFamily="18" charset="0"/>
              </a:rPr>
              <a:t>Tensiometerpotentials</a:t>
            </a:r>
            <a:r>
              <a:rPr lang="de-DE" altLang="en-US" sz="1800" i="0" dirty="0" smtClean="0">
                <a:latin typeface="Times New Roman" pitchFamily="18" charset="0"/>
              </a:rPr>
              <a:t> </a:t>
            </a:r>
            <a:r>
              <a:rPr lang="de-DE" altLang="en-US" sz="1800" i="0" dirty="0" err="1" smtClean="0">
                <a:latin typeface="Times New Roman" pitchFamily="18" charset="0"/>
              </a:rPr>
              <a:t>ψtp</a:t>
            </a:r>
            <a:r>
              <a:rPr lang="de-DE" altLang="en-US" sz="1800" i="0" dirty="0" smtClean="0">
                <a:latin typeface="Times New Roman" pitchFamily="18" charset="0"/>
              </a:rPr>
              <a:t> = </a:t>
            </a:r>
            <a:r>
              <a:rPr lang="de-DE" altLang="en-US" sz="1800" i="0" dirty="0" err="1" smtClean="0">
                <a:latin typeface="Times New Roman" pitchFamily="18" charset="0"/>
              </a:rPr>
              <a:t>ψm</a:t>
            </a:r>
            <a:r>
              <a:rPr lang="de-DE" altLang="en-US" sz="1800" i="0" dirty="0" smtClean="0">
                <a:latin typeface="Times New Roman" pitchFamily="18" charset="0"/>
              </a:rPr>
              <a:t> + </a:t>
            </a:r>
            <a:r>
              <a:rPr lang="de-DE" altLang="en-US" sz="1800" i="0" dirty="0" err="1" smtClean="0">
                <a:latin typeface="Times New Roman" pitchFamily="18" charset="0"/>
              </a:rPr>
              <a:t>ψa</a:t>
            </a:r>
            <a:r>
              <a:rPr lang="de-DE" altLang="en-US" sz="1800" i="0" dirty="0" smtClean="0">
                <a:latin typeface="Times New Roman" pitchFamily="18" charset="0"/>
              </a:rPr>
              <a:t>, welches das Potential angibt, das vom </a:t>
            </a:r>
            <a:r>
              <a:rPr lang="de-DE" altLang="en-US" sz="1800" i="0" dirty="0" err="1" smtClean="0">
                <a:latin typeface="Times New Roman" pitchFamily="18" charset="0"/>
              </a:rPr>
              <a:t>Tensiometer</a:t>
            </a:r>
            <a:r>
              <a:rPr lang="de-DE" altLang="en-US" sz="1800" i="0" dirty="0" smtClean="0">
                <a:latin typeface="Times New Roman" pitchFamily="18" charset="0"/>
              </a:rPr>
              <a:t> gemessen wird. </a:t>
            </a:r>
          </a:p>
          <a:p>
            <a:pPr eaLnBrk="1" hangingPunct="1">
              <a:spcBef>
                <a:spcPct val="0"/>
              </a:spcBef>
              <a:spcAft>
                <a:spcPts val="575"/>
              </a:spcAft>
              <a:buClrTx/>
              <a:buFontTx/>
              <a:buNone/>
            </a:pPr>
            <a:r>
              <a:rPr lang="de-DE" altLang="en-US" sz="1800" i="0" dirty="0" smtClean="0">
                <a:latin typeface="Times New Roman" pitchFamily="18" charset="0"/>
              </a:rPr>
              <a:t>In </a:t>
            </a:r>
            <a:r>
              <a:rPr lang="de-DE" altLang="en-US" sz="1800" i="0" dirty="0">
                <a:latin typeface="Times New Roman" pitchFamily="18" charset="0"/>
              </a:rPr>
              <a:t>ariden Gebieten wird das Wasserpotential </a:t>
            </a:r>
            <a:r>
              <a:rPr lang="de-DE" altLang="en-US" sz="1800" i="0" dirty="0" err="1">
                <a:latin typeface="Times New Roman" pitchFamily="18" charset="0"/>
              </a:rPr>
              <a:t>ψw</a:t>
            </a:r>
            <a:r>
              <a:rPr lang="de-DE" altLang="en-US" sz="1800" i="0" dirty="0">
                <a:latin typeface="Times New Roman" pitchFamily="18" charset="0"/>
              </a:rPr>
              <a:t> angegeben als Ausdruck für die Energie, die eine Pflanze benötigt, um Wasser aus </a:t>
            </a:r>
            <a:r>
              <a:rPr lang="de-DE" altLang="en-US" sz="1800" i="0" dirty="0" smtClean="0">
                <a:latin typeface="Times New Roman" pitchFamily="18" charset="0"/>
              </a:rPr>
              <a:t>dem Boden </a:t>
            </a:r>
            <a:r>
              <a:rPr lang="de-DE" altLang="en-US" sz="1800" i="0" dirty="0">
                <a:latin typeface="Times New Roman" pitchFamily="18" charset="0"/>
              </a:rPr>
              <a:t>zu ziehen (Summe aus Matrix-, Gas- und osmotischem Potential).</a:t>
            </a:r>
          </a:p>
          <a:p>
            <a:pPr eaLnBrk="1" hangingPunct="1">
              <a:spcBef>
                <a:spcPct val="0"/>
              </a:spcBef>
              <a:spcAft>
                <a:spcPts val="575"/>
              </a:spcAft>
              <a:buClrTx/>
              <a:buFontTx/>
              <a:buNone/>
            </a:pPr>
            <a:endParaRPr lang="de-DE" altLang="en-US" sz="1800" i="0" dirty="0">
              <a:latin typeface="Times New Roman" pitchFamily="18" charset="0"/>
            </a:endParaRPr>
          </a:p>
        </p:txBody>
      </p:sp>
      <p:sp>
        <p:nvSpPr>
          <p:cNvPr id="5"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Definition und Grundlagen</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FE39B0FF-7C9F-4445-A34A-07BB3E068787}" type="slidenum">
              <a:rPr lang="de-DE" altLang="en-US" sz="1400" i="0">
                <a:solidFill>
                  <a:srgbClr val="316395"/>
                </a:solidFill>
                <a:latin typeface="Tahoma" pitchFamily="34" charset="0"/>
              </a:rPr>
              <a:pPr algn="ctr" eaLnBrk="1" hangingPunct="1">
                <a:spcBef>
                  <a:spcPct val="0"/>
                </a:spcBef>
                <a:spcAft>
                  <a:spcPts val="575"/>
                </a:spcAft>
                <a:buClrTx/>
                <a:buFontTx/>
                <a:buNone/>
              </a:pPr>
              <a:t>2</a:t>
            </a:fld>
            <a:endParaRPr lang="de-DE" altLang="en-US" sz="1400" i="0">
              <a:solidFill>
                <a:srgbClr val="316395"/>
              </a:solidFill>
              <a:latin typeface="Tahoma" pitchFamily="34" charset="0"/>
            </a:endParaRPr>
          </a:p>
        </p:txBody>
      </p:sp>
      <p:sp>
        <p:nvSpPr>
          <p:cNvPr id="4099" name="Text Box 2"/>
          <p:cNvSpPr txBox="1">
            <a:spLocks noChangeArrowheads="1"/>
          </p:cNvSpPr>
          <p:nvPr/>
        </p:nvSpPr>
        <p:spPr bwMode="auto">
          <a:xfrm>
            <a:off x="755650" y="115888"/>
            <a:ext cx="802798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r>
              <a:rPr lang="de-DE" altLang="en-US" b="1" i="0">
                <a:solidFill>
                  <a:srgbClr val="FFFFFF"/>
                </a:solidFill>
              </a:rPr>
              <a:t>Inhalts- und Terminübersicht</a:t>
            </a:r>
          </a:p>
        </p:txBody>
      </p:sp>
      <p:sp>
        <p:nvSpPr>
          <p:cNvPr id="4100" name="Text Box 3"/>
          <p:cNvSpPr txBox="1">
            <a:spLocks noChangeArrowheads="1"/>
          </p:cNvSpPr>
          <p:nvPr/>
        </p:nvSpPr>
        <p:spPr bwMode="auto">
          <a:xfrm>
            <a:off x="684213" y="1341438"/>
            <a:ext cx="8002587" cy="5111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ts val="700"/>
              </a:spcBef>
              <a:spcAft>
                <a:spcPct val="0"/>
              </a:spcAft>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1pPr>
            <a:lvl2pPr marL="741363" indent="-276225" eaLnBrk="0" hangingPunct="0">
              <a:spcBef>
                <a:spcPts val="700"/>
              </a:spcBef>
              <a:spcAft>
                <a:spcPct val="0"/>
              </a:spcAft>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2pPr>
            <a:lvl3pPr indent="-220663" eaLnBrk="0" hangingPunct="0">
              <a:spcBef>
                <a:spcPts val="700"/>
              </a:spcBef>
              <a:spcAft>
                <a:spcPct val="0"/>
              </a:spcAft>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9pPr>
          </a:lstStyle>
          <a:p>
            <a:pPr eaLnBrk="1" hangingPunct="1">
              <a:buClrTx/>
              <a:buFontTx/>
              <a:buNone/>
            </a:pPr>
            <a:r>
              <a:rPr lang="de-DE" altLang="en-US" i="0">
                <a:solidFill>
                  <a:srgbClr val="808080"/>
                </a:solidFill>
              </a:rPr>
              <a:t>1. 		VL 10.04.14 Einführung</a:t>
            </a:r>
          </a:p>
          <a:p>
            <a:pPr eaLnBrk="1" hangingPunct="1">
              <a:buClrTx/>
              <a:buFontTx/>
              <a:buNone/>
            </a:pPr>
            <a:r>
              <a:rPr lang="de-DE" altLang="en-US" i="0">
                <a:solidFill>
                  <a:srgbClr val="808080"/>
                </a:solidFill>
              </a:rPr>
              <a:t>2. 		VL 17.04.14 Wasserkreislauf</a:t>
            </a:r>
          </a:p>
          <a:p>
            <a:pPr eaLnBrk="1" hangingPunct="1">
              <a:buClrTx/>
              <a:buFontTx/>
              <a:buNone/>
            </a:pPr>
            <a:r>
              <a:rPr lang="de-DE" altLang="en-US" i="0">
                <a:solidFill>
                  <a:srgbClr val="808080"/>
                </a:solidFill>
              </a:rPr>
              <a:t>3. 		VL 24.04.14 Strahlung</a:t>
            </a:r>
          </a:p>
          <a:p>
            <a:pPr lvl="1" eaLnBrk="1" hangingPunct="1">
              <a:buClrTx/>
              <a:buFontTx/>
              <a:buNone/>
            </a:pPr>
            <a:r>
              <a:rPr lang="de-DE" altLang="en-US" sz="2000" i="0">
                <a:solidFill>
                  <a:srgbClr val="B80047"/>
                </a:solidFill>
              </a:rPr>
              <a:t>(1.5.14 Feiertag)</a:t>
            </a:r>
          </a:p>
          <a:p>
            <a:pPr eaLnBrk="1" hangingPunct="1">
              <a:buClrTx/>
              <a:buFontTx/>
              <a:buNone/>
            </a:pPr>
            <a:r>
              <a:rPr lang="de-DE" altLang="en-US" i="0">
                <a:solidFill>
                  <a:srgbClr val="808080"/>
                </a:solidFill>
              </a:rPr>
              <a:t>4. 		VL 08.05.14 Komponenten und Prozesse </a:t>
            </a:r>
          </a:p>
          <a:p>
            <a:pPr lvl="2" eaLnBrk="1" hangingPunct="1">
              <a:buClrTx/>
              <a:buFontTx/>
              <a:buNone/>
            </a:pPr>
            <a:r>
              <a:rPr lang="de-DE" altLang="en-US" i="0">
                <a:solidFill>
                  <a:srgbClr val="808080"/>
                </a:solidFill>
              </a:rPr>
              <a:t>des Wasserkreislaufs</a:t>
            </a:r>
          </a:p>
          <a:p>
            <a:pPr eaLnBrk="1" hangingPunct="1">
              <a:buClrTx/>
              <a:buFontTx/>
              <a:buNone/>
            </a:pPr>
            <a:r>
              <a:rPr lang="de-DE" altLang="en-US" i="0">
                <a:solidFill>
                  <a:srgbClr val="808080"/>
                </a:solidFill>
              </a:rPr>
              <a:t>5. 		VL 15.05.14 Niederschlag I</a:t>
            </a:r>
          </a:p>
          <a:p>
            <a:pPr eaLnBrk="1" hangingPunct="1">
              <a:buClrTx/>
              <a:buFontTx/>
              <a:buNone/>
            </a:pPr>
            <a:r>
              <a:rPr lang="de-DE" altLang="en-US" i="0">
                <a:solidFill>
                  <a:srgbClr val="808080"/>
                </a:solidFill>
              </a:rPr>
              <a:t>6. 		VL 22.05.14 Niederschlag II</a:t>
            </a:r>
          </a:p>
          <a:p>
            <a:pPr lvl="1" eaLnBrk="1" hangingPunct="1">
              <a:buClrTx/>
              <a:buFontTx/>
              <a:buNone/>
            </a:pPr>
            <a:r>
              <a:rPr lang="de-DE" altLang="en-US" sz="2000" i="0">
                <a:solidFill>
                  <a:srgbClr val="B80047"/>
                </a:solidFill>
              </a:rPr>
              <a:t>(29.05.14 Feiertag)</a:t>
            </a:r>
          </a:p>
          <a:p>
            <a:pPr eaLnBrk="1" hangingPunct="1">
              <a:buClrTx/>
              <a:buFontTx/>
              <a:buNone/>
            </a:pPr>
            <a:r>
              <a:rPr lang="de-DE" altLang="en-US" i="0">
                <a:solidFill>
                  <a:srgbClr val="808080"/>
                </a:solidFill>
              </a:rPr>
              <a:t>7. 		VL 05.06.14 Verdunstung</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BB913D05-2AC3-4D5F-B2F5-708AC3472250}" type="slidenum">
              <a:rPr lang="de-DE" altLang="en-US" sz="1400" i="0">
                <a:solidFill>
                  <a:srgbClr val="316395"/>
                </a:solidFill>
                <a:latin typeface="Tahoma" pitchFamily="34" charset="0"/>
              </a:rPr>
              <a:pPr algn="ctr" eaLnBrk="1" hangingPunct="1">
                <a:spcBef>
                  <a:spcPct val="0"/>
                </a:spcBef>
                <a:spcAft>
                  <a:spcPts val="575"/>
                </a:spcAft>
                <a:buClrTx/>
                <a:buFontTx/>
                <a:buNone/>
              </a:pPr>
              <a:t>20</a:t>
            </a:fld>
            <a:endParaRPr lang="de-DE" altLang="en-US" sz="1400" i="0">
              <a:solidFill>
                <a:srgbClr val="316395"/>
              </a:solidFill>
              <a:latin typeface="Tahoma" pitchFamily="34" charset="0"/>
            </a:endParaRPr>
          </a:p>
        </p:txBody>
      </p:sp>
      <p:sp>
        <p:nvSpPr>
          <p:cNvPr id="17411" name="Text Box 3"/>
          <p:cNvSpPr txBox="1">
            <a:spLocks noChangeArrowheads="1"/>
          </p:cNvSpPr>
          <p:nvPr/>
        </p:nvSpPr>
        <p:spPr bwMode="auto">
          <a:xfrm>
            <a:off x="863600" y="990600"/>
            <a:ext cx="7559675" cy="560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1800" i="0" dirty="0">
                <a:solidFill>
                  <a:schemeClr val="accent2"/>
                </a:solidFill>
                <a:latin typeface="Times New Roman" pitchFamily="18" charset="0"/>
              </a:rPr>
              <a:t>Hydraulisches Potential (</a:t>
            </a:r>
            <a:r>
              <a:rPr lang="de-DE" altLang="en-US" sz="1800" i="0" dirty="0" err="1">
                <a:solidFill>
                  <a:schemeClr val="accent2"/>
                </a:solidFill>
                <a:latin typeface="Times New Roman" pitchFamily="18" charset="0"/>
              </a:rPr>
              <a:t>ψH</a:t>
            </a:r>
            <a:r>
              <a:rPr lang="de-DE" altLang="en-US" sz="1800" i="0" dirty="0">
                <a:solidFill>
                  <a:schemeClr val="accent2"/>
                </a:solidFill>
                <a:latin typeface="Times New Roman" pitchFamily="18" charset="0"/>
              </a:rPr>
              <a:t>)</a:t>
            </a:r>
          </a:p>
          <a:p>
            <a:pPr eaLnBrk="1" hangingPunct="1">
              <a:spcBef>
                <a:spcPct val="0"/>
              </a:spcBef>
              <a:spcAft>
                <a:spcPts val="575"/>
              </a:spcAft>
              <a:buClrTx/>
              <a:buFontTx/>
              <a:buNone/>
            </a:pPr>
            <a:r>
              <a:rPr lang="de-DE" altLang="en-US" sz="1800" i="0" dirty="0">
                <a:latin typeface="Times New Roman" pitchFamily="18" charset="0"/>
              </a:rPr>
              <a:t>Als Annäherung für das Gesamtpotential wird aus messtechnischen Gründen oft das hydraulische Potential </a:t>
            </a:r>
            <a:r>
              <a:rPr lang="de-DE" altLang="en-US" sz="1800" i="0" dirty="0" err="1">
                <a:latin typeface="Times New Roman" pitchFamily="18" charset="0"/>
              </a:rPr>
              <a:t>ψH</a:t>
            </a:r>
            <a:r>
              <a:rPr lang="de-DE" altLang="en-US" sz="1800" i="0" dirty="0">
                <a:latin typeface="Times New Roman" pitchFamily="18" charset="0"/>
              </a:rPr>
              <a:t> verwendet. Es ist definiert als Summe der am einfachsten bestimmbaren Teilpotentiale:</a:t>
            </a:r>
          </a:p>
          <a:p>
            <a:pPr eaLnBrk="1" hangingPunct="1">
              <a:spcBef>
                <a:spcPct val="0"/>
              </a:spcBef>
              <a:spcAft>
                <a:spcPts val="575"/>
              </a:spcAft>
              <a:buClrTx/>
              <a:buFontTx/>
              <a:buNone/>
            </a:pPr>
            <a:r>
              <a:rPr lang="de-DE" altLang="en-US" sz="1800" i="0" dirty="0" err="1">
                <a:latin typeface="Times New Roman" pitchFamily="18" charset="0"/>
              </a:rPr>
              <a:t>ψH</a:t>
            </a:r>
            <a:r>
              <a:rPr lang="de-DE" altLang="en-US" sz="1800" i="0" dirty="0">
                <a:latin typeface="Times New Roman" pitchFamily="18" charset="0"/>
              </a:rPr>
              <a:t> = </a:t>
            </a:r>
            <a:r>
              <a:rPr lang="de-DE" altLang="en-US" sz="1800" i="0" dirty="0" err="1" smtClean="0">
                <a:latin typeface="Times New Roman" pitchFamily="18" charset="0"/>
              </a:rPr>
              <a:t>ψm</a:t>
            </a:r>
            <a:r>
              <a:rPr lang="de-DE" altLang="en-US" sz="1800" i="0" dirty="0" smtClean="0">
                <a:latin typeface="Times New Roman" pitchFamily="18" charset="0"/>
              </a:rPr>
              <a:t> (oder </a:t>
            </a:r>
            <a:r>
              <a:rPr lang="de-DE" altLang="en-US" sz="1800" i="0" dirty="0" err="1" smtClean="0">
                <a:latin typeface="Times New Roman" pitchFamily="18" charset="0"/>
              </a:rPr>
              <a:t>ψh</a:t>
            </a:r>
            <a:r>
              <a:rPr lang="de-DE" altLang="en-US" sz="1800" i="0" dirty="0" smtClean="0">
                <a:latin typeface="Times New Roman" pitchFamily="18" charset="0"/>
              </a:rPr>
              <a:t>) </a:t>
            </a:r>
            <a:r>
              <a:rPr lang="de-DE" altLang="en-US" sz="1800" i="0" dirty="0">
                <a:latin typeface="Times New Roman" pitchFamily="18" charset="0"/>
              </a:rPr>
              <a:t>+ </a:t>
            </a:r>
            <a:r>
              <a:rPr lang="de-DE" altLang="en-US" sz="1800" i="0" dirty="0" err="1">
                <a:latin typeface="Times New Roman" pitchFamily="18" charset="0"/>
              </a:rPr>
              <a:t>ψz</a:t>
            </a:r>
            <a:r>
              <a:rPr lang="de-DE" altLang="en-US" sz="1800" i="0" dirty="0">
                <a:latin typeface="Times New Roman" pitchFamily="18" charset="0"/>
              </a:rPr>
              <a:t> + ... + </a:t>
            </a:r>
            <a:r>
              <a:rPr lang="de-DE" altLang="en-US" sz="1800" i="0" dirty="0" err="1">
                <a:latin typeface="Times New Roman" pitchFamily="18" charset="0"/>
              </a:rPr>
              <a:t>ψg</a:t>
            </a:r>
            <a:r>
              <a:rPr lang="de-DE" altLang="en-US" sz="1800" i="0" dirty="0">
                <a:latin typeface="Times New Roman" pitchFamily="18" charset="0"/>
              </a:rPr>
              <a:t>.</a:t>
            </a: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r>
              <a:rPr lang="de-DE" altLang="en-US" sz="1800" i="0" dirty="0">
                <a:latin typeface="Times New Roman" pitchFamily="18" charset="0"/>
              </a:rPr>
              <a:t>Das Matrixpotential </a:t>
            </a:r>
            <a:r>
              <a:rPr lang="de-DE" altLang="en-US" sz="1800" i="0" dirty="0" err="1">
                <a:latin typeface="Times New Roman" pitchFamily="18" charset="0"/>
              </a:rPr>
              <a:t>ψm</a:t>
            </a:r>
            <a:r>
              <a:rPr lang="de-DE" altLang="en-US" sz="1800" i="0" dirty="0">
                <a:latin typeface="Times New Roman" pitchFamily="18" charset="0"/>
              </a:rPr>
              <a:t> wird in der ungesättigten, das Druckpotential </a:t>
            </a:r>
            <a:r>
              <a:rPr lang="de-DE" altLang="en-US" sz="1800" i="0" dirty="0" err="1">
                <a:latin typeface="Times New Roman" pitchFamily="18" charset="0"/>
              </a:rPr>
              <a:t>ψh</a:t>
            </a:r>
            <a:r>
              <a:rPr lang="de-DE" altLang="en-US" sz="1800" i="0" dirty="0">
                <a:latin typeface="Times New Roman" pitchFamily="18" charset="0"/>
              </a:rPr>
              <a:t> in der gesättigten Bodenzone verwendet.</a:t>
            </a:r>
          </a:p>
          <a:p>
            <a:pPr eaLnBrk="1" hangingPunct="1">
              <a:spcBef>
                <a:spcPct val="0"/>
              </a:spcBef>
              <a:spcAft>
                <a:spcPts val="575"/>
              </a:spcAft>
              <a:buClrTx/>
              <a:buFontTx/>
              <a:buNone/>
            </a:pPr>
            <a:r>
              <a:rPr lang="de-DE" altLang="en-US" sz="1800" i="0" dirty="0">
                <a:solidFill>
                  <a:schemeClr val="accent2"/>
                </a:solidFill>
                <a:latin typeface="Times New Roman" pitchFamily="18" charset="0"/>
              </a:rPr>
              <a:t>Damit eine Messung vergleichbar bleibt, müssen Referenzzustände vorausgesetzt werden:</a:t>
            </a:r>
          </a:p>
          <a:p>
            <a:pPr marL="285750" indent="-285750" eaLnBrk="1" hangingPunct="1">
              <a:spcBef>
                <a:spcPct val="0"/>
              </a:spcBef>
              <a:spcAft>
                <a:spcPts val="575"/>
              </a:spcAft>
              <a:buClrTx/>
              <a:buFont typeface="Arial" panose="020B0604020202020204" pitchFamily="34" charset="0"/>
              <a:buChar char="•"/>
            </a:pPr>
            <a:r>
              <a:rPr lang="de-DE" altLang="en-US" sz="1800" i="0" dirty="0">
                <a:latin typeface="Times New Roman" pitchFamily="18" charset="0"/>
              </a:rPr>
              <a:t>    reines Wasser (keine gelösten Stoffe)</a:t>
            </a:r>
          </a:p>
          <a:p>
            <a:pPr marL="285750" indent="-285750" eaLnBrk="1" hangingPunct="1">
              <a:spcBef>
                <a:spcPct val="0"/>
              </a:spcBef>
              <a:spcAft>
                <a:spcPts val="575"/>
              </a:spcAft>
              <a:buClrTx/>
              <a:buFont typeface="Arial" panose="020B0604020202020204" pitchFamily="34" charset="0"/>
              <a:buChar char="•"/>
            </a:pPr>
            <a:r>
              <a:rPr lang="de-DE" altLang="en-US" sz="1800" i="0" dirty="0">
                <a:latin typeface="Times New Roman" pitchFamily="18" charset="0"/>
              </a:rPr>
              <a:t>    freies Wasser (keine äußeren Kräfte außer Schwerkraft)</a:t>
            </a:r>
          </a:p>
          <a:p>
            <a:pPr marL="285750" indent="-285750" eaLnBrk="1" hangingPunct="1">
              <a:spcBef>
                <a:spcPct val="0"/>
              </a:spcBef>
              <a:spcAft>
                <a:spcPts val="575"/>
              </a:spcAft>
              <a:buClrTx/>
              <a:buFont typeface="Arial" panose="020B0604020202020204" pitchFamily="34" charset="0"/>
              <a:buChar char="•"/>
            </a:pPr>
            <a:r>
              <a:rPr lang="de-DE" altLang="en-US" sz="1800" i="0" dirty="0">
                <a:latin typeface="Times New Roman" pitchFamily="18" charset="0"/>
              </a:rPr>
              <a:t>    Referenzdruck (gewöhnlich Atmosphärendruck)</a:t>
            </a:r>
          </a:p>
          <a:p>
            <a:pPr marL="285750" indent="-285750" eaLnBrk="1" hangingPunct="1">
              <a:spcBef>
                <a:spcPct val="0"/>
              </a:spcBef>
              <a:spcAft>
                <a:spcPts val="575"/>
              </a:spcAft>
              <a:buClrTx/>
              <a:buFont typeface="Arial" panose="020B0604020202020204" pitchFamily="34" charset="0"/>
              <a:buChar char="•"/>
            </a:pPr>
            <a:r>
              <a:rPr lang="de-DE" altLang="en-US" sz="1800" i="0" dirty="0">
                <a:latin typeface="Times New Roman" pitchFamily="18" charset="0"/>
              </a:rPr>
              <a:t>    Referenztemperatur</a:t>
            </a:r>
          </a:p>
          <a:p>
            <a:pPr marL="285750" indent="-285750" eaLnBrk="1" hangingPunct="1">
              <a:spcBef>
                <a:spcPct val="0"/>
              </a:spcBef>
              <a:spcAft>
                <a:spcPts val="575"/>
              </a:spcAft>
              <a:buClrTx/>
              <a:buFont typeface="Arial" panose="020B0604020202020204" pitchFamily="34" charset="0"/>
              <a:buChar char="•"/>
            </a:pPr>
            <a:r>
              <a:rPr lang="de-DE" altLang="en-US" sz="1800" i="0" dirty="0">
                <a:latin typeface="Times New Roman" pitchFamily="18" charset="0"/>
              </a:rPr>
              <a:t>    Referenzniveau (gewöhnlich GW-Oberfläche)</a:t>
            </a:r>
          </a:p>
          <a:p>
            <a:pPr eaLnBrk="1" hangingPunct="1">
              <a:spcBef>
                <a:spcPct val="0"/>
              </a:spcBef>
              <a:spcAft>
                <a:spcPts val="575"/>
              </a:spcAft>
              <a:buClrTx/>
              <a:buFontTx/>
              <a:buNone/>
            </a:pPr>
            <a:endParaRPr lang="de-DE" altLang="en-US" sz="1800" i="0" dirty="0">
              <a:latin typeface="Times New Roman" pitchFamily="18" charset="0"/>
            </a:endParaRPr>
          </a:p>
        </p:txBody>
      </p:sp>
      <p:sp>
        <p:nvSpPr>
          <p:cNvPr id="5"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Definition und Grundlagen</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b="10786"/>
          <a:stretch>
            <a:fillRect/>
          </a:stretch>
        </p:blipFill>
        <p:spPr bwMode="auto">
          <a:xfrm>
            <a:off x="674688" y="1371600"/>
            <a:ext cx="8239125" cy="41148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7" name="Rectangle 2"/>
          <p:cNvSpPr>
            <a:spLocks noChangeArrowheads="1"/>
          </p:cNvSpPr>
          <p:nvPr/>
        </p:nvSpPr>
        <p:spPr bwMode="auto">
          <a:xfrm>
            <a:off x="1066800" y="5505450"/>
            <a:ext cx="777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en-US" sz="1800" i="0" dirty="0">
                <a:solidFill>
                  <a:schemeClr val="tx1"/>
                </a:solidFill>
              </a:rPr>
              <a:t>Hydraulisches Potential, Matrixpotential, Gravitationspotential und Wassergehalt in einer Bodensäule im Gleichgewicht (durchgezogene Linie), bei Versickerung (gestrichelte Linie) und kapillarem Aufstieg (punktierte Linie). (Scheffer/</a:t>
            </a:r>
            <a:r>
              <a:rPr lang="de-DE" altLang="en-US" sz="1800" i="0" dirty="0" err="1">
                <a:solidFill>
                  <a:schemeClr val="tx1"/>
                </a:solidFill>
              </a:rPr>
              <a:t>Schachtschabel</a:t>
            </a:r>
            <a:r>
              <a:rPr lang="de-DE" altLang="en-US" sz="1800" i="0" dirty="0">
                <a:solidFill>
                  <a:schemeClr val="tx1"/>
                </a:solidFill>
              </a:rPr>
              <a:t> 1998)</a:t>
            </a:r>
          </a:p>
        </p:txBody>
      </p:sp>
      <p:sp>
        <p:nvSpPr>
          <p:cNvPr id="4" name="Text Box 3"/>
          <p:cNvSpPr txBox="1">
            <a:spLocks noChangeArrowheads="1"/>
          </p:cNvSpPr>
          <p:nvPr/>
        </p:nvSpPr>
        <p:spPr bwMode="auto">
          <a:xfrm>
            <a:off x="685800" y="914400"/>
            <a:ext cx="7415213" cy="89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400" i="0" dirty="0" smtClean="0">
                <a:latin typeface="Times New Roman" pitchFamily="18" charset="0"/>
              </a:rPr>
              <a:t>Beziehung zwischen Wasserspannung und Wassergehalt:</a:t>
            </a:r>
            <a:endParaRPr lang="de-DE" altLang="en-US" sz="1600" i="0" dirty="0">
              <a:latin typeface="Times New Roman" pitchFamily="18" charset="0"/>
            </a:endParaRPr>
          </a:p>
        </p:txBody>
      </p:sp>
      <p:sp>
        <p:nvSpPr>
          <p:cNvPr id="5"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Definition und Grundlagen</a:t>
            </a:r>
            <a:endParaRPr lang="de-DE" altLang="en-US" sz="2400" b="1" i="0" dirty="0">
              <a:solidFill>
                <a:srgbClr val="FFFFFF"/>
              </a:solidFill>
            </a:endParaRPr>
          </a:p>
        </p:txBody>
      </p:sp>
    </p:spTree>
    <p:extLst>
      <p:ext uri="{BB962C8B-B14F-4D97-AF65-F5344CB8AC3E}">
        <p14:creationId xmlns:p14="http://schemas.microsoft.com/office/powerpoint/2010/main" val="26232622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114551" y="952500"/>
            <a:ext cx="4933950" cy="626745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838200" y="1066800"/>
            <a:ext cx="7415213"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400" i="0" dirty="0" smtClean="0">
                <a:latin typeface="Times New Roman" pitchFamily="18" charset="0"/>
              </a:rPr>
              <a:t>Beziehung zwischen Wasserspannung und Wassergehalt:</a:t>
            </a:r>
            <a:endParaRPr lang="de-DE" altLang="en-US" sz="1600" i="0" dirty="0">
              <a:latin typeface="Times New Roman" pitchFamily="18" charset="0"/>
            </a:endParaRPr>
          </a:p>
        </p:txBody>
      </p:sp>
      <p:sp>
        <p:nvSpPr>
          <p:cNvPr id="4"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Definition und Grundlagen</a:t>
            </a:r>
            <a:endParaRPr lang="de-DE" altLang="en-US" sz="2400" b="1" i="0" dirty="0">
              <a:solidFill>
                <a:srgbClr val="FFFFFF"/>
              </a:solidFill>
            </a:endParaRPr>
          </a:p>
        </p:txBody>
      </p:sp>
    </p:spTree>
    <p:extLst>
      <p:ext uri="{BB962C8B-B14F-4D97-AF65-F5344CB8AC3E}">
        <p14:creationId xmlns:p14="http://schemas.microsoft.com/office/powerpoint/2010/main" val="3005451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870857" y="3352800"/>
            <a:ext cx="7415213" cy="2209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000" i="0" dirty="0" smtClean="0">
                <a:latin typeface="Times New Roman" pitchFamily="18" charset="0"/>
              </a:rPr>
              <a:t>Einteilung der Porengrößenbereiche nach dem Porendurchmesser und der Wasserspannung (cm WS) </a:t>
            </a:r>
            <a:r>
              <a:rPr lang="de-DE" altLang="en-US" sz="2000" i="0" dirty="0" smtClean="0">
                <a:latin typeface="Times New Roman" panose="02020603050405020304" pitchFamily="18" charset="0"/>
                <a:cs typeface="Times New Roman" panose="02020603050405020304" pitchFamily="18" charset="0"/>
              </a:rPr>
              <a:t>(</a:t>
            </a:r>
            <a:r>
              <a:rPr lang="de-DE" altLang="en-US" sz="2000" i="0" dirty="0">
                <a:latin typeface="Times New Roman" panose="02020603050405020304" pitchFamily="18" charset="0"/>
                <a:cs typeface="Times New Roman" panose="02020603050405020304" pitchFamily="18" charset="0"/>
              </a:rPr>
              <a:t>Scheffer/</a:t>
            </a:r>
            <a:r>
              <a:rPr lang="de-DE" altLang="en-US" sz="2000" i="0" dirty="0" err="1">
                <a:latin typeface="Times New Roman" panose="02020603050405020304" pitchFamily="18" charset="0"/>
                <a:cs typeface="Times New Roman" panose="02020603050405020304" pitchFamily="18" charset="0"/>
              </a:rPr>
              <a:t>Schachtschabel</a:t>
            </a:r>
            <a:r>
              <a:rPr lang="de-DE" altLang="en-US" sz="2000" i="0" dirty="0">
                <a:latin typeface="Times New Roman" panose="02020603050405020304" pitchFamily="18" charset="0"/>
                <a:cs typeface="Times New Roman" panose="02020603050405020304" pitchFamily="18" charset="0"/>
              </a:rPr>
              <a:t> 1998</a:t>
            </a:r>
            <a:r>
              <a:rPr lang="de-DE" altLang="en-US" sz="2000" i="0" dirty="0" smtClean="0">
                <a:latin typeface="Times New Roman" pitchFamily="18" charset="0"/>
                <a:cs typeface="Times New Roman" panose="02020603050405020304" pitchFamily="18" charset="0"/>
              </a:rPr>
              <a:t>) </a:t>
            </a:r>
          </a:p>
          <a:p>
            <a:pPr eaLnBrk="1" hangingPunct="1">
              <a:spcBef>
                <a:spcPct val="0"/>
              </a:spcBef>
              <a:spcAft>
                <a:spcPts val="575"/>
              </a:spcAft>
              <a:buClrTx/>
              <a:buFontTx/>
              <a:buNone/>
            </a:pPr>
            <a:endParaRPr lang="de-DE" altLang="en-US" sz="2000" i="0" dirty="0">
              <a:latin typeface="Times New Roman" pitchFamily="18" charset="0"/>
              <a:cs typeface="Times New Roman" panose="02020603050405020304" pitchFamily="18" charset="0"/>
            </a:endParaRPr>
          </a:p>
          <a:p>
            <a:pPr eaLnBrk="1" hangingPunct="1">
              <a:spcBef>
                <a:spcPct val="0"/>
              </a:spcBef>
              <a:spcAft>
                <a:spcPts val="575"/>
              </a:spcAft>
              <a:buClrTx/>
              <a:buFontTx/>
              <a:buNone/>
            </a:pPr>
            <a:r>
              <a:rPr lang="de-DE" altLang="en-US" sz="2000" i="0" dirty="0" smtClean="0">
                <a:solidFill>
                  <a:schemeClr val="accent2"/>
                </a:solidFill>
                <a:latin typeface="Times New Roman" pitchFamily="18" charset="0"/>
                <a:cs typeface="Times New Roman" panose="02020603050405020304" pitchFamily="18" charset="0"/>
              </a:rPr>
              <a:t>Für das Pflanzenverfügbare Wasser sind fast ausschließlich die Mittelporen zuständig!</a:t>
            </a:r>
          </a:p>
          <a:p>
            <a:pPr eaLnBrk="1" hangingPunct="1">
              <a:spcBef>
                <a:spcPct val="0"/>
              </a:spcBef>
              <a:spcAft>
                <a:spcPts val="575"/>
              </a:spcAft>
              <a:buClrTx/>
              <a:buFontTx/>
              <a:buNone/>
            </a:pPr>
            <a:endParaRPr lang="de-DE" altLang="en-US" sz="1400" i="0" dirty="0">
              <a:latin typeface="Times New Roman" pitchFamily="18" charset="0"/>
              <a:cs typeface="Times New Roman" panose="02020603050405020304" pitchFamily="18" charset="0"/>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3950917" y="-1872939"/>
            <a:ext cx="1872343" cy="8361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Definition und Grundlagen</a:t>
            </a:r>
            <a:endParaRPr lang="de-DE" altLang="en-US" sz="2400" b="1" i="0" dirty="0">
              <a:solidFill>
                <a:srgbClr val="FFFFFF"/>
              </a:solidFill>
            </a:endParaRPr>
          </a:p>
        </p:txBody>
      </p:sp>
    </p:spTree>
    <p:extLst>
      <p:ext uri="{BB962C8B-B14F-4D97-AF65-F5344CB8AC3E}">
        <p14:creationId xmlns:p14="http://schemas.microsoft.com/office/powerpoint/2010/main" val="13798318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114551" y="952500"/>
            <a:ext cx="4933950" cy="626745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3"/>
          <p:cNvSpPr txBox="1">
            <a:spLocks noChangeArrowheads="1"/>
          </p:cNvSpPr>
          <p:nvPr/>
        </p:nvSpPr>
        <p:spPr bwMode="auto">
          <a:xfrm>
            <a:off x="838200" y="1066800"/>
            <a:ext cx="7415213"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400" i="0" dirty="0" smtClean="0">
                <a:latin typeface="Times New Roman" pitchFamily="18" charset="0"/>
              </a:rPr>
              <a:t>Beziehung zwischen Wasserspannung und Wassergehalt:</a:t>
            </a:r>
            <a:endParaRPr lang="de-DE" altLang="en-US" sz="1600" i="0" dirty="0">
              <a:latin typeface="Times New Roman" pitchFamily="18" charset="0"/>
            </a:endParaRPr>
          </a:p>
        </p:txBody>
      </p:sp>
      <p:sp>
        <p:nvSpPr>
          <p:cNvPr id="4"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Definition und Grundlagen</a:t>
            </a:r>
            <a:endParaRPr lang="de-DE" altLang="en-US" sz="2400" b="1" i="0" dirty="0">
              <a:solidFill>
                <a:srgbClr val="FFFFFF"/>
              </a:solidFill>
            </a:endParaRPr>
          </a:p>
        </p:txBody>
      </p:sp>
    </p:spTree>
    <p:extLst>
      <p:ext uri="{BB962C8B-B14F-4D97-AF65-F5344CB8AC3E}">
        <p14:creationId xmlns:p14="http://schemas.microsoft.com/office/powerpoint/2010/main" val="396972090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710894" y="-120093"/>
            <a:ext cx="3646014" cy="60198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24000" y="4712148"/>
            <a:ext cx="6400800" cy="1323439"/>
          </a:xfrm>
          <a:prstGeom prst="rect">
            <a:avLst/>
          </a:prstGeom>
        </p:spPr>
        <p:txBody>
          <a:bodyPr wrap="square">
            <a:spAutoFit/>
          </a:bodyPr>
          <a:lstStyle/>
          <a:p>
            <a:pPr>
              <a:buClrTx/>
            </a:pPr>
            <a:r>
              <a:rPr lang="de-DE" altLang="en-US" sz="2000" i="0" dirty="0" smtClean="0">
                <a:solidFill>
                  <a:schemeClr val="tx1"/>
                </a:solidFill>
              </a:rPr>
              <a:t>Anteil des Gesamtporenvolumens und jeweiligen Teilvolumens der Porengrößenbereiche am gesamten Bodenvolumen in Mineralböden (~2% C-Gehalt) und in organischen Böden (Scheffer/</a:t>
            </a:r>
            <a:r>
              <a:rPr lang="de-DE" altLang="en-US" sz="2000" i="0" dirty="0" err="1" smtClean="0">
                <a:solidFill>
                  <a:schemeClr val="tx1"/>
                </a:solidFill>
              </a:rPr>
              <a:t>Schachtschabel</a:t>
            </a:r>
            <a:r>
              <a:rPr lang="de-DE" altLang="en-US" sz="2000" i="0" dirty="0" smtClean="0">
                <a:solidFill>
                  <a:schemeClr val="tx1"/>
                </a:solidFill>
              </a:rPr>
              <a:t> </a:t>
            </a:r>
            <a:r>
              <a:rPr lang="de-DE" altLang="en-US" sz="2000" i="0" dirty="0">
                <a:solidFill>
                  <a:schemeClr val="tx1"/>
                </a:solidFill>
              </a:rPr>
              <a:t>1998) </a:t>
            </a:r>
            <a:endParaRPr lang="de-DE" altLang="en-US" sz="1400" i="0" dirty="0">
              <a:solidFill>
                <a:schemeClr val="tx1"/>
              </a:solidFill>
            </a:endParaRPr>
          </a:p>
        </p:txBody>
      </p:sp>
      <p:sp>
        <p:nvSpPr>
          <p:cNvPr id="4"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Definition und Grundlagen</a:t>
            </a:r>
            <a:endParaRPr lang="de-DE" altLang="en-US" sz="2400" b="1" i="0" dirty="0">
              <a:solidFill>
                <a:srgbClr val="FFFFFF"/>
              </a:solidFill>
            </a:endParaRPr>
          </a:p>
        </p:txBody>
      </p:sp>
    </p:spTree>
    <p:extLst>
      <p:ext uri="{BB962C8B-B14F-4D97-AF65-F5344CB8AC3E}">
        <p14:creationId xmlns:p14="http://schemas.microsoft.com/office/powerpoint/2010/main" val="40000413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58C8962D-5631-4DE4-AE04-D1DF725E1B78}" type="slidenum">
              <a:rPr lang="de-DE" altLang="en-US" sz="1400" i="0">
                <a:solidFill>
                  <a:srgbClr val="316395"/>
                </a:solidFill>
                <a:latin typeface="Tahoma" pitchFamily="34" charset="0"/>
              </a:rPr>
              <a:pPr algn="ctr" eaLnBrk="1" hangingPunct="1">
                <a:spcBef>
                  <a:spcPct val="0"/>
                </a:spcBef>
                <a:spcAft>
                  <a:spcPts val="575"/>
                </a:spcAft>
                <a:buClrTx/>
                <a:buFontTx/>
                <a:buNone/>
              </a:pPr>
              <a:t>26</a:t>
            </a:fld>
            <a:endParaRPr lang="de-DE" altLang="en-US" sz="1400" i="0">
              <a:solidFill>
                <a:srgbClr val="316395"/>
              </a:solidFill>
              <a:latin typeface="Tahoma" pitchFamily="34" charset="0"/>
            </a:endParaRPr>
          </a:p>
        </p:txBody>
      </p:sp>
      <p:sp>
        <p:nvSpPr>
          <p:cNvPr id="18435" name="Text Box 3"/>
          <p:cNvSpPr txBox="1">
            <a:spLocks noChangeArrowheads="1"/>
          </p:cNvSpPr>
          <p:nvPr/>
        </p:nvSpPr>
        <p:spPr bwMode="auto">
          <a:xfrm>
            <a:off x="863600" y="1219200"/>
            <a:ext cx="7559675" cy="4419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000" b="1" i="0" dirty="0" smtClean="0">
                <a:latin typeface="Times New Roman" pitchFamily="18" charset="0"/>
              </a:rPr>
              <a:t>Verschiedene Einheiten für das Potential werden angegeben:</a:t>
            </a:r>
            <a:endParaRPr lang="de-DE" altLang="en-US" sz="2000" b="1" i="0" dirty="0">
              <a:latin typeface="Times New Roman" pitchFamily="18" charset="0"/>
            </a:endParaRPr>
          </a:p>
          <a:p>
            <a:pPr eaLnBrk="1" hangingPunct="1">
              <a:spcBef>
                <a:spcPct val="0"/>
              </a:spcBef>
              <a:spcAft>
                <a:spcPts val="575"/>
              </a:spcAft>
              <a:buClrTx/>
              <a:buFontTx/>
              <a:buNone/>
            </a:pPr>
            <a:endParaRPr lang="de-DE" altLang="en-US" sz="1800" i="0" dirty="0" smtClean="0">
              <a:latin typeface="Times New Roman" pitchFamily="18" charset="0"/>
            </a:endParaRPr>
          </a:p>
          <a:p>
            <a:pPr eaLnBrk="1" hangingPunct="1">
              <a:spcBef>
                <a:spcPct val="0"/>
              </a:spcBef>
              <a:spcAft>
                <a:spcPts val="575"/>
              </a:spcAft>
              <a:buClrTx/>
              <a:buFontTx/>
              <a:buNone/>
            </a:pPr>
            <a:r>
              <a:rPr lang="de-DE" altLang="en-US" sz="1800" i="0" dirty="0" smtClean="0">
                <a:latin typeface="Times New Roman" pitchFamily="18" charset="0"/>
              </a:rPr>
              <a:t>[</a:t>
            </a:r>
            <a:r>
              <a:rPr lang="de-DE" altLang="en-US" sz="1800" i="0" dirty="0">
                <a:latin typeface="Times New Roman" pitchFamily="18" charset="0"/>
              </a:rPr>
              <a:t>J/m³] = [N/m²] hydraulisches Potential (</a:t>
            </a:r>
            <a:r>
              <a:rPr lang="de-DE" altLang="en-US" sz="1800" i="0" dirty="0" err="1">
                <a:latin typeface="Times New Roman" pitchFamily="18" charset="0"/>
              </a:rPr>
              <a:t>soil</a:t>
            </a:r>
            <a:r>
              <a:rPr lang="de-DE" altLang="en-US" sz="1800" i="0" dirty="0">
                <a:latin typeface="Times New Roman" pitchFamily="18" charset="0"/>
              </a:rPr>
              <a:t> </a:t>
            </a:r>
            <a:r>
              <a:rPr lang="de-DE" altLang="en-US" sz="1800" i="0" dirty="0" err="1">
                <a:latin typeface="Times New Roman" pitchFamily="18" charset="0"/>
              </a:rPr>
              <a:t>water</a:t>
            </a:r>
            <a:r>
              <a:rPr lang="de-DE" altLang="en-US" sz="1800" i="0" dirty="0">
                <a:latin typeface="Times New Roman" pitchFamily="18" charset="0"/>
              </a:rPr>
              <a:t> potential)</a:t>
            </a:r>
          </a:p>
          <a:p>
            <a:pPr eaLnBrk="1" hangingPunct="1">
              <a:spcBef>
                <a:spcPct val="0"/>
              </a:spcBef>
              <a:spcAft>
                <a:spcPts val="575"/>
              </a:spcAft>
              <a:buClrTx/>
              <a:buFontTx/>
              <a:buNone/>
            </a:pPr>
            <a:r>
              <a:rPr lang="de-DE" altLang="en-US" sz="1800" i="0" dirty="0" smtClean="0">
                <a:solidFill>
                  <a:schemeClr val="accent2"/>
                </a:solidFill>
                <a:latin typeface="Times New Roman" pitchFamily="18" charset="0"/>
              </a:rPr>
              <a:t>[</a:t>
            </a:r>
            <a:r>
              <a:rPr lang="de-DE" altLang="en-US" sz="1800" i="0" dirty="0">
                <a:solidFill>
                  <a:schemeClr val="accent2"/>
                </a:solidFill>
                <a:latin typeface="Times New Roman" pitchFamily="18" charset="0"/>
              </a:rPr>
              <a:t>J/N] = [</a:t>
            </a:r>
            <a:r>
              <a:rPr lang="de-DE" altLang="en-US" sz="1800" i="0" dirty="0" err="1">
                <a:solidFill>
                  <a:schemeClr val="accent2"/>
                </a:solidFill>
                <a:latin typeface="Times New Roman" pitchFamily="18" charset="0"/>
              </a:rPr>
              <a:t>Nm</a:t>
            </a:r>
            <a:r>
              <a:rPr lang="de-DE" altLang="en-US" sz="1800" i="0" dirty="0">
                <a:solidFill>
                  <a:schemeClr val="accent2"/>
                </a:solidFill>
                <a:latin typeface="Times New Roman" pitchFamily="18" charset="0"/>
              </a:rPr>
              <a:t>/N] = [m] hydraulische Potentialhöhe (</a:t>
            </a:r>
            <a:r>
              <a:rPr lang="de-DE" altLang="en-US" sz="1800" i="0" dirty="0" err="1">
                <a:solidFill>
                  <a:schemeClr val="accent2"/>
                </a:solidFill>
                <a:latin typeface="Times New Roman" pitchFamily="18" charset="0"/>
              </a:rPr>
              <a:t>soil</a:t>
            </a:r>
            <a:r>
              <a:rPr lang="de-DE" altLang="en-US" sz="1800" i="0" dirty="0">
                <a:solidFill>
                  <a:schemeClr val="accent2"/>
                </a:solidFill>
                <a:latin typeface="Times New Roman" pitchFamily="18" charset="0"/>
              </a:rPr>
              <a:t> </a:t>
            </a:r>
            <a:r>
              <a:rPr lang="de-DE" altLang="en-US" sz="1800" i="0" dirty="0" err="1">
                <a:solidFill>
                  <a:schemeClr val="accent2"/>
                </a:solidFill>
                <a:latin typeface="Times New Roman" pitchFamily="18" charset="0"/>
              </a:rPr>
              <a:t>water</a:t>
            </a:r>
            <a:r>
              <a:rPr lang="de-DE" altLang="en-US" sz="1800" i="0" dirty="0">
                <a:solidFill>
                  <a:schemeClr val="accent2"/>
                </a:solidFill>
                <a:latin typeface="Times New Roman" pitchFamily="18" charset="0"/>
              </a:rPr>
              <a:t> potential </a:t>
            </a:r>
            <a:r>
              <a:rPr lang="de-DE" altLang="en-US" sz="1800" i="0" dirty="0" err="1">
                <a:solidFill>
                  <a:schemeClr val="accent2"/>
                </a:solidFill>
                <a:latin typeface="Times New Roman" pitchFamily="18" charset="0"/>
              </a:rPr>
              <a:t>head</a:t>
            </a:r>
            <a:r>
              <a:rPr lang="de-DE" altLang="en-US" sz="1800" i="0" dirty="0">
                <a:solidFill>
                  <a:schemeClr val="accent2"/>
                </a:solidFill>
                <a:latin typeface="Times New Roman" pitchFamily="18" charset="0"/>
              </a:rPr>
              <a:t>) </a:t>
            </a:r>
            <a:endParaRPr lang="de-DE" altLang="en-US" sz="1800" i="0" dirty="0" smtClean="0">
              <a:solidFill>
                <a:schemeClr val="accent2"/>
              </a:solidFill>
              <a:latin typeface="Times New Roman" pitchFamily="18" charset="0"/>
            </a:endParaRPr>
          </a:p>
          <a:p>
            <a:pPr eaLnBrk="1" hangingPunct="1">
              <a:spcBef>
                <a:spcPct val="0"/>
              </a:spcBef>
              <a:spcAft>
                <a:spcPts val="575"/>
              </a:spcAft>
              <a:buClrTx/>
              <a:buFontTx/>
              <a:buNone/>
            </a:pPr>
            <a:r>
              <a:rPr lang="de-DE" altLang="en-US" sz="1800" i="0" dirty="0" smtClean="0">
                <a:solidFill>
                  <a:schemeClr val="accent2"/>
                </a:solidFill>
                <a:latin typeface="Times New Roman" pitchFamily="18" charset="0"/>
              </a:rPr>
              <a:t>(</a:t>
            </a:r>
            <a:r>
              <a:rPr lang="de-DE" altLang="en-US" sz="1800" i="0" dirty="0">
                <a:solidFill>
                  <a:schemeClr val="accent2"/>
                </a:solidFill>
                <a:latin typeface="Times New Roman" pitchFamily="18" charset="0"/>
              </a:rPr>
              <a:t>D: hydraulisches Potential in cm </a:t>
            </a:r>
            <a:r>
              <a:rPr lang="de-DE" altLang="en-US" sz="1800" i="0" dirty="0" smtClean="0">
                <a:solidFill>
                  <a:schemeClr val="accent2"/>
                </a:solidFill>
                <a:latin typeface="Times New Roman" pitchFamily="18" charset="0"/>
              </a:rPr>
              <a:t>Wassersäule!)</a:t>
            </a:r>
            <a:r>
              <a:rPr lang="de-DE" altLang="en-US" sz="1800" i="0" dirty="0" smtClean="0">
                <a:latin typeface="Times New Roman" pitchFamily="18" charset="0"/>
              </a:rPr>
              <a:t> </a:t>
            </a:r>
          </a:p>
          <a:p>
            <a:pPr eaLnBrk="1" hangingPunct="1">
              <a:spcBef>
                <a:spcPct val="0"/>
              </a:spcBef>
              <a:spcAft>
                <a:spcPts val="575"/>
              </a:spcAft>
              <a:buClrTx/>
              <a:buFontTx/>
              <a:buNone/>
            </a:pPr>
            <a:r>
              <a:rPr lang="de-DE" altLang="en-US" sz="1800" i="0" dirty="0" smtClean="0">
                <a:latin typeface="Times New Roman" pitchFamily="18" charset="0"/>
              </a:rPr>
              <a:t>Im gesättigten Fall: </a:t>
            </a:r>
            <a:r>
              <a:rPr lang="de-DE" altLang="en-US" sz="1800" i="0" dirty="0">
                <a:latin typeface="Times New Roman" pitchFamily="18" charset="0"/>
              </a:rPr>
              <a:t>Standrohrspiegelhöhe in der Hydrogeologie.</a:t>
            </a: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r>
              <a:rPr lang="de-DE" altLang="en-US" sz="1800" i="0" dirty="0">
                <a:solidFill>
                  <a:schemeClr val="accent2"/>
                </a:solidFill>
                <a:latin typeface="Times New Roman" pitchFamily="18" charset="0"/>
              </a:rPr>
              <a:t>Wir verwenden im folgenden vor allem die Einheit Meter </a:t>
            </a:r>
            <a:r>
              <a:rPr lang="de-DE" altLang="en-US" sz="1800" i="0" dirty="0" smtClean="0">
                <a:solidFill>
                  <a:schemeClr val="accent2"/>
                </a:solidFill>
                <a:latin typeface="Times New Roman" pitchFamily="18" charset="0"/>
              </a:rPr>
              <a:t>[m], also das hydraulische Potential in Zentimeter Wassersäule [cm WS]. Dessen </a:t>
            </a:r>
            <a:r>
              <a:rPr lang="de-DE" altLang="en-US" sz="1800" i="0" dirty="0" smtClean="0">
                <a:solidFill>
                  <a:schemeClr val="accent2"/>
                </a:solidFill>
                <a:latin typeface="Times New Roman" pitchFamily="18" charset="0"/>
              </a:rPr>
              <a:t>Logarithmus </a:t>
            </a:r>
            <a:r>
              <a:rPr lang="de-DE" altLang="en-US" sz="1800" i="0" dirty="0" smtClean="0">
                <a:solidFill>
                  <a:schemeClr val="accent2"/>
                </a:solidFill>
                <a:latin typeface="Times New Roman" pitchFamily="18" charset="0"/>
              </a:rPr>
              <a:t>ist dann der </a:t>
            </a:r>
            <a:r>
              <a:rPr lang="de-DE" altLang="en-US" sz="1800" i="0" dirty="0" err="1" smtClean="0">
                <a:solidFill>
                  <a:schemeClr val="accent2"/>
                </a:solidFill>
                <a:latin typeface="Times New Roman" pitchFamily="18" charset="0"/>
              </a:rPr>
              <a:t>pF</a:t>
            </a:r>
            <a:r>
              <a:rPr lang="de-DE" altLang="en-US" sz="1800" i="0" dirty="0" smtClean="0">
                <a:solidFill>
                  <a:schemeClr val="accent2"/>
                </a:solidFill>
                <a:latin typeface="Times New Roman" pitchFamily="18" charset="0"/>
              </a:rPr>
              <a:t>-Wert.</a:t>
            </a:r>
            <a:endParaRPr lang="de-DE" altLang="en-US" sz="1800" i="0" dirty="0">
              <a:solidFill>
                <a:schemeClr val="accent2"/>
              </a:solidFill>
              <a:latin typeface="Times New Roman" pitchFamily="18" charset="0"/>
            </a:endParaRPr>
          </a:p>
        </p:txBody>
      </p:sp>
      <p:sp>
        <p:nvSpPr>
          <p:cNvPr id="5"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Definition und Grundlagen</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3F47FA3F-2CD1-45A1-965C-54BBBB8C2C90}" type="slidenum">
              <a:rPr lang="de-DE" altLang="en-US" sz="1400" i="0">
                <a:solidFill>
                  <a:srgbClr val="316395"/>
                </a:solidFill>
                <a:latin typeface="Tahoma" pitchFamily="34" charset="0"/>
              </a:rPr>
              <a:pPr algn="ctr" eaLnBrk="1" hangingPunct="1">
                <a:spcBef>
                  <a:spcPct val="0"/>
                </a:spcBef>
                <a:spcAft>
                  <a:spcPts val="575"/>
                </a:spcAft>
                <a:buClrTx/>
                <a:buFontTx/>
                <a:buNone/>
              </a:pPr>
              <a:t>27</a:t>
            </a:fld>
            <a:endParaRPr lang="de-DE" altLang="en-US" sz="1400" i="0">
              <a:solidFill>
                <a:srgbClr val="316395"/>
              </a:solidFill>
              <a:latin typeface="Tahoma" pitchFamily="34" charset="0"/>
            </a:endParaRPr>
          </a:p>
        </p:txBody>
      </p:sp>
      <p:sp>
        <p:nvSpPr>
          <p:cNvPr id="19459" name="Text Box 3"/>
          <p:cNvSpPr txBox="1">
            <a:spLocks noChangeArrowheads="1"/>
          </p:cNvSpPr>
          <p:nvPr/>
        </p:nvSpPr>
        <p:spPr bwMode="auto">
          <a:xfrm>
            <a:off x="863600" y="990600"/>
            <a:ext cx="7559675" cy="5605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000" b="1" i="0" dirty="0">
                <a:latin typeface="Times New Roman" pitchFamily="18" charset="0"/>
              </a:rPr>
              <a:t>Bestimmung des Matrixpotentials (</a:t>
            </a:r>
            <a:r>
              <a:rPr lang="de-DE" altLang="en-US" sz="2000" b="1" i="0" dirty="0" err="1">
                <a:latin typeface="Times New Roman" pitchFamily="18" charset="0"/>
              </a:rPr>
              <a:t>ψm</a:t>
            </a:r>
            <a:r>
              <a:rPr lang="de-DE" altLang="en-US" sz="2000" b="1" i="0" dirty="0">
                <a:latin typeface="Times New Roman" pitchFamily="18" charset="0"/>
              </a:rPr>
              <a:t>) durch </a:t>
            </a:r>
            <a:r>
              <a:rPr lang="de-DE" altLang="en-US" sz="2000" b="1" i="0" dirty="0" err="1" smtClean="0">
                <a:latin typeface="Times New Roman" pitchFamily="18" charset="0"/>
              </a:rPr>
              <a:t>Tensiometer</a:t>
            </a:r>
            <a:endParaRPr lang="de-DE" altLang="en-US" sz="2000" b="1" i="0" dirty="0">
              <a:latin typeface="Times New Roman" pitchFamily="18" charset="0"/>
            </a:endParaRPr>
          </a:p>
          <a:p>
            <a:pPr eaLnBrk="1" hangingPunct="1">
              <a:spcBef>
                <a:spcPct val="0"/>
              </a:spcBef>
              <a:spcAft>
                <a:spcPts val="575"/>
              </a:spcAft>
              <a:buClrTx/>
              <a:buFontTx/>
              <a:buNone/>
            </a:pPr>
            <a:r>
              <a:rPr lang="de-DE" altLang="en-US" sz="1800" i="0" dirty="0">
                <a:latin typeface="Times New Roman" pitchFamily="18" charset="0"/>
              </a:rPr>
              <a:t>Besteht im wesentlichen aus einer keramischen Membran, die nur für Wasser, nicht aber für Luft durchlässig ist und mit einem Manometer in Verbindung steht. </a:t>
            </a:r>
          </a:p>
          <a:p>
            <a:pPr eaLnBrk="1" hangingPunct="1">
              <a:spcBef>
                <a:spcPct val="0"/>
              </a:spcBef>
              <a:spcAft>
                <a:spcPts val="575"/>
              </a:spcAft>
              <a:buClrTx/>
              <a:buFontTx/>
              <a:buNone/>
            </a:pPr>
            <a:r>
              <a:rPr lang="de-DE" altLang="en-US" sz="1800" i="0" dirty="0">
                <a:latin typeface="Times New Roman" pitchFamily="18" charset="0"/>
              </a:rPr>
              <a:t>Verbindung des Wassers in der porösen Bodenmatrix mit einem externen Wasserreservoir (</a:t>
            </a:r>
            <a:r>
              <a:rPr lang="de-DE" altLang="en-US" sz="1800" i="0" dirty="0" err="1">
                <a:latin typeface="Times New Roman" pitchFamily="18" charset="0"/>
              </a:rPr>
              <a:t>Tensiometerrohr</a:t>
            </a:r>
            <a:r>
              <a:rPr lang="de-DE" altLang="en-US" sz="1800" i="0" dirty="0">
                <a:latin typeface="Times New Roman" pitchFamily="18" charset="0"/>
              </a:rPr>
              <a:t>), in welchem der Druck gemessen werden kann. </a:t>
            </a:r>
          </a:p>
          <a:p>
            <a:pPr eaLnBrk="1" hangingPunct="1">
              <a:spcBef>
                <a:spcPct val="0"/>
              </a:spcBef>
              <a:spcAft>
                <a:spcPts val="575"/>
              </a:spcAft>
              <a:buClrTx/>
              <a:buFontTx/>
              <a:buNone/>
            </a:pPr>
            <a:r>
              <a:rPr lang="de-DE" altLang="en-US" sz="1800" i="0" dirty="0">
                <a:latin typeface="Times New Roman" pitchFamily="18" charset="0"/>
              </a:rPr>
              <a:t>Membran bleibt über den Bereich der </a:t>
            </a:r>
            <a:br>
              <a:rPr lang="de-DE" altLang="en-US" sz="1800" i="0" dirty="0">
                <a:latin typeface="Times New Roman" pitchFamily="18" charset="0"/>
              </a:rPr>
            </a:br>
            <a:r>
              <a:rPr lang="de-DE" altLang="en-US" sz="1800" i="0" dirty="0">
                <a:latin typeface="Times New Roman" pitchFamily="18" charset="0"/>
              </a:rPr>
              <a:t>messbaren Druckunterschiede gesättigt.</a:t>
            </a:r>
          </a:p>
        </p:txBody>
      </p:sp>
      <p:pic>
        <p:nvPicPr>
          <p:cNvPr id="194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895600"/>
            <a:ext cx="4251325" cy="3700463"/>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462" name="Rectangle 1"/>
          <p:cNvSpPr>
            <a:spLocks noChangeArrowheads="1"/>
          </p:cNvSpPr>
          <p:nvPr/>
        </p:nvSpPr>
        <p:spPr bwMode="auto">
          <a:xfrm>
            <a:off x="838200" y="4267200"/>
            <a:ext cx="3962400"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en-US" sz="1600" i="0" dirty="0">
                <a:solidFill>
                  <a:schemeClr val="tx1"/>
                </a:solidFill>
              </a:rPr>
              <a:t>Ein </a:t>
            </a:r>
            <a:r>
              <a:rPr lang="de-DE" altLang="en-US" sz="1600" i="0" dirty="0" err="1">
                <a:solidFill>
                  <a:schemeClr val="tx1"/>
                </a:solidFill>
              </a:rPr>
              <a:t>Tensiometer</a:t>
            </a:r>
            <a:r>
              <a:rPr lang="de-DE" altLang="en-US" sz="1600" i="0" dirty="0">
                <a:solidFill>
                  <a:schemeClr val="tx1"/>
                </a:solidFill>
              </a:rPr>
              <a:t> kann entweder zur Atmosphäre offen (links) oder auch geschlossen sein (rechts). Im ersten Fall erfolgt die Druckmessung durch ein U-Rohr, im zweiten Fall muss der Druck im </a:t>
            </a:r>
            <a:r>
              <a:rPr lang="de-DE" altLang="en-US" sz="1600" i="0" dirty="0" err="1">
                <a:solidFill>
                  <a:schemeClr val="tx1"/>
                </a:solidFill>
              </a:rPr>
              <a:t>Tensiometer</a:t>
            </a:r>
            <a:r>
              <a:rPr lang="de-DE" altLang="en-US" sz="1600" i="0" dirty="0">
                <a:solidFill>
                  <a:schemeClr val="tx1"/>
                </a:solidFill>
              </a:rPr>
              <a:t> mit einem Manometer gemessen werden.</a:t>
            </a:r>
          </a:p>
        </p:txBody>
      </p:sp>
      <p:sp>
        <p:nvSpPr>
          <p:cNvPr id="19463" name="Rectangle 7"/>
          <p:cNvSpPr>
            <a:spLocks noChangeArrowheads="1"/>
          </p:cNvSpPr>
          <p:nvPr/>
        </p:nvSpPr>
        <p:spPr bwMode="auto">
          <a:xfrm>
            <a:off x="6340475" y="6519863"/>
            <a:ext cx="2803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en-US" sz="1600" i="0" dirty="0">
                <a:solidFill>
                  <a:srgbClr val="000000"/>
                </a:solidFill>
              </a:rPr>
              <a:t>(Scheffer/</a:t>
            </a:r>
            <a:r>
              <a:rPr lang="de-DE" altLang="en-US" sz="1600" i="0" dirty="0" err="1">
                <a:solidFill>
                  <a:srgbClr val="000000"/>
                </a:solidFill>
              </a:rPr>
              <a:t>Schachtschabel</a:t>
            </a:r>
            <a:r>
              <a:rPr lang="de-DE" altLang="en-US" sz="1600" i="0" dirty="0">
                <a:solidFill>
                  <a:srgbClr val="000000"/>
                </a:solidFill>
              </a:rPr>
              <a:t> 1998)</a:t>
            </a:r>
            <a:endParaRPr lang="en-US" altLang="en-US" sz="1600" dirty="0"/>
          </a:p>
        </p:txBody>
      </p:sp>
      <p:sp>
        <p:nvSpPr>
          <p:cNvPr id="8"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Definition und Grundlagen</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990600"/>
            <a:ext cx="6553200" cy="5703888"/>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483" name="Rectangle 3"/>
          <p:cNvSpPr>
            <a:spLocks noChangeArrowheads="1"/>
          </p:cNvSpPr>
          <p:nvPr/>
        </p:nvSpPr>
        <p:spPr bwMode="auto">
          <a:xfrm>
            <a:off x="6340475" y="6519863"/>
            <a:ext cx="28035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de-DE" altLang="en-US" sz="1600" i="0">
                <a:solidFill>
                  <a:srgbClr val="000000"/>
                </a:solidFill>
              </a:rPr>
              <a:t>(Scheffer/Schachtschabel 1998)</a:t>
            </a:r>
            <a:endParaRPr lang="en-US" altLang="en-US" sz="1600"/>
          </a:p>
        </p:txBody>
      </p:sp>
      <p:sp>
        <p:nvSpPr>
          <p:cNvPr id="4"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Definition und Grundlagen</a:t>
            </a:r>
            <a:endParaRPr lang="de-DE" altLang="en-US" sz="2400" b="1" i="0" dirty="0">
              <a:solidFill>
                <a:srgbClr val="FFFFFF"/>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Box 1"/>
          <p:cNvSpPr txBox="1">
            <a:spLocks noChangeArrowheads="1"/>
          </p:cNvSpPr>
          <p:nvPr/>
        </p:nvSpPr>
        <p:spPr bwMode="auto">
          <a:xfrm>
            <a:off x="762000" y="1096962"/>
            <a:ext cx="4125119" cy="576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79413" indent="-379413" eaLnBrk="0" hangingPunct="0">
              <a:tabLst>
                <a:tab pos="457200" algn="l"/>
                <a:tab pos="914400" algn="l"/>
                <a:tab pos="1371600" algn="l"/>
                <a:tab pos="1828800" algn="l"/>
                <a:tab pos="2286000" algn="l"/>
                <a:tab pos="2743200" algn="l"/>
                <a:tab pos="3200400" algn="l"/>
                <a:tab pos="3657600" algn="l"/>
                <a:tab pos="4114800" algn="l"/>
              </a:tabLst>
              <a:defRPr sz="2400" i="1">
                <a:solidFill>
                  <a:schemeClr val="bg1"/>
                </a:solidFill>
                <a:latin typeface="Times New Roman" pitchFamily="18" charset="0"/>
                <a:cs typeface="DejaVu Sans" pitchFamily="34" charset="0"/>
              </a:defRPr>
            </a:lvl1pPr>
            <a:lvl2pPr eaLnBrk="0" hangingPunct="0">
              <a:tabLst>
                <a:tab pos="457200" algn="l"/>
                <a:tab pos="914400" algn="l"/>
                <a:tab pos="1371600" algn="l"/>
                <a:tab pos="1828800" algn="l"/>
                <a:tab pos="2286000" algn="l"/>
                <a:tab pos="2743200" algn="l"/>
                <a:tab pos="3200400" algn="l"/>
                <a:tab pos="3657600" algn="l"/>
                <a:tab pos="4114800" algn="l"/>
              </a:tabLst>
              <a:defRPr sz="2400" i="1">
                <a:solidFill>
                  <a:schemeClr val="bg1"/>
                </a:solidFill>
                <a:latin typeface="Times New Roman" pitchFamily="18" charset="0"/>
                <a:cs typeface="DejaVu Sans" pitchFamily="34" charset="0"/>
              </a:defRPr>
            </a:lvl2pPr>
            <a:lvl3pPr eaLnBrk="0" hangingPunct="0">
              <a:tabLst>
                <a:tab pos="457200" algn="l"/>
                <a:tab pos="914400" algn="l"/>
                <a:tab pos="1371600" algn="l"/>
                <a:tab pos="1828800" algn="l"/>
                <a:tab pos="2286000" algn="l"/>
                <a:tab pos="2743200" algn="l"/>
                <a:tab pos="3200400" algn="l"/>
                <a:tab pos="3657600" algn="l"/>
                <a:tab pos="4114800" algn="l"/>
              </a:tabLst>
              <a:defRPr sz="2400" i="1">
                <a:solidFill>
                  <a:schemeClr val="bg1"/>
                </a:solidFill>
                <a:latin typeface="Times New Roman" pitchFamily="18" charset="0"/>
                <a:cs typeface="DejaVu Sans" pitchFamily="34" charset="0"/>
              </a:defRPr>
            </a:lvl3pPr>
            <a:lvl4pPr eaLnBrk="0" hangingPunct="0">
              <a:tabLst>
                <a:tab pos="457200" algn="l"/>
                <a:tab pos="914400" algn="l"/>
                <a:tab pos="1371600" algn="l"/>
                <a:tab pos="1828800" algn="l"/>
                <a:tab pos="2286000" algn="l"/>
                <a:tab pos="2743200" algn="l"/>
                <a:tab pos="3200400" algn="l"/>
                <a:tab pos="3657600" algn="l"/>
                <a:tab pos="4114800" algn="l"/>
              </a:tabLst>
              <a:defRPr sz="2400" i="1">
                <a:solidFill>
                  <a:schemeClr val="bg1"/>
                </a:solidFill>
                <a:latin typeface="Times New Roman" pitchFamily="18" charset="0"/>
                <a:cs typeface="DejaVu Sans" pitchFamily="34" charset="0"/>
              </a:defRPr>
            </a:lvl4pPr>
            <a:lvl5pPr eaLnBrk="0" hangingPunct="0">
              <a:tabLst>
                <a:tab pos="457200" algn="l"/>
                <a:tab pos="914400" algn="l"/>
                <a:tab pos="1371600" algn="l"/>
                <a:tab pos="1828800" algn="l"/>
                <a:tab pos="2286000" algn="l"/>
                <a:tab pos="2743200" algn="l"/>
                <a:tab pos="3200400" algn="l"/>
                <a:tab pos="3657600" algn="l"/>
                <a:tab pos="4114800" algn="l"/>
              </a:tabLst>
              <a:defRPr sz="2400" i="1">
                <a:solidFill>
                  <a:schemeClr val="bg1"/>
                </a:solidFill>
                <a:latin typeface="Times New Roman" pitchFamily="18" charset="0"/>
                <a:cs typeface="DejaVu Sans" pitchFamily="34" charset="0"/>
              </a:defRPr>
            </a:lvl5pPr>
            <a:lvl6pPr marL="25146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Lst>
              <a:defRPr sz="2400" i="1">
                <a:solidFill>
                  <a:schemeClr val="bg1"/>
                </a:solidFill>
                <a:latin typeface="Times New Roman" pitchFamily="18" charset="0"/>
                <a:cs typeface="DejaVu Sans" pitchFamily="34" charset="0"/>
              </a:defRPr>
            </a:lvl6pPr>
            <a:lvl7pPr marL="29718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Lst>
              <a:defRPr sz="2400" i="1">
                <a:solidFill>
                  <a:schemeClr val="bg1"/>
                </a:solidFill>
                <a:latin typeface="Times New Roman" pitchFamily="18" charset="0"/>
                <a:cs typeface="DejaVu Sans" pitchFamily="34" charset="0"/>
              </a:defRPr>
            </a:lvl7pPr>
            <a:lvl8pPr marL="34290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Lst>
              <a:defRPr sz="2400" i="1">
                <a:solidFill>
                  <a:schemeClr val="bg1"/>
                </a:solidFill>
                <a:latin typeface="Times New Roman" pitchFamily="18" charset="0"/>
                <a:cs typeface="DejaVu Sans" pitchFamily="34" charset="0"/>
              </a:defRPr>
            </a:lvl8pPr>
            <a:lvl9pPr marL="3886200" indent="-228600" defTabSz="449263" eaLnBrk="0" fontAlgn="base" hangingPunct="0">
              <a:spcBef>
                <a:spcPct val="0"/>
              </a:spcBef>
              <a:spcAft>
                <a:spcPts val="575"/>
              </a:spcAft>
              <a:buClr>
                <a:srgbClr val="000000"/>
              </a:buClr>
              <a:buSzPct val="100000"/>
              <a:buFont typeface="Times New Roman" pitchFamily="18" charset="0"/>
              <a:tabLst>
                <a:tab pos="457200" algn="l"/>
                <a:tab pos="914400" algn="l"/>
                <a:tab pos="1371600" algn="l"/>
                <a:tab pos="1828800" algn="l"/>
                <a:tab pos="2286000" algn="l"/>
                <a:tab pos="2743200" algn="l"/>
                <a:tab pos="3200400" algn="l"/>
                <a:tab pos="3657600" algn="l"/>
                <a:tab pos="4114800" algn="l"/>
              </a:tabLst>
              <a:defRPr sz="2400" i="1">
                <a:solidFill>
                  <a:schemeClr val="bg1"/>
                </a:solidFill>
                <a:latin typeface="Times New Roman" pitchFamily="18" charset="0"/>
                <a:cs typeface="DejaVu Sans" pitchFamily="34" charset="0"/>
              </a:defRPr>
            </a:lvl9pPr>
          </a:lstStyle>
          <a:p>
            <a:pPr marL="285750" indent="-285750" eaLnBrk="1" hangingPunct="1">
              <a:spcBef>
                <a:spcPts val="0"/>
              </a:spcBef>
              <a:spcAft>
                <a:spcPts val="600"/>
              </a:spcAft>
              <a:buFont typeface="Arial" panose="020B0604020202020204" pitchFamily="34" charset="0"/>
              <a:buChar char="•"/>
            </a:pPr>
            <a:r>
              <a:rPr lang="en-US" altLang="en-US" sz="1800" dirty="0">
                <a:solidFill>
                  <a:srgbClr val="000000"/>
                </a:solidFill>
                <a:ea typeface="Arial Unicode MS" pitchFamily="34" charset="-128"/>
                <a:cs typeface="Times New Roman" panose="02020603050405020304" pitchFamily="18" charset="0"/>
              </a:rPr>
              <a:t>Sharp front process; </a:t>
            </a:r>
            <a:r>
              <a:rPr lang="en-US" altLang="en-US" sz="1800" dirty="0" err="1">
                <a:solidFill>
                  <a:srgbClr val="000000"/>
                </a:solidFill>
                <a:ea typeface="Arial Unicode MS" pitchFamily="34" charset="-128"/>
                <a:cs typeface="Times New Roman" panose="02020603050405020304" pitchFamily="18" charset="0"/>
              </a:rPr>
              <a:t>Ausbreitung</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vor</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allem</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vertikal</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außer</a:t>
            </a:r>
            <a:r>
              <a:rPr lang="en-US" altLang="en-US" sz="1800" dirty="0">
                <a:solidFill>
                  <a:srgbClr val="000000"/>
                </a:solidFill>
                <a:ea typeface="Arial Unicode MS" pitchFamily="34" charset="-128"/>
                <a:cs typeface="Times New Roman" panose="02020603050405020304" pitchFamily="18" charset="0"/>
              </a:rPr>
              <a:t> </a:t>
            </a:r>
            <a:r>
              <a:rPr lang="en-US" altLang="en-US" sz="1800" dirty="0" smtClean="0">
                <a:solidFill>
                  <a:srgbClr val="000000"/>
                </a:solidFill>
                <a:ea typeface="Arial Unicode MS" pitchFamily="34" charset="-128"/>
                <a:cs typeface="Times New Roman" panose="02020603050405020304" pitchFamily="18" charset="0"/>
              </a:rPr>
              <a:t>an </a:t>
            </a:r>
            <a:r>
              <a:rPr lang="en-US" altLang="en-US" sz="1800" dirty="0" err="1" smtClean="0">
                <a:solidFill>
                  <a:srgbClr val="000000"/>
                </a:solidFill>
                <a:ea typeface="Arial Unicode MS" pitchFamily="34" charset="-128"/>
                <a:cs typeface="Times New Roman" panose="02020603050405020304" pitchFamily="18" charset="0"/>
              </a:rPr>
              <a:t>Berghängen</a:t>
            </a:r>
            <a:endParaRPr lang="en-US" altLang="en-US" sz="1800" dirty="0">
              <a:solidFill>
                <a:srgbClr val="000000"/>
              </a:solidFill>
              <a:ea typeface="Arial Unicode MS" pitchFamily="34" charset="-128"/>
              <a:cs typeface="Times New Roman" panose="02020603050405020304" pitchFamily="18" charset="0"/>
            </a:endParaRPr>
          </a:p>
          <a:p>
            <a:pPr marL="285750" indent="-285750" eaLnBrk="1" hangingPunct="1">
              <a:spcBef>
                <a:spcPts val="0"/>
              </a:spcBef>
              <a:spcAft>
                <a:spcPts val="600"/>
              </a:spcAft>
              <a:buFont typeface="Arial" panose="020B0604020202020204" pitchFamily="34" charset="0"/>
              <a:buChar char="•"/>
            </a:pPr>
            <a:r>
              <a:rPr lang="en-US" altLang="en-US" sz="1800" dirty="0" err="1" smtClean="0">
                <a:solidFill>
                  <a:srgbClr val="000000"/>
                </a:solidFill>
                <a:ea typeface="Arial Unicode MS" pitchFamily="34" charset="-128"/>
                <a:cs typeface="Times New Roman" panose="02020603050405020304" pitchFamily="18" charset="0"/>
              </a:rPr>
              <a:t>Sättigungszone</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dünn</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voll</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mit</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Wasser</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gefüllt</a:t>
            </a:r>
            <a:endParaRPr lang="en-US" altLang="en-US" sz="1800" dirty="0">
              <a:solidFill>
                <a:srgbClr val="000000"/>
              </a:solidFill>
              <a:ea typeface="Arial Unicode MS" pitchFamily="34" charset="-128"/>
              <a:cs typeface="Times New Roman" panose="02020603050405020304" pitchFamily="18" charset="0"/>
            </a:endParaRPr>
          </a:p>
          <a:p>
            <a:pPr marL="285750" indent="-285750" eaLnBrk="1" hangingPunct="1">
              <a:spcBef>
                <a:spcPts val="0"/>
              </a:spcBef>
              <a:spcAft>
                <a:spcPts val="600"/>
              </a:spcAft>
              <a:buFont typeface="Arial" panose="020B0604020202020204" pitchFamily="34" charset="0"/>
              <a:buChar char="•"/>
            </a:pPr>
            <a:r>
              <a:rPr lang="en-US" altLang="en-US" sz="1800" dirty="0" err="1">
                <a:solidFill>
                  <a:srgbClr val="000000"/>
                </a:solidFill>
                <a:ea typeface="Arial Unicode MS" pitchFamily="34" charset="-128"/>
                <a:cs typeface="Times New Roman" panose="02020603050405020304" pitchFamily="18" charset="0"/>
              </a:rPr>
              <a:t>Übergangszone</a:t>
            </a:r>
            <a:endParaRPr lang="en-US" altLang="en-US" sz="1800" dirty="0">
              <a:solidFill>
                <a:srgbClr val="000000"/>
              </a:solidFill>
              <a:ea typeface="Arial Unicode MS" pitchFamily="34" charset="-128"/>
              <a:cs typeface="Times New Roman" panose="02020603050405020304" pitchFamily="18" charset="0"/>
            </a:endParaRPr>
          </a:p>
          <a:p>
            <a:pPr marL="285750" indent="-285750" eaLnBrk="1" hangingPunct="1">
              <a:spcBef>
                <a:spcPts val="0"/>
              </a:spcBef>
              <a:spcAft>
                <a:spcPts val="600"/>
              </a:spcAft>
              <a:buFont typeface="Arial" panose="020B0604020202020204" pitchFamily="34" charset="0"/>
              <a:buChar char="•"/>
            </a:pPr>
            <a:r>
              <a:rPr lang="en-US" altLang="en-US" sz="1800" dirty="0" err="1" smtClean="0">
                <a:solidFill>
                  <a:srgbClr val="000000"/>
                </a:solidFill>
                <a:ea typeface="Arial Unicode MS" pitchFamily="34" charset="-128"/>
                <a:cs typeface="Times New Roman" panose="02020603050405020304" pitchFamily="18" charset="0"/>
              </a:rPr>
              <a:t>Transportzone</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füllt</a:t>
            </a:r>
            <a:r>
              <a:rPr lang="en-US" altLang="en-US" sz="1800" dirty="0">
                <a:solidFill>
                  <a:srgbClr val="000000"/>
                </a:solidFill>
                <a:ea typeface="Arial Unicode MS" pitchFamily="34" charset="-128"/>
                <a:cs typeface="Times New Roman" panose="02020603050405020304" pitchFamily="18" charset="0"/>
              </a:rPr>
              <a:t> den </a:t>
            </a:r>
            <a:r>
              <a:rPr lang="en-US" altLang="en-US" sz="1800" dirty="0" err="1">
                <a:solidFill>
                  <a:srgbClr val="000000"/>
                </a:solidFill>
                <a:ea typeface="Arial Unicode MS" pitchFamily="34" charset="-128"/>
                <a:cs typeface="Times New Roman" panose="02020603050405020304" pitchFamily="18" charset="0"/>
              </a:rPr>
              <a:t>Bodenspeicher</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mit</a:t>
            </a:r>
            <a:r>
              <a:rPr lang="en-US" altLang="en-US" sz="1800" dirty="0">
                <a:solidFill>
                  <a:srgbClr val="000000"/>
                </a:solidFill>
                <a:ea typeface="Arial Unicode MS" pitchFamily="34" charset="-128"/>
                <a:cs typeface="Times New Roman" panose="02020603050405020304" pitchFamily="18" charset="0"/>
              </a:rPr>
              <a:t> der </a:t>
            </a:r>
            <a:r>
              <a:rPr lang="en-US" altLang="en-US" sz="1800" dirty="0" err="1">
                <a:solidFill>
                  <a:srgbClr val="000000"/>
                </a:solidFill>
                <a:ea typeface="Arial Unicode MS" pitchFamily="34" charset="-128"/>
                <a:cs typeface="Times New Roman" panose="02020603050405020304" pitchFamily="18" charset="0"/>
              </a:rPr>
              <a:t>Zeit</a:t>
            </a:r>
            <a:endParaRPr lang="en-US" altLang="en-US" sz="1800" dirty="0">
              <a:solidFill>
                <a:srgbClr val="000000"/>
              </a:solidFill>
              <a:ea typeface="Arial Unicode MS" pitchFamily="34" charset="-128"/>
              <a:cs typeface="Times New Roman" panose="02020603050405020304" pitchFamily="18" charset="0"/>
            </a:endParaRPr>
          </a:p>
          <a:p>
            <a:pPr marL="285750" indent="-285750" eaLnBrk="1" hangingPunct="1">
              <a:spcBef>
                <a:spcPts val="0"/>
              </a:spcBef>
              <a:spcAft>
                <a:spcPts val="600"/>
              </a:spcAft>
              <a:buFont typeface="Arial" panose="020B0604020202020204" pitchFamily="34" charset="0"/>
              <a:buChar char="•"/>
            </a:pPr>
            <a:r>
              <a:rPr lang="en-US" altLang="en-US" sz="1800" dirty="0" err="1">
                <a:solidFill>
                  <a:srgbClr val="000000"/>
                </a:solidFill>
                <a:ea typeface="Arial Unicode MS" pitchFamily="34" charset="-128"/>
                <a:cs typeface="Times New Roman" panose="02020603050405020304" pitchFamily="18" charset="0"/>
              </a:rPr>
              <a:t>Benetzungsgrenz</a:t>
            </a:r>
            <a:r>
              <a:rPr lang="en-US" altLang="en-US" sz="1800" dirty="0">
                <a:solidFill>
                  <a:srgbClr val="000000"/>
                </a:solidFill>
                <a:ea typeface="Arial Unicode MS" pitchFamily="34" charset="-128"/>
                <a:cs typeface="Times New Roman" panose="02020603050405020304" pitchFamily="18" charset="0"/>
              </a:rPr>
              <a:t> -Zone: </a:t>
            </a:r>
            <a:r>
              <a:rPr lang="en-US" altLang="en-US" sz="1800" dirty="0" err="1" smtClean="0">
                <a:solidFill>
                  <a:srgbClr val="000000"/>
                </a:solidFill>
                <a:ea typeface="Arial Unicode MS" pitchFamily="34" charset="-128"/>
                <a:cs typeface="Times New Roman" panose="02020603050405020304" pitchFamily="18" charset="0"/>
              </a:rPr>
              <a:t>Saugkräfte</a:t>
            </a:r>
            <a:r>
              <a:rPr lang="en-US" altLang="en-US" sz="1800" dirty="0" smtClean="0">
                <a:solidFill>
                  <a:srgbClr val="000000"/>
                </a:solidFill>
                <a:ea typeface="Arial Unicode MS" pitchFamily="34" charset="-128"/>
                <a:cs typeface="Times New Roman" panose="02020603050405020304" pitchFamily="18" charset="0"/>
              </a:rPr>
              <a:t> und </a:t>
            </a:r>
            <a:r>
              <a:rPr lang="en-US" altLang="en-US" sz="1800" dirty="0" err="1">
                <a:solidFill>
                  <a:srgbClr val="000000"/>
                </a:solidFill>
                <a:ea typeface="Arial Unicode MS" pitchFamily="34" charset="-128"/>
                <a:cs typeface="Times New Roman" panose="02020603050405020304" pitchFamily="18" charset="0"/>
              </a:rPr>
              <a:t>Schwerkraft</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smtClean="0">
                <a:solidFill>
                  <a:srgbClr val="000000"/>
                </a:solidFill>
                <a:ea typeface="Arial Unicode MS" pitchFamily="34" charset="-128"/>
                <a:cs typeface="Times New Roman" panose="02020603050405020304" pitchFamily="18" charset="0"/>
              </a:rPr>
              <a:t>bewegen</a:t>
            </a:r>
            <a:r>
              <a:rPr lang="en-US" altLang="en-US" sz="1800" dirty="0" smtClean="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Sie</a:t>
            </a:r>
            <a:r>
              <a:rPr lang="en-US" altLang="en-US" sz="1800" dirty="0">
                <a:solidFill>
                  <a:srgbClr val="000000"/>
                </a:solidFill>
                <a:ea typeface="Arial Unicode MS" pitchFamily="34" charset="-128"/>
                <a:cs typeface="Times New Roman" panose="02020603050405020304" pitchFamily="18" charset="0"/>
              </a:rPr>
              <a:t> die </a:t>
            </a:r>
            <a:r>
              <a:rPr lang="en-US" altLang="en-US" sz="1800" dirty="0" err="1">
                <a:solidFill>
                  <a:srgbClr val="000000"/>
                </a:solidFill>
                <a:ea typeface="Arial Unicode MS" pitchFamily="34" charset="-128"/>
                <a:cs typeface="Times New Roman" panose="02020603050405020304" pitchFamily="18" charset="0"/>
              </a:rPr>
              <a:t>Grenze</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nach</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unten</a:t>
            </a:r>
            <a:endParaRPr lang="en-US" altLang="en-US" sz="1800" dirty="0">
              <a:solidFill>
                <a:srgbClr val="000000"/>
              </a:solidFill>
              <a:ea typeface="Arial Unicode MS" pitchFamily="34" charset="-128"/>
              <a:cs typeface="Times New Roman" panose="02020603050405020304" pitchFamily="18" charset="0"/>
            </a:endParaRPr>
          </a:p>
          <a:p>
            <a:pPr marL="285750" indent="-285750" eaLnBrk="1" hangingPunct="1">
              <a:spcBef>
                <a:spcPts val="0"/>
              </a:spcBef>
              <a:spcAft>
                <a:spcPts val="600"/>
              </a:spcAft>
              <a:buFont typeface="Arial" panose="020B0604020202020204" pitchFamily="34" charset="0"/>
              <a:buChar char="•"/>
            </a:pPr>
            <a:r>
              <a:rPr lang="en-US" altLang="en-US" sz="1800" dirty="0" err="1">
                <a:solidFill>
                  <a:srgbClr val="000000"/>
                </a:solidFill>
                <a:ea typeface="Arial Unicode MS" pitchFamily="34" charset="-128"/>
                <a:cs typeface="Times New Roman" panose="02020603050405020304" pitchFamily="18" charset="0"/>
              </a:rPr>
              <a:t>Sehr</a:t>
            </a:r>
            <a:r>
              <a:rPr lang="en-US" altLang="en-US" sz="1800" dirty="0">
                <a:solidFill>
                  <a:srgbClr val="000000"/>
                </a:solidFill>
                <a:ea typeface="Arial Unicode MS" pitchFamily="34" charset="-128"/>
                <a:cs typeface="Times New Roman" panose="02020603050405020304" pitchFamily="18" charset="0"/>
              </a:rPr>
              <a:t> starker </a:t>
            </a:r>
            <a:r>
              <a:rPr lang="en-US" altLang="en-US" sz="1800" dirty="0" err="1">
                <a:solidFill>
                  <a:srgbClr val="000000"/>
                </a:solidFill>
                <a:ea typeface="Arial Unicode MS" pitchFamily="34" charset="-128"/>
                <a:cs typeface="Times New Roman" panose="02020603050405020304" pitchFamily="18" charset="0"/>
              </a:rPr>
              <a:t>Einfluss</a:t>
            </a:r>
            <a:r>
              <a:rPr lang="en-US" altLang="en-US" sz="1800" dirty="0">
                <a:solidFill>
                  <a:srgbClr val="000000"/>
                </a:solidFill>
                <a:ea typeface="Arial Unicode MS" pitchFamily="34" charset="-128"/>
                <a:cs typeface="Times New Roman" panose="02020603050405020304" pitchFamily="18" charset="0"/>
              </a:rPr>
              <a:t> </a:t>
            </a:r>
            <a:r>
              <a:rPr lang="en-US" altLang="en-US" sz="1800" dirty="0" smtClean="0">
                <a:solidFill>
                  <a:srgbClr val="000000"/>
                </a:solidFill>
                <a:ea typeface="Arial Unicode MS" pitchFamily="34" charset="-128"/>
                <a:cs typeface="Times New Roman" panose="02020603050405020304" pitchFamily="18" charset="0"/>
              </a:rPr>
              <a:t>von </a:t>
            </a:r>
            <a:r>
              <a:rPr lang="en-US" altLang="en-US" sz="1800" b="1" dirty="0" err="1" smtClean="0">
                <a:solidFill>
                  <a:srgbClr val="000000"/>
                </a:solidFill>
                <a:ea typeface="Arial Unicode MS" pitchFamily="34" charset="-128"/>
                <a:cs typeface="Times New Roman" panose="02020603050405020304" pitchFamily="18" charset="0"/>
              </a:rPr>
              <a:t>Makroporen</a:t>
            </a:r>
            <a:r>
              <a:rPr lang="en-US" altLang="en-US" sz="1800" b="1" dirty="0" smtClean="0">
                <a:solidFill>
                  <a:srgbClr val="000000"/>
                </a:solidFill>
                <a:ea typeface="Arial Unicode MS" pitchFamily="34" charset="-128"/>
                <a:cs typeface="Times New Roman" panose="02020603050405020304" pitchFamily="18" charset="0"/>
              </a:rPr>
              <a:t> </a:t>
            </a:r>
            <a:r>
              <a:rPr lang="en-US" altLang="en-US" sz="1800" dirty="0">
                <a:solidFill>
                  <a:srgbClr val="000000"/>
                </a:solidFill>
                <a:ea typeface="Arial Unicode MS" pitchFamily="34" charset="-128"/>
                <a:cs typeface="Times New Roman" panose="02020603050405020304" pitchFamily="18" charset="0"/>
              </a:rPr>
              <a:t>(</a:t>
            </a:r>
            <a:r>
              <a:rPr lang="en-US" altLang="en-US" sz="1800" dirty="0" err="1">
                <a:solidFill>
                  <a:srgbClr val="000000"/>
                </a:solidFill>
                <a:ea typeface="Arial Unicode MS" pitchFamily="34" charset="-128"/>
                <a:cs typeface="Times New Roman" panose="02020603050405020304" pitchFamily="18" charset="0"/>
              </a:rPr>
              <a:t>z.B</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Wurzeln</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Würmer</a:t>
            </a:r>
            <a:r>
              <a:rPr lang="en-US" altLang="en-US" sz="1800" dirty="0">
                <a:solidFill>
                  <a:srgbClr val="000000"/>
                </a:solidFill>
                <a:ea typeface="Arial Unicode MS" pitchFamily="34" charset="-128"/>
                <a:cs typeface="Times New Roman" panose="02020603050405020304" pitchFamily="18" charset="0"/>
              </a:rPr>
              <a:t>, </a:t>
            </a:r>
            <a:r>
              <a:rPr lang="en-US" altLang="en-US" sz="1800" dirty="0" err="1">
                <a:solidFill>
                  <a:srgbClr val="000000"/>
                </a:solidFill>
                <a:ea typeface="Arial Unicode MS" pitchFamily="34" charset="-128"/>
                <a:cs typeface="Times New Roman" panose="02020603050405020304" pitchFamily="18" charset="0"/>
              </a:rPr>
              <a:t>Risse</a:t>
            </a:r>
            <a:r>
              <a:rPr lang="en-US" altLang="en-US" sz="1800" dirty="0" smtClean="0">
                <a:solidFill>
                  <a:srgbClr val="000000"/>
                </a:solidFill>
                <a:ea typeface="Arial Unicode MS" pitchFamily="34" charset="-128"/>
                <a:cs typeface="Times New Roman" panose="02020603050405020304" pitchFamily="18" charset="0"/>
              </a:rPr>
              <a:t>)</a:t>
            </a:r>
            <a:endParaRPr lang="en-US" altLang="en-US" sz="1800" dirty="0">
              <a:solidFill>
                <a:srgbClr val="000000"/>
              </a:solidFill>
              <a:ea typeface="Arial Unicode MS" pitchFamily="34" charset="-128"/>
              <a:cs typeface="Times New Roman" panose="02020603050405020304" pitchFamily="18" charset="0"/>
            </a:endParaRPr>
          </a:p>
        </p:txBody>
      </p:sp>
      <p:sp>
        <p:nvSpPr>
          <p:cNvPr id="16388" name="Rectangle 3"/>
          <p:cNvSpPr>
            <a:spLocks noChangeArrowheads="1"/>
          </p:cNvSpPr>
          <p:nvPr/>
        </p:nvSpPr>
        <p:spPr bwMode="auto">
          <a:xfrm>
            <a:off x="0" y="2071688"/>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6389" name="Rectangle 4"/>
          <p:cNvSpPr>
            <a:spLocks noChangeArrowheads="1"/>
          </p:cNvSpPr>
          <p:nvPr/>
        </p:nvSpPr>
        <p:spPr bwMode="auto">
          <a:xfrm>
            <a:off x="0" y="2095500"/>
            <a:ext cx="9144000" cy="1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pic>
        <p:nvPicPr>
          <p:cNvPr id="16391"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7119" y="954880"/>
            <a:ext cx="4227513" cy="2665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smtClean="0">
                <a:solidFill>
                  <a:srgbClr val="FFFFFF"/>
                </a:solidFill>
              </a:rPr>
              <a:t>7.2 Fließvorgänge</a:t>
            </a:r>
            <a:endParaRPr lang="de-DE" altLang="en-US" sz="2400" b="1" i="0" dirty="0">
              <a:solidFill>
                <a:srgbClr val="FFFFFF"/>
              </a:solidFill>
            </a:endParaRPr>
          </a:p>
        </p:txBody>
      </p:sp>
    </p:spTree>
    <p:extLst>
      <p:ext uri="{BB962C8B-B14F-4D97-AF65-F5344CB8AC3E}">
        <p14:creationId xmlns:p14="http://schemas.microsoft.com/office/powerpoint/2010/main" val="39707778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97356886-27EA-4D41-9477-D701EF580CDA}" type="slidenum">
              <a:rPr lang="de-DE" altLang="en-US" sz="1400" i="0">
                <a:solidFill>
                  <a:srgbClr val="316395"/>
                </a:solidFill>
                <a:latin typeface="Tahoma" pitchFamily="34" charset="0"/>
              </a:rPr>
              <a:pPr algn="ctr" eaLnBrk="1" hangingPunct="1">
                <a:spcBef>
                  <a:spcPct val="0"/>
                </a:spcBef>
                <a:spcAft>
                  <a:spcPts val="575"/>
                </a:spcAft>
                <a:buClrTx/>
                <a:buFontTx/>
                <a:buNone/>
              </a:pPr>
              <a:t>3</a:t>
            </a:fld>
            <a:endParaRPr lang="de-DE" altLang="en-US" sz="1400" i="0">
              <a:solidFill>
                <a:srgbClr val="316395"/>
              </a:solidFill>
              <a:latin typeface="Tahoma" pitchFamily="34" charset="0"/>
            </a:endParaRPr>
          </a:p>
        </p:txBody>
      </p:sp>
      <p:sp>
        <p:nvSpPr>
          <p:cNvPr id="5123" name="Text Box 2"/>
          <p:cNvSpPr txBox="1">
            <a:spLocks noChangeArrowheads="1"/>
          </p:cNvSpPr>
          <p:nvPr/>
        </p:nvSpPr>
        <p:spPr bwMode="auto">
          <a:xfrm>
            <a:off x="755650" y="115888"/>
            <a:ext cx="802798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r>
              <a:rPr lang="de-DE" altLang="en-US" b="1" i="0">
                <a:solidFill>
                  <a:srgbClr val="FFFFFF"/>
                </a:solidFill>
              </a:rPr>
              <a:t>Inhalts- und Terminübersicht</a:t>
            </a:r>
          </a:p>
        </p:txBody>
      </p:sp>
      <p:sp>
        <p:nvSpPr>
          <p:cNvPr id="5124" name="Text Box 3"/>
          <p:cNvSpPr txBox="1">
            <a:spLocks noChangeArrowheads="1"/>
          </p:cNvSpPr>
          <p:nvPr/>
        </p:nvSpPr>
        <p:spPr bwMode="auto">
          <a:xfrm>
            <a:off x="684213" y="1341438"/>
            <a:ext cx="8002587" cy="5111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ts val="700"/>
              </a:spcBef>
              <a:spcAft>
                <a:spcPct val="0"/>
              </a:spcAft>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39738" algn="l"/>
                <a:tab pos="889000" algn="l"/>
                <a:tab pos="1338263" algn="l"/>
                <a:tab pos="1787525" algn="l"/>
                <a:tab pos="2236788" algn="l"/>
                <a:tab pos="2686050" algn="l"/>
                <a:tab pos="3135313" algn="l"/>
                <a:tab pos="3584575" algn="l"/>
                <a:tab pos="4033838" algn="l"/>
                <a:tab pos="4483100" algn="l"/>
                <a:tab pos="4932363" algn="l"/>
                <a:tab pos="5389563" algn="l"/>
                <a:tab pos="5830888" algn="l"/>
                <a:tab pos="6280150" algn="l"/>
                <a:tab pos="6729413" algn="l"/>
                <a:tab pos="7178675" algn="l"/>
                <a:tab pos="7627938" algn="l"/>
                <a:tab pos="8077200" algn="l"/>
                <a:tab pos="8526463" algn="l"/>
                <a:tab pos="8975725" algn="l"/>
                <a:tab pos="8977313" algn="l"/>
                <a:tab pos="9426575" algn="l"/>
                <a:tab pos="9875838" algn="l"/>
                <a:tab pos="10325100" algn="l"/>
                <a:tab pos="10779125" algn="l"/>
                <a:tab pos="10780713" algn="l"/>
              </a:tabLst>
              <a:defRPr sz="2800">
                <a:solidFill>
                  <a:srgbClr val="000000"/>
                </a:solidFill>
                <a:latin typeface="Arial" charset="0"/>
                <a:cs typeface="DejaVu Sans" pitchFamily="34" charset="0"/>
              </a:defRPr>
            </a:lvl9pPr>
          </a:lstStyle>
          <a:p>
            <a:pPr eaLnBrk="1" hangingPunct="1">
              <a:buClrTx/>
              <a:buFontTx/>
              <a:buNone/>
            </a:pPr>
            <a:r>
              <a:rPr lang="de-DE" altLang="en-US" b="1" i="0"/>
              <a:t>8. 		VL 12.06.14 Versickerung</a:t>
            </a:r>
          </a:p>
          <a:p>
            <a:pPr eaLnBrk="1" hangingPunct="1">
              <a:buClrTx/>
              <a:buFontTx/>
              <a:buNone/>
            </a:pPr>
            <a:r>
              <a:rPr lang="de-DE" altLang="en-US" i="0">
                <a:solidFill>
                  <a:srgbClr val="808080"/>
                </a:solidFill>
              </a:rPr>
              <a:t>9. 		VL 19.06.14 Infiltration</a:t>
            </a:r>
          </a:p>
          <a:p>
            <a:pPr eaLnBrk="1" hangingPunct="1">
              <a:buClrTx/>
              <a:buFontTx/>
              <a:buNone/>
            </a:pPr>
            <a:r>
              <a:rPr lang="de-DE" altLang="en-US" i="0">
                <a:solidFill>
                  <a:srgbClr val="808080"/>
                </a:solidFill>
              </a:rPr>
              <a:t>10. 	VL 26.06.14 Abfluss I</a:t>
            </a:r>
          </a:p>
          <a:p>
            <a:pPr eaLnBrk="1" hangingPunct="1">
              <a:buClrTx/>
              <a:buFontTx/>
              <a:buNone/>
            </a:pPr>
            <a:r>
              <a:rPr lang="de-DE" altLang="en-US" i="0">
                <a:solidFill>
                  <a:srgbClr val="808080"/>
                </a:solidFill>
              </a:rPr>
              <a:t>11. 	VL 03.07.14 Abfluss II</a:t>
            </a:r>
          </a:p>
          <a:p>
            <a:pPr eaLnBrk="1" hangingPunct="1">
              <a:buClrTx/>
              <a:buFontTx/>
              <a:buNone/>
            </a:pPr>
            <a:r>
              <a:rPr lang="de-DE" altLang="en-US" i="0">
                <a:solidFill>
                  <a:srgbClr val="808080"/>
                </a:solidFill>
              </a:rPr>
              <a:t>12. 	VL 10.07.14 Einheitsganglinie I</a:t>
            </a:r>
          </a:p>
          <a:p>
            <a:pPr eaLnBrk="1" hangingPunct="1">
              <a:buClrTx/>
              <a:buFontTx/>
              <a:buNone/>
            </a:pPr>
            <a:r>
              <a:rPr lang="de-DE" altLang="en-US" i="0">
                <a:solidFill>
                  <a:srgbClr val="808080"/>
                </a:solidFill>
              </a:rPr>
              <a:t>13. 	VL 17.07.14 Einheitsganglinie II</a:t>
            </a:r>
          </a:p>
          <a:p>
            <a:pPr eaLnBrk="1" hangingPunct="1">
              <a:buClrTx/>
              <a:buFontTx/>
              <a:buNone/>
            </a:pPr>
            <a:endParaRPr lang="de-DE" altLang="en-US" i="0">
              <a:solidFill>
                <a:srgbClr val="808080"/>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524000"/>
            <a:ext cx="7077075" cy="4524375"/>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026136" y="5562600"/>
            <a:ext cx="5517664" cy="661720"/>
          </a:xfrm>
          <a:prstGeom prst="rect">
            <a:avLst/>
          </a:prstGeom>
          <a:solidFill>
            <a:schemeClr val="bg1"/>
          </a:solidFill>
        </p:spPr>
        <p:txBody>
          <a:bodyPr wrap="none" rtlCol="0">
            <a:spAutoFit/>
          </a:bodyPr>
          <a:lstStyle/>
          <a:p>
            <a:r>
              <a:rPr lang="de-DE" sz="1600" i="0" dirty="0" smtClean="0">
                <a:solidFill>
                  <a:schemeClr val="tx1"/>
                </a:solidFill>
              </a:rPr>
              <a:t>Wirkung eines Dauerregens auf einen </a:t>
            </a:r>
            <a:r>
              <a:rPr lang="de-DE" sz="1600" i="0" dirty="0" err="1" smtClean="0">
                <a:solidFill>
                  <a:schemeClr val="tx1"/>
                </a:solidFill>
              </a:rPr>
              <a:t>unbewachsenen</a:t>
            </a:r>
            <a:r>
              <a:rPr lang="de-DE" sz="1600" i="0" dirty="0" smtClean="0">
                <a:solidFill>
                  <a:schemeClr val="tx1"/>
                </a:solidFill>
              </a:rPr>
              <a:t> Lößboden</a:t>
            </a:r>
          </a:p>
          <a:p>
            <a:r>
              <a:rPr lang="de-DE" sz="1600" i="0" dirty="0" smtClean="0">
                <a:solidFill>
                  <a:schemeClr val="tx1"/>
                </a:solidFill>
              </a:rPr>
              <a:t>(Richter: Der Boden als Reaktor)</a:t>
            </a:r>
            <a:endParaRPr lang="en-US" sz="1600" i="0" dirty="0">
              <a:solidFill>
                <a:schemeClr val="tx1"/>
              </a:solidFill>
            </a:endParaRPr>
          </a:p>
        </p:txBody>
      </p:sp>
      <p:sp>
        <p:nvSpPr>
          <p:cNvPr id="7"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smtClean="0">
                <a:solidFill>
                  <a:srgbClr val="FFFFFF"/>
                </a:solidFill>
              </a:rPr>
              <a:t>7.2 Fließvorgänge</a:t>
            </a:r>
            <a:endParaRPr lang="de-DE" altLang="en-US" sz="2400" b="1" i="0" dirty="0">
              <a:solidFill>
                <a:srgbClr val="FFFFFF"/>
              </a:solidFill>
            </a:endParaRPr>
          </a:p>
        </p:txBody>
      </p:sp>
    </p:spTree>
    <p:extLst>
      <p:ext uri="{BB962C8B-B14F-4D97-AF65-F5344CB8AC3E}">
        <p14:creationId xmlns:p14="http://schemas.microsoft.com/office/powerpoint/2010/main" val="22659527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6625" y="1447800"/>
            <a:ext cx="7248525" cy="474345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981200" y="5715000"/>
            <a:ext cx="6107569" cy="661720"/>
          </a:xfrm>
          <a:prstGeom prst="rect">
            <a:avLst/>
          </a:prstGeom>
          <a:solidFill>
            <a:schemeClr val="bg1"/>
          </a:solidFill>
        </p:spPr>
        <p:txBody>
          <a:bodyPr wrap="none" rtlCol="0">
            <a:spAutoFit/>
          </a:bodyPr>
          <a:lstStyle/>
          <a:p>
            <a:r>
              <a:rPr lang="de-DE" sz="1600" i="0" dirty="0" smtClean="0">
                <a:solidFill>
                  <a:schemeClr val="tx1"/>
                </a:solidFill>
              </a:rPr>
              <a:t>Wirkung eines Kurzniederschlages auf einen </a:t>
            </a:r>
            <a:r>
              <a:rPr lang="de-DE" sz="1600" i="0" dirty="0" err="1" smtClean="0">
                <a:solidFill>
                  <a:schemeClr val="tx1"/>
                </a:solidFill>
              </a:rPr>
              <a:t>unbewachsenen</a:t>
            </a:r>
            <a:r>
              <a:rPr lang="de-DE" sz="1600" i="0" dirty="0" smtClean="0">
                <a:solidFill>
                  <a:schemeClr val="tx1"/>
                </a:solidFill>
              </a:rPr>
              <a:t> Lößboden</a:t>
            </a:r>
          </a:p>
          <a:p>
            <a:r>
              <a:rPr lang="de-DE" sz="1600" i="0" dirty="0" smtClean="0">
                <a:solidFill>
                  <a:schemeClr val="tx1"/>
                </a:solidFill>
              </a:rPr>
              <a:t>(Richter: Der Boden als Reaktor)</a:t>
            </a:r>
            <a:endParaRPr lang="en-US" sz="1600" i="0" dirty="0">
              <a:solidFill>
                <a:schemeClr val="tx1"/>
              </a:solidFill>
            </a:endParaRPr>
          </a:p>
        </p:txBody>
      </p:sp>
      <p:sp>
        <p:nvSpPr>
          <p:cNvPr id="8"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smtClean="0">
                <a:solidFill>
                  <a:srgbClr val="FFFFFF"/>
                </a:solidFill>
              </a:rPr>
              <a:t>7.2 Fließvorgänge</a:t>
            </a:r>
            <a:endParaRPr lang="de-DE" altLang="en-US" sz="2400" b="1" i="0" dirty="0">
              <a:solidFill>
                <a:srgbClr val="FFFFFF"/>
              </a:solidFill>
            </a:endParaRPr>
          </a:p>
        </p:txBody>
      </p:sp>
    </p:spTree>
    <p:extLst>
      <p:ext uri="{BB962C8B-B14F-4D97-AF65-F5344CB8AC3E}">
        <p14:creationId xmlns:p14="http://schemas.microsoft.com/office/powerpoint/2010/main" val="9042508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1575" y="1676400"/>
            <a:ext cx="6800850" cy="40386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981200" y="5715000"/>
            <a:ext cx="6305893" cy="661720"/>
          </a:xfrm>
          <a:prstGeom prst="rect">
            <a:avLst/>
          </a:prstGeom>
          <a:noFill/>
        </p:spPr>
        <p:txBody>
          <a:bodyPr wrap="none" rtlCol="0">
            <a:spAutoFit/>
          </a:bodyPr>
          <a:lstStyle/>
          <a:p>
            <a:r>
              <a:rPr lang="de-DE" sz="1600" i="0" dirty="0" smtClean="0">
                <a:solidFill>
                  <a:schemeClr val="tx1"/>
                </a:solidFill>
              </a:rPr>
              <a:t>Langfristiger Austrocknungsvorgang bei einem </a:t>
            </a:r>
            <a:r>
              <a:rPr lang="de-DE" sz="1600" i="0" dirty="0" err="1" smtClean="0">
                <a:solidFill>
                  <a:schemeClr val="tx1"/>
                </a:solidFill>
              </a:rPr>
              <a:t>unbewachsenen</a:t>
            </a:r>
            <a:r>
              <a:rPr lang="de-DE" sz="1600" i="0" dirty="0" smtClean="0">
                <a:solidFill>
                  <a:schemeClr val="tx1"/>
                </a:solidFill>
              </a:rPr>
              <a:t> Lößboden</a:t>
            </a:r>
          </a:p>
          <a:p>
            <a:r>
              <a:rPr lang="de-DE" sz="1600" i="0" dirty="0" smtClean="0">
                <a:solidFill>
                  <a:schemeClr val="tx1"/>
                </a:solidFill>
              </a:rPr>
              <a:t>(Richter: Der Boden als Reaktor)</a:t>
            </a:r>
            <a:endParaRPr lang="en-US" sz="1600" i="0" dirty="0">
              <a:solidFill>
                <a:schemeClr val="tx1"/>
              </a:solidFill>
            </a:endParaRPr>
          </a:p>
        </p:txBody>
      </p:sp>
      <p:sp>
        <p:nvSpPr>
          <p:cNvPr id="6"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smtClean="0">
                <a:solidFill>
                  <a:srgbClr val="FFFFFF"/>
                </a:solidFill>
              </a:rPr>
              <a:t>7.2 Fließvorgänge</a:t>
            </a:r>
            <a:endParaRPr lang="de-DE" altLang="en-US" sz="2400" b="1" i="0" dirty="0">
              <a:solidFill>
                <a:srgbClr val="FFFFFF"/>
              </a:solidFill>
            </a:endParaRPr>
          </a:p>
        </p:txBody>
      </p:sp>
    </p:spTree>
    <p:extLst>
      <p:ext uri="{BB962C8B-B14F-4D97-AF65-F5344CB8AC3E}">
        <p14:creationId xmlns:p14="http://schemas.microsoft.com/office/powerpoint/2010/main" val="13603724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58C8962D-5631-4DE4-AE04-D1DF725E1B78}" type="slidenum">
              <a:rPr lang="de-DE" altLang="en-US" sz="1400" i="0">
                <a:solidFill>
                  <a:srgbClr val="316395"/>
                </a:solidFill>
                <a:latin typeface="Tahoma" pitchFamily="34" charset="0"/>
              </a:rPr>
              <a:pPr algn="ctr" eaLnBrk="1" hangingPunct="1">
                <a:spcBef>
                  <a:spcPct val="0"/>
                </a:spcBef>
                <a:spcAft>
                  <a:spcPts val="575"/>
                </a:spcAft>
                <a:buClrTx/>
                <a:buFontTx/>
                <a:buNone/>
              </a:pPr>
              <a:t>33</a:t>
            </a:fld>
            <a:endParaRPr lang="de-DE" altLang="en-US" sz="1400" i="0">
              <a:solidFill>
                <a:srgbClr val="316395"/>
              </a:solidFill>
              <a:latin typeface="Tahoma" pitchFamily="34" charset="0"/>
            </a:endParaRPr>
          </a:p>
        </p:txBody>
      </p:sp>
      <p:sp>
        <p:nvSpPr>
          <p:cNvPr id="18435" name="Text Box 3"/>
          <p:cNvSpPr txBox="1">
            <a:spLocks noChangeArrowheads="1"/>
          </p:cNvSpPr>
          <p:nvPr/>
        </p:nvSpPr>
        <p:spPr bwMode="auto">
          <a:xfrm>
            <a:off x="863600" y="1219200"/>
            <a:ext cx="7559675" cy="464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000" b="1" i="0" dirty="0" smtClean="0">
                <a:latin typeface="Times New Roman" pitchFamily="18" charset="0"/>
              </a:rPr>
              <a:t>Die lokale Wasserbilanz</a:t>
            </a:r>
          </a:p>
          <a:p>
            <a:pPr eaLnBrk="1" hangingPunct="1">
              <a:spcBef>
                <a:spcPct val="0"/>
              </a:spcBef>
              <a:spcAft>
                <a:spcPts val="575"/>
              </a:spcAft>
              <a:buClrTx/>
              <a:buFontTx/>
              <a:buNone/>
            </a:pPr>
            <a:r>
              <a:rPr lang="de-DE" altLang="en-US" sz="1800" i="0" dirty="0" smtClean="0">
                <a:latin typeface="Times New Roman" pitchFamily="18" charset="0"/>
              </a:rPr>
              <a:t>Die lokale (</a:t>
            </a:r>
            <a:r>
              <a:rPr lang="de-DE" altLang="en-US" sz="1800" i="0" dirty="0" err="1" smtClean="0">
                <a:latin typeface="Times New Roman" pitchFamily="18" charset="0"/>
              </a:rPr>
              <a:t>eindimenionale</a:t>
            </a:r>
            <a:r>
              <a:rPr lang="de-DE" altLang="en-US" sz="1800" i="0" dirty="0" smtClean="0">
                <a:latin typeface="Times New Roman" pitchFamily="18" charset="0"/>
              </a:rPr>
              <a:t>) Wasserbilanzgleichung lautet:</a:t>
            </a: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endParaRPr lang="de-DE" altLang="en-US" sz="1800" i="0" dirty="0" smtClean="0">
              <a:latin typeface="Times New Roman" pitchFamily="18" charset="0"/>
            </a:endParaRPr>
          </a:p>
          <a:p>
            <a:pPr eaLnBrk="1" hangingPunct="1">
              <a:spcBef>
                <a:spcPct val="0"/>
              </a:spcBef>
              <a:spcAft>
                <a:spcPts val="575"/>
              </a:spcAft>
              <a:buClrTx/>
              <a:buFontTx/>
              <a:buNone/>
            </a:pPr>
            <a:endParaRPr lang="de-DE" altLang="en-US" sz="1800" i="0" dirty="0" smtClean="0">
              <a:latin typeface="Times New Roman" pitchFamily="18" charset="0"/>
            </a:endParaRPr>
          </a:p>
          <a:p>
            <a:pPr eaLnBrk="1" hangingPunct="1">
              <a:spcBef>
                <a:spcPct val="0"/>
              </a:spcBef>
              <a:spcAft>
                <a:spcPts val="575"/>
              </a:spcAft>
              <a:buClrTx/>
              <a:buFontTx/>
              <a:buNone/>
            </a:pPr>
            <a:endParaRPr lang="de-DE" altLang="en-US" sz="1800" i="0" dirty="0" smtClean="0">
              <a:latin typeface="Times New Roman" pitchFamily="18" charset="0"/>
            </a:endParaRPr>
          </a:p>
          <a:p>
            <a:pPr marL="285750" indent="-285750" eaLnBrk="1" hangingPunct="1">
              <a:spcBef>
                <a:spcPct val="0"/>
              </a:spcBef>
              <a:spcAft>
                <a:spcPts val="575"/>
              </a:spcAft>
              <a:buClrTx/>
              <a:buFont typeface="Symbol"/>
              <a:buChar char="Þ"/>
            </a:pPr>
            <a:r>
              <a:rPr lang="de-DE" altLang="en-US" sz="1800" i="0" dirty="0" smtClean="0">
                <a:latin typeface="Times New Roman" pitchFamily="18" charset="0"/>
              </a:rPr>
              <a:t>Änderung </a:t>
            </a:r>
            <a:r>
              <a:rPr lang="de-DE" altLang="en-US" sz="1800" i="0" dirty="0">
                <a:latin typeface="Times New Roman" pitchFamily="18" charset="0"/>
              </a:rPr>
              <a:t>des Wassergehaltes über die Zeit = Änderung des Wasserflusses über den </a:t>
            </a:r>
            <a:r>
              <a:rPr lang="de-DE" altLang="en-US" sz="1800" i="0" dirty="0" smtClean="0">
                <a:latin typeface="Times New Roman" pitchFamily="18" charset="0"/>
              </a:rPr>
              <a:t>Ort -&gt; Massenerhaltung -&gt; Kontinuitätsgleichung</a:t>
            </a:r>
          </a:p>
          <a:p>
            <a:pPr eaLnBrk="1" hangingPunct="1">
              <a:spcBef>
                <a:spcPct val="0"/>
              </a:spcBef>
              <a:spcAft>
                <a:spcPts val="575"/>
              </a:spcAft>
              <a:buClrTx/>
            </a:pPr>
            <a:r>
              <a:rPr lang="de-DE" altLang="en-US" sz="1800" i="0" dirty="0">
                <a:latin typeface="Times New Roman" pitchFamily="18" charset="0"/>
              </a:rPr>
              <a:t>m</a:t>
            </a:r>
            <a:r>
              <a:rPr lang="de-DE" altLang="en-US" sz="1800" i="0" dirty="0" smtClean="0">
                <a:latin typeface="Times New Roman" pitchFamily="18" charset="0"/>
              </a:rPr>
              <a:t>it </a:t>
            </a:r>
            <a:endParaRPr lang="de-DE" altLang="en-US" sz="1800" i="0" dirty="0">
              <a:latin typeface="Times New Roman" pitchFamily="18" charset="0"/>
            </a:endParaRPr>
          </a:p>
          <a:p>
            <a:pPr eaLnBrk="1" hangingPunct="1">
              <a:spcBef>
                <a:spcPct val="0"/>
              </a:spcBef>
              <a:spcAft>
                <a:spcPts val="575"/>
              </a:spcAft>
              <a:buClrTx/>
            </a:pPr>
            <a:endParaRPr lang="de-DE" altLang="en-US" sz="1800" i="0" dirty="0" smtClean="0">
              <a:latin typeface="Times New Roman" pitchFamily="18" charset="0"/>
            </a:endParaRP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endParaRPr lang="de-DE" altLang="en-US" sz="1800" i="0" dirty="0" smtClean="0">
              <a:latin typeface="Times New Roman" pitchFamily="18" charset="0"/>
            </a:endParaRPr>
          </a:p>
          <a:p>
            <a:pPr eaLnBrk="1" hangingPunct="1">
              <a:spcBef>
                <a:spcPct val="0"/>
              </a:spcBef>
              <a:spcAft>
                <a:spcPts val="575"/>
              </a:spcAft>
              <a:buClrTx/>
              <a:buFontTx/>
              <a:buNone/>
            </a:pPr>
            <a:endParaRPr lang="de-DE" altLang="en-US" sz="1800" i="0" dirty="0" smtClean="0">
              <a:latin typeface="Times New Roman" pitchFamily="18" charset="0"/>
            </a:endParaRPr>
          </a:p>
        </p:txBody>
      </p:sp>
      <p:sp>
        <p:nvSpPr>
          <p:cNvPr id="18436"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smtClean="0">
                <a:solidFill>
                  <a:srgbClr val="FFFFFF"/>
                </a:solidFill>
              </a:rPr>
              <a:t>7.2 Fließvorgänge</a:t>
            </a:r>
            <a:endParaRPr lang="de-DE" altLang="en-US" sz="2400" b="1" i="0" dirty="0">
              <a:solidFill>
                <a:srgbClr val="FFFFFF"/>
              </a:solidFill>
            </a:endParaRPr>
          </a:p>
        </p:txBody>
      </p:sp>
      <mc:AlternateContent xmlns:mc="http://schemas.openxmlformats.org/markup-compatibility/2006" xmlns:a14="http://schemas.microsoft.com/office/drawing/2010/main">
        <mc:Choice Requires="a14">
          <p:sp>
            <p:nvSpPr>
              <p:cNvPr id="2" name="Rectangle 1"/>
              <p:cNvSpPr/>
              <p:nvPr/>
            </p:nvSpPr>
            <p:spPr>
              <a:xfrm>
                <a:off x="1295399" y="2209800"/>
                <a:ext cx="2362201" cy="725776"/>
              </a:xfrm>
              <a:prstGeom prst="rect">
                <a:avLst/>
              </a:prstGeom>
            </p:spPr>
            <p:txBody>
              <a:bodyPr wrap="square">
                <a:spAutoFit/>
              </a:bodyPr>
              <a:lstStyle/>
              <a:p>
                <a:pPr>
                  <a:buClrTx/>
                </a:pPr>
                <a14:m>
                  <m:oMath xmlns:m="http://schemas.openxmlformats.org/officeDocument/2006/math">
                    <m:f>
                      <m:fPr>
                        <m:ctrlPr>
                          <a:rPr lang="de-DE" altLang="en-US" sz="2800" i="1" smtClean="0">
                            <a:solidFill>
                              <a:schemeClr val="tx1"/>
                            </a:solidFill>
                            <a:latin typeface="Cambria Math"/>
                          </a:rPr>
                        </m:ctrlPr>
                      </m:fPr>
                      <m:num>
                        <m:r>
                          <m:rPr>
                            <m:sty m:val="p"/>
                          </m:rPr>
                          <a:rPr lang="el-GR" altLang="en-US" sz="2800">
                            <a:solidFill>
                              <a:schemeClr val="tx1"/>
                            </a:solidFill>
                            <a:latin typeface="Cambria Math"/>
                          </a:rPr>
                          <m:t>δθ</m:t>
                        </m:r>
                      </m:num>
                      <m:den>
                        <m:r>
                          <a:rPr lang="de-DE" altLang="en-US" sz="2800">
                            <a:solidFill>
                              <a:schemeClr val="tx1"/>
                            </a:solidFill>
                            <a:latin typeface="Cambria Math"/>
                            <a:ea typeface="Cambria Math"/>
                          </a:rPr>
                          <m:t>𝛿</m:t>
                        </m:r>
                        <m:r>
                          <a:rPr lang="de-DE" altLang="en-US" sz="2800">
                            <a:solidFill>
                              <a:schemeClr val="tx1"/>
                            </a:solidFill>
                            <a:latin typeface="Cambria Math"/>
                            <a:ea typeface="Cambria Math"/>
                          </a:rPr>
                          <m:t>𝑡</m:t>
                        </m:r>
                      </m:den>
                    </m:f>
                    <m:r>
                      <a:rPr lang="de-DE" altLang="en-US" sz="2800">
                        <a:solidFill>
                          <a:schemeClr val="tx1"/>
                        </a:solidFill>
                        <a:latin typeface="Cambria Math"/>
                      </a:rPr>
                      <m:t>=</m:t>
                    </m:r>
                    <m:f>
                      <m:fPr>
                        <m:ctrlPr>
                          <a:rPr lang="de-DE" altLang="en-US" sz="2800" i="1">
                            <a:solidFill>
                              <a:schemeClr val="tx1"/>
                            </a:solidFill>
                            <a:latin typeface="Cambria Math"/>
                          </a:rPr>
                        </m:ctrlPr>
                      </m:fPr>
                      <m:num>
                        <m:r>
                          <a:rPr lang="de-DE" altLang="en-US" sz="2800">
                            <a:solidFill>
                              <a:schemeClr val="tx1"/>
                            </a:solidFill>
                            <a:latin typeface="Cambria Math"/>
                            <a:ea typeface="Cambria Math"/>
                          </a:rPr>
                          <m:t>𝛿</m:t>
                        </m:r>
                        <m:r>
                          <a:rPr lang="de-DE" altLang="en-US" sz="2800" b="0" i="1" smtClean="0">
                            <a:solidFill>
                              <a:schemeClr val="tx1"/>
                            </a:solidFill>
                            <a:latin typeface="Cambria Math"/>
                            <a:ea typeface="Cambria Math"/>
                          </a:rPr>
                          <m:t>𝑉</m:t>
                        </m:r>
                        <m:r>
                          <a:rPr lang="de-DE" altLang="en-US" sz="2800" b="0" i="1" baseline="-25000" smtClean="0">
                            <a:solidFill>
                              <a:schemeClr val="tx1"/>
                            </a:solidFill>
                            <a:latin typeface="Cambria Math"/>
                            <a:ea typeface="Cambria Math"/>
                          </a:rPr>
                          <m:t>𝑓</m:t>
                        </m:r>
                      </m:num>
                      <m:den>
                        <m:r>
                          <a:rPr lang="de-DE" altLang="en-US" sz="2800">
                            <a:solidFill>
                              <a:schemeClr val="tx1"/>
                            </a:solidFill>
                            <a:latin typeface="Cambria Math"/>
                            <a:ea typeface="Cambria Math"/>
                          </a:rPr>
                          <m:t>𝛿</m:t>
                        </m:r>
                        <m:r>
                          <a:rPr lang="de-DE" altLang="en-US" sz="2800" b="0" i="1" smtClean="0">
                            <a:solidFill>
                              <a:schemeClr val="tx1"/>
                            </a:solidFill>
                            <a:latin typeface="Cambria Math"/>
                            <a:ea typeface="Cambria Math"/>
                          </a:rPr>
                          <m:t>𝑧</m:t>
                        </m:r>
                      </m:den>
                    </m:f>
                  </m:oMath>
                </a14:m>
                <a:r>
                  <a:rPr lang="de-DE" altLang="en-US" sz="2800" i="0" dirty="0" smtClean="0">
                    <a:solidFill>
                      <a:schemeClr val="tx1"/>
                    </a:solidFill>
                  </a:rPr>
                  <a:t> </a:t>
                </a:r>
              </a:p>
            </p:txBody>
          </p:sp>
        </mc:Choice>
        <mc:Fallback xmlns="">
          <p:sp>
            <p:nvSpPr>
              <p:cNvPr id="2" name="Rectangle 1"/>
              <p:cNvSpPr>
                <a:spLocks noRot="1" noChangeAspect="1" noMove="1" noResize="1" noEditPoints="1" noAdjustHandles="1" noChangeArrowheads="1" noChangeShapeType="1" noTextEdit="1"/>
              </p:cNvSpPr>
              <p:nvPr/>
            </p:nvSpPr>
            <p:spPr>
              <a:xfrm>
                <a:off x="1295399" y="2209800"/>
                <a:ext cx="2362201" cy="725776"/>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295400" y="4343400"/>
                <a:ext cx="5791200" cy="1554272"/>
              </a:xfrm>
              <a:prstGeom prst="rect">
                <a:avLst/>
              </a:prstGeom>
            </p:spPr>
            <p:txBody>
              <a:bodyPr wrap="square">
                <a:spAutoFit/>
              </a:bodyPr>
              <a:lstStyle/>
              <a:p>
                <a:pPr>
                  <a:buClrTx/>
                </a:pPr>
                <a14:m>
                  <m:oMath xmlns:m="http://schemas.openxmlformats.org/officeDocument/2006/math">
                    <m:r>
                      <m:rPr>
                        <m:sty m:val="p"/>
                      </m:rPr>
                      <a:rPr lang="el-GR" altLang="en-US" sz="2000" smtClean="0">
                        <a:solidFill>
                          <a:schemeClr val="tx1"/>
                        </a:solidFill>
                        <a:latin typeface="Cambria Math"/>
                      </a:rPr>
                      <m:t>θ</m:t>
                    </m:r>
                    <m:r>
                      <a:rPr lang="el-GR" altLang="en-US" sz="2000">
                        <a:solidFill>
                          <a:schemeClr val="tx1"/>
                        </a:solidFill>
                        <a:latin typeface="Cambria Math"/>
                      </a:rPr>
                      <m:t> </m:t>
                    </m:r>
                  </m:oMath>
                </a14:m>
                <a:r>
                  <a:rPr lang="de-DE" altLang="en-US" sz="2000" i="0" dirty="0" smtClean="0">
                    <a:solidFill>
                      <a:schemeClr val="tx1"/>
                    </a:solidFill>
                  </a:rPr>
                  <a:t>	= Wassergehalt</a:t>
                </a:r>
              </a:p>
              <a:p>
                <a:pPr>
                  <a:buClrTx/>
                </a:pPr>
                <a:r>
                  <a:rPr lang="de-DE" altLang="en-US" sz="2000" i="0" dirty="0" smtClean="0">
                    <a:solidFill>
                      <a:schemeClr val="tx1"/>
                    </a:solidFill>
                  </a:rPr>
                  <a:t>t  	= Zeit</a:t>
                </a:r>
              </a:p>
              <a:p>
                <a:pPr>
                  <a:buClrTx/>
                </a:pPr>
                <a:r>
                  <a:rPr lang="de-DE" altLang="en-US" sz="2000" i="0" dirty="0" err="1" smtClean="0">
                    <a:solidFill>
                      <a:schemeClr val="tx1"/>
                    </a:solidFill>
                  </a:rPr>
                  <a:t>V</a:t>
                </a:r>
                <a:r>
                  <a:rPr lang="de-DE" altLang="en-US" sz="2000" i="0" baseline="-25000" dirty="0" err="1" smtClean="0">
                    <a:solidFill>
                      <a:schemeClr val="tx1"/>
                    </a:solidFill>
                  </a:rPr>
                  <a:t>f</a:t>
                </a:r>
                <a:r>
                  <a:rPr lang="de-DE" altLang="en-US" sz="2000" i="0" baseline="-25000" dirty="0" smtClean="0">
                    <a:solidFill>
                      <a:schemeClr val="tx1"/>
                    </a:solidFill>
                  </a:rPr>
                  <a:t> 	</a:t>
                </a:r>
                <a:r>
                  <a:rPr lang="de-DE" altLang="en-US" sz="2000" i="0" dirty="0" smtClean="0">
                    <a:solidFill>
                      <a:schemeClr val="tx1"/>
                    </a:solidFill>
                  </a:rPr>
                  <a:t>= Wasserfluss (Filtergeschwindigkeit)</a:t>
                </a:r>
              </a:p>
              <a:p>
                <a:pPr>
                  <a:buClrTx/>
                </a:pPr>
                <a:r>
                  <a:rPr lang="de-DE" altLang="en-US" sz="2000" i="0" dirty="0" smtClean="0">
                    <a:solidFill>
                      <a:schemeClr val="tx1"/>
                    </a:solidFill>
                  </a:rPr>
                  <a:t>𝛿z 	= Abstand</a:t>
                </a:r>
              </a:p>
            </p:txBody>
          </p:sp>
        </mc:Choice>
        <mc:Fallback xmlns="">
          <p:sp>
            <p:nvSpPr>
              <p:cNvPr id="6" name="Rectangle 5"/>
              <p:cNvSpPr>
                <a:spLocks noRot="1" noChangeAspect="1" noMove="1" noResize="1" noEditPoints="1" noAdjustHandles="1" noChangeArrowheads="1" noChangeShapeType="1" noTextEdit="1"/>
              </p:cNvSpPr>
              <p:nvPr/>
            </p:nvSpPr>
            <p:spPr>
              <a:xfrm>
                <a:off x="1295400" y="4343400"/>
                <a:ext cx="5791200" cy="1554272"/>
              </a:xfrm>
              <a:prstGeom prst="rect">
                <a:avLst/>
              </a:prstGeom>
              <a:blipFill rotWithShape="1">
                <a:blip r:embed="rId4"/>
                <a:stretch>
                  <a:fillRect l="-1158" t="-1969" b="-6299"/>
                </a:stretch>
              </a:blipFill>
            </p:spPr>
            <p:txBody>
              <a:bodyPr/>
              <a:lstStyle/>
              <a:p>
                <a:r>
                  <a:rPr lang="en-US">
                    <a:noFill/>
                  </a:rPr>
                  <a:t> </a:t>
                </a:r>
              </a:p>
            </p:txBody>
          </p:sp>
        </mc:Fallback>
      </mc:AlternateContent>
    </p:spTree>
    <p:extLst>
      <p:ext uri="{BB962C8B-B14F-4D97-AF65-F5344CB8AC3E}">
        <p14:creationId xmlns:p14="http://schemas.microsoft.com/office/powerpoint/2010/main" val="190581707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58C8962D-5631-4DE4-AE04-D1DF725E1B78}" type="slidenum">
              <a:rPr lang="de-DE" altLang="en-US" sz="1400" i="0">
                <a:solidFill>
                  <a:srgbClr val="316395"/>
                </a:solidFill>
                <a:latin typeface="Tahoma" pitchFamily="34" charset="0"/>
              </a:rPr>
              <a:pPr algn="ctr" eaLnBrk="1" hangingPunct="1">
                <a:spcBef>
                  <a:spcPct val="0"/>
                </a:spcBef>
                <a:spcAft>
                  <a:spcPts val="575"/>
                </a:spcAft>
                <a:buClrTx/>
                <a:buFontTx/>
                <a:buNone/>
              </a:pPr>
              <a:t>34</a:t>
            </a:fld>
            <a:endParaRPr lang="de-DE" altLang="en-US" sz="1400" i="0">
              <a:solidFill>
                <a:srgbClr val="316395"/>
              </a:solidFill>
              <a:latin typeface="Tahoma" pitchFamily="34" charset="0"/>
            </a:endParaRPr>
          </a:p>
        </p:txBody>
      </p:sp>
      <mc:AlternateContent xmlns:mc="http://schemas.openxmlformats.org/markup-compatibility/2006" xmlns:a14="http://schemas.microsoft.com/office/drawing/2010/main">
        <mc:Choice Requires="a14">
          <p:sp>
            <p:nvSpPr>
              <p:cNvPr id="18435" name="Text Box 3"/>
              <p:cNvSpPr txBox="1">
                <a:spLocks noChangeArrowheads="1"/>
              </p:cNvSpPr>
              <p:nvPr/>
            </p:nvSpPr>
            <p:spPr bwMode="auto">
              <a:xfrm>
                <a:off x="863600" y="1219200"/>
                <a:ext cx="7559675" cy="4648200"/>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3465A4"/>
                    </a:solidFill>
                    <a:round/>
                    <a:headEnd/>
                    <a:tailEnd/>
                  </a14:hiddenLine>
                </a:ext>
                <a:ext uri="{AF507438-7753-43E0-B8FC-AC1667EBCBE1}">
                  <a14:hiddenEffects>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000" b="1" i="0" dirty="0" smtClean="0">
                    <a:latin typeface="Times New Roman" pitchFamily="18" charset="0"/>
                  </a:rPr>
                  <a:t>Die Gleichung für den Wasserfluss </a:t>
                </a:r>
                <a:r>
                  <a:rPr lang="de-DE" altLang="en-US" sz="2000" b="1" i="0" dirty="0" err="1" smtClean="0">
                    <a:latin typeface="Times New Roman" pitchFamily="18" charset="0"/>
                  </a:rPr>
                  <a:t>V</a:t>
                </a:r>
                <a:r>
                  <a:rPr lang="de-DE" altLang="en-US" sz="2000" b="1" i="0" baseline="-25000" dirty="0" err="1" smtClean="0">
                    <a:latin typeface="Times New Roman" pitchFamily="18" charset="0"/>
                  </a:rPr>
                  <a:t>f</a:t>
                </a:r>
                <a:r>
                  <a:rPr lang="de-DE" altLang="en-US" sz="2000" b="1" i="0" baseline="-25000" dirty="0" smtClean="0">
                    <a:latin typeface="Times New Roman" pitchFamily="18" charset="0"/>
                  </a:rPr>
                  <a:t> </a:t>
                </a:r>
                <a:r>
                  <a:rPr lang="de-DE" altLang="en-US" sz="2000" b="1" i="0" dirty="0" smtClean="0">
                    <a:latin typeface="Times New Roman" pitchFamily="18" charset="0"/>
                  </a:rPr>
                  <a:t> -&gt; das Darcy-Gesetz</a:t>
                </a:r>
                <a:endParaRPr lang="de-DE" altLang="en-US" sz="2000" b="1" i="0" baseline="-25000" dirty="0" smtClean="0">
                  <a:latin typeface="Times New Roman" pitchFamily="18" charset="0"/>
                </a:endParaRPr>
              </a:p>
              <a:p>
                <a:pPr eaLnBrk="1" hangingPunct="1">
                  <a:spcBef>
                    <a:spcPct val="0"/>
                  </a:spcBef>
                  <a:spcAft>
                    <a:spcPts val="575"/>
                  </a:spcAft>
                  <a:buClrTx/>
                  <a:buFontTx/>
                  <a:buNone/>
                </a:pPr>
                <a:r>
                  <a:rPr lang="de-DE" altLang="en-US" sz="1800" i="0" dirty="0" smtClean="0">
                    <a:latin typeface="Times New Roman" pitchFamily="18" charset="0"/>
                  </a:rPr>
                  <a:t>In jeder Tiefe des Bodens gilt zu jeder Zeit eine lineare Beziehung zwischen Wasserfluss (Filtergeschwindigkeit) </a:t>
                </a:r>
                <a:r>
                  <a:rPr lang="de-DE" altLang="en-US" sz="1800" i="0" dirty="0" err="1" smtClean="0">
                    <a:latin typeface="Times New Roman" pitchFamily="18" charset="0"/>
                  </a:rPr>
                  <a:t>V</a:t>
                </a:r>
                <a:r>
                  <a:rPr lang="de-DE" altLang="en-US" sz="1800" i="0" baseline="-25000" dirty="0" err="1" smtClean="0">
                    <a:latin typeface="Times New Roman" pitchFamily="18" charset="0"/>
                  </a:rPr>
                  <a:t>f</a:t>
                </a:r>
                <a:r>
                  <a:rPr lang="de-DE" altLang="en-US" sz="1800" i="0" dirty="0" smtClean="0">
                    <a:latin typeface="Times New Roman" pitchFamily="18" charset="0"/>
                  </a:rPr>
                  <a:t> und verursachendem Gradienten des hydraulischen Potentials </a:t>
                </a:r>
                <a14:m>
                  <m:oMath xmlns:m="http://schemas.openxmlformats.org/officeDocument/2006/math">
                    <m:r>
                      <a:rPr lang="de-DE" altLang="en-US" sz="1800" i="1" smtClean="0">
                        <a:latin typeface="Cambria Math"/>
                        <a:ea typeface="Cambria Math"/>
                      </a:rPr>
                      <m:t>𝜕</m:t>
                    </m:r>
                    <m:r>
                      <m:rPr>
                        <m:sty m:val="p"/>
                      </m:rPr>
                      <a:rPr lang="el-GR" altLang="en-US" sz="1800" i="1" smtClean="0">
                        <a:latin typeface="Cambria Math"/>
                        <a:ea typeface="Cambria Math"/>
                      </a:rPr>
                      <m:t>Ψ</m:t>
                    </m:r>
                    <m:r>
                      <a:rPr lang="de-DE" altLang="en-US" sz="1800" b="0" i="1" baseline="-25000" smtClean="0">
                        <a:latin typeface="Cambria Math"/>
                        <a:ea typeface="Cambria Math"/>
                      </a:rPr>
                      <m:t>𝐻</m:t>
                    </m:r>
                    <m:r>
                      <a:rPr lang="de-DE" altLang="en-US" sz="1800" b="0" i="1" smtClean="0">
                        <a:latin typeface="Cambria Math"/>
                      </a:rPr>
                      <m:t>/</m:t>
                    </m:r>
                    <m:r>
                      <a:rPr lang="de-DE" altLang="en-US" sz="1800">
                        <a:latin typeface="Cambria Math"/>
                        <a:ea typeface="Cambria Math"/>
                      </a:rPr>
                      <m:t>𝜕</m:t>
                    </m:r>
                    <m:r>
                      <a:rPr lang="de-DE" altLang="en-US" sz="1800" b="0" i="1" smtClean="0">
                        <a:latin typeface="Cambria Math"/>
                        <a:ea typeface="Cambria Math"/>
                      </a:rPr>
                      <m:t>𝑧</m:t>
                    </m:r>
                  </m:oMath>
                </a14:m>
                <a:r>
                  <a:rPr lang="de-DE" altLang="en-US" sz="1800" i="0" dirty="0" smtClean="0">
                    <a:latin typeface="Times New Roman" pitchFamily="18" charset="0"/>
                  </a:rPr>
                  <a:t> (hydraulischer Gradient), die als Darcy-Gesetz bekannt ist:</a:t>
                </a: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endParaRPr lang="de-DE" altLang="en-US" sz="1800" i="0" dirty="0" smtClean="0">
                  <a:latin typeface="Times New Roman" pitchFamily="18" charset="0"/>
                </a:endParaRPr>
              </a:p>
              <a:p>
                <a:pPr eaLnBrk="1" hangingPunct="1">
                  <a:spcBef>
                    <a:spcPct val="0"/>
                  </a:spcBef>
                  <a:spcAft>
                    <a:spcPts val="575"/>
                  </a:spcAft>
                  <a:buClrTx/>
                  <a:buFontTx/>
                  <a:buNone/>
                </a:pPr>
                <a:endParaRPr lang="de-DE" altLang="en-US" sz="1800" i="0" dirty="0" smtClean="0">
                  <a:latin typeface="Times New Roman" pitchFamily="18" charset="0"/>
                </a:endParaRPr>
              </a:p>
              <a:p>
                <a:pPr eaLnBrk="1" hangingPunct="1">
                  <a:spcBef>
                    <a:spcPct val="0"/>
                  </a:spcBef>
                  <a:spcAft>
                    <a:spcPts val="575"/>
                  </a:spcAft>
                  <a:buClrTx/>
                </a:pPr>
                <a:r>
                  <a:rPr lang="de-DE" altLang="en-US" sz="1800" i="0" dirty="0" smtClean="0">
                    <a:latin typeface="Times New Roman" pitchFamily="18" charset="0"/>
                  </a:rPr>
                  <a:t>mit </a:t>
                </a:r>
                <a:endParaRPr lang="de-DE" altLang="en-US" sz="1800" i="0" dirty="0">
                  <a:latin typeface="Times New Roman" pitchFamily="18" charset="0"/>
                </a:endParaRPr>
              </a:p>
              <a:p>
                <a:pPr eaLnBrk="1" hangingPunct="1">
                  <a:spcBef>
                    <a:spcPct val="0"/>
                  </a:spcBef>
                  <a:spcAft>
                    <a:spcPts val="575"/>
                  </a:spcAft>
                  <a:buClrTx/>
                </a:pPr>
                <a:endParaRPr lang="de-DE" altLang="en-US" sz="1800" i="0" dirty="0" smtClean="0">
                  <a:latin typeface="Times New Roman" pitchFamily="18" charset="0"/>
                </a:endParaRP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endParaRPr lang="de-DE" altLang="en-US" sz="1800" i="0" dirty="0" smtClean="0">
                  <a:latin typeface="Times New Roman" pitchFamily="18" charset="0"/>
                </a:endParaRPr>
              </a:p>
              <a:p>
                <a:pPr eaLnBrk="1" hangingPunct="1">
                  <a:spcBef>
                    <a:spcPct val="0"/>
                  </a:spcBef>
                  <a:spcAft>
                    <a:spcPts val="575"/>
                  </a:spcAft>
                  <a:buClrTx/>
                  <a:buFontTx/>
                  <a:buNone/>
                </a:pPr>
                <a:endParaRPr lang="de-DE" altLang="en-US" sz="1800" i="0" dirty="0" smtClean="0">
                  <a:latin typeface="Times New Roman" pitchFamily="18" charset="0"/>
                </a:endParaRPr>
              </a:p>
            </p:txBody>
          </p:sp>
        </mc:Choice>
        <mc:Fallback xmlns="">
          <p:sp>
            <p:nvSpPr>
              <p:cNvPr id="18435" name="Text Box 3"/>
              <p:cNvSpPr txBox="1">
                <a:spLocks noRot="1" noChangeAspect="1" noMove="1" noResize="1" noEditPoints="1" noAdjustHandles="1" noChangeArrowheads="1" noChangeShapeType="1" noTextEdit="1"/>
              </p:cNvSpPr>
              <p:nvPr/>
            </p:nvSpPr>
            <p:spPr bwMode="auto">
              <a:xfrm>
                <a:off x="863600" y="1219200"/>
                <a:ext cx="7559675" cy="4648200"/>
              </a:xfrm>
              <a:prstGeom prst="rect">
                <a:avLst/>
              </a:prstGeom>
              <a:blipFill rotWithShape="1">
                <a:blip r:embed="rId3"/>
                <a:stretch>
                  <a:fillRect l="-887" t="-655"/>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sp>
        <p:nvSpPr>
          <p:cNvPr id="18436"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Fließvorgänge</a:t>
            </a:r>
            <a:endParaRPr lang="de-DE" altLang="en-US" sz="2400" b="1" i="0" dirty="0">
              <a:solidFill>
                <a:srgbClr val="FFFFFF"/>
              </a:solidFill>
            </a:endParaRPr>
          </a:p>
        </p:txBody>
      </p:sp>
      <mc:AlternateContent xmlns:mc="http://schemas.openxmlformats.org/markup-compatibility/2006" xmlns:a14="http://schemas.microsoft.com/office/drawing/2010/main">
        <mc:Choice Requires="a14">
          <p:sp>
            <p:nvSpPr>
              <p:cNvPr id="2" name="Rectangle 1"/>
              <p:cNvSpPr/>
              <p:nvPr/>
            </p:nvSpPr>
            <p:spPr>
              <a:xfrm>
                <a:off x="1295399" y="3008024"/>
                <a:ext cx="2362201" cy="725776"/>
              </a:xfrm>
              <a:prstGeom prst="rect">
                <a:avLst/>
              </a:prstGeom>
            </p:spPr>
            <p:txBody>
              <a:bodyPr wrap="square">
                <a:spAutoFit/>
              </a:bodyPr>
              <a:lstStyle/>
              <a:p>
                <a:pPr>
                  <a:buClrTx/>
                </a:pPr>
                <a:r>
                  <a:rPr lang="de-DE" altLang="en-US" sz="2800" dirty="0" smtClean="0">
                    <a:solidFill>
                      <a:schemeClr val="tx1"/>
                    </a:solidFill>
                  </a:rPr>
                  <a:t>V</a:t>
                </a:r>
                <a:r>
                  <a:rPr lang="de-DE" altLang="en-US" sz="2800" baseline="-25000" dirty="0" err="1" smtClean="0">
                    <a:solidFill>
                      <a:schemeClr val="tx1"/>
                    </a:solidFill>
                  </a:rPr>
                  <a:t>f</a:t>
                </a:r>
                <a14:m>
                  <m:oMath xmlns:m="http://schemas.openxmlformats.org/officeDocument/2006/math">
                    <m:r>
                      <a:rPr lang="de-DE" altLang="en-US" sz="2800" b="0" i="1" smtClean="0">
                        <a:solidFill>
                          <a:schemeClr val="tx1"/>
                        </a:solidFill>
                        <a:latin typeface="Cambria Math"/>
                      </a:rPr>
                      <m:t>  </m:t>
                    </m:r>
                    <m:r>
                      <a:rPr lang="de-DE" altLang="en-US" sz="2800">
                        <a:solidFill>
                          <a:schemeClr val="tx1"/>
                        </a:solidFill>
                        <a:latin typeface="Cambria Math"/>
                      </a:rPr>
                      <m:t>=</m:t>
                    </m:r>
                    <m:r>
                      <a:rPr lang="de-DE" altLang="en-US" sz="2800" b="0" i="1" smtClean="0">
                        <a:solidFill>
                          <a:schemeClr val="tx1"/>
                        </a:solidFill>
                        <a:latin typeface="Cambria Math"/>
                      </a:rPr>
                      <m:t>𝐾</m:t>
                    </m:r>
                    <m:f>
                      <m:fPr>
                        <m:ctrlPr>
                          <a:rPr lang="de-DE" altLang="en-US" sz="2800" i="1">
                            <a:solidFill>
                              <a:schemeClr val="tx1"/>
                            </a:solidFill>
                            <a:latin typeface="Cambria Math"/>
                          </a:rPr>
                        </m:ctrlPr>
                      </m:fPr>
                      <m:num>
                        <m:r>
                          <a:rPr lang="el-GR" altLang="en-US" sz="2800">
                            <a:solidFill>
                              <a:schemeClr val="tx1"/>
                            </a:solidFill>
                            <a:latin typeface="Cambria Math"/>
                            <a:ea typeface="Cambria Math"/>
                          </a:rPr>
                          <m:t>𝜕𝛹</m:t>
                        </m:r>
                        <m:r>
                          <a:rPr lang="de-DE" altLang="en-US" sz="2800" b="0" i="1" baseline="-25000" smtClean="0">
                            <a:solidFill>
                              <a:schemeClr val="tx1"/>
                            </a:solidFill>
                            <a:latin typeface="Cambria Math"/>
                            <a:ea typeface="Cambria Math"/>
                          </a:rPr>
                          <m:t>𝐻</m:t>
                        </m:r>
                      </m:num>
                      <m:den>
                        <m:r>
                          <a:rPr lang="de-DE" altLang="en-US" sz="2800">
                            <a:solidFill>
                              <a:schemeClr val="tx1"/>
                            </a:solidFill>
                            <a:latin typeface="Cambria Math"/>
                            <a:ea typeface="Cambria Math"/>
                          </a:rPr>
                          <m:t>𝛿</m:t>
                        </m:r>
                        <m:r>
                          <a:rPr lang="de-DE" altLang="en-US" sz="2800">
                            <a:solidFill>
                              <a:schemeClr val="tx1"/>
                            </a:solidFill>
                            <a:latin typeface="Cambria Math"/>
                            <a:ea typeface="Cambria Math"/>
                          </a:rPr>
                          <m:t>𝑧</m:t>
                        </m:r>
                      </m:den>
                    </m:f>
                  </m:oMath>
                </a14:m>
                <a:r>
                  <a:rPr lang="de-DE" altLang="en-US" sz="2800" i="0" dirty="0" smtClean="0">
                    <a:solidFill>
                      <a:schemeClr val="tx1"/>
                    </a:solidFill>
                  </a:rPr>
                  <a:t> </a:t>
                </a:r>
              </a:p>
            </p:txBody>
          </p:sp>
        </mc:Choice>
        <mc:Fallback xmlns="">
          <p:sp>
            <p:nvSpPr>
              <p:cNvPr id="2" name="Rectangle 1"/>
              <p:cNvSpPr>
                <a:spLocks noRot="1" noChangeAspect="1" noMove="1" noResize="1" noEditPoints="1" noAdjustHandles="1" noChangeArrowheads="1" noChangeShapeType="1" noTextEdit="1"/>
              </p:cNvSpPr>
              <p:nvPr/>
            </p:nvSpPr>
            <p:spPr>
              <a:xfrm>
                <a:off x="1295399" y="3008024"/>
                <a:ext cx="2362201" cy="725776"/>
              </a:xfrm>
              <a:prstGeom prst="rect">
                <a:avLst/>
              </a:prstGeom>
              <a:blipFill rotWithShape="1">
                <a:blip r:embed="rId4"/>
                <a:stretch>
                  <a:fillRect l="-5155" b="-8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447800" y="4191000"/>
                <a:ext cx="5791200" cy="1785104"/>
              </a:xfrm>
              <a:prstGeom prst="rect">
                <a:avLst/>
              </a:prstGeom>
            </p:spPr>
            <p:txBody>
              <a:bodyPr wrap="square">
                <a:spAutoFit/>
              </a:bodyPr>
              <a:lstStyle/>
              <a:p>
                <a:pPr>
                  <a:buClrTx/>
                </a:pPr>
                <a14:m>
                  <m:oMath xmlns:m="http://schemas.openxmlformats.org/officeDocument/2006/math">
                    <m:r>
                      <a:rPr lang="el-GR" altLang="en-US" sz="2000" smtClean="0">
                        <a:solidFill>
                          <a:schemeClr val="tx1"/>
                        </a:solidFill>
                        <a:latin typeface="Cambria Math"/>
                      </a:rPr>
                      <m:t>𝛹</m:t>
                    </m:r>
                    <m:r>
                      <a:rPr lang="de-DE" altLang="en-US" sz="2000" b="0" i="1" baseline="-25000" smtClean="0">
                        <a:solidFill>
                          <a:schemeClr val="tx1"/>
                        </a:solidFill>
                        <a:latin typeface="Cambria Math"/>
                      </a:rPr>
                      <m:t>𝐻</m:t>
                    </m:r>
                  </m:oMath>
                </a14:m>
                <a:r>
                  <a:rPr lang="de-DE" altLang="en-US" sz="2000" i="0" dirty="0" smtClean="0">
                    <a:solidFill>
                      <a:schemeClr val="tx1"/>
                    </a:solidFill>
                  </a:rPr>
                  <a:t>	= </a:t>
                </a:r>
                <a:r>
                  <a:rPr lang="de-DE" altLang="en-US" sz="2000" i="0" dirty="0" err="1" smtClean="0">
                    <a:solidFill>
                      <a:schemeClr val="tx1"/>
                    </a:solidFill>
                  </a:rPr>
                  <a:t>hydrauisches</a:t>
                </a:r>
                <a:r>
                  <a:rPr lang="de-DE" altLang="en-US" sz="2000" i="0" dirty="0" smtClean="0">
                    <a:solidFill>
                      <a:schemeClr val="tx1"/>
                    </a:solidFill>
                  </a:rPr>
                  <a:t> Potential</a:t>
                </a:r>
              </a:p>
              <a:p>
                <a:pPr>
                  <a:buClrTx/>
                </a:pPr>
                <a:r>
                  <a:rPr lang="de-DE" altLang="en-US" sz="2000" i="0" dirty="0">
                    <a:solidFill>
                      <a:schemeClr val="tx1"/>
                    </a:solidFill>
                  </a:rPr>
                  <a:t>K</a:t>
                </a:r>
                <a:r>
                  <a:rPr lang="de-DE" altLang="en-US" sz="2000" i="0" dirty="0" smtClean="0">
                    <a:solidFill>
                      <a:schemeClr val="tx1"/>
                    </a:solidFill>
                  </a:rPr>
                  <a:t> 	= hydraulische Leitfähigkeit</a:t>
                </a:r>
              </a:p>
              <a:p>
                <a:pPr>
                  <a:buClrTx/>
                </a:pPr>
                <a:r>
                  <a:rPr lang="de-DE" altLang="en-US" sz="2000" i="0" dirty="0" smtClean="0">
                    <a:solidFill>
                      <a:schemeClr val="tx1"/>
                    </a:solidFill>
                  </a:rPr>
                  <a:t>K ist eine Funktion des Fließquerschnittes, der Bodenart und im ungesättigten Boden auch eine Funktion der Feuchtigkeit oder der Wasserspannung</a:t>
                </a:r>
              </a:p>
            </p:txBody>
          </p:sp>
        </mc:Choice>
        <mc:Fallback xmlns="">
          <p:sp>
            <p:nvSpPr>
              <p:cNvPr id="6" name="Rectangle 5"/>
              <p:cNvSpPr>
                <a:spLocks noRot="1" noChangeAspect="1" noMove="1" noResize="1" noEditPoints="1" noAdjustHandles="1" noChangeArrowheads="1" noChangeShapeType="1" noTextEdit="1"/>
              </p:cNvSpPr>
              <p:nvPr/>
            </p:nvSpPr>
            <p:spPr>
              <a:xfrm>
                <a:off x="1447800" y="4191000"/>
                <a:ext cx="5791200" cy="1785104"/>
              </a:xfrm>
              <a:prstGeom prst="rect">
                <a:avLst/>
              </a:prstGeom>
              <a:blipFill rotWithShape="1">
                <a:blip r:embed="rId5"/>
                <a:stretch>
                  <a:fillRect l="-1158" t="-1712" b="-5137"/>
                </a:stretch>
              </a:blipFill>
            </p:spPr>
            <p:txBody>
              <a:bodyPr/>
              <a:lstStyle/>
              <a:p>
                <a:r>
                  <a:rPr lang="en-US">
                    <a:noFill/>
                  </a:rPr>
                  <a:t> </a:t>
                </a:r>
              </a:p>
            </p:txBody>
          </p:sp>
        </mc:Fallback>
      </mc:AlternateContent>
    </p:spTree>
    <p:extLst>
      <p:ext uri="{BB962C8B-B14F-4D97-AF65-F5344CB8AC3E}">
        <p14:creationId xmlns:p14="http://schemas.microsoft.com/office/powerpoint/2010/main" val="79031569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60000">
            <a:off x="2319338" y="-33337"/>
            <a:ext cx="4257675" cy="6457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981200" y="5562600"/>
            <a:ext cx="5562600" cy="707886"/>
          </a:xfrm>
          <a:prstGeom prst="rect">
            <a:avLst/>
          </a:prstGeom>
        </p:spPr>
        <p:txBody>
          <a:bodyPr wrap="square">
            <a:spAutoFit/>
          </a:bodyPr>
          <a:lstStyle/>
          <a:p>
            <a:r>
              <a:rPr lang="de-DE" sz="2000" dirty="0">
                <a:solidFill>
                  <a:schemeClr val="tx1"/>
                </a:solidFill>
              </a:rPr>
              <a:t>Hydraulische Leitfähigkeit in Abhängigkeit von der Wasserspannung</a:t>
            </a:r>
          </a:p>
        </p:txBody>
      </p:sp>
      <p:sp>
        <p:nvSpPr>
          <p:cNvPr id="4"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smtClean="0">
                <a:solidFill>
                  <a:srgbClr val="FFFFFF"/>
                </a:solidFill>
              </a:rPr>
              <a:t>7.2 Fließvorgänge</a:t>
            </a:r>
            <a:endParaRPr lang="de-DE" altLang="en-US" sz="2400" b="1" i="0" dirty="0">
              <a:solidFill>
                <a:srgbClr val="FFFFFF"/>
              </a:solidFill>
            </a:endParaRPr>
          </a:p>
        </p:txBody>
      </p:sp>
    </p:spTree>
    <p:extLst>
      <p:ext uri="{BB962C8B-B14F-4D97-AF65-F5344CB8AC3E}">
        <p14:creationId xmlns:p14="http://schemas.microsoft.com/office/powerpoint/2010/main" val="380468447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58C8962D-5631-4DE4-AE04-D1DF725E1B78}" type="slidenum">
              <a:rPr lang="de-DE" altLang="en-US" sz="1400" i="0">
                <a:solidFill>
                  <a:srgbClr val="316395"/>
                </a:solidFill>
                <a:latin typeface="Tahoma" pitchFamily="34" charset="0"/>
              </a:rPr>
              <a:pPr algn="ctr" eaLnBrk="1" hangingPunct="1">
                <a:spcBef>
                  <a:spcPct val="0"/>
                </a:spcBef>
                <a:spcAft>
                  <a:spcPts val="575"/>
                </a:spcAft>
                <a:buClrTx/>
                <a:buFontTx/>
                <a:buNone/>
              </a:pPr>
              <a:t>36</a:t>
            </a:fld>
            <a:endParaRPr lang="de-DE" altLang="en-US" sz="1400" i="0">
              <a:solidFill>
                <a:srgbClr val="316395"/>
              </a:solidFill>
              <a:latin typeface="Tahoma" pitchFamily="34" charset="0"/>
            </a:endParaRPr>
          </a:p>
        </p:txBody>
      </p:sp>
      <mc:AlternateContent xmlns:mc="http://schemas.openxmlformats.org/markup-compatibility/2006" xmlns:a14="http://schemas.microsoft.com/office/drawing/2010/main">
        <mc:Choice Requires="a14">
          <p:sp>
            <p:nvSpPr>
              <p:cNvPr id="18435" name="Text Box 3"/>
              <p:cNvSpPr txBox="1">
                <a:spLocks noChangeArrowheads="1"/>
              </p:cNvSpPr>
              <p:nvPr/>
            </p:nvSpPr>
            <p:spPr bwMode="auto">
              <a:xfrm>
                <a:off x="863600" y="990600"/>
                <a:ext cx="7559675" cy="5486400"/>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3465A4"/>
                    </a:solidFill>
                    <a:round/>
                    <a:headEnd/>
                    <a:tailEnd/>
                  </a14:hiddenLine>
                </a:ext>
                <a:ext uri="{AF507438-7753-43E0-B8FC-AC1667EBCBE1}">
                  <a14:hiddenEffects>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000" b="1" i="0" dirty="0" smtClean="0">
                    <a:latin typeface="Times New Roman" pitchFamily="18" charset="0"/>
                  </a:rPr>
                  <a:t>Die Gleichung für den Wasserfluss </a:t>
                </a:r>
                <a:r>
                  <a:rPr lang="de-DE" altLang="en-US" sz="2000" b="1" i="0" dirty="0" err="1" smtClean="0">
                    <a:latin typeface="Times New Roman" pitchFamily="18" charset="0"/>
                  </a:rPr>
                  <a:t>V</a:t>
                </a:r>
                <a:r>
                  <a:rPr lang="de-DE" altLang="en-US" sz="2000" b="1" i="0" baseline="-25000" dirty="0" err="1" smtClean="0">
                    <a:latin typeface="Times New Roman" pitchFamily="18" charset="0"/>
                  </a:rPr>
                  <a:t>f</a:t>
                </a:r>
                <a:r>
                  <a:rPr lang="de-DE" altLang="en-US" sz="2000" b="1" i="0" baseline="-25000" dirty="0" smtClean="0">
                    <a:latin typeface="Times New Roman" pitchFamily="18" charset="0"/>
                  </a:rPr>
                  <a:t> </a:t>
                </a:r>
                <a:r>
                  <a:rPr lang="de-DE" altLang="en-US" sz="2000" b="1" i="0" dirty="0" smtClean="0">
                    <a:latin typeface="Times New Roman" pitchFamily="18" charset="0"/>
                  </a:rPr>
                  <a:t> -&gt; das Darcy-Gesetz</a:t>
                </a:r>
                <a:endParaRPr lang="de-DE" altLang="en-US" sz="2000" b="1" i="0" baseline="-25000" dirty="0" smtClean="0">
                  <a:latin typeface="Times New Roman" pitchFamily="18" charset="0"/>
                </a:endParaRPr>
              </a:p>
              <a:p>
                <a:pPr eaLnBrk="1" hangingPunct="1">
                  <a:spcBef>
                    <a:spcPct val="0"/>
                  </a:spcBef>
                  <a:spcAft>
                    <a:spcPts val="575"/>
                  </a:spcAft>
                  <a:buClrTx/>
                  <a:buFontTx/>
                  <a:buNone/>
                </a:pPr>
                <a:r>
                  <a:rPr lang="de-DE" altLang="en-US" sz="1800" i="0" dirty="0" smtClean="0">
                    <a:latin typeface="Times New Roman" pitchFamily="18" charset="0"/>
                  </a:rPr>
                  <a:t>Für den gesättigten Boden gilt:</a:t>
                </a:r>
              </a:p>
              <a:p>
                <a:pPr eaLnBrk="1" hangingPunct="1">
                  <a:spcBef>
                    <a:spcPct val="0"/>
                  </a:spcBef>
                  <a:spcAft>
                    <a:spcPts val="575"/>
                  </a:spcAft>
                  <a:buClrTx/>
                  <a:buFontTx/>
                  <a:buNone/>
                </a:pPr>
                <a:endParaRPr lang="de-DE" altLang="en-US" sz="1800" i="0" dirty="0" smtClean="0">
                  <a:latin typeface="Times New Roman" pitchFamily="18" charset="0"/>
                </a:endParaRPr>
              </a:p>
              <a:p>
                <a:pPr eaLnBrk="1" hangingPunct="1">
                  <a:spcBef>
                    <a:spcPct val="0"/>
                  </a:spcBef>
                  <a:spcAft>
                    <a:spcPts val="575"/>
                  </a:spcAft>
                  <a:buClrTx/>
                </a:pPr>
                <a:endParaRPr lang="de-DE" altLang="en-US" sz="1800" i="0" dirty="0">
                  <a:latin typeface="Times New Roman" pitchFamily="18" charset="0"/>
                </a:endParaRPr>
              </a:p>
              <a:p>
                <a:pPr eaLnBrk="1" hangingPunct="1">
                  <a:spcBef>
                    <a:spcPct val="0"/>
                  </a:spcBef>
                  <a:spcAft>
                    <a:spcPts val="575"/>
                  </a:spcAft>
                  <a:buClrTx/>
                </a:pPr>
                <a:r>
                  <a:rPr lang="de-DE" altLang="en-US" sz="1800" i="0" dirty="0" smtClean="0">
                    <a:latin typeface="Times New Roman" pitchFamily="18" charset="0"/>
                  </a:rPr>
                  <a:t>mit </a:t>
                </a:r>
                <a:r>
                  <a:rPr lang="de-DE" altLang="en-US" sz="1800" i="0" dirty="0" err="1" smtClean="0">
                    <a:latin typeface="Times New Roman" pitchFamily="18" charset="0"/>
                  </a:rPr>
                  <a:t>K</a:t>
                </a:r>
                <a:r>
                  <a:rPr lang="de-DE" altLang="en-US" sz="1800" i="0" baseline="-25000" dirty="0" err="1" smtClean="0">
                    <a:latin typeface="Times New Roman" pitchFamily="18" charset="0"/>
                  </a:rPr>
                  <a:t>s</a:t>
                </a:r>
                <a:r>
                  <a:rPr lang="de-DE" altLang="en-US" sz="1800" i="0" baseline="-25000" dirty="0" smtClean="0">
                    <a:latin typeface="Times New Roman" pitchFamily="18" charset="0"/>
                  </a:rPr>
                  <a:t> </a:t>
                </a:r>
                <a:r>
                  <a:rPr lang="de-DE" altLang="en-US" sz="1800" i="0" dirty="0" smtClean="0">
                    <a:latin typeface="Times New Roman" pitchFamily="18" charset="0"/>
                  </a:rPr>
                  <a:t>gesättigte Leitfähigkeit des Bodens.</a:t>
                </a:r>
              </a:p>
              <a:p>
                <a:pPr eaLnBrk="1" hangingPunct="1">
                  <a:spcBef>
                    <a:spcPct val="0"/>
                  </a:spcBef>
                  <a:spcAft>
                    <a:spcPts val="575"/>
                  </a:spcAft>
                  <a:buClrTx/>
                </a:pPr>
                <a:endParaRPr lang="de-DE" altLang="en-US" sz="1800" i="0" baseline="-25000" dirty="0">
                  <a:latin typeface="Times New Roman" pitchFamily="18" charset="0"/>
                </a:endParaRPr>
              </a:p>
              <a:p>
                <a:pPr eaLnBrk="1" hangingPunct="1">
                  <a:spcBef>
                    <a:spcPct val="0"/>
                  </a:spcBef>
                  <a:spcAft>
                    <a:spcPts val="575"/>
                  </a:spcAft>
                  <a:buClrTx/>
                </a:pPr>
                <a:r>
                  <a:rPr lang="de-DE" altLang="en-US" sz="1800" i="0" dirty="0" smtClean="0">
                    <a:latin typeface="Times New Roman" pitchFamily="18" charset="0"/>
                  </a:rPr>
                  <a:t>Für den ungesättigten Boden gilt:</a:t>
                </a:r>
                <a:endParaRPr lang="de-DE" altLang="en-US" sz="1800" i="0" dirty="0">
                  <a:latin typeface="Times New Roman" pitchFamily="18" charset="0"/>
                </a:endParaRPr>
              </a:p>
              <a:p>
                <a:pPr eaLnBrk="1" hangingPunct="1">
                  <a:spcBef>
                    <a:spcPct val="0"/>
                  </a:spcBef>
                  <a:spcAft>
                    <a:spcPts val="575"/>
                  </a:spcAft>
                  <a:buClrTx/>
                </a:pPr>
                <a:endParaRPr lang="de-DE" altLang="en-US" sz="1800" i="0" dirty="0" smtClean="0">
                  <a:latin typeface="Times New Roman" pitchFamily="18" charset="0"/>
                </a:endParaRPr>
              </a:p>
              <a:p>
                <a:pPr eaLnBrk="1" hangingPunct="1">
                  <a:spcBef>
                    <a:spcPct val="0"/>
                  </a:spcBef>
                  <a:spcAft>
                    <a:spcPts val="575"/>
                  </a:spcAft>
                  <a:buClrTx/>
                  <a:buFontTx/>
                  <a:buNone/>
                </a:pPr>
                <a:endParaRPr lang="de-DE" altLang="en-US" sz="1800" i="0" dirty="0" smtClean="0">
                  <a:latin typeface="Times New Roman" pitchFamily="18" charset="0"/>
                </a:endParaRPr>
              </a:p>
              <a:p>
                <a:pPr eaLnBrk="1" hangingPunct="1">
                  <a:spcBef>
                    <a:spcPct val="0"/>
                  </a:spcBef>
                  <a:spcAft>
                    <a:spcPts val="575"/>
                  </a:spcAft>
                  <a:buClrTx/>
                  <a:buFontTx/>
                  <a:buNone/>
                </a:pPr>
                <a:r>
                  <a:rPr lang="de-DE" altLang="en-US" sz="1800" i="0" dirty="0" smtClean="0">
                    <a:latin typeface="Times New Roman" pitchFamily="18" charset="0"/>
                  </a:rPr>
                  <a:t>Im vertikalen Falle: </a:t>
                </a:r>
              </a:p>
              <a:p>
                <a:pPr eaLnBrk="1" hangingPunct="1">
                  <a:spcBef>
                    <a:spcPct val="0"/>
                  </a:spcBef>
                  <a:spcAft>
                    <a:spcPts val="575"/>
                  </a:spcAft>
                  <a:buClrTx/>
                  <a:buFontTx/>
                  <a:buNone/>
                </a:pPr>
                <a:endParaRPr lang="de-DE" altLang="en-US" sz="1800" i="0" dirty="0" smtClean="0">
                  <a:latin typeface="Times New Roman" pitchFamily="18" charset="0"/>
                </a:endParaRPr>
              </a:p>
              <a:p>
                <a:pPr eaLnBrk="1" hangingPunct="1">
                  <a:spcBef>
                    <a:spcPct val="0"/>
                  </a:spcBef>
                  <a:spcAft>
                    <a:spcPts val="575"/>
                  </a:spcAft>
                  <a:buClrTx/>
                  <a:buFontTx/>
                  <a:buNone/>
                </a:pPr>
                <a:endParaRPr lang="de-DE" altLang="en-US" sz="1800" i="0" dirty="0" smtClean="0">
                  <a:latin typeface="Times New Roman" pitchFamily="18" charset="0"/>
                </a:endParaRP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r>
                  <a:rPr lang="de-DE" altLang="en-US" sz="1800" i="0" dirty="0" smtClean="0">
                    <a:latin typeface="Times New Roman" pitchFamily="18" charset="0"/>
                  </a:rPr>
                  <a:t>mit 𝐾</a:t>
                </a:r>
                <a:r>
                  <a:rPr lang="de-DE" altLang="en-US" sz="1800" i="0" dirty="0">
                    <a:latin typeface="Times New Roman" pitchFamily="18" charset="0"/>
                  </a:rPr>
                  <a:t>(</a:t>
                </a:r>
                <a14:m>
                  <m:oMath xmlns:m="http://schemas.openxmlformats.org/officeDocument/2006/math">
                    <m:r>
                      <m:rPr>
                        <m:sty m:val="p"/>
                      </m:rPr>
                      <a:rPr lang="el-GR" altLang="en-US" sz="1800" dirty="0">
                        <a:solidFill>
                          <a:schemeClr val="tx1"/>
                        </a:solidFill>
                        <a:latin typeface="Cambria Math"/>
                        <a:ea typeface="Cambria Math"/>
                      </a:rPr>
                      <m:t>Ψ</m:t>
                    </m:r>
                    <m:r>
                      <a:rPr lang="de-DE" altLang="en-US" sz="1800" baseline="-25000" dirty="0">
                        <a:solidFill>
                          <a:schemeClr val="tx1"/>
                        </a:solidFill>
                        <a:latin typeface="Cambria Math"/>
                        <a:ea typeface="Cambria Math"/>
                      </a:rPr>
                      <m:t>𝑚</m:t>
                    </m:r>
                  </m:oMath>
                </a14:m>
                <a:r>
                  <a:rPr lang="el-GR" altLang="en-US" sz="1800" i="0" dirty="0" smtClean="0">
                    <a:latin typeface="Times New Roman" pitchFamily="18" charset="0"/>
                  </a:rPr>
                  <a:t>)</a:t>
                </a:r>
                <a:r>
                  <a:rPr lang="de-DE" altLang="en-US" sz="1800" i="0" dirty="0" smtClean="0">
                    <a:latin typeface="Times New Roman" pitchFamily="18" charset="0"/>
                  </a:rPr>
                  <a:t> = Leitfähigkeit in Abhängigkeit von dem Matrixpotential </a:t>
                </a:r>
                <a14:m>
                  <m:oMath xmlns:m="http://schemas.openxmlformats.org/officeDocument/2006/math">
                    <m:r>
                      <m:rPr>
                        <m:sty m:val="p"/>
                      </m:rPr>
                      <a:rPr lang="el-GR" altLang="en-US" sz="1800" dirty="0">
                        <a:solidFill>
                          <a:schemeClr val="tx1"/>
                        </a:solidFill>
                        <a:latin typeface="Cambria Math"/>
                        <a:ea typeface="Cambria Math"/>
                      </a:rPr>
                      <m:t>Ψ</m:t>
                    </m:r>
                    <m:r>
                      <a:rPr lang="de-DE" altLang="en-US" sz="1800" baseline="-25000" dirty="0">
                        <a:solidFill>
                          <a:schemeClr val="tx1"/>
                        </a:solidFill>
                        <a:latin typeface="Cambria Math"/>
                        <a:ea typeface="Cambria Math"/>
                      </a:rPr>
                      <m:t>𝑚</m:t>
                    </m:r>
                  </m:oMath>
                </a14:m>
                <a:r>
                  <a:rPr lang="de-DE" altLang="en-US" sz="1800" i="0" dirty="0" smtClean="0">
                    <a:latin typeface="Times New Roman" pitchFamily="18" charset="0"/>
                  </a:rPr>
                  <a:t>.</a:t>
                </a:r>
              </a:p>
              <a:p>
                <a:pPr eaLnBrk="1" hangingPunct="1">
                  <a:spcBef>
                    <a:spcPct val="0"/>
                  </a:spcBef>
                  <a:spcAft>
                    <a:spcPts val="575"/>
                  </a:spcAft>
                  <a:buClrTx/>
                  <a:buFontTx/>
                  <a:buNone/>
                </a:pPr>
                <a:r>
                  <a:rPr lang="de-DE" altLang="en-US" sz="1800" i="0" dirty="0" smtClean="0">
                    <a:latin typeface="Times New Roman" pitchFamily="18" charset="0"/>
                  </a:rPr>
                  <a:t>-&gt; Richards-Gleichung</a:t>
                </a:r>
              </a:p>
            </p:txBody>
          </p:sp>
        </mc:Choice>
        <mc:Fallback xmlns="">
          <p:sp>
            <p:nvSpPr>
              <p:cNvPr id="18435" name="Text Box 3"/>
              <p:cNvSpPr txBox="1">
                <a:spLocks noRot="1" noChangeAspect="1" noMove="1" noResize="1" noEditPoints="1" noAdjustHandles="1" noChangeArrowheads="1" noChangeShapeType="1" noTextEdit="1"/>
              </p:cNvSpPr>
              <p:nvPr/>
            </p:nvSpPr>
            <p:spPr bwMode="auto">
              <a:xfrm>
                <a:off x="863600" y="990600"/>
                <a:ext cx="7559675" cy="5486400"/>
              </a:xfrm>
              <a:prstGeom prst="rect">
                <a:avLst/>
              </a:prstGeom>
              <a:blipFill rotWithShape="1">
                <a:blip r:embed="rId3"/>
                <a:stretch>
                  <a:fillRect l="-887" t="-667"/>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sp>
        <p:nvSpPr>
          <p:cNvPr id="18436"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Fließvorgänge</a:t>
            </a:r>
            <a:endParaRPr lang="de-DE" altLang="en-US" sz="2400" b="1" i="0" dirty="0">
              <a:solidFill>
                <a:srgbClr val="FFFFFF"/>
              </a:solidFill>
            </a:endParaRPr>
          </a:p>
        </p:txBody>
      </p:sp>
      <mc:AlternateContent xmlns:mc="http://schemas.openxmlformats.org/markup-compatibility/2006" xmlns:a14="http://schemas.microsoft.com/office/drawing/2010/main">
        <mc:Choice Requires="a14">
          <p:sp>
            <p:nvSpPr>
              <p:cNvPr id="2" name="Rectangle 1"/>
              <p:cNvSpPr/>
              <p:nvPr/>
            </p:nvSpPr>
            <p:spPr>
              <a:xfrm>
                <a:off x="990600" y="1712624"/>
                <a:ext cx="2362201" cy="635367"/>
              </a:xfrm>
              <a:prstGeom prst="rect">
                <a:avLst/>
              </a:prstGeom>
            </p:spPr>
            <p:txBody>
              <a:bodyPr wrap="square">
                <a:spAutoFit/>
              </a:bodyPr>
              <a:lstStyle/>
              <a:p>
                <a:pPr>
                  <a:buClrTx/>
                </a:pPr>
                <a:r>
                  <a:rPr lang="de-DE" altLang="en-US" dirty="0" smtClean="0">
                    <a:solidFill>
                      <a:schemeClr val="tx1"/>
                    </a:solidFill>
                  </a:rPr>
                  <a:t>V</a:t>
                </a:r>
                <a:r>
                  <a:rPr lang="de-DE" altLang="en-US" baseline="-25000" dirty="0" err="1" smtClean="0">
                    <a:solidFill>
                      <a:schemeClr val="tx1"/>
                    </a:solidFill>
                  </a:rPr>
                  <a:t>f</a:t>
                </a:r>
                <a14:m>
                  <m:oMath xmlns:m="http://schemas.openxmlformats.org/officeDocument/2006/math">
                    <m:r>
                      <a:rPr lang="de-DE" altLang="en-US" b="0" i="1" smtClean="0">
                        <a:solidFill>
                          <a:schemeClr val="tx1"/>
                        </a:solidFill>
                        <a:latin typeface="Cambria Math"/>
                      </a:rPr>
                      <m:t>  </m:t>
                    </m:r>
                    <m:r>
                      <a:rPr lang="de-DE" altLang="en-US">
                        <a:solidFill>
                          <a:schemeClr val="tx1"/>
                        </a:solidFill>
                        <a:latin typeface="Cambria Math"/>
                      </a:rPr>
                      <m:t>=</m:t>
                    </m:r>
                    <m:r>
                      <a:rPr lang="de-DE" altLang="en-US" b="0" i="1" smtClean="0">
                        <a:solidFill>
                          <a:schemeClr val="tx1"/>
                        </a:solidFill>
                        <a:latin typeface="Cambria Math"/>
                      </a:rPr>
                      <m:t>𝐾</m:t>
                    </m:r>
                    <m:r>
                      <a:rPr lang="de-DE" altLang="en-US" b="0" i="1" baseline="-25000" smtClean="0">
                        <a:solidFill>
                          <a:schemeClr val="tx1"/>
                        </a:solidFill>
                        <a:latin typeface="Cambria Math"/>
                      </a:rPr>
                      <m:t>𝑠</m:t>
                    </m:r>
                    <m:f>
                      <m:fPr>
                        <m:ctrlPr>
                          <a:rPr lang="de-DE" altLang="en-US" i="1">
                            <a:solidFill>
                              <a:schemeClr val="tx1"/>
                            </a:solidFill>
                            <a:latin typeface="Cambria Math"/>
                          </a:rPr>
                        </m:ctrlPr>
                      </m:fPr>
                      <m:num>
                        <m:r>
                          <a:rPr lang="el-GR" altLang="en-US">
                            <a:solidFill>
                              <a:schemeClr val="tx1"/>
                            </a:solidFill>
                            <a:latin typeface="Cambria Math"/>
                            <a:ea typeface="Cambria Math"/>
                          </a:rPr>
                          <m:t>𝜕𝛹</m:t>
                        </m:r>
                        <m:r>
                          <a:rPr lang="de-DE" altLang="en-US" b="0" i="1" baseline="-25000" smtClean="0">
                            <a:solidFill>
                              <a:schemeClr val="tx1"/>
                            </a:solidFill>
                            <a:latin typeface="Cambria Math"/>
                            <a:ea typeface="Cambria Math"/>
                          </a:rPr>
                          <m:t>𝐻</m:t>
                        </m:r>
                      </m:num>
                      <m:den>
                        <m:r>
                          <a:rPr lang="de-DE" altLang="en-US">
                            <a:solidFill>
                              <a:schemeClr val="tx1"/>
                            </a:solidFill>
                            <a:latin typeface="Cambria Math"/>
                            <a:ea typeface="Cambria Math"/>
                          </a:rPr>
                          <m:t>𝛿</m:t>
                        </m:r>
                        <m:r>
                          <a:rPr lang="de-DE" altLang="en-US">
                            <a:solidFill>
                              <a:schemeClr val="tx1"/>
                            </a:solidFill>
                            <a:latin typeface="Cambria Math"/>
                            <a:ea typeface="Cambria Math"/>
                          </a:rPr>
                          <m:t>𝑧</m:t>
                        </m:r>
                      </m:den>
                    </m:f>
                  </m:oMath>
                </a14:m>
                <a:r>
                  <a:rPr lang="de-DE" altLang="en-US" i="0" dirty="0" smtClean="0">
                    <a:solidFill>
                      <a:schemeClr val="tx1"/>
                    </a:solidFill>
                  </a:rPr>
                  <a:t> </a:t>
                </a:r>
              </a:p>
            </p:txBody>
          </p:sp>
        </mc:Choice>
        <mc:Fallback xmlns="">
          <p:sp>
            <p:nvSpPr>
              <p:cNvPr id="2" name="Rectangle 1"/>
              <p:cNvSpPr>
                <a:spLocks noRot="1" noChangeAspect="1" noMove="1" noResize="1" noEditPoints="1" noAdjustHandles="1" noChangeArrowheads="1" noChangeShapeType="1" noTextEdit="1"/>
              </p:cNvSpPr>
              <p:nvPr/>
            </p:nvSpPr>
            <p:spPr>
              <a:xfrm>
                <a:off x="990600" y="1712624"/>
                <a:ext cx="2362201" cy="635367"/>
              </a:xfrm>
              <a:prstGeom prst="rect">
                <a:avLst/>
              </a:prstGeom>
              <a:blipFill rotWithShape="1">
                <a:blip r:embed="rId4"/>
                <a:stretch>
                  <a:fillRect l="-4134" b="-86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1066800" y="3312824"/>
                <a:ext cx="2895600" cy="635367"/>
              </a:xfrm>
              <a:prstGeom prst="rect">
                <a:avLst/>
              </a:prstGeom>
            </p:spPr>
            <p:txBody>
              <a:bodyPr wrap="square">
                <a:spAutoFit/>
              </a:bodyPr>
              <a:lstStyle/>
              <a:p>
                <a:pPr>
                  <a:buClrTx/>
                </a:pPr>
                <a:r>
                  <a:rPr lang="de-DE" altLang="en-US" dirty="0" smtClean="0">
                    <a:solidFill>
                      <a:schemeClr val="tx1"/>
                    </a:solidFill>
                  </a:rPr>
                  <a:t>V</a:t>
                </a:r>
                <a:r>
                  <a:rPr lang="de-DE" altLang="en-US" baseline="-25000" dirty="0" err="1" smtClean="0">
                    <a:solidFill>
                      <a:schemeClr val="tx1"/>
                    </a:solidFill>
                  </a:rPr>
                  <a:t>f</a:t>
                </a:r>
                <a14:m>
                  <m:oMath xmlns:m="http://schemas.openxmlformats.org/officeDocument/2006/math">
                    <m:r>
                      <a:rPr lang="de-DE" altLang="en-US" b="0" i="1" smtClean="0">
                        <a:solidFill>
                          <a:schemeClr val="tx1"/>
                        </a:solidFill>
                        <a:latin typeface="Cambria Math"/>
                      </a:rPr>
                      <m:t>  </m:t>
                    </m:r>
                    <m:r>
                      <a:rPr lang="de-DE" altLang="en-US">
                        <a:solidFill>
                          <a:schemeClr val="tx1"/>
                        </a:solidFill>
                        <a:latin typeface="Cambria Math"/>
                      </a:rPr>
                      <m:t>=</m:t>
                    </m:r>
                    <m:r>
                      <a:rPr lang="de-DE" altLang="en-US" b="0" i="1" smtClean="0">
                        <a:solidFill>
                          <a:schemeClr val="tx1"/>
                        </a:solidFill>
                        <a:latin typeface="Cambria Math"/>
                      </a:rPr>
                      <m:t>−</m:t>
                    </m:r>
                    <m:r>
                      <a:rPr lang="de-DE" altLang="en-US" b="0" i="1" smtClean="0">
                        <a:solidFill>
                          <a:schemeClr val="tx1"/>
                        </a:solidFill>
                        <a:latin typeface="Cambria Math"/>
                      </a:rPr>
                      <m:t>𝐾</m:t>
                    </m:r>
                    <m:r>
                      <a:rPr lang="de-DE" altLang="en-US" b="0" i="1" smtClean="0">
                        <a:solidFill>
                          <a:schemeClr val="tx1"/>
                        </a:solidFill>
                        <a:latin typeface="Cambria Math"/>
                      </a:rPr>
                      <m:t>(</m:t>
                    </m:r>
                    <m:r>
                      <m:rPr>
                        <m:sty m:val="p"/>
                      </m:rPr>
                      <a:rPr lang="el-GR" altLang="en-US" b="0" i="1" dirty="0" smtClean="0">
                        <a:solidFill>
                          <a:schemeClr val="tx1"/>
                        </a:solidFill>
                        <a:latin typeface="Cambria Math"/>
                        <a:ea typeface="Cambria Math"/>
                      </a:rPr>
                      <m:t>Ψ</m:t>
                    </m:r>
                    <m:r>
                      <a:rPr lang="de-DE" altLang="en-US" b="0" i="1" baseline="-25000" dirty="0" smtClean="0">
                        <a:solidFill>
                          <a:schemeClr val="tx1"/>
                        </a:solidFill>
                        <a:latin typeface="Cambria Math"/>
                        <a:ea typeface="Cambria Math"/>
                      </a:rPr>
                      <m:t>𝑚</m:t>
                    </m:r>
                    <m:r>
                      <a:rPr lang="de-DE" altLang="en-US" b="0" i="1" smtClean="0">
                        <a:solidFill>
                          <a:schemeClr val="tx1"/>
                        </a:solidFill>
                        <a:latin typeface="Cambria Math"/>
                      </a:rPr>
                      <m:t>)</m:t>
                    </m:r>
                    <m:f>
                      <m:fPr>
                        <m:ctrlPr>
                          <a:rPr lang="de-DE" altLang="en-US" i="1">
                            <a:solidFill>
                              <a:schemeClr val="tx1"/>
                            </a:solidFill>
                            <a:latin typeface="Cambria Math"/>
                          </a:rPr>
                        </m:ctrlPr>
                      </m:fPr>
                      <m:num>
                        <m:r>
                          <a:rPr lang="el-GR" altLang="en-US">
                            <a:solidFill>
                              <a:schemeClr val="tx1"/>
                            </a:solidFill>
                            <a:latin typeface="Cambria Math"/>
                            <a:ea typeface="Cambria Math"/>
                          </a:rPr>
                          <m:t>𝜕𝛹</m:t>
                        </m:r>
                        <m:r>
                          <a:rPr lang="de-DE" altLang="en-US" b="0" i="1" baseline="-25000" smtClean="0">
                            <a:solidFill>
                              <a:schemeClr val="tx1"/>
                            </a:solidFill>
                            <a:latin typeface="Cambria Math"/>
                            <a:ea typeface="Cambria Math"/>
                          </a:rPr>
                          <m:t>𝐻</m:t>
                        </m:r>
                      </m:num>
                      <m:den>
                        <m:r>
                          <a:rPr lang="de-DE" altLang="en-US">
                            <a:solidFill>
                              <a:schemeClr val="tx1"/>
                            </a:solidFill>
                            <a:latin typeface="Cambria Math"/>
                            <a:ea typeface="Cambria Math"/>
                          </a:rPr>
                          <m:t>𝛿</m:t>
                        </m:r>
                        <m:r>
                          <a:rPr lang="de-DE" altLang="en-US">
                            <a:solidFill>
                              <a:schemeClr val="tx1"/>
                            </a:solidFill>
                            <a:latin typeface="Cambria Math"/>
                            <a:ea typeface="Cambria Math"/>
                          </a:rPr>
                          <m:t>𝑧</m:t>
                        </m:r>
                      </m:den>
                    </m:f>
                  </m:oMath>
                </a14:m>
                <a:r>
                  <a:rPr lang="de-DE" altLang="en-US" i="0" dirty="0" smtClean="0">
                    <a:solidFill>
                      <a:schemeClr val="tx1"/>
                    </a:solidFill>
                  </a:rPr>
                  <a:t> </a:t>
                </a:r>
              </a:p>
            </p:txBody>
          </p:sp>
        </mc:Choice>
        <mc:Fallback xmlns="">
          <p:sp>
            <p:nvSpPr>
              <p:cNvPr id="7" name="Rectangle 6"/>
              <p:cNvSpPr>
                <a:spLocks noRot="1" noChangeAspect="1" noMove="1" noResize="1" noEditPoints="1" noAdjustHandles="1" noChangeArrowheads="1" noChangeShapeType="1" noTextEdit="1"/>
              </p:cNvSpPr>
              <p:nvPr/>
            </p:nvSpPr>
            <p:spPr>
              <a:xfrm>
                <a:off x="1066800" y="3312824"/>
                <a:ext cx="2895600" cy="635367"/>
              </a:xfrm>
              <a:prstGeom prst="rect">
                <a:avLst/>
              </a:prstGeom>
              <a:blipFill rotWithShape="1">
                <a:blip r:embed="rId5"/>
                <a:stretch>
                  <a:fillRect l="-3158" b="-76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969962" y="4430432"/>
                <a:ext cx="7716838" cy="650563"/>
              </a:xfrm>
              <a:prstGeom prst="rect">
                <a:avLst/>
              </a:prstGeom>
            </p:spPr>
            <p:txBody>
              <a:bodyPr wrap="square">
                <a:spAutoFit/>
              </a:bodyPr>
              <a:lstStyle/>
              <a:p>
                <a:pPr>
                  <a:buClrTx/>
                </a:pPr>
                <a:r>
                  <a:rPr lang="de-DE" altLang="en-US" dirty="0" smtClean="0">
                    <a:solidFill>
                      <a:schemeClr val="tx1"/>
                    </a:solidFill>
                  </a:rPr>
                  <a:t>V</a:t>
                </a:r>
                <a:r>
                  <a:rPr lang="de-DE" altLang="en-US" baseline="-25000" dirty="0" err="1" smtClean="0">
                    <a:solidFill>
                      <a:schemeClr val="tx1"/>
                    </a:solidFill>
                  </a:rPr>
                  <a:t>f</a:t>
                </a:r>
                <a14:m>
                  <m:oMath xmlns:m="http://schemas.openxmlformats.org/officeDocument/2006/math">
                    <m:r>
                      <a:rPr lang="de-DE" altLang="en-US" b="0" i="1" smtClean="0">
                        <a:solidFill>
                          <a:schemeClr val="tx1"/>
                        </a:solidFill>
                        <a:latin typeface="Cambria Math"/>
                      </a:rPr>
                      <m:t>  </m:t>
                    </m:r>
                    <m:r>
                      <a:rPr lang="de-DE" altLang="en-US">
                        <a:solidFill>
                          <a:schemeClr val="tx1"/>
                        </a:solidFill>
                        <a:latin typeface="Cambria Math"/>
                      </a:rPr>
                      <m:t>=</m:t>
                    </m:r>
                    <m:r>
                      <a:rPr lang="de-DE" altLang="en-US" b="0" i="1" smtClean="0">
                        <a:solidFill>
                          <a:schemeClr val="tx1"/>
                        </a:solidFill>
                        <a:latin typeface="Cambria Math"/>
                      </a:rPr>
                      <m:t>−</m:t>
                    </m:r>
                    <m:r>
                      <a:rPr lang="de-DE" altLang="en-US" b="0" i="1" smtClean="0">
                        <a:solidFill>
                          <a:schemeClr val="tx1"/>
                        </a:solidFill>
                        <a:latin typeface="Cambria Math"/>
                      </a:rPr>
                      <m:t>𝐾</m:t>
                    </m:r>
                    <m:d>
                      <m:dPr>
                        <m:ctrlPr>
                          <a:rPr lang="de-DE" altLang="en-US" b="0" i="1" smtClean="0">
                            <a:solidFill>
                              <a:schemeClr val="tx1"/>
                            </a:solidFill>
                            <a:latin typeface="Cambria Math"/>
                          </a:rPr>
                        </m:ctrlPr>
                      </m:dPr>
                      <m:e>
                        <m:r>
                          <m:rPr>
                            <m:sty m:val="p"/>
                          </m:rPr>
                          <a:rPr lang="el-GR" altLang="en-US" dirty="0">
                            <a:solidFill>
                              <a:schemeClr val="tx1"/>
                            </a:solidFill>
                            <a:latin typeface="Cambria Math"/>
                            <a:ea typeface="Cambria Math"/>
                          </a:rPr>
                          <m:t>Ψ</m:t>
                        </m:r>
                        <m:r>
                          <a:rPr lang="de-DE" altLang="en-US" baseline="-25000" dirty="0">
                            <a:solidFill>
                              <a:schemeClr val="tx1"/>
                            </a:solidFill>
                            <a:latin typeface="Cambria Math"/>
                            <a:ea typeface="Cambria Math"/>
                          </a:rPr>
                          <m:t>𝑚</m:t>
                        </m:r>
                      </m:e>
                    </m:d>
                    <m:f>
                      <m:fPr>
                        <m:ctrlPr>
                          <a:rPr lang="de-DE" altLang="en-US" i="1" smtClean="0">
                            <a:solidFill>
                              <a:schemeClr val="tx1"/>
                            </a:solidFill>
                            <a:latin typeface="Cambria Math"/>
                          </a:rPr>
                        </m:ctrlPr>
                      </m:fPr>
                      <m:num>
                        <m:r>
                          <a:rPr lang="el-GR" altLang="en-US">
                            <a:solidFill>
                              <a:schemeClr val="tx1"/>
                            </a:solidFill>
                            <a:latin typeface="Cambria Math"/>
                            <a:ea typeface="Cambria Math"/>
                          </a:rPr>
                          <m:t>𝜕</m:t>
                        </m:r>
                        <m:d>
                          <m:dPr>
                            <m:ctrlPr>
                              <a:rPr lang="de-DE" altLang="en-US" b="0" i="1" smtClean="0">
                                <a:solidFill>
                                  <a:schemeClr val="tx1"/>
                                </a:solidFill>
                                <a:latin typeface="Cambria Math"/>
                                <a:ea typeface="Cambria Math"/>
                              </a:rPr>
                            </m:ctrlPr>
                          </m:dPr>
                          <m:e>
                            <m:r>
                              <a:rPr lang="el-GR" altLang="en-US">
                                <a:solidFill>
                                  <a:schemeClr val="tx1"/>
                                </a:solidFill>
                                <a:latin typeface="Cambria Math"/>
                                <a:ea typeface="Cambria Math"/>
                              </a:rPr>
                              <m:t>𝛹</m:t>
                            </m:r>
                            <m:r>
                              <a:rPr lang="de-DE" altLang="en-US" b="0" i="1" baseline="-25000" smtClean="0">
                                <a:solidFill>
                                  <a:schemeClr val="tx1"/>
                                </a:solidFill>
                                <a:latin typeface="Cambria Math"/>
                                <a:ea typeface="Cambria Math"/>
                              </a:rPr>
                              <m:t>𝑚</m:t>
                            </m:r>
                            <m:r>
                              <a:rPr lang="de-DE" altLang="en-US" b="0" i="1" smtClean="0">
                                <a:solidFill>
                                  <a:schemeClr val="tx1"/>
                                </a:solidFill>
                                <a:latin typeface="Cambria Math"/>
                                <a:ea typeface="Cambria Math"/>
                              </a:rPr>
                              <m:t>+</m:t>
                            </m:r>
                            <m:r>
                              <a:rPr lang="el-GR" altLang="en-US">
                                <a:solidFill>
                                  <a:schemeClr val="tx1"/>
                                </a:solidFill>
                                <a:latin typeface="Cambria Math"/>
                                <a:ea typeface="Cambria Math"/>
                              </a:rPr>
                              <m:t>𝛹</m:t>
                            </m:r>
                            <m:r>
                              <a:rPr lang="de-DE" altLang="en-US" b="0" i="1" baseline="-25000" smtClean="0">
                                <a:solidFill>
                                  <a:schemeClr val="tx1"/>
                                </a:solidFill>
                                <a:latin typeface="Cambria Math"/>
                                <a:ea typeface="Cambria Math"/>
                              </a:rPr>
                              <m:t>𝑧</m:t>
                            </m:r>
                          </m:e>
                        </m:d>
                      </m:num>
                      <m:den>
                        <m:r>
                          <m:rPr>
                            <m:sty m:val="p"/>
                          </m:rPr>
                          <a:rPr lang="el-GR" altLang="en-US" b="0" i="1" smtClean="0">
                            <a:solidFill>
                              <a:schemeClr val="tx1"/>
                            </a:solidFill>
                            <a:latin typeface="Cambria Math"/>
                            <a:ea typeface="Cambria Math"/>
                          </a:rPr>
                          <m:t>δ</m:t>
                        </m:r>
                        <m:r>
                          <a:rPr lang="de-DE" altLang="en-US">
                            <a:solidFill>
                              <a:schemeClr val="tx1"/>
                            </a:solidFill>
                            <a:latin typeface="Cambria Math"/>
                            <a:ea typeface="Cambria Math"/>
                          </a:rPr>
                          <m:t>𝑧</m:t>
                        </m:r>
                      </m:den>
                    </m:f>
                    <m:r>
                      <a:rPr lang="de-DE" altLang="en-US" b="0" i="1" smtClean="0">
                        <a:solidFill>
                          <a:schemeClr val="tx1"/>
                        </a:solidFill>
                        <a:latin typeface="Cambria Math"/>
                        <a:ea typeface="Cambria Math"/>
                      </a:rPr>
                      <m:t>=</m:t>
                    </m:r>
                    <m:r>
                      <a:rPr lang="de-DE" altLang="en-US" b="0" i="1" smtClean="0">
                        <a:solidFill>
                          <a:schemeClr val="tx1"/>
                        </a:solidFill>
                        <a:latin typeface="Cambria Math"/>
                        <a:ea typeface="Cambria Math"/>
                      </a:rPr>
                      <m:t>𝐾</m:t>
                    </m:r>
                    <m:r>
                      <a:rPr lang="de-DE" altLang="en-US" b="0" i="1" smtClean="0">
                        <a:solidFill>
                          <a:schemeClr val="tx1"/>
                        </a:solidFill>
                        <a:latin typeface="Cambria Math"/>
                        <a:ea typeface="Cambria Math"/>
                      </a:rPr>
                      <m:t>(</m:t>
                    </m:r>
                    <m:r>
                      <m:rPr>
                        <m:sty m:val="p"/>
                      </m:rPr>
                      <a:rPr lang="el-GR" altLang="en-US" dirty="0">
                        <a:solidFill>
                          <a:schemeClr val="tx1"/>
                        </a:solidFill>
                        <a:latin typeface="Cambria Math"/>
                        <a:ea typeface="Cambria Math"/>
                      </a:rPr>
                      <m:t>Ψ</m:t>
                    </m:r>
                    <m:r>
                      <a:rPr lang="de-DE" altLang="en-US" baseline="-25000" dirty="0">
                        <a:solidFill>
                          <a:schemeClr val="tx1"/>
                        </a:solidFill>
                        <a:latin typeface="Cambria Math"/>
                        <a:ea typeface="Cambria Math"/>
                      </a:rPr>
                      <m:t>𝑚</m:t>
                    </m:r>
                    <m:r>
                      <a:rPr lang="de-DE" altLang="en-US" b="0" i="1" smtClean="0">
                        <a:solidFill>
                          <a:schemeClr val="tx1"/>
                        </a:solidFill>
                        <a:latin typeface="Cambria Math"/>
                        <a:ea typeface="Cambria Math"/>
                      </a:rPr>
                      <m:t>)</m:t>
                    </m:r>
                    <m:d>
                      <m:dPr>
                        <m:begChr m:val="["/>
                        <m:endChr m:val="]"/>
                        <m:ctrlPr>
                          <a:rPr lang="de-DE" altLang="en-US" b="0" i="1" smtClean="0">
                            <a:solidFill>
                              <a:schemeClr val="tx1"/>
                            </a:solidFill>
                            <a:latin typeface="Cambria Math"/>
                            <a:ea typeface="Cambria Math"/>
                          </a:rPr>
                        </m:ctrlPr>
                      </m:dPr>
                      <m:e>
                        <m:f>
                          <m:fPr>
                            <m:ctrlPr>
                              <a:rPr lang="de-DE" altLang="en-US" b="0" i="1" smtClean="0">
                                <a:solidFill>
                                  <a:schemeClr val="tx1"/>
                                </a:solidFill>
                                <a:latin typeface="Cambria Math"/>
                                <a:ea typeface="Cambria Math"/>
                              </a:rPr>
                            </m:ctrlPr>
                          </m:fPr>
                          <m:num>
                            <m:r>
                              <a:rPr lang="de-DE" altLang="en-US" b="0" i="1" smtClean="0">
                                <a:solidFill>
                                  <a:schemeClr val="tx1"/>
                                </a:solidFill>
                                <a:latin typeface="Cambria Math"/>
                                <a:ea typeface="Cambria Math"/>
                              </a:rPr>
                              <m:t>𝛿</m:t>
                            </m:r>
                            <m:r>
                              <m:rPr>
                                <m:sty m:val="p"/>
                              </m:rPr>
                              <a:rPr lang="el-GR" altLang="en-US" b="0" i="1" smtClean="0">
                                <a:solidFill>
                                  <a:schemeClr val="tx1"/>
                                </a:solidFill>
                                <a:latin typeface="Cambria Math"/>
                                <a:ea typeface="Cambria Math"/>
                              </a:rPr>
                              <m:t>Ψ</m:t>
                            </m:r>
                            <m:r>
                              <a:rPr lang="de-DE" altLang="en-US" b="0" i="1" baseline="-25000" smtClean="0">
                                <a:solidFill>
                                  <a:schemeClr val="tx1"/>
                                </a:solidFill>
                                <a:latin typeface="Cambria Math"/>
                                <a:ea typeface="Cambria Math"/>
                              </a:rPr>
                              <m:t>𝑚</m:t>
                            </m:r>
                          </m:num>
                          <m:den>
                            <m:r>
                              <a:rPr lang="de-DE" altLang="en-US" b="0" i="1" smtClean="0">
                                <a:solidFill>
                                  <a:schemeClr val="tx1"/>
                                </a:solidFill>
                                <a:latin typeface="Cambria Math"/>
                                <a:ea typeface="Cambria Math"/>
                              </a:rPr>
                              <m:t>𝛿</m:t>
                            </m:r>
                            <m:r>
                              <a:rPr lang="de-DE" altLang="en-US" b="0" i="1" smtClean="0">
                                <a:solidFill>
                                  <a:schemeClr val="tx1"/>
                                </a:solidFill>
                                <a:latin typeface="Cambria Math"/>
                                <a:ea typeface="Cambria Math"/>
                              </a:rPr>
                              <m:t>𝑧</m:t>
                            </m:r>
                          </m:den>
                        </m:f>
                        <m:r>
                          <a:rPr lang="de-DE" altLang="en-US" b="0" i="1" smtClean="0">
                            <a:solidFill>
                              <a:schemeClr val="tx1"/>
                            </a:solidFill>
                            <a:latin typeface="Cambria Math"/>
                            <a:ea typeface="Cambria Math"/>
                          </a:rPr>
                          <m:t>−1</m:t>
                        </m:r>
                      </m:e>
                    </m:d>
                  </m:oMath>
                </a14:m>
                <a:r>
                  <a:rPr lang="de-DE" altLang="en-US" i="0" dirty="0" smtClean="0">
                    <a:solidFill>
                      <a:schemeClr val="tx1"/>
                    </a:solidFill>
                  </a:rPr>
                  <a:t> </a:t>
                </a:r>
              </a:p>
            </p:txBody>
          </p:sp>
        </mc:Choice>
        <mc:Fallback xmlns="">
          <p:sp>
            <p:nvSpPr>
              <p:cNvPr id="9" name="Rectangle 8"/>
              <p:cNvSpPr>
                <a:spLocks noRot="1" noChangeAspect="1" noMove="1" noResize="1" noEditPoints="1" noAdjustHandles="1" noChangeArrowheads="1" noChangeShapeType="1" noTextEdit="1"/>
              </p:cNvSpPr>
              <p:nvPr/>
            </p:nvSpPr>
            <p:spPr>
              <a:xfrm>
                <a:off x="969962" y="4430432"/>
                <a:ext cx="7716838" cy="650563"/>
              </a:xfrm>
              <a:prstGeom prst="rect">
                <a:avLst/>
              </a:prstGeom>
              <a:blipFill rotWithShape="1">
                <a:blip r:embed="rId6"/>
                <a:stretch>
                  <a:fillRect l="-1185" b="-7547"/>
                </a:stretch>
              </a:blipFill>
            </p:spPr>
            <p:txBody>
              <a:bodyPr/>
              <a:lstStyle/>
              <a:p>
                <a:r>
                  <a:rPr lang="en-US">
                    <a:noFill/>
                  </a:rPr>
                  <a:t> </a:t>
                </a:r>
              </a:p>
            </p:txBody>
          </p:sp>
        </mc:Fallback>
      </mc:AlternateContent>
    </p:spTree>
    <p:extLst>
      <p:ext uri="{BB962C8B-B14F-4D97-AF65-F5344CB8AC3E}">
        <p14:creationId xmlns:p14="http://schemas.microsoft.com/office/powerpoint/2010/main" val="25707386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58C8962D-5631-4DE4-AE04-D1DF725E1B78}" type="slidenum">
              <a:rPr lang="de-DE" altLang="en-US" sz="1400" i="0">
                <a:solidFill>
                  <a:srgbClr val="316395"/>
                </a:solidFill>
                <a:latin typeface="Tahoma" pitchFamily="34" charset="0"/>
              </a:rPr>
              <a:pPr algn="ctr" eaLnBrk="1" hangingPunct="1">
                <a:spcBef>
                  <a:spcPct val="0"/>
                </a:spcBef>
                <a:spcAft>
                  <a:spcPts val="575"/>
                </a:spcAft>
                <a:buClrTx/>
                <a:buFontTx/>
                <a:buNone/>
              </a:pPr>
              <a:t>37</a:t>
            </a:fld>
            <a:endParaRPr lang="de-DE" altLang="en-US" sz="1400" i="0">
              <a:solidFill>
                <a:srgbClr val="316395"/>
              </a:solidFill>
              <a:latin typeface="Tahoma" pitchFamily="34" charset="0"/>
            </a:endParaRPr>
          </a:p>
        </p:txBody>
      </p:sp>
      <mc:AlternateContent xmlns:mc="http://schemas.openxmlformats.org/markup-compatibility/2006" xmlns:a14="http://schemas.microsoft.com/office/drawing/2010/main">
        <mc:Choice Requires="a14">
          <p:sp>
            <p:nvSpPr>
              <p:cNvPr id="18435" name="Text Box 3"/>
              <p:cNvSpPr txBox="1">
                <a:spLocks noChangeArrowheads="1"/>
              </p:cNvSpPr>
              <p:nvPr/>
            </p:nvSpPr>
            <p:spPr bwMode="auto">
              <a:xfrm>
                <a:off x="762000" y="1143000"/>
                <a:ext cx="7559675" cy="5486400"/>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3465A4"/>
                    </a:solidFill>
                    <a:round/>
                    <a:headEnd/>
                    <a:tailEnd/>
                  </a14:hiddenLine>
                </a:ext>
                <a:ext uri="{AF507438-7753-43E0-B8FC-AC1667EBCBE1}">
                  <a14:hiddenEffects>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000" b="1" i="0" dirty="0" smtClean="0">
                    <a:latin typeface="Times New Roman" pitchFamily="18" charset="0"/>
                  </a:rPr>
                  <a:t>Die Wassertransportgleichung</a:t>
                </a:r>
                <a:endParaRPr lang="de-DE" altLang="en-US" sz="2000" b="1" i="0" baseline="-25000" dirty="0" smtClean="0">
                  <a:latin typeface="Times New Roman" pitchFamily="18" charset="0"/>
                </a:endParaRPr>
              </a:p>
              <a:p>
                <a:pPr eaLnBrk="1" hangingPunct="1">
                  <a:spcBef>
                    <a:spcPct val="0"/>
                  </a:spcBef>
                  <a:spcAft>
                    <a:spcPts val="575"/>
                  </a:spcAft>
                  <a:buClrTx/>
                  <a:buFontTx/>
                  <a:buNone/>
                </a:pPr>
                <a:r>
                  <a:rPr lang="de-DE" altLang="en-US" sz="1800" i="0" dirty="0" smtClean="0">
                    <a:latin typeface="Times New Roman" pitchFamily="18" charset="0"/>
                  </a:rPr>
                  <a:t>Fasst man die Bilanz- und die Fließgleichung für Wasser im starren Boden zusammen, so ergibt sich für den vertikalen eindimensionalen Transport:</a:t>
                </a: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endParaRPr lang="de-DE" altLang="en-US" sz="1800" i="0" dirty="0" smtClean="0">
                  <a:latin typeface="Times New Roman" pitchFamily="18" charset="0"/>
                </a:endParaRP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r>
                  <a:rPr lang="de-DE" altLang="en-US" sz="1800" i="0" dirty="0" smtClean="0">
                    <a:latin typeface="Times New Roman" pitchFamily="18" charset="0"/>
                  </a:rPr>
                  <a:t>Für nicht homogene Böden muss man K(</a:t>
                </a:r>
                <a14:m>
                  <m:oMath xmlns:m="http://schemas.openxmlformats.org/officeDocument/2006/math">
                    <m:r>
                      <m:rPr>
                        <m:sty m:val="p"/>
                      </m:rPr>
                      <a:rPr lang="el-GR" altLang="en-US" sz="1800" dirty="0">
                        <a:solidFill>
                          <a:schemeClr val="tx1"/>
                        </a:solidFill>
                        <a:latin typeface="Cambria Math"/>
                        <a:ea typeface="Cambria Math"/>
                      </a:rPr>
                      <m:t>Ψ</m:t>
                    </m:r>
                    <m:r>
                      <a:rPr lang="de-DE" altLang="en-US" sz="1800" baseline="-25000" dirty="0">
                        <a:solidFill>
                          <a:schemeClr val="tx1"/>
                        </a:solidFill>
                        <a:latin typeface="Cambria Math"/>
                        <a:ea typeface="Cambria Math"/>
                      </a:rPr>
                      <m:t>𝑚</m:t>
                    </m:r>
                  </m:oMath>
                </a14:m>
                <a:r>
                  <a:rPr lang="de-DE" altLang="en-US" sz="1800" i="0" dirty="0" smtClean="0">
                    <a:latin typeface="Times New Roman" pitchFamily="18" charset="0"/>
                  </a:rPr>
                  <a:t>) = </a:t>
                </a:r>
                <a:r>
                  <a:rPr lang="de-DE" altLang="en-US" sz="1800" i="0" dirty="0">
                    <a:latin typeface="Times New Roman" pitchFamily="18" charset="0"/>
                  </a:rPr>
                  <a:t>K(</a:t>
                </a:r>
                <a14:m>
                  <m:oMath xmlns:m="http://schemas.openxmlformats.org/officeDocument/2006/math">
                    <m:r>
                      <m:rPr>
                        <m:sty m:val="p"/>
                      </m:rPr>
                      <a:rPr lang="el-GR" altLang="en-US" sz="1800" dirty="0">
                        <a:solidFill>
                          <a:schemeClr val="tx1"/>
                        </a:solidFill>
                        <a:latin typeface="Cambria Math"/>
                        <a:ea typeface="Cambria Math"/>
                      </a:rPr>
                      <m:t>Ψ</m:t>
                    </m:r>
                    <m:r>
                      <a:rPr lang="de-DE" altLang="en-US" sz="1800" baseline="-25000" dirty="0">
                        <a:solidFill>
                          <a:schemeClr val="tx1"/>
                        </a:solidFill>
                        <a:latin typeface="Cambria Math"/>
                        <a:ea typeface="Cambria Math"/>
                      </a:rPr>
                      <m:t>𝑚</m:t>
                    </m:r>
                  </m:oMath>
                </a14:m>
                <a:r>
                  <a:rPr lang="de-DE" altLang="en-US" sz="1800" i="0" dirty="0" smtClean="0">
                    <a:latin typeface="Times New Roman" pitchFamily="18" charset="0"/>
                  </a:rPr>
                  <a:t>,z) annehmen, d.h., die Wasserleitfähigkeit ändert sich mit der Tiefe.</a:t>
                </a: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r>
                  <a:rPr lang="de-DE" altLang="en-US" sz="1800" i="0" dirty="0" smtClean="0">
                    <a:latin typeface="Times New Roman" pitchFamily="18" charset="0"/>
                  </a:rPr>
                  <a:t>Über die Wasserspannungskurve </a:t>
                </a:r>
                <a:r>
                  <a:rPr lang="de-DE" altLang="en-US" sz="1800" i="0" dirty="0">
                    <a:latin typeface="Times New Roman" pitchFamily="18" charset="0"/>
                  </a:rPr>
                  <a:t>𝐶(𝛿</a:t>
                </a:r>
                <a:r>
                  <a:rPr lang="el-GR" altLang="en-US" sz="1800" i="0" dirty="0">
                    <a:latin typeface="Times New Roman" pitchFamily="18" charset="0"/>
                  </a:rPr>
                  <a:t>Ψ</a:t>
                </a:r>
                <a:r>
                  <a:rPr lang="de-DE" altLang="en-US" sz="1800" i="0" dirty="0">
                    <a:latin typeface="Times New Roman" pitchFamily="18" charset="0"/>
                  </a:rPr>
                  <a:t>𝑚</a:t>
                </a:r>
                <a:r>
                  <a:rPr lang="de-DE" altLang="en-US" sz="1800" i="0" dirty="0" smtClean="0">
                    <a:latin typeface="Times New Roman" pitchFamily="18" charset="0"/>
                  </a:rPr>
                  <a:t>) kann die Rechte Seite der Gleichung nach der Wassersättigung </a:t>
                </a:r>
                <a14:m>
                  <m:oMath xmlns:m="http://schemas.openxmlformats.org/officeDocument/2006/math">
                    <m:r>
                      <a:rPr lang="de-DE" altLang="en-US" sz="1800" i="1" smtClean="0">
                        <a:latin typeface="Cambria Math"/>
                        <a:ea typeface="Cambria Math"/>
                      </a:rPr>
                      <m:t>𝜃</m:t>
                    </m:r>
                  </m:oMath>
                </a14:m>
                <a:r>
                  <a:rPr lang="de-DE" altLang="en-US" sz="1800" i="0" dirty="0" smtClean="0">
                    <a:latin typeface="Times New Roman" pitchFamily="18" charset="0"/>
                  </a:rPr>
                  <a:t> aufgelöst werden:</a:t>
                </a: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endParaRPr lang="de-DE" altLang="en-US" sz="1800" i="0" dirty="0" smtClean="0">
                  <a:latin typeface="Times New Roman" pitchFamily="18" charset="0"/>
                </a:endParaRPr>
              </a:p>
              <a:p>
                <a:pPr eaLnBrk="1" hangingPunct="1">
                  <a:spcBef>
                    <a:spcPct val="0"/>
                  </a:spcBef>
                  <a:spcAft>
                    <a:spcPts val="575"/>
                  </a:spcAft>
                  <a:buClrTx/>
                  <a:buFontTx/>
                  <a:buNone/>
                </a:pPr>
                <a:endParaRPr lang="de-DE" altLang="en-US" sz="1800" i="0" dirty="0" smtClean="0">
                  <a:latin typeface="Times New Roman" pitchFamily="18" charset="0"/>
                </a:endParaRPr>
              </a:p>
              <a:p>
                <a:pPr eaLnBrk="1" hangingPunct="1">
                  <a:spcBef>
                    <a:spcPct val="0"/>
                  </a:spcBef>
                  <a:spcAft>
                    <a:spcPts val="575"/>
                  </a:spcAft>
                  <a:buClrTx/>
                </a:pPr>
                <a:endParaRPr lang="de-DE" altLang="en-US" sz="1800" i="0" dirty="0">
                  <a:latin typeface="Times New Roman" pitchFamily="18" charset="0"/>
                </a:endParaRPr>
              </a:p>
            </p:txBody>
          </p:sp>
        </mc:Choice>
        <mc:Fallback xmlns="">
          <p:sp>
            <p:nvSpPr>
              <p:cNvPr id="18435" name="Text Box 3"/>
              <p:cNvSpPr txBox="1">
                <a:spLocks noRot="1" noChangeAspect="1" noMove="1" noResize="1" noEditPoints="1" noAdjustHandles="1" noChangeArrowheads="1" noChangeShapeType="1" noTextEdit="1"/>
              </p:cNvSpPr>
              <p:nvPr/>
            </p:nvSpPr>
            <p:spPr bwMode="auto">
              <a:xfrm>
                <a:off x="762000" y="1143000"/>
                <a:ext cx="7559675" cy="5486400"/>
              </a:xfrm>
              <a:prstGeom prst="rect">
                <a:avLst/>
              </a:prstGeom>
              <a:blipFill rotWithShape="1">
                <a:blip r:embed="rId3"/>
                <a:stretch>
                  <a:fillRect l="-887" t="-667"/>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sp>
        <p:nvSpPr>
          <p:cNvPr id="18436"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Fließvorgänge</a:t>
            </a:r>
            <a:endParaRPr lang="de-DE" altLang="en-US" sz="2400" b="1" i="0" dirty="0">
              <a:solidFill>
                <a:srgbClr val="FFFFFF"/>
              </a:solidFill>
            </a:endParaRPr>
          </a:p>
        </p:txBody>
      </p:sp>
      <mc:AlternateContent xmlns:mc="http://schemas.openxmlformats.org/markup-compatibility/2006" xmlns:a14="http://schemas.microsoft.com/office/drawing/2010/main">
        <mc:Choice Requires="a14">
          <p:sp>
            <p:nvSpPr>
              <p:cNvPr id="8" name="Rectangle 7"/>
              <p:cNvSpPr/>
              <p:nvPr/>
            </p:nvSpPr>
            <p:spPr>
              <a:xfrm>
                <a:off x="1001486" y="2322224"/>
                <a:ext cx="6618514" cy="734881"/>
              </a:xfrm>
              <a:prstGeom prst="rect">
                <a:avLst/>
              </a:prstGeom>
            </p:spPr>
            <p:txBody>
              <a:bodyPr wrap="square">
                <a:spAutoFit/>
              </a:bodyPr>
              <a:lstStyle/>
              <a:p>
                <a:pPr>
                  <a:buClrTx/>
                </a:pPr>
                <a14:m>
                  <m:oMath xmlns:m="http://schemas.openxmlformats.org/officeDocument/2006/math">
                    <m:f>
                      <m:fPr>
                        <m:ctrlPr>
                          <a:rPr lang="de-DE" altLang="en-US" sz="2800" i="1" smtClean="0">
                            <a:solidFill>
                              <a:schemeClr val="tx1"/>
                            </a:solidFill>
                            <a:latin typeface="Cambria Math"/>
                          </a:rPr>
                        </m:ctrlPr>
                      </m:fPr>
                      <m:num>
                        <m:r>
                          <m:rPr>
                            <m:sty m:val="p"/>
                          </m:rPr>
                          <a:rPr lang="el-GR" altLang="en-US" sz="2800">
                            <a:solidFill>
                              <a:schemeClr val="tx1"/>
                            </a:solidFill>
                            <a:latin typeface="Cambria Math"/>
                          </a:rPr>
                          <m:t>δθ</m:t>
                        </m:r>
                      </m:num>
                      <m:den>
                        <m:r>
                          <a:rPr lang="de-DE" altLang="en-US" sz="2800">
                            <a:solidFill>
                              <a:schemeClr val="tx1"/>
                            </a:solidFill>
                            <a:latin typeface="Cambria Math"/>
                            <a:ea typeface="Cambria Math"/>
                          </a:rPr>
                          <m:t>𝛿</m:t>
                        </m:r>
                        <m:r>
                          <a:rPr lang="de-DE" altLang="en-US" sz="2800">
                            <a:solidFill>
                              <a:schemeClr val="tx1"/>
                            </a:solidFill>
                            <a:latin typeface="Cambria Math"/>
                            <a:ea typeface="Cambria Math"/>
                          </a:rPr>
                          <m:t>𝑡</m:t>
                        </m:r>
                      </m:den>
                    </m:f>
                    <m:r>
                      <a:rPr lang="de-DE" altLang="en-US" sz="2800">
                        <a:solidFill>
                          <a:schemeClr val="tx1"/>
                        </a:solidFill>
                        <a:latin typeface="Cambria Math"/>
                      </a:rPr>
                      <m:t>=</m:t>
                    </m:r>
                    <m:f>
                      <m:fPr>
                        <m:ctrlPr>
                          <a:rPr lang="de-DE" altLang="en-US" sz="2800" i="1">
                            <a:solidFill>
                              <a:schemeClr val="tx1"/>
                            </a:solidFill>
                            <a:latin typeface="Cambria Math"/>
                          </a:rPr>
                        </m:ctrlPr>
                      </m:fPr>
                      <m:num>
                        <m:r>
                          <a:rPr lang="de-DE" altLang="en-US" sz="2800">
                            <a:solidFill>
                              <a:schemeClr val="tx1"/>
                            </a:solidFill>
                            <a:latin typeface="Cambria Math"/>
                            <a:ea typeface="Cambria Math"/>
                          </a:rPr>
                          <m:t>𝛿</m:t>
                        </m:r>
                        <m:r>
                          <a:rPr lang="de-DE" altLang="en-US" sz="2800" b="0" i="1" smtClean="0">
                            <a:solidFill>
                              <a:schemeClr val="tx1"/>
                            </a:solidFill>
                            <a:latin typeface="Cambria Math"/>
                            <a:ea typeface="Cambria Math"/>
                          </a:rPr>
                          <m:t>𝑉</m:t>
                        </m:r>
                        <m:r>
                          <a:rPr lang="de-DE" altLang="en-US" sz="2800" b="0" i="1" baseline="-25000" smtClean="0">
                            <a:solidFill>
                              <a:schemeClr val="tx1"/>
                            </a:solidFill>
                            <a:latin typeface="Cambria Math"/>
                            <a:ea typeface="Cambria Math"/>
                          </a:rPr>
                          <m:t>𝑓</m:t>
                        </m:r>
                      </m:num>
                      <m:den>
                        <m:r>
                          <a:rPr lang="de-DE" altLang="en-US" sz="2800">
                            <a:solidFill>
                              <a:schemeClr val="tx1"/>
                            </a:solidFill>
                            <a:latin typeface="Cambria Math"/>
                            <a:ea typeface="Cambria Math"/>
                          </a:rPr>
                          <m:t>𝛿</m:t>
                        </m:r>
                        <m:r>
                          <a:rPr lang="de-DE" altLang="en-US" sz="2800" b="0" i="1" smtClean="0">
                            <a:solidFill>
                              <a:schemeClr val="tx1"/>
                            </a:solidFill>
                            <a:latin typeface="Cambria Math"/>
                            <a:ea typeface="Cambria Math"/>
                          </a:rPr>
                          <m:t>𝑧</m:t>
                        </m:r>
                      </m:den>
                    </m:f>
                    <m:r>
                      <a:rPr lang="de-DE" altLang="en-US" sz="2800" b="0" i="1" smtClean="0">
                        <a:solidFill>
                          <a:schemeClr val="tx1"/>
                        </a:solidFill>
                        <a:latin typeface="Cambria Math"/>
                        <a:ea typeface="Cambria Math"/>
                      </a:rPr>
                      <m:t>=−</m:t>
                    </m:r>
                    <m:r>
                      <m:rPr>
                        <m:sty m:val="p"/>
                      </m:rPr>
                      <a:rPr lang="el-GR" altLang="en-US" sz="2800" b="0" i="1" smtClean="0">
                        <a:solidFill>
                          <a:schemeClr val="tx1"/>
                        </a:solidFill>
                        <a:latin typeface="Cambria Math"/>
                        <a:ea typeface="Cambria Math"/>
                      </a:rPr>
                      <m:t>δ</m:t>
                    </m:r>
                    <m:r>
                      <a:rPr lang="de-DE" altLang="en-US" sz="2800" b="0" i="1" smtClean="0">
                        <a:solidFill>
                          <a:schemeClr val="tx1"/>
                        </a:solidFill>
                        <a:latin typeface="Cambria Math"/>
                        <a:ea typeface="Cambria Math"/>
                      </a:rPr>
                      <m:t>(−</m:t>
                    </m:r>
                    <m:r>
                      <a:rPr lang="de-DE" altLang="en-US" sz="2800" b="0" i="1" smtClean="0">
                        <a:solidFill>
                          <a:schemeClr val="tx1"/>
                        </a:solidFill>
                        <a:latin typeface="Cambria Math"/>
                        <a:ea typeface="Cambria Math"/>
                      </a:rPr>
                      <m:t>𝐾</m:t>
                    </m:r>
                    <m:r>
                      <a:rPr lang="de-DE" altLang="en-US" sz="2800" b="0" i="1" smtClean="0">
                        <a:solidFill>
                          <a:schemeClr val="tx1"/>
                        </a:solidFill>
                        <a:latin typeface="Cambria Math"/>
                        <a:ea typeface="Cambria Math"/>
                      </a:rPr>
                      <m:t>(</m:t>
                    </m:r>
                    <m:r>
                      <m:rPr>
                        <m:sty m:val="p"/>
                      </m:rPr>
                      <a:rPr lang="el-GR" altLang="en-US" dirty="0">
                        <a:solidFill>
                          <a:schemeClr val="tx1"/>
                        </a:solidFill>
                        <a:latin typeface="Cambria Math"/>
                        <a:ea typeface="Cambria Math"/>
                      </a:rPr>
                      <m:t>Ψ</m:t>
                    </m:r>
                    <m:r>
                      <a:rPr lang="de-DE" altLang="en-US" baseline="-25000" dirty="0">
                        <a:solidFill>
                          <a:schemeClr val="tx1"/>
                        </a:solidFill>
                        <a:latin typeface="Cambria Math"/>
                        <a:ea typeface="Cambria Math"/>
                      </a:rPr>
                      <m:t>𝑚</m:t>
                    </m:r>
                    <m:r>
                      <a:rPr lang="de-DE" altLang="en-US" sz="2800">
                        <a:solidFill>
                          <a:schemeClr val="tx1"/>
                        </a:solidFill>
                        <a:latin typeface="Cambria Math"/>
                        <a:ea typeface="Cambria Math"/>
                      </a:rPr>
                      <m:t>)</m:t>
                    </m:r>
                    <m:d>
                      <m:dPr>
                        <m:begChr m:val="["/>
                        <m:endChr m:val="]"/>
                        <m:ctrlPr>
                          <a:rPr lang="de-DE" altLang="en-US" i="1">
                            <a:solidFill>
                              <a:srgbClr val="000000"/>
                            </a:solidFill>
                            <a:latin typeface="Cambria Math"/>
                            <a:ea typeface="Cambria Math"/>
                          </a:rPr>
                        </m:ctrlPr>
                      </m:dPr>
                      <m:e>
                        <m:f>
                          <m:fPr>
                            <m:ctrlPr>
                              <a:rPr lang="de-DE" altLang="en-US" i="1">
                                <a:solidFill>
                                  <a:srgbClr val="000000"/>
                                </a:solidFill>
                                <a:latin typeface="Cambria Math"/>
                                <a:ea typeface="Cambria Math"/>
                              </a:rPr>
                            </m:ctrlPr>
                          </m:fPr>
                          <m:num>
                            <m:r>
                              <a:rPr lang="de-DE" altLang="en-US">
                                <a:solidFill>
                                  <a:srgbClr val="000000"/>
                                </a:solidFill>
                                <a:latin typeface="Cambria Math"/>
                                <a:ea typeface="Cambria Math"/>
                              </a:rPr>
                              <m:t>𝛿</m:t>
                            </m:r>
                            <m:r>
                              <m:rPr>
                                <m:sty m:val="p"/>
                              </m:rPr>
                              <a:rPr lang="el-GR" altLang="en-US">
                                <a:solidFill>
                                  <a:srgbClr val="000000"/>
                                </a:solidFill>
                                <a:latin typeface="Cambria Math"/>
                                <a:ea typeface="Cambria Math"/>
                              </a:rPr>
                              <m:t>Ψ</m:t>
                            </m:r>
                            <m:r>
                              <a:rPr lang="de-DE" altLang="en-US" baseline="-25000">
                                <a:solidFill>
                                  <a:srgbClr val="000000"/>
                                </a:solidFill>
                                <a:latin typeface="Cambria Math"/>
                                <a:ea typeface="Cambria Math"/>
                              </a:rPr>
                              <m:t>𝑚</m:t>
                            </m:r>
                          </m:num>
                          <m:den>
                            <m:r>
                              <a:rPr lang="de-DE" altLang="en-US">
                                <a:solidFill>
                                  <a:srgbClr val="000000"/>
                                </a:solidFill>
                                <a:latin typeface="Cambria Math"/>
                                <a:ea typeface="Cambria Math"/>
                              </a:rPr>
                              <m:t>𝛿</m:t>
                            </m:r>
                            <m:r>
                              <a:rPr lang="de-DE" altLang="en-US">
                                <a:solidFill>
                                  <a:srgbClr val="000000"/>
                                </a:solidFill>
                                <a:latin typeface="Cambria Math"/>
                                <a:ea typeface="Cambria Math"/>
                              </a:rPr>
                              <m:t>𝑧</m:t>
                            </m:r>
                          </m:den>
                        </m:f>
                        <m:r>
                          <a:rPr lang="de-DE" altLang="en-US">
                            <a:solidFill>
                              <a:srgbClr val="000000"/>
                            </a:solidFill>
                            <a:latin typeface="Cambria Math"/>
                            <a:ea typeface="Cambria Math"/>
                          </a:rPr>
                          <m:t>−1</m:t>
                        </m:r>
                      </m:e>
                    </m:d>
                    <m:r>
                      <a:rPr lang="de-DE" altLang="en-US" sz="2800">
                        <a:solidFill>
                          <a:schemeClr val="tx1"/>
                        </a:solidFill>
                        <a:latin typeface="Cambria Math"/>
                        <a:ea typeface="Cambria Math"/>
                      </a:rPr>
                      <m:t>)</m:t>
                    </m:r>
                    <m:r>
                      <a:rPr lang="de-DE" altLang="en-US" sz="2800" b="0" i="1" smtClean="0">
                        <a:solidFill>
                          <a:schemeClr val="tx1"/>
                        </a:solidFill>
                        <a:latin typeface="Cambria Math"/>
                        <a:ea typeface="Cambria Math"/>
                      </a:rPr>
                      <m:t>/</m:t>
                    </m:r>
                    <m:r>
                      <m:rPr>
                        <m:sty m:val="p"/>
                      </m:rPr>
                      <a:rPr lang="el-GR" altLang="en-US" sz="2800" b="0" i="1" smtClean="0">
                        <a:solidFill>
                          <a:schemeClr val="tx1"/>
                        </a:solidFill>
                        <a:latin typeface="Cambria Math"/>
                        <a:ea typeface="Cambria Math"/>
                      </a:rPr>
                      <m:t>δ</m:t>
                    </m:r>
                    <m:r>
                      <a:rPr lang="de-DE" altLang="en-US" sz="2800" b="0" i="1" smtClean="0">
                        <a:solidFill>
                          <a:schemeClr val="tx1"/>
                        </a:solidFill>
                        <a:latin typeface="Cambria Math"/>
                        <a:ea typeface="Cambria Math"/>
                      </a:rPr>
                      <m:t>𝑧</m:t>
                    </m:r>
                  </m:oMath>
                </a14:m>
                <a:r>
                  <a:rPr lang="de-DE" altLang="en-US" i="0" dirty="0" smtClean="0">
                    <a:solidFill>
                      <a:schemeClr val="tx1"/>
                    </a:solidFill>
                  </a:rPr>
                  <a:t> </a:t>
                </a:r>
              </a:p>
            </p:txBody>
          </p:sp>
        </mc:Choice>
        <mc:Fallback xmlns="">
          <p:sp>
            <p:nvSpPr>
              <p:cNvPr id="8" name="Rectangle 7"/>
              <p:cNvSpPr>
                <a:spLocks noRot="1" noChangeAspect="1" noMove="1" noResize="1" noEditPoints="1" noAdjustHandles="1" noChangeArrowheads="1" noChangeShapeType="1" noTextEdit="1"/>
              </p:cNvSpPr>
              <p:nvPr/>
            </p:nvSpPr>
            <p:spPr>
              <a:xfrm>
                <a:off x="1001486" y="2322224"/>
                <a:ext cx="6618514" cy="734881"/>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981714" y="4953000"/>
                <a:ext cx="1986698" cy="7541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de-DE" altLang="en-US" sz="2000" b="0" i="1" smtClean="0">
                          <a:solidFill>
                            <a:schemeClr val="tx1"/>
                          </a:solidFill>
                          <a:latin typeface="Cambria Math"/>
                        </a:rPr>
                        <m:t>𝐶</m:t>
                      </m:r>
                      <m:d>
                        <m:dPr>
                          <m:ctrlPr>
                            <a:rPr lang="de-DE" altLang="en-US" sz="2000" b="0" i="1" smtClean="0">
                              <a:solidFill>
                                <a:schemeClr val="tx1"/>
                              </a:solidFill>
                              <a:latin typeface="Cambria Math"/>
                            </a:rPr>
                          </m:ctrlPr>
                        </m:dPr>
                        <m:e>
                          <m:r>
                            <a:rPr lang="de-DE" altLang="en-US" sz="2000">
                              <a:solidFill>
                                <a:schemeClr val="tx1"/>
                              </a:solidFill>
                              <a:latin typeface="Cambria Math"/>
                              <a:ea typeface="Cambria Math"/>
                            </a:rPr>
                            <m:t>𝛿</m:t>
                          </m:r>
                          <m:r>
                            <m:rPr>
                              <m:sty m:val="p"/>
                            </m:rPr>
                            <a:rPr lang="el-GR" altLang="en-US" sz="2000">
                              <a:solidFill>
                                <a:schemeClr val="tx1"/>
                              </a:solidFill>
                              <a:latin typeface="Cambria Math"/>
                              <a:ea typeface="Cambria Math"/>
                            </a:rPr>
                            <m:t>Ψ</m:t>
                          </m:r>
                          <m:r>
                            <a:rPr lang="de-DE" altLang="en-US" sz="2000" baseline="-25000">
                              <a:solidFill>
                                <a:schemeClr val="tx1"/>
                              </a:solidFill>
                              <a:latin typeface="Cambria Math"/>
                              <a:ea typeface="Cambria Math"/>
                            </a:rPr>
                            <m:t>𝑚</m:t>
                          </m:r>
                        </m:e>
                      </m:d>
                      <m:r>
                        <a:rPr lang="de-DE" altLang="en-US" sz="2000" b="0" i="1" smtClean="0">
                          <a:solidFill>
                            <a:schemeClr val="tx1"/>
                          </a:solidFill>
                          <a:latin typeface="Cambria Math"/>
                        </a:rPr>
                        <m:t>= </m:t>
                      </m:r>
                      <m:f>
                        <m:fPr>
                          <m:ctrlPr>
                            <a:rPr lang="de-DE" altLang="en-US" sz="2000" i="1" smtClean="0">
                              <a:solidFill>
                                <a:schemeClr val="tx1"/>
                              </a:solidFill>
                              <a:latin typeface="Cambria Math"/>
                            </a:rPr>
                          </m:ctrlPr>
                        </m:fPr>
                        <m:num>
                          <m:r>
                            <m:rPr>
                              <m:sty m:val="p"/>
                            </m:rPr>
                            <a:rPr lang="el-GR" altLang="en-US" sz="2000">
                              <a:solidFill>
                                <a:schemeClr val="tx1"/>
                              </a:solidFill>
                              <a:latin typeface="Cambria Math"/>
                            </a:rPr>
                            <m:t>δθ</m:t>
                          </m:r>
                        </m:num>
                        <m:den>
                          <m:r>
                            <a:rPr lang="de-DE" altLang="en-US" sz="2000">
                              <a:solidFill>
                                <a:schemeClr val="tx1"/>
                              </a:solidFill>
                              <a:latin typeface="Cambria Math"/>
                              <a:ea typeface="Cambria Math"/>
                            </a:rPr>
                            <m:t>𝛿</m:t>
                          </m:r>
                          <m:r>
                            <m:rPr>
                              <m:sty m:val="p"/>
                            </m:rPr>
                            <a:rPr lang="el-GR" altLang="en-US" sz="2000" i="1" smtClean="0">
                              <a:solidFill>
                                <a:schemeClr val="tx1"/>
                              </a:solidFill>
                              <a:latin typeface="Cambria Math"/>
                              <a:ea typeface="Cambria Math"/>
                            </a:rPr>
                            <m:t>Ψ</m:t>
                          </m:r>
                          <m:r>
                            <a:rPr lang="de-DE" altLang="en-US" sz="2000" b="0" i="1" baseline="-25000" smtClean="0">
                              <a:solidFill>
                                <a:schemeClr val="tx1"/>
                              </a:solidFill>
                              <a:latin typeface="Cambria Math"/>
                              <a:ea typeface="Cambria Math"/>
                            </a:rPr>
                            <m:t>𝑚</m:t>
                          </m:r>
                        </m:den>
                      </m:f>
                    </m:oMath>
                  </m:oMathPara>
                </a14:m>
                <a:endParaRPr lang="en-US" sz="2000" dirty="0"/>
              </a:p>
            </p:txBody>
          </p:sp>
        </mc:Choice>
        <mc:Fallback xmlns="">
          <p:sp>
            <p:nvSpPr>
              <p:cNvPr id="3" name="Rectangle 2"/>
              <p:cNvSpPr>
                <a:spLocks noRot="1" noChangeAspect="1" noMove="1" noResize="1" noEditPoints="1" noAdjustHandles="1" noChangeArrowheads="1" noChangeShapeType="1" noTextEdit="1"/>
              </p:cNvSpPr>
              <p:nvPr/>
            </p:nvSpPr>
            <p:spPr>
              <a:xfrm>
                <a:off x="981714" y="4953000"/>
                <a:ext cx="1986698" cy="754117"/>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889438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58C8962D-5631-4DE4-AE04-D1DF725E1B78}" type="slidenum">
              <a:rPr lang="de-DE" altLang="en-US" sz="1400" i="0">
                <a:solidFill>
                  <a:srgbClr val="316395"/>
                </a:solidFill>
                <a:latin typeface="Tahoma" pitchFamily="34" charset="0"/>
              </a:rPr>
              <a:pPr algn="ctr" eaLnBrk="1" hangingPunct="1">
                <a:spcBef>
                  <a:spcPct val="0"/>
                </a:spcBef>
                <a:spcAft>
                  <a:spcPts val="575"/>
                </a:spcAft>
                <a:buClrTx/>
                <a:buFontTx/>
                <a:buNone/>
              </a:pPr>
              <a:t>38</a:t>
            </a:fld>
            <a:endParaRPr lang="de-DE" altLang="en-US" sz="1400" i="0">
              <a:solidFill>
                <a:srgbClr val="316395"/>
              </a:solidFill>
              <a:latin typeface="Tahoma" pitchFamily="34" charset="0"/>
            </a:endParaRPr>
          </a:p>
        </p:txBody>
      </p:sp>
      <mc:AlternateContent xmlns:mc="http://schemas.openxmlformats.org/markup-compatibility/2006" xmlns:a14="http://schemas.microsoft.com/office/drawing/2010/main">
        <mc:Choice Requires="a14">
          <p:sp>
            <p:nvSpPr>
              <p:cNvPr id="18435" name="Text Box 3"/>
              <p:cNvSpPr txBox="1">
                <a:spLocks noChangeArrowheads="1"/>
              </p:cNvSpPr>
              <p:nvPr/>
            </p:nvSpPr>
            <p:spPr bwMode="auto">
              <a:xfrm>
                <a:off x="863600" y="1371600"/>
                <a:ext cx="7920038" cy="5486400"/>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3465A4"/>
                    </a:solidFill>
                    <a:round/>
                    <a:headEnd/>
                    <a:tailEnd/>
                  </a14:hiddenLine>
                </a:ext>
                <a:ext uri="{AF507438-7753-43E0-B8FC-AC1667EBCBE1}">
                  <a14:hiddenEffects>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000" b="1" i="0" dirty="0" smtClean="0">
                    <a:latin typeface="Times New Roman" pitchFamily="18" charset="0"/>
                  </a:rPr>
                  <a:t>Charakteristische Fließzustände des Wassers:</a:t>
                </a:r>
                <a:endParaRPr lang="de-DE" altLang="en-US" sz="2000" b="1" i="0" baseline="-25000" dirty="0" smtClean="0">
                  <a:latin typeface="Times New Roman" pitchFamily="18" charset="0"/>
                </a:endParaRPr>
              </a:p>
              <a:p>
                <a:pPr eaLnBrk="1" hangingPunct="1">
                  <a:spcBef>
                    <a:spcPct val="0"/>
                  </a:spcBef>
                  <a:spcAft>
                    <a:spcPts val="575"/>
                  </a:spcAft>
                  <a:buClrTx/>
                  <a:buFontTx/>
                  <a:buNone/>
                </a:pPr>
                <a:endParaRPr lang="de-DE" altLang="en-US" sz="1800" i="0" dirty="0">
                  <a:latin typeface="Times New Roman" pitchFamily="18" charset="0"/>
                </a:endParaRPr>
              </a:p>
              <a:p>
                <a:pPr marL="342900" indent="-342900" eaLnBrk="1" hangingPunct="1">
                  <a:spcBef>
                    <a:spcPct val="0"/>
                  </a:spcBef>
                  <a:spcAft>
                    <a:spcPts val="575"/>
                  </a:spcAft>
                  <a:buClrTx/>
                  <a:buFontTx/>
                  <a:buAutoNum type="arabicPeriod"/>
                </a:pPr>
                <a:r>
                  <a:rPr lang="de-DE" altLang="en-US" sz="1800" i="0" dirty="0" smtClean="0">
                    <a:solidFill>
                      <a:schemeClr val="accent2"/>
                    </a:solidFill>
                    <a:latin typeface="Times New Roman" pitchFamily="18" charset="0"/>
                  </a:rPr>
                  <a:t>Gleichgewicht</a:t>
                </a:r>
                <a:r>
                  <a:rPr lang="de-DE" altLang="en-US" sz="1800" i="0" dirty="0" smtClean="0">
                    <a:latin typeface="Times New Roman" pitchFamily="18" charset="0"/>
                  </a:rPr>
                  <a:t>: Das Wasser ist in Ruhe, der Fluss </a:t>
                </a:r>
                <a:r>
                  <a:rPr lang="de-DE" altLang="en-US" sz="1800" i="0" dirty="0" err="1" smtClean="0">
                    <a:latin typeface="Times New Roman" pitchFamily="18" charset="0"/>
                  </a:rPr>
                  <a:t>V</a:t>
                </a:r>
                <a:r>
                  <a:rPr lang="de-DE" altLang="en-US" sz="1800" i="0" baseline="-25000" dirty="0" err="1" smtClean="0">
                    <a:latin typeface="Times New Roman" pitchFamily="18" charset="0"/>
                  </a:rPr>
                  <a:t>f</a:t>
                </a:r>
                <a:r>
                  <a:rPr lang="de-DE" altLang="en-US" sz="1800" i="0" baseline="-25000" dirty="0" smtClean="0">
                    <a:latin typeface="Times New Roman" pitchFamily="18" charset="0"/>
                  </a:rPr>
                  <a:t> </a:t>
                </a:r>
                <a:r>
                  <a:rPr lang="de-DE" altLang="en-US" sz="1800" i="0" dirty="0" smtClean="0">
                    <a:latin typeface="Times New Roman" pitchFamily="18" charset="0"/>
                  </a:rPr>
                  <a:t>(</a:t>
                </a:r>
                <a:r>
                  <a:rPr lang="de-DE" altLang="en-US" sz="1800" i="0" dirty="0" err="1" smtClean="0">
                    <a:latin typeface="Times New Roman" pitchFamily="18" charset="0"/>
                  </a:rPr>
                  <a:t>z,t</a:t>
                </a:r>
                <a:r>
                  <a:rPr lang="de-DE" altLang="en-US" sz="1800" i="0" dirty="0" smtClean="0">
                    <a:latin typeface="Times New Roman" pitchFamily="18" charset="0"/>
                  </a:rPr>
                  <a:t>)</a:t>
                </a:r>
                <a:r>
                  <a:rPr lang="de-DE" altLang="en-US" sz="1800" i="0" baseline="-25000" dirty="0" smtClean="0">
                    <a:latin typeface="Times New Roman" pitchFamily="18" charset="0"/>
                  </a:rPr>
                  <a:t> </a:t>
                </a:r>
                <a:r>
                  <a:rPr lang="de-DE" altLang="en-US" sz="1800" i="0" dirty="0" smtClean="0">
                    <a:latin typeface="Times New Roman" pitchFamily="18" charset="0"/>
                  </a:rPr>
                  <a:t>an jeder Stelle z im Boden und zu jeder Zeit t verschwindet.</a:t>
                </a:r>
              </a:p>
              <a:p>
                <a:pPr marL="342900" indent="-342900" eaLnBrk="1" hangingPunct="1">
                  <a:spcBef>
                    <a:spcPct val="0"/>
                  </a:spcBef>
                  <a:spcAft>
                    <a:spcPts val="575"/>
                  </a:spcAft>
                  <a:buClrTx/>
                  <a:buFontTx/>
                  <a:buAutoNum type="arabicPeriod"/>
                </a:pPr>
                <a:r>
                  <a:rPr lang="de-DE" altLang="en-US" sz="1800" i="0" dirty="0" smtClean="0">
                    <a:solidFill>
                      <a:schemeClr val="accent2"/>
                    </a:solidFill>
                    <a:latin typeface="Times New Roman" pitchFamily="18" charset="0"/>
                  </a:rPr>
                  <a:t>Stationärer Zustand oder Fließgleichgewicht</a:t>
                </a:r>
                <a:r>
                  <a:rPr lang="de-DE" altLang="en-US" sz="1800" i="0" dirty="0" smtClean="0">
                    <a:latin typeface="Times New Roman" pitchFamily="18" charset="0"/>
                  </a:rPr>
                  <a:t>: Der Wasserfluss ist in diesem Falle an jeder Stelle im Boden während des Betrachtungszeitraumes gleich, </a:t>
                </a:r>
                <a:br>
                  <a:rPr lang="de-DE" altLang="en-US" sz="1800" i="0" dirty="0" smtClean="0">
                    <a:latin typeface="Times New Roman" pitchFamily="18" charset="0"/>
                  </a:rPr>
                </a:br>
                <a:r>
                  <a:rPr lang="de-DE" altLang="en-US" sz="1800" i="0" dirty="0" err="1" smtClean="0">
                    <a:latin typeface="Times New Roman" pitchFamily="18" charset="0"/>
                  </a:rPr>
                  <a:t>V</a:t>
                </a:r>
                <a:r>
                  <a:rPr lang="de-DE" altLang="en-US" sz="1800" i="0" baseline="-25000" dirty="0" err="1" smtClean="0">
                    <a:latin typeface="Times New Roman" pitchFamily="18" charset="0"/>
                  </a:rPr>
                  <a:t>f</a:t>
                </a:r>
                <a:r>
                  <a:rPr lang="de-DE" altLang="en-US" sz="1800" i="0" baseline="-25000" dirty="0" smtClean="0">
                    <a:latin typeface="Times New Roman" pitchFamily="18" charset="0"/>
                  </a:rPr>
                  <a:t> </a:t>
                </a:r>
                <a:r>
                  <a:rPr lang="de-DE" altLang="en-US" sz="1800" i="0" dirty="0">
                    <a:latin typeface="Times New Roman" pitchFamily="18" charset="0"/>
                  </a:rPr>
                  <a:t>(</a:t>
                </a:r>
                <a:r>
                  <a:rPr lang="de-DE" altLang="en-US" sz="1800" i="0" dirty="0" err="1">
                    <a:latin typeface="Times New Roman" pitchFamily="18" charset="0"/>
                  </a:rPr>
                  <a:t>z,t</a:t>
                </a:r>
                <a:r>
                  <a:rPr lang="de-DE" altLang="en-US" sz="1800" i="0" dirty="0">
                    <a:latin typeface="Times New Roman" pitchFamily="18" charset="0"/>
                  </a:rPr>
                  <a:t>)</a:t>
                </a:r>
                <a:r>
                  <a:rPr lang="de-DE" altLang="en-US" sz="1800" i="0" baseline="-25000" dirty="0">
                    <a:latin typeface="Times New Roman" pitchFamily="18" charset="0"/>
                  </a:rPr>
                  <a:t> </a:t>
                </a:r>
                <a:r>
                  <a:rPr lang="de-DE" altLang="en-US" sz="1800" i="0" dirty="0" smtClean="0">
                    <a:latin typeface="Times New Roman" pitchFamily="18" charset="0"/>
                  </a:rPr>
                  <a:t>= </a:t>
                </a:r>
                <a:r>
                  <a:rPr lang="de-DE" altLang="en-US" sz="1800" i="0" dirty="0" err="1" smtClean="0">
                    <a:latin typeface="Times New Roman" pitchFamily="18" charset="0"/>
                  </a:rPr>
                  <a:t>const</a:t>
                </a:r>
                <a:r>
                  <a:rPr lang="de-DE" altLang="en-US" sz="1800" i="0" dirty="0" smtClean="0">
                    <a:latin typeface="Times New Roman" pitchFamily="18" charset="0"/>
                  </a:rPr>
                  <a:t>.</a:t>
                </a:r>
              </a:p>
              <a:p>
                <a:pPr marL="342900" indent="-342900" eaLnBrk="1" hangingPunct="1">
                  <a:spcBef>
                    <a:spcPct val="0"/>
                  </a:spcBef>
                  <a:spcAft>
                    <a:spcPts val="575"/>
                  </a:spcAft>
                  <a:buClrTx/>
                  <a:buFontTx/>
                  <a:buAutoNum type="arabicPeriod"/>
                </a:pPr>
                <a:r>
                  <a:rPr lang="de-DE" altLang="en-US" sz="1800" i="0" dirty="0" smtClean="0">
                    <a:solidFill>
                      <a:schemeClr val="accent2"/>
                    </a:solidFill>
                    <a:latin typeface="Times New Roman" pitchFamily="18" charset="0"/>
                  </a:rPr>
                  <a:t>Nicht-stationäres Fließen </a:t>
                </a:r>
                <a:r>
                  <a:rPr lang="de-DE" altLang="en-US" sz="1800" i="0" dirty="0" smtClean="0">
                    <a:latin typeface="Times New Roman" pitchFamily="18" charset="0"/>
                  </a:rPr>
                  <a:t>(allgemeiner Fall</a:t>
                </a:r>
                <a:r>
                  <a:rPr lang="de-DE" altLang="en-US" sz="1800" i="0" dirty="0">
                    <a:latin typeface="Times New Roman" pitchFamily="18" charset="0"/>
                  </a:rPr>
                  <a:t>): </a:t>
                </a:r>
                <a:r>
                  <a:rPr lang="de-DE" altLang="en-US" sz="1800" i="0" dirty="0" smtClean="0">
                    <a:latin typeface="Times New Roman" pitchFamily="18" charset="0"/>
                  </a:rPr>
                  <a:t/>
                </a:r>
                <a:br>
                  <a:rPr lang="de-DE" altLang="en-US" sz="1800" i="0" dirty="0" smtClean="0">
                    <a:latin typeface="Times New Roman" pitchFamily="18" charset="0"/>
                  </a:rPr>
                </a:br>
                <a:r>
                  <a:rPr lang="de-DE" altLang="en-US" sz="1800" i="0" dirty="0" err="1" smtClean="0">
                    <a:latin typeface="Times New Roman" pitchFamily="18" charset="0"/>
                  </a:rPr>
                  <a:t>V</a:t>
                </a:r>
                <a:r>
                  <a:rPr lang="de-DE" altLang="en-US" sz="1800" i="0" baseline="-25000" dirty="0" err="1" smtClean="0">
                    <a:latin typeface="Times New Roman" pitchFamily="18" charset="0"/>
                  </a:rPr>
                  <a:t>f</a:t>
                </a:r>
                <a:r>
                  <a:rPr lang="de-DE" altLang="en-US" sz="1800" i="0" baseline="-25000" dirty="0" smtClean="0">
                    <a:latin typeface="Times New Roman" pitchFamily="18" charset="0"/>
                  </a:rPr>
                  <a:t> </a:t>
                </a:r>
                <a:r>
                  <a:rPr lang="de-DE" altLang="en-US" sz="1800" i="0" dirty="0">
                    <a:latin typeface="Times New Roman" pitchFamily="18" charset="0"/>
                  </a:rPr>
                  <a:t>(</a:t>
                </a:r>
                <a:r>
                  <a:rPr lang="de-DE" altLang="en-US" sz="1800" i="0" dirty="0" err="1">
                    <a:latin typeface="Times New Roman" pitchFamily="18" charset="0"/>
                  </a:rPr>
                  <a:t>z,t</a:t>
                </a:r>
                <a:r>
                  <a:rPr lang="de-DE" altLang="en-US" sz="1800" i="0" dirty="0">
                    <a:latin typeface="Times New Roman" pitchFamily="18" charset="0"/>
                  </a:rPr>
                  <a:t>)</a:t>
                </a:r>
                <a:r>
                  <a:rPr lang="de-DE" altLang="en-US" sz="1800" i="0" baseline="-25000" dirty="0">
                    <a:latin typeface="Times New Roman" pitchFamily="18" charset="0"/>
                  </a:rPr>
                  <a:t> </a:t>
                </a:r>
                <a:r>
                  <a:rPr lang="de-DE" altLang="en-US" sz="1800" i="0" dirty="0" smtClean="0">
                    <a:latin typeface="Times New Roman" pitchFamily="18" charset="0"/>
                  </a:rPr>
                  <a:t> </a:t>
                </a:r>
                <a14:m>
                  <m:oMath xmlns:m="http://schemas.openxmlformats.org/officeDocument/2006/math">
                    <m:r>
                      <a:rPr lang="de-DE" altLang="en-US" sz="1800" i="1" smtClean="0">
                        <a:latin typeface="Cambria Math"/>
                        <a:ea typeface="Cambria Math"/>
                      </a:rPr>
                      <m:t>≠</m:t>
                    </m:r>
                    <m:r>
                      <a:rPr lang="de-DE" altLang="en-US" sz="1800" b="0" i="1" smtClean="0">
                        <a:latin typeface="Cambria Math"/>
                        <a:ea typeface="Cambria Math"/>
                      </a:rPr>
                      <m:t> </m:t>
                    </m:r>
                  </m:oMath>
                </a14:m>
                <a:r>
                  <a:rPr lang="de-DE" altLang="en-US" sz="1800" i="0" dirty="0">
                    <a:latin typeface="Times New Roman" pitchFamily="18" charset="0"/>
                  </a:rPr>
                  <a:t>V</a:t>
                </a:r>
                <a:r>
                  <a:rPr lang="de-DE" altLang="en-US" sz="1800" i="0" baseline="-25000" dirty="0">
                    <a:latin typeface="Times New Roman" pitchFamily="18" charset="0"/>
                  </a:rPr>
                  <a:t>f </a:t>
                </a:r>
                <a:r>
                  <a:rPr lang="de-DE" altLang="en-US" sz="1800" i="0" dirty="0">
                    <a:latin typeface="Times New Roman" pitchFamily="18" charset="0"/>
                  </a:rPr>
                  <a:t>(</a:t>
                </a:r>
                <a:r>
                  <a:rPr lang="de-DE" altLang="en-US" sz="1800" i="0" dirty="0" err="1" smtClean="0">
                    <a:latin typeface="Times New Roman" pitchFamily="18" charset="0"/>
                  </a:rPr>
                  <a:t>z,t</a:t>
                </a:r>
                <a:r>
                  <a:rPr lang="de-DE" altLang="en-US" sz="1800" i="0" dirty="0" smtClean="0">
                    <a:latin typeface="Times New Roman" pitchFamily="18" charset="0"/>
                  </a:rPr>
                  <a:t>+</a:t>
                </a:r>
                <a14:m>
                  <m:oMath xmlns:m="http://schemas.openxmlformats.org/officeDocument/2006/math">
                    <m:r>
                      <a:rPr lang="de-DE" altLang="en-US" sz="1800" i="1" smtClean="0">
                        <a:latin typeface="Cambria Math"/>
                        <a:ea typeface="Cambria Math"/>
                      </a:rPr>
                      <m:t>∆</m:t>
                    </m:r>
                    <m:r>
                      <a:rPr lang="de-DE" altLang="en-US" sz="1800" b="0" i="1" smtClean="0">
                        <a:latin typeface="Cambria Math"/>
                        <a:ea typeface="Cambria Math"/>
                      </a:rPr>
                      <m:t>𝑡</m:t>
                    </m:r>
                  </m:oMath>
                </a14:m>
                <a:r>
                  <a:rPr lang="de-DE" altLang="en-US" sz="1800" i="0" dirty="0" smtClean="0">
                    <a:latin typeface="Times New Roman" pitchFamily="18" charset="0"/>
                  </a:rPr>
                  <a:t>)</a:t>
                </a:r>
                <a:r>
                  <a:rPr lang="de-DE" altLang="en-US" sz="1800" i="0" baseline="-25000" dirty="0" smtClean="0">
                    <a:latin typeface="Times New Roman" pitchFamily="18" charset="0"/>
                  </a:rPr>
                  <a:t> </a:t>
                </a:r>
                <a14:m>
                  <m:oMath xmlns:m="http://schemas.openxmlformats.org/officeDocument/2006/math">
                    <m:r>
                      <a:rPr lang="de-DE" altLang="en-US" sz="1800">
                        <a:latin typeface="Cambria Math"/>
                        <a:ea typeface="Cambria Math"/>
                      </a:rPr>
                      <m:t>≠ </m:t>
                    </m:r>
                  </m:oMath>
                </a14:m>
                <a:r>
                  <a:rPr lang="de-DE" altLang="en-US" sz="1800" i="0" dirty="0">
                    <a:latin typeface="Times New Roman" pitchFamily="18" charset="0"/>
                  </a:rPr>
                  <a:t>V</a:t>
                </a:r>
                <a:r>
                  <a:rPr lang="de-DE" altLang="en-US" sz="1800" i="0" baseline="-25000" dirty="0">
                    <a:latin typeface="Times New Roman" pitchFamily="18" charset="0"/>
                  </a:rPr>
                  <a:t>f </a:t>
                </a:r>
                <a:r>
                  <a:rPr lang="de-DE" altLang="en-US" sz="1800" i="0" dirty="0">
                    <a:latin typeface="Times New Roman" pitchFamily="18" charset="0"/>
                  </a:rPr>
                  <a:t>(</a:t>
                </a:r>
                <a:r>
                  <a:rPr lang="de-DE" altLang="en-US" sz="1800" i="0" dirty="0" smtClean="0">
                    <a:latin typeface="Times New Roman" pitchFamily="18" charset="0"/>
                  </a:rPr>
                  <a:t>z</a:t>
                </a:r>
                <a:r>
                  <a:rPr lang="de-DE" altLang="en-US" sz="1800" i="0" dirty="0">
                    <a:latin typeface="Times New Roman" pitchFamily="18" charset="0"/>
                  </a:rPr>
                  <a:t> +</a:t>
                </a:r>
                <a14:m>
                  <m:oMath xmlns:m="http://schemas.openxmlformats.org/officeDocument/2006/math">
                    <m:r>
                      <a:rPr lang="de-DE" altLang="en-US" sz="1800">
                        <a:latin typeface="Cambria Math"/>
                        <a:ea typeface="Cambria Math"/>
                      </a:rPr>
                      <m:t>∆</m:t>
                    </m:r>
                  </m:oMath>
                </a14:m>
                <a:r>
                  <a:rPr lang="de-DE" altLang="en-US" sz="1800" i="0" dirty="0" smtClean="0">
                    <a:latin typeface="Times New Roman" pitchFamily="18" charset="0"/>
                  </a:rPr>
                  <a:t>z,t)</a:t>
                </a:r>
                <a:r>
                  <a:rPr lang="de-DE" altLang="en-US" sz="1800" i="0" baseline="-25000" dirty="0" smtClean="0">
                    <a:latin typeface="Times New Roman" pitchFamily="18" charset="0"/>
                  </a:rPr>
                  <a:t> </a:t>
                </a:r>
                <a:endParaRPr lang="de-DE" altLang="en-US" sz="1800" i="0" dirty="0" smtClean="0">
                  <a:latin typeface="Times New Roman" pitchFamily="18" charset="0"/>
                </a:endParaRPr>
              </a:p>
              <a:p>
                <a:pPr eaLnBrk="1" hangingPunct="1">
                  <a:spcBef>
                    <a:spcPct val="0"/>
                  </a:spcBef>
                  <a:spcAft>
                    <a:spcPts val="575"/>
                  </a:spcAft>
                  <a:buClrTx/>
                </a:pPr>
                <a:endParaRPr lang="de-DE" altLang="en-US" sz="1800" i="0" dirty="0">
                  <a:latin typeface="Times New Roman" pitchFamily="18" charset="0"/>
                </a:endParaRPr>
              </a:p>
            </p:txBody>
          </p:sp>
        </mc:Choice>
        <mc:Fallback xmlns="">
          <p:sp>
            <p:nvSpPr>
              <p:cNvPr id="18435" name="Text Box 3"/>
              <p:cNvSpPr txBox="1">
                <a:spLocks noRot="1" noChangeAspect="1" noMove="1" noResize="1" noEditPoints="1" noAdjustHandles="1" noChangeArrowheads="1" noChangeShapeType="1" noTextEdit="1"/>
              </p:cNvSpPr>
              <p:nvPr/>
            </p:nvSpPr>
            <p:spPr bwMode="auto">
              <a:xfrm>
                <a:off x="863600" y="1371600"/>
                <a:ext cx="7920038" cy="5486400"/>
              </a:xfrm>
              <a:prstGeom prst="rect">
                <a:avLst/>
              </a:prstGeom>
              <a:blipFill rotWithShape="1">
                <a:blip r:embed="rId3"/>
                <a:stretch>
                  <a:fillRect l="-847" t="-556"/>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sp>
        <p:nvSpPr>
          <p:cNvPr id="18436"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Fließvorgänge</a:t>
            </a:r>
            <a:endParaRPr lang="de-DE" altLang="en-US" sz="2400" b="1" i="0" dirty="0">
              <a:solidFill>
                <a:srgbClr val="FFFFFF"/>
              </a:solidFill>
            </a:endParaRPr>
          </a:p>
        </p:txBody>
      </p:sp>
    </p:spTree>
    <p:extLst>
      <p:ext uri="{BB962C8B-B14F-4D97-AF65-F5344CB8AC3E}">
        <p14:creationId xmlns:p14="http://schemas.microsoft.com/office/powerpoint/2010/main" val="234559512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58C8962D-5631-4DE4-AE04-D1DF725E1B78}" type="slidenum">
              <a:rPr lang="de-DE" altLang="en-US" sz="1400" i="0">
                <a:solidFill>
                  <a:srgbClr val="316395"/>
                </a:solidFill>
                <a:latin typeface="Tahoma" pitchFamily="34" charset="0"/>
              </a:rPr>
              <a:pPr algn="ctr" eaLnBrk="1" hangingPunct="1">
                <a:spcBef>
                  <a:spcPct val="0"/>
                </a:spcBef>
                <a:spcAft>
                  <a:spcPts val="575"/>
                </a:spcAft>
                <a:buClrTx/>
                <a:buFontTx/>
                <a:buNone/>
              </a:pPr>
              <a:t>39</a:t>
            </a:fld>
            <a:endParaRPr lang="de-DE" altLang="en-US" sz="1400" i="0">
              <a:solidFill>
                <a:srgbClr val="316395"/>
              </a:solidFill>
              <a:latin typeface="Tahoma" pitchFamily="34" charset="0"/>
            </a:endParaRPr>
          </a:p>
        </p:txBody>
      </p:sp>
      <mc:AlternateContent xmlns:mc="http://schemas.openxmlformats.org/markup-compatibility/2006" xmlns:a14="http://schemas.microsoft.com/office/drawing/2010/main">
        <mc:Choice Requires="a14">
          <p:sp>
            <p:nvSpPr>
              <p:cNvPr id="18435" name="Text Box 3"/>
              <p:cNvSpPr txBox="1">
                <a:spLocks noChangeArrowheads="1"/>
              </p:cNvSpPr>
              <p:nvPr/>
            </p:nvSpPr>
            <p:spPr bwMode="auto">
              <a:xfrm>
                <a:off x="863600" y="1143000"/>
                <a:ext cx="7920038" cy="5486400"/>
              </a:xfrm>
              <a:prstGeom prst="rect">
                <a:avLst/>
              </a:prstGeom>
              <a:noFill/>
              <a:ln>
                <a:noFill/>
              </a:ln>
              <a:effectLst/>
              <a:extLst>
                <a:ext uri="{909E8E84-426E-40DD-AFC4-6F175D3DCCD1}">
                  <a14:hiddenFill>
                    <a:solidFill>
                      <a:srgbClr val="FFFFFF"/>
                    </a:solidFill>
                  </a14:hiddenFill>
                </a:ext>
                <a:ext uri="{91240B29-F687-4F45-9708-019B960494DF}">
                  <a14:hiddenLine w="9525">
                    <a:solidFill>
                      <a:srgbClr val="3465A4"/>
                    </a:solidFill>
                    <a:round/>
                    <a:headEnd/>
                    <a:tailEnd/>
                  </a14:hiddenLine>
                </a:ext>
                <a:ext uri="{AF507438-7753-43E0-B8FC-AC1667EBCBE1}">
                  <a14:hiddenEffects>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000" b="1" i="0" dirty="0" smtClean="0">
                    <a:latin typeface="Times New Roman" pitchFamily="18" charset="0"/>
                  </a:rPr>
                  <a:t>Kapillarer Aufstieg:</a:t>
                </a:r>
                <a:endParaRPr lang="de-DE" altLang="en-US" sz="2000" b="1" i="0" baseline="-25000" dirty="0" smtClean="0">
                  <a:latin typeface="Times New Roman" pitchFamily="18" charset="0"/>
                </a:endParaRPr>
              </a:p>
              <a:p>
                <a:pPr eaLnBrk="1" hangingPunct="1">
                  <a:spcBef>
                    <a:spcPct val="0"/>
                  </a:spcBef>
                  <a:spcAft>
                    <a:spcPts val="575"/>
                  </a:spcAft>
                  <a:buClrTx/>
                  <a:buFontTx/>
                  <a:buNone/>
                </a:pPr>
                <a:r>
                  <a:rPr lang="de-DE" altLang="en-US" sz="1800" i="0" dirty="0" smtClean="0">
                    <a:latin typeface="Times New Roman" pitchFamily="18" charset="0"/>
                  </a:rPr>
                  <a:t>Der Kapillare Aufstieg ist der umgekehrte Vorgang der Infiltration. Das Wasser stammt aus dem Grund- oder Stauwasser und bewegt sich nach oben. Dies geschieht, wenn das Matrixpotential oberhalb der Grundwasseroberfläche niedriger ist als es dem Gleichgewicht mit dem freien Wasserspiegel des Grund- oder Stauwassers entspricht (=&gt; </a:t>
                </a:r>
                <a14:m>
                  <m:oMath xmlns:m="http://schemas.openxmlformats.org/officeDocument/2006/math">
                    <m:r>
                      <m:rPr>
                        <m:sty m:val="p"/>
                      </m:rPr>
                      <a:rPr lang="el-GR" altLang="en-US" sz="1800" i="1" smtClean="0">
                        <a:latin typeface="Cambria Math"/>
                        <a:ea typeface="Cambria Math"/>
                      </a:rPr>
                      <m:t>Ψ</m:t>
                    </m:r>
                    <m:r>
                      <a:rPr lang="de-DE" altLang="en-US" sz="1800" b="0" i="1" smtClean="0">
                        <a:latin typeface="Cambria Math"/>
                        <a:ea typeface="Cambria Math"/>
                      </a:rPr>
                      <m:t>𝑚</m:t>
                    </m:r>
                    <m:r>
                      <a:rPr lang="de-DE" altLang="en-US" sz="1800" b="0" i="1" smtClean="0">
                        <a:latin typeface="Cambria Math"/>
                        <a:ea typeface="Cambria Math"/>
                      </a:rPr>
                      <m:t>+</m:t>
                    </m:r>
                    <m:r>
                      <m:rPr>
                        <m:sty m:val="p"/>
                      </m:rPr>
                      <a:rPr lang="el-GR" altLang="en-US" sz="1800" i="1" smtClean="0">
                        <a:latin typeface="Cambria Math"/>
                        <a:ea typeface="Cambria Math"/>
                      </a:rPr>
                      <m:t>Ψ</m:t>
                    </m:r>
                  </m:oMath>
                </a14:m>
                <a:r>
                  <a:rPr lang="de-DE" altLang="en-US" sz="1800" i="0" dirty="0" smtClean="0">
                    <a:latin typeface="Times New Roman" pitchFamily="18" charset="0"/>
                  </a:rPr>
                  <a:t>z </a:t>
                </a:r>
                <a14:m>
                  <m:oMath xmlns:m="http://schemas.openxmlformats.org/officeDocument/2006/math">
                    <m:r>
                      <a:rPr lang="de-DE" altLang="en-US" sz="1800" b="0" i="0" smtClean="0">
                        <a:latin typeface="Cambria Math"/>
                        <a:ea typeface="Cambria Math"/>
                      </a:rPr>
                      <m:t>&lt;</m:t>
                    </m:r>
                    <m:r>
                      <a:rPr lang="de-DE" altLang="en-US" sz="1800" b="0" i="1" smtClean="0">
                        <a:latin typeface="Cambria Math"/>
                        <a:ea typeface="Cambria Math"/>
                      </a:rPr>
                      <m:t>0</m:t>
                    </m:r>
                  </m:oMath>
                </a14:m>
                <a:r>
                  <a:rPr lang="de-DE" altLang="en-US" sz="1800" i="0" dirty="0" smtClean="0">
                    <a:latin typeface="Times New Roman" pitchFamily="18" charset="0"/>
                  </a:rPr>
                  <a:t>). </a:t>
                </a:r>
                <a:endParaRPr lang="de-DE" altLang="en-US" sz="1800" i="0" dirty="0">
                  <a:latin typeface="Times New Roman" pitchFamily="18" charset="0"/>
                </a:endParaRPr>
              </a:p>
              <a:p>
                <a:pPr eaLnBrk="1" hangingPunct="1">
                  <a:spcBef>
                    <a:spcPct val="0"/>
                  </a:spcBef>
                  <a:spcAft>
                    <a:spcPts val="575"/>
                  </a:spcAft>
                  <a:buClrTx/>
                </a:pPr>
                <a:r>
                  <a:rPr lang="de-DE" altLang="en-US" sz="1800" i="0" dirty="0" smtClean="0">
                    <a:latin typeface="Times New Roman" pitchFamily="18" charset="0"/>
                  </a:rPr>
                  <a:t>Im Freiland ist dies z.B. der Fall, falls</a:t>
                </a:r>
              </a:p>
              <a:p>
                <a:pPr marL="285750" indent="-285750" eaLnBrk="1" hangingPunct="1">
                  <a:spcBef>
                    <a:spcPct val="0"/>
                  </a:spcBef>
                  <a:spcAft>
                    <a:spcPts val="575"/>
                  </a:spcAft>
                  <a:buClrTx/>
                  <a:buFont typeface="Arial" panose="020B0604020202020204" pitchFamily="34" charset="0"/>
                  <a:buChar char="•"/>
                </a:pPr>
                <a:r>
                  <a:rPr lang="de-DE" altLang="en-US" sz="1800" i="0" dirty="0" smtClean="0">
                    <a:latin typeface="Times New Roman" pitchFamily="18" charset="0"/>
                  </a:rPr>
                  <a:t>Bodennah Wasser verdunstet (Evaporation);</a:t>
                </a:r>
              </a:p>
              <a:p>
                <a:pPr marL="285750" indent="-285750" eaLnBrk="1" hangingPunct="1">
                  <a:spcBef>
                    <a:spcPct val="0"/>
                  </a:spcBef>
                  <a:spcAft>
                    <a:spcPts val="575"/>
                  </a:spcAft>
                  <a:buClrTx/>
                  <a:buFont typeface="Arial" panose="020B0604020202020204" pitchFamily="34" charset="0"/>
                  <a:buChar char="•"/>
                </a:pPr>
                <a:r>
                  <a:rPr lang="de-DE" altLang="en-US" sz="1800" i="0" dirty="0" smtClean="0">
                    <a:latin typeface="Times New Roman" pitchFamily="18" charset="0"/>
                  </a:rPr>
                  <a:t>Wasser durch die Pflanzen entzogen wird (Transpiration);</a:t>
                </a:r>
              </a:p>
              <a:p>
                <a:pPr eaLnBrk="1" hangingPunct="1">
                  <a:spcBef>
                    <a:spcPct val="0"/>
                  </a:spcBef>
                  <a:spcAft>
                    <a:spcPts val="575"/>
                  </a:spcAft>
                  <a:buClrTx/>
                </a:pPr>
                <a:r>
                  <a:rPr lang="de-DE" altLang="en-US" sz="1800" i="0" dirty="0" smtClean="0">
                    <a:latin typeface="Times New Roman" pitchFamily="18" charset="0"/>
                  </a:rPr>
                  <a:t>Für die Nachlieferung von Wasser ist wie bei allen Wasserbewegungen neben der Leitfähigkeit K(</a:t>
                </a:r>
                <a14:m>
                  <m:oMath xmlns:m="http://schemas.openxmlformats.org/officeDocument/2006/math">
                    <m:r>
                      <a:rPr lang="de-DE" altLang="en-US" sz="1800" i="1" smtClean="0">
                        <a:latin typeface="Cambria Math"/>
                        <a:ea typeface="Cambria Math"/>
                      </a:rPr>
                      <m:t>𝜃</m:t>
                    </m:r>
                  </m:oMath>
                </a14:m>
                <a:r>
                  <a:rPr lang="de-DE" altLang="en-US" sz="1800" i="0" dirty="0" smtClean="0">
                    <a:latin typeface="Times New Roman" pitchFamily="18" charset="0"/>
                  </a:rPr>
                  <a:t>) der Potentialgradient bestimmend. </a:t>
                </a:r>
                <a:endParaRPr lang="de-DE" altLang="en-US" sz="1800" i="0" dirty="0">
                  <a:latin typeface="Times New Roman" pitchFamily="18" charset="0"/>
                </a:endParaRPr>
              </a:p>
            </p:txBody>
          </p:sp>
        </mc:Choice>
        <mc:Fallback xmlns="">
          <p:sp>
            <p:nvSpPr>
              <p:cNvPr id="18435" name="Text Box 3"/>
              <p:cNvSpPr txBox="1">
                <a:spLocks noRot="1" noChangeAspect="1" noMove="1" noResize="1" noEditPoints="1" noAdjustHandles="1" noChangeArrowheads="1" noChangeShapeType="1" noTextEdit="1"/>
              </p:cNvSpPr>
              <p:nvPr/>
            </p:nvSpPr>
            <p:spPr bwMode="auto">
              <a:xfrm>
                <a:off x="863600" y="1143000"/>
                <a:ext cx="7920038" cy="5486400"/>
              </a:xfrm>
              <a:prstGeom prst="rect">
                <a:avLst/>
              </a:prstGeom>
              <a:blipFill rotWithShape="1">
                <a:blip r:embed="rId3"/>
                <a:stretch>
                  <a:fillRect l="-847" t="-667"/>
                </a:stretch>
              </a:blip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r>
                  <a:rPr lang="en-US">
                    <a:noFill/>
                  </a:rPr>
                  <a:t> </a:t>
                </a:r>
              </a:p>
            </p:txBody>
          </p:sp>
        </mc:Fallback>
      </mc:AlternateContent>
      <p:sp>
        <p:nvSpPr>
          <p:cNvPr id="18436"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Fließvorgänge</a:t>
            </a:r>
            <a:endParaRPr lang="de-DE" altLang="en-US" sz="2400" b="1" i="0" dirty="0">
              <a:solidFill>
                <a:srgbClr val="FFFFFF"/>
              </a:solidFill>
            </a:endParaRPr>
          </a:p>
        </p:txBody>
      </p:sp>
    </p:spTree>
    <p:extLst>
      <p:ext uri="{BB962C8B-B14F-4D97-AF65-F5344CB8AC3E}">
        <p14:creationId xmlns:p14="http://schemas.microsoft.com/office/powerpoint/2010/main" val="12043381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1469C7D8-C2E5-48FF-8631-1D18627DCAA2}" type="slidenum">
              <a:rPr lang="de-DE" altLang="en-US" sz="1400">
                <a:solidFill>
                  <a:srgbClr val="316395"/>
                </a:solidFill>
                <a:latin typeface="Tahoma" pitchFamily="34" charset="0"/>
              </a:rPr>
              <a:pPr algn="ctr" eaLnBrk="1" hangingPunct="1">
                <a:spcBef>
                  <a:spcPct val="0"/>
                </a:spcBef>
                <a:spcAft>
                  <a:spcPts val="575"/>
                </a:spcAft>
                <a:buClrTx/>
                <a:buFontTx/>
                <a:buNone/>
              </a:pPr>
              <a:t>4</a:t>
            </a:fld>
            <a:endParaRPr lang="de-DE" altLang="en-US" sz="1400">
              <a:solidFill>
                <a:srgbClr val="316395"/>
              </a:solidFill>
              <a:latin typeface="Tahoma" pitchFamily="34" charset="0"/>
            </a:endParaRPr>
          </a:p>
        </p:txBody>
      </p:sp>
      <p:sp>
        <p:nvSpPr>
          <p:cNvPr id="9219" name="Text Box 2"/>
          <p:cNvSpPr txBox="1">
            <a:spLocks noChangeArrowheads="1"/>
          </p:cNvSpPr>
          <p:nvPr/>
        </p:nvSpPr>
        <p:spPr bwMode="auto">
          <a:xfrm>
            <a:off x="914400" y="115888"/>
            <a:ext cx="78692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a:t>
            </a:r>
            <a:r>
              <a:rPr lang="de-DE" altLang="en-US" b="1" i="0" dirty="0" smtClean="0">
                <a:solidFill>
                  <a:srgbClr val="FFFFFF"/>
                </a:solidFill>
              </a:rPr>
              <a:t>. Versickerung</a:t>
            </a:r>
            <a:endParaRPr lang="de-DE" altLang="en-US" b="1" i="0" dirty="0">
              <a:solidFill>
                <a:srgbClr val="FFFFFF"/>
              </a:solidFill>
            </a:endParaRPr>
          </a:p>
        </p:txBody>
      </p:sp>
      <p:sp>
        <p:nvSpPr>
          <p:cNvPr id="2" name="Text Box 3"/>
          <p:cNvSpPr txBox="1">
            <a:spLocks noChangeArrowheads="1"/>
          </p:cNvSpPr>
          <p:nvPr/>
        </p:nvSpPr>
        <p:spPr bwMode="auto">
          <a:xfrm>
            <a:off x="1008063" y="1295400"/>
            <a:ext cx="7907337" cy="3525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5pPr>
            <a:lvl6pPr marL="2514600" indent="-228600" defTabSz="449263" fontAlgn="base">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6pPr>
            <a:lvl7pPr marL="2971800" indent="-228600" defTabSz="449263" fontAlgn="base">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7pPr>
            <a:lvl8pPr marL="3429000" indent="-228600" defTabSz="449263" fontAlgn="base">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8pPr>
            <a:lvl9pPr marL="3886200" indent="-228600" defTabSz="449263" fontAlgn="base">
              <a:spcBef>
                <a:spcPct val="0"/>
              </a:spcBef>
              <a:spcAft>
                <a:spcPts val="575"/>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i="1">
                <a:solidFill>
                  <a:srgbClr val="000000"/>
                </a:solidFill>
                <a:latin typeface="Times New Roman" pitchFamily="18" charset="0"/>
              </a:defRPr>
            </a:lvl9pPr>
          </a:lstStyle>
          <a:p>
            <a:pPr>
              <a:buClrTx/>
              <a:buFontTx/>
              <a:buNone/>
              <a:defRPr/>
            </a:pPr>
            <a:r>
              <a:rPr lang="de-DE" altLang="en-US" i="0" dirty="0">
                <a:latin typeface="+mn-lt"/>
                <a:cs typeface="+mn-cs"/>
              </a:rPr>
              <a:t>7</a:t>
            </a:r>
            <a:r>
              <a:rPr lang="de-DE" altLang="en-US" i="0" dirty="0" smtClean="0">
                <a:latin typeface="+mn-lt"/>
                <a:cs typeface="+mn-cs"/>
              </a:rPr>
              <a:t>.1 </a:t>
            </a:r>
            <a:r>
              <a:rPr lang="de-DE" altLang="en-US" i="0" dirty="0" smtClean="0">
                <a:solidFill>
                  <a:schemeClr val="accent2"/>
                </a:solidFill>
                <a:latin typeface="+mn-lt"/>
                <a:cs typeface="+mn-cs"/>
              </a:rPr>
              <a:t>Definition und Grundlagen</a:t>
            </a:r>
          </a:p>
          <a:p>
            <a:pPr>
              <a:buClrTx/>
              <a:buFontTx/>
              <a:buNone/>
              <a:defRPr/>
            </a:pPr>
            <a:r>
              <a:rPr lang="de-DE" altLang="en-US" i="0" dirty="0">
                <a:latin typeface="+mn-lt"/>
                <a:cs typeface="+mn-cs"/>
              </a:rPr>
              <a:t>7</a:t>
            </a:r>
            <a:r>
              <a:rPr lang="de-DE" altLang="en-US" i="0" dirty="0" smtClean="0">
                <a:latin typeface="+mn-lt"/>
                <a:cs typeface="+mn-cs"/>
              </a:rPr>
              <a:t>.2 Fließprozesse</a:t>
            </a:r>
          </a:p>
          <a:p>
            <a:pPr>
              <a:buClrTx/>
              <a:buFontTx/>
              <a:buNone/>
              <a:defRPr/>
            </a:pPr>
            <a:r>
              <a:rPr lang="de-DE" altLang="en-US" i="0" dirty="0">
                <a:latin typeface="+mn-lt"/>
                <a:cs typeface="+mn-cs"/>
              </a:rPr>
              <a:t>7</a:t>
            </a:r>
            <a:r>
              <a:rPr lang="de-DE" altLang="en-US" i="0" dirty="0" smtClean="0">
                <a:latin typeface="+mn-lt"/>
                <a:cs typeface="+mn-cs"/>
              </a:rPr>
              <a:t>.3 Bodenwasserhaushalt und Pflanzen</a:t>
            </a:r>
          </a:p>
          <a:p>
            <a:pPr>
              <a:buClrTx/>
              <a:buFontTx/>
              <a:buNone/>
              <a:defRPr/>
            </a:pPr>
            <a:r>
              <a:rPr lang="de-DE" altLang="en-US" i="0" dirty="0">
                <a:latin typeface="+mn-lt"/>
                <a:cs typeface="+mn-cs"/>
              </a:rPr>
              <a:t>7</a:t>
            </a:r>
            <a:r>
              <a:rPr lang="de-DE" altLang="en-US" i="0" dirty="0" smtClean="0">
                <a:latin typeface="+mn-lt"/>
                <a:cs typeface="+mn-cs"/>
              </a:rPr>
              <a:t>.4 Bodenwasserhaushalt in Potsdam</a:t>
            </a:r>
          </a:p>
          <a:p>
            <a:pPr>
              <a:buClrTx/>
              <a:buFontTx/>
              <a:buNone/>
              <a:defRPr/>
            </a:pPr>
            <a:endParaRPr lang="de-DE" altLang="en-US" i="0" dirty="0">
              <a:latin typeface="+mn-lt"/>
              <a:cs typeface="+mn-cs"/>
            </a:endParaRPr>
          </a:p>
          <a:p>
            <a:pPr>
              <a:buClrTx/>
              <a:buFontTx/>
              <a:buNone/>
              <a:defRPr/>
            </a:pPr>
            <a:endParaRPr lang="de-DE" altLang="en-US" i="0" dirty="0" smtClean="0">
              <a:latin typeface="+mn-lt"/>
              <a:cs typeface="+mn-cs"/>
            </a:endParaRPr>
          </a:p>
          <a:p>
            <a:pPr>
              <a:buClrTx/>
              <a:buFontTx/>
              <a:buNone/>
              <a:defRPr/>
            </a:pPr>
            <a:r>
              <a:rPr lang="de-DE" altLang="en-US" sz="2000" i="0" dirty="0" smtClean="0">
                <a:latin typeface="+mn-lt"/>
                <a:cs typeface="+mn-cs"/>
              </a:rPr>
              <a:t>Literatur:</a:t>
            </a:r>
          </a:p>
          <a:p>
            <a:pPr>
              <a:buClrTx/>
              <a:buFontTx/>
              <a:buNone/>
              <a:defRPr/>
            </a:pPr>
            <a:r>
              <a:rPr lang="de-DE" altLang="en-US" sz="2000" i="0" dirty="0" smtClean="0">
                <a:latin typeface="+mn-lt"/>
                <a:cs typeface="+mn-cs"/>
              </a:rPr>
              <a:t>Scheffer/ </a:t>
            </a:r>
            <a:r>
              <a:rPr lang="de-DE" altLang="en-US" sz="2000" i="0" dirty="0" err="1" smtClean="0">
                <a:latin typeface="+mn-lt"/>
                <a:cs typeface="+mn-cs"/>
              </a:rPr>
              <a:t>Schachtschabel</a:t>
            </a:r>
            <a:r>
              <a:rPr lang="de-DE" altLang="en-US" sz="2000" i="0" dirty="0">
                <a:latin typeface="+mn-lt"/>
                <a:cs typeface="+mn-cs"/>
              </a:rPr>
              <a:t> </a:t>
            </a:r>
            <a:r>
              <a:rPr lang="de-DE" altLang="en-US" sz="2000" dirty="0" smtClean="0">
                <a:latin typeface="+mn-lt"/>
                <a:cs typeface="+mn-cs"/>
              </a:rPr>
              <a:t>Lehrbuch der Bodenkunde</a:t>
            </a:r>
          </a:p>
          <a:p>
            <a:pPr>
              <a:buClrTx/>
              <a:buFontTx/>
              <a:buNone/>
              <a:defRPr/>
            </a:pPr>
            <a:r>
              <a:rPr lang="de-DE" altLang="en-US" sz="2000" i="0" dirty="0" smtClean="0">
                <a:latin typeface="+mn-lt"/>
                <a:cs typeface="+mn-cs"/>
              </a:rPr>
              <a:t>Richter </a:t>
            </a:r>
            <a:r>
              <a:rPr lang="de-DE" altLang="en-US" sz="2000" dirty="0" smtClean="0">
                <a:latin typeface="+mn-lt"/>
                <a:cs typeface="+mn-cs"/>
              </a:rPr>
              <a:t>Der Boden als Reaktor</a:t>
            </a:r>
          </a:p>
          <a:p>
            <a:pPr>
              <a:buClrTx/>
              <a:buFontTx/>
              <a:buNone/>
              <a:defRPr/>
            </a:pPr>
            <a:endParaRPr lang="de-DE" altLang="en-US" sz="2000" i="0" dirty="0" smtClean="0">
              <a:latin typeface="+mn-lt"/>
              <a:cs typeface="+mn-cs"/>
            </a:endParaRPr>
          </a:p>
        </p:txBody>
      </p:sp>
    </p:spTree>
    <p:extLst>
      <p:ext uri="{BB962C8B-B14F-4D97-AF65-F5344CB8AC3E}">
        <p14:creationId xmlns:p14="http://schemas.microsoft.com/office/powerpoint/2010/main" val="543423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b="10786"/>
          <a:stretch>
            <a:fillRect/>
          </a:stretch>
        </p:blipFill>
        <p:spPr bwMode="auto">
          <a:xfrm>
            <a:off x="674688" y="1371600"/>
            <a:ext cx="8239125" cy="4114800"/>
          </a:xfrm>
          <a:prstGeom prst="rect">
            <a:avLst/>
          </a:prstGeom>
          <a:noFill/>
          <a:ln>
            <a:noFill/>
          </a:ln>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507" name="Rectangle 2"/>
          <p:cNvSpPr>
            <a:spLocks noChangeArrowheads="1"/>
          </p:cNvSpPr>
          <p:nvPr/>
        </p:nvSpPr>
        <p:spPr bwMode="auto">
          <a:xfrm>
            <a:off x="1066800" y="5505450"/>
            <a:ext cx="7772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de-DE" altLang="en-US" sz="1800" i="0" dirty="0">
                <a:solidFill>
                  <a:schemeClr val="tx1"/>
                </a:solidFill>
              </a:rPr>
              <a:t>Hydraulisches Potential, Matrixpotential, Gravitationspotential und Wassergehalt in einer Bodensäule im Gleichgewicht (durchgezogene Linie), bei Versickerung (gestrichelte Linie) und kapillarem Aufstieg (punktierte Linie). (Scheffer/</a:t>
            </a:r>
            <a:r>
              <a:rPr lang="de-DE" altLang="en-US" sz="1800" i="0" dirty="0" err="1">
                <a:solidFill>
                  <a:schemeClr val="tx1"/>
                </a:solidFill>
              </a:rPr>
              <a:t>Schachtschabel</a:t>
            </a:r>
            <a:r>
              <a:rPr lang="de-DE" altLang="en-US" sz="1800" i="0" dirty="0">
                <a:solidFill>
                  <a:schemeClr val="tx1"/>
                </a:solidFill>
              </a:rPr>
              <a:t> 1998)</a:t>
            </a:r>
          </a:p>
        </p:txBody>
      </p:sp>
      <p:sp>
        <p:nvSpPr>
          <p:cNvPr id="4" name="Text Box 3"/>
          <p:cNvSpPr txBox="1">
            <a:spLocks noChangeArrowheads="1"/>
          </p:cNvSpPr>
          <p:nvPr/>
        </p:nvSpPr>
        <p:spPr bwMode="auto">
          <a:xfrm>
            <a:off x="685800" y="914400"/>
            <a:ext cx="7415213" cy="895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400" i="0" dirty="0" smtClean="0">
                <a:latin typeface="Times New Roman" pitchFamily="18" charset="0"/>
              </a:rPr>
              <a:t>Beziehung zwischen Wasserspannung und Wassergehalt:</a:t>
            </a:r>
            <a:endParaRPr lang="de-DE" altLang="en-US" sz="1600" i="0" dirty="0">
              <a:latin typeface="Times New Roman" pitchFamily="18" charset="0"/>
            </a:endParaRPr>
          </a:p>
        </p:txBody>
      </p:sp>
      <p:sp>
        <p:nvSpPr>
          <p:cNvPr id="5"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smtClean="0">
                <a:solidFill>
                  <a:srgbClr val="FFFFFF"/>
                </a:solidFill>
              </a:rPr>
              <a:t>7.2 Fließvorgänge</a:t>
            </a:r>
            <a:endParaRPr lang="de-DE" altLang="en-US" sz="2400" b="1" i="0" dirty="0">
              <a:solidFill>
                <a:srgbClr val="FFFFFF"/>
              </a:solidFill>
            </a:endParaRPr>
          </a:p>
        </p:txBody>
      </p:sp>
    </p:spTree>
    <p:extLst>
      <p:ext uri="{BB962C8B-B14F-4D97-AF65-F5344CB8AC3E}">
        <p14:creationId xmlns:p14="http://schemas.microsoft.com/office/powerpoint/2010/main" val="24717845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F5A53316-9A97-4652-B98A-B08FF35885B8}" type="slidenum">
              <a:rPr lang="de-DE" altLang="en-US" sz="1400" i="0">
                <a:solidFill>
                  <a:srgbClr val="316395"/>
                </a:solidFill>
                <a:latin typeface="Tahoma" pitchFamily="34" charset="0"/>
              </a:rPr>
              <a:pPr algn="ctr" eaLnBrk="1" hangingPunct="1">
                <a:spcBef>
                  <a:spcPct val="0"/>
                </a:spcBef>
                <a:spcAft>
                  <a:spcPts val="575"/>
                </a:spcAft>
                <a:buClrTx/>
                <a:buFontTx/>
                <a:buNone/>
              </a:pPr>
              <a:t>41</a:t>
            </a:fld>
            <a:endParaRPr lang="de-DE" altLang="en-US" sz="1400" i="0">
              <a:solidFill>
                <a:srgbClr val="316395"/>
              </a:solidFill>
              <a:latin typeface="Tahoma" pitchFamily="34" charset="0"/>
            </a:endParaRPr>
          </a:p>
        </p:txBody>
      </p:sp>
      <p:sp>
        <p:nvSpPr>
          <p:cNvPr id="31748" name="Text Box 3"/>
          <p:cNvSpPr txBox="1">
            <a:spLocks noChangeArrowheads="1"/>
          </p:cNvSpPr>
          <p:nvPr/>
        </p:nvSpPr>
        <p:spPr bwMode="auto">
          <a:xfrm>
            <a:off x="995363" y="1152525"/>
            <a:ext cx="6707187" cy="2220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000" b="1" i="0" dirty="0" smtClean="0">
                <a:latin typeface="Times New Roman" pitchFamily="18" charset="0"/>
              </a:rPr>
              <a:t>Makroporen</a:t>
            </a:r>
            <a:endParaRPr lang="de-DE" altLang="en-US" sz="2400" b="1" i="0" dirty="0">
              <a:latin typeface="Times New Roman" pitchFamily="18" charset="0"/>
            </a:endParaRPr>
          </a:p>
          <a:p>
            <a:pPr eaLnBrk="1" hangingPunct="1">
              <a:spcBef>
                <a:spcPct val="0"/>
              </a:spcBef>
              <a:spcAft>
                <a:spcPts val="575"/>
              </a:spcAft>
              <a:buClrTx/>
              <a:buFontTx/>
              <a:buNone/>
            </a:pPr>
            <a:r>
              <a:rPr lang="de-DE" altLang="en-US" sz="2400" i="0" dirty="0">
                <a:latin typeface="Times New Roman" pitchFamily="18" charset="0"/>
              </a:rPr>
              <a:t>   </a:t>
            </a:r>
            <a:r>
              <a:rPr lang="de-DE" altLang="en-US" sz="1800" i="0" dirty="0" err="1">
                <a:latin typeface="Ubuntu Light" charset="0"/>
              </a:rPr>
              <a:t>ψ</a:t>
            </a:r>
            <a:r>
              <a:rPr lang="de-DE" altLang="en-US" sz="1800" i="0" baseline="-33000" dirty="0" err="1">
                <a:latin typeface="Times New Roman" pitchFamily="18" charset="0"/>
              </a:rPr>
              <a:t>m</a:t>
            </a:r>
            <a:r>
              <a:rPr lang="de-DE" altLang="en-US" sz="1800" i="0" dirty="0">
                <a:latin typeface="Times New Roman" pitchFamily="18" charset="0"/>
              </a:rPr>
              <a:t>&lt;= 1cm WS → </a:t>
            </a:r>
            <a:r>
              <a:rPr lang="de-DE" altLang="en-US" sz="1800" i="0" dirty="0" smtClean="0">
                <a:latin typeface="Times New Roman" pitchFamily="18" charset="0"/>
              </a:rPr>
              <a:t>d &gt; </a:t>
            </a:r>
            <a:r>
              <a:rPr lang="de-DE" altLang="en-US" sz="1800" i="0" dirty="0">
                <a:latin typeface="Times New Roman" pitchFamily="18" charset="0"/>
              </a:rPr>
              <a:t>2mm</a:t>
            </a:r>
          </a:p>
          <a:p>
            <a:pPr eaLnBrk="1" hangingPunct="1">
              <a:spcBef>
                <a:spcPct val="0"/>
              </a:spcBef>
              <a:spcAft>
                <a:spcPts val="575"/>
              </a:spcAft>
              <a:buClrTx/>
              <a:buFontTx/>
              <a:buNone/>
            </a:pPr>
            <a:r>
              <a:rPr lang="de-DE" altLang="en-US" sz="1800" i="0" dirty="0">
                <a:latin typeface="Times New Roman" pitchFamily="18" charset="0"/>
              </a:rPr>
              <a:t>→ Bindungskräfte spielen keine Rolle</a:t>
            </a:r>
          </a:p>
          <a:p>
            <a:pPr eaLnBrk="1" hangingPunct="1">
              <a:spcBef>
                <a:spcPct val="0"/>
              </a:spcBef>
              <a:spcAft>
                <a:spcPts val="575"/>
              </a:spcAft>
              <a:buClrTx/>
              <a:buFontTx/>
              <a:buNone/>
            </a:pPr>
            <a:r>
              <a:rPr lang="de-DE" altLang="en-US" sz="1800" i="0" dirty="0">
                <a:latin typeface="Times New Roman" pitchFamily="18" charset="0"/>
              </a:rPr>
              <a:t>(nur Gravitation, schnelles Fließen!)</a:t>
            </a:r>
          </a:p>
          <a:p>
            <a:pPr eaLnBrk="1" hangingPunct="1">
              <a:spcBef>
                <a:spcPct val="0"/>
              </a:spcBef>
              <a:spcAft>
                <a:spcPts val="575"/>
              </a:spcAft>
              <a:buClrTx/>
              <a:buFontTx/>
              <a:buNone/>
            </a:pPr>
            <a:endParaRPr lang="de-DE" altLang="en-US" sz="2400" i="0" dirty="0">
              <a:latin typeface="Times New Roman" pitchFamily="18" charset="0"/>
            </a:endParaRPr>
          </a:p>
        </p:txBody>
      </p:sp>
      <p:pic>
        <p:nvPicPr>
          <p:cNvPr id="2" name="Picture 2" descr="Bild: Veränderte Pflanzenschutzmittel- und Nährstoffausträge bei bodenschonender Bewirtschaftung - Risikoanalyse und -vorsorg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114425"/>
            <a:ext cx="2809875" cy="443045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05499" y="5791200"/>
            <a:ext cx="3190875" cy="523220"/>
          </a:xfrm>
          <a:prstGeom prst="rect">
            <a:avLst/>
          </a:prstGeom>
        </p:spPr>
        <p:txBody>
          <a:bodyPr wrap="square">
            <a:spAutoFit/>
          </a:bodyPr>
          <a:lstStyle/>
          <a:p>
            <a:r>
              <a:rPr lang="en-US" sz="1400" dirty="0">
                <a:solidFill>
                  <a:schemeClr val="tx1"/>
                </a:solidFill>
              </a:rPr>
              <a:t>http://www.landwirtschaft.sachsen.de/landwirtschaft/11019.htm</a:t>
            </a:r>
          </a:p>
        </p:txBody>
      </p:sp>
      <p:cxnSp>
        <p:nvCxnSpPr>
          <p:cNvPr id="5" name="Straight Connector 4"/>
          <p:cNvCxnSpPr/>
          <p:nvPr/>
        </p:nvCxnSpPr>
        <p:spPr bwMode="auto">
          <a:xfrm flipH="1">
            <a:off x="5562600" y="4193232"/>
            <a:ext cx="1436914" cy="0"/>
          </a:xfrm>
          <a:prstGeom prst="line">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ctangle 5"/>
          <p:cNvSpPr/>
          <p:nvPr/>
        </p:nvSpPr>
        <p:spPr>
          <a:xfrm>
            <a:off x="3672855" y="3400961"/>
            <a:ext cx="2042145" cy="1200329"/>
          </a:xfrm>
          <a:prstGeom prst="rect">
            <a:avLst/>
          </a:prstGeom>
        </p:spPr>
        <p:txBody>
          <a:bodyPr wrap="square">
            <a:spAutoFit/>
          </a:bodyPr>
          <a:lstStyle/>
          <a:p>
            <a:r>
              <a:rPr lang="en-US" sz="1800" i="0" dirty="0" err="1" smtClean="0">
                <a:solidFill>
                  <a:schemeClr val="tx1"/>
                </a:solidFill>
              </a:rPr>
              <a:t>Makropore</a:t>
            </a:r>
            <a:r>
              <a:rPr lang="en-US" sz="1800" i="0" dirty="0" smtClean="0">
                <a:solidFill>
                  <a:schemeClr val="tx1"/>
                </a:solidFill>
              </a:rPr>
              <a:t> </a:t>
            </a:r>
            <a:r>
              <a:rPr lang="en-US" sz="1800" i="0" dirty="0" err="1" smtClean="0">
                <a:solidFill>
                  <a:schemeClr val="tx1"/>
                </a:solidFill>
              </a:rPr>
              <a:t>sichtbar</a:t>
            </a:r>
            <a:r>
              <a:rPr lang="en-US" sz="1800" i="0" dirty="0" smtClean="0">
                <a:solidFill>
                  <a:schemeClr val="tx1"/>
                </a:solidFill>
              </a:rPr>
              <a:t> </a:t>
            </a:r>
            <a:r>
              <a:rPr lang="en-US" sz="1800" i="0" dirty="0" err="1" smtClean="0">
                <a:solidFill>
                  <a:schemeClr val="tx1"/>
                </a:solidFill>
              </a:rPr>
              <a:t>gemacht</a:t>
            </a:r>
            <a:r>
              <a:rPr lang="en-US" sz="1800" i="0" dirty="0" smtClean="0">
                <a:solidFill>
                  <a:schemeClr val="tx1"/>
                </a:solidFill>
              </a:rPr>
              <a:t> </a:t>
            </a:r>
            <a:r>
              <a:rPr lang="en-US" sz="1800" i="0" dirty="0" err="1" smtClean="0">
                <a:solidFill>
                  <a:schemeClr val="tx1"/>
                </a:solidFill>
              </a:rPr>
              <a:t>durch</a:t>
            </a:r>
            <a:r>
              <a:rPr lang="en-US" sz="1800" i="0" dirty="0" smtClean="0">
                <a:solidFill>
                  <a:schemeClr val="tx1"/>
                </a:solidFill>
              </a:rPr>
              <a:t> </a:t>
            </a:r>
            <a:r>
              <a:rPr lang="en-US" sz="1800" i="0" dirty="0">
                <a:solidFill>
                  <a:schemeClr val="tx1"/>
                </a:solidFill>
              </a:rPr>
              <a:t>Tracer “</a:t>
            </a:r>
            <a:r>
              <a:rPr lang="en-US" sz="1800" i="0" dirty="0" err="1">
                <a:solidFill>
                  <a:schemeClr val="tx1"/>
                </a:solidFill>
              </a:rPr>
              <a:t>Brillant</a:t>
            </a:r>
            <a:r>
              <a:rPr lang="en-US" sz="1800" i="0" dirty="0">
                <a:solidFill>
                  <a:schemeClr val="tx1"/>
                </a:solidFill>
              </a:rPr>
              <a:t> </a:t>
            </a:r>
            <a:r>
              <a:rPr lang="en-US" sz="1800" i="0" dirty="0" err="1">
                <a:solidFill>
                  <a:schemeClr val="tx1"/>
                </a:solidFill>
              </a:rPr>
              <a:t>Blau</a:t>
            </a:r>
            <a:r>
              <a:rPr lang="en-US" sz="1800" i="0" dirty="0">
                <a:solidFill>
                  <a:schemeClr val="tx1"/>
                </a:solidFill>
              </a:rPr>
              <a:t>”</a:t>
            </a:r>
          </a:p>
        </p:txBody>
      </p:sp>
      <p:pic>
        <p:nvPicPr>
          <p:cNvPr id="7" name="Picture 4" descr="Bild 3: Regenwurmgang (Querschnitt, 60 cm Tiefe) mit Brillant Bla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4082848"/>
            <a:ext cx="1905000" cy="2209801"/>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2819400" y="5562600"/>
            <a:ext cx="1981200" cy="646331"/>
          </a:xfrm>
          <a:prstGeom prst="rect">
            <a:avLst/>
          </a:prstGeom>
        </p:spPr>
        <p:txBody>
          <a:bodyPr wrap="square">
            <a:spAutoFit/>
          </a:bodyPr>
          <a:lstStyle/>
          <a:p>
            <a:r>
              <a:rPr lang="en-US" sz="1800" i="0" dirty="0" err="1" smtClean="0">
                <a:solidFill>
                  <a:schemeClr val="tx1"/>
                </a:solidFill>
              </a:rPr>
              <a:t>Regenwurmgang</a:t>
            </a:r>
            <a:r>
              <a:rPr lang="en-US" sz="1800" i="0" dirty="0" smtClean="0">
                <a:solidFill>
                  <a:schemeClr val="tx1"/>
                </a:solidFill>
              </a:rPr>
              <a:t> in 60 cm </a:t>
            </a:r>
            <a:r>
              <a:rPr lang="en-US" sz="1800" i="0" dirty="0" err="1" smtClean="0">
                <a:solidFill>
                  <a:schemeClr val="tx1"/>
                </a:solidFill>
              </a:rPr>
              <a:t>Tiefe</a:t>
            </a:r>
            <a:r>
              <a:rPr lang="en-US" sz="1800" i="0" dirty="0" smtClean="0">
                <a:solidFill>
                  <a:schemeClr val="tx1"/>
                </a:solidFill>
              </a:rPr>
              <a:t> </a:t>
            </a:r>
            <a:endParaRPr lang="en-US" sz="1800" i="0" dirty="0">
              <a:solidFill>
                <a:schemeClr val="tx1"/>
              </a:solidFill>
            </a:endParaRPr>
          </a:p>
        </p:txBody>
      </p:sp>
      <p:sp>
        <p:nvSpPr>
          <p:cNvPr id="11"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Fließvorgänge</a:t>
            </a:r>
            <a:endParaRPr lang="de-DE" altLang="en-US" sz="2400" b="1" i="0" dirty="0">
              <a:solidFill>
                <a:srgbClr val="FFFFFF"/>
              </a:solidFill>
            </a:endParaRPr>
          </a:p>
        </p:txBody>
      </p:sp>
    </p:spTree>
    <p:extLst>
      <p:ext uri="{BB962C8B-B14F-4D97-AF65-F5344CB8AC3E}">
        <p14:creationId xmlns:p14="http://schemas.microsoft.com/office/powerpoint/2010/main" val="252324228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58C8962D-5631-4DE4-AE04-D1DF725E1B78}" type="slidenum">
              <a:rPr lang="de-DE" altLang="en-US" sz="1400" i="0">
                <a:solidFill>
                  <a:srgbClr val="316395"/>
                </a:solidFill>
                <a:latin typeface="Tahoma" pitchFamily="34" charset="0"/>
              </a:rPr>
              <a:pPr algn="ctr" eaLnBrk="1" hangingPunct="1">
                <a:spcBef>
                  <a:spcPct val="0"/>
                </a:spcBef>
                <a:spcAft>
                  <a:spcPts val="575"/>
                </a:spcAft>
                <a:buClrTx/>
                <a:buFontTx/>
                <a:buNone/>
              </a:pPr>
              <a:t>42</a:t>
            </a:fld>
            <a:endParaRPr lang="de-DE" altLang="en-US" sz="1400" i="0">
              <a:solidFill>
                <a:srgbClr val="316395"/>
              </a:solidFill>
              <a:latin typeface="Tahoma" pitchFamily="34" charset="0"/>
            </a:endParaRPr>
          </a:p>
        </p:txBody>
      </p:sp>
      <p:sp>
        <p:nvSpPr>
          <p:cNvPr id="18435" name="Text Box 3"/>
          <p:cNvSpPr txBox="1">
            <a:spLocks noChangeArrowheads="1"/>
          </p:cNvSpPr>
          <p:nvPr/>
        </p:nvSpPr>
        <p:spPr bwMode="auto">
          <a:xfrm>
            <a:off x="863600" y="1143000"/>
            <a:ext cx="7920038" cy="548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000" b="1" i="0" dirty="0" smtClean="0">
                <a:latin typeface="Times New Roman" pitchFamily="18" charset="0"/>
              </a:rPr>
              <a:t>Evaporation aus dem Boden:</a:t>
            </a:r>
            <a:endParaRPr lang="de-DE" altLang="en-US" sz="2000" b="1" i="0" baseline="-25000" dirty="0" smtClean="0">
              <a:latin typeface="Times New Roman" pitchFamily="18" charset="0"/>
            </a:endParaRPr>
          </a:p>
          <a:p>
            <a:pPr marL="285750" indent="-285750" eaLnBrk="1" hangingPunct="1">
              <a:spcBef>
                <a:spcPct val="0"/>
              </a:spcBef>
              <a:spcAft>
                <a:spcPts val="575"/>
              </a:spcAft>
              <a:buClrTx/>
              <a:buFont typeface="Arial" panose="020B0604020202020204" pitchFamily="34" charset="0"/>
              <a:buChar char="•"/>
            </a:pPr>
            <a:r>
              <a:rPr lang="de-DE" altLang="en-US" sz="1800" i="0" dirty="0" smtClean="0">
                <a:latin typeface="Times New Roman" pitchFamily="18" charset="0"/>
              </a:rPr>
              <a:t>Die Bewegung von Wasser als Wasserdampf spielt an der Bodenoberfläche eine wesentlichere Rolle als im Bodenprofil, weil zum einen hier die Sonnenstrahlung auftrifft, der Wasserdampfdruck der umgebenden Atmosphäre meist viel geringer ist und infolge von Wind ein schneller Abtransport des Wasserdampfes erfolgt.</a:t>
            </a:r>
          </a:p>
          <a:p>
            <a:pPr marL="285750" indent="-285750" eaLnBrk="1" hangingPunct="1">
              <a:spcBef>
                <a:spcPct val="0"/>
              </a:spcBef>
              <a:spcAft>
                <a:spcPts val="575"/>
              </a:spcAft>
              <a:buClrTx/>
              <a:buFont typeface="Arial" panose="020B0604020202020204" pitchFamily="34" charset="0"/>
              <a:buChar char="•"/>
            </a:pPr>
            <a:r>
              <a:rPr lang="de-DE" altLang="en-US" sz="1800" i="0" dirty="0" smtClean="0">
                <a:latin typeface="Times New Roman" pitchFamily="18" charset="0"/>
              </a:rPr>
              <a:t>Energiebedarf </a:t>
            </a:r>
            <a:r>
              <a:rPr lang="de-DE" altLang="en-US" sz="1800" i="0" dirty="0">
                <a:latin typeface="Times New Roman" pitchFamily="18" charset="0"/>
              </a:rPr>
              <a:t>zur Verdampfung von Wasser bei 20°C beträgt 2,44 </a:t>
            </a:r>
            <a:r>
              <a:rPr lang="de-DE" altLang="en-US" sz="1800" i="0" dirty="0" smtClean="0">
                <a:latin typeface="Times New Roman" pitchFamily="18" charset="0"/>
              </a:rPr>
              <a:t>J/g; </a:t>
            </a:r>
          </a:p>
          <a:p>
            <a:pPr marL="285750" indent="-285750" eaLnBrk="1" hangingPunct="1">
              <a:spcBef>
                <a:spcPct val="0"/>
              </a:spcBef>
              <a:spcAft>
                <a:spcPts val="575"/>
              </a:spcAft>
              <a:buClrTx/>
              <a:buFont typeface="Arial" panose="020B0604020202020204" pitchFamily="34" charset="0"/>
              <a:buChar char="•"/>
            </a:pPr>
            <a:r>
              <a:rPr lang="de-DE" altLang="en-US" sz="1800" i="0" dirty="0" smtClean="0">
                <a:latin typeface="Times New Roman" pitchFamily="18" charset="0"/>
              </a:rPr>
              <a:t>Die Verdunstungsverluste werden durch Wasserbewegungen aus dem Unterboden ausgeglichen.</a:t>
            </a:r>
          </a:p>
          <a:p>
            <a:pPr marL="285750" indent="-285750" eaLnBrk="1" hangingPunct="1">
              <a:spcBef>
                <a:spcPct val="0"/>
              </a:spcBef>
              <a:spcAft>
                <a:spcPts val="575"/>
              </a:spcAft>
              <a:buClrTx/>
              <a:buFont typeface="Arial" panose="020B0604020202020204" pitchFamily="34" charset="0"/>
              <a:buChar char="•"/>
            </a:pPr>
            <a:r>
              <a:rPr lang="de-DE" altLang="en-US" sz="1800" i="0" dirty="0" smtClean="0">
                <a:latin typeface="Times New Roman" pitchFamily="18" charset="0"/>
              </a:rPr>
              <a:t>Umso höher die Verdunstung, desto steiler werden die Gradienten des hydraulischen Potentials.</a:t>
            </a:r>
          </a:p>
          <a:p>
            <a:pPr eaLnBrk="1" hangingPunct="1">
              <a:spcBef>
                <a:spcPct val="0"/>
              </a:spcBef>
              <a:spcAft>
                <a:spcPts val="575"/>
              </a:spcAft>
              <a:buClrTx/>
              <a:buFontTx/>
              <a:buNone/>
            </a:pPr>
            <a:r>
              <a:rPr lang="de-DE" altLang="en-US" sz="1800" i="0" dirty="0" smtClean="0">
                <a:latin typeface="Times New Roman" pitchFamily="18" charset="0"/>
              </a:rPr>
              <a:t>Verminderung von Evaporation:</a:t>
            </a:r>
          </a:p>
          <a:p>
            <a:pPr marL="285750" indent="-285750" eaLnBrk="1" hangingPunct="1">
              <a:spcBef>
                <a:spcPct val="0"/>
              </a:spcBef>
              <a:spcAft>
                <a:spcPts val="575"/>
              </a:spcAft>
              <a:buClrTx/>
              <a:buFont typeface="Arial" panose="020B0604020202020204" pitchFamily="34" charset="0"/>
              <a:buChar char="•"/>
            </a:pPr>
            <a:r>
              <a:rPr lang="de-DE" altLang="en-US" sz="1800" i="0" dirty="0" smtClean="0">
                <a:latin typeface="Times New Roman" pitchFamily="18" charset="0"/>
              </a:rPr>
              <a:t>Windschutzhecken;</a:t>
            </a:r>
          </a:p>
          <a:p>
            <a:pPr marL="285750" indent="-285750" eaLnBrk="1" hangingPunct="1">
              <a:spcBef>
                <a:spcPct val="0"/>
              </a:spcBef>
              <a:spcAft>
                <a:spcPts val="575"/>
              </a:spcAft>
              <a:buClrTx/>
              <a:buFont typeface="Arial" panose="020B0604020202020204" pitchFamily="34" charset="0"/>
              <a:buChar char="•"/>
            </a:pPr>
            <a:r>
              <a:rPr lang="de-DE" altLang="en-US" sz="1800" i="0" dirty="0" smtClean="0">
                <a:latin typeface="Times New Roman" pitchFamily="18" charset="0"/>
              </a:rPr>
              <a:t>Mulchen;</a:t>
            </a:r>
          </a:p>
          <a:p>
            <a:pPr marL="285750" indent="-285750" eaLnBrk="1" hangingPunct="1">
              <a:spcBef>
                <a:spcPct val="0"/>
              </a:spcBef>
              <a:spcAft>
                <a:spcPts val="575"/>
              </a:spcAft>
              <a:buClrTx/>
              <a:buFont typeface="Arial" panose="020B0604020202020204" pitchFamily="34" charset="0"/>
              <a:buChar char="•"/>
            </a:pPr>
            <a:r>
              <a:rPr lang="de-DE" altLang="en-US" sz="1800" i="0" dirty="0" smtClean="0">
                <a:latin typeface="Times New Roman" pitchFamily="18" charset="0"/>
              </a:rPr>
              <a:t>Bodenbearbeitung.</a:t>
            </a:r>
            <a:endParaRPr lang="de-DE" altLang="en-US" sz="1800" i="0" dirty="0">
              <a:latin typeface="Times New Roman" pitchFamily="18" charset="0"/>
            </a:endParaRPr>
          </a:p>
        </p:txBody>
      </p:sp>
      <p:sp>
        <p:nvSpPr>
          <p:cNvPr id="18436"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Fließvorgänge</a:t>
            </a:r>
            <a:endParaRPr lang="de-DE" altLang="en-US" sz="2400" b="1" i="0" dirty="0">
              <a:solidFill>
                <a:srgbClr val="FFFFFF"/>
              </a:solidFill>
            </a:endParaRPr>
          </a:p>
        </p:txBody>
      </p:sp>
    </p:spTree>
    <p:extLst>
      <p:ext uri="{BB962C8B-B14F-4D97-AF65-F5344CB8AC3E}">
        <p14:creationId xmlns:p14="http://schemas.microsoft.com/office/powerpoint/2010/main" val="11000674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821758369"/>
              </p:ext>
            </p:extLst>
          </p:nvPr>
        </p:nvGraphicFramePr>
        <p:xfrm>
          <a:off x="914399" y="1447800"/>
          <a:ext cx="7696200" cy="4864938"/>
        </p:xfrm>
        <a:graphic>
          <a:graphicData uri="http://schemas.openxmlformats.org/drawingml/2006/table">
            <a:tbl>
              <a:tblPr>
                <a:tableStyleId>{775DCB02-9BB8-47FD-8907-85C794F793BA}</a:tableStyleId>
              </a:tblPr>
              <a:tblGrid>
                <a:gridCol w="1539240"/>
                <a:gridCol w="1539240"/>
                <a:gridCol w="1539240"/>
                <a:gridCol w="1539240"/>
                <a:gridCol w="1539240"/>
              </a:tblGrid>
              <a:tr h="301039">
                <a:tc>
                  <a:txBody>
                    <a:bodyPr/>
                    <a:lstStyle/>
                    <a:p>
                      <a:r>
                        <a:rPr lang="en-US" sz="1500" dirty="0" err="1">
                          <a:effectLst/>
                        </a:rPr>
                        <a:t>Kategorie</a:t>
                      </a:r>
                      <a:endParaRPr lang="en-US" sz="1500" dirty="0">
                        <a:effectLst/>
                      </a:endParaRPr>
                    </a:p>
                  </a:txBody>
                  <a:tcPr marL="38794" marR="38794" marT="38794" marB="38794" anchor="ctr">
                    <a:solidFill>
                      <a:srgbClr val="92D050"/>
                    </a:solidFill>
                  </a:tcPr>
                </a:tc>
                <a:tc gridSpan="4">
                  <a:txBody>
                    <a:bodyPr/>
                    <a:lstStyle/>
                    <a:p>
                      <a:pPr algn="ctr"/>
                      <a:r>
                        <a:rPr lang="en-US" sz="1500" dirty="0" err="1">
                          <a:effectLst/>
                        </a:rPr>
                        <a:t>Ausprägungen</a:t>
                      </a:r>
                      <a:endParaRPr lang="en-US" sz="1500" dirty="0">
                        <a:effectLst/>
                      </a:endParaRPr>
                    </a:p>
                  </a:txBody>
                  <a:tcPr marL="38794" marR="38794" marT="38794" marB="38794" anchor="ctr">
                    <a:solidFill>
                      <a:srgbClr val="92D050"/>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524491">
                <a:tc>
                  <a:txBody>
                    <a:bodyPr/>
                    <a:lstStyle/>
                    <a:p>
                      <a:pPr algn="l"/>
                      <a:r>
                        <a:rPr lang="en-US" sz="1500" dirty="0" err="1"/>
                        <a:t>Porenbereiche</a:t>
                      </a:r>
                      <a:endParaRPr lang="en-US" sz="1500" dirty="0"/>
                    </a:p>
                  </a:txBody>
                  <a:tcPr marL="38794" marR="38794" marT="38794" marB="38794" anchor="ctr">
                    <a:solidFill>
                      <a:srgbClr val="FFC000"/>
                    </a:solidFill>
                  </a:tcPr>
                </a:tc>
                <a:tc>
                  <a:txBody>
                    <a:bodyPr/>
                    <a:lstStyle/>
                    <a:p>
                      <a:pPr algn="ctr"/>
                      <a:r>
                        <a:rPr lang="en-US" sz="1500" dirty="0" err="1"/>
                        <a:t>weite</a:t>
                      </a:r>
                      <a:r>
                        <a:rPr lang="en-US" sz="1500" dirty="0"/>
                        <a:t> </a:t>
                      </a:r>
                      <a:r>
                        <a:rPr lang="en-US" sz="1500" dirty="0" err="1"/>
                        <a:t>Grobporen</a:t>
                      </a:r>
                      <a:endParaRPr lang="en-US" sz="1500" dirty="0"/>
                    </a:p>
                  </a:txBody>
                  <a:tcPr marL="38794" marR="38794" marT="38794" marB="38794" anchor="ctr"/>
                </a:tc>
                <a:tc>
                  <a:txBody>
                    <a:bodyPr/>
                    <a:lstStyle/>
                    <a:p>
                      <a:pPr algn="ctr"/>
                      <a:r>
                        <a:rPr lang="en-US" sz="1500" dirty="0" err="1"/>
                        <a:t>enge</a:t>
                      </a:r>
                      <a:r>
                        <a:rPr lang="en-US" sz="1500" dirty="0"/>
                        <a:t> </a:t>
                      </a:r>
                      <a:r>
                        <a:rPr lang="en-US" sz="1500" dirty="0" err="1"/>
                        <a:t>Grobporen</a:t>
                      </a:r>
                      <a:endParaRPr lang="en-US" sz="1500" dirty="0"/>
                    </a:p>
                  </a:txBody>
                  <a:tcPr marL="38794" marR="38794" marT="38794" marB="38794" anchor="ctr"/>
                </a:tc>
                <a:tc>
                  <a:txBody>
                    <a:bodyPr/>
                    <a:lstStyle/>
                    <a:p>
                      <a:pPr algn="ctr"/>
                      <a:r>
                        <a:rPr lang="en-US" sz="1500" dirty="0" err="1"/>
                        <a:t>Mittelporen</a:t>
                      </a:r>
                      <a:endParaRPr lang="en-US" sz="1500" dirty="0"/>
                    </a:p>
                  </a:txBody>
                  <a:tcPr marL="38794" marR="38794" marT="38794" marB="38794" anchor="ctr"/>
                </a:tc>
                <a:tc>
                  <a:txBody>
                    <a:bodyPr/>
                    <a:lstStyle/>
                    <a:p>
                      <a:pPr algn="ctr"/>
                      <a:r>
                        <a:rPr lang="en-US" sz="1500" dirty="0" err="1"/>
                        <a:t>Feinporen</a:t>
                      </a:r>
                      <a:endParaRPr lang="en-US" sz="1500" dirty="0"/>
                    </a:p>
                  </a:txBody>
                  <a:tcPr marL="38794" marR="38794" marT="38794" marB="38794" anchor="ctr"/>
                </a:tc>
              </a:tr>
              <a:tr h="524491">
                <a:tc>
                  <a:txBody>
                    <a:bodyPr/>
                    <a:lstStyle/>
                    <a:p>
                      <a:pPr algn="l"/>
                      <a:r>
                        <a:rPr lang="en-US" sz="1500" dirty="0" err="1"/>
                        <a:t>Saugspannung</a:t>
                      </a:r>
                      <a:r>
                        <a:rPr lang="en-US" sz="1500" dirty="0"/>
                        <a:t> in </a:t>
                      </a:r>
                      <a:r>
                        <a:rPr lang="en-US" sz="1500" dirty="0" err="1"/>
                        <a:t>hPa</a:t>
                      </a:r>
                      <a:endParaRPr lang="en-US" sz="1500" dirty="0"/>
                    </a:p>
                  </a:txBody>
                  <a:tcPr marL="38794" marR="38794" marT="38794" marB="38794" anchor="ctr">
                    <a:solidFill>
                      <a:srgbClr val="FFC000"/>
                    </a:solidFill>
                  </a:tcPr>
                </a:tc>
                <a:tc>
                  <a:txBody>
                    <a:bodyPr/>
                    <a:lstStyle/>
                    <a:p>
                      <a:pPr algn="ctr"/>
                      <a:r>
                        <a:rPr lang="en-US" sz="1500" dirty="0" err="1"/>
                        <a:t>unter</a:t>
                      </a:r>
                      <a:r>
                        <a:rPr lang="en-US" sz="1500" dirty="0"/>
                        <a:t> 60</a:t>
                      </a:r>
                    </a:p>
                  </a:txBody>
                  <a:tcPr marL="38794" marR="38794" marT="38794" marB="38794" anchor="ctr"/>
                </a:tc>
                <a:tc>
                  <a:txBody>
                    <a:bodyPr/>
                    <a:lstStyle/>
                    <a:p>
                      <a:pPr algn="ctr"/>
                      <a:r>
                        <a:rPr lang="en-US" sz="1500"/>
                        <a:t>60 bis 300</a:t>
                      </a:r>
                    </a:p>
                  </a:txBody>
                  <a:tcPr marL="38794" marR="38794" marT="38794" marB="38794" anchor="ctr"/>
                </a:tc>
                <a:tc>
                  <a:txBody>
                    <a:bodyPr/>
                    <a:lstStyle/>
                    <a:p>
                      <a:pPr algn="ctr"/>
                      <a:r>
                        <a:rPr lang="en-US" sz="1500"/>
                        <a:t>300 bis 15000</a:t>
                      </a:r>
                    </a:p>
                  </a:txBody>
                  <a:tcPr marL="38794" marR="38794" marT="38794" marB="38794" anchor="ctr"/>
                </a:tc>
                <a:tc>
                  <a:txBody>
                    <a:bodyPr/>
                    <a:lstStyle/>
                    <a:p>
                      <a:pPr algn="ctr"/>
                      <a:r>
                        <a:rPr lang="en-US" sz="1500"/>
                        <a:t>über 15000</a:t>
                      </a:r>
                    </a:p>
                  </a:txBody>
                  <a:tcPr marL="38794" marR="38794" marT="38794" marB="38794" anchor="ctr"/>
                </a:tc>
              </a:tr>
              <a:tr h="301039">
                <a:tc>
                  <a:txBody>
                    <a:bodyPr/>
                    <a:lstStyle/>
                    <a:p>
                      <a:pPr algn="l"/>
                      <a:r>
                        <a:rPr lang="en-US" sz="1500" dirty="0"/>
                        <a:t>pF-Wert</a:t>
                      </a:r>
                    </a:p>
                  </a:txBody>
                  <a:tcPr marL="38794" marR="38794" marT="38794" marB="38794" anchor="ctr">
                    <a:solidFill>
                      <a:srgbClr val="FFC000"/>
                    </a:solidFill>
                  </a:tcPr>
                </a:tc>
                <a:tc>
                  <a:txBody>
                    <a:bodyPr/>
                    <a:lstStyle/>
                    <a:p>
                      <a:pPr algn="ctr"/>
                      <a:r>
                        <a:rPr lang="en-US" sz="1500" dirty="0" err="1"/>
                        <a:t>unter</a:t>
                      </a:r>
                      <a:r>
                        <a:rPr lang="en-US" sz="1500" dirty="0"/>
                        <a:t> 1,8</a:t>
                      </a:r>
                    </a:p>
                  </a:txBody>
                  <a:tcPr marL="38794" marR="38794" marT="38794" marB="38794" anchor="ctr"/>
                </a:tc>
                <a:tc>
                  <a:txBody>
                    <a:bodyPr/>
                    <a:lstStyle/>
                    <a:p>
                      <a:pPr algn="ctr"/>
                      <a:r>
                        <a:rPr lang="en-US" sz="1500"/>
                        <a:t>1,8 bis 2,5</a:t>
                      </a:r>
                    </a:p>
                  </a:txBody>
                  <a:tcPr marL="38794" marR="38794" marT="38794" marB="38794" anchor="ctr"/>
                </a:tc>
                <a:tc>
                  <a:txBody>
                    <a:bodyPr/>
                    <a:lstStyle/>
                    <a:p>
                      <a:pPr algn="ctr"/>
                      <a:r>
                        <a:rPr lang="en-US" sz="1500"/>
                        <a:t>2,5 bis 4,2</a:t>
                      </a:r>
                    </a:p>
                  </a:txBody>
                  <a:tcPr marL="38794" marR="38794" marT="38794" marB="38794" anchor="ctr"/>
                </a:tc>
                <a:tc>
                  <a:txBody>
                    <a:bodyPr/>
                    <a:lstStyle/>
                    <a:p>
                      <a:pPr algn="ctr"/>
                      <a:r>
                        <a:rPr lang="en-US" sz="1500"/>
                        <a:t>über 4,2</a:t>
                      </a:r>
                    </a:p>
                  </a:txBody>
                  <a:tcPr marL="38794" marR="38794" marT="38794" marB="38794" anchor="ctr"/>
                </a:tc>
              </a:tr>
              <a:tr h="747943">
                <a:tc>
                  <a:txBody>
                    <a:bodyPr/>
                    <a:lstStyle/>
                    <a:p>
                      <a:pPr algn="l"/>
                      <a:r>
                        <a:rPr lang="en-US" sz="1500" dirty="0" err="1"/>
                        <a:t>Äquivalentdurchmesser</a:t>
                      </a:r>
                      <a:r>
                        <a:rPr lang="en-US" sz="1500" dirty="0"/>
                        <a:t> in µm</a:t>
                      </a:r>
                    </a:p>
                  </a:txBody>
                  <a:tcPr marL="38794" marR="38794" marT="38794" marB="38794" anchor="ctr">
                    <a:solidFill>
                      <a:srgbClr val="FFC000"/>
                    </a:solidFill>
                  </a:tcPr>
                </a:tc>
                <a:tc>
                  <a:txBody>
                    <a:bodyPr/>
                    <a:lstStyle/>
                    <a:p>
                      <a:pPr algn="ctr"/>
                      <a:r>
                        <a:rPr lang="en-US" sz="1500" dirty="0" err="1"/>
                        <a:t>über</a:t>
                      </a:r>
                      <a:r>
                        <a:rPr lang="en-US" sz="1500" dirty="0"/>
                        <a:t> 50</a:t>
                      </a:r>
                    </a:p>
                  </a:txBody>
                  <a:tcPr marL="38794" marR="38794" marT="38794" marB="38794" anchor="ctr"/>
                </a:tc>
                <a:tc>
                  <a:txBody>
                    <a:bodyPr/>
                    <a:lstStyle/>
                    <a:p>
                      <a:pPr algn="ctr"/>
                      <a:r>
                        <a:rPr lang="en-US" sz="1500" dirty="0"/>
                        <a:t>50 </a:t>
                      </a:r>
                      <a:r>
                        <a:rPr lang="en-US" sz="1500" dirty="0" err="1"/>
                        <a:t>bis</a:t>
                      </a:r>
                      <a:r>
                        <a:rPr lang="en-US" sz="1500" dirty="0"/>
                        <a:t> 10</a:t>
                      </a:r>
                    </a:p>
                  </a:txBody>
                  <a:tcPr marL="38794" marR="38794" marT="38794" marB="38794" anchor="ctr"/>
                </a:tc>
                <a:tc>
                  <a:txBody>
                    <a:bodyPr/>
                    <a:lstStyle/>
                    <a:p>
                      <a:pPr algn="ctr"/>
                      <a:r>
                        <a:rPr lang="en-US" sz="1500"/>
                        <a:t>10 bis 0,2</a:t>
                      </a:r>
                    </a:p>
                  </a:txBody>
                  <a:tcPr marL="38794" marR="38794" marT="38794" marB="38794" anchor="ctr"/>
                </a:tc>
                <a:tc>
                  <a:txBody>
                    <a:bodyPr/>
                    <a:lstStyle/>
                    <a:p>
                      <a:pPr algn="ctr"/>
                      <a:r>
                        <a:rPr lang="en-US" sz="1500"/>
                        <a:t>unter 0,2</a:t>
                      </a:r>
                    </a:p>
                  </a:txBody>
                  <a:tcPr marL="38794" marR="38794" marT="38794" marB="38794" anchor="ctr"/>
                </a:tc>
              </a:tr>
              <a:tr h="524491">
                <a:tc>
                  <a:txBody>
                    <a:bodyPr/>
                    <a:lstStyle/>
                    <a:p>
                      <a:pPr algn="l"/>
                      <a:r>
                        <a:rPr lang="en-US" sz="1500" dirty="0" err="1"/>
                        <a:t>Funktion</a:t>
                      </a:r>
                      <a:r>
                        <a:rPr lang="en-US" sz="1500" dirty="0"/>
                        <a:t> der </a:t>
                      </a:r>
                      <a:r>
                        <a:rPr lang="en-US" sz="1500" dirty="0" err="1"/>
                        <a:t>Poren</a:t>
                      </a:r>
                      <a:endParaRPr lang="en-US" sz="1500" dirty="0"/>
                    </a:p>
                  </a:txBody>
                  <a:tcPr marL="38794" marR="38794" marT="38794" marB="38794" anchor="ctr">
                    <a:solidFill>
                      <a:srgbClr val="FFC000"/>
                    </a:solidFill>
                  </a:tcPr>
                </a:tc>
                <a:tc>
                  <a:txBody>
                    <a:bodyPr/>
                    <a:lstStyle/>
                    <a:p>
                      <a:pPr algn="ctr"/>
                      <a:r>
                        <a:rPr lang="en-US" sz="1500"/>
                        <a:t>schnell bewegliches</a:t>
                      </a:r>
                    </a:p>
                  </a:txBody>
                  <a:tcPr marL="38794" marR="38794" marT="38794" marB="38794" anchor="ctr"/>
                </a:tc>
                <a:tc>
                  <a:txBody>
                    <a:bodyPr/>
                    <a:lstStyle/>
                    <a:p>
                      <a:pPr algn="ctr"/>
                      <a:r>
                        <a:rPr lang="en-US" sz="1500" dirty="0" err="1"/>
                        <a:t>langsam</a:t>
                      </a:r>
                      <a:r>
                        <a:rPr lang="en-US" sz="1500" dirty="0"/>
                        <a:t> </a:t>
                      </a:r>
                      <a:r>
                        <a:rPr lang="en-US" sz="1500" dirty="0" err="1"/>
                        <a:t>bewegliches</a:t>
                      </a:r>
                      <a:endParaRPr lang="en-US" sz="1500" dirty="0"/>
                    </a:p>
                  </a:txBody>
                  <a:tcPr marL="38794" marR="38794" marT="38794" marB="38794" anchor="ctr"/>
                </a:tc>
                <a:tc>
                  <a:txBody>
                    <a:bodyPr/>
                    <a:lstStyle/>
                    <a:p>
                      <a:pPr algn="ctr"/>
                      <a:r>
                        <a:rPr lang="en-US" sz="1500" dirty="0" err="1"/>
                        <a:t>pflanzen</a:t>
                      </a:r>
                      <a:r>
                        <a:rPr lang="en-US" sz="1500" dirty="0"/>
                        <a:t>-</a:t>
                      </a:r>
                      <a:br>
                        <a:rPr lang="en-US" sz="1500" dirty="0"/>
                      </a:br>
                      <a:r>
                        <a:rPr lang="en-US" sz="1500" dirty="0" err="1"/>
                        <a:t>verfügbares</a:t>
                      </a:r>
                      <a:endParaRPr lang="en-US" sz="1500" dirty="0"/>
                    </a:p>
                  </a:txBody>
                  <a:tcPr marL="38794" marR="38794" marT="38794" marB="38794" anchor="ctr"/>
                </a:tc>
                <a:tc>
                  <a:txBody>
                    <a:bodyPr/>
                    <a:lstStyle/>
                    <a:p>
                      <a:pPr algn="ctr"/>
                      <a:r>
                        <a:rPr lang="en-US" sz="1500" dirty="0" err="1"/>
                        <a:t>nicht</a:t>
                      </a:r>
                      <a:r>
                        <a:rPr lang="en-US" sz="1500" dirty="0"/>
                        <a:t> </a:t>
                      </a:r>
                      <a:r>
                        <a:rPr lang="en-US" sz="1500" dirty="0" err="1"/>
                        <a:t>pflanzen</a:t>
                      </a:r>
                      <a:r>
                        <a:rPr lang="en-US" sz="1500" dirty="0"/>
                        <a:t>-</a:t>
                      </a:r>
                      <a:br>
                        <a:rPr lang="en-US" sz="1500" dirty="0"/>
                      </a:br>
                      <a:r>
                        <a:rPr lang="en-US" sz="1500" dirty="0" err="1"/>
                        <a:t>verfügbares</a:t>
                      </a:r>
                      <a:endParaRPr lang="en-US" sz="1500" dirty="0"/>
                    </a:p>
                  </a:txBody>
                  <a:tcPr marL="38794" marR="38794" marT="38794" marB="38794" anchor="ctr"/>
                </a:tc>
              </a:tr>
              <a:tr h="301039">
                <a:tc>
                  <a:txBody>
                    <a:bodyPr/>
                    <a:lstStyle/>
                    <a:p>
                      <a:pPr algn="l"/>
                      <a:r>
                        <a:rPr lang="en-US" sz="1500" dirty="0"/>
                        <a:t> </a:t>
                      </a:r>
                    </a:p>
                  </a:txBody>
                  <a:tcPr marL="38794" marR="38794" marT="38794" marB="38794" anchor="ctr">
                    <a:solidFill>
                      <a:srgbClr val="FFC000"/>
                    </a:solidFill>
                  </a:tcPr>
                </a:tc>
                <a:tc gridSpan="2">
                  <a:txBody>
                    <a:bodyPr/>
                    <a:lstStyle/>
                    <a:p>
                      <a:pPr algn="ctr"/>
                      <a:r>
                        <a:rPr lang="en-US" sz="1500" dirty="0" err="1"/>
                        <a:t>Sickerwasser</a:t>
                      </a:r>
                      <a:endParaRPr lang="en-US" sz="1500" dirty="0"/>
                    </a:p>
                  </a:txBody>
                  <a:tcPr marL="38794" marR="38794" marT="38794" marB="38794" anchor="ctr"/>
                </a:tc>
                <a:tc hMerge="1">
                  <a:txBody>
                    <a:bodyPr/>
                    <a:lstStyle/>
                    <a:p>
                      <a:endParaRPr lang="en-US"/>
                    </a:p>
                  </a:txBody>
                  <a:tcPr/>
                </a:tc>
                <a:tc gridSpan="2">
                  <a:txBody>
                    <a:bodyPr/>
                    <a:lstStyle/>
                    <a:p>
                      <a:pPr algn="ctr"/>
                      <a:r>
                        <a:rPr lang="en-US" sz="1500"/>
                        <a:t>Haftwasser</a:t>
                      </a:r>
                    </a:p>
                  </a:txBody>
                  <a:tcPr marL="38794" marR="38794" marT="38794" marB="38794" anchor="ctr"/>
                </a:tc>
                <a:tc hMerge="1">
                  <a:txBody>
                    <a:bodyPr/>
                    <a:lstStyle/>
                    <a:p>
                      <a:endParaRPr lang="en-US"/>
                    </a:p>
                  </a:txBody>
                  <a:tcPr/>
                </a:tc>
              </a:tr>
              <a:tr h="524491">
                <a:tc>
                  <a:txBody>
                    <a:bodyPr/>
                    <a:lstStyle/>
                    <a:p>
                      <a:pPr algn="l"/>
                      <a:r>
                        <a:rPr lang="en-US" sz="1500" dirty="0" err="1"/>
                        <a:t>Kennwerte</a:t>
                      </a:r>
                      <a:r>
                        <a:rPr lang="en-US" sz="1500" dirty="0"/>
                        <a:t/>
                      </a:r>
                      <a:br>
                        <a:rPr lang="en-US" sz="1500" dirty="0"/>
                      </a:br>
                      <a:r>
                        <a:rPr lang="en-US" sz="1500" dirty="0" err="1"/>
                        <a:t>Kurzzeichen</a:t>
                      </a:r>
                      <a:endParaRPr lang="en-US" sz="1500" dirty="0"/>
                    </a:p>
                  </a:txBody>
                  <a:tcPr marL="38794" marR="38794" marT="38794" marB="38794" anchor="ctr">
                    <a:solidFill>
                      <a:srgbClr val="FFC000"/>
                    </a:solidFill>
                  </a:tcPr>
                </a:tc>
                <a:tc>
                  <a:txBody>
                    <a:bodyPr/>
                    <a:lstStyle/>
                    <a:p>
                      <a:pPr algn="ctr"/>
                      <a:r>
                        <a:rPr lang="en-US" sz="1500"/>
                        <a:t>Luftkapazität</a:t>
                      </a:r>
                      <a:br>
                        <a:rPr lang="en-US" sz="1500"/>
                      </a:br>
                      <a:r>
                        <a:rPr lang="en-US" sz="1500"/>
                        <a:t>LK</a:t>
                      </a:r>
                    </a:p>
                  </a:txBody>
                  <a:tcPr marL="38794" marR="38794" marT="38794" marB="38794" anchor="ctr"/>
                </a:tc>
                <a:tc gridSpan="2">
                  <a:txBody>
                    <a:bodyPr/>
                    <a:lstStyle/>
                    <a:p>
                      <a:pPr algn="ctr"/>
                      <a:r>
                        <a:rPr lang="en-US" sz="1500" dirty="0" err="1"/>
                        <a:t>nutzbare</a:t>
                      </a:r>
                      <a:r>
                        <a:rPr lang="en-US" sz="1500" dirty="0"/>
                        <a:t> </a:t>
                      </a:r>
                      <a:r>
                        <a:rPr lang="en-US" sz="1500" dirty="0" err="1"/>
                        <a:t>Feldkapazität</a:t>
                      </a:r>
                      <a:r>
                        <a:rPr lang="en-US" sz="1500" dirty="0"/>
                        <a:t/>
                      </a:r>
                      <a:br>
                        <a:rPr lang="en-US" sz="1500" dirty="0"/>
                      </a:br>
                      <a:r>
                        <a:rPr lang="en-US" sz="1500" dirty="0" err="1"/>
                        <a:t>nFK</a:t>
                      </a:r>
                      <a:endParaRPr lang="en-US" sz="1500" dirty="0"/>
                    </a:p>
                  </a:txBody>
                  <a:tcPr marL="38794" marR="38794" marT="38794" marB="38794" anchor="ctr"/>
                </a:tc>
                <a:tc hMerge="1">
                  <a:txBody>
                    <a:bodyPr/>
                    <a:lstStyle/>
                    <a:p>
                      <a:endParaRPr lang="en-US"/>
                    </a:p>
                  </a:txBody>
                  <a:tcPr/>
                </a:tc>
                <a:tc>
                  <a:txBody>
                    <a:bodyPr/>
                    <a:lstStyle/>
                    <a:p>
                      <a:pPr algn="ctr"/>
                      <a:r>
                        <a:rPr lang="en-US" sz="1500"/>
                        <a:t>Totwasser</a:t>
                      </a:r>
                      <a:br>
                        <a:rPr lang="en-US" sz="1500"/>
                      </a:br>
                      <a:r>
                        <a:rPr lang="en-US" sz="1500"/>
                        <a:t>TOT</a:t>
                      </a:r>
                    </a:p>
                  </a:txBody>
                  <a:tcPr marL="38794" marR="38794" marT="38794" marB="38794" anchor="ctr"/>
                </a:tc>
              </a:tr>
              <a:tr h="524491">
                <a:tc>
                  <a:txBody>
                    <a:bodyPr/>
                    <a:lstStyle/>
                    <a:p>
                      <a:r>
                        <a:rPr lang="en-US" sz="1500" dirty="0"/>
                        <a:t> </a:t>
                      </a:r>
                    </a:p>
                  </a:txBody>
                  <a:tcPr marL="38794" marR="38794" marT="38794" marB="38794" anchor="ctr">
                    <a:solidFill>
                      <a:srgbClr val="FFC000"/>
                    </a:solidFill>
                  </a:tcPr>
                </a:tc>
                <a:tc>
                  <a:txBody>
                    <a:bodyPr/>
                    <a:lstStyle/>
                    <a:p>
                      <a:pPr algn="ctr"/>
                      <a:r>
                        <a:rPr lang="en-US" sz="1500"/>
                        <a:t> </a:t>
                      </a:r>
                    </a:p>
                  </a:txBody>
                  <a:tcPr marL="38794" marR="38794" marT="38794" marB="38794" anchor="ctr"/>
                </a:tc>
                <a:tc gridSpan="3">
                  <a:txBody>
                    <a:bodyPr/>
                    <a:lstStyle/>
                    <a:p>
                      <a:pPr algn="ctr"/>
                      <a:r>
                        <a:rPr lang="en-US" sz="1500" dirty="0" err="1"/>
                        <a:t>Feldkapazität</a:t>
                      </a:r>
                      <a:r>
                        <a:rPr lang="en-US" sz="1500" dirty="0"/>
                        <a:t/>
                      </a:r>
                      <a:br>
                        <a:rPr lang="en-US" sz="1500" dirty="0"/>
                      </a:br>
                      <a:r>
                        <a:rPr lang="en-US" sz="1500" dirty="0"/>
                        <a:t>FK</a:t>
                      </a:r>
                    </a:p>
                  </a:txBody>
                  <a:tcPr marL="38794" marR="38794" marT="38794" marB="38794" anchor="ctr"/>
                </a:tc>
                <a:tc hMerge="1">
                  <a:txBody>
                    <a:bodyPr/>
                    <a:lstStyle/>
                    <a:p>
                      <a:endParaRPr lang="en-US"/>
                    </a:p>
                  </a:txBody>
                  <a:tcPr/>
                </a:tc>
                <a:tc hMerge="1">
                  <a:txBody>
                    <a:bodyPr/>
                    <a:lstStyle/>
                    <a:p>
                      <a:endParaRPr lang="en-US"/>
                    </a:p>
                  </a:txBody>
                  <a:tcPr/>
                </a:tc>
              </a:tr>
              <a:tr h="524491">
                <a:tc>
                  <a:txBody>
                    <a:bodyPr/>
                    <a:lstStyle/>
                    <a:p>
                      <a:r>
                        <a:rPr lang="en-US" sz="1500" dirty="0"/>
                        <a:t> </a:t>
                      </a:r>
                    </a:p>
                  </a:txBody>
                  <a:tcPr marL="38794" marR="38794" marT="38794" marB="38794" anchor="ctr">
                    <a:solidFill>
                      <a:srgbClr val="FFC000"/>
                    </a:solidFill>
                  </a:tcPr>
                </a:tc>
                <a:tc gridSpan="4">
                  <a:txBody>
                    <a:bodyPr/>
                    <a:lstStyle/>
                    <a:p>
                      <a:pPr algn="ctr"/>
                      <a:r>
                        <a:rPr lang="en-US" sz="1500" dirty="0" err="1"/>
                        <a:t>Gesamtporenvolumen</a:t>
                      </a:r>
                      <a:r>
                        <a:rPr lang="en-US" sz="1500" dirty="0"/>
                        <a:t/>
                      </a:r>
                      <a:br>
                        <a:rPr lang="en-US" sz="1500" dirty="0"/>
                      </a:br>
                      <a:r>
                        <a:rPr lang="en-US" sz="1500" dirty="0"/>
                        <a:t>GPV</a:t>
                      </a:r>
                    </a:p>
                  </a:txBody>
                  <a:tcPr marL="38794" marR="38794" marT="38794" marB="38794" anchor="ct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 name="Rectangle 2"/>
          <p:cNvSpPr/>
          <p:nvPr/>
        </p:nvSpPr>
        <p:spPr>
          <a:xfrm>
            <a:off x="1219200" y="971490"/>
            <a:ext cx="7239000" cy="400110"/>
          </a:xfrm>
          <a:prstGeom prst="rect">
            <a:avLst/>
          </a:prstGeom>
        </p:spPr>
        <p:txBody>
          <a:bodyPr wrap="square">
            <a:spAutoFit/>
          </a:bodyPr>
          <a:lstStyle/>
          <a:p>
            <a:r>
              <a:rPr lang="de-DE" sz="2000" dirty="0">
                <a:solidFill>
                  <a:schemeClr val="tx1"/>
                </a:solidFill>
              </a:rPr>
              <a:t>Einteilung der Poren und Kennwerte des </a:t>
            </a:r>
            <a:r>
              <a:rPr lang="de-DE" sz="2000" dirty="0" smtClean="0">
                <a:solidFill>
                  <a:schemeClr val="tx1"/>
                </a:solidFill>
              </a:rPr>
              <a:t>Bodenwasserhaushaltes</a:t>
            </a:r>
            <a:endParaRPr lang="de-DE" sz="2000" dirty="0">
              <a:solidFill>
                <a:schemeClr val="tx1"/>
              </a:solidFill>
            </a:endParaRPr>
          </a:p>
        </p:txBody>
      </p:sp>
      <p:sp>
        <p:nvSpPr>
          <p:cNvPr id="4" name="Rectangle 3"/>
          <p:cNvSpPr/>
          <p:nvPr/>
        </p:nvSpPr>
        <p:spPr>
          <a:xfrm>
            <a:off x="914400" y="6400800"/>
            <a:ext cx="7239000" cy="400110"/>
          </a:xfrm>
          <a:prstGeom prst="rect">
            <a:avLst/>
          </a:prstGeom>
        </p:spPr>
        <p:txBody>
          <a:bodyPr wrap="square">
            <a:spAutoFit/>
          </a:bodyPr>
          <a:lstStyle/>
          <a:p>
            <a:r>
              <a:rPr lang="de-DE" sz="2000" dirty="0" smtClean="0">
                <a:solidFill>
                  <a:schemeClr val="tx1"/>
                </a:solidFill>
              </a:rPr>
              <a:t>(Wikipedia)</a:t>
            </a:r>
            <a:endParaRPr lang="de-DE" sz="2000" dirty="0">
              <a:solidFill>
                <a:schemeClr val="tx1"/>
              </a:solidFill>
            </a:endParaRPr>
          </a:p>
        </p:txBody>
      </p:sp>
      <p:sp>
        <p:nvSpPr>
          <p:cNvPr id="5"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Fließvorgänge</a:t>
            </a:r>
            <a:endParaRPr lang="de-DE" altLang="en-US" sz="2400" b="1" i="0" dirty="0">
              <a:solidFill>
                <a:srgbClr val="FFFFFF"/>
              </a:solidFill>
            </a:endParaRPr>
          </a:p>
        </p:txBody>
      </p:sp>
    </p:spTree>
    <p:extLst>
      <p:ext uri="{BB962C8B-B14F-4D97-AF65-F5344CB8AC3E}">
        <p14:creationId xmlns:p14="http://schemas.microsoft.com/office/powerpoint/2010/main" val="34690127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58C8962D-5631-4DE4-AE04-D1DF725E1B78}" type="slidenum">
              <a:rPr lang="de-DE" altLang="en-US" sz="1400" i="0">
                <a:solidFill>
                  <a:srgbClr val="316395"/>
                </a:solidFill>
                <a:latin typeface="Tahoma" pitchFamily="34" charset="0"/>
              </a:rPr>
              <a:pPr algn="ctr" eaLnBrk="1" hangingPunct="1">
                <a:spcBef>
                  <a:spcPct val="0"/>
                </a:spcBef>
                <a:spcAft>
                  <a:spcPts val="575"/>
                </a:spcAft>
                <a:buClrTx/>
                <a:buFontTx/>
                <a:buNone/>
              </a:pPr>
              <a:t>44</a:t>
            </a:fld>
            <a:endParaRPr lang="de-DE" altLang="en-US" sz="1400" i="0">
              <a:solidFill>
                <a:srgbClr val="316395"/>
              </a:solidFill>
              <a:latin typeface="Tahoma" pitchFamily="34" charset="0"/>
            </a:endParaRPr>
          </a:p>
        </p:txBody>
      </p:sp>
      <p:sp>
        <p:nvSpPr>
          <p:cNvPr id="18435" name="Text Box 3"/>
          <p:cNvSpPr txBox="1">
            <a:spLocks noChangeArrowheads="1"/>
          </p:cNvSpPr>
          <p:nvPr/>
        </p:nvSpPr>
        <p:spPr bwMode="auto">
          <a:xfrm>
            <a:off x="863601" y="1143000"/>
            <a:ext cx="3556000" cy="548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000" b="1" i="0" dirty="0" smtClean="0">
                <a:latin typeface="Times New Roman" pitchFamily="18" charset="0"/>
              </a:rPr>
              <a:t>Pflanzenverfügbares Bodenwasser:</a:t>
            </a:r>
            <a:endParaRPr lang="de-DE" altLang="en-US" sz="2000" b="1" i="0" baseline="-25000" dirty="0" smtClean="0">
              <a:latin typeface="Times New Roman" pitchFamily="18" charset="0"/>
            </a:endParaRPr>
          </a:p>
          <a:p>
            <a:pPr eaLnBrk="1" hangingPunct="1">
              <a:spcBef>
                <a:spcPct val="0"/>
              </a:spcBef>
              <a:spcAft>
                <a:spcPts val="575"/>
              </a:spcAft>
              <a:buClrTx/>
              <a:buFontTx/>
              <a:buNone/>
            </a:pPr>
            <a:r>
              <a:rPr lang="de-DE" altLang="en-US" sz="1800" i="0" dirty="0" smtClean="0">
                <a:latin typeface="Times New Roman" pitchFamily="18" charset="0"/>
              </a:rPr>
              <a:t>Die pflanzenverfügbare Bodenwassermenge </a:t>
            </a:r>
            <a:r>
              <a:rPr lang="de-DE" altLang="en-US" sz="1800" i="0" dirty="0" err="1" smtClean="0">
                <a:latin typeface="Times New Roman" pitchFamily="18" charset="0"/>
              </a:rPr>
              <a:t>W</a:t>
            </a:r>
            <a:r>
              <a:rPr lang="de-DE" altLang="en-US" sz="1800" i="0" baseline="-25000" dirty="0" err="1" smtClean="0">
                <a:latin typeface="Times New Roman" pitchFamily="18" charset="0"/>
              </a:rPr>
              <a:t>pfl</a:t>
            </a:r>
            <a:r>
              <a:rPr lang="de-DE" altLang="en-US" sz="1800" i="0" dirty="0" smtClean="0">
                <a:latin typeface="Times New Roman" pitchFamily="18" charset="0"/>
              </a:rPr>
              <a:t> entspricht bei grundwasserfernen Standorten dem Wasseranteil innerhalb des effektiven Wurzelraumes, der im Bereich zwischen Feldkapazität (FK) und permanentem </a:t>
            </a:r>
            <a:r>
              <a:rPr lang="de-DE" altLang="en-US" sz="1800" i="0" dirty="0" err="1" smtClean="0">
                <a:latin typeface="Times New Roman" pitchFamily="18" charset="0"/>
              </a:rPr>
              <a:t>Welkepunkt</a:t>
            </a:r>
            <a:r>
              <a:rPr lang="de-DE" altLang="en-US" sz="1800" i="0" dirty="0" smtClean="0">
                <a:latin typeface="Times New Roman" pitchFamily="18" charset="0"/>
              </a:rPr>
              <a:t> (PWP) liegt (-&gt; nutzbare Feldkapazität).</a:t>
            </a:r>
          </a:p>
          <a:p>
            <a:pPr eaLnBrk="1" hangingPunct="1">
              <a:spcBef>
                <a:spcPct val="0"/>
              </a:spcBef>
              <a:spcAft>
                <a:spcPts val="575"/>
              </a:spcAft>
              <a:buClrTx/>
              <a:buFontTx/>
              <a:buNone/>
            </a:pPr>
            <a:r>
              <a:rPr lang="de-DE" altLang="en-US" sz="1600" i="0" dirty="0" smtClean="0">
                <a:latin typeface="Times New Roman" pitchFamily="18" charset="0"/>
              </a:rPr>
              <a:t>Effektiver Wurzelraum </a:t>
            </a:r>
            <a:r>
              <a:rPr lang="de-DE" altLang="en-US" sz="1600" i="0" dirty="0" err="1" smtClean="0">
                <a:latin typeface="Times New Roman" pitchFamily="18" charset="0"/>
              </a:rPr>
              <a:t>W</a:t>
            </a:r>
            <a:r>
              <a:rPr lang="de-DE" altLang="en-US" sz="1600" i="0" baseline="-25000" dirty="0" err="1" smtClean="0">
                <a:latin typeface="Times New Roman" pitchFamily="18" charset="0"/>
              </a:rPr>
              <a:t>eff</a:t>
            </a:r>
            <a:r>
              <a:rPr lang="de-DE" altLang="en-US" sz="1600" i="0" dirty="0" smtClean="0">
                <a:latin typeface="Times New Roman" pitchFamily="18" charset="0"/>
              </a:rPr>
              <a:t>: Die Pflanzen durchwurzeln nicht den ganzen Bodenraum gleichmäßig, sondern besonders stark oben. </a:t>
            </a:r>
            <a:r>
              <a:rPr lang="de-DE" altLang="en-US" sz="1600" i="0" dirty="0" err="1" smtClean="0">
                <a:latin typeface="Times New Roman" pitchFamily="18" charset="0"/>
              </a:rPr>
              <a:t>W</a:t>
            </a:r>
            <a:r>
              <a:rPr lang="de-DE" altLang="en-US" sz="1600" i="0" baseline="-25000" dirty="0" err="1" smtClean="0">
                <a:latin typeface="Times New Roman" pitchFamily="18" charset="0"/>
              </a:rPr>
              <a:t>eff</a:t>
            </a:r>
            <a:r>
              <a:rPr lang="de-DE" altLang="en-US" sz="1600" i="0" dirty="0" smtClean="0">
                <a:latin typeface="Times New Roman" pitchFamily="18" charset="0"/>
              </a:rPr>
              <a:t> wird so festgelegt, dass die bis zum PWP noch vorhandene Wassermenge über der </a:t>
            </a:r>
            <a:r>
              <a:rPr lang="de-DE" altLang="en-US" sz="1600" i="0" dirty="0" err="1" smtClean="0">
                <a:latin typeface="Times New Roman" pitchFamily="18" charset="0"/>
              </a:rPr>
              <a:t>W</a:t>
            </a:r>
            <a:r>
              <a:rPr lang="de-DE" altLang="en-US" sz="1600" i="0" baseline="-25000" dirty="0" err="1" smtClean="0">
                <a:latin typeface="Times New Roman" pitchFamily="18" charset="0"/>
              </a:rPr>
              <a:t>eff</a:t>
            </a:r>
            <a:r>
              <a:rPr lang="de-DE" altLang="en-US" sz="1600" i="0" dirty="0" smtClean="0">
                <a:latin typeface="Times New Roman" pitchFamily="18" charset="0"/>
              </a:rPr>
              <a:t>-Linie der Wassermenge entspricht, die unterhalb dieser Linie noch durch die Pflanzen entnommen werden kann. </a:t>
            </a:r>
            <a:endParaRPr lang="de-DE" altLang="en-US" sz="1600" i="0" dirty="0">
              <a:latin typeface="Times New Roman" pitchFamily="18" charset="0"/>
            </a:endParaRPr>
          </a:p>
        </p:txBody>
      </p:sp>
      <p:sp>
        <p:nvSpPr>
          <p:cNvPr id="18436"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Bodenwasserhaushalt und Pflanzen</a:t>
            </a:r>
            <a:endParaRPr lang="de-DE" altLang="en-US" sz="2400" b="1" i="0" dirty="0">
              <a:solidFill>
                <a:srgbClr val="FFFFFF"/>
              </a:solidFill>
            </a:endParaRPr>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341476" y="1293474"/>
            <a:ext cx="4876799" cy="42710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029201" y="5802868"/>
            <a:ext cx="4114800" cy="1000274"/>
          </a:xfrm>
          <a:prstGeom prst="rect">
            <a:avLst/>
          </a:prstGeom>
        </p:spPr>
        <p:txBody>
          <a:bodyPr wrap="square">
            <a:spAutoFit/>
          </a:bodyPr>
          <a:lstStyle/>
          <a:p>
            <a:r>
              <a:rPr lang="en-US" sz="1800" dirty="0" err="1" smtClean="0">
                <a:solidFill>
                  <a:schemeClr val="tx1"/>
                </a:solidFill>
              </a:rPr>
              <a:t>Effektiver</a:t>
            </a:r>
            <a:r>
              <a:rPr lang="en-US" sz="1800" dirty="0" smtClean="0">
                <a:solidFill>
                  <a:schemeClr val="tx1"/>
                </a:solidFill>
              </a:rPr>
              <a:t> </a:t>
            </a:r>
            <a:r>
              <a:rPr lang="en-US" sz="1800" dirty="0" err="1" smtClean="0">
                <a:solidFill>
                  <a:schemeClr val="tx1"/>
                </a:solidFill>
              </a:rPr>
              <a:t>Wurzelraum</a:t>
            </a:r>
            <a:r>
              <a:rPr lang="en-US" sz="1800" dirty="0" smtClean="0">
                <a:solidFill>
                  <a:schemeClr val="tx1"/>
                </a:solidFill>
              </a:rPr>
              <a:t> </a:t>
            </a:r>
            <a:r>
              <a:rPr lang="en-US" sz="1800" dirty="0" err="1" smtClean="0">
                <a:solidFill>
                  <a:schemeClr val="tx1"/>
                </a:solidFill>
              </a:rPr>
              <a:t>eines</a:t>
            </a:r>
            <a:r>
              <a:rPr lang="en-US" sz="1800" dirty="0" smtClean="0">
                <a:solidFill>
                  <a:schemeClr val="tx1"/>
                </a:solidFill>
              </a:rPr>
              <a:t> </a:t>
            </a:r>
            <a:r>
              <a:rPr lang="en-US" sz="1800" dirty="0" err="1" smtClean="0">
                <a:solidFill>
                  <a:schemeClr val="tx1"/>
                </a:solidFill>
              </a:rPr>
              <a:t>Sandbodens</a:t>
            </a:r>
            <a:r>
              <a:rPr lang="en-US" sz="1800" dirty="0">
                <a:solidFill>
                  <a:schemeClr val="tx1"/>
                </a:solidFill>
              </a:rPr>
              <a:t> (</a:t>
            </a:r>
            <a:r>
              <a:rPr lang="en-US" sz="1800" dirty="0" err="1">
                <a:solidFill>
                  <a:schemeClr val="tx1"/>
                </a:solidFill>
              </a:rPr>
              <a:t>Scheffer</a:t>
            </a:r>
            <a:r>
              <a:rPr lang="en-US" sz="1800" dirty="0">
                <a:solidFill>
                  <a:schemeClr val="tx1"/>
                </a:solidFill>
              </a:rPr>
              <a:t>/</a:t>
            </a:r>
            <a:r>
              <a:rPr lang="en-US" sz="1800" dirty="0" err="1">
                <a:solidFill>
                  <a:schemeClr val="tx1"/>
                </a:solidFill>
              </a:rPr>
              <a:t>Schachtschabel</a:t>
            </a:r>
            <a:r>
              <a:rPr lang="en-US" sz="1800" dirty="0">
                <a:solidFill>
                  <a:schemeClr val="tx1"/>
                </a:solidFill>
              </a:rPr>
              <a:t> 1998)</a:t>
            </a:r>
          </a:p>
          <a:p>
            <a:r>
              <a:rPr lang="en-US" sz="1800" dirty="0" smtClean="0">
                <a:solidFill>
                  <a:schemeClr val="tx1"/>
                </a:solidFill>
              </a:rPr>
              <a:t>. </a:t>
            </a:r>
            <a:endParaRPr lang="en-US" sz="1800" dirty="0">
              <a:solidFill>
                <a:schemeClr val="tx1"/>
              </a:solidFill>
            </a:endParaRPr>
          </a:p>
        </p:txBody>
      </p:sp>
    </p:spTree>
    <p:extLst>
      <p:ext uri="{BB962C8B-B14F-4D97-AF65-F5344CB8AC3E}">
        <p14:creationId xmlns:p14="http://schemas.microsoft.com/office/powerpoint/2010/main" val="52382588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58C8962D-5631-4DE4-AE04-D1DF725E1B78}" type="slidenum">
              <a:rPr lang="de-DE" altLang="en-US" sz="1400" i="0">
                <a:solidFill>
                  <a:srgbClr val="316395"/>
                </a:solidFill>
                <a:latin typeface="Tahoma" pitchFamily="34" charset="0"/>
              </a:rPr>
              <a:pPr algn="ctr" eaLnBrk="1" hangingPunct="1">
                <a:spcBef>
                  <a:spcPct val="0"/>
                </a:spcBef>
                <a:spcAft>
                  <a:spcPts val="575"/>
                </a:spcAft>
                <a:buClrTx/>
                <a:buFontTx/>
                <a:buNone/>
              </a:pPr>
              <a:t>45</a:t>
            </a:fld>
            <a:endParaRPr lang="de-DE" altLang="en-US" sz="1400" i="0">
              <a:solidFill>
                <a:srgbClr val="316395"/>
              </a:solidFill>
              <a:latin typeface="Tahoma" pitchFamily="34" charset="0"/>
            </a:endParaRPr>
          </a:p>
        </p:txBody>
      </p:sp>
      <p:sp>
        <p:nvSpPr>
          <p:cNvPr id="18435" name="Text Box 3"/>
          <p:cNvSpPr txBox="1">
            <a:spLocks noChangeArrowheads="1"/>
          </p:cNvSpPr>
          <p:nvPr/>
        </p:nvSpPr>
        <p:spPr bwMode="auto">
          <a:xfrm>
            <a:off x="863600" y="1143000"/>
            <a:ext cx="7920038" cy="548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1800" i="0" dirty="0" smtClean="0">
                <a:solidFill>
                  <a:schemeClr val="accent2"/>
                </a:solidFill>
                <a:latin typeface="Times New Roman" pitchFamily="18" charset="0"/>
              </a:rPr>
              <a:t>Wasserfluss zur Pflanze:</a:t>
            </a:r>
            <a:endParaRPr lang="de-DE" altLang="en-US" sz="1800" i="0" baseline="-25000" dirty="0" smtClean="0">
              <a:solidFill>
                <a:schemeClr val="accent2"/>
              </a:solidFill>
              <a:latin typeface="Times New Roman" pitchFamily="18" charset="0"/>
            </a:endParaRPr>
          </a:p>
          <a:p>
            <a:pPr marL="285750" indent="-285750" eaLnBrk="1" hangingPunct="1">
              <a:spcBef>
                <a:spcPct val="0"/>
              </a:spcBef>
              <a:spcAft>
                <a:spcPts val="575"/>
              </a:spcAft>
              <a:buClrTx/>
              <a:buFont typeface="Arial" panose="020B0604020202020204" pitchFamily="34" charset="0"/>
              <a:buChar char="•"/>
            </a:pPr>
            <a:r>
              <a:rPr lang="de-DE" altLang="en-US" sz="1800" i="0" dirty="0" smtClean="0">
                <a:latin typeface="Times New Roman" pitchFamily="18" charset="0"/>
              </a:rPr>
              <a:t>Durch die Transpiration entsteht ein Potentialgefälle zwischen dem Wasser im Boden und in der Pflanze, dadurch Wasserfluss zur Pflanze.</a:t>
            </a:r>
          </a:p>
          <a:p>
            <a:pPr marL="285750" indent="-285750" eaLnBrk="1" hangingPunct="1">
              <a:spcBef>
                <a:spcPct val="0"/>
              </a:spcBef>
              <a:spcAft>
                <a:spcPts val="575"/>
              </a:spcAft>
              <a:buClrTx/>
              <a:buFont typeface="Arial" panose="020B0604020202020204" pitchFamily="34" charset="0"/>
              <a:buChar char="•"/>
            </a:pPr>
            <a:r>
              <a:rPr lang="de-DE" altLang="en-US" sz="1800" i="0" dirty="0" smtClean="0">
                <a:latin typeface="Times New Roman" pitchFamily="18" charset="0"/>
              </a:rPr>
              <a:t>Bei ausreichender Wasserversorgung im Boden (geringe Wasserspannung) fließt ausreichend Wasser zur Pflanze, so dass die Pflanze in Höhe der potentiellen Verdunstung transpirieren kann.</a:t>
            </a: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r>
              <a:rPr lang="de-DE" altLang="en-US" sz="1800" i="0" dirty="0" smtClean="0">
                <a:solidFill>
                  <a:schemeClr val="accent2"/>
                </a:solidFill>
                <a:latin typeface="Times New Roman" pitchFamily="18" charset="0"/>
              </a:rPr>
              <a:t>Wasserverbrauch und Pflanzenertrag:</a:t>
            </a:r>
          </a:p>
          <a:p>
            <a:pPr marL="285750" indent="-285750" eaLnBrk="1" hangingPunct="1">
              <a:spcBef>
                <a:spcPct val="0"/>
              </a:spcBef>
              <a:spcAft>
                <a:spcPts val="575"/>
              </a:spcAft>
              <a:buClrTx/>
              <a:buFont typeface="Arial" panose="020B0604020202020204" pitchFamily="34" charset="0"/>
              <a:buChar char="•"/>
            </a:pPr>
            <a:r>
              <a:rPr lang="de-DE" altLang="en-US" sz="1800" i="0" dirty="0" smtClean="0">
                <a:latin typeface="Times New Roman" pitchFamily="18" charset="0"/>
              </a:rPr>
              <a:t>Wasserverbrauch ~ Pflanzenertrag;</a:t>
            </a:r>
          </a:p>
          <a:p>
            <a:pPr marL="285750" indent="-285750" eaLnBrk="1" hangingPunct="1">
              <a:spcBef>
                <a:spcPct val="0"/>
              </a:spcBef>
              <a:spcAft>
                <a:spcPts val="575"/>
              </a:spcAft>
              <a:buClrTx/>
              <a:buFont typeface="Arial" panose="020B0604020202020204" pitchFamily="34" charset="0"/>
              <a:buChar char="•"/>
            </a:pPr>
            <a:r>
              <a:rPr lang="de-DE" altLang="en-US" sz="1800" i="0" dirty="0" smtClean="0">
                <a:latin typeface="Times New Roman" pitchFamily="18" charset="0"/>
              </a:rPr>
              <a:t>Transpirationskoeffizient: Verbrauch von Wasser für Produktion eines Kg Trockenmasse. Für den Mais zwischen 140 und </a:t>
            </a:r>
            <a:r>
              <a:rPr lang="de-DE" altLang="en-US" sz="1800" i="0" dirty="0">
                <a:latin typeface="Times New Roman" pitchFamily="18" charset="0"/>
              </a:rPr>
              <a:t>300 l/kg TM, beim Weizen </a:t>
            </a:r>
            <a:r>
              <a:rPr lang="de-DE" altLang="en-US" sz="1800" i="0" dirty="0" smtClean="0">
                <a:latin typeface="Times New Roman" pitchFamily="18" charset="0"/>
              </a:rPr>
              <a:t>190 </a:t>
            </a:r>
            <a:r>
              <a:rPr lang="de-DE" altLang="en-US" sz="1800" i="0" dirty="0">
                <a:latin typeface="Times New Roman" pitchFamily="18" charset="0"/>
              </a:rPr>
              <a:t>bis 450 </a:t>
            </a:r>
            <a:r>
              <a:rPr lang="de-DE" altLang="en-US" sz="1800" i="0" dirty="0" smtClean="0">
                <a:latin typeface="Times New Roman" pitchFamily="18" charset="0"/>
              </a:rPr>
              <a:t>l/kg </a:t>
            </a:r>
            <a:r>
              <a:rPr lang="de-DE" altLang="en-US" sz="1800" i="0" dirty="0">
                <a:latin typeface="Times New Roman" pitchFamily="18" charset="0"/>
              </a:rPr>
              <a:t>TM</a:t>
            </a:r>
          </a:p>
        </p:txBody>
      </p:sp>
      <p:sp>
        <p:nvSpPr>
          <p:cNvPr id="5"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Bodenwasserhaushalt und Pflanzen</a:t>
            </a:r>
            <a:endParaRPr lang="de-DE" altLang="en-US" sz="2400" b="1" i="0" dirty="0">
              <a:solidFill>
                <a:srgbClr val="FFFFFF"/>
              </a:solidFill>
            </a:endParaRPr>
          </a:p>
        </p:txBody>
      </p:sp>
    </p:spTree>
    <p:extLst>
      <p:ext uri="{BB962C8B-B14F-4D97-AF65-F5344CB8AC3E}">
        <p14:creationId xmlns:p14="http://schemas.microsoft.com/office/powerpoint/2010/main" val="95591155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algn="ctr" eaLnBrk="1" hangingPunct="1">
              <a:spcBef>
                <a:spcPct val="0"/>
              </a:spcBef>
              <a:spcAft>
                <a:spcPts val="575"/>
              </a:spcAft>
              <a:buClrTx/>
              <a:buFontTx/>
              <a:buNone/>
            </a:pPr>
            <a:fld id="{28376273-F407-4C8A-B169-4CC6A020882F}" type="slidenum">
              <a:rPr lang="de-DE" altLang="en-US" sz="1400">
                <a:solidFill>
                  <a:srgbClr val="316395"/>
                </a:solidFill>
                <a:latin typeface="Tahoma" pitchFamily="34" charset="0"/>
              </a:rPr>
              <a:pPr algn="ctr" eaLnBrk="1" hangingPunct="1">
                <a:spcBef>
                  <a:spcPct val="0"/>
                </a:spcBef>
                <a:spcAft>
                  <a:spcPts val="575"/>
                </a:spcAft>
                <a:buClrTx/>
                <a:buFontTx/>
                <a:buNone/>
              </a:pPr>
              <a:t>46</a:t>
            </a:fld>
            <a:endParaRPr lang="de-DE" altLang="en-US" sz="1400">
              <a:solidFill>
                <a:srgbClr val="316395"/>
              </a:solidFill>
              <a:latin typeface="Tahoma" pitchFamily="34" charset="0"/>
            </a:endParaRPr>
          </a:p>
        </p:txBody>
      </p:sp>
      <p:sp>
        <p:nvSpPr>
          <p:cNvPr id="17411" name="Text Box 3"/>
          <p:cNvSpPr txBox="1">
            <a:spLocks noChangeArrowheads="1"/>
          </p:cNvSpPr>
          <p:nvPr/>
        </p:nvSpPr>
        <p:spPr bwMode="auto">
          <a:xfrm>
            <a:off x="1008063" y="1020763"/>
            <a:ext cx="7812087" cy="1341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sz="1800" b="1" i="0" dirty="0" smtClean="0">
                <a:latin typeface="Times New Roman" pitchFamily="18" charset="0"/>
              </a:rPr>
              <a:t>Serielle Schaltung </a:t>
            </a:r>
            <a:r>
              <a:rPr lang="de-DE" altLang="en-US" sz="1800" b="1" i="0" dirty="0">
                <a:latin typeface="Times New Roman" pitchFamily="18" charset="0"/>
              </a:rPr>
              <a:t>von Spannungen (Saugkräfte) und Widerständen</a:t>
            </a: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r>
              <a:rPr lang="de-DE" altLang="en-US" sz="1800" dirty="0">
                <a:latin typeface="Times New Roman" pitchFamily="18" charset="0"/>
              </a:rPr>
              <a:t>a.) freies Wasser						b.) Vegetation</a:t>
            </a:r>
          </a:p>
          <a:p>
            <a:pPr eaLnBrk="1" hangingPunct="1">
              <a:spcBef>
                <a:spcPct val="0"/>
              </a:spcBef>
              <a:spcAft>
                <a:spcPts val="575"/>
              </a:spcAft>
              <a:buClrTx/>
              <a:buFontTx/>
              <a:buNone/>
            </a:pPr>
            <a:endParaRPr lang="de-DE" altLang="en-US" sz="1800" dirty="0">
              <a:latin typeface="Times New Roman" pitchFamily="18" charset="0"/>
            </a:endParaRPr>
          </a:p>
          <a:p>
            <a:pPr eaLnBrk="1" hangingPunct="1">
              <a:spcBef>
                <a:spcPct val="0"/>
              </a:spcBef>
              <a:spcAft>
                <a:spcPts val="575"/>
              </a:spcAft>
              <a:buClrTx/>
              <a:buFontTx/>
              <a:buNone/>
            </a:pPr>
            <a:endParaRPr lang="de-DE" altLang="en-US" sz="1800" dirty="0">
              <a:latin typeface="Times New Roman" pitchFamily="18" charset="0"/>
            </a:endParaRPr>
          </a:p>
        </p:txBody>
      </p:sp>
      <p:sp>
        <p:nvSpPr>
          <p:cNvPr id="17412" name="Line 4"/>
          <p:cNvSpPr>
            <a:spLocks noChangeShapeType="1"/>
          </p:cNvSpPr>
          <p:nvPr/>
        </p:nvSpPr>
        <p:spPr bwMode="auto">
          <a:xfrm>
            <a:off x="1116013" y="4724400"/>
            <a:ext cx="2160587" cy="1588"/>
          </a:xfrm>
          <a:prstGeom prst="line">
            <a:avLst/>
          </a:prstGeom>
          <a:noFill/>
          <a:ln w="93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413" name="AutoShape 5"/>
          <p:cNvSpPr>
            <a:spLocks noChangeArrowheads="1"/>
          </p:cNvSpPr>
          <p:nvPr/>
        </p:nvSpPr>
        <p:spPr bwMode="auto">
          <a:xfrm rot="10800000">
            <a:off x="1225550" y="4548188"/>
            <a:ext cx="287338" cy="179387"/>
          </a:xfrm>
          <a:prstGeom prst="triangle">
            <a:avLst>
              <a:gd name="adj" fmla="val 50278"/>
            </a:avLst>
          </a:prstGeom>
          <a:solidFill>
            <a:srgbClr val="0000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
        <p:nvSpPr>
          <p:cNvPr id="17414" name="Line 6"/>
          <p:cNvSpPr>
            <a:spLocks noChangeShapeType="1"/>
          </p:cNvSpPr>
          <p:nvPr/>
        </p:nvSpPr>
        <p:spPr bwMode="auto">
          <a:xfrm>
            <a:off x="1187450" y="4760913"/>
            <a:ext cx="360363" cy="1587"/>
          </a:xfrm>
          <a:prstGeom prst="line">
            <a:avLst/>
          </a:prstGeom>
          <a:noFill/>
          <a:ln w="190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415" name="Line 7"/>
          <p:cNvSpPr>
            <a:spLocks noChangeShapeType="1"/>
          </p:cNvSpPr>
          <p:nvPr/>
        </p:nvSpPr>
        <p:spPr bwMode="auto">
          <a:xfrm>
            <a:off x="977900" y="2640013"/>
            <a:ext cx="1588" cy="2087562"/>
          </a:xfrm>
          <a:prstGeom prst="line">
            <a:avLst/>
          </a:prstGeom>
          <a:noFill/>
          <a:ln w="93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416" name="Text Box 8"/>
          <p:cNvSpPr txBox="1">
            <a:spLocks noChangeArrowheads="1"/>
          </p:cNvSpPr>
          <p:nvPr/>
        </p:nvSpPr>
        <p:spPr bwMode="auto">
          <a:xfrm>
            <a:off x="977900" y="3465513"/>
            <a:ext cx="4222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sz="1800">
                <a:latin typeface="Symbol" pitchFamily="18" charset="2"/>
              </a:rPr>
              <a:t></a:t>
            </a:r>
            <a:r>
              <a:rPr lang="de-DE" altLang="en-US" sz="1800">
                <a:latin typeface="Times New Roman" pitchFamily="18" charset="0"/>
              </a:rPr>
              <a:t>e</a:t>
            </a:r>
          </a:p>
        </p:txBody>
      </p:sp>
      <p:sp>
        <p:nvSpPr>
          <p:cNvPr id="17417" name="Freeform 9"/>
          <p:cNvSpPr>
            <a:spLocks noChangeArrowheads="1"/>
          </p:cNvSpPr>
          <p:nvPr/>
        </p:nvSpPr>
        <p:spPr bwMode="auto">
          <a:xfrm>
            <a:off x="1979613" y="2708275"/>
            <a:ext cx="503237" cy="2016125"/>
          </a:xfrm>
          <a:custGeom>
            <a:avLst/>
            <a:gdLst>
              <a:gd name="T0" fmla="*/ 2147483647 w 317"/>
              <a:gd name="T1" fmla="*/ 0 h 1270"/>
              <a:gd name="T2" fmla="*/ 2147483647 w 317"/>
              <a:gd name="T3" fmla="*/ 2147483647 h 1270"/>
              <a:gd name="T4" fmla="*/ 2147483647 w 317"/>
              <a:gd name="T5" fmla="*/ 2147483647 h 1270"/>
              <a:gd name="T6" fmla="*/ 2147483647 w 317"/>
              <a:gd name="T7" fmla="*/ 2147483647 h 1270"/>
              <a:gd name="T8" fmla="*/ 2147483647 w 317"/>
              <a:gd name="T9" fmla="*/ 2147483647 h 1270"/>
              <a:gd name="T10" fmla="*/ 2147483647 w 317"/>
              <a:gd name="T11" fmla="*/ 2147483647 h 1270"/>
              <a:gd name="T12" fmla="*/ 2147483647 w 317"/>
              <a:gd name="T13" fmla="*/ 2147483647 h 1270"/>
              <a:gd name="T14" fmla="*/ 2147483647 w 317"/>
              <a:gd name="T15" fmla="*/ 2147483647 h 1270"/>
              <a:gd name="T16" fmla="*/ 2147483647 w 317"/>
              <a:gd name="T17" fmla="*/ 2147483647 h 1270"/>
              <a:gd name="T18" fmla="*/ 2147483647 w 317"/>
              <a:gd name="T19" fmla="*/ 2147483647 h 1270"/>
              <a:gd name="T20" fmla="*/ 2147483647 w 317"/>
              <a:gd name="T21" fmla="*/ 2147483647 h 1270"/>
              <a:gd name="T22" fmla="*/ 2147483647 w 317"/>
              <a:gd name="T23" fmla="*/ 2147483647 h 127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17" h="1270">
                <a:moveTo>
                  <a:pt x="120" y="0"/>
                </a:moveTo>
                <a:cubicBezTo>
                  <a:pt x="105" y="166"/>
                  <a:pt x="90" y="332"/>
                  <a:pt x="120" y="408"/>
                </a:cubicBezTo>
                <a:cubicBezTo>
                  <a:pt x="150" y="484"/>
                  <a:pt x="317" y="439"/>
                  <a:pt x="302" y="454"/>
                </a:cubicBezTo>
                <a:cubicBezTo>
                  <a:pt x="287" y="469"/>
                  <a:pt x="30" y="484"/>
                  <a:pt x="30" y="499"/>
                </a:cubicBezTo>
                <a:cubicBezTo>
                  <a:pt x="30" y="514"/>
                  <a:pt x="302" y="529"/>
                  <a:pt x="302" y="544"/>
                </a:cubicBezTo>
                <a:cubicBezTo>
                  <a:pt x="302" y="559"/>
                  <a:pt x="30" y="575"/>
                  <a:pt x="30" y="590"/>
                </a:cubicBezTo>
                <a:cubicBezTo>
                  <a:pt x="30" y="605"/>
                  <a:pt x="302" y="620"/>
                  <a:pt x="302" y="635"/>
                </a:cubicBezTo>
                <a:cubicBezTo>
                  <a:pt x="302" y="650"/>
                  <a:pt x="30" y="666"/>
                  <a:pt x="30" y="681"/>
                </a:cubicBezTo>
                <a:cubicBezTo>
                  <a:pt x="30" y="696"/>
                  <a:pt x="302" y="711"/>
                  <a:pt x="302" y="726"/>
                </a:cubicBezTo>
                <a:cubicBezTo>
                  <a:pt x="302" y="741"/>
                  <a:pt x="60" y="756"/>
                  <a:pt x="30" y="771"/>
                </a:cubicBezTo>
                <a:cubicBezTo>
                  <a:pt x="0" y="786"/>
                  <a:pt x="105" y="734"/>
                  <a:pt x="120" y="817"/>
                </a:cubicBezTo>
                <a:cubicBezTo>
                  <a:pt x="135" y="900"/>
                  <a:pt x="127" y="1085"/>
                  <a:pt x="120" y="1270"/>
                </a:cubicBezTo>
              </a:path>
            </a:pathLst>
          </a:custGeom>
          <a:noFill/>
          <a:ln w="9360" cap="sq">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418" name="Text Box 10"/>
          <p:cNvSpPr txBox="1">
            <a:spLocks noChangeArrowheads="1"/>
          </p:cNvSpPr>
          <p:nvPr/>
        </p:nvSpPr>
        <p:spPr bwMode="auto">
          <a:xfrm>
            <a:off x="2555875" y="3452813"/>
            <a:ext cx="384175"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sz="1800">
                <a:latin typeface="Times New Roman" pitchFamily="18" charset="0"/>
              </a:rPr>
              <a:t>r</a:t>
            </a:r>
            <a:r>
              <a:rPr lang="de-DE" altLang="en-US" sz="1800" baseline="-25000">
                <a:latin typeface="Times New Roman" pitchFamily="18" charset="0"/>
              </a:rPr>
              <a:t>a  </a:t>
            </a:r>
          </a:p>
        </p:txBody>
      </p:sp>
      <p:sp>
        <p:nvSpPr>
          <p:cNvPr id="17419" name="Text Box 11"/>
          <p:cNvSpPr txBox="1">
            <a:spLocks noChangeArrowheads="1"/>
          </p:cNvSpPr>
          <p:nvPr/>
        </p:nvSpPr>
        <p:spPr bwMode="auto">
          <a:xfrm>
            <a:off x="2560638" y="3929063"/>
            <a:ext cx="1617662" cy="508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algn="ctr" eaLnBrk="1" hangingPunct="1">
              <a:lnSpc>
                <a:spcPct val="70000"/>
              </a:lnSpc>
              <a:spcBef>
                <a:spcPct val="0"/>
              </a:spcBef>
              <a:spcAft>
                <a:spcPts val="575"/>
              </a:spcAft>
              <a:buClrTx/>
              <a:buFontTx/>
              <a:buNone/>
            </a:pPr>
            <a:r>
              <a:rPr lang="de-DE" altLang="en-US" sz="1600">
                <a:latin typeface="Times New Roman" pitchFamily="18" charset="0"/>
              </a:rPr>
              <a:t>aerodynamischer </a:t>
            </a:r>
          </a:p>
          <a:p>
            <a:pPr algn="ctr" eaLnBrk="1" hangingPunct="1">
              <a:lnSpc>
                <a:spcPct val="70000"/>
              </a:lnSpc>
              <a:spcBef>
                <a:spcPct val="0"/>
              </a:spcBef>
              <a:spcAft>
                <a:spcPts val="575"/>
              </a:spcAft>
              <a:buClrTx/>
              <a:buFontTx/>
              <a:buNone/>
            </a:pPr>
            <a:r>
              <a:rPr lang="de-DE" altLang="en-US" sz="1600">
                <a:latin typeface="Times New Roman" pitchFamily="18" charset="0"/>
              </a:rPr>
              <a:t>Widerstand</a:t>
            </a:r>
          </a:p>
        </p:txBody>
      </p:sp>
      <p:sp>
        <p:nvSpPr>
          <p:cNvPr id="17420" name="Text Box 12"/>
          <p:cNvSpPr txBox="1">
            <a:spLocks noChangeArrowheads="1"/>
          </p:cNvSpPr>
          <p:nvPr/>
        </p:nvSpPr>
        <p:spPr bwMode="auto">
          <a:xfrm>
            <a:off x="2555875" y="2636838"/>
            <a:ext cx="1403350" cy="3984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sz="2000" i="0">
                <a:latin typeface="Times New Roman" pitchFamily="18" charset="0"/>
              </a:rPr>
              <a:t>Atmosphäre</a:t>
            </a:r>
          </a:p>
        </p:txBody>
      </p:sp>
      <p:sp>
        <p:nvSpPr>
          <p:cNvPr id="17421" name="Line 13"/>
          <p:cNvSpPr>
            <a:spLocks noChangeShapeType="1"/>
          </p:cNvSpPr>
          <p:nvPr/>
        </p:nvSpPr>
        <p:spPr bwMode="auto">
          <a:xfrm>
            <a:off x="5292725" y="2514600"/>
            <a:ext cx="1588" cy="720725"/>
          </a:xfrm>
          <a:prstGeom prst="line">
            <a:avLst/>
          </a:prstGeom>
          <a:noFill/>
          <a:ln w="93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422" name="Text Box 14"/>
          <p:cNvSpPr txBox="1">
            <a:spLocks noChangeArrowheads="1"/>
          </p:cNvSpPr>
          <p:nvPr/>
        </p:nvSpPr>
        <p:spPr bwMode="auto">
          <a:xfrm>
            <a:off x="5292725" y="2659063"/>
            <a:ext cx="622300"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sz="1800">
                <a:latin typeface="Symbol" pitchFamily="18" charset="2"/>
              </a:rPr>
              <a:t></a:t>
            </a:r>
            <a:r>
              <a:rPr lang="de-DE" altLang="en-US" sz="1800">
                <a:latin typeface="Times New Roman" pitchFamily="18" charset="0"/>
              </a:rPr>
              <a:t>e</a:t>
            </a:r>
            <a:r>
              <a:rPr lang="de-DE" altLang="en-US" sz="1800" baseline="-25000">
                <a:latin typeface="Times New Roman" pitchFamily="18" charset="0"/>
              </a:rPr>
              <a:t>atm</a:t>
            </a:r>
          </a:p>
        </p:txBody>
      </p:sp>
      <p:sp>
        <p:nvSpPr>
          <p:cNvPr id="17423" name="Line 15"/>
          <p:cNvSpPr>
            <a:spLocks noChangeShapeType="1"/>
          </p:cNvSpPr>
          <p:nvPr/>
        </p:nvSpPr>
        <p:spPr bwMode="auto">
          <a:xfrm>
            <a:off x="5292725" y="3235325"/>
            <a:ext cx="1588" cy="1584325"/>
          </a:xfrm>
          <a:prstGeom prst="line">
            <a:avLst/>
          </a:prstGeom>
          <a:noFill/>
          <a:ln w="93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424" name="Text Box 16"/>
          <p:cNvSpPr txBox="1">
            <a:spLocks noChangeArrowheads="1"/>
          </p:cNvSpPr>
          <p:nvPr/>
        </p:nvSpPr>
        <p:spPr bwMode="auto">
          <a:xfrm>
            <a:off x="5292725" y="3732213"/>
            <a:ext cx="681038"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sz="1800">
                <a:latin typeface="Symbol" pitchFamily="18" charset="2"/>
              </a:rPr>
              <a:t></a:t>
            </a:r>
            <a:r>
              <a:rPr lang="de-DE" altLang="en-US" sz="1800">
                <a:latin typeface="Times New Roman" pitchFamily="18" charset="0"/>
              </a:rPr>
              <a:t>e</a:t>
            </a:r>
            <a:r>
              <a:rPr lang="de-DE" altLang="en-US" sz="1800" baseline="-25000">
                <a:latin typeface="Times New Roman" pitchFamily="18" charset="0"/>
              </a:rPr>
              <a:t>Blatt</a:t>
            </a:r>
          </a:p>
        </p:txBody>
      </p:sp>
      <p:sp>
        <p:nvSpPr>
          <p:cNvPr id="17425" name="Line 17"/>
          <p:cNvSpPr>
            <a:spLocks noChangeShapeType="1"/>
          </p:cNvSpPr>
          <p:nvPr/>
        </p:nvSpPr>
        <p:spPr bwMode="auto">
          <a:xfrm>
            <a:off x="5292725" y="4818063"/>
            <a:ext cx="1588" cy="720725"/>
          </a:xfrm>
          <a:prstGeom prst="line">
            <a:avLst/>
          </a:prstGeom>
          <a:noFill/>
          <a:ln w="93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426" name="Line 18"/>
          <p:cNvSpPr>
            <a:spLocks noChangeShapeType="1"/>
          </p:cNvSpPr>
          <p:nvPr/>
        </p:nvSpPr>
        <p:spPr bwMode="auto">
          <a:xfrm>
            <a:off x="5292725" y="5538788"/>
            <a:ext cx="1588" cy="720725"/>
          </a:xfrm>
          <a:prstGeom prst="line">
            <a:avLst/>
          </a:prstGeom>
          <a:noFill/>
          <a:ln w="9360" cap="sq">
            <a:solidFill>
              <a:srgbClr val="000000"/>
            </a:solidFill>
            <a:miter lim="800000"/>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7427" name="Text Box 19"/>
          <p:cNvSpPr txBox="1">
            <a:spLocks noChangeArrowheads="1"/>
          </p:cNvSpPr>
          <p:nvPr/>
        </p:nvSpPr>
        <p:spPr bwMode="auto">
          <a:xfrm>
            <a:off x="5292725" y="4956175"/>
            <a:ext cx="808038"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sz="1800">
                <a:latin typeface="Symbol" pitchFamily="18" charset="2"/>
              </a:rPr>
              <a:t></a:t>
            </a:r>
            <a:r>
              <a:rPr lang="de-DE" altLang="en-US" sz="1800">
                <a:latin typeface="Times New Roman" pitchFamily="18" charset="0"/>
              </a:rPr>
              <a:t>e</a:t>
            </a:r>
            <a:r>
              <a:rPr lang="de-DE" altLang="en-US" sz="1800" baseline="-25000">
                <a:latin typeface="Times New Roman" pitchFamily="18" charset="0"/>
              </a:rPr>
              <a:t>Wurzel</a:t>
            </a:r>
          </a:p>
        </p:txBody>
      </p:sp>
      <p:sp>
        <p:nvSpPr>
          <p:cNvPr id="17428" name="Text Box 20"/>
          <p:cNvSpPr txBox="1">
            <a:spLocks noChangeArrowheads="1"/>
          </p:cNvSpPr>
          <p:nvPr/>
        </p:nvSpPr>
        <p:spPr bwMode="auto">
          <a:xfrm>
            <a:off x="5292725" y="5748338"/>
            <a:ext cx="771525" cy="406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buClrTx/>
              <a:buFontTx/>
              <a:buNone/>
            </a:pPr>
            <a:r>
              <a:rPr lang="de-DE" altLang="en-US" sz="1800">
                <a:latin typeface="Symbol" pitchFamily="18" charset="2"/>
              </a:rPr>
              <a:t></a:t>
            </a:r>
            <a:r>
              <a:rPr lang="de-DE" altLang="en-US" sz="1800">
                <a:latin typeface="Times New Roman" pitchFamily="18" charset="0"/>
              </a:rPr>
              <a:t>e</a:t>
            </a:r>
            <a:r>
              <a:rPr lang="de-DE" altLang="en-US" sz="1800" baseline="-25000">
                <a:latin typeface="Times New Roman" pitchFamily="18" charset="0"/>
              </a:rPr>
              <a:t>Boden</a:t>
            </a:r>
          </a:p>
        </p:txBody>
      </p:sp>
      <p:sp>
        <p:nvSpPr>
          <p:cNvPr id="17429" name="Freeform 21"/>
          <p:cNvSpPr>
            <a:spLocks noChangeArrowheads="1"/>
          </p:cNvSpPr>
          <p:nvPr/>
        </p:nvSpPr>
        <p:spPr bwMode="auto">
          <a:xfrm>
            <a:off x="6564313" y="2586038"/>
            <a:ext cx="396875" cy="3529012"/>
          </a:xfrm>
          <a:custGeom>
            <a:avLst/>
            <a:gdLst>
              <a:gd name="T0" fmla="*/ 2147483647 w 250"/>
              <a:gd name="T1" fmla="*/ 0 h 2223"/>
              <a:gd name="T2" fmla="*/ 2147483647 w 250"/>
              <a:gd name="T3" fmla="*/ 2147483647 h 2223"/>
              <a:gd name="T4" fmla="*/ 2147483647 w 250"/>
              <a:gd name="T5" fmla="*/ 2147483647 h 2223"/>
              <a:gd name="T6" fmla="*/ 2147483647 w 250"/>
              <a:gd name="T7" fmla="*/ 2147483647 h 2223"/>
              <a:gd name="T8" fmla="*/ 2147483647 w 250"/>
              <a:gd name="T9" fmla="*/ 2147483647 h 2223"/>
              <a:gd name="T10" fmla="*/ 2147483647 w 250"/>
              <a:gd name="T11" fmla="*/ 2147483647 h 2223"/>
              <a:gd name="T12" fmla="*/ 2147483647 w 250"/>
              <a:gd name="T13" fmla="*/ 2147483647 h 2223"/>
              <a:gd name="T14" fmla="*/ 2147483647 w 250"/>
              <a:gd name="T15" fmla="*/ 2147483647 h 2223"/>
              <a:gd name="T16" fmla="*/ 2147483647 w 250"/>
              <a:gd name="T17" fmla="*/ 2147483647 h 2223"/>
              <a:gd name="T18" fmla="*/ 2147483647 w 250"/>
              <a:gd name="T19" fmla="*/ 2147483647 h 2223"/>
              <a:gd name="T20" fmla="*/ 2147483647 w 250"/>
              <a:gd name="T21" fmla="*/ 2147483647 h 2223"/>
              <a:gd name="T22" fmla="*/ 2147483647 w 250"/>
              <a:gd name="T23" fmla="*/ 2147483647 h 2223"/>
              <a:gd name="T24" fmla="*/ 2147483647 w 250"/>
              <a:gd name="T25" fmla="*/ 2147483647 h 2223"/>
              <a:gd name="T26" fmla="*/ 2147483647 w 250"/>
              <a:gd name="T27" fmla="*/ 2147483647 h 2223"/>
              <a:gd name="T28" fmla="*/ 2147483647 w 250"/>
              <a:gd name="T29" fmla="*/ 2147483647 h 2223"/>
              <a:gd name="T30" fmla="*/ 2147483647 w 250"/>
              <a:gd name="T31" fmla="*/ 2147483647 h 2223"/>
              <a:gd name="T32" fmla="*/ 2147483647 w 250"/>
              <a:gd name="T33" fmla="*/ 2147483647 h 2223"/>
              <a:gd name="T34" fmla="*/ 2147483647 w 250"/>
              <a:gd name="T35" fmla="*/ 2147483647 h 2223"/>
              <a:gd name="T36" fmla="*/ 2147483647 w 250"/>
              <a:gd name="T37" fmla="*/ 2147483647 h 2223"/>
              <a:gd name="T38" fmla="*/ 2147483647 w 250"/>
              <a:gd name="T39" fmla="*/ 2147483647 h 2223"/>
              <a:gd name="T40" fmla="*/ 2147483647 w 250"/>
              <a:gd name="T41" fmla="*/ 2147483647 h 2223"/>
              <a:gd name="T42" fmla="*/ 2147483647 w 250"/>
              <a:gd name="T43" fmla="*/ 2147483647 h 2223"/>
              <a:gd name="T44" fmla="*/ 2147483647 w 250"/>
              <a:gd name="T45" fmla="*/ 2147483647 h 2223"/>
              <a:gd name="T46" fmla="*/ 2147483647 w 250"/>
              <a:gd name="T47" fmla="*/ 2147483647 h 2223"/>
              <a:gd name="T48" fmla="*/ 2147483647 w 250"/>
              <a:gd name="T49" fmla="*/ 2147483647 h 2223"/>
              <a:gd name="T50" fmla="*/ 2147483647 w 250"/>
              <a:gd name="T51" fmla="*/ 2147483647 h 2223"/>
              <a:gd name="T52" fmla="*/ 2147483647 w 250"/>
              <a:gd name="T53" fmla="*/ 2147483647 h 2223"/>
              <a:gd name="T54" fmla="*/ 2147483647 w 250"/>
              <a:gd name="T55" fmla="*/ 2147483647 h 2223"/>
              <a:gd name="T56" fmla="*/ 2147483647 w 250"/>
              <a:gd name="T57" fmla="*/ 2147483647 h 2223"/>
              <a:gd name="T58" fmla="*/ 2147483647 w 250"/>
              <a:gd name="T59" fmla="*/ 2147483647 h 2223"/>
              <a:gd name="T60" fmla="*/ 2147483647 w 250"/>
              <a:gd name="T61" fmla="*/ 2147483647 h 2223"/>
              <a:gd name="T62" fmla="*/ 2147483647 w 250"/>
              <a:gd name="T63" fmla="*/ 2147483647 h 2223"/>
              <a:gd name="T64" fmla="*/ 2147483647 w 250"/>
              <a:gd name="T65" fmla="*/ 2147483647 h 2223"/>
              <a:gd name="T66" fmla="*/ 2147483647 w 250"/>
              <a:gd name="T67" fmla="*/ 2147483647 h 2223"/>
              <a:gd name="T68" fmla="*/ 2147483647 w 250"/>
              <a:gd name="T69" fmla="*/ 2147483647 h 2223"/>
              <a:gd name="T70" fmla="*/ 2147483647 w 250"/>
              <a:gd name="T71" fmla="*/ 2147483647 h 2223"/>
              <a:gd name="T72" fmla="*/ 2147483647 w 250"/>
              <a:gd name="T73" fmla="*/ 2147483647 h 2223"/>
              <a:gd name="T74" fmla="*/ 2147483647 w 250"/>
              <a:gd name="T75" fmla="*/ 2147483647 h 2223"/>
              <a:gd name="T76" fmla="*/ 2147483647 w 250"/>
              <a:gd name="T77" fmla="*/ 2147483647 h 2223"/>
              <a:gd name="T78" fmla="*/ 2147483647 w 250"/>
              <a:gd name="T79" fmla="*/ 2147483647 h 2223"/>
              <a:gd name="T80" fmla="*/ 2147483647 w 250"/>
              <a:gd name="T81" fmla="*/ 2147483647 h 2223"/>
              <a:gd name="T82" fmla="*/ 2147483647 w 250"/>
              <a:gd name="T83" fmla="*/ 2147483647 h 2223"/>
              <a:gd name="T84" fmla="*/ 2147483647 w 250"/>
              <a:gd name="T85" fmla="*/ 2147483647 h 2223"/>
              <a:gd name="T86" fmla="*/ 2147483647 w 250"/>
              <a:gd name="T87" fmla="*/ 2147483647 h 2223"/>
              <a:gd name="T88" fmla="*/ 2147483647 w 250"/>
              <a:gd name="T89" fmla="*/ 2147483647 h 2223"/>
              <a:gd name="T90" fmla="*/ 2147483647 w 250"/>
              <a:gd name="T91" fmla="*/ 2147483647 h 2223"/>
              <a:gd name="T92" fmla="*/ 2147483647 w 250"/>
              <a:gd name="T93" fmla="*/ 2147483647 h 2223"/>
              <a:gd name="T94" fmla="*/ 2147483647 w 250"/>
              <a:gd name="T95" fmla="*/ 2147483647 h 2223"/>
              <a:gd name="T96" fmla="*/ 2147483647 w 250"/>
              <a:gd name="T97" fmla="*/ 2147483647 h 2223"/>
              <a:gd name="T98" fmla="*/ 2147483647 w 250"/>
              <a:gd name="T99" fmla="*/ 2147483647 h 2223"/>
              <a:gd name="T100" fmla="*/ 2147483647 w 250"/>
              <a:gd name="T101" fmla="*/ 2147483647 h 2223"/>
              <a:gd name="T102" fmla="*/ 2147483647 w 250"/>
              <a:gd name="T103" fmla="*/ 2147483647 h 2223"/>
              <a:gd name="T104" fmla="*/ 2147483647 w 250"/>
              <a:gd name="T105" fmla="*/ 2147483647 h 2223"/>
              <a:gd name="T106" fmla="*/ 2147483647 w 250"/>
              <a:gd name="T107" fmla="*/ 2147483647 h 2223"/>
              <a:gd name="T108" fmla="*/ 2147483647 w 250"/>
              <a:gd name="T109" fmla="*/ 2147483647 h 2223"/>
              <a:gd name="T110" fmla="*/ 2147483647 w 250"/>
              <a:gd name="T111" fmla="*/ 2147483647 h 2223"/>
              <a:gd name="T112" fmla="*/ 2147483647 w 250"/>
              <a:gd name="T113" fmla="*/ 2147483647 h 2223"/>
              <a:gd name="T114" fmla="*/ 2147483647 w 250"/>
              <a:gd name="T115" fmla="*/ 2147483647 h 2223"/>
              <a:gd name="T116" fmla="*/ 2147483647 w 250"/>
              <a:gd name="T117" fmla="*/ 2147483647 h 2223"/>
              <a:gd name="T118" fmla="*/ 2147483647 w 250"/>
              <a:gd name="T119" fmla="*/ 2147483647 h 2223"/>
              <a:gd name="T120" fmla="*/ 2147483647 w 250"/>
              <a:gd name="T121" fmla="*/ 2147483647 h 2223"/>
              <a:gd name="T122" fmla="*/ 2147483647 w 250"/>
              <a:gd name="T123" fmla="*/ 2147483647 h 22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250" h="2223">
                <a:moveTo>
                  <a:pt x="106" y="0"/>
                </a:moveTo>
                <a:cubicBezTo>
                  <a:pt x="94" y="38"/>
                  <a:pt x="83" y="76"/>
                  <a:pt x="106" y="91"/>
                </a:cubicBezTo>
                <a:cubicBezTo>
                  <a:pt x="129" y="106"/>
                  <a:pt x="250" y="84"/>
                  <a:pt x="242" y="91"/>
                </a:cubicBezTo>
                <a:cubicBezTo>
                  <a:pt x="234" y="98"/>
                  <a:pt x="67" y="129"/>
                  <a:pt x="60" y="136"/>
                </a:cubicBezTo>
                <a:cubicBezTo>
                  <a:pt x="53" y="143"/>
                  <a:pt x="197" y="128"/>
                  <a:pt x="197" y="136"/>
                </a:cubicBezTo>
                <a:cubicBezTo>
                  <a:pt x="197" y="144"/>
                  <a:pt x="60" y="174"/>
                  <a:pt x="60" y="182"/>
                </a:cubicBezTo>
                <a:cubicBezTo>
                  <a:pt x="60" y="190"/>
                  <a:pt x="197" y="175"/>
                  <a:pt x="197" y="182"/>
                </a:cubicBezTo>
                <a:cubicBezTo>
                  <a:pt x="197" y="189"/>
                  <a:pt x="68" y="220"/>
                  <a:pt x="60" y="227"/>
                </a:cubicBezTo>
                <a:cubicBezTo>
                  <a:pt x="52" y="234"/>
                  <a:pt x="143" y="219"/>
                  <a:pt x="151" y="227"/>
                </a:cubicBezTo>
                <a:cubicBezTo>
                  <a:pt x="159" y="235"/>
                  <a:pt x="113" y="243"/>
                  <a:pt x="106" y="273"/>
                </a:cubicBezTo>
                <a:cubicBezTo>
                  <a:pt x="99" y="303"/>
                  <a:pt x="106" y="371"/>
                  <a:pt x="106" y="409"/>
                </a:cubicBezTo>
                <a:cubicBezTo>
                  <a:pt x="106" y="447"/>
                  <a:pt x="91" y="476"/>
                  <a:pt x="106" y="499"/>
                </a:cubicBezTo>
                <a:cubicBezTo>
                  <a:pt x="121" y="522"/>
                  <a:pt x="212" y="537"/>
                  <a:pt x="197" y="545"/>
                </a:cubicBezTo>
                <a:cubicBezTo>
                  <a:pt x="182" y="553"/>
                  <a:pt x="15" y="538"/>
                  <a:pt x="15" y="545"/>
                </a:cubicBezTo>
                <a:cubicBezTo>
                  <a:pt x="15" y="552"/>
                  <a:pt x="197" y="583"/>
                  <a:pt x="197" y="590"/>
                </a:cubicBezTo>
                <a:cubicBezTo>
                  <a:pt x="197" y="597"/>
                  <a:pt x="15" y="583"/>
                  <a:pt x="15" y="590"/>
                </a:cubicBezTo>
                <a:cubicBezTo>
                  <a:pt x="15" y="597"/>
                  <a:pt x="197" y="628"/>
                  <a:pt x="197" y="635"/>
                </a:cubicBezTo>
                <a:cubicBezTo>
                  <a:pt x="197" y="642"/>
                  <a:pt x="15" y="627"/>
                  <a:pt x="15" y="635"/>
                </a:cubicBezTo>
                <a:cubicBezTo>
                  <a:pt x="15" y="643"/>
                  <a:pt x="182" y="673"/>
                  <a:pt x="197" y="681"/>
                </a:cubicBezTo>
                <a:cubicBezTo>
                  <a:pt x="212" y="689"/>
                  <a:pt x="121" y="658"/>
                  <a:pt x="106" y="681"/>
                </a:cubicBezTo>
                <a:cubicBezTo>
                  <a:pt x="91" y="704"/>
                  <a:pt x="91" y="794"/>
                  <a:pt x="106" y="817"/>
                </a:cubicBezTo>
                <a:cubicBezTo>
                  <a:pt x="121" y="840"/>
                  <a:pt x="205" y="810"/>
                  <a:pt x="197" y="817"/>
                </a:cubicBezTo>
                <a:cubicBezTo>
                  <a:pt x="189" y="824"/>
                  <a:pt x="60" y="855"/>
                  <a:pt x="60" y="862"/>
                </a:cubicBezTo>
                <a:cubicBezTo>
                  <a:pt x="60" y="869"/>
                  <a:pt x="197" y="854"/>
                  <a:pt x="197" y="862"/>
                </a:cubicBezTo>
                <a:cubicBezTo>
                  <a:pt x="197" y="870"/>
                  <a:pt x="60" y="900"/>
                  <a:pt x="60" y="908"/>
                </a:cubicBezTo>
                <a:cubicBezTo>
                  <a:pt x="60" y="916"/>
                  <a:pt x="197" y="901"/>
                  <a:pt x="197" y="908"/>
                </a:cubicBezTo>
                <a:cubicBezTo>
                  <a:pt x="197" y="915"/>
                  <a:pt x="60" y="946"/>
                  <a:pt x="60" y="953"/>
                </a:cubicBezTo>
                <a:cubicBezTo>
                  <a:pt x="60" y="960"/>
                  <a:pt x="197" y="946"/>
                  <a:pt x="197" y="953"/>
                </a:cubicBezTo>
                <a:cubicBezTo>
                  <a:pt x="197" y="960"/>
                  <a:pt x="68" y="991"/>
                  <a:pt x="60" y="998"/>
                </a:cubicBezTo>
                <a:cubicBezTo>
                  <a:pt x="52" y="1005"/>
                  <a:pt x="143" y="998"/>
                  <a:pt x="151" y="998"/>
                </a:cubicBezTo>
                <a:cubicBezTo>
                  <a:pt x="159" y="998"/>
                  <a:pt x="113" y="945"/>
                  <a:pt x="106" y="998"/>
                </a:cubicBezTo>
                <a:cubicBezTo>
                  <a:pt x="99" y="1051"/>
                  <a:pt x="106" y="1256"/>
                  <a:pt x="106" y="1316"/>
                </a:cubicBezTo>
                <a:cubicBezTo>
                  <a:pt x="106" y="1376"/>
                  <a:pt x="91" y="1354"/>
                  <a:pt x="106" y="1361"/>
                </a:cubicBezTo>
                <a:cubicBezTo>
                  <a:pt x="121" y="1368"/>
                  <a:pt x="212" y="1353"/>
                  <a:pt x="197" y="1361"/>
                </a:cubicBezTo>
                <a:cubicBezTo>
                  <a:pt x="182" y="1369"/>
                  <a:pt x="15" y="1399"/>
                  <a:pt x="15" y="1407"/>
                </a:cubicBezTo>
                <a:cubicBezTo>
                  <a:pt x="15" y="1415"/>
                  <a:pt x="197" y="1400"/>
                  <a:pt x="197" y="1407"/>
                </a:cubicBezTo>
                <a:cubicBezTo>
                  <a:pt x="197" y="1414"/>
                  <a:pt x="15" y="1445"/>
                  <a:pt x="15" y="1452"/>
                </a:cubicBezTo>
                <a:cubicBezTo>
                  <a:pt x="15" y="1459"/>
                  <a:pt x="197" y="1445"/>
                  <a:pt x="197" y="1452"/>
                </a:cubicBezTo>
                <a:cubicBezTo>
                  <a:pt x="197" y="1459"/>
                  <a:pt x="15" y="1490"/>
                  <a:pt x="15" y="1497"/>
                </a:cubicBezTo>
                <a:cubicBezTo>
                  <a:pt x="15" y="1504"/>
                  <a:pt x="197" y="1497"/>
                  <a:pt x="197" y="1497"/>
                </a:cubicBezTo>
                <a:cubicBezTo>
                  <a:pt x="197" y="1497"/>
                  <a:pt x="30" y="1497"/>
                  <a:pt x="15" y="1497"/>
                </a:cubicBezTo>
                <a:cubicBezTo>
                  <a:pt x="0" y="1497"/>
                  <a:pt x="83" y="1497"/>
                  <a:pt x="106" y="1497"/>
                </a:cubicBezTo>
                <a:cubicBezTo>
                  <a:pt x="129" y="1497"/>
                  <a:pt x="159" y="1489"/>
                  <a:pt x="151" y="1497"/>
                </a:cubicBezTo>
                <a:cubicBezTo>
                  <a:pt x="143" y="1505"/>
                  <a:pt x="60" y="1535"/>
                  <a:pt x="60" y="1543"/>
                </a:cubicBezTo>
                <a:cubicBezTo>
                  <a:pt x="60" y="1551"/>
                  <a:pt x="143" y="1543"/>
                  <a:pt x="151" y="1543"/>
                </a:cubicBezTo>
                <a:cubicBezTo>
                  <a:pt x="159" y="1543"/>
                  <a:pt x="113" y="1505"/>
                  <a:pt x="106" y="1543"/>
                </a:cubicBezTo>
                <a:cubicBezTo>
                  <a:pt x="99" y="1581"/>
                  <a:pt x="106" y="1724"/>
                  <a:pt x="106" y="1769"/>
                </a:cubicBezTo>
                <a:cubicBezTo>
                  <a:pt x="106" y="1814"/>
                  <a:pt x="106" y="1792"/>
                  <a:pt x="106" y="1815"/>
                </a:cubicBezTo>
                <a:cubicBezTo>
                  <a:pt x="106" y="1838"/>
                  <a:pt x="91" y="1891"/>
                  <a:pt x="106" y="1906"/>
                </a:cubicBezTo>
                <a:cubicBezTo>
                  <a:pt x="121" y="1921"/>
                  <a:pt x="205" y="1899"/>
                  <a:pt x="197" y="1906"/>
                </a:cubicBezTo>
                <a:cubicBezTo>
                  <a:pt x="189" y="1913"/>
                  <a:pt x="60" y="1944"/>
                  <a:pt x="60" y="1951"/>
                </a:cubicBezTo>
                <a:cubicBezTo>
                  <a:pt x="60" y="1958"/>
                  <a:pt x="197" y="1944"/>
                  <a:pt x="197" y="1951"/>
                </a:cubicBezTo>
                <a:cubicBezTo>
                  <a:pt x="197" y="1958"/>
                  <a:pt x="60" y="1989"/>
                  <a:pt x="60" y="1996"/>
                </a:cubicBezTo>
                <a:cubicBezTo>
                  <a:pt x="60" y="2003"/>
                  <a:pt x="197" y="1988"/>
                  <a:pt x="197" y="1996"/>
                </a:cubicBezTo>
                <a:cubicBezTo>
                  <a:pt x="197" y="2004"/>
                  <a:pt x="60" y="2034"/>
                  <a:pt x="60" y="2042"/>
                </a:cubicBezTo>
                <a:cubicBezTo>
                  <a:pt x="60" y="2050"/>
                  <a:pt x="197" y="2035"/>
                  <a:pt x="197" y="2042"/>
                </a:cubicBezTo>
                <a:cubicBezTo>
                  <a:pt x="197" y="2049"/>
                  <a:pt x="68" y="2080"/>
                  <a:pt x="60" y="2087"/>
                </a:cubicBezTo>
                <a:cubicBezTo>
                  <a:pt x="52" y="2094"/>
                  <a:pt x="128" y="2087"/>
                  <a:pt x="151" y="2087"/>
                </a:cubicBezTo>
                <a:cubicBezTo>
                  <a:pt x="174" y="2087"/>
                  <a:pt x="212" y="2080"/>
                  <a:pt x="197" y="2087"/>
                </a:cubicBezTo>
                <a:cubicBezTo>
                  <a:pt x="182" y="2094"/>
                  <a:pt x="75" y="2125"/>
                  <a:pt x="60" y="2132"/>
                </a:cubicBezTo>
                <a:cubicBezTo>
                  <a:pt x="45" y="2139"/>
                  <a:pt x="98" y="2117"/>
                  <a:pt x="106" y="2132"/>
                </a:cubicBezTo>
                <a:cubicBezTo>
                  <a:pt x="114" y="2147"/>
                  <a:pt x="110" y="2185"/>
                  <a:pt x="106" y="2223"/>
                </a:cubicBezTo>
              </a:path>
            </a:pathLst>
          </a:custGeom>
          <a:noFill/>
          <a:ln w="9360" cap="sq">
            <a:solidFill>
              <a:srgbClr val="00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7430" name="Text Box 22"/>
          <p:cNvSpPr txBox="1">
            <a:spLocks noChangeArrowheads="1"/>
          </p:cNvSpPr>
          <p:nvPr/>
        </p:nvSpPr>
        <p:spPr bwMode="auto">
          <a:xfrm>
            <a:off x="7056438" y="2578100"/>
            <a:ext cx="2087562" cy="627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pPr>
            <a:r>
              <a:rPr lang="de-DE" altLang="en-US" sz="1600" i="0">
                <a:latin typeface="Times New Roman" pitchFamily="18" charset="0"/>
              </a:rPr>
              <a:t>r</a:t>
            </a:r>
            <a:r>
              <a:rPr lang="de-DE" altLang="en-US" sz="1600" i="0" baseline="-33000">
                <a:latin typeface="Times New Roman" pitchFamily="18" charset="0"/>
              </a:rPr>
              <a:t>a</a:t>
            </a:r>
            <a:r>
              <a:rPr lang="de-DE" altLang="en-US" sz="1600" i="0">
                <a:latin typeface="Times New Roman" pitchFamily="18" charset="0"/>
              </a:rPr>
              <a:t>: aerodynamischer 		Widerstand</a:t>
            </a:r>
          </a:p>
        </p:txBody>
      </p:sp>
      <p:sp>
        <p:nvSpPr>
          <p:cNvPr id="17431" name="Text Box 23"/>
          <p:cNvSpPr txBox="1">
            <a:spLocks noChangeArrowheads="1"/>
          </p:cNvSpPr>
          <p:nvPr/>
        </p:nvSpPr>
        <p:spPr bwMode="auto">
          <a:xfrm>
            <a:off x="7056438" y="3255963"/>
            <a:ext cx="1800225" cy="627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pPr>
            <a:r>
              <a:rPr lang="de-DE" altLang="en-US" sz="1600" i="0">
                <a:latin typeface="Times New Roman" pitchFamily="18" charset="0"/>
              </a:rPr>
              <a:t>rs</a:t>
            </a:r>
            <a:r>
              <a:rPr lang="de-DE" altLang="en-US" sz="1600" i="0" baseline="-33000">
                <a:latin typeface="Times New Roman" pitchFamily="18" charset="0"/>
              </a:rPr>
              <a:t>1</a:t>
            </a:r>
            <a:r>
              <a:rPr lang="de-DE" altLang="en-US" sz="1600" i="0">
                <a:latin typeface="Times New Roman" pitchFamily="18" charset="0"/>
              </a:rPr>
              <a:t> : Stomatawider-	stand (Blatt)</a:t>
            </a:r>
          </a:p>
        </p:txBody>
      </p:sp>
      <p:sp>
        <p:nvSpPr>
          <p:cNvPr id="17432" name="Text Box 24"/>
          <p:cNvSpPr txBox="1">
            <a:spLocks noChangeArrowheads="1"/>
          </p:cNvSpPr>
          <p:nvPr/>
        </p:nvSpPr>
        <p:spPr bwMode="auto">
          <a:xfrm>
            <a:off x="7056438" y="5710238"/>
            <a:ext cx="1944687" cy="627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pPr>
            <a:r>
              <a:rPr lang="de-DE" altLang="en-US" sz="1600" i="0">
                <a:latin typeface="Times New Roman" pitchFamily="18" charset="0"/>
              </a:rPr>
              <a:t>r</a:t>
            </a:r>
            <a:r>
              <a:rPr lang="de-DE" altLang="en-US" sz="1600" i="0" baseline="-33000">
                <a:latin typeface="Times New Roman" pitchFamily="18" charset="0"/>
              </a:rPr>
              <a:t>b</a:t>
            </a:r>
            <a:r>
              <a:rPr lang="de-DE" altLang="en-US" sz="1600" i="0">
                <a:latin typeface="Times New Roman" pitchFamily="18" charset="0"/>
              </a:rPr>
              <a:t> = 1/k: Bodenleit-	fähigkeit</a:t>
            </a:r>
          </a:p>
        </p:txBody>
      </p:sp>
      <p:sp>
        <p:nvSpPr>
          <p:cNvPr id="17433" name="Text Box 25"/>
          <p:cNvSpPr txBox="1">
            <a:spLocks noChangeArrowheads="1"/>
          </p:cNvSpPr>
          <p:nvPr/>
        </p:nvSpPr>
        <p:spPr bwMode="auto">
          <a:xfrm>
            <a:off x="7056438" y="3930650"/>
            <a:ext cx="1944687" cy="627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pPr>
            <a:r>
              <a:rPr lang="de-DE" altLang="en-US" sz="1600" i="0">
                <a:latin typeface="Times New Roman" pitchFamily="18" charset="0"/>
              </a:rPr>
              <a:t>rs</a:t>
            </a:r>
            <a:r>
              <a:rPr lang="de-DE" altLang="en-US" sz="1600" i="0" baseline="-33000">
                <a:latin typeface="Times New Roman" pitchFamily="18" charset="0"/>
              </a:rPr>
              <a:t>2</a:t>
            </a:r>
            <a:r>
              <a:rPr lang="de-DE" altLang="en-US" sz="1600" i="0">
                <a:latin typeface="Times New Roman" pitchFamily="18" charset="0"/>
              </a:rPr>
              <a:t> : Fließwiderstand 	(Stamm)</a:t>
            </a:r>
          </a:p>
        </p:txBody>
      </p:sp>
      <p:sp>
        <p:nvSpPr>
          <p:cNvPr id="17434" name="Text Box 26"/>
          <p:cNvSpPr txBox="1">
            <a:spLocks noChangeArrowheads="1"/>
          </p:cNvSpPr>
          <p:nvPr/>
        </p:nvSpPr>
        <p:spPr bwMode="auto">
          <a:xfrm>
            <a:off x="7056438" y="4918075"/>
            <a:ext cx="1800225" cy="627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eaLnBrk="1" hangingPunct="1">
              <a:spcBef>
                <a:spcPct val="0"/>
              </a:spcBef>
              <a:spcAft>
                <a:spcPts val="575"/>
              </a:spcAft>
            </a:pPr>
            <a:r>
              <a:rPr lang="de-DE" altLang="en-US" sz="1600" i="0">
                <a:latin typeface="Times New Roman" pitchFamily="18" charset="0"/>
              </a:rPr>
              <a:t>r</a:t>
            </a:r>
            <a:r>
              <a:rPr lang="de-DE" altLang="en-US" sz="1600" i="0" baseline="-33000">
                <a:latin typeface="Times New Roman" pitchFamily="18" charset="0"/>
              </a:rPr>
              <a:t>w</a:t>
            </a:r>
            <a:r>
              <a:rPr lang="de-DE" altLang="en-US" sz="1600" i="0">
                <a:latin typeface="Times New Roman" pitchFamily="18" charset="0"/>
              </a:rPr>
              <a:t> : Wurzel-		widerstand</a:t>
            </a:r>
          </a:p>
        </p:txBody>
      </p:sp>
      <p:sp>
        <p:nvSpPr>
          <p:cNvPr id="28"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Bodenwasserhaushalt und Pflanzen</a:t>
            </a:r>
            <a:endParaRPr lang="de-DE" altLang="en-US" sz="2400" b="1" i="0" dirty="0">
              <a:solidFill>
                <a:srgbClr val="FFFFFF"/>
              </a:solidFill>
            </a:endParaRPr>
          </a:p>
        </p:txBody>
      </p:sp>
    </p:spTree>
    <p:extLst>
      <p:ext uri="{BB962C8B-B14F-4D97-AF65-F5344CB8AC3E}">
        <p14:creationId xmlns:p14="http://schemas.microsoft.com/office/powerpoint/2010/main" val="215729425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Droid Sans Fallback" charset="0"/>
                <a:cs typeface="Droid Sans Fallback" charset="0"/>
              </a:defRPr>
            </a:lvl9pPr>
          </a:lstStyle>
          <a:p>
            <a:pPr algn="ctr" eaLnBrk="1" hangingPunct="1">
              <a:spcBef>
                <a:spcPct val="0"/>
              </a:spcBef>
              <a:spcAft>
                <a:spcPts val="575"/>
              </a:spcAft>
              <a:buClrTx/>
              <a:buFontTx/>
              <a:buNone/>
            </a:pPr>
            <a:fld id="{848BBE00-45D8-4F5B-B0E5-5562A7A67389}" type="slidenum">
              <a:rPr lang="de-DE" altLang="en-US" sz="1400">
                <a:solidFill>
                  <a:srgbClr val="316395"/>
                </a:solidFill>
                <a:latin typeface="Tahoma" pitchFamily="34" charset="0"/>
              </a:rPr>
              <a:pPr algn="ctr" eaLnBrk="1" hangingPunct="1">
                <a:spcBef>
                  <a:spcPct val="0"/>
                </a:spcBef>
                <a:spcAft>
                  <a:spcPts val="575"/>
                </a:spcAft>
                <a:buClrTx/>
                <a:buFontTx/>
                <a:buNone/>
              </a:pPr>
              <a:t>47</a:t>
            </a:fld>
            <a:endParaRPr lang="de-DE" altLang="en-US" sz="1400">
              <a:solidFill>
                <a:srgbClr val="316395"/>
              </a:solidFill>
              <a:latin typeface="Tahoma" pitchFamily="34" charset="0"/>
            </a:endParaRPr>
          </a:p>
        </p:txBody>
      </p:sp>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600200"/>
            <a:ext cx="7731125" cy="43195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Bodenwasserhaushalt und Pflanzen</a:t>
            </a:r>
            <a:endParaRPr lang="de-DE" altLang="en-US" sz="2400" b="1" i="0" dirty="0">
              <a:solidFill>
                <a:srgbClr val="FFFFFF"/>
              </a:solidFill>
            </a:endParaRPr>
          </a:p>
        </p:txBody>
      </p:sp>
    </p:spTree>
    <p:extLst>
      <p:ext uri="{BB962C8B-B14F-4D97-AF65-F5344CB8AC3E}">
        <p14:creationId xmlns:p14="http://schemas.microsoft.com/office/powerpoint/2010/main" val="485670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046435" y="370035"/>
            <a:ext cx="4746329"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426028" y="5671616"/>
            <a:ext cx="6553199" cy="1015663"/>
          </a:xfrm>
          <a:prstGeom prst="rect">
            <a:avLst/>
          </a:prstGeom>
        </p:spPr>
        <p:txBody>
          <a:bodyPr wrap="square">
            <a:spAutoFit/>
          </a:bodyPr>
          <a:lstStyle/>
          <a:p>
            <a:r>
              <a:rPr lang="en-US" sz="2000" dirty="0" err="1" smtClean="0">
                <a:solidFill>
                  <a:schemeClr val="tx1"/>
                </a:solidFill>
              </a:rPr>
              <a:t>Effektiver</a:t>
            </a:r>
            <a:r>
              <a:rPr lang="en-US" sz="2000" dirty="0" smtClean="0">
                <a:solidFill>
                  <a:schemeClr val="tx1"/>
                </a:solidFill>
              </a:rPr>
              <a:t> </a:t>
            </a:r>
            <a:r>
              <a:rPr lang="en-US" sz="2000" dirty="0" err="1" smtClean="0">
                <a:solidFill>
                  <a:schemeClr val="tx1"/>
                </a:solidFill>
              </a:rPr>
              <a:t>Wurzelraum</a:t>
            </a:r>
            <a:r>
              <a:rPr lang="en-US" sz="2000" dirty="0" smtClean="0">
                <a:solidFill>
                  <a:schemeClr val="tx1"/>
                </a:solidFill>
              </a:rPr>
              <a:t> und </a:t>
            </a:r>
            <a:r>
              <a:rPr lang="en-US" sz="2000" dirty="0" err="1" smtClean="0">
                <a:solidFill>
                  <a:schemeClr val="tx1"/>
                </a:solidFill>
              </a:rPr>
              <a:t>Pflanzenverfügbare</a:t>
            </a:r>
            <a:r>
              <a:rPr lang="en-US" sz="2000" dirty="0" smtClean="0">
                <a:solidFill>
                  <a:schemeClr val="tx1"/>
                </a:solidFill>
              </a:rPr>
              <a:t> </a:t>
            </a:r>
            <a:r>
              <a:rPr lang="en-US" sz="2000" dirty="0" err="1" smtClean="0">
                <a:solidFill>
                  <a:schemeClr val="tx1"/>
                </a:solidFill>
              </a:rPr>
              <a:t>Bodenwassermenge</a:t>
            </a:r>
            <a:r>
              <a:rPr lang="en-US" sz="2000" dirty="0" smtClean="0">
                <a:solidFill>
                  <a:schemeClr val="tx1"/>
                </a:solidFill>
              </a:rPr>
              <a:t> in </a:t>
            </a:r>
            <a:r>
              <a:rPr lang="en-US" sz="2000" dirty="0" err="1" smtClean="0">
                <a:solidFill>
                  <a:schemeClr val="tx1"/>
                </a:solidFill>
              </a:rPr>
              <a:t>Abhängigkeit</a:t>
            </a:r>
            <a:r>
              <a:rPr lang="en-US" sz="2000" dirty="0" smtClean="0">
                <a:solidFill>
                  <a:schemeClr val="tx1"/>
                </a:solidFill>
              </a:rPr>
              <a:t> von der </a:t>
            </a:r>
            <a:r>
              <a:rPr lang="en-US" sz="2000" dirty="0" err="1" smtClean="0">
                <a:solidFill>
                  <a:schemeClr val="tx1"/>
                </a:solidFill>
              </a:rPr>
              <a:t>Bodenart</a:t>
            </a:r>
            <a:r>
              <a:rPr lang="en-US" sz="2000" dirty="0" smtClean="0">
                <a:solidFill>
                  <a:schemeClr val="tx1"/>
                </a:solidFill>
              </a:rPr>
              <a:t> (</a:t>
            </a:r>
            <a:r>
              <a:rPr lang="en-US" sz="2000" dirty="0" err="1" smtClean="0">
                <a:solidFill>
                  <a:schemeClr val="tx1"/>
                </a:solidFill>
              </a:rPr>
              <a:t>Scheffer</a:t>
            </a:r>
            <a:r>
              <a:rPr lang="en-US" sz="2000" dirty="0" smtClean="0">
                <a:solidFill>
                  <a:schemeClr val="tx1"/>
                </a:solidFill>
              </a:rPr>
              <a:t>/</a:t>
            </a:r>
            <a:r>
              <a:rPr lang="en-US" sz="2000" dirty="0" err="1" smtClean="0">
                <a:solidFill>
                  <a:schemeClr val="tx1"/>
                </a:solidFill>
              </a:rPr>
              <a:t>Schachtschabel</a:t>
            </a:r>
            <a:r>
              <a:rPr lang="en-US" sz="2000" dirty="0" smtClean="0">
                <a:solidFill>
                  <a:schemeClr val="tx1"/>
                </a:solidFill>
              </a:rPr>
              <a:t> </a:t>
            </a:r>
            <a:r>
              <a:rPr lang="en-US" sz="2000" dirty="0">
                <a:solidFill>
                  <a:schemeClr val="tx1"/>
                </a:solidFill>
              </a:rPr>
              <a:t>1998)</a:t>
            </a:r>
          </a:p>
        </p:txBody>
      </p:sp>
      <p:sp>
        <p:nvSpPr>
          <p:cNvPr id="4"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Bodenwasserhaushalt und Pflanzen</a:t>
            </a:r>
            <a:endParaRPr lang="de-DE" altLang="en-US" sz="2400" b="1" i="0" dirty="0">
              <a:solidFill>
                <a:srgbClr val="FFFFFF"/>
              </a:solidFill>
            </a:endParaRPr>
          </a:p>
        </p:txBody>
      </p:sp>
    </p:spTree>
    <p:extLst>
      <p:ext uri="{BB962C8B-B14F-4D97-AF65-F5344CB8AC3E}">
        <p14:creationId xmlns:p14="http://schemas.microsoft.com/office/powerpoint/2010/main" val="27568990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2936014" y="-645385"/>
            <a:ext cx="3581402" cy="77677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52600" y="5159514"/>
            <a:ext cx="6477000" cy="707886"/>
          </a:xfrm>
          <a:prstGeom prst="rect">
            <a:avLst/>
          </a:prstGeom>
        </p:spPr>
        <p:txBody>
          <a:bodyPr wrap="square">
            <a:spAutoFit/>
          </a:bodyPr>
          <a:lstStyle/>
          <a:p>
            <a:r>
              <a:rPr lang="en-US" sz="2000" dirty="0" err="1" smtClean="0">
                <a:solidFill>
                  <a:schemeClr val="tx1"/>
                </a:solidFill>
              </a:rPr>
              <a:t>Kapillare</a:t>
            </a:r>
            <a:r>
              <a:rPr lang="en-US" sz="2000" dirty="0" smtClean="0">
                <a:solidFill>
                  <a:schemeClr val="tx1"/>
                </a:solidFill>
              </a:rPr>
              <a:t> </a:t>
            </a:r>
            <a:r>
              <a:rPr lang="en-US" sz="2000" dirty="0" err="1" smtClean="0">
                <a:solidFill>
                  <a:schemeClr val="tx1"/>
                </a:solidFill>
              </a:rPr>
              <a:t>Aufstiegsrate</a:t>
            </a:r>
            <a:r>
              <a:rPr lang="en-US" sz="2000" dirty="0" smtClean="0">
                <a:solidFill>
                  <a:schemeClr val="tx1"/>
                </a:solidFill>
              </a:rPr>
              <a:t> </a:t>
            </a:r>
            <a:r>
              <a:rPr lang="en-US" sz="2000" dirty="0" err="1" smtClean="0">
                <a:solidFill>
                  <a:schemeClr val="tx1"/>
                </a:solidFill>
              </a:rPr>
              <a:t>aus</a:t>
            </a:r>
            <a:r>
              <a:rPr lang="en-US" sz="2000" dirty="0" smtClean="0">
                <a:solidFill>
                  <a:schemeClr val="tx1"/>
                </a:solidFill>
              </a:rPr>
              <a:t> </a:t>
            </a:r>
            <a:r>
              <a:rPr lang="en-US" sz="2000" dirty="0" err="1" smtClean="0">
                <a:solidFill>
                  <a:schemeClr val="tx1"/>
                </a:solidFill>
              </a:rPr>
              <a:t>dem</a:t>
            </a:r>
            <a:r>
              <a:rPr lang="en-US" sz="2000" dirty="0" smtClean="0">
                <a:solidFill>
                  <a:schemeClr val="tx1"/>
                </a:solidFill>
              </a:rPr>
              <a:t> </a:t>
            </a:r>
            <a:r>
              <a:rPr lang="en-US" sz="2000" dirty="0" err="1" smtClean="0">
                <a:solidFill>
                  <a:schemeClr val="tx1"/>
                </a:solidFill>
              </a:rPr>
              <a:t>Grundwasser</a:t>
            </a:r>
            <a:r>
              <a:rPr lang="en-US" sz="2000" dirty="0" smtClean="0">
                <a:solidFill>
                  <a:schemeClr val="tx1"/>
                </a:solidFill>
              </a:rPr>
              <a:t> in den </a:t>
            </a:r>
            <a:r>
              <a:rPr lang="en-US" sz="2000" dirty="0" err="1" smtClean="0">
                <a:solidFill>
                  <a:schemeClr val="tx1"/>
                </a:solidFill>
              </a:rPr>
              <a:t>Wurzelraum</a:t>
            </a:r>
            <a:r>
              <a:rPr lang="en-US" sz="2000" dirty="0" smtClean="0">
                <a:solidFill>
                  <a:schemeClr val="tx1"/>
                </a:solidFill>
              </a:rPr>
              <a:t> (</a:t>
            </a:r>
            <a:r>
              <a:rPr lang="en-US" sz="2000" dirty="0" err="1" smtClean="0">
                <a:solidFill>
                  <a:schemeClr val="tx1"/>
                </a:solidFill>
              </a:rPr>
              <a:t>Scheffer</a:t>
            </a:r>
            <a:r>
              <a:rPr lang="en-US" sz="2000" dirty="0" smtClean="0">
                <a:solidFill>
                  <a:schemeClr val="tx1"/>
                </a:solidFill>
              </a:rPr>
              <a:t>/</a:t>
            </a:r>
            <a:r>
              <a:rPr lang="en-US" sz="2000" dirty="0" err="1" smtClean="0">
                <a:solidFill>
                  <a:schemeClr val="tx1"/>
                </a:solidFill>
              </a:rPr>
              <a:t>Schachtschabel</a:t>
            </a:r>
            <a:r>
              <a:rPr lang="en-US" sz="2000" dirty="0" smtClean="0">
                <a:solidFill>
                  <a:schemeClr val="tx1"/>
                </a:solidFill>
              </a:rPr>
              <a:t> </a:t>
            </a:r>
            <a:r>
              <a:rPr lang="en-US" sz="2000" dirty="0">
                <a:solidFill>
                  <a:schemeClr val="tx1"/>
                </a:solidFill>
              </a:rPr>
              <a:t>1998)</a:t>
            </a:r>
          </a:p>
        </p:txBody>
      </p:sp>
      <p:sp>
        <p:nvSpPr>
          <p:cNvPr id="4"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Bodenwasserhaushalt und Pflanzen</a:t>
            </a:r>
            <a:endParaRPr lang="de-DE" altLang="en-US" sz="2400" b="1" i="0" dirty="0">
              <a:solidFill>
                <a:srgbClr val="FFFFFF"/>
              </a:solidFill>
            </a:endParaRPr>
          </a:p>
        </p:txBody>
      </p:sp>
    </p:spTree>
    <p:extLst>
      <p:ext uri="{BB962C8B-B14F-4D97-AF65-F5344CB8AC3E}">
        <p14:creationId xmlns:p14="http://schemas.microsoft.com/office/powerpoint/2010/main" val="14997458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47FC4271-95E7-44F8-8C37-E16EC75F456B}" type="slidenum">
              <a:rPr lang="de-DE" altLang="en-US" sz="1400" i="0">
                <a:solidFill>
                  <a:srgbClr val="316395"/>
                </a:solidFill>
                <a:latin typeface="Tahoma" pitchFamily="34" charset="0"/>
              </a:rPr>
              <a:pPr algn="ctr" eaLnBrk="1" hangingPunct="1">
                <a:spcBef>
                  <a:spcPct val="0"/>
                </a:spcBef>
                <a:spcAft>
                  <a:spcPts val="575"/>
                </a:spcAft>
                <a:buClrTx/>
                <a:buFontTx/>
                <a:buNone/>
              </a:pPr>
              <a:t>5</a:t>
            </a:fld>
            <a:endParaRPr lang="de-DE" altLang="en-US" sz="1400" i="0">
              <a:solidFill>
                <a:srgbClr val="316395"/>
              </a:solidFill>
              <a:latin typeface="Tahoma" pitchFamily="34" charset="0"/>
            </a:endParaRPr>
          </a:p>
        </p:txBody>
      </p:sp>
      <p:sp>
        <p:nvSpPr>
          <p:cNvPr id="6147" name="Text Box 3"/>
          <p:cNvSpPr txBox="1">
            <a:spLocks noChangeArrowheads="1"/>
          </p:cNvSpPr>
          <p:nvPr/>
        </p:nvSpPr>
        <p:spPr bwMode="auto">
          <a:xfrm>
            <a:off x="863600" y="1152525"/>
            <a:ext cx="7559675" cy="425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000" b="1" i="0" dirty="0" smtClean="0">
                <a:latin typeface="Times New Roman" pitchFamily="18" charset="0"/>
              </a:rPr>
              <a:t>Versickerung:</a:t>
            </a:r>
            <a:endParaRPr lang="de-DE" altLang="en-US" sz="2000" b="1" i="0" dirty="0">
              <a:latin typeface="Times New Roman" pitchFamily="18" charset="0"/>
            </a:endParaRPr>
          </a:p>
          <a:p>
            <a:pPr eaLnBrk="1" hangingPunct="1">
              <a:spcBef>
                <a:spcPct val="0"/>
              </a:spcBef>
              <a:spcAft>
                <a:spcPts val="575"/>
              </a:spcAft>
              <a:buClrTx/>
              <a:buFontTx/>
              <a:buNone/>
            </a:pPr>
            <a:r>
              <a:rPr lang="de-DE" altLang="en-US" sz="1800" i="0" dirty="0">
                <a:latin typeface="Times New Roman" pitchFamily="18" charset="0"/>
              </a:rPr>
              <a:t>Unter dem Begriff </a:t>
            </a:r>
            <a:r>
              <a:rPr lang="de-DE" altLang="en-US" sz="1800" i="0" dirty="0" smtClean="0">
                <a:latin typeface="Times New Roman" pitchFamily="18" charset="0"/>
              </a:rPr>
              <a:t>Versickerung versteht </a:t>
            </a:r>
            <a:r>
              <a:rPr lang="de-DE" altLang="en-US" sz="1800" i="0" dirty="0">
                <a:latin typeface="Times New Roman" pitchFamily="18" charset="0"/>
              </a:rPr>
              <a:t>man die Bewegung des Sickerwassers von oben her in den Boden, wenn das Matrixpotential höher ist, als dem Gleichgewicht mit dem freien Grund- oder Stauwasserspiegel entspricht (Scheffer/</a:t>
            </a:r>
            <a:r>
              <a:rPr lang="de-DE" altLang="en-US" sz="1800" i="0" dirty="0" err="1">
                <a:latin typeface="Times New Roman" pitchFamily="18" charset="0"/>
              </a:rPr>
              <a:t>Schachtschabel</a:t>
            </a:r>
            <a:r>
              <a:rPr lang="de-DE" altLang="en-US" sz="1800" i="0" dirty="0">
                <a:latin typeface="Times New Roman" pitchFamily="18" charset="0"/>
              </a:rPr>
              <a:t> 1998).</a:t>
            </a: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r>
              <a:rPr lang="de-DE" altLang="en-US" sz="2000" b="1" i="0" dirty="0">
                <a:latin typeface="Times New Roman" pitchFamily="18" charset="0"/>
              </a:rPr>
              <a:t>Bodenwasser:</a:t>
            </a:r>
          </a:p>
          <a:p>
            <a:pPr marL="285750" indent="-285750" eaLnBrk="1" hangingPunct="1">
              <a:spcBef>
                <a:spcPct val="0"/>
              </a:spcBef>
              <a:spcAft>
                <a:spcPts val="575"/>
              </a:spcAft>
              <a:buClrTx/>
              <a:buFont typeface="Arial" panose="020B0604020202020204" pitchFamily="34" charset="0"/>
              <a:buChar char="•"/>
            </a:pPr>
            <a:r>
              <a:rPr lang="de-DE" altLang="en-US" sz="1800" i="0" dirty="0">
                <a:latin typeface="Times New Roman" pitchFamily="18" charset="0"/>
              </a:rPr>
              <a:t>Unter natürlichen Bedingungen enthält jeder Boden Wasser. Unter sehr trockenen </a:t>
            </a:r>
            <a:r>
              <a:rPr lang="de-DE" altLang="en-US" sz="1800" i="0" dirty="0" err="1">
                <a:latin typeface="Times New Roman" pitchFamily="18" charset="0"/>
              </a:rPr>
              <a:t>Klimaten</a:t>
            </a:r>
            <a:r>
              <a:rPr lang="de-DE" altLang="en-US" sz="1800" i="0" dirty="0">
                <a:latin typeface="Times New Roman" pitchFamily="18" charset="0"/>
              </a:rPr>
              <a:t> kann der Wassergehalt allerdings sehr gering sein.</a:t>
            </a:r>
          </a:p>
          <a:p>
            <a:pPr marL="285750" indent="-285750" eaLnBrk="1" hangingPunct="1">
              <a:spcBef>
                <a:spcPct val="0"/>
              </a:spcBef>
              <a:spcAft>
                <a:spcPts val="575"/>
              </a:spcAft>
              <a:buClrTx/>
              <a:buFont typeface="Arial" panose="020B0604020202020204" pitchFamily="34" charset="0"/>
              <a:buChar char="•"/>
            </a:pPr>
            <a:r>
              <a:rPr lang="de-DE" altLang="en-US" sz="1800" i="0" dirty="0">
                <a:latin typeface="Times New Roman" pitchFamily="18" charset="0"/>
              </a:rPr>
              <a:t>Bei 105°C kann das Wasser aus dem Boden ausgetrieben werden, dann  ist aber immer noch Kristallwasser vorhanden. </a:t>
            </a:r>
          </a:p>
          <a:p>
            <a:pPr marL="285750" indent="-285750" eaLnBrk="1" hangingPunct="1">
              <a:spcBef>
                <a:spcPct val="0"/>
              </a:spcBef>
              <a:spcAft>
                <a:spcPts val="575"/>
              </a:spcAft>
              <a:buClrTx/>
              <a:buFont typeface="Arial" panose="020B0604020202020204" pitchFamily="34" charset="0"/>
              <a:buChar char="•"/>
            </a:pPr>
            <a:r>
              <a:rPr lang="de-DE" altLang="en-US" sz="1800" i="0" dirty="0">
                <a:latin typeface="Times New Roman" pitchFamily="18" charset="0"/>
              </a:rPr>
              <a:t>Wieder aufgefüllt wird das Bodenwasser durch Niederschläge (Infiltration), Grundwasseranstieg und Kondensation.</a:t>
            </a:r>
          </a:p>
          <a:p>
            <a:pPr marL="285750" indent="-285750" eaLnBrk="1" hangingPunct="1">
              <a:spcBef>
                <a:spcPct val="0"/>
              </a:spcBef>
              <a:spcAft>
                <a:spcPts val="575"/>
              </a:spcAft>
              <a:buClrTx/>
              <a:buFont typeface="Arial" panose="020B0604020202020204" pitchFamily="34" charset="0"/>
              <a:buChar char="•"/>
            </a:pPr>
            <a:endParaRPr lang="de-DE" altLang="en-US" sz="1800" i="0" dirty="0">
              <a:latin typeface="Times New Roman" pitchFamily="18" charset="0"/>
            </a:endParaRP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endParaRPr lang="de-DE" altLang="en-US" sz="1800" i="0" dirty="0">
              <a:latin typeface="Times New Roman" pitchFamily="18" charset="0"/>
            </a:endParaRPr>
          </a:p>
        </p:txBody>
      </p:sp>
      <p:sp>
        <p:nvSpPr>
          <p:cNvPr id="6148"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Definition und Grundlagen</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www.pik-potsdam.de/saekular/2007_de/wettervergleich/pic_tmean_cum_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85950"/>
            <a:ext cx="7143750" cy="4286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0200" y="1014680"/>
            <a:ext cx="6685035" cy="723275"/>
          </a:xfrm>
          <a:prstGeom prst="rect">
            <a:avLst/>
          </a:prstGeom>
          <a:noFill/>
        </p:spPr>
        <p:txBody>
          <a:bodyPr wrap="none" rtlCol="0">
            <a:spAutoFit/>
          </a:bodyPr>
          <a:lstStyle/>
          <a:p>
            <a:r>
              <a:rPr lang="de-DE" sz="2000" i="0" dirty="0" smtClean="0">
                <a:solidFill>
                  <a:schemeClr val="tx1"/>
                </a:solidFill>
              </a:rPr>
              <a:t>Temperatursumme an der Station Potsdam</a:t>
            </a:r>
          </a:p>
          <a:p>
            <a:r>
              <a:rPr lang="de-DE" sz="1600" i="0" dirty="0">
                <a:solidFill>
                  <a:schemeClr val="tx1"/>
                </a:solidFill>
              </a:rPr>
              <a:t>(http://www.pik-potsdam.de/services/klima-wetter-potsdam/wetterauswertung)</a:t>
            </a:r>
            <a:endParaRPr lang="en-US" sz="1600" i="0" dirty="0">
              <a:solidFill>
                <a:schemeClr val="tx1"/>
              </a:solidFill>
            </a:endParaRPr>
          </a:p>
        </p:txBody>
      </p:sp>
      <p:sp>
        <p:nvSpPr>
          <p:cNvPr id="4"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smtClean="0">
                <a:solidFill>
                  <a:srgbClr val="FFFFFF"/>
                </a:solidFill>
              </a:rPr>
              <a:t>7.4 Bodenwasserhaushalt Potsdam</a:t>
            </a:r>
            <a:endParaRPr lang="de-DE" altLang="en-US" sz="2400" b="1" i="0" dirty="0">
              <a:solidFill>
                <a:srgbClr val="FFFFFF"/>
              </a:solidFill>
            </a:endParaRPr>
          </a:p>
        </p:txBody>
      </p:sp>
    </p:spTree>
    <p:extLst>
      <p:ext uri="{BB962C8B-B14F-4D97-AF65-F5344CB8AC3E}">
        <p14:creationId xmlns:p14="http://schemas.microsoft.com/office/powerpoint/2010/main" val="13829209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s://www.pik-potsdam.de/saekular/2007_de/wettervergleich/pic_prec_cum_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885950"/>
            <a:ext cx="7143750" cy="4286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0200" y="1014680"/>
            <a:ext cx="6685035" cy="723275"/>
          </a:xfrm>
          <a:prstGeom prst="rect">
            <a:avLst/>
          </a:prstGeom>
          <a:noFill/>
        </p:spPr>
        <p:txBody>
          <a:bodyPr wrap="none" rtlCol="0">
            <a:spAutoFit/>
          </a:bodyPr>
          <a:lstStyle/>
          <a:p>
            <a:r>
              <a:rPr lang="de-DE" sz="2000" i="0" dirty="0" smtClean="0">
                <a:solidFill>
                  <a:schemeClr val="tx1"/>
                </a:solidFill>
              </a:rPr>
              <a:t>Niederschlagssumme an der Station Potsdam</a:t>
            </a:r>
          </a:p>
          <a:p>
            <a:r>
              <a:rPr lang="de-DE" sz="1600" i="0" dirty="0">
                <a:solidFill>
                  <a:schemeClr val="tx1"/>
                </a:solidFill>
              </a:rPr>
              <a:t>(http://www.pik-potsdam.de/services/klima-wetter-potsdam/wetterauswertung)</a:t>
            </a:r>
            <a:endParaRPr lang="en-US" sz="1600" i="0" dirty="0">
              <a:solidFill>
                <a:schemeClr val="tx1"/>
              </a:solidFill>
            </a:endParaRPr>
          </a:p>
        </p:txBody>
      </p:sp>
      <p:sp>
        <p:nvSpPr>
          <p:cNvPr id="4"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smtClean="0">
                <a:solidFill>
                  <a:srgbClr val="FFFFFF"/>
                </a:solidFill>
              </a:rPr>
              <a:t>7.4 Bodenwasserhaushalt Potsdam</a:t>
            </a:r>
            <a:endParaRPr lang="de-DE" altLang="en-US" sz="2400" b="1" i="0" dirty="0">
              <a:solidFill>
                <a:srgbClr val="FFFFFF"/>
              </a:solidFill>
            </a:endParaRPr>
          </a:p>
        </p:txBody>
      </p:sp>
    </p:spTree>
    <p:extLst>
      <p:ext uri="{BB962C8B-B14F-4D97-AF65-F5344CB8AC3E}">
        <p14:creationId xmlns:p14="http://schemas.microsoft.com/office/powerpoint/2010/main" val="38652189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s://www.pik-potsdam.de/saekular/2007_de/wettervergleich/pic_soilw_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2050" y="1885950"/>
            <a:ext cx="7143750" cy="42862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600200" y="1014680"/>
            <a:ext cx="6685035" cy="723275"/>
          </a:xfrm>
          <a:prstGeom prst="rect">
            <a:avLst/>
          </a:prstGeom>
          <a:noFill/>
        </p:spPr>
        <p:txBody>
          <a:bodyPr wrap="none" rtlCol="0">
            <a:spAutoFit/>
          </a:bodyPr>
          <a:lstStyle/>
          <a:p>
            <a:r>
              <a:rPr lang="de-DE" sz="2000" i="0" dirty="0" smtClean="0">
                <a:solidFill>
                  <a:schemeClr val="tx1"/>
                </a:solidFill>
              </a:rPr>
              <a:t>Wasserverfügbarkeit an der Station Potsdam</a:t>
            </a:r>
          </a:p>
          <a:p>
            <a:r>
              <a:rPr lang="de-DE" sz="1600" i="0" dirty="0">
                <a:solidFill>
                  <a:schemeClr val="tx1"/>
                </a:solidFill>
              </a:rPr>
              <a:t>(http://www.pik-potsdam.de/services/klima-wetter-potsdam/wetterauswertung)</a:t>
            </a:r>
            <a:endParaRPr lang="en-US" sz="1600" i="0" dirty="0">
              <a:solidFill>
                <a:schemeClr val="tx1"/>
              </a:solidFill>
            </a:endParaRPr>
          </a:p>
        </p:txBody>
      </p:sp>
      <p:sp>
        <p:nvSpPr>
          <p:cNvPr id="4"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smtClean="0">
                <a:solidFill>
                  <a:srgbClr val="FFFFFF"/>
                </a:solidFill>
              </a:rPr>
              <a:t>7.4 Bodenwasserhaushalt Potsdam</a:t>
            </a:r>
            <a:endParaRPr lang="de-DE" altLang="en-US" sz="2400" b="1" i="0" dirty="0">
              <a:solidFill>
                <a:srgbClr val="FFFFFF"/>
              </a:solidFill>
            </a:endParaRPr>
          </a:p>
        </p:txBody>
      </p:sp>
    </p:spTree>
    <p:extLst>
      <p:ext uri="{BB962C8B-B14F-4D97-AF65-F5344CB8AC3E}">
        <p14:creationId xmlns:p14="http://schemas.microsoft.com/office/powerpoint/2010/main" val="296392093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smtClean="0">
                <a:solidFill>
                  <a:srgbClr val="FFFFFF"/>
                </a:solidFill>
              </a:rPr>
              <a:t>7.4 Bodenwasserhaushalt Deutschland</a:t>
            </a:r>
            <a:endParaRPr lang="de-DE" altLang="en-US" sz="2400" b="1" i="0" dirty="0">
              <a:solidFill>
                <a:srgbClr val="FFFFFF"/>
              </a:solidFill>
            </a:endParaRPr>
          </a:p>
        </p:txBody>
      </p:sp>
      <p:pic>
        <p:nvPicPr>
          <p:cNvPr id="3" name="Picture 4" descr="dtl_ezgs_moisture_ye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00600" y="1295400"/>
            <a:ext cx="3886200" cy="5029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5" descr="dtl_ezgs_moisture_summ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5475" y="1301750"/>
            <a:ext cx="3886200" cy="5029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7"/>
          <p:cNvSpPr txBox="1">
            <a:spLocks noChangeArrowheads="1"/>
          </p:cNvSpPr>
          <p:nvPr/>
        </p:nvSpPr>
        <p:spPr bwMode="auto">
          <a:xfrm>
            <a:off x="1992312" y="6259513"/>
            <a:ext cx="122661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i="0" dirty="0" smtClean="0">
                <a:solidFill>
                  <a:schemeClr val="tx1"/>
                </a:solidFill>
              </a:rPr>
              <a:t>Sommer</a:t>
            </a:r>
            <a:endParaRPr lang="en-US" altLang="en-US" i="0" dirty="0">
              <a:solidFill>
                <a:schemeClr val="tx1"/>
              </a:solidFill>
            </a:endParaRPr>
          </a:p>
        </p:txBody>
      </p:sp>
      <p:sp>
        <p:nvSpPr>
          <p:cNvPr id="6" name="Text Box 8"/>
          <p:cNvSpPr txBox="1">
            <a:spLocks noChangeArrowheads="1"/>
          </p:cNvSpPr>
          <p:nvPr/>
        </p:nvSpPr>
        <p:spPr bwMode="auto">
          <a:xfrm>
            <a:off x="6192837" y="6259513"/>
            <a:ext cx="173316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i="0" dirty="0" smtClean="0">
                <a:solidFill>
                  <a:schemeClr val="tx1"/>
                </a:solidFill>
              </a:rPr>
              <a:t>Ganzes Jahr</a:t>
            </a:r>
            <a:endParaRPr lang="en-US" altLang="en-US" i="0" dirty="0">
              <a:solidFill>
                <a:schemeClr val="tx1"/>
              </a:solidFill>
            </a:endParaRPr>
          </a:p>
        </p:txBody>
      </p:sp>
      <p:sp>
        <p:nvSpPr>
          <p:cNvPr id="7" name="Text Box 7"/>
          <p:cNvSpPr txBox="1">
            <a:spLocks noChangeArrowheads="1"/>
          </p:cNvSpPr>
          <p:nvPr/>
        </p:nvSpPr>
        <p:spPr bwMode="auto">
          <a:xfrm>
            <a:off x="1676400" y="914400"/>
            <a:ext cx="586134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de-DE" altLang="en-US" b="1" i="0" dirty="0" smtClean="0">
                <a:solidFill>
                  <a:schemeClr val="tx1"/>
                </a:solidFill>
              </a:rPr>
              <a:t>Trends im Bodenwasserhaushalt 1951-2003</a:t>
            </a:r>
            <a:endParaRPr lang="en-US" altLang="en-US" b="1" i="0" dirty="0">
              <a:solidFill>
                <a:schemeClr val="tx1"/>
              </a:solidFill>
            </a:endParaRPr>
          </a:p>
        </p:txBody>
      </p:sp>
    </p:spTree>
    <p:extLst>
      <p:ext uri="{BB962C8B-B14F-4D97-AF65-F5344CB8AC3E}">
        <p14:creationId xmlns:p14="http://schemas.microsoft.com/office/powerpoint/2010/main" val="26256298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040011"/>
            <a:ext cx="5297487" cy="4154984"/>
          </a:xfrm>
          <a:prstGeom prst="rect">
            <a:avLst/>
          </a:prstGeom>
        </p:spPr>
        <p:txBody>
          <a:bodyPr wrap="square">
            <a:spAutoFit/>
          </a:bodyPr>
          <a:lstStyle/>
          <a:p>
            <a:r>
              <a:rPr lang="de-DE" sz="2000" b="1" i="0" dirty="0" smtClean="0">
                <a:solidFill>
                  <a:schemeClr val="tx1"/>
                </a:solidFill>
              </a:rPr>
              <a:t>Grundwasser</a:t>
            </a:r>
            <a:endParaRPr lang="de-DE" sz="1800" b="1" i="0" dirty="0" smtClean="0">
              <a:solidFill>
                <a:schemeClr val="tx1"/>
              </a:solidFill>
            </a:endParaRPr>
          </a:p>
          <a:p>
            <a:pPr marL="285750" indent="-285750">
              <a:buFont typeface="Arial" panose="020B0604020202020204" pitchFamily="34" charset="0"/>
              <a:buChar char="•"/>
            </a:pPr>
            <a:r>
              <a:rPr lang="de-DE" sz="1800" i="0" dirty="0" smtClean="0">
                <a:solidFill>
                  <a:schemeClr val="tx1"/>
                </a:solidFill>
              </a:rPr>
              <a:t>Grundwasser </a:t>
            </a:r>
            <a:r>
              <a:rPr lang="de-DE" sz="1800" i="0" dirty="0">
                <a:solidFill>
                  <a:schemeClr val="tx1"/>
                </a:solidFill>
              </a:rPr>
              <a:t>wird nach DIN 4049 definiert </a:t>
            </a:r>
            <a:r>
              <a:rPr lang="de-DE" sz="1800" i="0" dirty="0" smtClean="0">
                <a:solidFill>
                  <a:schemeClr val="tx1"/>
                </a:solidFill>
              </a:rPr>
              <a:t>als „unterirdisches </a:t>
            </a:r>
            <a:r>
              <a:rPr lang="de-DE" sz="1800" i="0" dirty="0">
                <a:solidFill>
                  <a:schemeClr val="tx1"/>
                </a:solidFill>
              </a:rPr>
              <a:t>Wasser, das die Hohlräume der Erdrinde zusammenhängend ausfüllt und dessen Bewegung ausschließlich oder nahezu ausschließlich von der Schwerkraft und den durch die Bewegung selbst ausgelösten Reibungskräften bestimmt wird</a:t>
            </a:r>
            <a:r>
              <a:rPr lang="de-DE" sz="1800" i="0" dirty="0" smtClean="0">
                <a:solidFill>
                  <a:schemeClr val="tx1"/>
                </a:solidFill>
              </a:rPr>
              <a:t>.“</a:t>
            </a:r>
            <a:endParaRPr lang="de-DE" sz="1800" i="0" dirty="0">
              <a:solidFill>
                <a:schemeClr val="tx1"/>
              </a:solidFill>
            </a:endParaRPr>
          </a:p>
          <a:p>
            <a:pPr marL="285750" indent="-285750">
              <a:buFont typeface="Arial" panose="020B0604020202020204" pitchFamily="34" charset="0"/>
              <a:buChar char="•"/>
            </a:pPr>
            <a:r>
              <a:rPr lang="de-DE" sz="1800" i="0" dirty="0" smtClean="0">
                <a:solidFill>
                  <a:schemeClr val="tx1"/>
                </a:solidFill>
              </a:rPr>
              <a:t>Die </a:t>
            </a:r>
            <a:r>
              <a:rPr lang="de-DE" sz="1800" i="0" dirty="0">
                <a:solidFill>
                  <a:schemeClr val="tx1"/>
                </a:solidFill>
              </a:rPr>
              <a:t>treibenden Kräfte für die Grundwasserströmung sind die Gewichtskraft und die durch sie hervorgerufenen Druckkräfte. Grundwasser bewegt sich (strömt, fließt) infolge von Differenzen in der Piezometerhöhe (= hydraulisches Potential) durch die Hohlräume des Untergrunds. </a:t>
            </a:r>
            <a:endParaRPr lang="en-US" sz="1800" i="0" dirty="0">
              <a:solidFill>
                <a:schemeClr val="tx1"/>
              </a:solidFill>
            </a:endParaRPr>
          </a:p>
        </p:txBody>
      </p:sp>
      <p:sp>
        <p:nvSpPr>
          <p:cNvPr id="3"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smtClean="0">
                <a:solidFill>
                  <a:srgbClr val="FFFFFF"/>
                </a:solidFill>
              </a:rPr>
              <a:t>Einschub: Grundwasser</a:t>
            </a:r>
            <a:endParaRPr lang="de-DE" altLang="en-US" sz="2400" b="1" i="0" dirty="0">
              <a:solidFill>
                <a:srgbClr val="FFFFFF"/>
              </a:solidFill>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83286" y="1295400"/>
            <a:ext cx="3160713" cy="41767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341059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1"/>
          <p:cNvSpPr>
            <a:spLocks noChangeArrowheads="1"/>
          </p:cNvSpPr>
          <p:nvPr/>
        </p:nvSpPr>
        <p:spPr bwMode="auto">
          <a:xfrm>
            <a:off x="71438" y="6381750"/>
            <a:ext cx="8964612" cy="476250"/>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098" name="Rectangle 2"/>
          <p:cNvSpPr>
            <a:spLocks noChangeArrowheads="1"/>
          </p:cNvSpPr>
          <p:nvPr/>
        </p:nvSpPr>
        <p:spPr bwMode="auto">
          <a:xfrm>
            <a:off x="0" y="2071688"/>
            <a:ext cx="9144000" cy="1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2627313"/>
            <a:ext cx="6985000" cy="41862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0" name="Line 4"/>
          <p:cNvSpPr>
            <a:spLocks noChangeShapeType="1"/>
          </p:cNvSpPr>
          <p:nvPr/>
        </p:nvSpPr>
        <p:spPr bwMode="auto">
          <a:xfrm>
            <a:off x="3708400" y="3789363"/>
            <a:ext cx="863600" cy="1008062"/>
          </a:xfrm>
          <a:prstGeom prst="line">
            <a:avLst/>
          </a:prstGeom>
          <a:noFill/>
          <a:ln w="2556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1" name="Text Box 5"/>
          <p:cNvSpPr txBox="1">
            <a:spLocks noChangeArrowheads="1"/>
          </p:cNvSpPr>
          <p:nvPr/>
        </p:nvSpPr>
        <p:spPr bwMode="auto">
          <a:xfrm>
            <a:off x="685800" y="1143000"/>
            <a:ext cx="8278813" cy="1265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77825" indent="-377825">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1pPr>
            <a:lvl2pPr>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2pPr>
            <a:lvl3pPr>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3pPr>
            <a:lvl4pPr>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4pPr>
            <a:lvl5pPr>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5pPr>
            <a:lvl6pPr marL="2514600" indent="-228600" defTabSz="449263" fontAlgn="base">
              <a:spcBef>
                <a:spcPct val="0"/>
              </a:spcBef>
              <a:spcAft>
                <a:spcPct val="0"/>
              </a:spcAft>
              <a:buClr>
                <a:srgbClr val="000000"/>
              </a:buClr>
              <a:buSzPct val="100000"/>
              <a:buFont typeface="Times New Roman" pitchFamily="18" charset="0"/>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6pPr>
            <a:lvl7pPr marL="2971800" indent="-228600" defTabSz="449263" fontAlgn="base">
              <a:spcBef>
                <a:spcPct val="0"/>
              </a:spcBef>
              <a:spcAft>
                <a:spcPct val="0"/>
              </a:spcAft>
              <a:buClr>
                <a:srgbClr val="000000"/>
              </a:buClr>
              <a:buSzPct val="100000"/>
              <a:buFont typeface="Times New Roman" pitchFamily="18" charset="0"/>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7pPr>
            <a:lvl8pPr marL="3429000" indent="-228600" defTabSz="449263" fontAlgn="base">
              <a:spcBef>
                <a:spcPct val="0"/>
              </a:spcBef>
              <a:spcAft>
                <a:spcPct val="0"/>
              </a:spcAft>
              <a:buClr>
                <a:srgbClr val="000000"/>
              </a:buClr>
              <a:buSzPct val="100000"/>
              <a:buFont typeface="Times New Roman" pitchFamily="18" charset="0"/>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8pPr>
            <a:lvl9pPr marL="3886200" indent="-228600" defTabSz="449263" fontAlgn="base">
              <a:spcBef>
                <a:spcPct val="0"/>
              </a:spcBef>
              <a:spcAft>
                <a:spcPct val="0"/>
              </a:spcAft>
              <a:buClr>
                <a:srgbClr val="000000"/>
              </a:buClr>
              <a:buSzPct val="100000"/>
              <a:buFont typeface="Times New Roman" pitchFamily="18" charset="0"/>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9pPr>
          </a:lstStyle>
          <a:p>
            <a:pPr>
              <a:spcBef>
                <a:spcPts val="0"/>
              </a:spcBef>
              <a:spcAft>
                <a:spcPts val="600"/>
              </a:spcAft>
              <a:buSzPct val="57000"/>
              <a:buFont typeface="Times New Roman" pitchFamily="18" charset="0"/>
              <a:buBlip>
                <a:blip r:embed="rId4"/>
              </a:buBlip>
            </a:pPr>
            <a:r>
              <a:rPr lang="en-US" altLang="en-US" sz="1800" b="0" i="0" dirty="0" err="1">
                <a:latin typeface="Times New Roman" panose="02020603050405020304" pitchFamily="18" charset="0"/>
                <a:cs typeface="Times New Roman" panose="02020603050405020304" pitchFamily="18" charset="0"/>
              </a:rPr>
              <a:t>V</a:t>
            </a:r>
            <a:r>
              <a:rPr lang="en-US" altLang="en-US" sz="1800" b="0" i="0" dirty="0" err="1" smtClean="0">
                <a:latin typeface="Times New Roman" panose="02020603050405020304" pitchFamily="18" charset="0"/>
                <a:cs typeface="Times New Roman" panose="02020603050405020304" pitchFamily="18" charset="0"/>
              </a:rPr>
              <a:t>or</a:t>
            </a:r>
            <a:r>
              <a:rPr lang="en-US" altLang="en-US" sz="1800" b="0" i="0" dirty="0" smtClean="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allem</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horizontale</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Flüsse</a:t>
            </a:r>
            <a:endParaRPr lang="en-US" altLang="en-US" sz="1800" b="0" i="0" dirty="0">
              <a:latin typeface="Times New Roman" panose="02020603050405020304" pitchFamily="18" charset="0"/>
              <a:cs typeface="Times New Roman" panose="02020603050405020304" pitchFamily="18" charset="0"/>
            </a:endParaRPr>
          </a:p>
          <a:p>
            <a:pPr>
              <a:spcBef>
                <a:spcPts val="0"/>
              </a:spcBef>
              <a:spcAft>
                <a:spcPts val="600"/>
              </a:spcAft>
              <a:buSzPct val="57000"/>
              <a:buFont typeface="Times New Roman" pitchFamily="18" charset="0"/>
              <a:buBlip>
                <a:blip r:embed="rId4"/>
              </a:buBlip>
            </a:pPr>
            <a:r>
              <a:rPr lang="en-US" altLang="en-US" sz="1800" b="0" i="0" dirty="0" err="1" smtClean="0">
                <a:latin typeface="Times New Roman" panose="02020603050405020304" pitchFamily="18" charset="0"/>
                <a:cs typeface="Times New Roman" panose="02020603050405020304" pitchFamily="18" charset="0"/>
              </a:rPr>
              <a:t>Grundwasseroberfläche</a:t>
            </a:r>
            <a:r>
              <a:rPr lang="en-US" altLang="en-US" sz="1800" b="0" i="0" dirty="0" smtClean="0">
                <a:latin typeface="Times New Roman" panose="02020603050405020304" pitchFamily="18" charset="0"/>
                <a:cs typeface="Times New Roman" panose="02020603050405020304" pitchFamily="18" charset="0"/>
              </a:rPr>
              <a:t> </a:t>
            </a:r>
            <a:r>
              <a:rPr lang="en-US" altLang="en-US" sz="1800" b="0" i="0" dirty="0" err="1" smtClean="0">
                <a:latin typeface="Times New Roman" panose="02020603050405020304" pitchFamily="18" charset="0"/>
                <a:cs typeface="Times New Roman" panose="02020603050405020304" pitchFamily="18" charset="0"/>
              </a:rPr>
              <a:t>kann</a:t>
            </a:r>
            <a:r>
              <a:rPr lang="en-US" altLang="en-US" sz="1800" b="0" i="0" dirty="0" smtClean="0">
                <a:latin typeface="Times New Roman" panose="02020603050405020304" pitchFamily="18" charset="0"/>
                <a:cs typeface="Times New Roman" panose="02020603050405020304" pitchFamily="18" charset="0"/>
              </a:rPr>
              <a:t> </a:t>
            </a:r>
            <a:r>
              <a:rPr lang="en-US" altLang="en-US" sz="1800" b="0" i="0" dirty="0" err="1" smtClean="0">
                <a:latin typeface="Times New Roman" panose="02020603050405020304" pitchFamily="18" charset="0"/>
                <a:cs typeface="Times New Roman" panose="02020603050405020304" pitchFamily="18" charset="0"/>
              </a:rPr>
              <a:t>offen</a:t>
            </a:r>
            <a:r>
              <a:rPr lang="en-US" altLang="en-US" sz="1800" b="0" i="0" dirty="0" smtClean="0">
                <a:latin typeface="Times New Roman" panose="02020603050405020304" pitchFamily="18" charset="0"/>
                <a:cs typeface="Times New Roman" panose="02020603050405020304" pitchFamily="18" charset="0"/>
              </a:rPr>
              <a:t> </a:t>
            </a:r>
            <a:r>
              <a:rPr lang="en-US" altLang="en-US" sz="1800" b="0" i="0" dirty="0" err="1" smtClean="0">
                <a:latin typeface="Times New Roman" panose="02020603050405020304" pitchFamily="18" charset="0"/>
                <a:cs typeface="Times New Roman" panose="02020603050405020304" pitchFamily="18" charset="0"/>
              </a:rPr>
              <a:t>oder</a:t>
            </a:r>
            <a:r>
              <a:rPr lang="en-US" altLang="en-US" sz="1800" b="0" i="0" dirty="0" smtClean="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begrenzt</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unter</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smtClean="0">
                <a:latin typeface="Times New Roman" panose="02020603050405020304" pitchFamily="18" charset="0"/>
                <a:cs typeface="Times New Roman" panose="02020603050405020304" pitchFamily="18" charset="0"/>
              </a:rPr>
              <a:t>Überdruck</a:t>
            </a:r>
            <a:r>
              <a:rPr lang="en-US" altLang="en-US" sz="1800" b="0" i="0" dirty="0" smtClean="0">
                <a:latin typeface="Times New Roman" panose="02020603050405020304" pitchFamily="18" charset="0"/>
                <a:cs typeface="Times New Roman" panose="02020603050405020304" pitchFamily="18" charset="0"/>
              </a:rPr>
              <a:t> -&gt; </a:t>
            </a:r>
            <a:r>
              <a:rPr lang="en-US" altLang="en-US" sz="1800" b="0" i="0" dirty="0" err="1" smtClean="0">
                <a:latin typeface="Times New Roman" panose="02020603050405020304" pitchFamily="18" charset="0"/>
                <a:cs typeface="Times New Roman" panose="02020603050405020304" pitchFamily="18" charset="0"/>
              </a:rPr>
              <a:t>gespannt</a:t>
            </a:r>
            <a:r>
              <a:rPr lang="en-US" altLang="en-US" sz="1800" b="0" i="0" dirty="0" smtClean="0">
                <a:latin typeface="Times New Roman" panose="02020603050405020304" pitchFamily="18" charset="0"/>
                <a:cs typeface="Times New Roman" panose="02020603050405020304" pitchFamily="18" charset="0"/>
              </a:rPr>
              <a:t>)</a:t>
            </a:r>
            <a:endParaRPr lang="en-US" altLang="en-US" sz="1800" b="0" i="0" dirty="0">
              <a:latin typeface="Times New Roman" panose="02020603050405020304" pitchFamily="18" charset="0"/>
              <a:cs typeface="Times New Roman" panose="02020603050405020304" pitchFamily="18" charset="0"/>
            </a:endParaRPr>
          </a:p>
          <a:p>
            <a:pPr>
              <a:spcBef>
                <a:spcPts val="0"/>
              </a:spcBef>
              <a:spcAft>
                <a:spcPts val="600"/>
              </a:spcAft>
              <a:buSzPct val="57000"/>
              <a:buFont typeface="Times New Roman" pitchFamily="18" charset="0"/>
              <a:buBlip>
                <a:blip r:embed="rId4"/>
              </a:buBlip>
            </a:pPr>
            <a:r>
              <a:rPr lang="en-US" altLang="en-US" sz="1800" b="0" i="0" dirty="0" err="1">
                <a:latin typeface="Times New Roman" panose="02020603050405020304" pitchFamily="18" charset="0"/>
                <a:cs typeface="Times New Roman" panose="02020603050405020304" pitchFamily="18" charset="0"/>
              </a:rPr>
              <a:t>Vielschichtensystem</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Grundwasserleiter</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undurchlässige</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Schichten</a:t>
            </a:r>
            <a:endParaRPr lang="en-US" altLang="en-US" sz="1800" b="0" i="0" dirty="0">
              <a:latin typeface="Times New Roman" panose="02020603050405020304" pitchFamily="18" charset="0"/>
              <a:cs typeface="Times New Roman" panose="02020603050405020304" pitchFamily="18" charset="0"/>
            </a:endParaRPr>
          </a:p>
          <a:p>
            <a:pPr>
              <a:spcBef>
                <a:spcPts val="0"/>
              </a:spcBef>
              <a:spcAft>
                <a:spcPts val="600"/>
              </a:spcAft>
              <a:buFont typeface="Arial" charset="0"/>
              <a:buNone/>
            </a:pPr>
            <a:endParaRPr lang="en-US" altLang="en-US" sz="2000" b="0" i="0" dirty="0"/>
          </a:p>
          <a:p>
            <a:pPr marL="379413">
              <a:spcBef>
                <a:spcPts val="0"/>
              </a:spcBef>
              <a:spcAft>
                <a:spcPts val="600"/>
              </a:spcAft>
              <a:buClrTx/>
              <a:buFontTx/>
              <a:buNone/>
            </a:pPr>
            <a:endParaRPr lang="en-US" altLang="en-US" sz="2000" b="0" i="0" dirty="0"/>
          </a:p>
        </p:txBody>
      </p:sp>
      <p:grpSp>
        <p:nvGrpSpPr>
          <p:cNvPr id="4103" name="Group 7"/>
          <p:cNvGrpSpPr>
            <a:grpSpLocks/>
          </p:cNvGrpSpPr>
          <p:nvPr/>
        </p:nvGrpSpPr>
        <p:grpSpPr bwMode="auto">
          <a:xfrm>
            <a:off x="4716463" y="3644900"/>
            <a:ext cx="212725" cy="2768600"/>
            <a:chOff x="2971" y="2296"/>
            <a:chExt cx="134" cy="1744"/>
          </a:xfrm>
        </p:grpSpPr>
        <p:sp>
          <p:nvSpPr>
            <p:cNvPr id="4104" name="Rectangle 8"/>
            <p:cNvSpPr>
              <a:spLocks noChangeArrowheads="1"/>
            </p:cNvSpPr>
            <p:nvPr/>
          </p:nvSpPr>
          <p:spPr bwMode="auto">
            <a:xfrm>
              <a:off x="2971" y="2500"/>
              <a:ext cx="133" cy="1540"/>
            </a:xfrm>
            <a:prstGeom prst="rect">
              <a:avLst/>
            </a:prstGeom>
            <a:solidFill>
              <a:srgbClr val="3333CC"/>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4105" name="Line 9"/>
            <p:cNvSpPr>
              <a:spLocks noChangeShapeType="1"/>
            </p:cNvSpPr>
            <p:nvPr/>
          </p:nvSpPr>
          <p:spPr bwMode="auto">
            <a:xfrm>
              <a:off x="3106" y="2296"/>
              <a:ext cx="0" cy="1722"/>
            </a:xfrm>
            <a:prstGeom prst="line">
              <a:avLst/>
            </a:prstGeom>
            <a:noFill/>
            <a:ln w="190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6" name="Line 10"/>
            <p:cNvSpPr>
              <a:spLocks noChangeShapeType="1"/>
            </p:cNvSpPr>
            <p:nvPr/>
          </p:nvSpPr>
          <p:spPr bwMode="auto">
            <a:xfrm>
              <a:off x="2971" y="2296"/>
              <a:ext cx="0" cy="1722"/>
            </a:xfrm>
            <a:prstGeom prst="line">
              <a:avLst/>
            </a:prstGeom>
            <a:noFill/>
            <a:ln w="19080" cap="sq">
              <a:solidFill>
                <a:srgbClr val="00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12"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smtClean="0">
                <a:solidFill>
                  <a:srgbClr val="FFFFFF"/>
                </a:solidFill>
              </a:rPr>
              <a:t>Grundwasser</a:t>
            </a:r>
            <a:endParaRPr lang="de-DE" altLang="en-US" sz="2400" b="1" i="0" dirty="0">
              <a:solidFill>
                <a:srgbClr val="FFFFFF"/>
              </a:solidFill>
            </a:endParaRPr>
          </a:p>
        </p:txBody>
      </p:sp>
      <p:sp>
        <p:nvSpPr>
          <p:cNvPr id="13" name="TextBox 12"/>
          <p:cNvSpPr txBox="1"/>
          <p:nvPr/>
        </p:nvSpPr>
        <p:spPr>
          <a:xfrm>
            <a:off x="0" y="6463365"/>
            <a:ext cx="1980029" cy="369332"/>
          </a:xfrm>
          <a:prstGeom prst="rect">
            <a:avLst/>
          </a:prstGeom>
          <a:noFill/>
        </p:spPr>
        <p:txBody>
          <a:bodyPr wrap="none" rtlCol="0">
            <a:spAutoFit/>
          </a:bodyPr>
          <a:lstStyle/>
          <a:p>
            <a:r>
              <a:rPr lang="de-DE" sz="1800" i="0" dirty="0" err="1" smtClean="0">
                <a:solidFill>
                  <a:schemeClr val="tx1"/>
                </a:solidFill>
                <a:latin typeface="+mn-lt"/>
              </a:rPr>
              <a:t>Hinkelmann</a:t>
            </a:r>
            <a:r>
              <a:rPr lang="de-DE" sz="1800" i="0" dirty="0" smtClean="0">
                <a:solidFill>
                  <a:schemeClr val="tx1"/>
                </a:solidFill>
                <a:latin typeface="+mn-lt"/>
              </a:rPr>
              <a:t> 2013</a:t>
            </a:r>
            <a:endParaRPr lang="en-US" sz="1800" i="0" dirty="0">
              <a:solidFill>
                <a:schemeClr val="tx1"/>
              </a:solidFill>
              <a:latin typeface="+mn-lt"/>
            </a:endParaRPr>
          </a:p>
        </p:txBody>
      </p:sp>
    </p:spTree>
    <p:extLst>
      <p:ext uri="{BB962C8B-B14F-4D97-AF65-F5344CB8AC3E}">
        <p14:creationId xmlns:p14="http://schemas.microsoft.com/office/powerpoint/2010/main" val="67606844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4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Text Box 1"/>
          <p:cNvSpPr txBox="1">
            <a:spLocks noChangeArrowheads="1"/>
          </p:cNvSpPr>
          <p:nvPr/>
        </p:nvSpPr>
        <p:spPr bwMode="auto">
          <a:xfrm>
            <a:off x="838200" y="1143000"/>
            <a:ext cx="8126413" cy="54625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77825" indent="-377825">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1pPr>
            <a:lvl2pPr marL="1122363" indent="-661988">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2pPr>
            <a:lvl3pPr>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3pPr>
            <a:lvl4pPr>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4pPr>
            <a:lvl5pPr>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5pPr>
            <a:lvl6pPr marL="2514600" indent="-228600" defTabSz="449263" fontAlgn="base">
              <a:spcBef>
                <a:spcPct val="0"/>
              </a:spcBef>
              <a:spcAft>
                <a:spcPct val="0"/>
              </a:spcAft>
              <a:buClr>
                <a:srgbClr val="000000"/>
              </a:buClr>
              <a:buSzPct val="100000"/>
              <a:buFont typeface="Times New Roman" pitchFamily="18" charset="0"/>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6pPr>
            <a:lvl7pPr marL="2971800" indent="-228600" defTabSz="449263" fontAlgn="base">
              <a:spcBef>
                <a:spcPct val="0"/>
              </a:spcBef>
              <a:spcAft>
                <a:spcPct val="0"/>
              </a:spcAft>
              <a:buClr>
                <a:srgbClr val="000000"/>
              </a:buClr>
              <a:buSzPct val="100000"/>
              <a:buFont typeface="Times New Roman" pitchFamily="18" charset="0"/>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7pPr>
            <a:lvl8pPr marL="3429000" indent="-228600" defTabSz="449263" fontAlgn="base">
              <a:spcBef>
                <a:spcPct val="0"/>
              </a:spcBef>
              <a:spcAft>
                <a:spcPct val="0"/>
              </a:spcAft>
              <a:buClr>
                <a:srgbClr val="000000"/>
              </a:buClr>
              <a:buSzPct val="100000"/>
              <a:buFont typeface="Times New Roman" pitchFamily="18" charset="0"/>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8pPr>
            <a:lvl9pPr marL="3886200" indent="-228600" defTabSz="449263" fontAlgn="base">
              <a:spcBef>
                <a:spcPct val="0"/>
              </a:spcBef>
              <a:spcAft>
                <a:spcPct val="0"/>
              </a:spcAft>
              <a:buClr>
                <a:srgbClr val="000000"/>
              </a:buClr>
              <a:buSzPct val="100000"/>
              <a:buFont typeface="Times New Roman" pitchFamily="18" charset="0"/>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9pPr>
          </a:lstStyle>
          <a:p>
            <a:pPr marL="0" indent="0">
              <a:lnSpc>
                <a:spcPct val="90000"/>
              </a:lnSpc>
              <a:spcBef>
                <a:spcPts val="500"/>
              </a:spcBef>
            </a:pPr>
            <a:r>
              <a:rPr lang="de-DE" altLang="en-US" sz="2000" i="0" dirty="0" smtClean="0">
                <a:latin typeface="Times New Roman" panose="02020603050405020304" pitchFamily="18" charset="0"/>
                <a:cs typeface="Times New Roman" panose="02020603050405020304" pitchFamily="18" charset="0"/>
              </a:rPr>
              <a:t>Eigenschaften des Grundwassers</a:t>
            </a:r>
            <a:endParaRPr lang="en-US" altLang="en-US" sz="2000" i="0" dirty="0" smtClean="0">
              <a:latin typeface="Times New Roman" panose="02020603050405020304" pitchFamily="18" charset="0"/>
              <a:cs typeface="Times New Roman" panose="02020603050405020304" pitchFamily="18" charset="0"/>
            </a:endParaRPr>
          </a:p>
          <a:p>
            <a:pPr marL="285750" indent="-285750">
              <a:lnSpc>
                <a:spcPct val="90000"/>
              </a:lnSpc>
              <a:spcBef>
                <a:spcPts val="500"/>
              </a:spcBef>
              <a:buFont typeface="Arial" panose="020B0604020202020204" pitchFamily="34" charset="0"/>
              <a:buChar char="•"/>
            </a:pPr>
            <a:r>
              <a:rPr lang="en-US" altLang="en-US" sz="1800" b="0" i="0" dirty="0" err="1" smtClean="0">
                <a:latin typeface="Times New Roman" panose="02020603050405020304" pitchFamily="18" charset="0"/>
                <a:cs typeface="Times New Roman" panose="02020603050405020304" pitchFamily="18" charset="0"/>
              </a:rPr>
              <a:t>Grundwasser</a:t>
            </a:r>
            <a:r>
              <a:rPr lang="en-US" altLang="en-US" sz="1800" b="0" i="0" dirty="0" smtClean="0">
                <a:latin typeface="Times New Roman" panose="02020603050405020304" pitchFamily="18" charset="0"/>
                <a:cs typeface="Times New Roman" panose="02020603050405020304" pitchFamily="18" charset="0"/>
              </a:rPr>
              <a:t> </a:t>
            </a:r>
            <a:r>
              <a:rPr lang="en-US" altLang="en-US" sz="1800" b="0" i="0" dirty="0" err="1" smtClean="0">
                <a:latin typeface="Times New Roman" panose="02020603050405020304" pitchFamily="18" charset="0"/>
                <a:cs typeface="Times New Roman" panose="02020603050405020304" pitchFamily="18" charset="0"/>
              </a:rPr>
              <a:t>fließt</a:t>
            </a:r>
            <a:r>
              <a:rPr lang="en-US" altLang="en-US" sz="1800" b="0" i="0" dirty="0" smtClean="0">
                <a:latin typeface="Times New Roman" panose="02020603050405020304" pitchFamily="18" charset="0"/>
                <a:cs typeface="Times New Roman" panose="02020603050405020304" pitchFamily="18" charset="0"/>
              </a:rPr>
              <a:t> </a:t>
            </a:r>
            <a:r>
              <a:rPr lang="en-US" altLang="en-US" sz="1800" b="0" i="0" dirty="0" err="1" smtClean="0">
                <a:latin typeface="Times New Roman" panose="02020603050405020304" pitchFamily="18" charset="0"/>
                <a:cs typeface="Times New Roman" panose="02020603050405020304" pitchFamily="18" charset="0"/>
              </a:rPr>
              <a:t>langsam</a:t>
            </a:r>
            <a:r>
              <a:rPr lang="en-US" altLang="en-US" sz="1800" b="0" i="0" dirty="0" smtClean="0">
                <a:latin typeface="Times New Roman" panose="02020603050405020304" pitchFamily="18" charset="0"/>
                <a:cs typeface="Times New Roman" panose="02020603050405020304" pitchFamily="18" charset="0"/>
              </a:rPr>
              <a:t> </a:t>
            </a:r>
            <a:r>
              <a:rPr lang="en-US" altLang="en-US" sz="1800" b="0" i="0" dirty="0">
                <a:latin typeface="Times New Roman" panose="02020603050405020304" pitchFamily="18" charset="0"/>
                <a:cs typeface="Times New Roman" panose="02020603050405020304" pitchFamily="18" charset="0"/>
              </a:rPr>
              <a:t>(~ 1m / Tag)  -&gt;  </a:t>
            </a:r>
            <a:r>
              <a:rPr lang="en-US" altLang="en-US" sz="1800" b="0" i="0" dirty="0" err="1">
                <a:latin typeface="Times New Roman" panose="02020603050405020304" pitchFamily="18" charset="0"/>
                <a:cs typeface="Times New Roman" panose="02020603050405020304" pitchFamily="18" charset="0"/>
              </a:rPr>
              <a:t>Dynamik</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ist</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smtClean="0">
                <a:latin typeface="Times New Roman" panose="02020603050405020304" pitchFamily="18" charset="0"/>
                <a:cs typeface="Times New Roman" panose="02020603050405020304" pitchFamily="18" charset="0"/>
              </a:rPr>
              <a:t>gedämpft</a:t>
            </a:r>
            <a:endParaRPr lang="en-US" altLang="en-US" sz="1800" b="0" i="0" dirty="0">
              <a:latin typeface="Times New Roman" panose="02020603050405020304" pitchFamily="18" charset="0"/>
              <a:cs typeface="Times New Roman" panose="02020603050405020304" pitchFamily="18" charset="0"/>
            </a:endParaRPr>
          </a:p>
          <a:p>
            <a:pPr marL="285750" indent="-285750">
              <a:lnSpc>
                <a:spcPct val="90000"/>
              </a:lnSpc>
              <a:spcBef>
                <a:spcPts val="500"/>
              </a:spcBef>
              <a:buFont typeface="Arial" panose="020B0604020202020204" pitchFamily="34" charset="0"/>
              <a:buChar char="•"/>
            </a:pPr>
            <a:r>
              <a:rPr lang="en-US" altLang="en-US" sz="1800" b="0" i="0" dirty="0" err="1">
                <a:latin typeface="Times New Roman" panose="02020603050405020304" pitchFamily="18" charset="0"/>
                <a:cs typeface="Times New Roman" panose="02020603050405020304" pitchFamily="18" charset="0"/>
              </a:rPr>
              <a:t>Grundwasserdynamik</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hängt</a:t>
            </a:r>
            <a:r>
              <a:rPr lang="en-US" altLang="en-US" sz="1800" b="0" i="0" dirty="0">
                <a:latin typeface="Times New Roman" panose="02020603050405020304" pitchFamily="18" charset="0"/>
                <a:cs typeface="Times New Roman" panose="02020603050405020304" pitchFamily="18" charset="0"/>
              </a:rPr>
              <a:t> ab von: </a:t>
            </a:r>
          </a:p>
          <a:p>
            <a:pPr lvl="1">
              <a:lnSpc>
                <a:spcPct val="90000"/>
              </a:lnSpc>
              <a:spcBef>
                <a:spcPts val="500"/>
              </a:spcBef>
              <a:buFont typeface="Times New Roman" pitchFamily="18" charset="0"/>
              <a:buChar char="–"/>
            </a:pPr>
            <a:r>
              <a:rPr lang="en-US" altLang="en-US" sz="1800" b="0" i="0" dirty="0" err="1">
                <a:latin typeface="Times New Roman" panose="02020603050405020304" pitchFamily="18" charset="0"/>
                <a:cs typeface="Times New Roman" panose="02020603050405020304" pitchFamily="18" charset="0"/>
              </a:rPr>
              <a:t>Lateraler</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Zu</a:t>
            </a:r>
            <a:r>
              <a:rPr lang="en-US" altLang="en-US" sz="1800" b="0" i="0" dirty="0">
                <a:latin typeface="Times New Roman" panose="02020603050405020304" pitchFamily="18" charset="0"/>
                <a:cs typeface="Times New Roman" panose="02020603050405020304" pitchFamily="18" charset="0"/>
              </a:rPr>
              <a:t>- und </a:t>
            </a:r>
            <a:r>
              <a:rPr lang="en-US" altLang="en-US" sz="1800" b="0" i="0" dirty="0" err="1">
                <a:latin typeface="Times New Roman" panose="02020603050405020304" pitchFamily="18" charset="0"/>
                <a:cs typeface="Times New Roman" panose="02020603050405020304" pitchFamily="18" charset="0"/>
              </a:rPr>
              <a:t>Abfluss</a:t>
            </a:r>
            <a:r>
              <a:rPr lang="en-US" altLang="en-US" sz="1800" b="0" i="0" dirty="0">
                <a:latin typeface="Times New Roman" panose="02020603050405020304" pitchFamily="18" charset="0"/>
                <a:cs typeface="Times New Roman" panose="02020603050405020304" pitchFamily="18" charset="0"/>
              </a:rPr>
              <a:t>, GW-</a:t>
            </a:r>
            <a:r>
              <a:rPr lang="en-US" altLang="en-US" sz="1800" b="0" i="0" dirty="0" err="1">
                <a:latin typeface="Times New Roman" panose="02020603050405020304" pitchFamily="18" charset="0"/>
                <a:cs typeface="Times New Roman" panose="02020603050405020304" pitchFamily="18" charset="0"/>
              </a:rPr>
              <a:t>Neubildung</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Kapilarer</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Anstieg</a:t>
            </a:r>
            <a:r>
              <a:rPr lang="en-US" altLang="en-US" sz="1800" b="0" i="0" dirty="0">
                <a:latin typeface="Times New Roman" panose="02020603050405020304" pitchFamily="18" charset="0"/>
                <a:cs typeface="Times New Roman" panose="02020603050405020304" pitchFamily="18" charset="0"/>
              </a:rPr>
              <a:t>, Evaporation,  </a:t>
            </a:r>
            <a:r>
              <a:rPr lang="en-US" altLang="en-US" sz="1800" b="0" i="0" dirty="0" err="1">
                <a:latin typeface="Times New Roman" panose="02020603050405020304" pitchFamily="18" charset="0"/>
                <a:cs typeface="Times New Roman" panose="02020603050405020304" pitchFamily="18" charset="0"/>
              </a:rPr>
              <a:t>Abfluss</a:t>
            </a:r>
            <a:r>
              <a:rPr lang="en-US" altLang="en-US" sz="1800" b="0" i="0" dirty="0">
                <a:latin typeface="Times New Roman" panose="02020603050405020304" pitchFamily="18" charset="0"/>
                <a:cs typeface="Times New Roman" panose="02020603050405020304" pitchFamily="18" charset="0"/>
              </a:rPr>
              <a:t> / </a:t>
            </a:r>
            <a:r>
              <a:rPr lang="en-US" altLang="en-US" sz="1800" b="0" i="0" dirty="0" err="1">
                <a:latin typeface="Times New Roman" panose="02020603050405020304" pitchFamily="18" charset="0"/>
                <a:cs typeface="Times New Roman" panose="02020603050405020304" pitchFamily="18" charset="0"/>
              </a:rPr>
              <a:t>Entnahme</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Austausch</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mit</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Oberflächenwasser</a:t>
            </a:r>
            <a:r>
              <a:rPr lang="en-US" altLang="en-US" sz="1800" b="0" i="0" dirty="0">
                <a:latin typeface="Times New Roman" panose="02020603050405020304" pitchFamily="18" charset="0"/>
                <a:cs typeface="Times New Roman" panose="02020603050405020304" pitchFamily="18" charset="0"/>
              </a:rPr>
              <a:t>       </a:t>
            </a:r>
          </a:p>
          <a:p>
            <a:pPr lvl="1">
              <a:lnSpc>
                <a:spcPct val="90000"/>
              </a:lnSpc>
              <a:spcBef>
                <a:spcPts val="500"/>
              </a:spcBef>
              <a:buFont typeface="Times New Roman" pitchFamily="18" charset="0"/>
              <a:buChar char="–"/>
            </a:pPr>
            <a:r>
              <a:rPr lang="en-US" altLang="en-US" sz="1800" b="0" i="0" dirty="0" err="1">
                <a:latin typeface="Times New Roman" panose="02020603050405020304" pitchFamily="18" charset="0"/>
                <a:cs typeface="Times New Roman" panose="02020603050405020304" pitchFamily="18" charset="0"/>
              </a:rPr>
              <a:t>hydraulische</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Eigenschaften</a:t>
            </a:r>
            <a:r>
              <a:rPr lang="en-US" altLang="en-US" sz="1800" b="0" i="0" dirty="0">
                <a:latin typeface="Times New Roman" panose="02020603050405020304" pitchFamily="18" charset="0"/>
                <a:cs typeface="Times New Roman" panose="02020603050405020304" pitchFamily="18" charset="0"/>
              </a:rPr>
              <a:t> des </a:t>
            </a:r>
            <a:r>
              <a:rPr lang="en-US" altLang="en-US" sz="1800" b="0" i="0" dirty="0" err="1">
                <a:latin typeface="Times New Roman" panose="02020603050405020304" pitchFamily="18" charset="0"/>
                <a:cs typeface="Times New Roman" panose="02020603050405020304" pitchFamily="18" charset="0"/>
              </a:rPr>
              <a:t>Bodens</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hydr</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Leitfähigkeit</a:t>
            </a:r>
            <a:r>
              <a:rPr lang="en-US" altLang="en-US" sz="1800" b="0" i="0" dirty="0">
                <a:latin typeface="Times New Roman" panose="02020603050405020304" pitchFamily="18" charset="0"/>
                <a:cs typeface="Times New Roman" panose="02020603050405020304" pitchFamily="18" charset="0"/>
              </a:rPr>
              <a:t> </a:t>
            </a:r>
            <a:r>
              <a:rPr lang="en-US" altLang="en-US" sz="1800" b="0" i="0" dirty="0" smtClean="0">
                <a:latin typeface="Times New Roman" panose="02020603050405020304" pitchFamily="18" charset="0"/>
                <a:cs typeface="Times New Roman" panose="02020603050405020304" pitchFamily="18" charset="0"/>
              </a:rPr>
              <a:t>und </a:t>
            </a:r>
            <a:r>
              <a:rPr lang="en-US" altLang="en-US" sz="1800" b="0" i="0" dirty="0" err="1" smtClean="0">
                <a:latin typeface="Times New Roman" panose="02020603050405020304" pitchFamily="18" charset="0"/>
                <a:cs typeface="Times New Roman" panose="02020603050405020304" pitchFamily="18" charset="0"/>
              </a:rPr>
              <a:t>Porosität</a:t>
            </a:r>
            <a:r>
              <a:rPr lang="en-US" altLang="en-US" sz="1800" b="0" i="0" dirty="0">
                <a:latin typeface="Times New Roman" panose="02020603050405020304" pitchFamily="18" charset="0"/>
                <a:cs typeface="Times New Roman" panose="02020603050405020304" pitchFamily="18" charset="0"/>
              </a:rPr>
              <a:t>)    </a:t>
            </a:r>
          </a:p>
          <a:p>
            <a:pPr lvl="1">
              <a:lnSpc>
                <a:spcPct val="90000"/>
              </a:lnSpc>
              <a:spcBef>
                <a:spcPts val="500"/>
              </a:spcBef>
              <a:buFont typeface="Times New Roman" pitchFamily="18" charset="0"/>
              <a:buChar char="–"/>
            </a:pPr>
            <a:r>
              <a:rPr lang="en-US" altLang="en-US" sz="1800" b="0" i="0" dirty="0" err="1">
                <a:latin typeface="Times New Roman" panose="02020603050405020304" pitchFamily="18" charset="0"/>
                <a:cs typeface="Times New Roman" panose="02020603050405020304" pitchFamily="18" charset="0"/>
              </a:rPr>
              <a:t>Tiefe</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Neigung</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Mächtigkeit</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ungesättigte</a:t>
            </a:r>
            <a:r>
              <a:rPr lang="en-US" altLang="en-US" sz="1800" b="0" i="0" dirty="0">
                <a:latin typeface="Times New Roman" panose="02020603050405020304" pitchFamily="18" charset="0"/>
                <a:cs typeface="Times New Roman" panose="02020603050405020304" pitchFamily="18" charset="0"/>
              </a:rPr>
              <a:t> Zone</a:t>
            </a:r>
          </a:p>
          <a:p>
            <a:pPr marL="285750" indent="-285750">
              <a:lnSpc>
                <a:spcPct val="90000"/>
              </a:lnSpc>
              <a:spcBef>
                <a:spcPts val="500"/>
              </a:spcBef>
              <a:buFont typeface="Arial" panose="020B0604020202020204" pitchFamily="34" charset="0"/>
              <a:buChar char="•"/>
            </a:pPr>
            <a:r>
              <a:rPr lang="en-US" altLang="en-US" sz="1800" b="0" i="0" dirty="0" err="1" smtClean="0">
                <a:latin typeface="Times New Roman" panose="02020603050405020304" pitchFamily="18" charset="0"/>
                <a:cs typeface="Times New Roman" panose="02020603050405020304" pitchFamily="18" charset="0"/>
              </a:rPr>
              <a:t>Ein</a:t>
            </a:r>
            <a:r>
              <a:rPr lang="en-US" altLang="en-US" sz="1800" b="0" i="0" dirty="0" smtClean="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Grundwasserleiter</a:t>
            </a:r>
            <a:r>
              <a:rPr lang="en-US" altLang="en-US" sz="1800" b="0" i="0" dirty="0">
                <a:latin typeface="Times New Roman" panose="02020603050405020304" pitchFamily="18" charset="0"/>
                <a:cs typeface="Times New Roman" panose="02020603050405020304" pitchFamily="18" charset="0"/>
              </a:rPr>
              <a:t> in der </a:t>
            </a:r>
            <a:r>
              <a:rPr lang="en-US" altLang="en-US" sz="1800" b="0" i="0" dirty="0" err="1">
                <a:latin typeface="Times New Roman" panose="02020603050405020304" pitchFamily="18" charset="0"/>
                <a:cs typeface="Times New Roman" panose="02020603050405020304" pitchFamily="18" charset="0"/>
              </a:rPr>
              <a:t>Nähe</a:t>
            </a:r>
            <a:r>
              <a:rPr lang="en-US" altLang="en-US" sz="1800" b="0" i="0" dirty="0">
                <a:latin typeface="Times New Roman" panose="02020603050405020304" pitchFamily="18" charset="0"/>
                <a:cs typeface="Times New Roman" panose="02020603050405020304" pitchFamily="18" charset="0"/>
              </a:rPr>
              <a:t> der </a:t>
            </a:r>
            <a:r>
              <a:rPr lang="en-US" altLang="en-US" sz="1800" b="0" i="0" dirty="0" err="1">
                <a:latin typeface="Times New Roman" panose="02020603050405020304" pitchFamily="18" charset="0"/>
                <a:cs typeface="Times New Roman" panose="02020603050405020304" pitchFamily="18" charset="0"/>
              </a:rPr>
              <a:t>Oberfläche</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reagiert</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smtClean="0">
                <a:latin typeface="Times New Roman" panose="02020603050405020304" pitchFamily="18" charset="0"/>
                <a:cs typeface="Times New Roman" panose="02020603050405020304" pitchFamily="18" charset="0"/>
              </a:rPr>
              <a:t>viel</a:t>
            </a:r>
            <a:r>
              <a:rPr lang="en-US" altLang="en-US" sz="1800" b="0" i="0" dirty="0" smtClean="0">
                <a:latin typeface="Times New Roman" panose="02020603050405020304" pitchFamily="18" charset="0"/>
                <a:cs typeface="Times New Roman" panose="02020603050405020304" pitchFamily="18" charset="0"/>
              </a:rPr>
              <a:t>) </a:t>
            </a:r>
            <a:r>
              <a:rPr lang="en-US" altLang="en-US" sz="1800" b="0" i="0" dirty="0" err="1" smtClean="0">
                <a:latin typeface="Times New Roman" panose="02020603050405020304" pitchFamily="18" charset="0"/>
                <a:cs typeface="Times New Roman" panose="02020603050405020304" pitchFamily="18" charset="0"/>
              </a:rPr>
              <a:t>schneller</a:t>
            </a:r>
            <a:r>
              <a:rPr lang="en-US" altLang="en-US" sz="1800" b="0" i="0" dirty="0" smtClean="0">
                <a:latin typeface="Times New Roman" panose="02020603050405020304" pitchFamily="18" charset="0"/>
                <a:cs typeface="Times New Roman" panose="02020603050405020304" pitchFamily="18" charset="0"/>
              </a:rPr>
              <a:t> </a:t>
            </a:r>
            <a:r>
              <a:rPr lang="en-US" altLang="en-US" sz="1800" b="0" i="0" dirty="0">
                <a:latin typeface="Times New Roman" panose="02020603050405020304" pitchFamily="18" charset="0"/>
                <a:cs typeface="Times New Roman" panose="02020603050405020304" pitchFamily="18" charset="0"/>
              </a:rPr>
              <a:t>auf </a:t>
            </a:r>
            <a:r>
              <a:rPr lang="en-US" altLang="en-US" sz="1800" b="0" i="0" dirty="0" err="1">
                <a:latin typeface="Times New Roman" panose="02020603050405020304" pitchFamily="18" charset="0"/>
                <a:cs typeface="Times New Roman" panose="02020603050405020304" pitchFamily="18" charset="0"/>
              </a:rPr>
              <a:t>Änderungen</a:t>
            </a:r>
            <a:r>
              <a:rPr lang="en-US" altLang="en-US" sz="1800" b="0" i="0" dirty="0">
                <a:latin typeface="Times New Roman" panose="02020603050405020304" pitchFamily="18" charset="0"/>
                <a:cs typeface="Times New Roman" panose="02020603050405020304" pitchFamily="18" charset="0"/>
              </a:rPr>
              <a:t> der </a:t>
            </a:r>
            <a:r>
              <a:rPr lang="en-US" altLang="en-US" sz="1800" b="0" i="0" dirty="0" err="1">
                <a:latin typeface="Times New Roman" panose="02020603050405020304" pitchFamily="18" charset="0"/>
                <a:cs typeface="Times New Roman" panose="02020603050405020304" pitchFamily="18" charset="0"/>
              </a:rPr>
              <a:t>Wetterbedingungen</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im</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Vergleich</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zu</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tiefen</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Grundwasserleitern</a:t>
            </a:r>
            <a:r>
              <a:rPr lang="en-US" altLang="en-US" sz="1800" b="0" i="0" dirty="0">
                <a:latin typeface="Times New Roman" panose="02020603050405020304" pitchFamily="18" charset="0"/>
                <a:cs typeface="Times New Roman" panose="02020603050405020304" pitchFamily="18" charset="0"/>
              </a:rPr>
              <a:t>.</a:t>
            </a:r>
          </a:p>
          <a:p>
            <a:pPr marL="285750" indent="-285750">
              <a:lnSpc>
                <a:spcPct val="90000"/>
              </a:lnSpc>
              <a:spcBef>
                <a:spcPts val="500"/>
              </a:spcBef>
              <a:buFont typeface="Arial" panose="020B0604020202020204" pitchFamily="34" charset="0"/>
              <a:buChar char="•"/>
            </a:pPr>
            <a:r>
              <a:rPr lang="en-US" altLang="en-US" sz="1800" b="0" i="0" dirty="0">
                <a:latin typeface="Times New Roman" panose="02020603050405020304" pitchFamily="18" charset="0"/>
                <a:cs typeface="Times New Roman" panose="02020603050405020304" pitchFamily="18" charset="0"/>
              </a:rPr>
              <a:t>Der </a:t>
            </a:r>
            <a:r>
              <a:rPr lang="en-US" altLang="en-US" sz="1800" b="0" i="0" dirty="0" err="1">
                <a:latin typeface="Times New Roman" panose="02020603050405020304" pitchFamily="18" charset="0"/>
                <a:cs typeface="Times New Roman" panose="02020603050405020304" pitchFamily="18" charset="0"/>
              </a:rPr>
              <a:t>Grundwasserspeicher</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wird</a:t>
            </a:r>
            <a:r>
              <a:rPr lang="en-US" altLang="en-US" sz="1800" b="0" i="0" dirty="0">
                <a:latin typeface="Times New Roman" panose="02020603050405020304" pitchFamily="18" charset="0"/>
                <a:cs typeface="Times New Roman" panose="02020603050405020304" pitchFamily="18" charset="0"/>
              </a:rPr>
              <a:t> </a:t>
            </a:r>
            <a:r>
              <a:rPr lang="en-US" altLang="en-US" sz="1800" b="0" i="0" dirty="0" smtClean="0">
                <a:latin typeface="Times New Roman" panose="02020603050405020304" pitchFamily="18" charset="0"/>
                <a:cs typeface="Times New Roman" panose="02020603050405020304" pitchFamily="18" charset="0"/>
              </a:rPr>
              <a:t>in Deutschland </a:t>
            </a:r>
            <a:r>
              <a:rPr lang="en-US" altLang="en-US" sz="1800" b="0" i="0" dirty="0" err="1" smtClean="0">
                <a:latin typeface="Times New Roman" panose="02020603050405020304" pitchFamily="18" charset="0"/>
                <a:cs typeface="Times New Roman" panose="02020603050405020304" pitchFamily="18" charset="0"/>
              </a:rPr>
              <a:t>im</a:t>
            </a:r>
            <a:r>
              <a:rPr lang="en-US" altLang="en-US" sz="1800" b="0" i="0" dirty="0" smtClean="0">
                <a:latin typeface="Times New Roman" panose="02020603050405020304" pitchFamily="18" charset="0"/>
                <a:cs typeface="Times New Roman" panose="02020603050405020304" pitchFamily="18" charset="0"/>
              </a:rPr>
              <a:t> </a:t>
            </a:r>
            <a:r>
              <a:rPr lang="en-US" altLang="en-US" sz="1800" b="0" i="0" dirty="0">
                <a:latin typeface="Times New Roman" panose="02020603050405020304" pitchFamily="18" charset="0"/>
                <a:cs typeface="Times New Roman" panose="02020603050405020304" pitchFamily="18" charset="0"/>
              </a:rPr>
              <a:t>Winter </a:t>
            </a:r>
            <a:r>
              <a:rPr lang="en-US" altLang="en-US" sz="1800" b="0" i="0" dirty="0" err="1">
                <a:latin typeface="Times New Roman" panose="02020603050405020304" pitchFamily="18" charset="0"/>
                <a:cs typeface="Times New Roman" panose="02020603050405020304" pitchFamily="18" charset="0"/>
              </a:rPr>
              <a:t>gefüllt</a:t>
            </a:r>
            <a:r>
              <a:rPr lang="en-US" altLang="en-US" sz="1800" b="0" i="0" dirty="0">
                <a:latin typeface="Times New Roman" panose="02020603050405020304" pitchFamily="18" charset="0"/>
                <a:cs typeface="Times New Roman" panose="02020603050405020304" pitchFamily="18" charset="0"/>
              </a:rPr>
              <a:t> </a:t>
            </a:r>
            <a:r>
              <a:rPr lang="en-US" altLang="en-US" sz="1800" b="0" i="0" dirty="0" smtClean="0">
                <a:latin typeface="Times New Roman" panose="02020603050405020304" pitchFamily="18" charset="0"/>
                <a:cs typeface="Times New Roman" panose="02020603050405020304" pitchFamily="18" charset="0"/>
              </a:rPr>
              <a:t>(positive GW-</a:t>
            </a:r>
            <a:r>
              <a:rPr lang="en-US" altLang="en-US" sz="1800" b="0" i="0" dirty="0" err="1" smtClean="0">
                <a:latin typeface="Times New Roman" panose="02020603050405020304" pitchFamily="18" charset="0"/>
                <a:cs typeface="Times New Roman" panose="02020603050405020304" pitchFamily="18" charset="0"/>
              </a:rPr>
              <a:t>Neubildung</a:t>
            </a:r>
            <a:r>
              <a:rPr lang="en-US" altLang="en-US" sz="1800" b="0" i="0" dirty="0" smtClean="0">
                <a:latin typeface="Times New Roman" panose="02020603050405020304" pitchFamily="18" charset="0"/>
                <a:cs typeface="Times New Roman" panose="02020603050405020304" pitchFamily="18" charset="0"/>
              </a:rPr>
              <a:t>) und </a:t>
            </a:r>
            <a:r>
              <a:rPr lang="en-US" altLang="en-US" sz="1800" b="0" i="0" dirty="0" err="1" smtClean="0">
                <a:latin typeface="Times New Roman" panose="02020603050405020304" pitchFamily="18" charset="0"/>
                <a:cs typeface="Times New Roman" panose="02020603050405020304" pitchFamily="18" charset="0"/>
              </a:rPr>
              <a:t>leert</a:t>
            </a:r>
            <a:r>
              <a:rPr lang="en-US" altLang="en-US" sz="1800" b="0" i="0" dirty="0" smtClean="0">
                <a:latin typeface="Times New Roman" panose="02020603050405020304" pitchFamily="18" charset="0"/>
                <a:cs typeface="Times New Roman" panose="02020603050405020304" pitchFamily="18" charset="0"/>
              </a:rPr>
              <a:t> </a:t>
            </a:r>
            <a:r>
              <a:rPr lang="en-US" altLang="en-US" sz="1800" b="0" i="0" dirty="0" err="1" smtClean="0">
                <a:latin typeface="Times New Roman" panose="02020603050405020304" pitchFamily="18" charset="0"/>
                <a:cs typeface="Times New Roman" panose="02020603050405020304" pitchFamily="18" charset="0"/>
              </a:rPr>
              <a:t>sich</a:t>
            </a:r>
            <a:r>
              <a:rPr lang="en-US" altLang="en-US" sz="1800" b="0" i="0" dirty="0" smtClean="0">
                <a:latin typeface="Times New Roman" panose="02020603050405020304" pitchFamily="18" charset="0"/>
                <a:cs typeface="Times New Roman" panose="02020603050405020304" pitchFamily="18" charset="0"/>
              </a:rPr>
              <a:t> </a:t>
            </a:r>
            <a:r>
              <a:rPr lang="en-US" altLang="en-US" sz="1800" b="0" i="0" dirty="0" err="1" smtClean="0">
                <a:latin typeface="Times New Roman" panose="02020603050405020304" pitchFamily="18" charset="0"/>
                <a:cs typeface="Times New Roman" panose="02020603050405020304" pitchFamily="18" charset="0"/>
              </a:rPr>
              <a:t>im</a:t>
            </a:r>
            <a:r>
              <a:rPr lang="en-US" altLang="en-US" sz="1800" b="0" i="0" dirty="0" smtClean="0">
                <a:latin typeface="Times New Roman" panose="02020603050405020304" pitchFamily="18" charset="0"/>
                <a:cs typeface="Times New Roman" panose="02020603050405020304" pitchFamily="18" charset="0"/>
              </a:rPr>
              <a:t> </a:t>
            </a:r>
            <a:r>
              <a:rPr lang="en-US" altLang="en-US" sz="1800" b="0" i="0" dirty="0" err="1" smtClean="0">
                <a:latin typeface="Times New Roman" panose="02020603050405020304" pitchFamily="18" charset="0"/>
                <a:cs typeface="Times New Roman" panose="02020603050405020304" pitchFamily="18" charset="0"/>
              </a:rPr>
              <a:t>Sommer</a:t>
            </a:r>
            <a:r>
              <a:rPr lang="en-US" altLang="en-US" sz="1800" b="0" i="0" dirty="0" smtClean="0">
                <a:latin typeface="Times New Roman" panose="02020603050405020304" pitchFamily="18" charset="0"/>
                <a:cs typeface="Times New Roman" panose="02020603050405020304" pitchFamily="18" charset="0"/>
              </a:rPr>
              <a:t> (negative GW-</a:t>
            </a:r>
            <a:r>
              <a:rPr lang="en-US" altLang="en-US" sz="1800" b="0" i="0" dirty="0" err="1" smtClean="0">
                <a:latin typeface="Times New Roman" panose="02020603050405020304" pitchFamily="18" charset="0"/>
                <a:cs typeface="Times New Roman" panose="02020603050405020304" pitchFamily="18" charset="0"/>
              </a:rPr>
              <a:t>Neubildung</a:t>
            </a:r>
            <a:r>
              <a:rPr lang="en-US" altLang="en-US" sz="1800" b="0" i="0" dirty="0" smtClean="0">
                <a:latin typeface="Times New Roman" panose="02020603050405020304" pitchFamily="18" charset="0"/>
                <a:cs typeface="Times New Roman" panose="02020603050405020304" pitchFamily="18" charset="0"/>
              </a:rPr>
              <a:t>).</a:t>
            </a:r>
            <a:endParaRPr lang="en-US" altLang="en-US" sz="1800" b="0" i="0" dirty="0">
              <a:latin typeface="Times New Roman" panose="02020603050405020304" pitchFamily="18" charset="0"/>
              <a:cs typeface="Times New Roman" panose="02020603050405020304" pitchFamily="18" charset="0"/>
            </a:endParaRPr>
          </a:p>
        </p:txBody>
      </p:sp>
      <p:sp>
        <p:nvSpPr>
          <p:cNvPr id="4"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smtClean="0">
                <a:solidFill>
                  <a:srgbClr val="FFFFFF"/>
                </a:solidFill>
              </a:rPr>
              <a:t>Grundwasser</a:t>
            </a:r>
            <a:endParaRPr lang="de-DE" altLang="en-US" sz="2400" b="1" i="0" dirty="0">
              <a:solidFill>
                <a:srgbClr val="FFFFFF"/>
              </a:solidFill>
            </a:endParaRPr>
          </a:p>
        </p:txBody>
      </p:sp>
    </p:spTree>
    <p:extLst>
      <p:ext uri="{BB962C8B-B14F-4D97-AF65-F5344CB8AC3E}">
        <p14:creationId xmlns:p14="http://schemas.microsoft.com/office/powerpoint/2010/main" val="180299952"/>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Group 2"/>
          <p:cNvGraphicFramePr>
            <a:graphicFrameLocks noGrp="1"/>
          </p:cNvGraphicFramePr>
          <p:nvPr>
            <p:extLst>
              <p:ext uri="{D42A27DB-BD31-4B8C-83A1-F6EECF244321}">
                <p14:modId xmlns:p14="http://schemas.microsoft.com/office/powerpoint/2010/main" val="1224462001"/>
              </p:ext>
            </p:extLst>
          </p:nvPr>
        </p:nvGraphicFramePr>
        <p:xfrm>
          <a:off x="761999" y="1371600"/>
          <a:ext cx="8229601" cy="4053047"/>
        </p:xfrm>
        <a:graphic>
          <a:graphicData uri="http://schemas.openxmlformats.org/drawingml/2006/table">
            <a:tbl>
              <a:tblPr/>
              <a:tblGrid>
                <a:gridCol w="2798701"/>
                <a:gridCol w="1318378"/>
                <a:gridCol w="1370841"/>
                <a:gridCol w="1370840"/>
                <a:gridCol w="1370841"/>
              </a:tblGrid>
              <a:tr h="274638">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just"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1" i="0" u="none" strike="noStrike" cap="none" normalizeH="0" baseline="0" dirty="0" err="1" smtClean="0">
                          <a:ln>
                            <a:noFill/>
                          </a:ln>
                          <a:solidFill>
                            <a:srgbClr val="000000"/>
                          </a:solidFill>
                          <a:effectLst/>
                          <a:latin typeface="Times New Roman" pitchFamily="18" charset="0"/>
                          <a:cs typeface="Times New Roman" pitchFamily="18" charset="0"/>
                        </a:rPr>
                        <a:t>Oberflächen</a:t>
                      </a:r>
                      <a:r>
                        <a:rPr kumimoji="0" lang="en-US" altLang="en-US" sz="1800" b="1"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US" altLang="en-US" sz="1800" b="1" i="0" u="none" strike="noStrike" cap="none" normalizeH="0" baseline="0" dirty="0" err="1" smtClean="0">
                          <a:ln>
                            <a:noFill/>
                          </a:ln>
                          <a:solidFill>
                            <a:srgbClr val="000000"/>
                          </a:solidFill>
                          <a:effectLst/>
                          <a:latin typeface="Times New Roman" pitchFamily="18" charset="0"/>
                          <a:cs typeface="Times New Roman" pitchFamily="18" charset="0"/>
                        </a:rPr>
                        <a:t>Landnutzung</a:t>
                      </a:r>
                      <a:endParaRPr kumimoji="0" lang="en-US" altLang="en-US" sz="1800" b="1" i="0" u="none" strike="noStrike" cap="none" normalizeH="0" baseline="0" dirty="0" smtClean="0">
                        <a:ln>
                          <a:noFill/>
                        </a:ln>
                        <a:solidFill>
                          <a:srgbClr val="000000"/>
                        </a:solidFill>
                        <a:effectLst/>
                        <a:latin typeface="Times New Roman" pitchFamily="18" charset="0"/>
                        <a:cs typeface="Times New Roman" pitchFamily="18" charset="0"/>
                      </a:endParaRPr>
                    </a:p>
                  </a:txBody>
                  <a:tcPr marL="90000" marR="90000" marT="75816" horzOverflow="overflow">
                    <a:lnL w="93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gridSpan="2">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1" i="0" u="none" strike="noStrike" cap="none" normalizeH="0" baseline="0" dirty="0" smtClean="0">
                          <a:ln>
                            <a:noFill/>
                          </a:ln>
                          <a:solidFill>
                            <a:srgbClr val="000000"/>
                          </a:solidFill>
                          <a:effectLst/>
                          <a:latin typeface="Times New Roman" pitchFamily="18" charset="0"/>
                          <a:cs typeface="Times New Roman" pitchFamily="18" charset="0"/>
                        </a:rPr>
                        <a:t>Evaporation</a:t>
                      </a:r>
                    </a:p>
                  </a:txBody>
                  <a:tcPr marL="90000" marR="90000" marT="75816" horzOverflow="overflow">
                    <a:lnL w="57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1" i="0" u="none" strike="noStrike" cap="none" normalizeH="0" baseline="0" dirty="0" err="1" smtClean="0">
                          <a:ln>
                            <a:noFill/>
                          </a:ln>
                          <a:solidFill>
                            <a:srgbClr val="000000"/>
                          </a:solidFill>
                          <a:effectLst/>
                          <a:latin typeface="Times New Roman" pitchFamily="18" charset="0"/>
                          <a:cs typeface="Times New Roman" pitchFamily="18" charset="0"/>
                        </a:rPr>
                        <a:t>Grundwasserneubildung</a:t>
                      </a:r>
                      <a:endParaRPr kumimoji="0" lang="en-US" altLang="en-US" sz="1800" b="1" i="0" u="none" strike="noStrike" cap="none" normalizeH="0" baseline="0" dirty="0" smtClean="0">
                        <a:ln>
                          <a:noFill/>
                        </a:ln>
                        <a:solidFill>
                          <a:srgbClr val="000000"/>
                        </a:solidFill>
                        <a:effectLst/>
                        <a:latin typeface="Times New Roman" pitchFamily="18" charset="0"/>
                        <a:cs typeface="Times New Roman" pitchFamily="18" charset="0"/>
                      </a:endParaRPr>
                    </a:p>
                  </a:txBody>
                  <a:tcPr marL="90000" marR="90000" marT="75816" horzOverflow="overflow">
                    <a:lnL w="5760" cap="flat" cmpd="sng" algn="ctr">
                      <a:solidFill>
                        <a:srgbClr val="000000"/>
                      </a:solidFill>
                      <a:prstDash val="solid"/>
                      <a:round/>
                      <a:headEnd type="none" w="med" len="med"/>
                      <a:tailEnd type="none" w="med" len="med"/>
                    </a:lnL>
                    <a:lnR w="9360" cap="flat" cmpd="sng" algn="ctr">
                      <a:solidFill>
                        <a:srgbClr val="000000"/>
                      </a:solidFill>
                      <a:prstDash val="solid"/>
                      <a:round/>
                      <a:headEnd type="none" w="med" len="med"/>
                      <a:tailEnd type="none" w="med" len="med"/>
                    </a:lnR>
                    <a:lnT w="6480" cap="flat" cmpd="sng" algn="ctr">
                      <a:solidFill>
                        <a:srgbClr val="000000"/>
                      </a:solidFill>
                      <a:prstDash val="solid"/>
                      <a:round/>
                      <a:headEnd type="none" w="med" len="med"/>
                      <a:tailEnd type="none" w="med" len="med"/>
                    </a:lnT>
                    <a:lnB w="576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r>
              <a:tr h="334963">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l" defTabSz="449263" rtl="0" eaLnBrk="1" fontAlgn="base" latinLnBrk="0" hangingPunct="1">
                        <a:lnSpc>
                          <a:spcPct val="89000"/>
                        </a:lnSpc>
                        <a:spcBef>
                          <a:spcPts val="40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kumimoji="0" lang="en-US" altLang="en-US" sz="2400" b="0" i="0" u="none" strike="noStrike" cap="none" normalizeH="0" baseline="0" smtClean="0">
                        <a:ln>
                          <a:noFill/>
                        </a:ln>
                        <a:solidFill>
                          <a:srgbClr val="000000"/>
                        </a:solidFill>
                        <a:effectLst/>
                        <a:latin typeface="Arial" charset="0"/>
                        <a:ea typeface="Droid Sans Fallback" charset="0"/>
                        <a:cs typeface="Droid Sans Fallback" charset="0"/>
                      </a:endParaRPr>
                    </a:p>
                  </a:txBody>
                  <a:tcPr marL="90000" marR="90000" marT="80136" horzOverflow="overflow">
                    <a:lnL w="93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[mm/a]</a:t>
                      </a:r>
                    </a:p>
                  </a:txBody>
                  <a:tcPr marL="90000" marR="90000" marT="75816" horzOverflow="overflow">
                    <a:lnL w="5760" cap="flat" cmpd="sng" algn="ctr">
                      <a:solidFill>
                        <a:srgbClr val="000000"/>
                      </a:solidFill>
                      <a:prstDash val="solid"/>
                      <a:round/>
                      <a:headEnd type="none" w="med" len="med"/>
                      <a:tailEnd type="none" w="med" len="med"/>
                    </a:lnL>
                    <a:lnR>
                      <a:noFill/>
                    </a:lnR>
                    <a:lnT w="576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 of </a:t>
                      </a:r>
                      <a:r>
                        <a:rPr kumimoji="0" lang="en-US" altLang="en-US" sz="1800" b="0" i="1" u="none" strike="noStrike" cap="none" normalizeH="0" baseline="0" smtClean="0">
                          <a:ln>
                            <a:noFill/>
                          </a:ln>
                          <a:solidFill>
                            <a:srgbClr val="000000"/>
                          </a:solidFill>
                          <a:effectLst/>
                          <a:latin typeface="Times New Roman" pitchFamily="18" charset="0"/>
                          <a:cs typeface="Times New Roman" pitchFamily="18" charset="0"/>
                        </a:rPr>
                        <a:t>h</a:t>
                      </a:r>
                      <a:r>
                        <a:rPr kumimoji="0" lang="en-US" altLang="en-US" sz="1800" b="0" i="1" u="none" strike="noStrike" cap="none" normalizeH="0" baseline="-30000" smtClean="0">
                          <a:ln>
                            <a:noFill/>
                          </a:ln>
                          <a:solidFill>
                            <a:srgbClr val="000000"/>
                          </a:solidFill>
                          <a:effectLst/>
                          <a:latin typeface="Times New Roman" pitchFamily="18" charset="0"/>
                          <a:cs typeface="Times New Roman" pitchFamily="18" charset="0"/>
                        </a:rPr>
                        <a:t>p</a:t>
                      </a:r>
                    </a:p>
                  </a:txBody>
                  <a:tcPr marL="90000" marR="90000" marT="75816" horzOverflow="overflow">
                    <a:lnL>
                      <a:noFill/>
                    </a:lnL>
                    <a:lnR w="57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[mm/a]</a:t>
                      </a:r>
                    </a:p>
                  </a:txBody>
                  <a:tcPr marL="90000" marR="90000" marT="75816" horzOverflow="overflow">
                    <a:lnL w="5760" cap="flat" cmpd="sng" algn="ctr">
                      <a:solidFill>
                        <a:srgbClr val="000000"/>
                      </a:solidFill>
                      <a:prstDash val="solid"/>
                      <a:round/>
                      <a:headEnd type="none" w="med" len="med"/>
                      <a:tailEnd type="none" w="med" len="med"/>
                    </a:lnL>
                    <a:lnR>
                      <a:noFill/>
                    </a:lnR>
                    <a:lnT w="576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 of </a:t>
                      </a:r>
                      <a:r>
                        <a:rPr kumimoji="0" lang="en-US" altLang="en-US" sz="1800" b="0" i="1" u="none" strike="noStrike" cap="none" normalizeH="0" baseline="0" smtClean="0">
                          <a:ln>
                            <a:noFill/>
                          </a:ln>
                          <a:solidFill>
                            <a:srgbClr val="000000"/>
                          </a:solidFill>
                          <a:effectLst/>
                          <a:latin typeface="Times New Roman" pitchFamily="18" charset="0"/>
                          <a:cs typeface="Times New Roman" pitchFamily="18" charset="0"/>
                        </a:rPr>
                        <a:t>h</a:t>
                      </a:r>
                      <a:r>
                        <a:rPr kumimoji="0" lang="en-US" altLang="en-US" sz="1800" b="0" i="1" u="none" strike="noStrike" cap="none" normalizeH="0" baseline="-30000" smtClean="0">
                          <a:ln>
                            <a:noFill/>
                          </a:ln>
                          <a:solidFill>
                            <a:srgbClr val="000000"/>
                          </a:solidFill>
                          <a:effectLst/>
                          <a:latin typeface="Times New Roman" pitchFamily="18" charset="0"/>
                          <a:cs typeface="Times New Roman" pitchFamily="18" charset="0"/>
                        </a:rPr>
                        <a:t>p</a:t>
                      </a:r>
                    </a:p>
                  </a:txBody>
                  <a:tcPr marL="90000" marR="90000" marT="75816" horzOverflow="overflow">
                    <a:lnL>
                      <a:noFill/>
                    </a:lnL>
                    <a:lnR w="9360" cap="flat" cmpd="sng" algn="ctr">
                      <a:solidFill>
                        <a:srgbClr val="000000"/>
                      </a:solidFill>
                      <a:prstDash val="solid"/>
                      <a:round/>
                      <a:headEnd type="none" w="med" len="med"/>
                      <a:tailEnd type="none" w="med" len="med"/>
                    </a:lnR>
                    <a:lnT w="5760" cap="flat" cmpd="sng" algn="ctr">
                      <a:solidFill>
                        <a:srgbClr val="000000"/>
                      </a:solidFill>
                      <a:prstDash val="solid"/>
                      <a:round/>
                      <a:headEnd type="none" w="med" len="med"/>
                      <a:tailEnd type="none" w="med" len="med"/>
                    </a:lnT>
                    <a:lnB>
                      <a:noFill/>
                    </a:lnB>
                    <a:lnTlToBr>
                      <a:noFill/>
                    </a:lnTlToBr>
                    <a:lnBlToTr>
                      <a:noFill/>
                    </a:lnBlToTr>
                    <a:noFill/>
                  </a:tcPr>
                </a:tc>
              </a:tr>
              <a:tr h="274638">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just"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dichte Bebauung</a:t>
                      </a:r>
                    </a:p>
                  </a:txBody>
                  <a:tcPr marL="90000" marR="90000" marT="75816" horzOverflow="overflow">
                    <a:lnL w="93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133</a:t>
                      </a:r>
                    </a:p>
                  </a:txBody>
                  <a:tcPr marL="90000" marR="90000" marT="75816" horzOverflow="overflow">
                    <a:lnL w="576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20</a:t>
                      </a:r>
                    </a:p>
                  </a:txBody>
                  <a:tcPr marL="90000" marR="90000" marT="75816" horzOverflow="overflow">
                    <a:lnL>
                      <a:noFill/>
                    </a:lnL>
                    <a:lnR w="576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0</a:t>
                      </a:r>
                      <a:r>
                        <a:rPr kumimoji="0" lang="en-US" altLang="en-US" sz="1800" b="0" i="0" u="none" strike="noStrike" cap="none" normalizeH="0" baseline="30000" smtClean="0">
                          <a:ln>
                            <a:noFill/>
                          </a:ln>
                          <a:solidFill>
                            <a:srgbClr val="000000"/>
                          </a:solidFill>
                          <a:effectLst/>
                          <a:latin typeface="Times New Roman" pitchFamily="18" charset="0"/>
                          <a:cs typeface="Times New Roman" pitchFamily="18" charset="0"/>
                        </a:rPr>
                        <a:t>1)</a:t>
                      </a:r>
                    </a:p>
                  </a:txBody>
                  <a:tcPr marL="90000" marR="90000" marT="75816" horzOverflow="overflow">
                    <a:lnL w="576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0</a:t>
                      </a:r>
                      <a:r>
                        <a:rPr kumimoji="0" lang="en-US" altLang="en-US" sz="1800" b="0" i="0" u="none" strike="noStrike" cap="none" normalizeH="0" baseline="30000" smtClean="0">
                          <a:ln>
                            <a:noFill/>
                          </a:ln>
                          <a:solidFill>
                            <a:srgbClr val="000000"/>
                          </a:solidFill>
                          <a:effectLst/>
                          <a:latin typeface="Times New Roman" pitchFamily="18" charset="0"/>
                          <a:cs typeface="Times New Roman" pitchFamily="18" charset="0"/>
                        </a:rPr>
                        <a:t>1)</a:t>
                      </a:r>
                    </a:p>
                  </a:txBody>
                  <a:tcPr marL="90000" marR="90000" marT="75816" horzOverflow="overflow">
                    <a:lnL>
                      <a:noFill/>
                    </a:lnL>
                    <a:lnR w="9360" cap="flat" cmpd="sng" algn="ctr">
                      <a:solidFill>
                        <a:srgbClr val="000000"/>
                      </a:solidFill>
                      <a:prstDash val="solid"/>
                      <a:round/>
                      <a:headEnd type="none" w="med" len="med"/>
                      <a:tailEnd type="none" w="med" len="med"/>
                    </a:lnR>
                    <a:lnT>
                      <a:noFill/>
                    </a:lnT>
                    <a:lnB>
                      <a:noFill/>
                    </a:lnB>
                    <a:lnTlToBr>
                      <a:noFill/>
                    </a:lnTlToBr>
                    <a:lnBlToTr>
                      <a:noFill/>
                    </a:lnBlToTr>
                    <a:noFill/>
                  </a:tcPr>
                </a:tc>
              </a:tr>
              <a:tr h="274638">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just"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offener Boden</a:t>
                      </a:r>
                    </a:p>
                  </a:txBody>
                  <a:tcPr marL="90000" marR="90000" marT="75816" horzOverflow="overflow">
                    <a:lnL w="93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265</a:t>
                      </a:r>
                    </a:p>
                  </a:txBody>
                  <a:tcPr marL="90000" marR="90000" marT="75816" horzOverflow="overflow">
                    <a:lnL w="576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40</a:t>
                      </a:r>
                    </a:p>
                  </a:txBody>
                  <a:tcPr marL="90000" marR="90000" marT="75816" horzOverflow="overflow">
                    <a:lnL>
                      <a:noFill/>
                    </a:lnL>
                    <a:lnR w="576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398</a:t>
                      </a:r>
                    </a:p>
                  </a:txBody>
                  <a:tcPr marL="90000" marR="90000" marT="75816" horzOverflow="overflow">
                    <a:lnL w="576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60</a:t>
                      </a:r>
                    </a:p>
                  </a:txBody>
                  <a:tcPr marL="90000" marR="90000" marT="75816" horzOverflow="overflow">
                    <a:lnL>
                      <a:noFill/>
                    </a:lnL>
                    <a:lnR w="9360" cap="flat" cmpd="sng" algn="ctr">
                      <a:solidFill>
                        <a:srgbClr val="000000"/>
                      </a:solidFill>
                      <a:prstDash val="solid"/>
                      <a:round/>
                      <a:headEnd type="none" w="med" len="med"/>
                      <a:tailEnd type="none" w="med" len="med"/>
                    </a:lnR>
                    <a:lnT>
                      <a:noFill/>
                    </a:lnT>
                    <a:lnB>
                      <a:noFill/>
                    </a:lnB>
                    <a:lnTlToBr>
                      <a:noFill/>
                    </a:lnTlToBr>
                    <a:lnBlToTr>
                      <a:noFill/>
                    </a:lnBlToTr>
                    <a:noFill/>
                  </a:tcPr>
                </a:tc>
              </a:tr>
              <a:tr h="274638">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just"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spärliche Vegetation</a:t>
                      </a:r>
                    </a:p>
                  </a:txBody>
                  <a:tcPr marL="90000" marR="90000" marT="75816" horzOverflow="overflow">
                    <a:lnL w="93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345</a:t>
                      </a:r>
                    </a:p>
                  </a:txBody>
                  <a:tcPr marL="90000" marR="90000" marT="75816" horzOverflow="overflow">
                    <a:lnL w="576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52</a:t>
                      </a:r>
                    </a:p>
                  </a:txBody>
                  <a:tcPr marL="90000" marR="90000" marT="75816" horzOverflow="overflow">
                    <a:lnL>
                      <a:noFill/>
                    </a:lnL>
                    <a:lnR w="576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318</a:t>
                      </a:r>
                    </a:p>
                  </a:txBody>
                  <a:tcPr marL="90000" marR="90000" marT="75816" horzOverflow="overflow">
                    <a:lnL w="576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48</a:t>
                      </a:r>
                    </a:p>
                  </a:txBody>
                  <a:tcPr marL="90000" marR="90000" marT="75816" horzOverflow="overflow">
                    <a:lnL>
                      <a:noFill/>
                    </a:lnL>
                    <a:lnR w="9360" cap="flat" cmpd="sng" algn="ctr">
                      <a:solidFill>
                        <a:srgbClr val="000000"/>
                      </a:solidFill>
                      <a:prstDash val="solid"/>
                      <a:round/>
                      <a:headEnd type="none" w="med" len="med"/>
                      <a:tailEnd type="none" w="med" len="med"/>
                    </a:lnR>
                    <a:lnT>
                      <a:noFill/>
                    </a:lnT>
                    <a:lnB>
                      <a:noFill/>
                    </a:lnB>
                    <a:lnTlToBr>
                      <a:noFill/>
                    </a:lnTlToBr>
                    <a:lnBlToTr>
                      <a:noFill/>
                    </a:lnBlToTr>
                    <a:noFill/>
                  </a:tcPr>
                </a:tc>
              </a:tr>
              <a:tr h="274638">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just"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landw. Fläche </a:t>
                      </a:r>
                    </a:p>
                  </a:txBody>
                  <a:tcPr marL="90000" marR="90000" marT="75816" horzOverflow="overflow">
                    <a:lnL w="93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431</a:t>
                      </a:r>
                    </a:p>
                  </a:txBody>
                  <a:tcPr marL="90000" marR="90000" marT="75816" horzOverflow="overflow">
                    <a:lnL w="576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65</a:t>
                      </a:r>
                    </a:p>
                  </a:txBody>
                  <a:tcPr marL="90000" marR="90000" marT="75816" horzOverflow="overflow">
                    <a:lnL>
                      <a:noFill/>
                    </a:lnL>
                    <a:lnR w="576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232</a:t>
                      </a:r>
                    </a:p>
                  </a:txBody>
                  <a:tcPr marL="90000" marR="90000" marT="75816" horzOverflow="overflow">
                    <a:lnL w="576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dirty="0" smtClean="0">
                          <a:ln>
                            <a:noFill/>
                          </a:ln>
                          <a:solidFill>
                            <a:srgbClr val="000000"/>
                          </a:solidFill>
                          <a:effectLst/>
                          <a:latin typeface="Times New Roman" pitchFamily="18" charset="0"/>
                          <a:cs typeface="Times New Roman" pitchFamily="18" charset="0"/>
                        </a:rPr>
                        <a:t>35</a:t>
                      </a:r>
                    </a:p>
                  </a:txBody>
                  <a:tcPr marL="90000" marR="90000" marT="75816" horzOverflow="overflow">
                    <a:lnL>
                      <a:noFill/>
                    </a:lnL>
                    <a:lnR w="9360" cap="flat" cmpd="sng" algn="ctr">
                      <a:solidFill>
                        <a:srgbClr val="000000"/>
                      </a:solidFill>
                      <a:prstDash val="solid"/>
                      <a:round/>
                      <a:headEnd type="none" w="med" len="med"/>
                      <a:tailEnd type="none" w="med" len="med"/>
                    </a:lnR>
                    <a:lnT>
                      <a:noFill/>
                    </a:lnT>
                    <a:lnB>
                      <a:noFill/>
                    </a:lnB>
                    <a:lnTlToBr>
                      <a:noFill/>
                    </a:lnTlToBr>
                    <a:lnBlToTr>
                      <a:noFill/>
                    </a:lnBlToTr>
                    <a:noFill/>
                  </a:tcPr>
                </a:tc>
              </a:tr>
              <a:tr h="274638">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just"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lockere Bebauung</a:t>
                      </a:r>
                    </a:p>
                  </a:txBody>
                  <a:tcPr marL="90000" marR="90000" marT="75816" horzOverflow="overflow">
                    <a:lnL w="93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464</a:t>
                      </a:r>
                    </a:p>
                  </a:txBody>
                  <a:tcPr marL="90000" marR="90000" marT="75816" horzOverflow="overflow">
                    <a:lnL w="576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70</a:t>
                      </a:r>
                    </a:p>
                  </a:txBody>
                  <a:tcPr marL="90000" marR="90000" marT="75816" horzOverflow="overflow">
                    <a:lnL>
                      <a:noFill/>
                    </a:lnL>
                    <a:lnR w="576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199</a:t>
                      </a:r>
                    </a:p>
                  </a:txBody>
                  <a:tcPr marL="90000" marR="90000" marT="75816" horzOverflow="overflow">
                    <a:lnL w="576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30</a:t>
                      </a:r>
                    </a:p>
                  </a:txBody>
                  <a:tcPr marL="90000" marR="90000" marT="75816" horzOverflow="overflow">
                    <a:lnL>
                      <a:noFill/>
                    </a:lnL>
                    <a:lnR w="9360" cap="flat" cmpd="sng" algn="ctr">
                      <a:solidFill>
                        <a:srgbClr val="000000"/>
                      </a:solidFill>
                      <a:prstDash val="solid"/>
                      <a:round/>
                      <a:headEnd type="none" w="med" len="med"/>
                      <a:tailEnd type="none" w="med" len="med"/>
                    </a:lnR>
                    <a:lnT>
                      <a:noFill/>
                    </a:lnT>
                    <a:lnB>
                      <a:noFill/>
                    </a:lnB>
                    <a:lnTlToBr>
                      <a:noFill/>
                    </a:lnTlToBr>
                    <a:lnBlToTr>
                      <a:noFill/>
                    </a:lnBlToTr>
                    <a:noFill/>
                  </a:tcPr>
                </a:tc>
              </a:tr>
              <a:tr h="274638">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just"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Grünland</a:t>
                      </a:r>
                    </a:p>
                  </a:txBody>
                  <a:tcPr marL="90000" marR="90000" marT="75816" horzOverflow="overflow">
                    <a:lnL w="93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497</a:t>
                      </a:r>
                    </a:p>
                  </a:txBody>
                  <a:tcPr marL="90000" marR="90000" marT="75816" horzOverflow="overflow">
                    <a:lnL w="576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75</a:t>
                      </a:r>
                    </a:p>
                  </a:txBody>
                  <a:tcPr marL="90000" marR="90000" marT="75816" horzOverflow="overflow">
                    <a:lnL>
                      <a:noFill/>
                    </a:lnL>
                    <a:lnR w="576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166</a:t>
                      </a:r>
                    </a:p>
                  </a:txBody>
                  <a:tcPr marL="90000" marR="90000" marT="75816" horzOverflow="overflow">
                    <a:lnL w="576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25</a:t>
                      </a:r>
                    </a:p>
                  </a:txBody>
                  <a:tcPr marL="90000" marR="90000" marT="75816" horzOverflow="overflow">
                    <a:lnL>
                      <a:noFill/>
                    </a:lnL>
                    <a:lnR w="9360" cap="flat" cmpd="sng" algn="ctr">
                      <a:solidFill>
                        <a:srgbClr val="000000"/>
                      </a:solidFill>
                      <a:prstDash val="solid"/>
                      <a:round/>
                      <a:headEnd type="none" w="med" len="med"/>
                      <a:tailEnd type="none" w="med" len="med"/>
                    </a:lnR>
                    <a:lnT>
                      <a:noFill/>
                    </a:lnT>
                    <a:lnB>
                      <a:noFill/>
                    </a:lnB>
                    <a:lnTlToBr>
                      <a:noFill/>
                    </a:lnTlToBr>
                    <a:lnBlToTr>
                      <a:noFill/>
                    </a:lnBlToTr>
                    <a:noFill/>
                  </a:tcPr>
                </a:tc>
              </a:tr>
              <a:tr h="274638">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just"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Buschige Vegetation</a:t>
                      </a:r>
                    </a:p>
                  </a:txBody>
                  <a:tcPr marL="90000" marR="90000" marT="75816" horzOverflow="overflow">
                    <a:lnL w="93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564</a:t>
                      </a:r>
                    </a:p>
                  </a:txBody>
                  <a:tcPr marL="90000" marR="90000" marT="75816" horzOverflow="overflow">
                    <a:lnL w="576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85</a:t>
                      </a:r>
                    </a:p>
                  </a:txBody>
                  <a:tcPr marL="90000" marR="90000" marT="75816" horzOverflow="overflow">
                    <a:lnL>
                      <a:noFill/>
                    </a:lnL>
                    <a:lnR w="576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99</a:t>
                      </a:r>
                    </a:p>
                  </a:txBody>
                  <a:tcPr marL="90000" marR="90000" marT="75816" horzOverflow="overflow">
                    <a:lnL w="576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15</a:t>
                      </a:r>
                    </a:p>
                  </a:txBody>
                  <a:tcPr marL="90000" marR="90000" marT="75816" horzOverflow="overflow">
                    <a:lnL>
                      <a:noFill/>
                    </a:lnL>
                    <a:lnR w="9360" cap="flat" cmpd="sng" algn="ctr">
                      <a:solidFill>
                        <a:srgbClr val="000000"/>
                      </a:solidFill>
                      <a:prstDash val="solid"/>
                      <a:round/>
                      <a:headEnd type="none" w="med" len="med"/>
                      <a:tailEnd type="none" w="med" len="med"/>
                    </a:lnR>
                    <a:lnT>
                      <a:noFill/>
                    </a:lnT>
                    <a:lnB>
                      <a:noFill/>
                    </a:lnB>
                    <a:lnTlToBr>
                      <a:noFill/>
                    </a:lnTlToBr>
                    <a:lnBlToTr>
                      <a:noFill/>
                    </a:lnBlToTr>
                    <a:noFill/>
                  </a:tcPr>
                </a:tc>
              </a:tr>
              <a:tr h="274638">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just"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Wald</a:t>
                      </a:r>
                    </a:p>
                  </a:txBody>
                  <a:tcPr marL="90000" marR="90000" marT="75816" horzOverflow="overflow">
                    <a:lnL w="93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597</a:t>
                      </a:r>
                    </a:p>
                  </a:txBody>
                  <a:tcPr marL="90000" marR="90000" marT="75816" horzOverflow="overflow">
                    <a:lnL w="576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90</a:t>
                      </a:r>
                      <a:r>
                        <a:rPr kumimoji="0" lang="en-US" altLang="en-US" sz="1800" b="0" i="0" u="none" strike="noStrike" cap="none" normalizeH="0" baseline="30000" smtClean="0">
                          <a:ln>
                            <a:noFill/>
                          </a:ln>
                          <a:solidFill>
                            <a:srgbClr val="000000"/>
                          </a:solidFill>
                          <a:effectLst/>
                          <a:latin typeface="Times New Roman" pitchFamily="18" charset="0"/>
                          <a:cs typeface="Times New Roman" pitchFamily="18" charset="0"/>
                        </a:rPr>
                        <a:t>2)</a:t>
                      </a:r>
                    </a:p>
                  </a:txBody>
                  <a:tcPr marL="90000" marR="90000" marT="75816" horzOverflow="overflow">
                    <a:lnL>
                      <a:noFill/>
                    </a:lnL>
                    <a:lnR w="576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66</a:t>
                      </a:r>
                    </a:p>
                  </a:txBody>
                  <a:tcPr marL="90000" marR="90000" marT="75816" horzOverflow="overflow">
                    <a:lnL w="576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11</a:t>
                      </a:r>
                    </a:p>
                  </a:txBody>
                  <a:tcPr marL="90000" marR="90000" marT="75816" horzOverflow="overflow">
                    <a:lnL>
                      <a:noFill/>
                    </a:lnL>
                    <a:lnR w="9360" cap="flat" cmpd="sng" algn="ctr">
                      <a:solidFill>
                        <a:srgbClr val="000000"/>
                      </a:solidFill>
                      <a:prstDash val="solid"/>
                      <a:round/>
                      <a:headEnd type="none" w="med" len="med"/>
                      <a:tailEnd type="none" w="med" len="med"/>
                    </a:lnR>
                    <a:lnT>
                      <a:noFill/>
                    </a:lnT>
                    <a:lnB>
                      <a:noFill/>
                    </a:lnB>
                    <a:lnTlToBr>
                      <a:noFill/>
                    </a:lnTlToBr>
                    <a:lnBlToTr>
                      <a:noFill/>
                    </a:lnBlToTr>
                    <a:noFill/>
                  </a:tcPr>
                </a:tc>
              </a:tr>
              <a:tr h="274638">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just"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Wasseroberfläche</a:t>
                      </a:r>
                    </a:p>
                  </a:txBody>
                  <a:tcPr marL="90000" marR="90000" marT="75816" horzOverflow="overflow">
                    <a:lnL w="9360" cap="flat" cmpd="sng" algn="ctr">
                      <a:solidFill>
                        <a:srgbClr val="000000"/>
                      </a:solidFill>
                      <a:prstDash val="solid"/>
                      <a:round/>
                      <a:headEnd type="none" w="med" len="med"/>
                      <a:tailEnd type="none" w="med" len="med"/>
                    </a:lnL>
                    <a:lnR w="5760" cap="flat" cmpd="sng" algn="ctr">
                      <a:solidFill>
                        <a:srgbClr val="000000"/>
                      </a:solidFill>
                      <a:prstDash val="solid"/>
                      <a:round/>
                      <a:headEnd type="none" w="med" len="med"/>
                      <a:tailEnd type="none" w="med" len="med"/>
                    </a:lnR>
                    <a:lnT>
                      <a:noFill/>
                    </a:lnT>
                    <a:lnB w="64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dirty="0" smtClean="0">
                          <a:ln>
                            <a:noFill/>
                          </a:ln>
                          <a:solidFill>
                            <a:srgbClr val="000000"/>
                          </a:solidFill>
                          <a:effectLst/>
                          <a:latin typeface="Times New Roman" pitchFamily="18" charset="0"/>
                          <a:cs typeface="Times New Roman" pitchFamily="18" charset="0"/>
                        </a:rPr>
                        <a:t>713</a:t>
                      </a:r>
                    </a:p>
                  </a:txBody>
                  <a:tcPr marL="90000" marR="90000" marT="75816" horzOverflow="overflow">
                    <a:lnL w="5760" cap="flat" cmpd="sng" algn="ctr">
                      <a:solidFill>
                        <a:srgbClr val="000000"/>
                      </a:solidFill>
                      <a:prstDash val="solid"/>
                      <a:round/>
                      <a:headEnd type="none" w="med" len="med"/>
                      <a:tailEnd type="none" w="med" len="med"/>
                    </a:lnL>
                    <a:lnR>
                      <a:noFill/>
                    </a:lnR>
                    <a:lnT>
                      <a:noFill/>
                    </a:lnT>
                    <a:lnB w="64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smtClean="0">
                          <a:ln>
                            <a:noFill/>
                          </a:ln>
                          <a:solidFill>
                            <a:srgbClr val="000000"/>
                          </a:solidFill>
                          <a:effectLst/>
                          <a:latin typeface="Times New Roman" pitchFamily="18" charset="0"/>
                          <a:cs typeface="Times New Roman" pitchFamily="18" charset="0"/>
                        </a:rPr>
                        <a:t>108</a:t>
                      </a:r>
                    </a:p>
                  </a:txBody>
                  <a:tcPr marL="90000" marR="90000" marT="75816" horzOverflow="overflow">
                    <a:lnL>
                      <a:noFill/>
                    </a:lnL>
                    <a:lnR w="5760" cap="flat" cmpd="sng" algn="ctr">
                      <a:solidFill>
                        <a:srgbClr val="000000"/>
                      </a:solidFill>
                      <a:prstDash val="solid"/>
                      <a:round/>
                      <a:headEnd type="none" w="med" len="med"/>
                      <a:tailEnd type="none" w="med" len="med"/>
                    </a:lnR>
                    <a:lnT>
                      <a:noFill/>
                    </a:lnT>
                    <a:lnB w="64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US" altLang="en-US" sz="1800" b="0" i="0" u="none" strike="noStrike" cap="none" normalizeH="0" baseline="30000" dirty="0" smtClean="0">
                          <a:ln>
                            <a:noFill/>
                          </a:ln>
                          <a:solidFill>
                            <a:srgbClr val="000000"/>
                          </a:solidFill>
                          <a:effectLst/>
                          <a:latin typeface="Times New Roman" pitchFamily="18" charset="0"/>
                          <a:cs typeface="Times New Roman" pitchFamily="18" charset="0"/>
                        </a:rPr>
                        <a:t>3)</a:t>
                      </a:r>
                    </a:p>
                  </a:txBody>
                  <a:tcPr marL="90000" marR="90000" marT="75816" horzOverflow="overflow">
                    <a:lnL w="5760" cap="flat" cmpd="sng" algn="ctr">
                      <a:solidFill>
                        <a:srgbClr val="000000"/>
                      </a:solidFill>
                      <a:prstDash val="solid"/>
                      <a:round/>
                      <a:headEnd type="none" w="med" len="med"/>
                      <a:tailEnd type="none" w="med" len="med"/>
                    </a:lnL>
                    <a:lnR>
                      <a:noFill/>
                    </a:lnR>
                    <a:lnT>
                      <a:noFill/>
                    </a:lnT>
                    <a:lnB w="6480" cap="flat" cmpd="sng" algn="ctr">
                      <a:solidFill>
                        <a:srgbClr val="000000"/>
                      </a:solidFill>
                      <a:prstDash val="solid"/>
                      <a:round/>
                      <a:headEnd type="none" w="med" len="med"/>
                      <a:tailEnd type="none" w="med" len="med"/>
                    </a:lnB>
                    <a:lnTlToBr>
                      <a:noFill/>
                    </a:lnTlToBr>
                    <a:lnBlToTr>
                      <a:noFill/>
                    </a:lnBlToTr>
                    <a:noFill/>
                  </a:tcPr>
                </a:tc>
                <a:tc>
                  <a:txBody>
                    <a:bodyPr/>
                    <a:lstStyle>
                      <a:lvl1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1pPr>
                      <a:lvl2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2pPr>
                      <a:lvl3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4pPr>
                      <a:lvl5pPr eaLnBrk="0" hangingPunct="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5pPr>
                      <a:lvl6pPr marL="25146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6pPr>
                      <a:lvl7pPr marL="29718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7pPr>
                      <a:lvl8pPr marL="34290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8pPr>
                      <a:lvl9pPr marL="3886200" indent="-228600" defTabSz="449263" eaLnBrk="0" fontAlgn="base" hangingPunct="0">
                        <a:spcBef>
                          <a:spcPts val="45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9pPr>
                    </a:lstStyle>
                    <a:p>
                      <a:pPr marL="0" marR="0" lvl="0" indent="0" algn="ctr" defTabSz="449263" rtl="0" eaLnBrk="1" fontAlgn="base" latinLnBrk="0" hangingPunct="1">
                        <a:lnSpc>
                          <a:spcPct val="87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kumimoji="0" lang="en-US" altLang="en-US" sz="1800" b="0" i="0" u="none" strike="noStrike" cap="none" normalizeH="0" baseline="0" dirty="0" smtClean="0">
                          <a:ln>
                            <a:noFill/>
                          </a:ln>
                          <a:solidFill>
                            <a:srgbClr val="000000"/>
                          </a:solidFill>
                          <a:effectLst/>
                          <a:latin typeface="Times New Roman" pitchFamily="18" charset="0"/>
                          <a:cs typeface="Times New Roman" pitchFamily="18" charset="0"/>
                        </a:rPr>
                        <a:t>-</a:t>
                      </a:r>
                      <a:r>
                        <a:rPr kumimoji="0" lang="en-US" altLang="en-US" sz="1800" b="0" i="0" u="none" strike="noStrike" cap="none" normalizeH="0" baseline="30000" dirty="0" smtClean="0">
                          <a:ln>
                            <a:noFill/>
                          </a:ln>
                          <a:solidFill>
                            <a:srgbClr val="000000"/>
                          </a:solidFill>
                          <a:effectLst/>
                          <a:latin typeface="Times New Roman" pitchFamily="18" charset="0"/>
                          <a:cs typeface="Times New Roman" pitchFamily="18" charset="0"/>
                        </a:rPr>
                        <a:t>3)</a:t>
                      </a:r>
                    </a:p>
                  </a:txBody>
                  <a:tcPr marL="90000" marR="90000" marT="75816" horzOverflow="overflow">
                    <a:lnL>
                      <a:noFill/>
                    </a:lnL>
                    <a:lnR w="9360" cap="flat" cmpd="sng" algn="ctr">
                      <a:solidFill>
                        <a:srgbClr val="000000"/>
                      </a:solidFill>
                      <a:prstDash val="solid"/>
                      <a:round/>
                      <a:headEnd type="none" w="med" len="med"/>
                      <a:tailEnd type="none" w="med" len="med"/>
                    </a:lnR>
                    <a:lnT>
                      <a:noFill/>
                    </a:lnT>
                    <a:lnB w="648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7281" name="Rectangle 113"/>
          <p:cNvSpPr>
            <a:spLocks noChangeArrowheads="1"/>
          </p:cNvSpPr>
          <p:nvPr/>
        </p:nvSpPr>
        <p:spPr bwMode="auto">
          <a:xfrm>
            <a:off x="914400" y="5867400"/>
            <a:ext cx="2901950" cy="550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5pPr>
            <a:lvl6pPr marL="25146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6pPr>
            <a:lvl7pPr marL="29718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7pPr>
            <a:lvl8pPr marL="34290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8pPr>
            <a:lvl9pPr marL="38862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9pPr>
          </a:lstStyle>
          <a:p>
            <a:pPr>
              <a:buClrTx/>
              <a:buFontTx/>
              <a:buNone/>
            </a:pPr>
            <a:r>
              <a:rPr lang="en-US" altLang="en-US" sz="1000" b="0" dirty="0"/>
              <a:t>1) </a:t>
            </a:r>
            <a:r>
              <a:rPr lang="en-US" altLang="en-US" sz="1000" b="0" dirty="0" err="1"/>
              <a:t>Nur</a:t>
            </a:r>
            <a:r>
              <a:rPr lang="en-US" altLang="en-US" sz="1000" b="0" dirty="0"/>
              <a:t> </a:t>
            </a:r>
            <a:r>
              <a:rPr lang="en-US" altLang="en-US" sz="1000" b="0" dirty="0" err="1"/>
              <a:t>Oberflächenabfluss</a:t>
            </a:r>
            <a:endParaRPr lang="en-US" altLang="en-US" sz="1000" b="0" dirty="0"/>
          </a:p>
          <a:p>
            <a:pPr>
              <a:buClrTx/>
              <a:buFontTx/>
              <a:buNone/>
            </a:pPr>
            <a:r>
              <a:rPr lang="en-US" altLang="en-US" sz="1000" b="0" dirty="0"/>
              <a:t>2) </a:t>
            </a:r>
            <a:r>
              <a:rPr lang="en-US" altLang="en-US" sz="1000" b="0" dirty="0" err="1"/>
              <a:t>Abhängig</a:t>
            </a:r>
            <a:r>
              <a:rPr lang="en-US" altLang="en-US" sz="1000" b="0" dirty="0"/>
              <a:t> von der </a:t>
            </a:r>
            <a:r>
              <a:rPr lang="en-US" altLang="en-US" sz="1000" b="0" dirty="0" err="1"/>
              <a:t>Baumart</a:t>
            </a:r>
            <a:r>
              <a:rPr lang="en-US" altLang="en-US" sz="1000" b="0" dirty="0"/>
              <a:t> (85 – 95 %)</a:t>
            </a:r>
          </a:p>
          <a:p>
            <a:pPr>
              <a:buClrTx/>
              <a:buFontTx/>
              <a:buNone/>
            </a:pPr>
            <a:r>
              <a:rPr lang="en-US" altLang="en-US" sz="1000" b="0" dirty="0"/>
              <a:t>3) Evaporation </a:t>
            </a:r>
            <a:r>
              <a:rPr lang="en-US" altLang="en-US" sz="1000" b="0" dirty="0" err="1"/>
              <a:t>ist</a:t>
            </a:r>
            <a:r>
              <a:rPr lang="en-US" altLang="en-US" sz="1000" b="0" dirty="0"/>
              <a:t> </a:t>
            </a:r>
            <a:r>
              <a:rPr lang="en-US" altLang="en-US" sz="1000" b="0" dirty="0" err="1"/>
              <a:t>höher</a:t>
            </a:r>
            <a:r>
              <a:rPr lang="en-US" altLang="en-US" sz="1000" b="0" dirty="0"/>
              <a:t> </a:t>
            </a:r>
            <a:r>
              <a:rPr lang="en-US" altLang="en-US" sz="1000" b="0" dirty="0" err="1"/>
              <a:t>als</a:t>
            </a:r>
            <a:r>
              <a:rPr lang="en-US" altLang="en-US" sz="1000" b="0" dirty="0"/>
              <a:t> der </a:t>
            </a:r>
            <a:r>
              <a:rPr lang="en-US" altLang="en-US" sz="1000" b="0" dirty="0" err="1"/>
              <a:t>Niederschlag</a:t>
            </a:r>
            <a:endParaRPr lang="en-US" altLang="en-US" sz="1000" b="0" dirty="0"/>
          </a:p>
        </p:txBody>
      </p:sp>
      <p:sp>
        <p:nvSpPr>
          <p:cNvPr id="5"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smtClean="0">
                <a:solidFill>
                  <a:srgbClr val="FFFFFF"/>
                </a:solidFill>
              </a:rPr>
              <a:t>Grundwasser</a:t>
            </a:r>
            <a:endParaRPr lang="de-DE" altLang="en-US" sz="2400" b="1" i="0" dirty="0">
              <a:solidFill>
                <a:srgbClr val="FFFFFF"/>
              </a:solidFill>
            </a:endParaRPr>
          </a:p>
        </p:txBody>
      </p:sp>
    </p:spTree>
    <p:extLst>
      <p:ext uri="{BB962C8B-B14F-4D97-AF65-F5344CB8AC3E}">
        <p14:creationId xmlns:p14="http://schemas.microsoft.com/office/powerpoint/2010/main" val="3799829009"/>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ChangeArrowheads="1"/>
          </p:cNvSpPr>
          <p:nvPr/>
        </p:nvSpPr>
        <p:spPr bwMode="auto">
          <a:xfrm>
            <a:off x="71438" y="6381750"/>
            <a:ext cx="8964612" cy="476250"/>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8194" name="Text Box 2"/>
          <p:cNvSpPr txBox="1">
            <a:spLocks noChangeArrowheads="1"/>
          </p:cNvSpPr>
          <p:nvPr/>
        </p:nvSpPr>
        <p:spPr bwMode="auto">
          <a:xfrm>
            <a:off x="685800" y="936624"/>
            <a:ext cx="8278813" cy="5516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77825" indent="-377825">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1pPr>
            <a:lvl2pPr>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2pPr>
            <a:lvl3pPr>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3pPr>
            <a:lvl4pPr>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4pPr>
            <a:lvl5pPr>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5pPr>
            <a:lvl6pPr marL="2514600" indent="-228600" defTabSz="449263" fontAlgn="base">
              <a:spcBef>
                <a:spcPct val="0"/>
              </a:spcBef>
              <a:spcAft>
                <a:spcPct val="0"/>
              </a:spcAft>
              <a:buClr>
                <a:srgbClr val="000000"/>
              </a:buClr>
              <a:buSzPct val="100000"/>
              <a:buFont typeface="Times New Roman" pitchFamily="18" charset="0"/>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6pPr>
            <a:lvl7pPr marL="2971800" indent="-228600" defTabSz="449263" fontAlgn="base">
              <a:spcBef>
                <a:spcPct val="0"/>
              </a:spcBef>
              <a:spcAft>
                <a:spcPct val="0"/>
              </a:spcAft>
              <a:buClr>
                <a:srgbClr val="000000"/>
              </a:buClr>
              <a:buSzPct val="100000"/>
              <a:buFont typeface="Times New Roman" pitchFamily="18" charset="0"/>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7pPr>
            <a:lvl8pPr marL="3429000" indent="-228600" defTabSz="449263" fontAlgn="base">
              <a:spcBef>
                <a:spcPct val="0"/>
              </a:spcBef>
              <a:spcAft>
                <a:spcPct val="0"/>
              </a:spcAft>
              <a:buClr>
                <a:srgbClr val="000000"/>
              </a:buClr>
              <a:buSzPct val="100000"/>
              <a:buFont typeface="Times New Roman" pitchFamily="18" charset="0"/>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8pPr>
            <a:lvl9pPr marL="3886200" indent="-228600" defTabSz="449263" fontAlgn="base">
              <a:spcBef>
                <a:spcPct val="0"/>
              </a:spcBef>
              <a:spcAft>
                <a:spcPct val="0"/>
              </a:spcAft>
              <a:buClr>
                <a:srgbClr val="000000"/>
              </a:buClr>
              <a:buSzPct val="100000"/>
              <a:buFont typeface="Times New Roman" pitchFamily="18" charset="0"/>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9pPr>
          </a:lstStyle>
          <a:p>
            <a:pPr marL="0" indent="0">
              <a:spcBef>
                <a:spcPts val="500"/>
              </a:spcBef>
            </a:pPr>
            <a:r>
              <a:rPr lang="en-US" altLang="en-US" sz="2000" i="0" dirty="0" err="1" smtClean="0">
                <a:latin typeface="Times New Roman" panose="02020603050405020304" pitchFamily="18" charset="0"/>
                <a:cs typeface="Times New Roman" panose="02020603050405020304" pitchFamily="18" charset="0"/>
              </a:rPr>
              <a:t>Messung</a:t>
            </a:r>
            <a:r>
              <a:rPr lang="en-US" altLang="en-US" sz="2000" i="0" dirty="0" smtClean="0">
                <a:latin typeface="Times New Roman" panose="02020603050405020304" pitchFamily="18" charset="0"/>
                <a:cs typeface="Times New Roman" panose="02020603050405020304" pitchFamily="18" charset="0"/>
              </a:rPr>
              <a:t> des </a:t>
            </a:r>
            <a:r>
              <a:rPr lang="en-US" altLang="en-US" sz="2000" i="0" dirty="0" err="1" smtClean="0">
                <a:latin typeface="Times New Roman" panose="02020603050405020304" pitchFamily="18" charset="0"/>
                <a:cs typeface="Times New Roman" panose="02020603050405020304" pitchFamily="18" charset="0"/>
              </a:rPr>
              <a:t>Grundwasserstandes</a:t>
            </a:r>
            <a:r>
              <a:rPr lang="en-US" altLang="en-US" sz="2000" i="0" dirty="0" smtClean="0">
                <a:latin typeface="Times New Roman" panose="02020603050405020304" pitchFamily="18" charset="0"/>
                <a:cs typeface="Times New Roman" panose="02020603050405020304" pitchFamily="18" charset="0"/>
              </a:rPr>
              <a:t>:</a:t>
            </a:r>
          </a:p>
          <a:p>
            <a:pPr marL="0" indent="0">
              <a:spcBef>
                <a:spcPts val="500"/>
              </a:spcBef>
            </a:pPr>
            <a:r>
              <a:rPr lang="en-US" altLang="en-US" sz="1800" i="0" dirty="0" err="1" smtClean="0">
                <a:latin typeface="Times New Roman" panose="02020603050405020304" pitchFamily="18" charset="0"/>
                <a:cs typeface="Times New Roman" panose="02020603050405020304" pitchFamily="18" charset="0"/>
              </a:rPr>
              <a:t>Brunnenpfeife</a:t>
            </a:r>
            <a:r>
              <a:rPr lang="en-US" altLang="en-US" sz="1800" i="0" dirty="0" smtClean="0">
                <a:latin typeface="Times New Roman" panose="02020603050405020304" pitchFamily="18" charset="0"/>
                <a:cs typeface="Times New Roman" panose="02020603050405020304" pitchFamily="18" charset="0"/>
              </a:rPr>
              <a:t>:</a:t>
            </a:r>
            <a:r>
              <a:rPr lang="en-US" altLang="en-US" sz="1800" b="0" i="0" dirty="0" smtClean="0">
                <a:latin typeface="Times New Roman" panose="02020603050405020304" pitchFamily="18" charset="0"/>
                <a:cs typeface="Times New Roman" panose="02020603050405020304" pitchFamily="18" charset="0"/>
              </a:rPr>
              <a:t> </a:t>
            </a:r>
            <a:r>
              <a:rPr lang="de-DE" altLang="en-US" sz="1800" b="0" i="0" dirty="0" smtClean="0">
                <a:latin typeface="Times New Roman" panose="02020603050405020304" pitchFamily="18" charset="0"/>
                <a:cs typeface="Times New Roman" panose="02020603050405020304" pitchFamily="18" charset="0"/>
              </a:rPr>
              <a:t>ein </a:t>
            </a:r>
            <a:r>
              <a:rPr lang="de-DE" altLang="en-US" sz="1800" b="0" i="0" dirty="0">
                <a:latin typeface="Times New Roman" panose="02020603050405020304" pitchFamily="18" charset="0"/>
                <a:cs typeface="Times New Roman" panose="02020603050405020304" pitchFamily="18" charset="0"/>
              </a:rPr>
              <a:t>unten offener Metallzylinder mit einem kleinen Pfeifloch in der sonst geschlossenen Oberseite. </a:t>
            </a:r>
            <a:r>
              <a:rPr lang="de-DE" altLang="en-US" sz="1800" b="0" i="0" dirty="0" smtClean="0">
                <a:latin typeface="Times New Roman" panose="02020603050405020304" pitchFamily="18" charset="0"/>
                <a:cs typeface="Times New Roman" panose="02020603050405020304" pitchFamily="18" charset="0"/>
              </a:rPr>
              <a:t>Beim </a:t>
            </a:r>
            <a:r>
              <a:rPr lang="de-DE" altLang="en-US" sz="1800" b="0" i="0" dirty="0">
                <a:latin typeface="Times New Roman" panose="02020603050405020304" pitchFamily="18" charset="0"/>
                <a:cs typeface="Times New Roman" panose="02020603050405020304" pitchFamily="18" charset="0"/>
              </a:rPr>
              <a:t>Eintauchen in das Wasser dringt von unten Wasser in den Zylinder ein. Dieses verdrängt die Luft durch das Pfeifloch, wodurch nach Art der Labialpfeife ein Ton erzeugt </a:t>
            </a:r>
            <a:r>
              <a:rPr lang="de-DE" altLang="en-US" sz="1800" b="0" i="0" dirty="0" smtClean="0">
                <a:latin typeface="Times New Roman" panose="02020603050405020304" pitchFamily="18" charset="0"/>
                <a:cs typeface="Times New Roman" panose="02020603050405020304" pitchFamily="18" charset="0"/>
              </a:rPr>
              <a:t>wird</a:t>
            </a:r>
            <a:r>
              <a:rPr lang="en-US" altLang="en-US" sz="1800" b="0" i="0" dirty="0" smtClean="0">
                <a:latin typeface="Times New Roman" panose="02020603050405020304" pitchFamily="18" charset="0"/>
                <a:cs typeface="Times New Roman" panose="02020603050405020304" pitchFamily="18" charset="0"/>
              </a:rPr>
              <a:t> </a:t>
            </a:r>
          </a:p>
          <a:p>
            <a:pPr marL="0" indent="0">
              <a:spcBef>
                <a:spcPts val="500"/>
              </a:spcBef>
            </a:pPr>
            <a:r>
              <a:rPr lang="en-US" altLang="en-US" sz="1800" i="0" dirty="0" err="1" smtClean="0">
                <a:latin typeface="Times New Roman" panose="02020603050405020304" pitchFamily="18" charset="0"/>
                <a:cs typeface="Times New Roman" panose="02020603050405020304" pitchFamily="18" charset="0"/>
              </a:rPr>
              <a:t>Lichtlot</a:t>
            </a:r>
            <a:r>
              <a:rPr lang="en-US" altLang="en-US" sz="1800" i="0" dirty="0" smtClean="0">
                <a:latin typeface="Times New Roman" panose="02020603050405020304" pitchFamily="18" charset="0"/>
                <a:cs typeface="Times New Roman" panose="02020603050405020304" pitchFamily="18" charset="0"/>
              </a:rPr>
              <a:t>:</a:t>
            </a:r>
            <a:r>
              <a:rPr lang="en-US" altLang="en-US" sz="1800" b="0" i="0" dirty="0" smtClean="0">
                <a:latin typeface="Times New Roman" panose="02020603050405020304" pitchFamily="18" charset="0"/>
                <a:cs typeface="Times New Roman" panose="02020603050405020304" pitchFamily="18" charset="0"/>
              </a:rPr>
              <a:t> Lot </a:t>
            </a:r>
            <a:r>
              <a:rPr lang="en-US" altLang="en-US" sz="1800" b="0" i="0" dirty="0">
                <a:latin typeface="Times New Roman" panose="02020603050405020304" pitchFamily="18" charset="0"/>
                <a:cs typeface="Times New Roman" panose="02020603050405020304" pitchFamily="18" charset="0"/>
              </a:rPr>
              <a:t>auf Band, </a:t>
            </a:r>
            <a:r>
              <a:rPr lang="en-US" altLang="en-US" sz="1800" b="0" i="0" dirty="0" err="1" smtClean="0">
                <a:latin typeface="Times New Roman" panose="02020603050405020304" pitchFamily="18" charset="0"/>
                <a:cs typeface="Times New Roman" panose="02020603050405020304" pitchFamily="18" charset="0"/>
              </a:rPr>
              <a:t>wenn</a:t>
            </a:r>
            <a:r>
              <a:rPr lang="en-US" altLang="en-US" sz="1800" b="0" i="0" dirty="0" smtClean="0">
                <a:latin typeface="Times New Roman" panose="02020603050405020304" pitchFamily="18" charset="0"/>
                <a:cs typeface="Times New Roman" panose="02020603050405020304" pitchFamily="18" charset="0"/>
              </a:rPr>
              <a:t> </a:t>
            </a:r>
            <a:r>
              <a:rPr lang="en-US" altLang="en-US" sz="1800" b="0" i="0" dirty="0">
                <a:latin typeface="Times New Roman" panose="02020603050405020304" pitchFamily="18" charset="0"/>
                <a:cs typeface="Times New Roman" panose="02020603050405020304" pitchFamily="18" charset="0"/>
              </a:rPr>
              <a:t>das </a:t>
            </a:r>
            <a:r>
              <a:rPr lang="en-US" altLang="en-US" sz="1800" b="0" i="0" dirty="0" err="1">
                <a:latin typeface="Times New Roman" panose="02020603050405020304" pitchFamily="18" charset="0"/>
                <a:cs typeface="Times New Roman" panose="02020603050405020304" pitchFamily="18" charset="0"/>
              </a:rPr>
              <a:t>Grundwasser</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erreicht</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smtClean="0">
                <a:latin typeface="Times New Roman" panose="02020603050405020304" pitchFamily="18" charset="0"/>
                <a:cs typeface="Times New Roman" panose="02020603050405020304" pitchFamily="18" charset="0"/>
              </a:rPr>
              <a:t>wird</a:t>
            </a:r>
            <a:r>
              <a:rPr lang="en-US" altLang="en-US" sz="1800" b="0" i="0" dirty="0" smtClean="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ein</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kleiner</a:t>
            </a:r>
            <a:r>
              <a:rPr lang="en-US" altLang="en-US" sz="1800" b="0" i="0" dirty="0">
                <a:latin typeface="Times New Roman" panose="02020603050405020304" pitchFamily="18" charset="0"/>
                <a:cs typeface="Times New Roman" panose="02020603050405020304" pitchFamily="18" charset="0"/>
              </a:rPr>
              <a:t> Strom </a:t>
            </a:r>
            <a:r>
              <a:rPr lang="en-US" altLang="en-US" sz="1800" b="0" i="0" dirty="0" err="1">
                <a:latin typeface="Times New Roman" panose="02020603050405020304" pitchFamily="18" charset="0"/>
                <a:cs typeface="Times New Roman" panose="02020603050405020304" pitchFamily="18" charset="0"/>
              </a:rPr>
              <a:t>induziert</a:t>
            </a:r>
            <a:r>
              <a:rPr lang="en-US" altLang="en-US" sz="1800" b="0" i="0" dirty="0">
                <a:latin typeface="Times New Roman" panose="02020603050405020304" pitchFamily="18" charset="0"/>
                <a:cs typeface="Times New Roman" panose="02020603050405020304" pitchFamily="18" charset="0"/>
              </a:rPr>
              <a:t> </a:t>
            </a:r>
            <a:r>
              <a:rPr lang="en-US" altLang="en-US" sz="1800" b="0" i="0" dirty="0" smtClean="0">
                <a:latin typeface="Times New Roman" panose="02020603050405020304" pitchFamily="18" charset="0"/>
                <a:cs typeface="Times New Roman" panose="02020603050405020304" pitchFamily="18" charset="0"/>
              </a:rPr>
              <a:t>-&gt; </a:t>
            </a:r>
            <a:r>
              <a:rPr lang="en-US" altLang="en-US" sz="1800" b="0" i="0" dirty="0" err="1" smtClean="0">
                <a:latin typeface="Times New Roman" panose="02020603050405020304" pitchFamily="18" charset="0"/>
                <a:cs typeface="Times New Roman" panose="02020603050405020304" pitchFamily="18" charset="0"/>
              </a:rPr>
              <a:t>Licht</a:t>
            </a:r>
            <a:r>
              <a:rPr lang="en-US" altLang="en-US" sz="1800" b="0" i="0" dirty="0" smtClean="0">
                <a:latin typeface="Times New Roman" panose="02020603050405020304" pitchFamily="18" charset="0"/>
                <a:cs typeface="Times New Roman" panose="02020603050405020304" pitchFamily="18" charset="0"/>
              </a:rPr>
              <a:t> </a:t>
            </a:r>
          </a:p>
          <a:p>
            <a:pPr marL="0" indent="0">
              <a:spcBef>
                <a:spcPts val="500"/>
              </a:spcBef>
            </a:pPr>
            <a:r>
              <a:rPr lang="de-DE" altLang="en-US" sz="1800" i="0" dirty="0" smtClean="0">
                <a:latin typeface="Times New Roman" panose="02020603050405020304" pitchFamily="18" charset="0"/>
                <a:cs typeface="Times New Roman" panose="02020603050405020304" pitchFamily="18" charset="0"/>
              </a:rPr>
              <a:t>Druckmesser:</a:t>
            </a:r>
            <a:r>
              <a:rPr lang="de-DE" altLang="en-US" sz="1800" b="0" i="0" dirty="0" smtClean="0">
                <a:latin typeface="Times New Roman" panose="02020603050405020304" pitchFamily="18" charset="0"/>
                <a:cs typeface="Times New Roman" panose="02020603050405020304" pitchFamily="18" charset="0"/>
              </a:rPr>
              <a:t> Misst Wasserdruck über Sensor: </a:t>
            </a:r>
            <a:r>
              <a:rPr lang="en-US" altLang="en-US" sz="1800" b="0" i="0" dirty="0">
                <a:latin typeface="Times New Roman" panose="02020603050405020304" pitchFamily="18" charset="0"/>
                <a:cs typeface="Times New Roman" panose="02020603050405020304" pitchFamily="18" charset="0"/>
              </a:rPr>
              <a:t>-&gt;  </a:t>
            </a:r>
            <a:r>
              <a:rPr lang="en-US" altLang="en-US" sz="1800" b="0" i="0" dirty="0" err="1">
                <a:latin typeface="Times New Roman" panose="02020603050405020304" pitchFamily="18" charset="0"/>
                <a:cs typeface="Times New Roman" panose="02020603050405020304" pitchFamily="18" charset="0"/>
              </a:rPr>
              <a:t>Fernübertragung</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möglich</a:t>
            </a:r>
            <a:endParaRPr lang="en-US" altLang="en-US" sz="1800" b="0" i="0" dirty="0">
              <a:latin typeface="Times New Roman" panose="02020603050405020304" pitchFamily="18" charset="0"/>
              <a:cs typeface="Times New Roman" panose="02020603050405020304" pitchFamily="18" charset="0"/>
            </a:endParaRPr>
          </a:p>
          <a:p>
            <a:pPr marL="0" indent="0">
              <a:spcBef>
                <a:spcPts val="500"/>
              </a:spcBef>
            </a:pPr>
            <a:endParaRPr lang="en-US" altLang="en-US" sz="1800" b="0" i="0" dirty="0">
              <a:latin typeface="Times New Roman" panose="02020603050405020304" pitchFamily="18" charset="0"/>
              <a:cs typeface="Times New Roman" panose="02020603050405020304" pitchFamily="18" charset="0"/>
            </a:endParaRPr>
          </a:p>
        </p:txBody>
      </p:sp>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0413" y="4049486"/>
            <a:ext cx="4465637" cy="2857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7563" y="4038600"/>
            <a:ext cx="3743325" cy="26400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smtClean="0">
                <a:solidFill>
                  <a:srgbClr val="FFFFFF"/>
                </a:solidFill>
              </a:rPr>
              <a:t>Grundwasser</a:t>
            </a:r>
            <a:endParaRPr lang="de-DE" altLang="en-US" sz="2400" b="1" i="0" dirty="0">
              <a:solidFill>
                <a:srgbClr val="FFFFFF"/>
              </a:solidFill>
            </a:endParaRPr>
          </a:p>
        </p:txBody>
      </p:sp>
    </p:spTree>
    <p:extLst>
      <p:ext uri="{BB962C8B-B14F-4D97-AF65-F5344CB8AC3E}">
        <p14:creationId xmlns:p14="http://schemas.microsoft.com/office/powerpoint/2010/main" val="2331776441"/>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71438" y="6381750"/>
            <a:ext cx="8964612" cy="476250"/>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9218" name="Text Box 2"/>
          <p:cNvSpPr txBox="1">
            <a:spLocks noChangeArrowheads="1"/>
          </p:cNvSpPr>
          <p:nvPr/>
        </p:nvSpPr>
        <p:spPr bwMode="auto">
          <a:xfrm>
            <a:off x="685800" y="990600"/>
            <a:ext cx="8774113" cy="576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77825" indent="-377825">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1pPr>
            <a:lvl2pPr>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2pPr>
            <a:lvl3pPr>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3pPr>
            <a:lvl4pPr>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4pPr>
            <a:lvl5pPr>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5pPr>
            <a:lvl6pPr marL="2514600" indent="-228600" defTabSz="449263" fontAlgn="base">
              <a:spcBef>
                <a:spcPct val="0"/>
              </a:spcBef>
              <a:spcAft>
                <a:spcPct val="0"/>
              </a:spcAft>
              <a:buClr>
                <a:srgbClr val="000000"/>
              </a:buClr>
              <a:buSzPct val="100000"/>
              <a:buFont typeface="Times New Roman" pitchFamily="18" charset="0"/>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6pPr>
            <a:lvl7pPr marL="2971800" indent="-228600" defTabSz="449263" fontAlgn="base">
              <a:spcBef>
                <a:spcPct val="0"/>
              </a:spcBef>
              <a:spcAft>
                <a:spcPct val="0"/>
              </a:spcAft>
              <a:buClr>
                <a:srgbClr val="000000"/>
              </a:buClr>
              <a:buSzPct val="100000"/>
              <a:buFont typeface="Times New Roman" pitchFamily="18" charset="0"/>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7pPr>
            <a:lvl8pPr marL="3429000" indent="-228600" defTabSz="449263" fontAlgn="base">
              <a:spcBef>
                <a:spcPct val="0"/>
              </a:spcBef>
              <a:spcAft>
                <a:spcPct val="0"/>
              </a:spcAft>
              <a:buClr>
                <a:srgbClr val="000000"/>
              </a:buClr>
              <a:buSzPct val="100000"/>
              <a:buFont typeface="Times New Roman" pitchFamily="18" charset="0"/>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8pPr>
            <a:lvl9pPr marL="3886200" indent="-228600" defTabSz="449263" fontAlgn="base">
              <a:spcBef>
                <a:spcPct val="0"/>
              </a:spcBef>
              <a:spcAft>
                <a:spcPct val="0"/>
              </a:spcAft>
              <a:buClr>
                <a:srgbClr val="000000"/>
              </a:buClr>
              <a:buSzPct val="100000"/>
              <a:buFont typeface="Times New Roman" pitchFamily="18" charset="0"/>
              <a:tabLst>
                <a:tab pos="377825" algn="l"/>
                <a:tab pos="825500" algn="l"/>
                <a:tab pos="1274763" algn="l"/>
                <a:tab pos="1724025" algn="l"/>
                <a:tab pos="2173288" algn="l"/>
                <a:tab pos="2622550" algn="l"/>
                <a:tab pos="3071813" algn="l"/>
                <a:tab pos="3521075" algn="l"/>
                <a:tab pos="3970338" algn="l"/>
                <a:tab pos="4419600" algn="l"/>
                <a:tab pos="4868863" algn="l"/>
                <a:tab pos="5318125" algn="l"/>
                <a:tab pos="5767388" algn="l"/>
                <a:tab pos="6216650" algn="l"/>
                <a:tab pos="6665913" algn="l"/>
                <a:tab pos="7115175" algn="l"/>
                <a:tab pos="7564438" algn="l"/>
                <a:tab pos="8013700" algn="l"/>
                <a:tab pos="8462963" algn="l"/>
                <a:tab pos="8912225" algn="l"/>
                <a:tab pos="9361488" algn="l"/>
              </a:tabLst>
              <a:defRPr sz="1600" b="1">
                <a:solidFill>
                  <a:srgbClr val="000000"/>
                </a:solidFill>
                <a:latin typeface="Arial" charset="0"/>
                <a:ea typeface="Droid Sans Fallback" charset="0"/>
                <a:cs typeface="Droid Sans Fallback" charset="0"/>
              </a:defRPr>
            </a:lvl9pPr>
          </a:lstStyle>
          <a:p>
            <a:pPr marL="0" indent="0">
              <a:spcBef>
                <a:spcPts val="500"/>
              </a:spcBef>
            </a:pPr>
            <a:r>
              <a:rPr lang="en-US" altLang="en-US" sz="2000" i="0" dirty="0" err="1" smtClean="0">
                <a:latin typeface="Times New Roman" panose="02020603050405020304" pitchFamily="18" charset="0"/>
                <a:cs typeface="Times New Roman" panose="02020603050405020304" pitchFamily="18" charset="0"/>
              </a:rPr>
              <a:t>Messung</a:t>
            </a:r>
            <a:r>
              <a:rPr lang="en-US" altLang="en-US" sz="2000" i="0" dirty="0" smtClean="0">
                <a:latin typeface="Times New Roman" panose="02020603050405020304" pitchFamily="18" charset="0"/>
                <a:cs typeface="Times New Roman" panose="02020603050405020304" pitchFamily="18" charset="0"/>
              </a:rPr>
              <a:t> der </a:t>
            </a:r>
            <a:r>
              <a:rPr lang="en-US" altLang="en-US" sz="2000" i="0" dirty="0" err="1" smtClean="0">
                <a:latin typeface="Times New Roman" panose="02020603050405020304" pitchFamily="18" charset="0"/>
                <a:cs typeface="Times New Roman" panose="02020603050405020304" pitchFamily="18" charset="0"/>
              </a:rPr>
              <a:t>Durchlässigkeit</a:t>
            </a:r>
            <a:r>
              <a:rPr lang="en-US" altLang="en-US" sz="2000" i="0" dirty="0" smtClean="0">
                <a:latin typeface="Times New Roman" panose="02020603050405020304" pitchFamily="18" charset="0"/>
                <a:cs typeface="Times New Roman" panose="02020603050405020304" pitchFamily="18" charset="0"/>
              </a:rPr>
              <a:t> und </a:t>
            </a:r>
            <a:r>
              <a:rPr lang="en-US" altLang="en-US" sz="2000" i="0" dirty="0" err="1" smtClean="0">
                <a:latin typeface="Times New Roman" panose="02020603050405020304" pitchFamily="18" charset="0"/>
                <a:cs typeface="Times New Roman" panose="02020603050405020304" pitchFamily="18" charset="0"/>
              </a:rPr>
              <a:t>Fließgeschwindigkeit</a:t>
            </a:r>
            <a:r>
              <a:rPr lang="en-US" altLang="en-US" sz="2000" i="0" dirty="0" smtClean="0">
                <a:latin typeface="Times New Roman" panose="02020603050405020304" pitchFamily="18" charset="0"/>
                <a:cs typeface="Times New Roman" panose="02020603050405020304" pitchFamily="18" charset="0"/>
              </a:rPr>
              <a:t> </a:t>
            </a:r>
            <a:r>
              <a:rPr lang="en-US" altLang="en-US" sz="2000" i="0" dirty="0" err="1" smtClean="0">
                <a:latin typeface="Times New Roman" panose="02020603050405020304" pitchFamily="18" charset="0"/>
                <a:cs typeface="Times New Roman" panose="02020603050405020304" pitchFamily="18" charset="0"/>
              </a:rPr>
              <a:t>im</a:t>
            </a:r>
            <a:r>
              <a:rPr lang="en-US" altLang="en-US" sz="2000" i="0" dirty="0" smtClean="0">
                <a:latin typeface="Times New Roman" panose="02020603050405020304" pitchFamily="18" charset="0"/>
                <a:cs typeface="Times New Roman" panose="02020603050405020304" pitchFamily="18" charset="0"/>
              </a:rPr>
              <a:t> </a:t>
            </a:r>
            <a:r>
              <a:rPr lang="en-US" altLang="en-US" sz="2000" i="0" dirty="0" err="1" smtClean="0">
                <a:latin typeface="Times New Roman" panose="02020603050405020304" pitchFamily="18" charset="0"/>
                <a:cs typeface="Times New Roman" panose="02020603050405020304" pitchFamily="18" charset="0"/>
              </a:rPr>
              <a:t>Grundwasser</a:t>
            </a:r>
            <a:endParaRPr lang="en-US" altLang="en-US" sz="2000" i="0" dirty="0" smtClean="0">
              <a:latin typeface="Times New Roman" panose="02020603050405020304" pitchFamily="18" charset="0"/>
              <a:cs typeface="Times New Roman" panose="02020603050405020304" pitchFamily="18" charset="0"/>
            </a:endParaRPr>
          </a:p>
          <a:p>
            <a:pPr marL="0" indent="0">
              <a:spcBef>
                <a:spcPts val="500"/>
              </a:spcBef>
            </a:pPr>
            <a:r>
              <a:rPr lang="de-DE" altLang="en-US" sz="1800" i="0" dirty="0" smtClean="0">
                <a:latin typeface="Times New Roman" panose="02020603050405020304" pitchFamily="18" charset="0"/>
                <a:cs typeface="Times New Roman" panose="02020603050405020304" pitchFamily="18" charset="0"/>
              </a:rPr>
              <a:t>Laborversuche</a:t>
            </a:r>
            <a:r>
              <a:rPr lang="de-DE" altLang="en-US" sz="1800" b="0" i="0" dirty="0" smtClean="0">
                <a:latin typeface="Times New Roman" panose="02020603050405020304" pitchFamily="18" charset="0"/>
                <a:cs typeface="Times New Roman" panose="02020603050405020304" pitchFamily="18" charset="0"/>
              </a:rPr>
              <a:t> (basierend auf Darcy-Gesetz)</a:t>
            </a:r>
            <a:endParaRPr lang="en-US" altLang="en-US" sz="1800" b="0" i="0" dirty="0" smtClean="0">
              <a:latin typeface="Times New Roman" panose="02020603050405020304" pitchFamily="18" charset="0"/>
              <a:cs typeface="Times New Roman" panose="02020603050405020304" pitchFamily="18" charset="0"/>
            </a:endParaRPr>
          </a:p>
          <a:p>
            <a:pPr marL="381000">
              <a:spcBef>
                <a:spcPts val="500"/>
              </a:spcBef>
              <a:buClrTx/>
              <a:buFontTx/>
              <a:buNone/>
            </a:pPr>
            <a:r>
              <a:rPr lang="en-US" altLang="en-US" sz="1800" i="0" dirty="0" err="1" smtClean="0">
                <a:latin typeface="Times New Roman" panose="02020603050405020304" pitchFamily="18" charset="0"/>
                <a:cs typeface="Times New Roman" panose="02020603050405020304" pitchFamily="18" charset="0"/>
              </a:rPr>
              <a:t>Pumpversuche</a:t>
            </a:r>
            <a:r>
              <a:rPr lang="en-US" altLang="en-US" sz="1800" b="0" i="0" dirty="0" smtClean="0">
                <a:latin typeface="Times New Roman" panose="02020603050405020304" pitchFamily="18" charset="0"/>
                <a:cs typeface="Times New Roman" panose="02020603050405020304" pitchFamily="18" charset="0"/>
              </a:rPr>
              <a:t> </a:t>
            </a:r>
            <a:r>
              <a:rPr lang="en-US" altLang="en-US" sz="1800" b="0" i="0" dirty="0">
                <a:latin typeface="Times New Roman" panose="02020603050405020304" pitchFamily="18" charset="0"/>
                <a:cs typeface="Times New Roman" panose="02020603050405020304" pitchFamily="18" charset="0"/>
              </a:rPr>
              <a:t>(</a:t>
            </a:r>
            <a:r>
              <a:rPr lang="en-US" altLang="en-US" sz="1800" b="0" i="0" dirty="0" err="1">
                <a:latin typeface="Times New Roman" panose="02020603050405020304" pitchFamily="18" charset="0"/>
                <a:cs typeface="Times New Roman" panose="02020603050405020304" pitchFamily="18" charset="0"/>
              </a:rPr>
              <a:t>Grundwasserspiegel</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im</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Brunnen</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verändern</a:t>
            </a:r>
            <a:r>
              <a:rPr lang="en-US" altLang="en-US" sz="1800" b="0" i="0" dirty="0">
                <a:latin typeface="Times New Roman" panose="02020603050405020304" pitchFamily="18" charset="0"/>
                <a:cs typeface="Times New Roman" panose="02020603050405020304" pitchFamily="18" charset="0"/>
              </a:rPr>
              <a:t> und die </a:t>
            </a:r>
            <a:r>
              <a:rPr lang="en-US" altLang="en-US" sz="1800" b="0" i="0" dirty="0" err="1">
                <a:latin typeface="Times New Roman" panose="02020603050405020304" pitchFamily="18" charset="0"/>
                <a:cs typeface="Times New Roman" panose="02020603050405020304" pitchFamily="18" charset="0"/>
              </a:rPr>
              <a:t>Zeit</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messen</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bis</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ein</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konst</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Zustand</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smtClean="0">
                <a:latin typeface="Times New Roman" panose="02020603050405020304" pitchFamily="18" charset="0"/>
                <a:cs typeface="Times New Roman" panose="02020603050405020304" pitchFamily="18" charset="0"/>
              </a:rPr>
              <a:t>wieder</a:t>
            </a:r>
            <a:r>
              <a:rPr lang="en-US" altLang="en-US" sz="1800" b="0" i="0" dirty="0" smtClean="0">
                <a:latin typeface="Times New Roman" panose="02020603050405020304" pitchFamily="18" charset="0"/>
                <a:cs typeface="Times New Roman" panose="02020603050405020304" pitchFamily="18" charset="0"/>
              </a:rPr>
              <a:t> </a:t>
            </a:r>
            <a:r>
              <a:rPr lang="en-US" altLang="en-US" sz="1800" b="0" i="0" dirty="0" err="1" smtClean="0">
                <a:latin typeface="Times New Roman" panose="02020603050405020304" pitchFamily="18" charset="0"/>
                <a:cs typeface="Times New Roman" panose="02020603050405020304" pitchFamily="18" charset="0"/>
              </a:rPr>
              <a:t>erreicht</a:t>
            </a:r>
            <a:r>
              <a:rPr lang="en-US" altLang="en-US" sz="1800" b="0" i="0" dirty="0" smtClean="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ist</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a:latin typeface="Times New Roman" panose="02020603050405020304" pitchFamily="18" charset="0"/>
                <a:cs typeface="Times New Roman" panose="02020603050405020304" pitchFamily="18" charset="0"/>
              </a:rPr>
              <a:t>k</a:t>
            </a:r>
            <a:r>
              <a:rPr lang="en-US" altLang="en-US" sz="1800" b="0" i="0" baseline="-33000" dirty="0" err="1">
                <a:latin typeface="Times New Roman" panose="02020603050405020304" pitchFamily="18" charset="0"/>
                <a:cs typeface="Times New Roman" panose="02020603050405020304" pitchFamily="18" charset="0"/>
              </a:rPr>
              <a:t>f</a:t>
            </a:r>
            <a:r>
              <a:rPr lang="en-US" altLang="en-US" sz="1800" b="0" i="0" dirty="0">
                <a:latin typeface="Times New Roman" panose="02020603050405020304" pitchFamily="18" charset="0"/>
                <a:cs typeface="Times New Roman" panose="02020603050405020304" pitchFamily="18" charset="0"/>
              </a:rPr>
              <a:t> </a:t>
            </a:r>
            <a:r>
              <a:rPr lang="en-US" altLang="en-US" sz="1800" b="0" i="0" dirty="0" err="1" smtClean="0">
                <a:latin typeface="Times New Roman" panose="02020603050405020304" pitchFamily="18" charset="0"/>
                <a:cs typeface="Times New Roman" panose="02020603050405020304" pitchFamily="18" charset="0"/>
              </a:rPr>
              <a:t>bestimmen</a:t>
            </a:r>
            <a:r>
              <a:rPr lang="en-US" altLang="en-US" sz="1800" b="0" i="0" dirty="0" smtClean="0">
                <a:latin typeface="Times New Roman" panose="02020603050405020304" pitchFamily="18" charset="0"/>
                <a:cs typeface="Times New Roman" panose="02020603050405020304" pitchFamily="18" charset="0"/>
              </a:rPr>
              <a:t>)</a:t>
            </a:r>
          </a:p>
          <a:p>
            <a:pPr marL="381000">
              <a:spcBef>
                <a:spcPts val="500"/>
              </a:spcBef>
              <a:buClrTx/>
              <a:buFontTx/>
              <a:buNone/>
            </a:pPr>
            <a:r>
              <a:rPr lang="de-DE" altLang="en-US" sz="1800" i="0" dirty="0" err="1" smtClean="0">
                <a:latin typeface="Times New Roman" panose="02020603050405020304" pitchFamily="18" charset="0"/>
                <a:cs typeface="Times New Roman" panose="02020603050405020304" pitchFamily="18" charset="0"/>
              </a:rPr>
              <a:t>Tracerversuche</a:t>
            </a:r>
            <a:r>
              <a:rPr lang="de-DE" altLang="en-US" sz="1800" i="0" dirty="0" smtClean="0">
                <a:latin typeface="Times New Roman" panose="02020603050405020304" pitchFamily="18" charset="0"/>
                <a:cs typeface="Times New Roman" panose="02020603050405020304" pitchFamily="18" charset="0"/>
              </a:rPr>
              <a:t> </a:t>
            </a:r>
            <a:endParaRPr lang="en-US" altLang="en-US" sz="1800" i="0" dirty="0">
              <a:latin typeface="Times New Roman" panose="02020603050405020304" pitchFamily="18" charset="0"/>
              <a:cs typeface="Times New Roman" panose="02020603050405020304" pitchFamily="18" charset="0"/>
            </a:endParaRPr>
          </a:p>
        </p:txBody>
      </p:sp>
      <p:pic>
        <p:nvPicPr>
          <p:cNvPr id="1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r="30350" b="43654"/>
          <a:stretch>
            <a:fillRect/>
          </a:stretch>
        </p:blipFill>
        <p:spPr bwMode="auto">
          <a:xfrm>
            <a:off x="5638800" y="3871119"/>
            <a:ext cx="2590800" cy="2550824"/>
          </a:xfrm>
          <a:prstGeom prst="rect">
            <a:avLst/>
          </a:prstGeom>
          <a:noFill/>
          <a:ln>
            <a:noFill/>
          </a:ln>
          <a:effectLst/>
          <a:extLst>
            <a:ext uri="{909E8E84-426E-40DD-AFC4-6F175D3DCCD1}">
              <a14:hiddenFill xmlns:a14="http://schemas.microsoft.com/office/drawing/2010/main">
                <a:blipFill dpi="0" rotWithShape="0">
                  <a:blip/>
                  <a:srcRect r="30350" b="43654"/>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202"/>
          <a:stretch/>
        </p:blipFill>
        <p:spPr bwMode="auto">
          <a:xfrm>
            <a:off x="940679" y="3733800"/>
            <a:ext cx="4231740" cy="245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smtClean="0">
                <a:solidFill>
                  <a:srgbClr val="FFFFFF"/>
                </a:solidFill>
              </a:rPr>
              <a:t>Grundwasser</a:t>
            </a:r>
            <a:endParaRPr lang="de-DE" altLang="en-US" sz="2400" b="1" i="0" dirty="0">
              <a:solidFill>
                <a:srgbClr val="FFFFFF"/>
              </a:solidFill>
            </a:endParaRPr>
          </a:p>
        </p:txBody>
      </p:sp>
    </p:spTree>
    <p:extLst>
      <p:ext uri="{BB962C8B-B14F-4D97-AF65-F5344CB8AC3E}">
        <p14:creationId xmlns:p14="http://schemas.microsoft.com/office/powerpoint/2010/main" val="1208514561"/>
      </p:ext>
    </p:extLst>
  </p:cSld>
  <p:clrMapOvr>
    <a:masterClrMapping/>
  </p:clrMapOvr>
  <p:transition spd="slow"/>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Text Box 1"/>
          <p:cNvSpPr txBox="1">
            <a:spLocks noChangeArrowheads="1"/>
          </p:cNvSpPr>
          <p:nvPr/>
        </p:nvSpPr>
        <p:spPr bwMode="auto">
          <a:xfrm>
            <a:off x="762000" y="1173163"/>
            <a:ext cx="8229600" cy="5761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79413" indent="-379413">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5pPr>
            <a:lvl6pPr marL="25146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6pPr>
            <a:lvl7pPr marL="29718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7pPr>
            <a:lvl8pPr marL="34290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8pPr>
            <a:lvl9pPr marL="38862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9pPr>
          </a:lstStyle>
          <a:p>
            <a:pPr marL="0" indent="0">
              <a:spcBef>
                <a:spcPts val="0"/>
              </a:spcBef>
              <a:spcAft>
                <a:spcPts val="600"/>
              </a:spcAft>
              <a:buSzPct val="45000"/>
              <a:defRPr/>
            </a:pPr>
            <a:r>
              <a:rPr lang="en-US" altLang="en-US" b="1" i="0" dirty="0" err="1">
                <a:latin typeface="Times New Roman" panose="02020603050405020304" pitchFamily="18" charset="0"/>
                <a:cs typeface="Times New Roman" panose="02020603050405020304" pitchFamily="18" charset="0"/>
              </a:rPr>
              <a:t>Definitionen</a:t>
            </a:r>
            <a:r>
              <a:rPr lang="en-US" altLang="en-US" b="1" i="0" dirty="0">
                <a:latin typeface="Times New Roman" panose="02020603050405020304" pitchFamily="18" charset="0"/>
                <a:cs typeface="Times New Roman" panose="02020603050405020304" pitchFamily="18" charset="0"/>
              </a:rPr>
              <a:t> </a:t>
            </a:r>
            <a:r>
              <a:rPr lang="en-US" altLang="en-US" b="1" i="0" dirty="0" err="1">
                <a:latin typeface="Times New Roman" panose="02020603050405020304" pitchFamily="18" charset="0"/>
                <a:cs typeface="Times New Roman" panose="02020603050405020304" pitchFamily="18" charset="0"/>
              </a:rPr>
              <a:t>im</a:t>
            </a:r>
            <a:r>
              <a:rPr lang="en-US" altLang="en-US" b="1" i="0" dirty="0">
                <a:latin typeface="Times New Roman" panose="02020603050405020304" pitchFamily="18" charset="0"/>
                <a:cs typeface="Times New Roman" panose="02020603050405020304" pitchFamily="18" charset="0"/>
              </a:rPr>
              <a:t> </a:t>
            </a:r>
            <a:r>
              <a:rPr lang="en-US" altLang="en-US" b="1" i="0" dirty="0" err="1">
                <a:latin typeface="Times New Roman" panose="02020603050405020304" pitchFamily="18" charset="0"/>
                <a:cs typeface="Times New Roman" panose="02020603050405020304" pitchFamily="18" charset="0"/>
              </a:rPr>
              <a:t>Zusammenhang</a:t>
            </a:r>
            <a:r>
              <a:rPr lang="en-US" altLang="en-US" b="1" i="0" dirty="0">
                <a:latin typeface="Times New Roman" panose="02020603050405020304" pitchFamily="18" charset="0"/>
                <a:cs typeface="Times New Roman" panose="02020603050405020304" pitchFamily="18" charset="0"/>
              </a:rPr>
              <a:t> </a:t>
            </a:r>
            <a:r>
              <a:rPr lang="en-US" altLang="en-US" b="1" i="0" dirty="0" err="1">
                <a:latin typeface="Times New Roman" panose="02020603050405020304" pitchFamily="18" charset="0"/>
                <a:cs typeface="Times New Roman" panose="02020603050405020304" pitchFamily="18" charset="0"/>
              </a:rPr>
              <a:t>mit</a:t>
            </a:r>
            <a:r>
              <a:rPr lang="en-US" altLang="en-US" b="1" i="0" dirty="0">
                <a:latin typeface="Times New Roman" panose="02020603050405020304" pitchFamily="18" charset="0"/>
                <a:cs typeface="Times New Roman" panose="02020603050405020304" pitchFamily="18" charset="0"/>
              </a:rPr>
              <a:t> </a:t>
            </a:r>
            <a:r>
              <a:rPr lang="en-US" altLang="en-US" b="1" i="0" dirty="0" err="1" smtClean="0">
                <a:latin typeface="Times New Roman" panose="02020603050405020304" pitchFamily="18" charset="0"/>
                <a:cs typeface="Times New Roman" panose="02020603050405020304" pitchFamily="18" charset="0"/>
              </a:rPr>
              <a:t>Versickerung</a:t>
            </a:r>
            <a:r>
              <a:rPr lang="en-US" altLang="en-US" b="1" i="0" dirty="0" smtClean="0">
                <a:latin typeface="Times New Roman" panose="02020603050405020304" pitchFamily="18" charset="0"/>
                <a:cs typeface="Times New Roman" panose="02020603050405020304" pitchFamily="18" charset="0"/>
              </a:rPr>
              <a:t> (1)</a:t>
            </a:r>
            <a:endParaRPr lang="en-US" altLang="en-US" i="0" dirty="0" smtClean="0">
              <a:latin typeface="Times New Roman" panose="02020603050405020304" pitchFamily="18" charset="0"/>
              <a:cs typeface="Times New Roman" panose="02020603050405020304" pitchFamily="18" charset="0"/>
            </a:endParaRPr>
          </a:p>
          <a:p>
            <a:pPr>
              <a:spcBef>
                <a:spcPts val="0"/>
              </a:spcBef>
              <a:spcAft>
                <a:spcPts val="600"/>
              </a:spcAft>
              <a:buFont typeface="Arial" charset="0"/>
              <a:buChar char="•"/>
              <a:defRPr/>
            </a:pPr>
            <a:r>
              <a:rPr lang="en-US" altLang="en-US" sz="2000" b="1" i="0" dirty="0" err="1" smtClean="0">
                <a:latin typeface="Times New Roman" panose="02020603050405020304" pitchFamily="18" charset="0"/>
                <a:cs typeface="Times New Roman" panose="02020603050405020304" pitchFamily="18" charset="0"/>
              </a:rPr>
              <a:t>Sickerwasser</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Wasser</a:t>
            </a:r>
            <a:r>
              <a:rPr lang="en-US" altLang="en-US" sz="2000" i="0" dirty="0">
                <a:latin typeface="Times New Roman" panose="02020603050405020304" pitchFamily="18" charset="0"/>
                <a:cs typeface="Times New Roman" panose="02020603050405020304" pitchFamily="18" charset="0"/>
              </a:rPr>
              <a:t> das der </a:t>
            </a:r>
            <a:r>
              <a:rPr lang="en-US" altLang="en-US" sz="2000" i="0" dirty="0" err="1">
                <a:latin typeface="Times New Roman" panose="02020603050405020304" pitchFamily="18" charset="0"/>
                <a:cs typeface="Times New Roman" panose="02020603050405020304" pitchFamily="18" charset="0"/>
              </a:rPr>
              <a:t>Schwerkraft</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folgt</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bewegt</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sich</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durch</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große</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Poren</a:t>
            </a:r>
            <a:r>
              <a:rPr lang="en-US" altLang="en-US" sz="2000" i="0" dirty="0">
                <a:latin typeface="Times New Roman" panose="02020603050405020304" pitchFamily="18" charset="0"/>
                <a:cs typeface="Times New Roman" panose="02020603050405020304" pitchFamily="18" charset="0"/>
              </a:rPr>
              <a:t> und </a:t>
            </a:r>
            <a:r>
              <a:rPr lang="en-US" altLang="en-US" sz="2000" i="0" dirty="0" err="1">
                <a:latin typeface="Times New Roman" panose="02020603050405020304" pitchFamily="18" charset="0"/>
                <a:cs typeface="Times New Roman" panose="02020603050405020304" pitchFamily="18" charset="0"/>
              </a:rPr>
              <a:t>trägt</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zur</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Grundwasserneubildung</a:t>
            </a:r>
            <a:r>
              <a:rPr lang="en-US" altLang="en-US" sz="2000" i="0" dirty="0">
                <a:latin typeface="Times New Roman" panose="02020603050405020304" pitchFamily="18" charset="0"/>
                <a:cs typeface="Times New Roman" panose="02020603050405020304" pitchFamily="18" charset="0"/>
              </a:rPr>
              <a:t> </a:t>
            </a:r>
            <a:r>
              <a:rPr lang="en-US" altLang="en-US" sz="2000" i="0" dirty="0" err="1" smtClean="0">
                <a:latin typeface="Times New Roman" panose="02020603050405020304" pitchFamily="18" charset="0"/>
                <a:cs typeface="Times New Roman" panose="02020603050405020304" pitchFamily="18" charset="0"/>
              </a:rPr>
              <a:t>bei</a:t>
            </a:r>
            <a:r>
              <a:rPr lang="en-US" altLang="en-US" sz="2000" i="0">
                <a:latin typeface="Times New Roman" panose="02020603050405020304" pitchFamily="18" charset="0"/>
                <a:cs typeface="Times New Roman" panose="02020603050405020304" pitchFamily="18" charset="0"/>
              </a:rPr>
              <a:t> </a:t>
            </a:r>
            <a:r>
              <a:rPr lang="en-US" altLang="en-US" sz="2000" i="0" smtClean="0">
                <a:latin typeface="Times New Roman" panose="02020603050405020304" pitchFamily="18" charset="0"/>
                <a:cs typeface="Times New Roman" panose="02020603050405020304" pitchFamily="18" charset="0"/>
              </a:rPr>
              <a:t>(Gravitationswasser</a:t>
            </a:r>
            <a:r>
              <a:rPr lang="en-US" altLang="en-US" sz="2000" i="0" dirty="0" smtClean="0">
                <a:latin typeface="Times New Roman" panose="02020603050405020304" pitchFamily="18" charset="0"/>
                <a:cs typeface="Times New Roman" panose="02020603050405020304" pitchFamily="18" charset="0"/>
              </a:rPr>
              <a:t>)</a:t>
            </a:r>
            <a:endParaRPr lang="en-US" altLang="en-US" sz="2000" i="0" dirty="0">
              <a:latin typeface="Times New Roman" panose="02020603050405020304" pitchFamily="18" charset="0"/>
              <a:cs typeface="Times New Roman" panose="02020603050405020304" pitchFamily="18" charset="0"/>
            </a:endParaRPr>
          </a:p>
          <a:p>
            <a:pPr>
              <a:spcBef>
                <a:spcPts val="0"/>
              </a:spcBef>
              <a:spcAft>
                <a:spcPts val="600"/>
              </a:spcAft>
              <a:buFont typeface="Arial" charset="0"/>
              <a:buChar char="•"/>
              <a:defRPr/>
            </a:pPr>
            <a:r>
              <a:rPr lang="en-US" altLang="en-US" sz="2000" b="1" i="0" dirty="0" err="1">
                <a:latin typeface="Times New Roman" panose="02020603050405020304" pitchFamily="18" charset="0"/>
                <a:cs typeface="Times New Roman" panose="02020603050405020304" pitchFamily="18" charset="0"/>
              </a:rPr>
              <a:t>Kapillarwasser</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Wasser</a:t>
            </a:r>
            <a:r>
              <a:rPr lang="en-US" altLang="en-US" sz="2000" i="0" dirty="0">
                <a:latin typeface="Times New Roman" panose="02020603050405020304" pitchFamily="18" charset="0"/>
                <a:cs typeface="Times New Roman" panose="02020603050405020304" pitchFamily="18" charset="0"/>
              </a:rPr>
              <a:t>, das in </a:t>
            </a:r>
            <a:r>
              <a:rPr lang="en-US" altLang="en-US" sz="2000" i="0" dirty="0" err="1">
                <a:latin typeface="Times New Roman" panose="02020603050405020304" pitchFamily="18" charset="0"/>
                <a:cs typeface="Times New Roman" panose="02020603050405020304" pitchFamily="18" charset="0"/>
              </a:rPr>
              <a:t>mittelgroßen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Poren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durch</a:t>
            </a:r>
            <a:r>
              <a:rPr lang="en-US" altLang="en-US" sz="2000" i="0" dirty="0">
                <a:latin typeface="Times New Roman" panose="02020603050405020304" pitchFamily="18" charset="0"/>
                <a:cs typeface="Times New Roman" panose="02020603050405020304" pitchFamily="18" charset="0"/>
              </a:rPr>
              <a:t> die </a:t>
            </a:r>
            <a:r>
              <a:rPr lang="en-US" altLang="en-US" sz="2000" i="0" dirty="0" err="1">
                <a:latin typeface="Times New Roman" panose="02020603050405020304" pitchFamily="18" charset="0"/>
                <a:cs typeface="Times New Roman" panose="02020603050405020304" pitchFamily="18" charset="0"/>
              </a:rPr>
              <a:t>Oberflächenspannung</a:t>
            </a:r>
            <a:r>
              <a:rPr lang="en-US" altLang="en-US" sz="2000" i="0" dirty="0">
                <a:latin typeface="Times New Roman" panose="02020603050405020304" pitchFamily="18" charset="0"/>
                <a:cs typeface="Times New Roman" panose="02020603050405020304" pitchFamily="18" charset="0"/>
              </a:rPr>
              <a:t> / </a:t>
            </a:r>
            <a:r>
              <a:rPr lang="en-US" altLang="en-US" sz="2000" i="0" dirty="0" err="1">
                <a:latin typeface="Times New Roman" panose="02020603050405020304" pitchFamily="18" charset="0"/>
                <a:cs typeface="Times New Roman" panose="02020603050405020304" pitchFamily="18" charset="0"/>
              </a:rPr>
              <a:t>Kapillarität</a:t>
            </a:r>
            <a:r>
              <a:rPr lang="en-US" altLang="en-US" sz="2000" i="0" dirty="0">
                <a:latin typeface="Times New Roman" panose="02020603050405020304" pitchFamily="18" charset="0"/>
                <a:cs typeface="Times New Roman" panose="02020603050405020304" pitchFamily="18" charset="0"/>
              </a:rPr>
              <a:t> und Adsorption </a:t>
            </a:r>
            <a:r>
              <a:rPr lang="en-US" altLang="en-US" sz="2000" i="0" dirty="0" err="1">
                <a:latin typeface="Times New Roman" panose="02020603050405020304" pitchFamily="18" charset="0"/>
                <a:cs typeface="Times New Roman" panose="02020603050405020304" pitchFamily="18" charset="0"/>
              </a:rPr>
              <a:t>gehalten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wird</a:t>
            </a:r>
            <a:endParaRPr lang="en-US" altLang="en-US" sz="2000" i="0" dirty="0">
              <a:latin typeface="Times New Roman" panose="02020603050405020304" pitchFamily="18" charset="0"/>
              <a:cs typeface="Times New Roman" panose="02020603050405020304" pitchFamily="18" charset="0"/>
            </a:endParaRPr>
          </a:p>
          <a:p>
            <a:pPr>
              <a:spcBef>
                <a:spcPts val="0"/>
              </a:spcBef>
              <a:spcAft>
                <a:spcPts val="600"/>
              </a:spcAft>
              <a:buFont typeface="Arial" charset="0"/>
              <a:buChar char="•"/>
              <a:defRPr/>
            </a:pPr>
            <a:r>
              <a:rPr lang="en-US" altLang="en-US" sz="2000" b="1" i="0" dirty="0" err="1">
                <a:latin typeface="Times New Roman" panose="02020603050405020304" pitchFamily="18" charset="0"/>
                <a:cs typeface="Times New Roman" panose="02020603050405020304" pitchFamily="18" charset="0"/>
              </a:rPr>
              <a:t>Adsorptionswasser</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Wasser</a:t>
            </a:r>
            <a:r>
              <a:rPr lang="en-US" altLang="en-US" sz="2000" i="0" dirty="0">
                <a:latin typeface="Times New Roman" panose="02020603050405020304" pitchFamily="18" charset="0"/>
                <a:cs typeface="Times New Roman" panose="02020603050405020304" pitchFamily="18" charset="0"/>
              </a:rPr>
              <a:t>, das </a:t>
            </a:r>
            <a:r>
              <a:rPr lang="en-US" altLang="en-US" sz="2000" i="0" dirty="0" err="1">
                <a:latin typeface="Times New Roman" panose="02020603050405020304" pitchFamily="18" charset="0"/>
                <a:cs typeface="Times New Roman" panose="02020603050405020304" pitchFamily="18" charset="0"/>
              </a:rPr>
              <a:t>durch</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Hydratation</a:t>
            </a:r>
            <a:r>
              <a:rPr lang="en-US" altLang="en-US" sz="2000" i="0" dirty="0">
                <a:latin typeface="Times New Roman" panose="02020603050405020304" pitchFamily="18" charset="0"/>
                <a:cs typeface="Times New Roman" panose="02020603050405020304" pitchFamily="18" charset="0"/>
              </a:rPr>
              <a:t> und </a:t>
            </a:r>
            <a:r>
              <a:rPr lang="en-US" altLang="en-US" sz="2000" i="0" dirty="0" err="1">
                <a:latin typeface="Times New Roman" panose="02020603050405020304" pitchFamily="18" charset="0"/>
                <a:cs typeface="Times New Roman" panose="02020603050405020304" pitchFamily="18" charset="0"/>
              </a:rPr>
              <a:t>elektrostatische</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Kräfte</a:t>
            </a:r>
            <a:r>
              <a:rPr lang="en-US" altLang="en-US" sz="2000" i="0" dirty="0">
                <a:latin typeface="Times New Roman" panose="02020603050405020304" pitchFamily="18" charset="0"/>
                <a:cs typeface="Times New Roman" panose="02020603050405020304" pitchFamily="18" charset="0"/>
              </a:rPr>
              <a:t> in </a:t>
            </a:r>
            <a:r>
              <a:rPr lang="en-US" altLang="en-US" sz="2000" i="0" dirty="0" err="1">
                <a:latin typeface="Times New Roman" panose="02020603050405020304" pitchFamily="18" charset="0"/>
                <a:cs typeface="Times New Roman" panose="02020603050405020304" pitchFamily="18" charset="0"/>
              </a:rPr>
              <a:t>einem</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sehr</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dünnen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Wasserfilm</a:t>
            </a:r>
            <a:r>
              <a:rPr lang="en-US" altLang="en-US" sz="2000" i="0" dirty="0">
                <a:latin typeface="Times New Roman" panose="02020603050405020304" pitchFamily="18" charset="0"/>
                <a:cs typeface="Times New Roman" panose="02020603050405020304" pitchFamily="18" charset="0"/>
              </a:rPr>
              <a:t> um die </a:t>
            </a:r>
            <a:r>
              <a:rPr lang="en-US" altLang="en-US" sz="2000" i="0" dirty="0" err="1">
                <a:latin typeface="Times New Roman" panose="02020603050405020304" pitchFamily="18" charset="0"/>
                <a:cs typeface="Times New Roman" panose="02020603050405020304" pitchFamily="18" charset="0"/>
              </a:rPr>
              <a:t>Partikel</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herum</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gehalten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wird</a:t>
            </a:r>
            <a:endParaRPr lang="en-US" altLang="en-US" sz="2000" i="0" dirty="0">
              <a:latin typeface="Times New Roman" panose="02020603050405020304" pitchFamily="18" charset="0"/>
              <a:cs typeface="Times New Roman" panose="02020603050405020304" pitchFamily="18" charset="0"/>
            </a:endParaRPr>
          </a:p>
          <a:p>
            <a:pPr>
              <a:spcBef>
                <a:spcPts val="0"/>
              </a:spcBef>
              <a:spcAft>
                <a:spcPts val="600"/>
              </a:spcAft>
              <a:buFont typeface="Arial" charset="0"/>
              <a:buChar char="•"/>
              <a:defRPr/>
            </a:pPr>
            <a:r>
              <a:rPr lang="en-US" altLang="en-US" sz="2000" b="1" i="0" dirty="0" err="1">
                <a:latin typeface="Times New Roman" panose="02020603050405020304" pitchFamily="18" charset="0"/>
                <a:cs typeface="Times New Roman" panose="02020603050405020304" pitchFamily="18" charset="0"/>
              </a:rPr>
              <a:t>Porosität</a:t>
            </a:r>
            <a:r>
              <a:rPr lang="en-US" altLang="en-US" sz="2000" i="0" dirty="0">
                <a:latin typeface="Times New Roman" panose="02020603050405020304" pitchFamily="18" charset="0"/>
                <a:cs typeface="Times New Roman" panose="02020603050405020304" pitchFamily="18" charset="0"/>
              </a:rPr>
              <a:t> f [%]: </a:t>
            </a:r>
            <a:r>
              <a:rPr lang="en-US" altLang="en-US" sz="2000" i="0" dirty="0" err="1">
                <a:latin typeface="Times New Roman" panose="02020603050405020304" pitchFamily="18" charset="0"/>
                <a:cs typeface="Times New Roman" panose="02020603050405020304" pitchFamily="18" charset="0"/>
              </a:rPr>
              <a:t>Verhältnis</a:t>
            </a:r>
            <a:r>
              <a:rPr lang="en-US" altLang="en-US" sz="2000" i="0" dirty="0">
                <a:latin typeface="Times New Roman" panose="02020603050405020304" pitchFamily="18" charset="0"/>
                <a:cs typeface="Times New Roman" panose="02020603050405020304" pitchFamily="18" charset="0"/>
              </a:rPr>
              <a:t> von </a:t>
            </a:r>
            <a:r>
              <a:rPr lang="en-US" altLang="en-US" sz="2000" i="0" dirty="0" err="1">
                <a:latin typeface="Times New Roman" panose="02020603050405020304" pitchFamily="18" charset="0"/>
                <a:cs typeface="Times New Roman" panose="02020603050405020304" pitchFamily="18" charset="0"/>
              </a:rPr>
              <a:t>Poren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zu</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gesamten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Volumen</a:t>
            </a:r>
            <a:endParaRPr lang="en-US" altLang="en-US" sz="2000" i="0" dirty="0">
              <a:latin typeface="Times New Roman" panose="02020603050405020304" pitchFamily="18" charset="0"/>
              <a:cs typeface="Times New Roman" panose="02020603050405020304" pitchFamily="18" charset="0"/>
            </a:endParaRPr>
          </a:p>
          <a:p>
            <a:pPr>
              <a:spcBef>
                <a:spcPts val="0"/>
              </a:spcBef>
              <a:spcAft>
                <a:spcPts val="600"/>
              </a:spcAft>
              <a:buFont typeface="Arial" charset="0"/>
              <a:buChar char="•"/>
              <a:defRPr/>
            </a:pPr>
            <a:r>
              <a:rPr lang="en-US" altLang="en-US" sz="2000" b="1" i="0" dirty="0" err="1">
                <a:latin typeface="Times New Roman" panose="02020603050405020304" pitchFamily="18" charset="0"/>
                <a:cs typeface="Times New Roman" panose="02020603050405020304" pitchFamily="18" charset="0"/>
              </a:rPr>
              <a:t>Wassergehalt</a:t>
            </a:r>
            <a:r>
              <a:rPr lang="en-US" altLang="en-US" sz="2000" i="0" dirty="0">
                <a:latin typeface="Times New Roman" panose="02020603050405020304" pitchFamily="18" charset="0"/>
                <a:cs typeface="Times New Roman" panose="02020603050405020304" pitchFamily="18" charset="0"/>
              </a:rPr>
              <a:t> q [%]: </a:t>
            </a:r>
            <a:r>
              <a:rPr lang="en-US" altLang="en-US" sz="2000" i="0" dirty="0" err="1">
                <a:latin typeface="Times New Roman" panose="02020603050405020304" pitchFamily="18" charset="0"/>
                <a:cs typeface="Times New Roman" panose="02020603050405020304" pitchFamily="18" charset="0"/>
              </a:rPr>
              <a:t>Verhältnis</a:t>
            </a:r>
            <a:r>
              <a:rPr lang="en-US" altLang="en-US" sz="2000" i="0" dirty="0">
                <a:latin typeface="Times New Roman" panose="02020603050405020304" pitchFamily="18" charset="0"/>
                <a:cs typeface="Times New Roman" panose="02020603050405020304" pitchFamily="18" charset="0"/>
              </a:rPr>
              <a:t> von </a:t>
            </a:r>
            <a:r>
              <a:rPr lang="en-US" altLang="en-US" sz="2000" i="0" dirty="0" err="1">
                <a:latin typeface="Times New Roman" panose="02020603050405020304" pitchFamily="18" charset="0"/>
                <a:cs typeface="Times New Roman" panose="02020603050405020304" pitchFamily="18" charset="0"/>
              </a:rPr>
              <a:t>Wasser</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zu</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gesamten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Volumen</a:t>
            </a:r>
            <a:endParaRPr lang="en-US" altLang="en-US" sz="2000" i="0" dirty="0">
              <a:latin typeface="Times New Roman" panose="02020603050405020304" pitchFamily="18" charset="0"/>
              <a:cs typeface="Times New Roman" panose="02020603050405020304" pitchFamily="18" charset="0"/>
            </a:endParaRPr>
          </a:p>
          <a:p>
            <a:pPr>
              <a:spcBef>
                <a:spcPts val="0"/>
              </a:spcBef>
              <a:spcAft>
                <a:spcPts val="600"/>
              </a:spcAft>
              <a:buFont typeface="Arial" charset="0"/>
              <a:buChar char="•"/>
              <a:defRPr/>
            </a:pPr>
            <a:r>
              <a:rPr lang="en-US" altLang="en-US" sz="2000" b="1" i="0" dirty="0" err="1">
                <a:latin typeface="Times New Roman" panose="02020603050405020304" pitchFamily="18" charset="0"/>
                <a:cs typeface="Times New Roman" panose="02020603050405020304" pitchFamily="18" charset="0"/>
              </a:rPr>
              <a:t>Wassersättigung</a:t>
            </a:r>
            <a:r>
              <a:rPr lang="en-US" altLang="en-US" sz="2000" i="0" dirty="0">
                <a:latin typeface="Times New Roman" panose="02020603050405020304" pitchFamily="18" charset="0"/>
                <a:cs typeface="Times New Roman" panose="02020603050405020304" pitchFamily="18" charset="0"/>
              </a:rPr>
              <a:t> S [%]: </a:t>
            </a:r>
            <a:r>
              <a:rPr lang="en-US" altLang="en-US" sz="2000" i="0" dirty="0" err="1">
                <a:latin typeface="Times New Roman" panose="02020603050405020304" pitchFamily="18" charset="0"/>
                <a:cs typeface="Times New Roman" panose="02020603050405020304" pitchFamily="18" charset="0"/>
              </a:rPr>
              <a:t>Verhältnis</a:t>
            </a:r>
            <a:r>
              <a:rPr lang="en-US" altLang="en-US" sz="2000" i="0" dirty="0">
                <a:latin typeface="Times New Roman" panose="02020603050405020304" pitchFamily="18" charset="0"/>
                <a:cs typeface="Times New Roman" panose="02020603050405020304" pitchFamily="18" charset="0"/>
              </a:rPr>
              <a:t> von </a:t>
            </a:r>
            <a:r>
              <a:rPr lang="en-US" altLang="en-US" sz="2000" i="0" dirty="0" err="1">
                <a:latin typeface="Times New Roman" panose="02020603050405020304" pitchFamily="18" charset="0"/>
                <a:cs typeface="Times New Roman" panose="02020603050405020304" pitchFamily="18" charset="0"/>
              </a:rPr>
              <a:t>Wasser</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zu</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Poren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oder</a:t>
            </a:r>
            <a:r>
              <a:rPr lang="en-US" altLang="en-US" sz="2000" i="0" dirty="0">
                <a:latin typeface="Times New Roman" panose="02020603050405020304" pitchFamily="18" charset="0"/>
                <a:cs typeface="Times New Roman" panose="02020603050405020304" pitchFamily="18" charset="0"/>
              </a:rPr>
              <a:t> von </a:t>
            </a:r>
            <a:r>
              <a:rPr lang="en-US" altLang="en-US" sz="2000" i="0" dirty="0" err="1">
                <a:latin typeface="Times New Roman" panose="02020603050405020304" pitchFamily="18" charset="0"/>
                <a:cs typeface="Times New Roman" panose="02020603050405020304" pitchFamily="18" charset="0"/>
              </a:rPr>
              <a:t>Wassergehalt</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zu</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Porosität</a:t>
            </a:r>
            <a:r>
              <a:rPr lang="en-US" altLang="en-US" sz="2000" i="0" dirty="0">
                <a:latin typeface="Times New Roman" panose="02020603050405020304" pitchFamily="18" charset="0"/>
                <a:cs typeface="Times New Roman" panose="02020603050405020304" pitchFamily="18" charset="0"/>
              </a:rPr>
              <a:t>: S = q / f </a:t>
            </a:r>
          </a:p>
          <a:p>
            <a:pPr>
              <a:spcBef>
                <a:spcPts val="0"/>
              </a:spcBef>
              <a:spcAft>
                <a:spcPts val="600"/>
              </a:spcAft>
              <a:buClrTx/>
              <a:buSzTx/>
              <a:buFontTx/>
              <a:buNone/>
              <a:defRPr/>
            </a:pPr>
            <a:endParaRPr lang="en-US" altLang="en-US" sz="2000" i="0" dirty="0">
              <a:latin typeface="Times New Roman" panose="02020603050405020304" pitchFamily="18" charset="0"/>
              <a:cs typeface="Times New Roman" panose="02020603050405020304" pitchFamily="18" charset="0"/>
            </a:endParaRPr>
          </a:p>
          <a:p>
            <a:pPr marL="381000">
              <a:spcBef>
                <a:spcPts val="0"/>
              </a:spcBef>
              <a:spcAft>
                <a:spcPts val="600"/>
              </a:spcAft>
              <a:buClrTx/>
              <a:buSzTx/>
              <a:buFontTx/>
              <a:buNone/>
              <a:defRPr/>
            </a:pPr>
            <a:endParaRPr lang="en-US" altLang="en-US" sz="2000" i="0" dirty="0">
              <a:latin typeface="Times New Roman" panose="02020603050405020304" pitchFamily="18" charset="0"/>
              <a:cs typeface="Times New Roman" panose="02020603050405020304" pitchFamily="18" charset="0"/>
            </a:endParaRPr>
          </a:p>
        </p:txBody>
      </p:sp>
      <p:sp>
        <p:nvSpPr>
          <p:cNvPr id="5"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Definition und Grundlagen</a:t>
            </a:r>
            <a:endParaRPr lang="de-DE" altLang="en-US" sz="2400" b="1" i="0" dirty="0">
              <a:solidFill>
                <a:srgbClr val="FFFFFF"/>
              </a:solidFill>
            </a:endParaRPr>
          </a:p>
        </p:txBody>
      </p:sp>
    </p:spTree>
    <p:extLst>
      <p:ext uri="{BB962C8B-B14F-4D97-AF65-F5344CB8AC3E}">
        <p14:creationId xmlns:p14="http://schemas.microsoft.com/office/powerpoint/2010/main" val="6043510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0" name="Rectangle 8"/>
          <p:cNvSpPr>
            <a:spLocks noChangeArrowheads="1"/>
          </p:cNvSpPr>
          <p:nvPr/>
        </p:nvSpPr>
        <p:spPr bwMode="auto">
          <a:xfrm>
            <a:off x="71438" y="6381750"/>
            <a:ext cx="8964612" cy="476250"/>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3321" name="Rectangle 9"/>
          <p:cNvSpPr>
            <a:spLocks noChangeArrowheads="1"/>
          </p:cNvSpPr>
          <p:nvPr/>
        </p:nvSpPr>
        <p:spPr bwMode="auto">
          <a:xfrm>
            <a:off x="2124075" y="6437313"/>
            <a:ext cx="516890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5pPr>
            <a:lvl6pPr marL="25146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6pPr>
            <a:lvl7pPr marL="29718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7pPr>
            <a:lvl8pPr marL="34290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8pPr>
            <a:lvl9pPr marL="38862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9pPr>
          </a:lstStyle>
          <a:p>
            <a:pPr>
              <a:buClrTx/>
              <a:buFontTx/>
              <a:buNone/>
            </a:pPr>
            <a:r>
              <a:rPr lang="en-US" altLang="en-US" sz="1400" b="0"/>
              <a:t>http://www.stadtentwicklung.berlin.de/</a:t>
            </a:r>
            <a:r>
              <a:rPr lang="en-US" altLang="en-US" sz="1400" b="0" u="sng">
                <a:solidFill>
                  <a:srgbClr val="CCCCFF"/>
                </a:solidFill>
              </a:rPr>
              <a:t>umwelt/umweltatlas/</a:t>
            </a:r>
          </a:p>
        </p:txBody>
      </p:sp>
      <p:sp>
        <p:nvSpPr>
          <p:cNvPr id="12"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smtClean="0">
                <a:solidFill>
                  <a:srgbClr val="FFFFFF"/>
                </a:solidFill>
              </a:rPr>
              <a:t>Grundwasserflurabstand </a:t>
            </a:r>
            <a:r>
              <a:rPr lang="de-DE" altLang="en-US" b="1" i="0" dirty="0" smtClean="0">
                <a:solidFill>
                  <a:srgbClr val="FFFFFF"/>
                </a:solidFill>
              </a:rPr>
              <a:t>in Berlin</a:t>
            </a:r>
            <a:endParaRPr lang="de-DE" altLang="en-US" sz="2400" b="1" i="0" dirty="0">
              <a:solidFill>
                <a:srgbClr val="FFFFFF"/>
              </a:solidFill>
            </a:endParaRPr>
          </a:p>
        </p:txBody>
      </p:sp>
      <p:pic>
        <p:nvPicPr>
          <p:cNvPr id="286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2535" t="-2956" r="2535" b="5274"/>
          <a:stretch/>
        </p:blipFill>
        <p:spPr bwMode="auto">
          <a:xfrm>
            <a:off x="500063" y="762000"/>
            <a:ext cx="8142287" cy="561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314" name="Group 2"/>
          <p:cNvGrpSpPr>
            <a:grpSpLocks/>
          </p:cNvGrpSpPr>
          <p:nvPr/>
        </p:nvGrpSpPr>
        <p:grpSpPr bwMode="auto">
          <a:xfrm>
            <a:off x="7502525" y="1736725"/>
            <a:ext cx="1870075" cy="2301875"/>
            <a:chOff x="4558" y="935"/>
            <a:chExt cx="1178" cy="1450"/>
          </a:xfrm>
        </p:grpSpPr>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8" y="935"/>
              <a:ext cx="1016" cy="1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6" name="Text Box 4"/>
            <p:cNvSpPr txBox="1">
              <a:spLocks noChangeArrowheads="1"/>
            </p:cNvSpPr>
            <p:nvPr/>
          </p:nvSpPr>
          <p:spPr bwMode="auto">
            <a:xfrm>
              <a:off x="4558" y="935"/>
              <a:ext cx="905" cy="80"/>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5pPr>
              <a:lvl6pPr marL="25146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6pPr>
              <a:lvl7pPr marL="29718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7pPr>
              <a:lvl8pPr marL="34290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8pPr>
              <a:lvl9pPr marL="38862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9pPr>
            </a:lstStyle>
            <a:p>
              <a:pPr>
                <a:spcBef>
                  <a:spcPts val="438"/>
                </a:spcBef>
                <a:buClrTx/>
                <a:buFontTx/>
                <a:buNone/>
              </a:pPr>
              <a:r>
                <a:rPr lang="en-US" altLang="en-US" sz="700" b="0"/>
                <a:t>depth [m]</a:t>
              </a:r>
            </a:p>
          </p:txBody>
        </p:sp>
        <p:sp>
          <p:nvSpPr>
            <p:cNvPr id="13317" name="Text Box 5"/>
            <p:cNvSpPr txBox="1">
              <a:spLocks noChangeArrowheads="1"/>
            </p:cNvSpPr>
            <p:nvPr/>
          </p:nvSpPr>
          <p:spPr bwMode="auto">
            <a:xfrm>
              <a:off x="4785" y="1933"/>
              <a:ext cx="905" cy="70"/>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5pPr>
              <a:lvl6pPr marL="25146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6pPr>
              <a:lvl7pPr marL="29718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7pPr>
              <a:lvl8pPr marL="34290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8pPr>
              <a:lvl9pPr marL="38862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9pPr>
            </a:lstStyle>
            <a:p>
              <a:pPr>
                <a:spcBef>
                  <a:spcPts val="375"/>
                </a:spcBef>
                <a:buClrTx/>
                <a:buFontTx/>
                <a:buNone/>
              </a:pPr>
              <a:r>
                <a:rPr lang="en-US" altLang="en-US" sz="600" b="0"/>
                <a:t>Gespanntes Grundwasser</a:t>
              </a:r>
            </a:p>
          </p:txBody>
        </p:sp>
        <p:sp>
          <p:nvSpPr>
            <p:cNvPr id="13318" name="Text Box 6"/>
            <p:cNvSpPr txBox="1">
              <a:spLocks noChangeArrowheads="1"/>
            </p:cNvSpPr>
            <p:nvPr/>
          </p:nvSpPr>
          <p:spPr bwMode="auto">
            <a:xfrm>
              <a:off x="4785" y="2069"/>
              <a:ext cx="951" cy="70"/>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5pPr>
              <a:lvl6pPr marL="25146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6pPr>
              <a:lvl7pPr marL="29718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7pPr>
              <a:lvl8pPr marL="34290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8pPr>
              <a:lvl9pPr marL="38862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9pPr>
            </a:lstStyle>
            <a:p>
              <a:pPr>
                <a:spcBef>
                  <a:spcPts val="375"/>
                </a:spcBef>
                <a:buClrTx/>
                <a:buFontTx/>
                <a:buNone/>
              </a:pPr>
              <a:r>
                <a:rPr lang="en-US" altLang="en-US" sz="600" b="0"/>
                <a:t>Kein nutzbarer Grundwasserleiter</a:t>
              </a:r>
            </a:p>
          </p:txBody>
        </p:sp>
      </p:grpSp>
      <p:sp>
        <p:nvSpPr>
          <p:cNvPr id="13319" name="Text Box 7"/>
          <p:cNvSpPr txBox="1">
            <a:spLocks noChangeArrowheads="1"/>
          </p:cNvSpPr>
          <p:nvPr/>
        </p:nvSpPr>
        <p:spPr bwMode="auto">
          <a:xfrm>
            <a:off x="7273925" y="1600427"/>
            <a:ext cx="1439863" cy="128587"/>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5pPr>
            <a:lvl6pPr marL="25146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6pPr>
            <a:lvl7pPr marL="29718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7pPr>
            <a:lvl8pPr marL="34290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8pPr>
            <a:lvl9pPr marL="38862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9pPr>
          </a:lstStyle>
          <a:p>
            <a:pPr>
              <a:spcBef>
                <a:spcPts val="438"/>
              </a:spcBef>
              <a:buClrTx/>
              <a:buFontTx/>
              <a:buNone/>
            </a:pPr>
            <a:r>
              <a:rPr lang="en-US" altLang="en-US" sz="700" b="0"/>
              <a:t>depth to groundwater table</a:t>
            </a:r>
          </a:p>
        </p:txBody>
      </p:sp>
    </p:spTree>
    <p:extLst>
      <p:ext uri="{BB962C8B-B14F-4D97-AF65-F5344CB8AC3E}">
        <p14:creationId xmlns:p14="http://schemas.microsoft.com/office/powerpoint/2010/main" val="15128648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3016"/>
          <a:stretch/>
        </p:blipFill>
        <p:spPr bwMode="auto">
          <a:xfrm>
            <a:off x="816769" y="1034143"/>
            <a:ext cx="8140700" cy="55857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4338" name="Group 2"/>
          <p:cNvGrpSpPr>
            <a:grpSpLocks/>
          </p:cNvGrpSpPr>
          <p:nvPr/>
        </p:nvGrpSpPr>
        <p:grpSpPr bwMode="auto">
          <a:xfrm>
            <a:off x="7235825" y="1268413"/>
            <a:ext cx="1870075" cy="2662237"/>
            <a:chOff x="4558" y="799"/>
            <a:chExt cx="1178" cy="1677"/>
          </a:xfrm>
        </p:grpSpPr>
        <p:pic>
          <p:nvPicPr>
            <p:cNvPr id="1433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8" y="935"/>
              <a:ext cx="930" cy="15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0" name="Text Box 4"/>
            <p:cNvSpPr txBox="1">
              <a:spLocks noChangeArrowheads="1"/>
            </p:cNvSpPr>
            <p:nvPr/>
          </p:nvSpPr>
          <p:spPr bwMode="auto">
            <a:xfrm>
              <a:off x="4558" y="799"/>
              <a:ext cx="905" cy="80"/>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5pPr>
              <a:lvl6pPr marL="25146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6pPr>
              <a:lvl7pPr marL="29718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7pPr>
              <a:lvl8pPr marL="34290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8pPr>
              <a:lvl9pPr marL="38862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9pPr>
            </a:lstStyle>
            <a:p>
              <a:pPr>
                <a:spcBef>
                  <a:spcPts val="438"/>
                </a:spcBef>
                <a:buClrTx/>
                <a:buFontTx/>
                <a:buNone/>
              </a:pPr>
              <a:r>
                <a:rPr lang="en-US" altLang="en-US" sz="700" b="0"/>
                <a:t>Groundwater recharge</a:t>
              </a:r>
            </a:p>
          </p:txBody>
        </p:sp>
        <p:sp>
          <p:nvSpPr>
            <p:cNvPr id="14341" name="Text Box 5"/>
            <p:cNvSpPr txBox="1">
              <a:spLocks noChangeArrowheads="1"/>
            </p:cNvSpPr>
            <p:nvPr/>
          </p:nvSpPr>
          <p:spPr bwMode="auto">
            <a:xfrm>
              <a:off x="4558" y="935"/>
              <a:ext cx="905" cy="80"/>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5pPr>
              <a:lvl6pPr marL="25146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6pPr>
              <a:lvl7pPr marL="29718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7pPr>
              <a:lvl8pPr marL="34290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8pPr>
              <a:lvl9pPr marL="38862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9pPr>
            </a:lstStyle>
            <a:p>
              <a:pPr>
                <a:spcBef>
                  <a:spcPts val="438"/>
                </a:spcBef>
                <a:buClrTx/>
                <a:buFontTx/>
                <a:buNone/>
              </a:pPr>
              <a:r>
                <a:rPr lang="en-US" altLang="en-US" sz="700" b="0"/>
                <a:t>groundwater recharge [mm/a]</a:t>
              </a:r>
            </a:p>
          </p:txBody>
        </p:sp>
        <p:sp>
          <p:nvSpPr>
            <p:cNvPr id="14342" name="Text Box 6"/>
            <p:cNvSpPr txBox="1">
              <a:spLocks noChangeArrowheads="1"/>
            </p:cNvSpPr>
            <p:nvPr/>
          </p:nvSpPr>
          <p:spPr bwMode="auto">
            <a:xfrm>
              <a:off x="4831" y="1090"/>
              <a:ext cx="905" cy="70"/>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8000" tIns="10800" rIns="18000" bIns="10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5pPr>
              <a:lvl6pPr marL="25146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6pPr>
              <a:lvl7pPr marL="29718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7pPr>
              <a:lvl8pPr marL="34290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8pPr>
              <a:lvl9pPr marL="38862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9pPr>
            </a:lstStyle>
            <a:p>
              <a:pPr>
                <a:spcBef>
                  <a:spcPts val="375"/>
                </a:spcBef>
                <a:buClrTx/>
                <a:buFontTx/>
                <a:buNone/>
              </a:pPr>
              <a:r>
                <a:rPr lang="en-US" altLang="en-US" sz="600" b="0"/>
                <a:t>Grundwasserzehrung (&lt;0)</a:t>
              </a:r>
            </a:p>
          </p:txBody>
        </p:sp>
      </p:grpSp>
      <p:sp>
        <p:nvSpPr>
          <p:cNvPr id="14343" name="Rectangle 7"/>
          <p:cNvSpPr>
            <a:spLocks noChangeArrowheads="1"/>
          </p:cNvSpPr>
          <p:nvPr/>
        </p:nvSpPr>
        <p:spPr bwMode="auto">
          <a:xfrm>
            <a:off x="71438" y="6381750"/>
            <a:ext cx="8964612" cy="476250"/>
          </a:xfrm>
          <a:prstGeom prst="rect">
            <a:avLst/>
          </a:prstGeom>
          <a:solidFill>
            <a:srgbClr val="FFFFFF"/>
          </a:solidFill>
          <a:ln>
            <a:noFill/>
          </a:ln>
          <a:effectLst/>
          <a:extLs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14344" name="Rectangle 8"/>
          <p:cNvSpPr>
            <a:spLocks noChangeArrowheads="1"/>
          </p:cNvSpPr>
          <p:nvPr/>
        </p:nvSpPr>
        <p:spPr bwMode="auto">
          <a:xfrm>
            <a:off x="2124075" y="6437313"/>
            <a:ext cx="5168900"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5pPr>
            <a:lvl6pPr marL="25146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6pPr>
            <a:lvl7pPr marL="29718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7pPr>
            <a:lvl8pPr marL="34290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8pPr>
            <a:lvl9pPr marL="3886200" indent="-228600" defTabSz="449263" fontAlgn="base">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b="1">
                <a:solidFill>
                  <a:srgbClr val="000000"/>
                </a:solidFill>
                <a:latin typeface="Arial" charset="0"/>
                <a:ea typeface="Droid Sans Fallback" charset="0"/>
                <a:cs typeface="Droid Sans Fallback" charset="0"/>
              </a:defRPr>
            </a:lvl9pPr>
          </a:lstStyle>
          <a:p>
            <a:pPr>
              <a:buClrTx/>
              <a:buFontTx/>
              <a:buNone/>
            </a:pPr>
            <a:r>
              <a:rPr lang="en-US" altLang="en-US" sz="1400" b="0"/>
              <a:t>http://www.stadtentwicklung.berlin.de/</a:t>
            </a:r>
            <a:r>
              <a:rPr lang="en-US" altLang="en-US" sz="1400" b="0" u="sng">
                <a:solidFill>
                  <a:srgbClr val="CCCCFF"/>
                </a:solidFill>
              </a:rPr>
              <a:t>umwelt/umweltatlas/</a:t>
            </a:r>
          </a:p>
        </p:txBody>
      </p:sp>
      <p:sp>
        <p:nvSpPr>
          <p:cNvPr id="11"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smtClean="0">
                <a:solidFill>
                  <a:srgbClr val="FFFFFF"/>
                </a:solidFill>
              </a:rPr>
              <a:t>Grundwasserneubildung in Berlin</a:t>
            </a:r>
            <a:endParaRPr lang="de-DE" altLang="en-US" sz="2400" b="1" i="0" dirty="0">
              <a:solidFill>
                <a:srgbClr val="FFFFFF"/>
              </a:solidFill>
            </a:endParaRPr>
          </a:p>
        </p:txBody>
      </p:sp>
    </p:spTree>
    <p:extLst>
      <p:ext uri="{BB962C8B-B14F-4D97-AF65-F5344CB8AC3E}">
        <p14:creationId xmlns:p14="http://schemas.microsoft.com/office/powerpoint/2010/main" val="453261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ext Box 1"/>
          <p:cNvSpPr txBox="1">
            <a:spLocks noChangeArrowheads="1"/>
          </p:cNvSpPr>
          <p:nvPr/>
        </p:nvSpPr>
        <p:spPr bwMode="auto">
          <a:xfrm>
            <a:off x="762000" y="1173162"/>
            <a:ext cx="8305800" cy="576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79413" indent="-379413">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1pPr>
            <a:lvl2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5pPr>
            <a:lvl6pPr marL="25146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6pPr>
            <a:lvl7pPr marL="29718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7pPr>
            <a:lvl8pPr marL="34290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8pPr>
            <a:lvl9pPr marL="3886200" indent="-228600" defTabSz="457200" fontAlgn="base" hangingPunct="0">
              <a:lnSpc>
                <a:spcPct val="94000"/>
              </a:lnSpc>
              <a:spcBef>
                <a:spcPct val="0"/>
              </a:spcBef>
              <a:spcAft>
                <a:spcPct val="0"/>
              </a:spcAft>
              <a:buClr>
                <a:srgbClr val="000000"/>
              </a:buClr>
              <a:buSzPct val="100000"/>
              <a:buFont typeface="Times New Roman" pitchFamily="16"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Lst>
              <a:defRPr>
                <a:solidFill>
                  <a:srgbClr val="000000"/>
                </a:solidFill>
                <a:latin typeface="Arial" charset="0"/>
                <a:cs typeface="Arial Unicode MS" charset="0"/>
              </a:defRPr>
            </a:lvl9pPr>
          </a:lstStyle>
          <a:p>
            <a:pPr marL="0" indent="0">
              <a:spcBef>
                <a:spcPts val="0"/>
              </a:spcBef>
              <a:spcAft>
                <a:spcPts val="600"/>
              </a:spcAft>
              <a:buSzPct val="45000"/>
              <a:defRPr/>
            </a:pPr>
            <a:r>
              <a:rPr lang="en-US" altLang="en-US" sz="2000" b="1" i="0" dirty="0" err="1">
                <a:latin typeface="Times New Roman" panose="02020603050405020304" pitchFamily="18" charset="0"/>
                <a:cs typeface="Times New Roman" panose="02020603050405020304" pitchFamily="18" charset="0"/>
              </a:rPr>
              <a:t>Definitionen</a:t>
            </a:r>
            <a:r>
              <a:rPr lang="en-US" altLang="en-US" sz="2000" b="1" i="0" dirty="0">
                <a:latin typeface="Times New Roman" panose="02020603050405020304" pitchFamily="18" charset="0"/>
                <a:cs typeface="Times New Roman" panose="02020603050405020304" pitchFamily="18" charset="0"/>
              </a:rPr>
              <a:t> </a:t>
            </a:r>
            <a:r>
              <a:rPr lang="en-US" altLang="en-US" sz="2000" b="1" i="0" dirty="0" err="1">
                <a:latin typeface="Times New Roman" panose="02020603050405020304" pitchFamily="18" charset="0"/>
                <a:cs typeface="Times New Roman" panose="02020603050405020304" pitchFamily="18" charset="0"/>
              </a:rPr>
              <a:t>im</a:t>
            </a:r>
            <a:r>
              <a:rPr lang="en-US" altLang="en-US" sz="2000" b="1" i="0" dirty="0">
                <a:latin typeface="Times New Roman" panose="02020603050405020304" pitchFamily="18" charset="0"/>
                <a:cs typeface="Times New Roman" panose="02020603050405020304" pitchFamily="18" charset="0"/>
              </a:rPr>
              <a:t> </a:t>
            </a:r>
            <a:r>
              <a:rPr lang="en-US" altLang="en-US" sz="2000" b="1" i="0" dirty="0" err="1">
                <a:latin typeface="Times New Roman" panose="02020603050405020304" pitchFamily="18" charset="0"/>
                <a:cs typeface="Times New Roman" panose="02020603050405020304" pitchFamily="18" charset="0"/>
              </a:rPr>
              <a:t>Zusammenhang</a:t>
            </a:r>
            <a:r>
              <a:rPr lang="en-US" altLang="en-US" sz="2000" b="1" i="0" dirty="0">
                <a:latin typeface="Times New Roman" panose="02020603050405020304" pitchFamily="18" charset="0"/>
                <a:cs typeface="Times New Roman" panose="02020603050405020304" pitchFamily="18" charset="0"/>
              </a:rPr>
              <a:t> </a:t>
            </a:r>
            <a:r>
              <a:rPr lang="en-US" altLang="en-US" sz="2000" b="1" i="0" dirty="0" err="1">
                <a:latin typeface="Times New Roman" panose="02020603050405020304" pitchFamily="18" charset="0"/>
                <a:cs typeface="Times New Roman" panose="02020603050405020304" pitchFamily="18" charset="0"/>
              </a:rPr>
              <a:t>mit</a:t>
            </a:r>
            <a:r>
              <a:rPr lang="en-US" altLang="en-US" sz="2000" b="1" i="0" dirty="0">
                <a:latin typeface="Times New Roman" panose="02020603050405020304" pitchFamily="18" charset="0"/>
                <a:cs typeface="Times New Roman" panose="02020603050405020304" pitchFamily="18" charset="0"/>
              </a:rPr>
              <a:t> </a:t>
            </a:r>
            <a:r>
              <a:rPr lang="en-US" altLang="en-US" sz="2000" b="1" i="0" dirty="0" err="1" smtClean="0">
                <a:latin typeface="Times New Roman" panose="02020603050405020304" pitchFamily="18" charset="0"/>
                <a:cs typeface="Times New Roman" panose="02020603050405020304" pitchFamily="18" charset="0"/>
              </a:rPr>
              <a:t>Versickerung</a:t>
            </a:r>
            <a:r>
              <a:rPr lang="en-US" altLang="en-US" sz="2000" b="1" i="0" dirty="0" smtClean="0">
                <a:latin typeface="Times New Roman" panose="02020603050405020304" pitchFamily="18" charset="0"/>
                <a:cs typeface="Times New Roman" panose="02020603050405020304" pitchFamily="18" charset="0"/>
              </a:rPr>
              <a:t> (2)</a:t>
            </a:r>
            <a:endParaRPr lang="en-US" altLang="en-US" sz="2000" b="1" i="0" dirty="0">
              <a:latin typeface="Times New Roman" panose="02020603050405020304" pitchFamily="18" charset="0"/>
              <a:cs typeface="Times New Roman" panose="02020603050405020304" pitchFamily="18" charset="0"/>
            </a:endParaRPr>
          </a:p>
          <a:p>
            <a:pPr>
              <a:spcBef>
                <a:spcPts val="0"/>
              </a:spcBef>
              <a:spcAft>
                <a:spcPts val="600"/>
              </a:spcAft>
              <a:buSzPct val="45000"/>
              <a:buFont typeface="Arial" charset="0"/>
              <a:buChar char="•"/>
              <a:defRPr/>
            </a:pPr>
            <a:r>
              <a:rPr lang="en-US" altLang="en-US" sz="2000" b="1" i="0" dirty="0" err="1" smtClean="0">
                <a:latin typeface="Times New Roman" panose="02020603050405020304" pitchFamily="18" charset="0"/>
                <a:cs typeface="Times New Roman" panose="02020603050405020304" pitchFamily="18" charset="0"/>
              </a:rPr>
              <a:t>Feldkapazität</a:t>
            </a:r>
            <a:r>
              <a:rPr lang="en-US" altLang="en-US" sz="2000" b="1" i="0" dirty="0" smtClean="0">
                <a:latin typeface="Times New Roman" panose="02020603050405020304" pitchFamily="18" charset="0"/>
                <a:cs typeface="Times New Roman" panose="02020603050405020304" pitchFamily="18" charset="0"/>
              </a:rPr>
              <a:t> </a:t>
            </a:r>
            <a:r>
              <a:rPr lang="en-US" altLang="en-US" sz="2000" i="0" dirty="0">
                <a:latin typeface="Times New Roman" panose="02020603050405020304" pitchFamily="18" charset="0"/>
                <a:cs typeface="Times New Roman" panose="02020603050405020304" pitchFamily="18" charset="0"/>
              </a:rPr>
              <a:t>FK [%]: </a:t>
            </a:r>
            <a:r>
              <a:rPr lang="en-US" altLang="en-US" sz="2000" i="0" dirty="0" err="1">
                <a:latin typeface="Times New Roman" panose="02020603050405020304" pitchFamily="18" charset="0"/>
                <a:cs typeface="Times New Roman" panose="02020603050405020304" pitchFamily="18" charset="0"/>
              </a:rPr>
              <a:t>Menge</a:t>
            </a:r>
            <a:r>
              <a:rPr lang="en-US" altLang="en-US" sz="2000" i="0" dirty="0">
                <a:latin typeface="Times New Roman" panose="02020603050405020304" pitchFamily="18" charset="0"/>
                <a:cs typeface="Times New Roman" panose="02020603050405020304" pitchFamily="18" charset="0"/>
              </a:rPr>
              <a:t> an </a:t>
            </a:r>
            <a:r>
              <a:rPr lang="en-US" altLang="en-US" sz="2000" i="0" dirty="0" err="1">
                <a:latin typeface="Times New Roman" panose="02020603050405020304" pitchFamily="18" charset="0"/>
                <a:cs typeface="Times New Roman" panose="02020603050405020304" pitchFamily="18" charset="0"/>
              </a:rPr>
              <a:t>Wasser</a:t>
            </a:r>
            <a:r>
              <a:rPr lang="en-US" altLang="en-US" sz="2000" i="0" dirty="0">
                <a:latin typeface="Times New Roman" panose="02020603050405020304" pitchFamily="18" charset="0"/>
                <a:cs typeface="Times New Roman" panose="02020603050405020304" pitchFamily="18" charset="0"/>
              </a:rPr>
              <a:t>, die </a:t>
            </a:r>
            <a:r>
              <a:rPr lang="en-US" altLang="en-US" sz="2000" i="0" dirty="0" err="1">
                <a:latin typeface="Times New Roman" panose="02020603050405020304" pitchFamily="18" charset="0"/>
                <a:cs typeface="Times New Roman" panose="02020603050405020304" pitchFamily="18" charset="0"/>
              </a:rPr>
              <a:t>im</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Boden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gegen</a:t>
            </a:r>
            <a:r>
              <a:rPr lang="en-US" altLang="en-US" sz="2000" i="0" dirty="0">
                <a:latin typeface="Times New Roman" panose="02020603050405020304" pitchFamily="18" charset="0"/>
                <a:cs typeface="Times New Roman" panose="02020603050405020304" pitchFamily="18" charset="0"/>
              </a:rPr>
              <a:t> die </a:t>
            </a:r>
            <a:r>
              <a:rPr lang="en-US" altLang="en-US" sz="2000" i="0" dirty="0" err="1">
                <a:latin typeface="Times New Roman" panose="02020603050405020304" pitchFamily="18" charset="0"/>
                <a:cs typeface="Times New Roman" panose="02020603050405020304" pitchFamily="18" charset="0"/>
              </a:rPr>
              <a:t>Schwerkraft</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gehalten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werden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kann</a:t>
            </a:r>
            <a:r>
              <a:rPr lang="en-US" altLang="en-US" sz="2000" i="0" dirty="0">
                <a:latin typeface="Times New Roman" panose="02020603050405020304" pitchFamily="18" charset="0"/>
                <a:cs typeface="Times New Roman" panose="02020603050405020304" pitchFamily="18" charset="0"/>
              </a:rPr>
              <a:t>; </a:t>
            </a:r>
          </a:p>
          <a:p>
            <a:pPr>
              <a:spcBef>
                <a:spcPts val="0"/>
              </a:spcBef>
              <a:spcAft>
                <a:spcPts val="600"/>
              </a:spcAft>
              <a:buSzPct val="45000"/>
              <a:buFont typeface="Arial" charset="0"/>
              <a:buChar char="•"/>
              <a:defRPr/>
            </a:pPr>
            <a:r>
              <a:rPr lang="en-US" altLang="en-US" sz="2000" b="1" i="0" dirty="0" err="1" smtClean="0">
                <a:latin typeface="Times New Roman" panose="02020603050405020304" pitchFamily="18" charset="0"/>
                <a:cs typeface="Times New Roman" panose="02020603050405020304" pitchFamily="18" charset="0"/>
              </a:rPr>
              <a:t>Permanenter</a:t>
            </a:r>
            <a:r>
              <a:rPr lang="en-US" altLang="en-US" sz="2000" b="1" i="0" dirty="0" smtClean="0">
                <a:latin typeface="Times New Roman" panose="02020603050405020304" pitchFamily="18" charset="0"/>
                <a:cs typeface="Times New Roman" panose="02020603050405020304" pitchFamily="18" charset="0"/>
              </a:rPr>
              <a:t> </a:t>
            </a:r>
            <a:r>
              <a:rPr lang="en-US" altLang="en-US" sz="2000" b="1" i="0" dirty="0" err="1">
                <a:latin typeface="Times New Roman" panose="02020603050405020304" pitchFamily="18" charset="0"/>
                <a:cs typeface="Times New Roman" panose="02020603050405020304" pitchFamily="18" charset="0"/>
              </a:rPr>
              <a:t>Welkepunkt</a:t>
            </a:r>
            <a:r>
              <a:rPr lang="en-US" altLang="en-US" sz="2000" i="0" dirty="0">
                <a:latin typeface="Times New Roman" panose="02020603050405020304" pitchFamily="18" charset="0"/>
                <a:cs typeface="Times New Roman" panose="02020603050405020304" pitchFamily="18" charset="0"/>
              </a:rPr>
              <a:t> PWP [%]: </a:t>
            </a:r>
            <a:r>
              <a:rPr lang="en-US" altLang="en-US" sz="2000" i="0" dirty="0" err="1">
                <a:latin typeface="Times New Roman" panose="02020603050405020304" pitchFamily="18" charset="0"/>
                <a:cs typeface="Times New Roman" panose="02020603050405020304" pitchFamily="18" charset="0"/>
              </a:rPr>
              <a:t>fällt</a:t>
            </a:r>
            <a:r>
              <a:rPr lang="en-US" altLang="en-US" sz="2000" i="0" dirty="0">
                <a:latin typeface="Times New Roman" panose="02020603050405020304" pitchFamily="18" charset="0"/>
                <a:cs typeface="Times New Roman" panose="02020603050405020304" pitchFamily="18" charset="0"/>
              </a:rPr>
              <a:t> der </a:t>
            </a:r>
            <a:r>
              <a:rPr lang="en-US" altLang="en-US" sz="2000" i="0" dirty="0" err="1">
                <a:latin typeface="Times New Roman" panose="02020603050405020304" pitchFamily="18" charset="0"/>
                <a:cs typeface="Times New Roman" panose="02020603050405020304" pitchFamily="18" charset="0"/>
              </a:rPr>
              <a:t>Wassergehalt</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unter</a:t>
            </a:r>
            <a:r>
              <a:rPr lang="en-US" altLang="en-US" sz="2000" i="0" dirty="0">
                <a:latin typeface="Times New Roman" panose="02020603050405020304" pitchFamily="18" charset="0"/>
                <a:cs typeface="Times New Roman" panose="02020603050405020304" pitchFamily="18" charset="0"/>
              </a:rPr>
              <a:t> </a:t>
            </a:r>
            <a:r>
              <a:rPr lang="en-US" altLang="en-US" sz="2000" i="0" dirty="0" err="1" smtClean="0">
                <a:latin typeface="Times New Roman" panose="02020603050405020304" pitchFamily="18" charset="0"/>
                <a:cs typeface="Times New Roman" panose="02020603050405020304" pitchFamily="18" charset="0"/>
              </a:rPr>
              <a:t>diesen</a:t>
            </a:r>
            <a:r>
              <a:rPr lang="en-US" altLang="en-US" sz="2000" i="0" dirty="0" smtClean="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Punkt</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wird</a:t>
            </a:r>
            <a:r>
              <a:rPr lang="en-US" altLang="en-US" sz="2000" i="0" dirty="0">
                <a:latin typeface="Times New Roman" panose="02020603050405020304" pitchFamily="18" charset="0"/>
                <a:cs typeface="Times New Roman" panose="02020603050405020304" pitchFamily="18" charset="0"/>
              </a:rPr>
              <a:t> die </a:t>
            </a:r>
            <a:r>
              <a:rPr lang="en-US" altLang="en-US" sz="2000" i="0" dirty="0" err="1">
                <a:latin typeface="Times New Roman" panose="02020603050405020304" pitchFamily="18" charset="0"/>
                <a:cs typeface="Times New Roman" panose="02020603050405020304" pitchFamily="18" charset="0"/>
              </a:rPr>
              <a:t>Pflanze</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irreversibel</a:t>
            </a:r>
            <a:r>
              <a:rPr lang="en-US" altLang="en-US" sz="2000" i="0" dirty="0">
                <a:latin typeface="Times New Roman" panose="02020603050405020304" pitchFamily="18" charset="0"/>
                <a:cs typeface="Times New Roman" panose="02020603050405020304" pitchFamily="18" charset="0"/>
              </a:rPr>
              <a:t> </a:t>
            </a:r>
            <a:r>
              <a:rPr lang="en-US" altLang="en-US" sz="2000" i="0" dirty="0" err="1" smtClean="0">
                <a:latin typeface="Times New Roman" panose="02020603050405020304" pitchFamily="18" charset="0"/>
                <a:cs typeface="Times New Roman" panose="02020603050405020304" pitchFamily="18" charset="0"/>
              </a:rPr>
              <a:t>geschädigt</a:t>
            </a:r>
            <a:r>
              <a:rPr lang="en-US" altLang="en-US" sz="2000" i="0" dirty="0" smtClean="0">
                <a:latin typeface="Times New Roman" panose="02020603050405020304" pitchFamily="18" charset="0"/>
                <a:cs typeface="Times New Roman" panose="02020603050405020304" pitchFamily="18" charset="0"/>
              </a:rPr>
              <a:t> (</a:t>
            </a:r>
            <a:r>
              <a:rPr lang="en-US" altLang="en-US" sz="2000" i="0" dirty="0" err="1" smtClean="0">
                <a:latin typeface="Times New Roman" panose="02020603050405020304" pitchFamily="18" charset="0"/>
                <a:cs typeface="Times New Roman" panose="02020603050405020304" pitchFamily="18" charset="0"/>
              </a:rPr>
              <a:t>Unterdruck</a:t>
            </a:r>
            <a:r>
              <a:rPr lang="en-US" altLang="en-US" sz="2000" i="0" dirty="0" smtClean="0">
                <a:latin typeface="Times New Roman" panose="02020603050405020304" pitchFamily="18" charset="0"/>
                <a:cs typeface="Times New Roman" panose="02020603050405020304" pitchFamily="18" charset="0"/>
              </a:rPr>
              <a:t> von 1.500.000 </a:t>
            </a:r>
            <a:r>
              <a:rPr lang="en-US" altLang="en-US" sz="2000" i="0" dirty="0">
                <a:latin typeface="Times New Roman" panose="02020603050405020304" pitchFamily="18" charset="0"/>
                <a:cs typeface="Times New Roman" panose="02020603050405020304" pitchFamily="18" charset="0"/>
              </a:rPr>
              <a:t>Pa (150 Meter </a:t>
            </a:r>
            <a:r>
              <a:rPr lang="en-US" altLang="en-US" sz="2000" i="0" dirty="0" err="1">
                <a:latin typeface="Times New Roman" panose="02020603050405020304" pitchFamily="18" charset="0"/>
                <a:cs typeface="Times New Roman" panose="02020603050405020304" pitchFamily="18" charset="0"/>
              </a:rPr>
              <a:t>Wassersäule</a:t>
            </a:r>
            <a:r>
              <a:rPr lang="en-US" altLang="en-US" sz="2000" i="0" dirty="0" smtClean="0">
                <a:latin typeface="Times New Roman" panose="02020603050405020304" pitchFamily="18" charset="0"/>
                <a:cs typeface="Times New Roman" panose="02020603050405020304" pitchFamily="18" charset="0"/>
              </a:rPr>
              <a:t>!) </a:t>
            </a:r>
            <a:r>
              <a:rPr lang="en-US" altLang="en-US" sz="2000" i="0" dirty="0" err="1" smtClean="0">
                <a:latin typeface="Times New Roman" panose="02020603050405020304" pitchFamily="18" charset="0"/>
                <a:cs typeface="Times New Roman" panose="02020603050405020304" pitchFamily="18" charset="0"/>
              </a:rPr>
              <a:t>entspricht</a:t>
            </a:r>
            <a:r>
              <a:rPr lang="en-US" altLang="en-US" sz="2000" i="0" dirty="0" smtClean="0">
                <a:latin typeface="Times New Roman" panose="02020603050405020304" pitchFamily="18" charset="0"/>
                <a:cs typeface="Times New Roman" panose="02020603050405020304" pitchFamily="18" charset="0"/>
              </a:rPr>
              <a:t> </a:t>
            </a:r>
            <a:r>
              <a:rPr lang="en-US" altLang="en-US" sz="2000" i="0" dirty="0" err="1" smtClean="0">
                <a:latin typeface="Times New Roman" panose="02020603050405020304" pitchFamily="18" charset="0"/>
                <a:cs typeface="Times New Roman" panose="02020603050405020304" pitchFamily="18" charset="0"/>
              </a:rPr>
              <a:t>dem</a:t>
            </a:r>
            <a:r>
              <a:rPr lang="en-US" altLang="en-US" sz="2000" i="0" dirty="0" smtClean="0">
                <a:latin typeface="Times New Roman" panose="02020603050405020304" pitchFamily="18" charset="0"/>
                <a:cs typeface="Times New Roman" panose="02020603050405020304" pitchFamily="18" charset="0"/>
              </a:rPr>
              <a:t> PWP); </a:t>
            </a:r>
          </a:p>
          <a:p>
            <a:pPr>
              <a:spcBef>
                <a:spcPts val="0"/>
              </a:spcBef>
              <a:spcAft>
                <a:spcPts val="600"/>
              </a:spcAft>
              <a:buSzPct val="45000"/>
              <a:buFont typeface="Arial" charset="0"/>
              <a:buChar char="•"/>
              <a:defRPr/>
            </a:pPr>
            <a:r>
              <a:rPr lang="en-US" altLang="en-US" sz="2000" b="1" i="0" dirty="0" err="1" smtClean="0">
                <a:latin typeface="Times New Roman" panose="02020603050405020304" pitchFamily="18" charset="0"/>
                <a:cs typeface="Times New Roman" panose="02020603050405020304" pitchFamily="18" charset="0"/>
              </a:rPr>
              <a:t>Nutzbare</a:t>
            </a:r>
            <a:r>
              <a:rPr lang="en-US" altLang="en-US" sz="2000" b="1" i="0" dirty="0" smtClean="0">
                <a:latin typeface="Times New Roman" panose="02020603050405020304" pitchFamily="18" charset="0"/>
                <a:cs typeface="Times New Roman" panose="02020603050405020304" pitchFamily="18" charset="0"/>
              </a:rPr>
              <a:t> </a:t>
            </a:r>
            <a:r>
              <a:rPr lang="en-US" altLang="en-US" sz="2000" b="1" i="0" dirty="0" err="1">
                <a:latin typeface="Times New Roman" panose="02020603050405020304" pitchFamily="18" charset="0"/>
                <a:cs typeface="Times New Roman" panose="02020603050405020304" pitchFamily="18" charset="0"/>
              </a:rPr>
              <a:t>Feldkapazität</a:t>
            </a:r>
            <a:r>
              <a:rPr lang="en-US" altLang="en-US" sz="2000" i="0" dirty="0">
                <a:latin typeface="Times New Roman" panose="02020603050405020304" pitchFamily="18" charset="0"/>
                <a:cs typeface="Times New Roman" panose="02020603050405020304" pitchFamily="18" charset="0"/>
              </a:rPr>
              <a:t> </a:t>
            </a:r>
            <a:r>
              <a:rPr lang="en-US" altLang="en-US" sz="2000" i="0" dirty="0" err="1" smtClean="0">
                <a:latin typeface="Times New Roman" panose="02020603050405020304" pitchFamily="18" charset="0"/>
                <a:cs typeface="Times New Roman" panose="02020603050405020304" pitchFamily="18" charset="0"/>
              </a:rPr>
              <a:t>nFK</a:t>
            </a:r>
            <a:r>
              <a:rPr lang="en-US" altLang="en-US" sz="2000" i="0" dirty="0" smtClean="0">
                <a:latin typeface="Times New Roman" panose="02020603050405020304" pitchFamily="18" charset="0"/>
                <a:cs typeface="Times New Roman" panose="02020603050405020304" pitchFamily="18" charset="0"/>
              </a:rPr>
              <a:t> </a:t>
            </a:r>
            <a:r>
              <a:rPr lang="en-US" altLang="en-US" sz="2000" i="0" dirty="0">
                <a:latin typeface="Times New Roman" panose="02020603050405020304" pitchFamily="18" charset="0"/>
                <a:cs typeface="Times New Roman" panose="02020603050405020304" pitchFamily="18" charset="0"/>
              </a:rPr>
              <a:t>[%] = FK – PWP; </a:t>
            </a:r>
            <a:r>
              <a:rPr lang="en-US" altLang="en-US" sz="2000" i="0" dirty="0" err="1">
                <a:latin typeface="Times New Roman" panose="02020603050405020304" pitchFamily="18" charset="0"/>
                <a:cs typeface="Times New Roman" panose="02020603050405020304" pitchFamily="18" charset="0"/>
              </a:rPr>
              <a:t>Differenz</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zwischen</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Feldkapazität</a:t>
            </a:r>
            <a:r>
              <a:rPr lang="en-US" altLang="en-US" sz="2000" i="0" dirty="0">
                <a:latin typeface="Times New Roman" panose="02020603050405020304" pitchFamily="18" charset="0"/>
                <a:cs typeface="Times New Roman" panose="02020603050405020304" pitchFamily="18" charset="0"/>
              </a:rPr>
              <a:t> und </a:t>
            </a:r>
            <a:r>
              <a:rPr lang="en-US" altLang="en-US" sz="2000" i="0" dirty="0" err="1">
                <a:latin typeface="Times New Roman" panose="02020603050405020304" pitchFamily="18" charset="0"/>
                <a:cs typeface="Times New Roman" panose="02020603050405020304" pitchFamily="18" charset="0"/>
              </a:rPr>
              <a:t>permanentem</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Welkepunkt</a:t>
            </a:r>
            <a:r>
              <a:rPr lang="en-US" altLang="en-US" sz="2000" i="0" dirty="0">
                <a:latin typeface="Times New Roman" panose="02020603050405020304" pitchFamily="18" charset="0"/>
                <a:cs typeface="Times New Roman" panose="02020603050405020304" pitchFamily="18" charset="0"/>
              </a:rPr>
              <a:t>; </a:t>
            </a:r>
            <a:r>
              <a:rPr lang="en-US" altLang="en-US" sz="2000" i="0" dirty="0" err="1">
                <a:latin typeface="Times New Roman" panose="02020603050405020304" pitchFamily="18" charset="0"/>
                <a:cs typeface="Times New Roman" panose="02020603050405020304" pitchFamily="18" charset="0"/>
              </a:rPr>
              <a:t>wichtig</a:t>
            </a:r>
            <a:r>
              <a:rPr lang="en-US" altLang="en-US" sz="2000" i="0" dirty="0">
                <a:latin typeface="Times New Roman" panose="02020603050405020304" pitchFamily="18" charset="0"/>
                <a:cs typeface="Times New Roman" panose="02020603050405020304" pitchFamily="18" charset="0"/>
              </a:rPr>
              <a:t> </a:t>
            </a:r>
            <a:r>
              <a:rPr lang="en-US" altLang="en-US" sz="2000" i="0" dirty="0" err="1" smtClean="0">
                <a:latin typeface="Times New Roman" panose="02020603050405020304" pitchFamily="18" charset="0"/>
                <a:cs typeface="Times New Roman" panose="02020603050405020304" pitchFamily="18" charset="0"/>
              </a:rPr>
              <a:t>für</a:t>
            </a:r>
            <a:r>
              <a:rPr lang="en-US" altLang="en-US" sz="2000" i="0" dirty="0" smtClean="0">
                <a:latin typeface="Times New Roman" panose="02020603050405020304" pitchFamily="18" charset="0"/>
                <a:cs typeface="Times New Roman" panose="02020603050405020304" pitchFamily="18" charset="0"/>
              </a:rPr>
              <a:t> Vegetation</a:t>
            </a:r>
            <a:endParaRPr lang="en-US" altLang="en-US" sz="2000" i="0" dirty="0">
              <a:latin typeface="Times New Roman" panose="02020603050405020304" pitchFamily="18" charset="0"/>
              <a:cs typeface="Times New Roman" panose="02020603050405020304" pitchFamily="18" charset="0"/>
            </a:endParaRPr>
          </a:p>
        </p:txBody>
      </p:sp>
      <p:sp>
        <p:nvSpPr>
          <p:cNvPr id="5"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Definition und Grundlagen</a:t>
            </a:r>
            <a:endParaRPr lang="de-DE" altLang="en-US" sz="2400" b="1" i="0" dirty="0">
              <a:solidFill>
                <a:srgbClr val="FFFFFF"/>
              </a:solidFill>
            </a:endParaRPr>
          </a:p>
        </p:txBody>
      </p:sp>
    </p:spTree>
    <p:extLst>
      <p:ext uri="{BB962C8B-B14F-4D97-AF65-F5344CB8AC3E}">
        <p14:creationId xmlns:p14="http://schemas.microsoft.com/office/powerpoint/2010/main" val="27367989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863599" y="1152525"/>
            <a:ext cx="4023519" cy="494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000" i="0" dirty="0">
                <a:solidFill>
                  <a:schemeClr val="accent2"/>
                </a:solidFill>
                <a:latin typeface="Times New Roman" pitchFamily="18" charset="0"/>
              </a:rPr>
              <a:t>Boden besteht aus 3 Komponenten: </a:t>
            </a:r>
          </a:p>
          <a:p>
            <a:pPr eaLnBrk="1" hangingPunct="1">
              <a:spcBef>
                <a:spcPct val="0"/>
              </a:spcBef>
              <a:spcAft>
                <a:spcPts val="575"/>
              </a:spcAft>
              <a:buClrTx/>
              <a:buFontTx/>
              <a:buNone/>
            </a:pPr>
            <a:r>
              <a:rPr lang="de-DE" altLang="en-US" sz="1800" i="0" dirty="0">
                <a:latin typeface="Times New Roman" pitchFamily="18" charset="0"/>
              </a:rPr>
              <a:t>Feststoff, Wasser, Luft</a:t>
            </a:r>
          </a:p>
          <a:p>
            <a:pPr eaLnBrk="1" hangingPunct="1">
              <a:spcBef>
                <a:spcPct val="0"/>
              </a:spcBef>
              <a:spcAft>
                <a:spcPts val="575"/>
              </a:spcAft>
              <a:buClrTx/>
            </a:pPr>
            <a:endParaRPr lang="de-DE" altLang="en-US" sz="1800" i="0" dirty="0">
              <a:latin typeface="Times New Roman" pitchFamily="18" charset="0"/>
            </a:endParaRPr>
          </a:p>
          <a:p>
            <a:pPr eaLnBrk="1" hangingPunct="1">
              <a:spcBef>
                <a:spcPct val="0"/>
              </a:spcBef>
              <a:spcAft>
                <a:spcPts val="575"/>
              </a:spcAft>
              <a:buClrTx/>
            </a:pPr>
            <a:r>
              <a:rPr lang="de-DE" altLang="en-US" sz="1800" i="0" dirty="0">
                <a:latin typeface="Times New Roman" pitchFamily="18" charset="0"/>
              </a:rPr>
              <a:t>Wenn das Wasser den gesamten Porenraum des Bodens auffüllt, spricht man </a:t>
            </a:r>
            <a:r>
              <a:rPr lang="de-DE" altLang="en-US" sz="1800" i="0" dirty="0" smtClean="0">
                <a:latin typeface="Times New Roman" pitchFamily="18" charset="0"/>
              </a:rPr>
              <a:t>von Wassersättigung</a:t>
            </a:r>
            <a:r>
              <a:rPr lang="de-DE" altLang="en-US" sz="1800" i="0" dirty="0">
                <a:latin typeface="Times New Roman" pitchFamily="18" charset="0"/>
              </a:rPr>
              <a:t>. Dann gilt:</a:t>
            </a:r>
          </a:p>
          <a:p>
            <a:pPr eaLnBrk="1" hangingPunct="1">
              <a:spcBef>
                <a:spcPct val="0"/>
              </a:spcBef>
              <a:spcAft>
                <a:spcPts val="575"/>
              </a:spcAft>
              <a:buClrTx/>
              <a:buFontTx/>
              <a:buNone/>
            </a:pPr>
            <a:r>
              <a:rPr lang="de-DE" altLang="en-US" sz="2000" i="0" dirty="0">
                <a:latin typeface="Times New Roman" pitchFamily="18" charset="0"/>
              </a:rPr>
              <a:t>=&gt; </a:t>
            </a:r>
            <a:r>
              <a:rPr lang="de-DE" altLang="en-US" sz="2000" i="0" dirty="0" err="1">
                <a:latin typeface="Times New Roman" pitchFamily="18" charset="0"/>
              </a:rPr>
              <a:t>V</a:t>
            </a:r>
            <a:r>
              <a:rPr lang="de-DE" altLang="en-US" sz="2000" i="0" baseline="-25000" dirty="0" err="1">
                <a:latin typeface="Times New Roman" pitchFamily="18" charset="0"/>
              </a:rPr>
              <a:t>Boden</a:t>
            </a:r>
            <a:r>
              <a:rPr lang="de-DE" altLang="en-US" sz="2000" i="0" dirty="0">
                <a:latin typeface="Times New Roman" pitchFamily="18" charset="0"/>
              </a:rPr>
              <a:t> = </a:t>
            </a:r>
            <a:r>
              <a:rPr lang="de-DE" altLang="en-US" sz="2000" i="0" dirty="0" err="1">
                <a:latin typeface="Times New Roman" pitchFamily="18" charset="0"/>
              </a:rPr>
              <a:t>V</a:t>
            </a:r>
            <a:r>
              <a:rPr lang="de-DE" altLang="en-US" sz="2000" i="0" baseline="-33000" dirty="0" err="1">
                <a:latin typeface="Times New Roman" pitchFamily="18" charset="0"/>
              </a:rPr>
              <a:t>Fest</a:t>
            </a:r>
            <a:r>
              <a:rPr lang="de-DE" altLang="en-US" sz="2000" i="0" dirty="0">
                <a:latin typeface="Times New Roman" pitchFamily="18" charset="0"/>
              </a:rPr>
              <a:t> + </a:t>
            </a:r>
            <a:r>
              <a:rPr lang="de-DE" altLang="en-US" sz="2000" i="0" dirty="0" err="1">
                <a:latin typeface="Times New Roman" pitchFamily="18" charset="0"/>
              </a:rPr>
              <a:t>V</a:t>
            </a:r>
            <a:r>
              <a:rPr lang="de-DE" altLang="en-US" sz="2000" i="0" baseline="-33000" dirty="0" err="1">
                <a:latin typeface="Times New Roman" pitchFamily="18" charset="0"/>
              </a:rPr>
              <a:t>Wasser</a:t>
            </a:r>
            <a:endParaRPr lang="de-DE" altLang="en-US" sz="2000" i="0" dirty="0">
              <a:latin typeface="Times New Roman" pitchFamily="18" charset="0"/>
            </a:endParaRP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r>
              <a:rPr lang="de-DE" altLang="en-US" sz="1800" i="0" dirty="0">
                <a:latin typeface="Times New Roman" pitchFamily="18" charset="0"/>
              </a:rPr>
              <a:t>In der ungesättigten Zone dagegen ist ein Teil des Bodenvolumens durch Luft gefüllt und es gilt:</a:t>
            </a:r>
          </a:p>
          <a:p>
            <a:pPr eaLnBrk="1" hangingPunct="1">
              <a:spcBef>
                <a:spcPct val="0"/>
              </a:spcBef>
              <a:spcAft>
                <a:spcPts val="575"/>
              </a:spcAft>
              <a:buClrTx/>
            </a:pPr>
            <a:r>
              <a:rPr lang="de-DE" altLang="en-US" sz="2000" i="0" dirty="0">
                <a:latin typeface="Times New Roman" pitchFamily="18" charset="0"/>
              </a:rPr>
              <a:t>=&gt; </a:t>
            </a:r>
            <a:r>
              <a:rPr lang="de-DE" altLang="en-US" sz="2000" i="0" dirty="0" err="1">
                <a:latin typeface="Times New Roman" pitchFamily="18" charset="0"/>
              </a:rPr>
              <a:t>V</a:t>
            </a:r>
            <a:r>
              <a:rPr lang="de-DE" altLang="en-US" sz="2000" i="0" baseline="-25000" dirty="0" err="1">
                <a:latin typeface="Times New Roman" pitchFamily="18" charset="0"/>
              </a:rPr>
              <a:t>Boden</a:t>
            </a:r>
            <a:r>
              <a:rPr lang="de-DE" altLang="en-US" sz="2000" i="0" dirty="0">
                <a:latin typeface="Times New Roman" pitchFamily="18" charset="0"/>
              </a:rPr>
              <a:t> = </a:t>
            </a:r>
            <a:r>
              <a:rPr lang="de-DE" altLang="en-US" sz="2000" i="0" dirty="0" err="1">
                <a:latin typeface="Times New Roman" pitchFamily="18" charset="0"/>
              </a:rPr>
              <a:t>V</a:t>
            </a:r>
            <a:r>
              <a:rPr lang="de-DE" altLang="en-US" sz="2000" i="0" baseline="-33000" dirty="0" err="1">
                <a:latin typeface="Times New Roman" pitchFamily="18" charset="0"/>
              </a:rPr>
              <a:t>Fest</a:t>
            </a:r>
            <a:r>
              <a:rPr lang="de-DE" altLang="en-US" sz="2000" i="0" dirty="0">
                <a:latin typeface="Times New Roman" pitchFamily="18" charset="0"/>
              </a:rPr>
              <a:t> + </a:t>
            </a:r>
            <a:r>
              <a:rPr lang="de-DE" altLang="en-US" sz="2000" i="0" dirty="0" err="1">
                <a:latin typeface="Times New Roman" pitchFamily="18" charset="0"/>
              </a:rPr>
              <a:t>V</a:t>
            </a:r>
            <a:r>
              <a:rPr lang="de-DE" altLang="en-US" sz="2000" i="0" baseline="-33000" dirty="0" err="1">
                <a:latin typeface="Times New Roman" pitchFamily="18" charset="0"/>
              </a:rPr>
              <a:t>Wasser</a:t>
            </a:r>
            <a:r>
              <a:rPr lang="de-DE" altLang="en-US" sz="2000" i="0" dirty="0">
                <a:latin typeface="Times New Roman" pitchFamily="18" charset="0"/>
              </a:rPr>
              <a:t> + </a:t>
            </a:r>
            <a:r>
              <a:rPr lang="de-DE" altLang="en-US" sz="2000" i="0" dirty="0" err="1">
                <a:latin typeface="Times New Roman" pitchFamily="18" charset="0"/>
              </a:rPr>
              <a:t>V</a:t>
            </a:r>
            <a:r>
              <a:rPr lang="de-DE" altLang="en-US" sz="2000" i="0" baseline="-33000" dirty="0" err="1">
                <a:latin typeface="Times New Roman" pitchFamily="18" charset="0"/>
              </a:rPr>
              <a:t>Luft</a:t>
            </a:r>
            <a:endParaRPr lang="de-DE" altLang="en-US" sz="2000" i="0" dirty="0">
              <a:latin typeface="Times New Roman" pitchFamily="18" charset="0"/>
            </a:endParaRPr>
          </a:p>
          <a:p>
            <a:pPr eaLnBrk="1" hangingPunct="1">
              <a:spcBef>
                <a:spcPct val="0"/>
              </a:spcBef>
              <a:spcAft>
                <a:spcPts val="575"/>
              </a:spcAft>
              <a:buClrTx/>
              <a:buFontTx/>
              <a:buNone/>
            </a:pPr>
            <a:endParaRPr lang="de-DE" altLang="en-US" sz="1600" i="0" dirty="0">
              <a:latin typeface="Times New Roman" pitchFamily="18" charset="0"/>
            </a:endParaRPr>
          </a:p>
        </p:txBody>
      </p:sp>
      <p:pic>
        <p:nvPicPr>
          <p:cNvPr id="717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119188"/>
            <a:ext cx="4176713" cy="33004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Definition und Grundlagen</a:t>
            </a:r>
            <a:endParaRPr lang="de-DE" altLang="en-US" sz="2400" b="1" i="0" dirty="0">
              <a:solidFill>
                <a:srgbClr val="FFFFFF"/>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1"/>
          <p:cNvSpPr txBox="1">
            <a:spLocks noChangeArrowheads="1"/>
          </p:cNvSpPr>
          <p:nvPr/>
        </p:nvSpPr>
        <p:spPr bwMode="auto">
          <a:xfrm>
            <a:off x="34925" y="6324600"/>
            <a:ext cx="576263" cy="433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algn="ctr" eaLnBrk="1" hangingPunct="1">
              <a:spcBef>
                <a:spcPct val="0"/>
              </a:spcBef>
              <a:spcAft>
                <a:spcPts val="575"/>
              </a:spcAft>
              <a:buClrTx/>
              <a:buFontTx/>
              <a:buNone/>
            </a:pPr>
            <a:fld id="{C19B0636-EC68-4234-9C82-04BE92BE5ED4}" type="slidenum">
              <a:rPr lang="de-DE" altLang="en-US" sz="1400" i="0">
                <a:solidFill>
                  <a:srgbClr val="316395"/>
                </a:solidFill>
                <a:latin typeface="Tahoma" pitchFamily="34" charset="0"/>
              </a:rPr>
              <a:pPr algn="ctr" eaLnBrk="1" hangingPunct="1">
                <a:spcBef>
                  <a:spcPct val="0"/>
                </a:spcBef>
                <a:spcAft>
                  <a:spcPts val="575"/>
                </a:spcAft>
                <a:buClrTx/>
                <a:buFontTx/>
                <a:buNone/>
              </a:pPr>
              <a:t>9</a:t>
            </a:fld>
            <a:endParaRPr lang="de-DE" altLang="en-US" sz="1400" i="0">
              <a:solidFill>
                <a:srgbClr val="316395"/>
              </a:solidFill>
              <a:latin typeface="Tahoma" pitchFamily="34" charset="0"/>
            </a:endParaRPr>
          </a:p>
        </p:txBody>
      </p:sp>
      <p:sp>
        <p:nvSpPr>
          <p:cNvPr id="8195" name="Text Box 3"/>
          <p:cNvSpPr txBox="1">
            <a:spLocks noChangeArrowheads="1"/>
          </p:cNvSpPr>
          <p:nvPr/>
        </p:nvSpPr>
        <p:spPr bwMode="auto">
          <a:xfrm>
            <a:off x="863600" y="1152525"/>
            <a:ext cx="7559675" cy="4257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sz="2000" b="1" i="0" dirty="0">
                <a:latin typeface="Times New Roman" pitchFamily="18" charset="0"/>
              </a:rPr>
              <a:t>Art der Bindung:</a:t>
            </a:r>
          </a:p>
          <a:p>
            <a:pPr eaLnBrk="1" hangingPunct="1">
              <a:spcBef>
                <a:spcPct val="0"/>
              </a:spcBef>
              <a:spcAft>
                <a:spcPts val="575"/>
              </a:spcAft>
              <a:buClrTx/>
            </a:pPr>
            <a:r>
              <a:rPr lang="de-DE" altLang="en-US" sz="1800" i="0" dirty="0">
                <a:latin typeface="Times New Roman" pitchFamily="18" charset="0"/>
              </a:rPr>
              <a:t>Wasser im Boden ist nur </a:t>
            </a:r>
            <a:r>
              <a:rPr lang="de-DE" altLang="en-US" sz="1800" i="0" dirty="0" smtClean="0">
                <a:latin typeface="Times New Roman" pitchFamily="18" charset="0"/>
              </a:rPr>
              <a:t>bedingt so </a:t>
            </a:r>
            <a:r>
              <a:rPr lang="de-DE" altLang="en-US" sz="1800" i="0" dirty="0">
                <a:latin typeface="Times New Roman" pitchFamily="18" charset="0"/>
              </a:rPr>
              <a:t>beweglich wie Wasser im offenen Gewässer, ein Teil unterliegt der Bindung an die feste Phase, die sogenannte Bodenmatrix. </a:t>
            </a:r>
            <a:r>
              <a:rPr lang="de-DE" altLang="en-US" sz="1800" i="0" dirty="0" smtClean="0">
                <a:latin typeface="Times New Roman" pitchFamily="18" charset="0"/>
              </a:rPr>
              <a:t>Dort wird </a:t>
            </a:r>
            <a:r>
              <a:rPr lang="de-DE" altLang="en-US" sz="1800" i="0" dirty="0">
                <a:latin typeface="Times New Roman" pitchFamily="18" charset="0"/>
              </a:rPr>
              <a:t>es gegen die Schwerkraft gehalten (-&gt; Feldkapazität -&gt; Bodenfeuchte), </a:t>
            </a:r>
            <a:r>
              <a:rPr lang="de-DE" altLang="en-US" sz="1800" i="0" dirty="0" smtClean="0">
                <a:latin typeface="Times New Roman" pitchFamily="18" charset="0"/>
              </a:rPr>
              <a:t>der Rest sickert in </a:t>
            </a:r>
            <a:r>
              <a:rPr lang="de-DE" altLang="en-US" sz="1800" i="0" dirty="0">
                <a:latin typeface="Times New Roman" pitchFamily="18" charset="0"/>
              </a:rPr>
              <a:t>tiefere Bodenschichten. Die Bindung des Wassers gegen die Schwerkraft beruht auf den Kräften der Bodenmatrix auf das Wasser </a:t>
            </a:r>
            <a:r>
              <a:rPr lang="de-DE" altLang="en-US" sz="1800" i="0" dirty="0" smtClean="0">
                <a:latin typeface="Times New Roman" pitchFamily="18" charset="0"/>
              </a:rPr>
              <a:t>als </a:t>
            </a:r>
            <a:r>
              <a:rPr lang="de-DE" altLang="en-US" sz="1800" i="0" dirty="0">
                <a:latin typeface="Times New Roman" pitchFamily="18" charset="0"/>
              </a:rPr>
              <a:t>auch auf die Kräfte der Wassermoleküle </a:t>
            </a:r>
            <a:r>
              <a:rPr lang="de-DE" altLang="en-US" sz="1800" i="0" dirty="0" smtClean="0">
                <a:latin typeface="Times New Roman" pitchFamily="18" charset="0"/>
              </a:rPr>
              <a:t>untereinander.</a:t>
            </a:r>
            <a:endParaRPr lang="de-DE" altLang="en-US" sz="1800" i="0" dirty="0">
              <a:latin typeface="Times New Roman" pitchFamily="18" charset="0"/>
            </a:endParaRP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r>
              <a:rPr lang="de-DE" altLang="en-US" sz="2000" b="1" i="0" dirty="0">
                <a:latin typeface="Times New Roman" pitchFamily="18" charset="0"/>
              </a:rPr>
              <a:t>Grund- und Stauwasser:</a:t>
            </a:r>
          </a:p>
          <a:p>
            <a:pPr eaLnBrk="1" hangingPunct="1">
              <a:spcBef>
                <a:spcPct val="0"/>
              </a:spcBef>
              <a:spcAft>
                <a:spcPts val="575"/>
              </a:spcAft>
              <a:buClrTx/>
              <a:buFontTx/>
              <a:buNone/>
            </a:pPr>
            <a:r>
              <a:rPr lang="de-DE" altLang="en-US" sz="1800" i="0" dirty="0">
                <a:latin typeface="Times New Roman" pitchFamily="18" charset="0"/>
              </a:rPr>
              <a:t>Grund- und Stauwasser werden nach oben durch die Grundwasseroberfläche abgeschlossen (mittlerer Wasserdruck gleich Atmosphärendruck -&gt; Grundwasserspiegel). Grundwasser ist das ganze Jahr über vorhanden, Stauwasser nur jahreszeitlich.</a:t>
            </a: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endParaRPr lang="de-DE" altLang="en-US" sz="1800" i="0" dirty="0">
              <a:latin typeface="Times New Roman" pitchFamily="18" charset="0"/>
            </a:endParaRPr>
          </a:p>
          <a:p>
            <a:pPr eaLnBrk="1" hangingPunct="1">
              <a:spcBef>
                <a:spcPct val="0"/>
              </a:spcBef>
              <a:spcAft>
                <a:spcPts val="575"/>
              </a:spcAft>
              <a:buClrTx/>
              <a:buFontTx/>
              <a:buNone/>
            </a:pPr>
            <a:endParaRPr lang="de-DE" altLang="en-US" sz="1800" i="0" dirty="0">
              <a:latin typeface="Times New Roman" pitchFamily="18" charset="0"/>
            </a:endParaRPr>
          </a:p>
        </p:txBody>
      </p:sp>
      <p:sp>
        <p:nvSpPr>
          <p:cNvPr id="5" name="Text Box 2"/>
          <p:cNvSpPr txBox="1">
            <a:spLocks noChangeArrowheads="1"/>
          </p:cNvSpPr>
          <p:nvPr/>
        </p:nvSpPr>
        <p:spPr bwMode="auto">
          <a:xfrm>
            <a:off x="990600" y="76200"/>
            <a:ext cx="7793038" cy="8366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1pPr>
            <a:lvl2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2pPr>
            <a:lvl3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3pPr>
            <a:lvl4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4pPr>
            <a:lvl5pPr eaLnBrk="0" hangingPunct="0">
              <a:spcBef>
                <a:spcPts val="7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5pPr>
            <a:lvl6pPr marL="25146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6pPr>
            <a:lvl7pPr marL="29718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7pPr>
            <a:lvl8pPr marL="34290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8pPr>
            <a:lvl9pPr marL="3886200" indent="-228600" defTabSz="449263" eaLnBrk="0" fontAlgn="base" hangingPunct="0">
              <a:spcBef>
                <a:spcPts val="70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cs typeface="DejaVu Sans" pitchFamily="34" charset="0"/>
              </a:defRPr>
            </a:lvl9pPr>
          </a:lstStyle>
          <a:p>
            <a:pPr eaLnBrk="1" hangingPunct="1">
              <a:spcBef>
                <a:spcPct val="0"/>
              </a:spcBef>
              <a:spcAft>
                <a:spcPts val="575"/>
              </a:spcAft>
              <a:buClrTx/>
              <a:buFontTx/>
              <a:buNone/>
            </a:pPr>
            <a:r>
              <a:rPr lang="de-DE" altLang="en-US" b="1" i="0" dirty="0">
                <a:solidFill>
                  <a:srgbClr val="FFFFFF"/>
                </a:solidFill>
              </a:rPr>
              <a:t>7. Versickerung</a:t>
            </a:r>
            <a:br>
              <a:rPr lang="de-DE" altLang="en-US" b="1" i="0" dirty="0">
                <a:solidFill>
                  <a:srgbClr val="FFFFFF"/>
                </a:solidFill>
              </a:rPr>
            </a:br>
            <a:r>
              <a:rPr lang="de-DE" altLang="en-US" sz="2400" b="1" i="0" dirty="0">
                <a:solidFill>
                  <a:srgbClr val="FFFFFF"/>
                </a:solidFill>
              </a:rPr>
              <a:t>7.1. </a:t>
            </a:r>
            <a:r>
              <a:rPr lang="de-DE" altLang="en-US" sz="2400" b="1" i="0" dirty="0" smtClean="0">
                <a:solidFill>
                  <a:srgbClr val="FFFFFF"/>
                </a:solidFill>
              </a:rPr>
              <a:t>Definition und Grundlagen</a:t>
            </a:r>
            <a:endParaRPr lang="de-DE" altLang="en-US" sz="2400" b="1" i="0" dirty="0">
              <a:solidFill>
                <a:srgbClr val="FFFFFF"/>
              </a:solidFill>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DejaVu Sans"/>
      </a:majorFont>
      <a:minorFont>
        <a:latin typeface="Arial"/>
        <a:ea typeface=""/>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ts val="575"/>
          </a:spcAft>
          <a:buClr>
            <a:srgbClr val="000000"/>
          </a:buClr>
          <a:buSzPct val="100000"/>
          <a:buFont typeface="Times New Roman" pitchFamily="18" charset="0"/>
          <a:buNone/>
          <a:tabLst/>
          <a:defRPr kumimoji="0" lang="en-GB" altLang="en-US" sz="2400" b="0" i="1" u="none" strike="noStrike" cap="none" normalizeH="0" baseline="0" smtClean="0">
            <a:ln>
              <a:noFill/>
            </a:ln>
            <a:solidFill>
              <a:schemeClr val="bg1"/>
            </a:solidFill>
            <a:effectLst/>
            <a:latin typeface="Times New Roman" pitchFamily="18" charset="0"/>
            <a:cs typeface="DejaVu Sans"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ts val="575"/>
          </a:spcAft>
          <a:buClr>
            <a:srgbClr val="000000"/>
          </a:buClr>
          <a:buSzPct val="100000"/>
          <a:buFont typeface="Times New Roman" pitchFamily="18" charset="0"/>
          <a:buNone/>
          <a:tabLst/>
          <a:defRPr kumimoji="0" lang="en-GB" altLang="en-US" sz="2400" b="0" i="1" u="none" strike="noStrike" cap="none" normalizeH="0" baseline="0" smtClean="0">
            <a:ln>
              <a:noFill/>
            </a:ln>
            <a:solidFill>
              <a:schemeClr val="bg1"/>
            </a:solidFill>
            <a:effectLst/>
            <a:latin typeface="Times New Roman" pitchFamily="18" charset="0"/>
            <a:cs typeface="DejaVu Sans" pitchFamily="34" charset="0"/>
          </a:defRPr>
        </a:defPPr>
      </a:lstStyle>
    </a:lnDef>
    <a:txDef>
      <a:spPr bwMode="auto">
        <a:blipFill rotWithShape="1">
          <a:blip xmlns:r="http://schemas.openxmlformats.org/officeDocument/2006/relationships" r:embed="rId1"/>
          <a:stretch>
            <a:fillRect l="-621" t="-613"/>
          </a:stretch>
        </a:blip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a:lstStyle>
        <a:defPPr>
          <a:defRPr>
            <a:noFill/>
          </a:defRPr>
        </a:defPPr>
      </a:lstStyle>
    </a:tx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DejaVu Sans"/>
      </a:majorFont>
      <a:minorFont>
        <a:latin typeface="Arial"/>
        <a:ea typeface=""/>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ts val="575"/>
          </a:spcAft>
          <a:buClr>
            <a:srgbClr val="000000"/>
          </a:buClr>
          <a:buSzPct val="100000"/>
          <a:buFont typeface="Times New Roman" pitchFamily="18" charset="0"/>
          <a:buNone/>
          <a:tabLst/>
          <a:defRPr kumimoji="0" lang="en-GB" altLang="en-US" sz="2400" b="0" i="1" u="none" strike="noStrike" cap="none" normalizeH="0" baseline="0" smtClean="0">
            <a:ln>
              <a:noFill/>
            </a:ln>
            <a:solidFill>
              <a:schemeClr val="bg1"/>
            </a:solidFill>
            <a:effectLst/>
            <a:latin typeface="Times New Roman" pitchFamily="18" charset="0"/>
            <a:cs typeface="DejaVu Sans"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ts val="575"/>
          </a:spcAft>
          <a:buClr>
            <a:srgbClr val="000000"/>
          </a:buClr>
          <a:buSzPct val="100000"/>
          <a:buFont typeface="Times New Roman" pitchFamily="18" charset="0"/>
          <a:buNone/>
          <a:tabLst/>
          <a:defRPr kumimoji="0" lang="en-GB" altLang="en-US" sz="2400" b="0" i="1" u="none" strike="noStrike" cap="none" normalizeH="0" baseline="0" smtClean="0">
            <a:ln>
              <a:noFill/>
            </a:ln>
            <a:solidFill>
              <a:schemeClr val="bg1"/>
            </a:solidFill>
            <a:effectLst/>
            <a:latin typeface="Times New Roman" pitchFamily="18" charset="0"/>
            <a:cs typeface="DejaVu Sans"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3489</Words>
  <Application>Microsoft Office PowerPoint</Application>
  <PresentationFormat>On-screen Show (4:3)</PresentationFormat>
  <Paragraphs>585</Paragraphs>
  <Slides>61</Slides>
  <Notes>41</Notes>
  <HiddenSlides>0</HiddenSlides>
  <MMClips>0</MMClips>
  <ScaleCrop>false</ScaleCrop>
  <HeadingPairs>
    <vt:vector size="6" baseType="variant">
      <vt:variant>
        <vt:lpstr>Theme</vt:lpstr>
      </vt:variant>
      <vt:variant>
        <vt:i4>2</vt:i4>
      </vt:variant>
      <vt:variant>
        <vt:lpstr>Embedded OLE Servers</vt:lpstr>
      </vt:variant>
      <vt:variant>
        <vt:i4>2</vt:i4>
      </vt:variant>
      <vt:variant>
        <vt:lpstr>Slide Titles</vt:lpstr>
      </vt:variant>
      <vt:variant>
        <vt:i4>61</vt:i4>
      </vt:variant>
    </vt:vector>
  </HeadingPairs>
  <TitlesOfParts>
    <vt:vector size="65" baseType="lpstr">
      <vt:lpstr>Office Theme</vt:lpstr>
      <vt:lpstr>1_Office Theme</vt:lpstr>
      <vt:lpstr>Formel</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Prof. Dr. Bronstert</dc:creator>
  <cp:keywords/>
  <dc:description/>
  <cp:lastModifiedBy>fred</cp:lastModifiedBy>
  <cp:revision>434</cp:revision>
  <cp:lastPrinted>2014-06-18T11:35:38Z</cp:lastPrinted>
  <dcterms:created xsi:type="dcterms:W3CDTF">1601-01-01T00:00:00Z</dcterms:created>
  <dcterms:modified xsi:type="dcterms:W3CDTF">2014-07-02T14:40:15Z</dcterms:modified>
</cp:coreProperties>
</file>