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902" r:id="rId2"/>
    <p:sldMasterId id="2147484018" r:id="rId3"/>
  </p:sldMasterIdLst>
  <p:notesMasterIdLst>
    <p:notesMasterId r:id="rId165"/>
  </p:notesMasterIdLst>
  <p:handoutMasterIdLst>
    <p:handoutMasterId r:id="rId166"/>
  </p:handoutMasterIdLst>
  <p:sldIdLst>
    <p:sldId id="256" r:id="rId4"/>
    <p:sldId id="259" r:id="rId5"/>
    <p:sldId id="608" r:id="rId6"/>
    <p:sldId id="264" r:id="rId7"/>
    <p:sldId id="693" r:id="rId8"/>
    <p:sldId id="363" r:id="rId9"/>
    <p:sldId id="610" r:id="rId10"/>
    <p:sldId id="611" r:id="rId11"/>
    <p:sldId id="613" r:id="rId12"/>
    <p:sldId id="734" r:id="rId13"/>
    <p:sldId id="778" r:id="rId14"/>
    <p:sldId id="779" r:id="rId15"/>
    <p:sldId id="780" r:id="rId16"/>
    <p:sldId id="777" r:id="rId17"/>
    <p:sldId id="262" r:id="rId18"/>
    <p:sldId id="781" r:id="rId19"/>
    <p:sldId id="410" r:id="rId20"/>
    <p:sldId id="569" r:id="rId21"/>
    <p:sldId id="322" r:id="rId22"/>
    <p:sldId id="263" r:id="rId23"/>
    <p:sldId id="696" r:id="rId24"/>
    <p:sldId id="694" r:id="rId25"/>
    <p:sldId id="705" r:id="rId26"/>
    <p:sldId id="698" r:id="rId27"/>
    <p:sldId id="700" r:id="rId28"/>
    <p:sldId id="270" r:id="rId29"/>
    <p:sldId id="618" r:id="rId30"/>
    <p:sldId id="699" r:id="rId31"/>
    <p:sldId id="708" r:id="rId32"/>
    <p:sldId id="623" r:id="rId33"/>
    <p:sldId id="265" r:id="rId34"/>
    <p:sldId id="702" r:id="rId35"/>
    <p:sldId id="704" r:id="rId36"/>
    <p:sldId id="335" r:id="rId37"/>
    <p:sldId id="716" r:id="rId38"/>
    <p:sldId id="665" r:id="rId39"/>
    <p:sldId id="709" r:id="rId40"/>
    <p:sldId id="666" r:id="rId41"/>
    <p:sldId id="292" r:id="rId42"/>
    <p:sldId id="327" r:id="rId43"/>
    <p:sldId id="348" r:id="rId44"/>
    <p:sldId id="332" r:id="rId45"/>
    <p:sldId id="334" r:id="rId46"/>
    <p:sldId id="330" r:id="rId47"/>
    <p:sldId id="651" r:id="rId48"/>
    <p:sldId id="295" r:id="rId49"/>
    <p:sldId id="293" r:id="rId50"/>
    <p:sldId id="296" r:id="rId51"/>
    <p:sldId id="645" r:id="rId52"/>
    <p:sldId id="646" r:id="rId53"/>
    <p:sldId id="639" r:id="rId54"/>
    <p:sldId id="328" r:id="rId55"/>
    <p:sldId id="648" r:id="rId56"/>
    <p:sldId id="643" r:id="rId57"/>
    <p:sldId id="647" r:id="rId58"/>
    <p:sldId id="642" r:id="rId59"/>
    <p:sldId id="649" r:id="rId60"/>
    <p:sldId id="302" r:id="rId61"/>
    <p:sldId id="717" r:id="rId62"/>
    <p:sldId id="307" r:id="rId63"/>
    <p:sldId id="310" r:id="rId64"/>
    <p:sldId id="273" r:id="rId65"/>
    <p:sldId id="650" r:id="rId66"/>
    <p:sldId id="323" r:id="rId67"/>
    <p:sldId id="349" r:id="rId68"/>
    <p:sldId id="344" r:id="rId69"/>
    <p:sldId id="319" r:id="rId70"/>
    <p:sldId id="350" r:id="rId71"/>
    <p:sldId id="291" r:id="rId72"/>
    <p:sldId id="612" r:id="rId73"/>
    <p:sldId id="614" r:id="rId74"/>
    <p:sldId id="615" r:id="rId75"/>
    <p:sldId id="370" r:id="rId76"/>
    <p:sldId id="617" r:id="rId77"/>
    <p:sldId id="359" r:id="rId78"/>
    <p:sldId id="362" r:id="rId79"/>
    <p:sldId id="368" r:id="rId80"/>
    <p:sldId id="371" r:id="rId81"/>
    <p:sldId id="372" r:id="rId82"/>
    <p:sldId id="620" r:id="rId83"/>
    <p:sldId id="718" r:id="rId84"/>
    <p:sldId id="622" r:id="rId85"/>
    <p:sldId id="794" r:id="rId86"/>
    <p:sldId id="624" r:id="rId87"/>
    <p:sldId id="345" r:id="rId88"/>
    <p:sldId id="726" r:id="rId89"/>
    <p:sldId id="629" r:id="rId90"/>
    <p:sldId id="630" r:id="rId91"/>
    <p:sldId id="635" r:id="rId92"/>
    <p:sldId id="796" r:id="rId93"/>
    <p:sldId id="706" r:id="rId94"/>
    <p:sldId id="664" r:id="rId95"/>
    <p:sldId id="712" r:id="rId96"/>
    <p:sldId id="261" r:id="rId97"/>
    <p:sldId id="654" r:id="rId98"/>
    <p:sldId id="652" r:id="rId99"/>
    <p:sldId id="571" r:id="rId100"/>
    <p:sldId id="268" r:id="rId101"/>
    <p:sldId id="271" r:id="rId102"/>
    <p:sldId id="272" r:id="rId103"/>
    <p:sldId id="274" r:id="rId104"/>
    <p:sldId id="275" r:id="rId105"/>
    <p:sldId id="276" r:id="rId106"/>
    <p:sldId id="277" r:id="rId107"/>
    <p:sldId id="278" r:id="rId108"/>
    <p:sldId id="317" r:id="rId109"/>
    <p:sldId id="669" r:id="rId110"/>
    <p:sldId id="318" r:id="rId111"/>
    <p:sldId id="279" r:id="rId112"/>
    <p:sldId id="280" r:id="rId113"/>
    <p:sldId id="287" r:id="rId114"/>
    <p:sldId id="288" r:id="rId115"/>
    <p:sldId id="289" r:id="rId116"/>
    <p:sldId id="671" r:id="rId117"/>
    <p:sldId id="713" r:id="rId118"/>
    <p:sldId id="306" r:id="rId119"/>
    <p:sldId id="308" r:id="rId120"/>
    <p:sldId id="662" r:id="rId121"/>
    <p:sldId id="663" r:id="rId122"/>
    <p:sldId id="714" r:id="rId123"/>
    <p:sldId id="668" r:id="rId124"/>
    <p:sldId id="667" r:id="rId125"/>
    <p:sldId id="284" r:id="rId126"/>
    <p:sldId id="285" r:id="rId127"/>
    <p:sldId id="670" r:id="rId128"/>
    <p:sldId id="655" r:id="rId129"/>
    <p:sldId id="656" r:id="rId130"/>
    <p:sldId id="715" r:id="rId131"/>
    <p:sldId id="707" r:id="rId132"/>
    <p:sldId id="727" r:id="rId133"/>
    <p:sldId id="728" r:id="rId134"/>
    <p:sldId id="672" r:id="rId135"/>
    <p:sldId id="673" r:id="rId136"/>
    <p:sldId id="678" r:id="rId137"/>
    <p:sldId id="679" r:id="rId138"/>
    <p:sldId id="680" r:id="rId139"/>
    <p:sldId id="681" r:id="rId140"/>
    <p:sldId id="682" r:id="rId141"/>
    <p:sldId id="683" r:id="rId142"/>
    <p:sldId id="281" r:id="rId143"/>
    <p:sldId id="282" r:id="rId144"/>
    <p:sldId id="729" r:id="rId145"/>
    <p:sldId id="684" r:id="rId146"/>
    <p:sldId id="685" r:id="rId147"/>
    <p:sldId id="286" r:id="rId148"/>
    <p:sldId id="686" r:id="rId149"/>
    <p:sldId id="688" r:id="rId150"/>
    <p:sldId id="687" r:id="rId151"/>
    <p:sldId id="689" r:id="rId152"/>
    <p:sldId id="690" r:id="rId153"/>
    <p:sldId id="731" r:id="rId154"/>
    <p:sldId id="711" r:id="rId155"/>
    <p:sldId id="785" r:id="rId156"/>
    <p:sldId id="733" r:id="rId157"/>
    <p:sldId id="730" r:id="rId158"/>
    <p:sldId id="783" r:id="rId159"/>
    <p:sldId id="784" r:id="rId160"/>
    <p:sldId id="793" r:id="rId161"/>
    <p:sldId id="795" r:id="rId162"/>
    <p:sldId id="737" r:id="rId163"/>
    <p:sldId id="732" r:id="rId164"/>
  </p:sldIdLst>
  <p:sldSz cx="9144000" cy="5143500" type="screen16x9"/>
  <p:notesSz cx="6794500" cy="9929813"/>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40">
          <p15:clr>
            <a:srgbClr val="A4A3A4"/>
          </p15:clr>
        </p15:guide>
        <p15:guide id="2" orient="horz" pos="3552">
          <p15:clr>
            <a:srgbClr val="A4A3A4"/>
          </p15:clr>
        </p15:guide>
        <p15:guide id="3" orient="horz" pos="1536">
          <p15:clr>
            <a:srgbClr val="A4A3A4"/>
          </p15:clr>
        </p15:guide>
        <p15:guide id="4" pos="144">
          <p15:clr>
            <a:srgbClr val="A4A3A4"/>
          </p15:clr>
        </p15:guide>
        <p15:guide id="5" pos="2112">
          <p15:clr>
            <a:srgbClr val="A4A3A4"/>
          </p15:clr>
        </p15:guide>
        <p15:guide id="6" pos="5616">
          <p15:clr>
            <a:srgbClr val="A4A3A4"/>
          </p15:clr>
        </p15:guide>
        <p15:guide id="7" orient="horz" pos="2164">
          <p15:clr>
            <a:srgbClr val="A4A3A4"/>
          </p15:clr>
        </p15:guide>
        <p15:guide id="8" orient="horz" pos="2663" userDrawn="1">
          <p15:clr>
            <a:srgbClr val="A4A3A4"/>
          </p15:clr>
        </p15:guide>
        <p15:guide id="9" orient="horz" pos="1711">
          <p15:clr>
            <a:srgbClr val="A4A3A4"/>
          </p15:clr>
        </p15:guide>
        <p15:guide id="10" pos="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F6600"/>
    <a:srgbClr val="01C3FF"/>
    <a:srgbClr val="E8B218"/>
    <a:srgbClr val="FF9933"/>
    <a:srgbClr val="646464"/>
    <a:srgbClr val="8C8C82"/>
    <a:srgbClr val="8C8C80"/>
    <a:srgbClr val="B4B4B4"/>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4669" autoAdjust="0"/>
  </p:normalViewPr>
  <p:slideViewPr>
    <p:cSldViewPr>
      <p:cViewPr varScale="1">
        <p:scale>
          <a:sx n="85" d="100"/>
          <a:sy n="85" d="100"/>
        </p:scale>
        <p:origin x="60" y="188"/>
      </p:cViewPr>
      <p:guideLst>
        <p:guide orient="horz" pos="240"/>
        <p:guide orient="horz" pos="3552"/>
        <p:guide orient="horz" pos="1536"/>
        <p:guide pos="144"/>
        <p:guide pos="2112"/>
        <p:guide pos="5616"/>
        <p:guide orient="horz" pos="2164"/>
        <p:guide orient="horz" pos="2663"/>
        <p:guide orient="horz" pos="1711"/>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10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notesMaster" Target="notesMasters/notes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Nackter Boden</c:v>
                </c:pt>
              </c:strCache>
            </c:strRef>
          </c:tx>
          <c:spPr>
            <a:prstGeom prst="rect">
              <a:avLst/>
            </a:prstGeom>
            <a:solidFill>
              <a:schemeClr val="accent1"/>
            </a:solidFill>
            <a:ln>
              <a:noFill/>
            </a:ln>
            <a:effectLst/>
          </c:spPr>
          <c:invertIfNegative val="0"/>
          <c:cat>
            <c:strRef>
              <c:f>Tabelle1!$A$2</c:f>
              <c:strCache>
                <c:ptCount val="1"/>
                <c:pt idx="0">
                  <c:v>Kategorie 1</c:v>
                </c:pt>
              </c:strCache>
            </c:strRef>
          </c:cat>
          <c:val>
            <c:numRef>
              <c:f>Tabelle1!$B$2</c:f>
              <c:numCache>
                <c:formatCode>General</c:formatCode>
                <c:ptCount val="1"/>
                <c:pt idx="0">
                  <c:v>30</c:v>
                </c:pt>
              </c:numCache>
            </c:numRef>
          </c:val>
          <c:extLst>
            <c:ext xmlns:c16="http://schemas.microsoft.com/office/drawing/2014/chart" uri="{C3380CC4-5D6E-409C-BE32-E72D297353CC}">
              <c16:uniqueId val="{00000000-1AA8-4287-8BC0-6CF701279140}"/>
            </c:ext>
          </c:extLst>
        </c:ser>
        <c:ser>
          <c:idx val="1"/>
          <c:order val="1"/>
          <c:tx>
            <c:strRef>
              <c:f>Tabelle1!$C$1</c:f>
              <c:strCache>
                <c:ptCount val="1"/>
                <c:pt idx="0">
                  <c:v>Getreideland</c:v>
                </c:pt>
              </c:strCache>
            </c:strRef>
          </c:tx>
          <c:spPr>
            <a:prstGeom prst="rect">
              <a:avLst/>
            </a:prstGeom>
            <a:solidFill>
              <a:schemeClr val="accent2"/>
            </a:solidFill>
            <a:ln>
              <a:noFill/>
            </a:ln>
            <a:effectLst/>
          </c:spPr>
          <c:invertIfNegative val="0"/>
          <c:cat>
            <c:strRef>
              <c:f>Tabelle1!$A$2</c:f>
              <c:strCache>
                <c:ptCount val="1"/>
                <c:pt idx="0">
                  <c:v>Kategorie 1</c:v>
                </c:pt>
              </c:strCache>
            </c:strRef>
          </c:cat>
          <c:val>
            <c:numRef>
              <c:f>Tabelle1!$C$2</c:f>
              <c:numCache>
                <c:formatCode>General</c:formatCode>
                <c:ptCount val="1"/>
                <c:pt idx="0">
                  <c:v>40</c:v>
                </c:pt>
              </c:numCache>
            </c:numRef>
          </c:val>
          <c:extLst>
            <c:ext xmlns:c16="http://schemas.microsoft.com/office/drawing/2014/chart" uri="{C3380CC4-5D6E-409C-BE32-E72D297353CC}">
              <c16:uniqueId val="{00000001-1AA8-4287-8BC0-6CF701279140}"/>
            </c:ext>
          </c:extLst>
        </c:ser>
        <c:ser>
          <c:idx val="2"/>
          <c:order val="2"/>
          <c:tx>
            <c:strRef>
              <c:f>Tabelle1!$D$1</c:f>
              <c:strCache>
                <c:ptCount val="1"/>
                <c:pt idx="0">
                  <c:v>Hackfrüchte</c:v>
                </c:pt>
              </c:strCache>
            </c:strRef>
          </c:tx>
          <c:spPr>
            <a:prstGeom prst="rect">
              <a:avLst/>
            </a:prstGeom>
            <a:solidFill>
              <a:schemeClr val="accent3"/>
            </a:solidFill>
            <a:ln>
              <a:noFill/>
            </a:ln>
            <a:effectLst/>
          </c:spPr>
          <c:invertIfNegative val="0"/>
          <c:cat>
            <c:strRef>
              <c:f>Tabelle1!$A$2</c:f>
              <c:strCache>
                <c:ptCount val="1"/>
                <c:pt idx="0">
                  <c:v>Kategorie 1</c:v>
                </c:pt>
              </c:strCache>
            </c:strRef>
          </c:cat>
          <c:val>
            <c:numRef>
              <c:f>Tabelle1!$D$2</c:f>
              <c:numCache>
                <c:formatCode>General</c:formatCode>
                <c:ptCount val="1"/>
                <c:pt idx="0">
                  <c:v>45</c:v>
                </c:pt>
              </c:numCache>
            </c:numRef>
          </c:val>
          <c:extLst>
            <c:ext xmlns:c16="http://schemas.microsoft.com/office/drawing/2014/chart" uri="{C3380CC4-5D6E-409C-BE32-E72D297353CC}">
              <c16:uniqueId val="{00000002-1AA8-4287-8BC0-6CF701279140}"/>
            </c:ext>
          </c:extLst>
        </c:ser>
        <c:ser>
          <c:idx val="3"/>
          <c:order val="3"/>
          <c:tx>
            <c:strRef>
              <c:f>Tabelle1!$E$1</c:f>
              <c:strCache>
                <c:ptCount val="1"/>
                <c:pt idx="0">
                  <c:v>Grünland</c:v>
                </c:pt>
              </c:strCache>
            </c:strRef>
          </c:tx>
          <c:spPr>
            <a:prstGeom prst="rect">
              <a:avLst/>
            </a:prstGeom>
            <a:solidFill>
              <a:schemeClr val="accent4"/>
            </a:solidFill>
            <a:ln>
              <a:noFill/>
            </a:ln>
            <a:effectLst/>
          </c:spPr>
          <c:invertIfNegative val="0"/>
          <c:cat>
            <c:strRef>
              <c:f>Tabelle1!$A$2</c:f>
              <c:strCache>
                <c:ptCount val="1"/>
                <c:pt idx="0">
                  <c:v>Kategorie 1</c:v>
                </c:pt>
              </c:strCache>
            </c:strRef>
          </c:cat>
          <c:val>
            <c:numRef>
              <c:f>Tabelle1!$E$2</c:f>
              <c:numCache>
                <c:formatCode>General</c:formatCode>
                <c:ptCount val="1"/>
                <c:pt idx="0">
                  <c:v>65</c:v>
                </c:pt>
              </c:numCache>
            </c:numRef>
          </c:val>
          <c:extLst>
            <c:ext xmlns:c16="http://schemas.microsoft.com/office/drawing/2014/chart" uri="{C3380CC4-5D6E-409C-BE32-E72D297353CC}">
              <c16:uniqueId val="{00000003-1AA8-4287-8BC0-6CF701279140}"/>
            </c:ext>
          </c:extLst>
        </c:ser>
        <c:ser>
          <c:idx val="4"/>
          <c:order val="4"/>
          <c:tx>
            <c:strRef>
              <c:f>Tabelle1!$F$1</c:f>
              <c:strCache>
                <c:ptCount val="1"/>
                <c:pt idx="0">
                  <c:v>Wälder</c:v>
                </c:pt>
              </c:strCache>
            </c:strRef>
          </c:tx>
          <c:spPr>
            <a:prstGeom prst="rect">
              <a:avLst/>
            </a:prstGeom>
            <a:solidFill>
              <a:schemeClr val="accent5"/>
            </a:solidFill>
            <a:ln>
              <a:noFill/>
            </a:ln>
            <a:effectLst/>
          </c:spPr>
          <c:invertIfNegative val="0"/>
          <c:cat>
            <c:strRef>
              <c:f>Tabelle1!$A$2</c:f>
              <c:strCache>
                <c:ptCount val="1"/>
                <c:pt idx="0">
                  <c:v>Kategorie 1</c:v>
                </c:pt>
              </c:strCache>
            </c:strRef>
          </c:cat>
          <c:val>
            <c:numRef>
              <c:f>Tabelle1!$F$2</c:f>
              <c:numCache>
                <c:formatCode>General</c:formatCode>
                <c:ptCount val="1"/>
                <c:pt idx="0">
                  <c:v>70</c:v>
                </c:pt>
              </c:numCache>
            </c:numRef>
          </c:val>
          <c:extLst>
            <c:ext xmlns:c16="http://schemas.microsoft.com/office/drawing/2014/chart" uri="{C3380CC4-5D6E-409C-BE32-E72D297353CC}">
              <c16:uniqueId val="{00000004-1AA8-4287-8BC0-6CF701279140}"/>
            </c:ext>
          </c:extLst>
        </c:ser>
        <c:ser>
          <c:idx val="5"/>
          <c:order val="5"/>
          <c:tx>
            <c:strRef>
              <c:f>Tabelle1!$G$1</c:f>
              <c:strCache>
                <c:ptCount val="1"/>
                <c:pt idx="0">
                  <c:v>freie Wasserfläche</c:v>
                </c:pt>
              </c:strCache>
            </c:strRef>
          </c:tx>
          <c:spPr>
            <a:prstGeom prst="rect">
              <a:avLst/>
            </a:prstGeom>
            <a:solidFill>
              <a:schemeClr val="accent6"/>
            </a:solidFill>
            <a:ln>
              <a:noFill/>
            </a:ln>
            <a:effectLst/>
          </c:spPr>
          <c:invertIfNegative val="0"/>
          <c:cat>
            <c:strRef>
              <c:f>Tabelle1!$A$2</c:f>
              <c:strCache>
                <c:ptCount val="1"/>
                <c:pt idx="0">
                  <c:v>Kategorie 1</c:v>
                </c:pt>
              </c:strCache>
            </c:strRef>
          </c:cat>
          <c:val>
            <c:numRef>
              <c:f>Tabelle1!$G$2</c:f>
              <c:numCache>
                <c:formatCode>General</c:formatCode>
                <c:ptCount val="1"/>
                <c:pt idx="0">
                  <c:v>75</c:v>
                </c:pt>
              </c:numCache>
            </c:numRef>
          </c:val>
          <c:extLst>
            <c:ext xmlns:c16="http://schemas.microsoft.com/office/drawing/2014/chart" uri="{C3380CC4-5D6E-409C-BE32-E72D297353CC}">
              <c16:uniqueId val="{00000005-1AA8-4287-8BC0-6CF701279140}"/>
            </c:ext>
          </c:extLst>
        </c:ser>
        <c:ser>
          <c:idx val="6"/>
          <c:order val="6"/>
          <c:tx>
            <c:strRef>
              <c:f>Tabelle1!$H$1</c:f>
              <c:strCache>
                <c:ptCount val="1"/>
                <c:pt idx="0">
                  <c:v>feuchte Erdoberfläche</c:v>
                </c:pt>
              </c:strCache>
            </c:strRef>
          </c:tx>
          <c:spPr>
            <a:prstGeom prst="rect">
              <a:avLst/>
            </a:prstGeom>
            <a:solidFill>
              <a:schemeClr val="accent1">
                <a:lumMod val="60000"/>
              </a:schemeClr>
            </a:solidFill>
            <a:ln>
              <a:noFill/>
            </a:ln>
            <a:effectLst/>
          </c:spPr>
          <c:invertIfNegative val="0"/>
          <c:cat>
            <c:strRef>
              <c:f>Tabelle1!$A$2</c:f>
              <c:strCache>
                <c:ptCount val="1"/>
                <c:pt idx="0">
                  <c:v>Kategorie 1</c:v>
                </c:pt>
              </c:strCache>
            </c:strRef>
          </c:cat>
          <c:val>
            <c:numRef>
              <c:f>Tabelle1!$H$2</c:f>
              <c:numCache>
                <c:formatCode>General</c:formatCode>
                <c:ptCount val="1"/>
                <c:pt idx="0">
                  <c:v>95</c:v>
                </c:pt>
              </c:numCache>
            </c:numRef>
          </c:val>
          <c:extLst>
            <c:ext xmlns:c16="http://schemas.microsoft.com/office/drawing/2014/chart" uri="{C3380CC4-5D6E-409C-BE32-E72D297353CC}">
              <c16:uniqueId val="{00000006-1AA8-4287-8BC0-6CF701279140}"/>
            </c:ext>
          </c:extLst>
        </c:ser>
        <c:dLbls>
          <c:showLegendKey val="0"/>
          <c:showVal val="0"/>
          <c:showCatName val="0"/>
          <c:showSerName val="0"/>
          <c:showPercent val="0"/>
          <c:showBubbleSize val="0"/>
        </c:dLbls>
        <c:gapWidth val="219"/>
        <c:overlap val="-27"/>
        <c:axId val="130934368"/>
        <c:axId val="130946336"/>
      </c:barChart>
      <c:catAx>
        <c:axId val="130934368"/>
        <c:scaling>
          <c:orientation val="minMax"/>
        </c:scaling>
        <c:delete val="1"/>
        <c:axPos val="b"/>
        <c:numFmt formatCode="General" sourceLinked="1"/>
        <c:majorTickMark val="none"/>
        <c:minorTickMark val="none"/>
        <c:tickLblPos val="nextTo"/>
        <c:crossAx val="130946336"/>
        <c:crosses val="autoZero"/>
        <c:auto val="1"/>
        <c:lblAlgn val="ctr"/>
        <c:lblOffset val="100"/>
        <c:noMultiLvlLbl val="0"/>
      </c:catAx>
      <c:valAx>
        <c:axId val="130946336"/>
        <c:scaling>
          <c:orientation val="minMax"/>
        </c:scaling>
        <c:delete val="0"/>
        <c:axPos val="l"/>
        <c:majorGridlines>
          <c:spPr bwMode="auto">
            <a:prstGeom prst="rect">
              <a:avLst/>
            </a:prstGeom>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r>
                  <a:rPr lang="de-DE" sz="1600">
                    <a:latin typeface="Arial"/>
                    <a:cs typeface="Arial"/>
                  </a:rPr>
                  <a:t>hV/hN in %</a:t>
                </a:r>
              </a:p>
            </c:rich>
          </c:tx>
          <c:layout>
            <c:manualLayout>
              <c:xMode val="edge"/>
              <c:yMode val="edge"/>
              <c:x val="6.13624394227099E-3"/>
              <c:y val="0.27652051006678269"/>
            </c:manualLayout>
          </c:layout>
          <c:overlay val="0"/>
          <c:spPr>
            <a:prstGeom prst="rect">
              <a:avLst/>
            </a:prstGeom>
            <a:noFill/>
            <a:ln>
              <a:noFill/>
            </a:ln>
            <a:effectLst/>
          </c:spPr>
          <c:txPr>
            <a:bodyPr rot="-540000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title>
        <c:numFmt formatCode="General" sourceLinked="1"/>
        <c:majorTickMark val="none"/>
        <c:minorTickMark val="none"/>
        <c:tickLblPos val="nextTo"/>
        <c:spPr>
          <a:prstGeom prst="rect">
            <a:avLst/>
          </a:prstGeom>
          <a:noFill/>
          <a:ln>
            <a:noFill/>
          </a:ln>
          <a:effectLst/>
        </c:spPr>
        <c:txPr>
          <a:bodyPr rot="-6000000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crossAx val="130934368"/>
        <c:crosses val="autoZero"/>
        <c:crossBetween val="between"/>
      </c:valAx>
      <c:spPr>
        <a:prstGeom prst="rect">
          <a:avLst/>
        </a:prstGeom>
        <a:noFill/>
        <a:ln>
          <a:noFill/>
        </a:ln>
        <a:effectLst/>
      </c:spPr>
    </c:plotArea>
    <c:legend>
      <c:legendPos val="r"/>
      <c:legendEntry>
        <c:idx val="0"/>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1"/>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2"/>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3"/>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4"/>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5"/>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egendEntry>
        <c:idx val="6"/>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Entry>
      <c:layout>
        <c:manualLayout>
          <c:xMode val="edge"/>
          <c:yMode val="edge"/>
          <c:x val="0.70785834189882557"/>
          <c:y val="3.8530098232834889E-2"/>
          <c:w val="0.28285268600181818"/>
          <c:h val="0.92293980353433036"/>
        </c:manualLayout>
      </c:layout>
      <c:overlay val="0"/>
      <c:spPr>
        <a:prstGeom prst="rect">
          <a:avLst/>
        </a:prstGeom>
        <a:noFill/>
        <a:ln>
          <a:noFill/>
        </a:ln>
        <a:effectLst/>
      </c:spPr>
      <c:txPr>
        <a:bodyPr rot="0" spcFirstLastPara="1" vertOverflow="ellipsis" vert="horz" wrap="square" anchor="ctr" anchorCtr="1"/>
        <a:lstStyle/>
        <a:p>
          <a:pPr>
            <a:defRPr sz="1600" b="0" i="0" u="none" strike="noStrike" baseline="0">
              <a:solidFill>
                <a:schemeClr val="tx1">
                  <a:lumMod val="65000"/>
                  <a:lumOff val="35000"/>
                </a:schemeClr>
              </a:solidFill>
              <a:latin typeface="Arial"/>
              <a:ea typeface="+mn-ea"/>
              <a:cs typeface="Arial"/>
            </a:defRPr>
          </a:pPr>
          <a:endParaRPr lang="en-DE"/>
        </a:p>
      </c:txPr>
    </c:legend>
    <c:plotVisOnly val="1"/>
    <c:dispBlanksAs val="gap"/>
    <c:showDLblsOverMax val="0"/>
  </c:chart>
  <c:spPr bwMode="auto">
    <a:xfrm>
      <a:off x="361792" y="2822699"/>
      <a:ext cx="8420415" cy="3456384"/>
    </a:xfrm>
    <a:prstGeom prst="rect">
      <a:avLst/>
    </a:prstGeom>
    <a:noFill/>
    <a:ln w="9525" cap="flat" cmpd="sng" algn="ctr">
      <a:noFill/>
      <a:round/>
    </a:ln>
    <a:effectLst/>
  </c:spPr>
  <c:txPr>
    <a:bodyPr/>
    <a:lstStyle/>
    <a:p>
      <a:pPr>
        <a:defRPr/>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50"/>
  </cs:axisTitle>
  <cs:categoryAxis>
    <cs:lnRef idx="0"/>
    <cs:fillRef idx="0"/>
    <cs:effectRef idx="0"/>
    <cs:fontRef idx="minor">
      <a:schemeClr val="tx1">
        <a:lumMod val="65000"/>
        <a:lumOff val="35000"/>
      </a:schemeClr>
    </cs:fontRef>
    <cs:spPr bwMode="auto">
      <a:prstGeom prst="rect">
        <a:avLst/>
      </a:prstGeom>
      <a:ln w="9525" cap="flat" cmpd="sng" algn="ctr">
        <a:solidFill>
          <a:schemeClr val="tx1">
            <a:lumMod val="15000"/>
            <a:lumOff val="85000"/>
          </a:schemeClr>
        </a:solidFill>
        <a:round/>
      </a:ln>
    </cs:spPr>
    <cs:defRPr sz="1200"/>
  </cs:categoryAxis>
  <cs:chartArea>
    <cs:lnRef idx="0"/>
    <cs:fillRef idx="0"/>
    <cs:effectRef idx="0"/>
    <cs:fontRef idx="minor">
      <a:schemeClr val="tx1"/>
    </cs:fontRef>
    <cs:spPr bwMode="auto">
      <a:prstGeom prst="rect">
        <a:avLst/>
      </a:prstGeom>
      <a:solidFill>
        <a:schemeClr val="bg1"/>
      </a:solidFill>
      <a:ln w="9525" cap="flat" cmpd="sng" algn="ctr">
        <a:solidFill>
          <a:schemeClr val="tx1">
            <a:lumMod val="15000"/>
            <a:lumOff val="85000"/>
          </a:schemeClr>
        </a:solidFill>
        <a:round/>
      </a:ln>
    </cs:spPr>
    <cs:defRPr sz="1350"/>
  </cs:chartArea>
  <cs:dataLabel>
    <cs:lnRef idx="0"/>
    <cs:fillRef idx="0"/>
    <cs:effectRef idx="0"/>
    <cs:fontRef idx="minor">
      <a:schemeClr val="tx1">
        <a:lumMod val="75000"/>
        <a:lumOff val="25000"/>
      </a:schemeClr>
    </cs:fontRef>
    <cs:defRPr sz="1200"/>
  </cs:dataLabel>
  <cs:dataLabelCallout>
    <cs:lnRef idx="0"/>
    <cs:fillRef idx="0"/>
    <cs:effectRef idx="0"/>
    <cs:fontRef idx="minor">
      <a:schemeClr val="dk1">
        <a:lumMod val="65000"/>
        <a:lumOff val="35000"/>
      </a:schemeClr>
    </cs:fontRef>
    <cs:spPr bwMode="auto">
      <a:prstGeom prst="rect">
        <a:avLst/>
      </a:prstGeom>
      <a:solidFill>
        <a:schemeClr val="lt1"/>
      </a:solidFill>
      <a:ln>
        <a:solidFill>
          <a:schemeClr val="dk1">
            <a:lumMod val="25000"/>
            <a:lumOff val="75000"/>
          </a:schemeClr>
        </a:solidFill>
      </a:ln>
    </cs:spPr>
    <cs:defRPr sz="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bwMode="auto">
      <a:prstGeom prst="rect">
        <a:avLst/>
      </a:prstGeom>
      <a:ln w="28575" cap="rnd">
        <a:solidFill>
          <a:schemeClr val="phClr"/>
        </a:solidFill>
        <a:round/>
      </a:ln>
    </cs:spPr>
  </cs:dataPointLine>
  <cs:dataPointMarker>
    <cs:lnRef idx="0">
      <cs:styleClr val="auto"/>
    </cs:lnRef>
    <cs:fillRef idx="1">
      <cs:styleClr val="auto"/>
    </cs:fillRef>
    <cs:effectRef idx="0"/>
    <cs:fontRef idx="minor">
      <a:schemeClr val="tx1"/>
    </cs:fontRef>
    <cs:spPr bwMode="auto">
      <a:prstGeom prst="rect">
        <a:avLst/>
      </a:prstGeom>
      <a:ln w="9525">
        <a:solidFill>
          <a:schemeClr val="phClr"/>
        </a:solidFill>
      </a:ln>
    </cs:spPr>
  </cs:dataPointMarker>
  <cs:dataPointMarkerLayout/>
  <cs:dataPointWireframe>
    <cs:lnRef idx="0">
      <cs:styleClr val="auto"/>
    </cs:lnRef>
    <cs:fillRef idx="1"/>
    <cs:effectRef idx="0"/>
    <cs:fontRef idx="minor">
      <a:schemeClr val="tx1"/>
    </cs:fontRef>
    <cs:spPr bwMode="auto">
      <a:prstGeom prst="rect">
        <a:avLst/>
      </a:prstGeom>
      <a:ln w="9525" cap="rnd">
        <a:solidFill>
          <a:schemeClr val="phClr"/>
        </a:solidFill>
        <a:round/>
      </a:ln>
    </cs:spPr>
  </cs:dataPointWireframe>
  <cs:dataTable>
    <cs:lnRef idx="0"/>
    <cs:fillRef idx="0"/>
    <cs:effectRef idx="0"/>
    <cs:fontRef idx="minor">
      <a:schemeClr val="tx1">
        <a:lumMod val="65000"/>
        <a:lumOff val="35000"/>
      </a:schemeClr>
    </cs:fontRef>
    <cs:spPr bwMode="auto">
      <a:prstGeom prst="rect">
        <a:avLst/>
      </a:prstGeom>
      <a:noFill/>
      <a:ln w="9525" cap="flat" cmpd="sng" algn="ctr">
        <a:solidFill>
          <a:schemeClr val="tx1">
            <a:lumMod val="15000"/>
            <a:lumOff val="85000"/>
          </a:schemeClr>
        </a:solidFill>
        <a:round/>
      </a:ln>
    </cs:spPr>
    <cs:defRPr sz="1200"/>
  </cs:dataTable>
  <cs:downBar>
    <cs:lnRef idx="0"/>
    <cs:fillRef idx="0"/>
    <cs:effectRef idx="0"/>
    <cs:fontRef idx="minor">
      <a:schemeClr val="dk1"/>
    </cs:fontRef>
    <cs:spPr bwMode="auto">
      <a:prstGeom prst="rect">
        <a:avLst/>
      </a:prstGeom>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dropLine>
  <cs:errorBar>
    <cs:lnRef idx="0"/>
    <cs:fillRef idx="0"/>
    <cs:effectRef idx="0"/>
    <cs:fontRef idx="minor">
      <a:schemeClr val="tx1"/>
    </cs:fontRef>
    <cs:spPr bwMode="auto">
      <a:prstGeom prst="rect">
        <a:avLst/>
      </a:prstGeom>
      <a:ln w="9525" cap="flat" cmpd="sng" algn="ctr">
        <a:solidFill>
          <a:schemeClr val="tx1">
            <a:lumMod val="65000"/>
            <a:lumOff val="35000"/>
          </a:schemeClr>
        </a:solidFill>
        <a:round/>
      </a:ln>
    </cs:spPr>
  </cs:errorBar>
  <cs:floor>
    <cs:lnRef idx="0"/>
    <cs:fillRef idx="0"/>
    <cs:effectRef idx="0"/>
    <cs:fontRef idx="minor">
      <a:schemeClr val="tx1"/>
    </cs:fontRef>
    <cs:spPr bwMode="auto">
      <a:prstGeom prst="rect">
        <a:avLst/>
      </a:prstGeom>
      <a:noFill/>
      <a:ln>
        <a:noFill/>
      </a:ln>
    </cs:spPr>
  </cs:floor>
  <cs:gridlineMajor>
    <cs:lnRef idx="0"/>
    <cs:fillRef idx="0"/>
    <cs:effectRef idx="0"/>
    <cs:fontRef idx="minor">
      <a:schemeClr val="tx1"/>
    </cs:fontRef>
    <cs:spPr bwMode="auto">
      <a:prstGeom prst="rect">
        <a:avLst/>
      </a:prstGeom>
      <a:ln w="9525" cap="flat" cmpd="sng" algn="ctr">
        <a:solidFill>
          <a:schemeClr val="tx1">
            <a:lumMod val="15000"/>
            <a:lumOff val="85000"/>
          </a:schemeClr>
        </a:solidFill>
        <a:round/>
      </a:ln>
    </cs:spPr>
  </cs:gridlineMajor>
  <cs:gridlineMinor>
    <cs:lnRef idx="0"/>
    <cs:fillRef idx="0"/>
    <cs:effectRef idx="0"/>
    <cs:fontRef idx="minor">
      <a:schemeClr val="tx1"/>
    </cs:fontRef>
    <cs:spPr bwMode="auto">
      <a:prstGeom prst="rect">
        <a:avLst/>
      </a:prstGeom>
      <a:ln w="9525" cap="flat" cmpd="sng" algn="ctr">
        <a:solidFill>
          <a:schemeClr val="tx1">
            <a:lumMod val="5000"/>
            <a:lumOff val="95000"/>
          </a:schemeClr>
        </a:solidFill>
        <a:round/>
      </a:ln>
    </cs:spPr>
  </cs:gridlineMinor>
  <cs:hiLoLine>
    <cs:lnRef idx="0"/>
    <cs:fillRef idx="0"/>
    <cs:effectRef idx="0"/>
    <cs:fontRef idx="minor">
      <a:schemeClr val="tx1"/>
    </cs:fontRef>
    <cs:spPr bwMode="auto">
      <a:prstGeom prst="rect">
        <a:avLst/>
      </a:prstGeom>
      <a:ln w="9525" cap="flat" cmpd="sng" algn="ctr">
        <a:solidFill>
          <a:schemeClr val="tx1">
            <a:lumMod val="75000"/>
            <a:lumOff val="25000"/>
          </a:schemeClr>
        </a:solidFill>
        <a:round/>
      </a:ln>
    </cs:spPr>
  </cs:hiLoLine>
  <cs:leader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200"/>
  </cs:seriesAxis>
  <cs:seriesLine>
    <cs:lnRef idx="0"/>
    <cs:fillRef idx="0"/>
    <cs:effectRef idx="0"/>
    <cs:fontRef idx="minor">
      <a:schemeClr val="tx1"/>
    </cs:fontRef>
    <cs:spPr bwMode="auto">
      <a:prstGeom prst="rect">
        <a:avLst/>
      </a:prstGeom>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50" b="0" spc="0"/>
  </cs:title>
  <cs:trendline>
    <cs:lnRef idx="0">
      <cs:styleClr val="auto"/>
    </cs:lnRef>
    <cs:fillRef idx="0"/>
    <cs:effectRef idx="0"/>
    <cs:fontRef idx="minor">
      <a:schemeClr val="tx1"/>
    </cs:fontRef>
    <cs:spPr bwMode="auto">
      <a:prstGeom prst="rect">
        <a:avLst/>
      </a:prstGeom>
      <a:ln w="19050" cap="rnd">
        <a:solidFill>
          <a:schemeClr val="phClr"/>
        </a:solidFill>
        <a:prstDash val="sysDot"/>
      </a:ln>
    </cs:spPr>
  </cs:trendline>
  <cs:trendlineLabel>
    <cs:lnRef idx="0"/>
    <cs:fillRef idx="0"/>
    <cs:effectRef idx="0"/>
    <cs:fontRef idx="minor">
      <a:schemeClr val="tx1">
        <a:lumMod val="65000"/>
        <a:lumOff val="35000"/>
      </a:schemeClr>
    </cs:fontRef>
    <cs:defRPr sz="1200"/>
  </cs:trendlineLabel>
  <cs:upBar>
    <cs:lnRef idx="0"/>
    <cs:fillRef idx="0"/>
    <cs:effectRef idx="0"/>
    <cs:fontRef idx="minor">
      <a:schemeClr val="dk1"/>
    </cs:fontRef>
    <cs:spPr bwMode="auto">
      <a:prstGeom prst="rect">
        <a:avLst/>
      </a:prstGeom>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200"/>
  </cs:valueAxis>
  <cs:wall>
    <cs:lnRef idx="0"/>
    <cs:fillRef idx="0"/>
    <cs:effectRef idx="0"/>
    <cs:fontRef idx="minor">
      <a:schemeClr val="tx1"/>
    </cs:fontRef>
    <cs:spPr bwMode="auto">
      <a:prstGeom prst="rect">
        <a:avLst/>
      </a:prstGeom>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39" name="Rectangle 3"/>
          <p:cNvSpPr>
            <a:spLocks noGrp="1" noChangeArrowheads="1"/>
          </p:cNvSpPr>
          <p:nvPr>
            <p:ph type="dt" sz="quarter" idx="1"/>
          </p:nvPr>
        </p:nvSpPr>
        <p:spPr bwMode="auto">
          <a:xfrm>
            <a:off x="3848398"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en-US"/>
          </a:p>
        </p:txBody>
      </p:sp>
      <p:sp>
        <p:nvSpPr>
          <p:cNvPr id="39940" name="Rectangle 4"/>
          <p:cNvSpPr>
            <a:spLocks noGrp="1" noChangeArrowheads="1"/>
          </p:cNvSpPr>
          <p:nvPr>
            <p:ph type="ftr" sz="quarter" idx="2"/>
          </p:nvPr>
        </p:nvSpPr>
        <p:spPr bwMode="auto">
          <a:xfrm>
            <a:off x="1"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41" name="Rectangle 5"/>
          <p:cNvSpPr>
            <a:spLocks noGrp="1" noChangeArrowheads="1"/>
          </p:cNvSpPr>
          <p:nvPr>
            <p:ph type="sldNum" sz="quarter" idx="3"/>
          </p:nvPr>
        </p:nvSpPr>
        <p:spPr bwMode="auto">
          <a:xfrm>
            <a:off x="3848398"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27191937-275C-456F-BB73-EAB1824D11D9}" type="slidenum">
              <a:rPr lang="en-US"/>
              <a:pPr>
                <a:defRPr/>
              </a:pPr>
              <a:t>‹#›</a:t>
            </a:fld>
            <a:endParaRPr lang="en-US"/>
          </a:p>
        </p:txBody>
      </p:sp>
    </p:spTree>
    <p:extLst>
      <p:ext uri="{BB962C8B-B14F-4D97-AF65-F5344CB8AC3E}">
        <p14:creationId xmlns:p14="http://schemas.microsoft.com/office/powerpoint/2010/main" val="485341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07" name="Rectangle 3"/>
          <p:cNvSpPr>
            <a:spLocks noGrp="1" noChangeArrowheads="1"/>
          </p:cNvSpPr>
          <p:nvPr>
            <p:ph type="dt" idx="1"/>
          </p:nvPr>
        </p:nvSpPr>
        <p:spPr bwMode="auto">
          <a:xfrm>
            <a:off x="3850003"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de-DE"/>
          </a:p>
        </p:txBody>
      </p:sp>
      <p:sp>
        <p:nvSpPr>
          <p:cNvPr id="2355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05505" y="4717301"/>
            <a:ext cx="4983490" cy="44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1510" name="Rectangle 6"/>
          <p:cNvSpPr>
            <a:spLocks noGrp="1" noChangeArrowheads="1"/>
          </p:cNvSpPr>
          <p:nvPr>
            <p:ph type="ftr" sz="quarter" idx="4"/>
          </p:nvPr>
        </p:nvSpPr>
        <p:spPr bwMode="auto">
          <a:xfrm>
            <a:off x="1"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11" name="Rectangle 7"/>
          <p:cNvSpPr>
            <a:spLocks noGrp="1" noChangeArrowheads="1"/>
          </p:cNvSpPr>
          <p:nvPr>
            <p:ph type="sldNum" sz="quarter" idx="5"/>
          </p:nvPr>
        </p:nvSpPr>
        <p:spPr bwMode="auto">
          <a:xfrm>
            <a:off x="3850003"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C49FB531-A37C-44EB-BDA4-C873C2E9BDDB}" type="slidenum">
              <a:rPr lang="de-DE"/>
              <a:pPr>
                <a:defRPr/>
              </a:pPr>
              <a:t>‹#›</a:t>
            </a:fld>
            <a:endParaRPr lang="de-DE"/>
          </a:p>
        </p:txBody>
      </p:sp>
    </p:spTree>
    <p:extLst>
      <p:ext uri="{BB962C8B-B14F-4D97-AF65-F5344CB8AC3E}">
        <p14:creationId xmlns:p14="http://schemas.microsoft.com/office/powerpoint/2010/main" val="1769646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1pPr>
    <a:lvl2pPr marL="45715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2pPr>
    <a:lvl3pPr marL="91431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3pPr>
    <a:lvl4pPr marL="137146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4pPr>
    <a:lvl5pPr marL="1828619"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38/s41586-021-03503-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i.org/10.1038/s41586-021-03503-5"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DD55716-6220-42C5-AFA5-D2553BB54831}" type="slidenum">
              <a:rPr lang="de-DE" altLang="en-US" sz="1200" i="0">
                <a:solidFill>
                  <a:srgbClr val="000000"/>
                </a:solidFill>
              </a:rPr>
              <a:pPr eaLnBrk="1" hangingPunct="1"/>
              <a:t>10</a:t>
            </a:fld>
            <a:endParaRPr lang="de-DE" altLang="en-US" sz="1200" i="0">
              <a:solidFill>
                <a:srgbClr val="000000"/>
              </a:solidFill>
            </a:endParaRPr>
          </a:p>
        </p:txBody>
      </p:sp>
      <p:sp>
        <p:nvSpPr>
          <p:cNvPr id="103427" name="Rectangle 2"/>
          <p:cNvSpPr>
            <a:spLocks noGrp="1" noRot="1" noChangeAspect="1" noChangeArrowheads="1" noTextEdit="1"/>
          </p:cNvSpPr>
          <p:nvPr>
            <p:ph type="sldImg"/>
          </p:nvPr>
        </p:nvSpPr>
        <p:spPr>
          <a:xfrm>
            <a:off x="96838" y="744538"/>
            <a:ext cx="6592887" cy="3709987"/>
          </a:xfrm>
          <a:ln/>
        </p:spPr>
      </p:sp>
      <p:sp>
        <p:nvSpPr>
          <p:cNvPr id="1034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341650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810621B-4387-4A9F-9FA4-C023843F559F}" type="slidenum">
              <a:rPr lang="de-DE" altLang="en-US" sz="1200" i="0">
                <a:solidFill>
                  <a:srgbClr val="000000"/>
                </a:solidFill>
              </a:rPr>
              <a:pPr eaLnBrk="1" hangingPunct="1"/>
              <a:t>47</a:t>
            </a:fld>
            <a:endParaRPr lang="de-DE" altLang="en-US" sz="1200" i="0">
              <a:solidFill>
                <a:srgbClr val="000000"/>
              </a:solidFill>
            </a:endParaRPr>
          </a:p>
        </p:txBody>
      </p:sp>
      <p:sp>
        <p:nvSpPr>
          <p:cNvPr id="78851" name="Rectangle 2"/>
          <p:cNvSpPr>
            <a:spLocks noGrp="1" noRot="1" noChangeAspect="1" noChangeArrowheads="1" noTextEdit="1"/>
          </p:cNvSpPr>
          <p:nvPr>
            <p:ph type="sldImg"/>
          </p:nvPr>
        </p:nvSpPr>
        <p:spPr>
          <a:xfrm>
            <a:off x="96838" y="744538"/>
            <a:ext cx="6592887" cy="3709987"/>
          </a:xfrm>
          <a:ln/>
        </p:spPr>
      </p:sp>
      <p:sp>
        <p:nvSpPr>
          <p:cNvPr id="78852"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48</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49</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278603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50</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149076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844CD-8F42-4784-9616-FA89B464B864}" type="slidenum">
              <a:rPr lang="de-DE"/>
              <a:pPr/>
              <a:t>51</a:t>
            </a:fld>
            <a:endParaRPr lang="de-DE"/>
          </a:p>
        </p:txBody>
      </p:sp>
      <p:sp>
        <p:nvSpPr>
          <p:cNvPr id="792578" name="Rectangle 2"/>
          <p:cNvSpPr>
            <a:spLocks noGrp="1" noRot="1" noChangeAspect="1" noChangeArrowheads="1" noTextEdit="1"/>
          </p:cNvSpPr>
          <p:nvPr>
            <p:ph type="sldImg"/>
          </p:nvPr>
        </p:nvSpPr>
        <p:spPr>
          <a:xfrm>
            <a:off x="95250" y="744538"/>
            <a:ext cx="6597650" cy="3711575"/>
          </a:xfrm>
          <a:ln/>
        </p:spPr>
      </p:sp>
      <p:sp>
        <p:nvSpPr>
          <p:cNvPr id="792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2571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4"/>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12FF71E8-C4FB-4CDC-ACC4-9262598197BF}" type="slidenum">
              <a:rPr lang="de-DE" altLang="en-US" sz="1200" i="0">
                <a:solidFill>
                  <a:srgbClr val="000000"/>
                </a:solidFill>
              </a:rPr>
              <a:pPr eaLnBrk="1" hangingPunct="1"/>
              <a:t>52</a:t>
            </a:fld>
            <a:endParaRPr lang="de-DE" altLang="en-US" sz="1200" i="0">
              <a:solidFill>
                <a:srgbClr val="000000"/>
              </a:solidFill>
            </a:endParaRPr>
          </a:p>
        </p:txBody>
      </p:sp>
      <p:sp>
        <p:nvSpPr>
          <p:cNvPr id="122883" name="Rectangle 1"/>
          <p:cNvSpPr txBox="1">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04875" y="4714875"/>
            <a:ext cx="4987925"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53</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822376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55</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187998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36ABFC73-EFCA-4C15-AA53-8A4D59DB0556}" type="slidenum">
              <a:rPr lang="de-DE" altLang="en-US" sz="1200" i="0">
                <a:solidFill>
                  <a:srgbClr val="000000"/>
                </a:solidFill>
              </a:rPr>
              <a:pPr eaLnBrk="1" hangingPunct="1"/>
              <a:t>57</a:t>
            </a:fld>
            <a:endParaRPr lang="de-DE" altLang="en-US" sz="1200" i="0">
              <a:solidFill>
                <a:srgbClr val="000000"/>
              </a:solidFill>
            </a:endParaRPr>
          </a:p>
        </p:txBody>
      </p:sp>
      <p:sp>
        <p:nvSpPr>
          <p:cNvPr id="81923" name="Rectangle 2"/>
          <p:cNvSpPr>
            <a:spLocks noGrp="1" noRot="1" noChangeAspect="1" noChangeArrowheads="1" noTextEdit="1"/>
          </p:cNvSpPr>
          <p:nvPr>
            <p:ph type="sldImg"/>
          </p:nvPr>
        </p:nvSpPr>
        <p:spPr>
          <a:xfrm>
            <a:off x="96838" y="744538"/>
            <a:ext cx="6592887" cy="3709987"/>
          </a:xfrm>
          <a:ln/>
        </p:spPr>
      </p:sp>
      <p:sp>
        <p:nvSpPr>
          <p:cNvPr id="81924"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425502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C1354025-0877-421E-AD18-4DB4D0D878F5}" type="slidenum">
              <a:rPr lang="de-DE" altLang="en-US" sz="1200" i="0">
                <a:solidFill>
                  <a:srgbClr val="000000"/>
                </a:solidFill>
              </a:rPr>
              <a:pPr eaLnBrk="1" hangingPunct="1"/>
              <a:t>58</a:t>
            </a:fld>
            <a:endParaRPr lang="de-DE" altLang="en-US" sz="1200" i="0">
              <a:solidFill>
                <a:srgbClr val="000000"/>
              </a:solidFill>
            </a:endParaRPr>
          </a:p>
        </p:txBody>
      </p:sp>
      <p:sp>
        <p:nvSpPr>
          <p:cNvPr id="88067" name="Rectangle 2"/>
          <p:cNvSpPr>
            <a:spLocks noGrp="1" noRot="1" noChangeAspect="1" noChangeArrowheads="1" noTextEdit="1"/>
          </p:cNvSpPr>
          <p:nvPr>
            <p:ph type="sldImg"/>
          </p:nvPr>
        </p:nvSpPr>
        <p:spPr>
          <a:xfrm>
            <a:off x="96838" y="744538"/>
            <a:ext cx="6592887" cy="3709987"/>
          </a:xfrm>
          <a:ln/>
        </p:spPr>
      </p:sp>
      <p:sp>
        <p:nvSpPr>
          <p:cNvPr id="8806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Pascolini</a:t>
            </a:r>
            <a:r>
              <a:rPr lang="en-GB" dirty="0"/>
              <a:t>-Campbell, M. et al. (2021) A 10 per cent increase in global land evapotranspiration from 2003 to 2019, Nature, </a:t>
            </a:r>
            <a:r>
              <a:rPr lang="en-GB" dirty="0">
                <a:hlinkClick r:id="rId3"/>
              </a:rPr>
              <a:t>doi:10.1038/s41586-021-03503-5</a:t>
            </a:r>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18</a:t>
            </a:fld>
            <a:endParaRPr lang="de-DE"/>
          </a:p>
        </p:txBody>
      </p:sp>
    </p:spTree>
    <p:extLst>
      <p:ext uri="{BB962C8B-B14F-4D97-AF65-F5344CB8AC3E}">
        <p14:creationId xmlns:p14="http://schemas.microsoft.com/office/powerpoint/2010/main" val="572499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DD55716-6220-42C5-AFA5-D2553BB54831}" type="slidenum">
              <a:rPr lang="de-DE" altLang="en-US" sz="1200" i="0">
                <a:solidFill>
                  <a:srgbClr val="000000"/>
                </a:solidFill>
              </a:rPr>
              <a:pPr eaLnBrk="1" hangingPunct="1"/>
              <a:t>60</a:t>
            </a:fld>
            <a:endParaRPr lang="de-DE" altLang="en-US" sz="1200" i="0">
              <a:solidFill>
                <a:srgbClr val="000000"/>
              </a:solidFill>
            </a:endParaRPr>
          </a:p>
        </p:txBody>
      </p:sp>
      <p:sp>
        <p:nvSpPr>
          <p:cNvPr id="103427" name="Rectangle 2"/>
          <p:cNvSpPr>
            <a:spLocks noGrp="1" noRot="1" noChangeAspect="1" noChangeArrowheads="1" noTextEdit="1"/>
          </p:cNvSpPr>
          <p:nvPr>
            <p:ph type="sldImg"/>
          </p:nvPr>
        </p:nvSpPr>
        <p:spPr>
          <a:xfrm>
            <a:off x="96838" y="744538"/>
            <a:ext cx="6592887" cy="3709987"/>
          </a:xfrm>
          <a:ln/>
        </p:spPr>
      </p:sp>
      <p:sp>
        <p:nvSpPr>
          <p:cNvPr id="1034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80B68D4A-9DC4-4D82-97E2-4D9AC6831599}" type="slidenum">
              <a:rPr lang="de-DE" altLang="en-US" sz="1200" i="0">
                <a:solidFill>
                  <a:srgbClr val="000000"/>
                </a:solidFill>
              </a:rPr>
              <a:pPr eaLnBrk="1" hangingPunct="1"/>
              <a:t>61</a:t>
            </a:fld>
            <a:endParaRPr lang="de-DE" altLang="en-US" sz="1200" i="0">
              <a:solidFill>
                <a:srgbClr val="000000"/>
              </a:solidFill>
            </a:endParaRPr>
          </a:p>
        </p:txBody>
      </p:sp>
      <p:sp>
        <p:nvSpPr>
          <p:cNvPr id="106499" name="Rectangle 2"/>
          <p:cNvSpPr>
            <a:spLocks noGrp="1" noRot="1" noChangeAspect="1" noChangeArrowheads="1" noTextEdit="1"/>
          </p:cNvSpPr>
          <p:nvPr>
            <p:ph type="sldImg"/>
          </p:nvPr>
        </p:nvSpPr>
        <p:spPr>
          <a:xfrm>
            <a:off x="96838" y="744538"/>
            <a:ext cx="6592887" cy="3709987"/>
          </a:xfrm>
          <a:ln/>
        </p:spPr>
      </p:sp>
      <p:sp>
        <p:nvSpPr>
          <p:cNvPr id="106500"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4"/>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40FBE5BE-4460-4E47-A2CA-7D2B928E208D}" type="slidenum">
              <a:rPr lang="de-DE" altLang="en-US" sz="1200" i="0">
                <a:solidFill>
                  <a:srgbClr val="000000"/>
                </a:solidFill>
              </a:rPr>
              <a:pPr eaLnBrk="1" hangingPunct="1"/>
              <a:t>62</a:t>
            </a:fld>
            <a:endParaRPr lang="de-DE" altLang="en-US" sz="1200" i="0">
              <a:solidFill>
                <a:srgbClr val="000000"/>
              </a:solidFill>
            </a:endParaRPr>
          </a:p>
        </p:txBody>
      </p:sp>
      <p:sp>
        <p:nvSpPr>
          <p:cNvPr id="124931" name="Rectangle 1"/>
          <p:cNvSpPr txBox="1">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04875" y="4714875"/>
            <a:ext cx="4987925"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FC208FCF-094B-42A4-94B7-5A4ABBB617A0}" type="slidenum">
              <a:rPr lang="de-DE" altLang="en-US" sz="1200" i="0">
                <a:solidFill>
                  <a:srgbClr val="000000"/>
                </a:solidFill>
              </a:rPr>
              <a:pPr eaLnBrk="1" hangingPunct="1"/>
              <a:t>64</a:t>
            </a:fld>
            <a:endParaRPr lang="de-DE" altLang="en-US" sz="1200" i="0">
              <a:solidFill>
                <a:srgbClr val="000000"/>
              </a:solidFill>
            </a:endParaRPr>
          </a:p>
        </p:txBody>
      </p:sp>
      <p:sp>
        <p:nvSpPr>
          <p:cNvPr id="119811" name="Rectangle 2"/>
          <p:cNvSpPr>
            <a:spLocks noGrp="1" noRot="1" noChangeAspect="1" noChangeArrowheads="1" noTextEdit="1"/>
          </p:cNvSpPr>
          <p:nvPr>
            <p:ph type="sldImg"/>
          </p:nvPr>
        </p:nvSpPr>
        <p:spPr>
          <a:xfrm>
            <a:off x="96838" y="744538"/>
            <a:ext cx="6592887" cy="3709987"/>
          </a:xfrm>
          <a:ln/>
        </p:spPr>
      </p:sp>
      <p:sp>
        <p:nvSpPr>
          <p:cNvPr id="119812"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823487F-342E-4147-AF0F-5338EAD8BCA6}" type="slidenum">
              <a:rPr lang="de-DE" altLang="en-US" sz="1200" i="0">
                <a:solidFill>
                  <a:srgbClr val="000000"/>
                </a:solidFill>
              </a:rPr>
              <a:pPr eaLnBrk="1" hangingPunct="1"/>
              <a:t>67</a:t>
            </a:fld>
            <a:endParaRPr lang="de-DE" altLang="en-US" sz="1200" i="0">
              <a:solidFill>
                <a:srgbClr val="000000"/>
              </a:solidFill>
            </a:endParaRPr>
          </a:p>
        </p:txBody>
      </p:sp>
      <p:sp>
        <p:nvSpPr>
          <p:cNvPr id="115715" name="Rectangle 2"/>
          <p:cNvSpPr>
            <a:spLocks noGrp="1" noRot="1" noChangeAspect="1" noChangeArrowheads="1" noTextEdit="1"/>
          </p:cNvSpPr>
          <p:nvPr>
            <p:ph type="sldImg"/>
          </p:nvPr>
        </p:nvSpPr>
        <p:spPr>
          <a:xfrm>
            <a:off x="96838" y="744538"/>
            <a:ext cx="6592887" cy="3709987"/>
          </a:xfrm>
          <a:ln/>
        </p:spPr>
      </p:sp>
      <p:sp>
        <p:nvSpPr>
          <p:cNvPr id="11571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77788" y="771525"/>
            <a:ext cx="6573837" cy="3698875"/>
          </a:xfrm>
          <a:ln/>
        </p:spPr>
      </p:sp>
      <p:sp>
        <p:nvSpPr>
          <p:cNvPr id="161795" name="Rectangle 3"/>
          <p:cNvSpPr>
            <a:spLocks noGrp="1" noChangeArrowheads="1"/>
          </p:cNvSpPr>
          <p:nvPr>
            <p:ph type="body" idx="1"/>
          </p:nvPr>
        </p:nvSpPr>
        <p:spPr>
          <a:xfrm>
            <a:off x="937994" y="4703845"/>
            <a:ext cx="4926450" cy="4468970"/>
          </a:xfrm>
          <a:noFill/>
        </p:spPr>
        <p:txBody>
          <a:bodyPr/>
          <a:lstStyle/>
          <a:p>
            <a:r>
              <a:rPr lang="de-DE" altLang="en-US">
                <a:latin typeface="Arial" charset="0"/>
                <a:cs typeface="Arial"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77788" y="771525"/>
            <a:ext cx="6573837" cy="3698875"/>
          </a:xfrm>
          <a:ln/>
        </p:spPr>
      </p:sp>
      <p:sp>
        <p:nvSpPr>
          <p:cNvPr id="179203" name="Rectangle 3"/>
          <p:cNvSpPr>
            <a:spLocks noGrp="1" noChangeArrowheads="1"/>
          </p:cNvSpPr>
          <p:nvPr>
            <p:ph type="body" idx="1"/>
          </p:nvPr>
        </p:nvSpPr>
        <p:spPr>
          <a:xfrm>
            <a:off x="937994" y="4703845"/>
            <a:ext cx="4926450" cy="4468970"/>
          </a:xfrm>
          <a:noFill/>
        </p:spPr>
        <p:txBody>
          <a:bodyPr/>
          <a:lstStyle/>
          <a:p>
            <a:r>
              <a:rPr lang="de-DE" altLang="en-US">
                <a:latin typeface="Arial" charset="0"/>
                <a:cs typeface="Arial"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xfrm>
            <a:off x="77788" y="771525"/>
            <a:ext cx="6573837" cy="3698875"/>
          </a:xfrm>
          <a:ln/>
        </p:spPr>
      </p:sp>
      <p:sp>
        <p:nvSpPr>
          <p:cNvPr id="174083" name="Rectangle 3"/>
          <p:cNvSpPr>
            <a:spLocks noGrp="1" noChangeArrowheads="1"/>
          </p:cNvSpPr>
          <p:nvPr>
            <p:ph type="body" idx="1"/>
          </p:nvPr>
        </p:nvSpPr>
        <p:spPr>
          <a:xfrm>
            <a:off x="937994" y="4703845"/>
            <a:ext cx="4926450" cy="4468970"/>
          </a:xfrm>
          <a:noFill/>
        </p:spPr>
        <p:txBody>
          <a:bodyPr/>
          <a:lstStyle/>
          <a:p>
            <a:r>
              <a:rPr lang="de-DE" altLang="en-US">
                <a:latin typeface="Arial" charset="0"/>
                <a:cs typeface="Arial"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F7734B-75D7-4A09-9852-2811BBFE14E3}" type="slidenum">
              <a:rPr lang="en-US" altLang="en-US"/>
              <a:pPr/>
              <a:t>73</a:t>
            </a:fld>
            <a:endParaRPr lang="en-US" altLang="en-US"/>
          </a:p>
        </p:txBody>
      </p:sp>
      <p:sp>
        <p:nvSpPr>
          <p:cNvPr id="175106" name="Rectangle 2"/>
          <p:cNvSpPr>
            <a:spLocks noGrp="1" noRot="1" noChangeAspect="1" noChangeArrowheads="1" noTextEdit="1"/>
          </p:cNvSpPr>
          <p:nvPr>
            <p:ph type="sldImg"/>
          </p:nvPr>
        </p:nvSpPr>
        <p:spPr>
          <a:xfrm>
            <a:off x="95250" y="744538"/>
            <a:ext cx="6597650" cy="3711575"/>
          </a:xfrm>
          <a:ln/>
        </p:spPr>
      </p:sp>
      <p:sp>
        <p:nvSpPr>
          <p:cNvPr id="1751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9D62925-AB78-400D-92ED-ACCDC4C71843}" type="slidenum">
              <a:rPr lang="en-US" altLang="en-US" smtClean="0"/>
              <a:pPr eaLnBrk="1" hangingPunct="1"/>
              <a:t>75</a:t>
            </a:fld>
            <a:endParaRPr lang="en-US" altLang="en-US"/>
          </a:p>
        </p:txBody>
      </p:sp>
      <p:sp>
        <p:nvSpPr>
          <p:cNvPr id="59395" name="Rectangle 2"/>
          <p:cNvSpPr>
            <a:spLocks noGrp="1" noRot="1" noChangeAspect="1" noChangeArrowheads="1" noTextEdit="1"/>
          </p:cNvSpPr>
          <p:nvPr>
            <p:ph type="sldImg"/>
          </p:nvPr>
        </p:nvSpPr>
        <p:spPr>
          <a:xfrm>
            <a:off x="95250" y="744538"/>
            <a:ext cx="6597650" cy="3711575"/>
          </a:xfrm>
          <a:ln/>
        </p:spPr>
      </p:sp>
      <p:sp>
        <p:nvSpPr>
          <p:cNvPr id="59396" name="Rectangle 3"/>
          <p:cNvSpPr>
            <a:spLocks noGrp="1" noChangeArrowheads="1"/>
          </p:cNvSpPr>
          <p:nvPr>
            <p:ph type="body" idx="1"/>
          </p:nvPr>
        </p:nvSpPr>
        <p:spPr>
          <a:noFill/>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BDD55716-6220-42C5-AFA5-D2553BB54831}" type="slidenum">
              <a:rPr lang="de-DE" altLang="en-US" sz="1200" i="0">
                <a:solidFill>
                  <a:srgbClr val="000000"/>
                </a:solidFill>
              </a:rPr>
              <a:pPr eaLnBrk="1" hangingPunct="1"/>
              <a:t>37</a:t>
            </a:fld>
            <a:endParaRPr lang="de-DE" altLang="en-US" sz="1200" i="0">
              <a:solidFill>
                <a:srgbClr val="000000"/>
              </a:solidFill>
            </a:endParaRPr>
          </a:p>
        </p:txBody>
      </p:sp>
      <p:sp>
        <p:nvSpPr>
          <p:cNvPr id="103427" name="Rectangle 2"/>
          <p:cNvSpPr>
            <a:spLocks noGrp="1" noRot="1" noChangeAspect="1" noChangeArrowheads="1" noTextEdit="1"/>
          </p:cNvSpPr>
          <p:nvPr>
            <p:ph type="sldImg"/>
          </p:nvPr>
        </p:nvSpPr>
        <p:spPr>
          <a:xfrm>
            <a:off x="96838" y="744538"/>
            <a:ext cx="6592887" cy="3709987"/>
          </a:xfrm>
          <a:ln/>
        </p:spPr>
      </p:sp>
      <p:sp>
        <p:nvSpPr>
          <p:cNvPr id="1034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extLst>
      <p:ext uri="{BB962C8B-B14F-4D97-AF65-F5344CB8AC3E}">
        <p14:creationId xmlns:p14="http://schemas.microsoft.com/office/powerpoint/2010/main" val="3733989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C5233-CBE6-4C2E-AFF8-DA4102621A34}" type="slidenum">
              <a:rPr lang="en-US" altLang="en-US"/>
              <a:pPr/>
              <a:t>76</a:t>
            </a:fld>
            <a:endParaRPr lang="en-US" altLang="en-US"/>
          </a:p>
        </p:txBody>
      </p:sp>
      <p:sp>
        <p:nvSpPr>
          <p:cNvPr id="191490" name="Rectangle 2"/>
          <p:cNvSpPr>
            <a:spLocks noGrp="1" noRot="1" noChangeAspect="1" noChangeArrowheads="1" noTextEdit="1"/>
          </p:cNvSpPr>
          <p:nvPr>
            <p:ph type="sldImg"/>
          </p:nvPr>
        </p:nvSpPr>
        <p:spPr>
          <a:xfrm>
            <a:off x="95250" y="744538"/>
            <a:ext cx="6597650" cy="3711575"/>
          </a:xfrm>
          <a:ln/>
        </p:spPr>
      </p:sp>
      <p:sp>
        <p:nvSpPr>
          <p:cNvPr id="1914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AD93B-9CD4-4450-BAEB-AACB0DAB2BC5}" type="slidenum">
              <a:rPr lang="de-DE"/>
              <a:pPr/>
              <a:t>84</a:t>
            </a:fld>
            <a:endParaRPr lang="de-DE"/>
          </a:p>
        </p:txBody>
      </p:sp>
      <p:sp>
        <p:nvSpPr>
          <p:cNvPr id="689154" name="Rectangle 2"/>
          <p:cNvSpPr>
            <a:spLocks noGrp="1" noRot="1" noChangeAspect="1" noChangeArrowheads="1" noTextEdit="1"/>
          </p:cNvSpPr>
          <p:nvPr>
            <p:ph type="sldImg"/>
          </p:nvPr>
        </p:nvSpPr>
        <p:spPr>
          <a:xfrm>
            <a:off x="95250" y="744538"/>
            <a:ext cx="6597650" cy="3711575"/>
          </a:xfrm>
          <a:ln/>
        </p:spPr>
      </p:sp>
      <p:sp>
        <p:nvSpPr>
          <p:cNvPr id="68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marL="749300" indent="-28733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marL="1152525"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marL="1612900"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marL="2074863"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320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892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464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9036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689C4A2-2629-439F-9584-62000FED43E5}" type="slidenum">
              <a:rPr lang="de-DE" altLang="en-US" smtClean="0">
                <a:solidFill>
                  <a:schemeClr val="tx1"/>
                </a:solidFill>
                <a:latin typeface="Arial" charset="0"/>
              </a:rPr>
              <a:pPr eaLnBrk="1" hangingPunct="1">
                <a:spcBef>
                  <a:spcPct val="0"/>
                </a:spcBef>
              </a:pPr>
              <a:t>85</a:t>
            </a:fld>
            <a:endParaRPr lang="de-DE" altLang="en-US">
              <a:solidFill>
                <a:schemeClr val="tx1"/>
              </a:solidFill>
              <a:latin typeface="Arial" charset="0"/>
            </a:endParaRPr>
          </a:p>
        </p:txBody>
      </p:sp>
      <p:sp>
        <p:nvSpPr>
          <p:cNvPr id="79875" name="Rectangle 2"/>
          <p:cNvSpPr>
            <a:spLocks noGrp="1" noRot="1" noChangeAspect="1" noChangeArrowheads="1" noTextEdit="1"/>
          </p:cNvSpPr>
          <p:nvPr>
            <p:ph type="sldImg"/>
          </p:nvPr>
        </p:nvSpPr>
        <p:spPr>
          <a:xfrm>
            <a:off x="95250" y="744538"/>
            <a:ext cx="6599238" cy="3713162"/>
          </a:xfrm>
          <a:ln/>
        </p:spPr>
      </p:sp>
      <p:sp>
        <p:nvSpPr>
          <p:cNvPr id="7987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2">
            <a:extLst>
              <a:ext uri="{FF2B5EF4-FFF2-40B4-BE49-F238E27FC236}">
                <a16:creationId xmlns:a16="http://schemas.microsoft.com/office/drawing/2014/main" id="{22774CEB-CD5C-4F21-9C0B-72480D4BBA40}"/>
              </a:ext>
            </a:extLst>
          </p:cNvPr>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ct val="0"/>
              </a:spcBef>
            </a:pPr>
            <a:fld id="{DFDC54FA-2E03-49C2-A905-1E11F03CAD2C}" type="slidenum">
              <a:rPr lang="de-DE" altLang="en-US"/>
              <a:pPr eaLnBrk="1" hangingPunct="1">
                <a:spcBef>
                  <a:spcPct val="0"/>
                </a:spcBef>
              </a:pPr>
              <a:t>86</a:t>
            </a:fld>
            <a:endParaRPr lang="de-DE" altLang="en-US"/>
          </a:p>
        </p:txBody>
      </p:sp>
      <p:sp>
        <p:nvSpPr>
          <p:cNvPr id="71683" name="Rectangle 2">
            <a:extLst>
              <a:ext uri="{FF2B5EF4-FFF2-40B4-BE49-F238E27FC236}">
                <a16:creationId xmlns:a16="http://schemas.microsoft.com/office/drawing/2014/main" id="{498FB843-9911-400F-A89A-EF92A86CB7DB}"/>
              </a:ext>
            </a:extLst>
          </p:cNvPr>
          <p:cNvSpPr>
            <a:spLocks noGrp="1" noRot="1" noChangeAspect="1" noChangeArrowheads="1" noTextEdit="1"/>
          </p:cNvSpPr>
          <p:nvPr>
            <p:ph type="sldImg"/>
          </p:nvPr>
        </p:nvSpPr>
        <p:spPr>
          <a:xfrm>
            <a:off x="92075" y="744538"/>
            <a:ext cx="6615113" cy="3722687"/>
          </a:xfrm>
          <a:ln/>
        </p:spPr>
      </p:sp>
      <p:sp>
        <p:nvSpPr>
          <p:cNvPr id="71684" name="Rectangle 3">
            <a:extLst>
              <a:ext uri="{FF2B5EF4-FFF2-40B4-BE49-F238E27FC236}">
                <a16:creationId xmlns:a16="http://schemas.microsoft.com/office/drawing/2014/main" id="{CB1196EA-1054-4DB7-935A-C781E8C8F601}"/>
              </a:ext>
            </a:extLst>
          </p:cNvPr>
          <p:cNvSpPr>
            <a:spLocks noGrp="1" noChangeArrowheads="1"/>
          </p:cNvSpPr>
          <p:nvPr>
            <p:ph type="body" idx="1"/>
          </p:nvPr>
        </p:nvSpPr>
        <p:spPr>
          <a:xfrm>
            <a:off x="904875" y="4714875"/>
            <a:ext cx="4987925" cy="4467225"/>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430236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BB040-013B-48E4-BEA2-8C91F8A689FD}" type="slidenum">
              <a:rPr lang="de-DE"/>
              <a:pPr/>
              <a:t>87</a:t>
            </a:fld>
            <a:endParaRPr lang="de-DE"/>
          </a:p>
        </p:txBody>
      </p:sp>
      <p:sp>
        <p:nvSpPr>
          <p:cNvPr id="780290" name="Rectangle 2"/>
          <p:cNvSpPr>
            <a:spLocks noGrp="1" noRot="1" noChangeAspect="1" noChangeArrowheads="1" noTextEdit="1"/>
          </p:cNvSpPr>
          <p:nvPr>
            <p:ph type="sldImg"/>
          </p:nvPr>
        </p:nvSpPr>
        <p:spPr>
          <a:xfrm>
            <a:off x="95250" y="744538"/>
            <a:ext cx="6597650" cy="3711575"/>
          </a:xfrm>
          <a:ln/>
        </p:spPr>
      </p:sp>
      <p:sp>
        <p:nvSpPr>
          <p:cNvPr id="78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24201-8F02-4DF9-8217-C5A828F2A263}" type="slidenum">
              <a:rPr lang="de-DE"/>
              <a:pPr/>
              <a:t>88</a:t>
            </a:fld>
            <a:endParaRPr lang="de-DE"/>
          </a:p>
        </p:txBody>
      </p:sp>
      <p:sp>
        <p:nvSpPr>
          <p:cNvPr id="785410" name="Rectangle 2"/>
          <p:cNvSpPr>
            <a:spLocks noGrp="1" noRot="1" noChangeAspect="1" noChangeArrowheads="1" noTextEdit="1"/>
          </p:cNvSpPr>
          <p:nvPr>
            <p:ph type="sldImg"/>
          </p:nvPr>
        </p:nvSpPr>
        <p:spPr>
          <a:xfrm>
            <a:off x="95250" y="744538"/>
            <a:ext cx="6597650" cy="3711575"/>
          </a:xfrm>
          <a:ln/>
        </p:spPr>
      </p:sp>
      <p:sp>
        <p:nvSpPr>
          <p:cNvPr id="78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3AEA17-4130-4256-AB08-480B32DBABE6}" type="slidenum">
              <a:rPr lang="de-DE"/>
              <a:pPr/>
              <a:t>89</a:t>
            </a:fld>
            <a:endParaRPr lang="de-DE"/>
          </a:p>
        </p:txBody>
      </p:sp>
      <p:sp>
        <p:nvSpPr>
          <p:cNvPr id="786434" name="Rectangle 2"/>
          <p:cNvSpPr>
            <a:spLocks noGrp="1" noRot="1" noChangeAspect="1" noChangeArrowheads="1" noTextEdit="1"/>
          </p:cNvSpPr>
          <p:nvPr>
            <p:ph type="sldImg"/>
          </p:nvPr>
        </p:nvSpPr>
        <p:spPr>
          <a:xfrm>
            <a:off x="95250" y="744538"/>
            <a:ext cx="6597650" cy="3711575"/>
          </a:xfrm>
          <a:ln/>
        </p:spPr>
      </p:sp>
      <p:sp>
        <p:nvSpPr>
          <p:cNvPr id="78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69187CEB-9F0F-480A-87DE-8116F084437F}" type="slidenum">
              <a:rPr lang="de-DE" altLang="en-US" smtClean="0">
                <a:ea typeface="Droid Sans Fallback" charset="0"/>
              </a:rPr>
              <a:pPr eaLnBrk="1" hangingPunct="1">
                <a:spcBef>
                  <a:spcPct val="0"/>
                </a:spcBef>
              </a:pPr>
              <a:t>121</a:t>
            </a:fld>
            <a:endParaRPr lang="de-DE" altLang="en-US">
              <a:ea typeface="Droid Sans Fallback" charset="0"/>
            </a:endParaRPr>
          </a:p>
        </p:txBody>
      </p:sp>
      <p:sp>
        <p:nvSpPr>
          <p:cNvPr id="102403" name="Rectangle 1"/>
          <p:cNvSpPr>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p:cNvSpPr txBox="1">
            <a:spLocks noChangeArrowheads="1"/>
          </p:cNvSpPr>
          <p:nvPr/>
        </p:nvSpPr>
        <p:spPr bwMode="auto">
          <a:xfrm>
            <a:off x="904875" y="4714875"/>
            <a:ext cx="498792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marL="749300" indent="-28733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marL="1152525"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marL="1612900"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marL="2074863"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320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892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464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9036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689C4A2-2629-439F-9584-62000FED43E5}" type="slidenum">
              <a:rPr lang="de-DE" altLang="en-US" smtClean="0">
                <a:solidFill>
                  <a:schemeClr val="tx1"/>
                </a:solidFill>
                <a:latin typeface="Arial" charset="0"/>
              </a:rPr>
              <a:pPr eaLnBrk="1" hangingPunct="1">
                <a:spcBef>
                  <a:spcPct val="0"/>
                </a:spcBef>
              </a:pPr>
              <a:t>125</a:t>
            </a:fld>
            <a:endParaRPr lang="de-DE" altLang="en-US">
              <a:solidFill>
                <a:schemeClr val="tx1"/>
              </a:solidFill>
              <a:latin typeface="Arial" charset="0"/>
            </a:endParaRPr>
          </a:p>
        </p:txBody>
      </p:sp>
      <p:sp>
        <p:nvSpPr>
          <p:cNvPr id="79875" name="Rectangle 2"/>
          <p:cNvSpPr>
            <a:spLocks noGrp="1" noRot="1" noChangeAspect="1" noChangeArrowheads="1" noTextEdit="1"/>
          </p:cNvSpPr>
          <p:nvPr>
            <p:ph type="sldImg"/>
          </p:nvPr>
        </p:nvSpPr>
        <p:spPr>
          <a:xfrm>
            <a:off x="95250" y="744538"/>
            <a:ext cx="6599238" cy="3713162"/>
          </a:xfrm>
          <a:ln/>
        </p:spPr>
      </p:sp>
      <p:sp>
        <p:nvSpPr>
          <p:cNvPr id="7987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63339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Pascolini</a:t>
            </a:r>
            <a:r>
              <a:rPr lang="en-GB" dirty="0"/>
              <a:t>-Campbell, M. et al. (2021) A 10 per cent increase in global land evapotranspiration from 2003 to 2019, Nature, </a:t>
            </a:r>
            <a:r>
              <a:rPr lang="en-GB" dirty="0">
                <a:hlinkClick r:id="rId3"/>
              </a:rPr>
              <a:t>doi:10.1038/s41586-021-03503-5</a:t>
            </a:r>
            <a:endParaRPr lang="en-DE" dirty="0"/>
          </a:p>
        </p:txBody>
      </p:sp>
      <p:sp>
        <p:nvSpPr>
          <p:cNvPr id="4" name="Slide Number Placeholder 3"/>
          <p:cNvSpPr>
            <a:spLocks noGrp="1"/>
          </p:cNvSpPr>
          <p:nvPr>
            <p:ph type="sldNum" sz="quarter" idx="5"/>
          </p:nvPr>
        </p:nvSpPr>
        <p:spPr/>
        <p:txBody>
          <a:bodyPr/>
          <a:lstStyle/>
          <a:p>
            <a:pPr>
              <a:defRPr/>
            </a:pPr>
            <a:fld id="{C49FB531-A37C-44EB-BDA4-C873C2E9BDDB}" type="slidenum">
              <a:rPr lang="de-DE" smtClean="0"/>
              <a:pPr>
                <a:defRPr/>
              </a:pPr>
              <a:t>128</a:t>
            </a:fld>
            <a:endParaRPr lang="de-DE"/>
          </a:p>
        </p:txBody>
      </p:sp>
    </p:spTree>
    <p:extLst>
      <p:ext uri="{BB962C8B-B14F-4D97-AF65-F5344CB8AC3E}">
        <p14:creationId xmlns:p14="http://schemas.microsoft.com/office/powerpoint/2010/main" val="336084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A12E4FD4-6239-40BD-A0DA-6D7C6B8F16B5}" type="slidenum">
              <a:rPr lang="de-DE" altLang="en-US" sz="1200" i="0">
                <a:solidFill>
                  <a:srgbClr val="000000"/>
                </a:solidFill>
              </a:rPr>
              <a:pPr eaLnBrk="1" hangingPunct="1"/>
              <a:t>39</a:t>
            </a:fld>
            <a:endParaRPr lang="de-DE" altLang="en-US" sz="1200" i="0">
              <a:solidFill>
                <a:srgbClr val="000000"/>
              </a:solidFill>
            </a:endParaRPr>
          </a:p>
        </p:txBody>
      </p:sp>
      <p:sp>
        <p:nvSpPr>
          <p:cNvPr id="77827" name="Rectangle 2"/>
          <p:cNvSpPr>
            <a:spLocks noGrp="1" noRot="1" noChangeAspect="1" noChangeArrowheads="1" noTextEdit="1"/>
          </p:cNvSpPr>
          <p:nvPr>
            <p:ph type="sldImg"/>
          </p:nvPr>
        </p:nvSpPr>
        <p:spPr>
          <a:xfrm>
            <a:off x="96838" y="744538"/>
            <a:ext cx="6592887" cy="3709987"/>
          </a:xfrm>
          <a:ln/>
        </p:spPr>
      </p:sp>
      <p:sp>
        <p:nvSpPr>
          <p:cNvPr id="77828"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US" altLang="en-US">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marL="749300" indent="-28733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marL="1152525"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marL="1612900"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marL="2074863" indent="-230188"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320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892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464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903663" indent="-230188"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689C4A2-2629-439F-9584-62000FED43E5}" type="slidenum">
              <a:rPr lang="de-DE" altLang="en-US" smtClean="0">
                <a:solidFill>
                  <a:schemeClr val="tx1"/>
                </a:solidFill>
                <a:latin typeface="Arial" charset="0"/>
              </a:rPr>
              <a:pPr eaLnBrk="1" hangingPunct="1">
                <a:spcBef>
                  <a:spcPct val="0"/>
                </a:spcBef>
              </a:pPr>
              <a:t>154</a:t>
            </a:fld>
            <a:endParaRPr lang="de-DE" altLang="en-US">
              <a:solidFill>
                <a:schemeClr val="tx1"/>
              </a:solidFill>
              <a:latin typeface="Arial" charset="0"/>
            </a:endParaRPr>
          </a:p>
        </p:txBody>
      </p:sp>
      <p:sp>
        <p:nvSpPr>
          <p:cNvPr id="79875" name="Rectangle 2"/>
          <p:cNvSpPr>
            <a:spLocks noGrp="1" noRot="1" noChangeAspect="1" noChangeArrowheads="1" noTextEdit="1"/>
          </p:cNvSpPr>
          <p:nvPr>
            <p:ph type="sldImg"/>
          </p:nvPr>
        </p:nvSpPr>
        <p:spPr>
          <a:xfrm>
            <a:off x="95250" y="744538"/>
            <a:ext cx="6599238" cy="3713162"/>
          </a:xfrm>
          <a:ln/>
        </p:spPr>
      </p:sp>
      <p:sp>
        <p:nvSpPr>
          <p:cNvPr id="79876" name="Rectangle 3"/>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6222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4"/>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574B462-96ED-474A-B284-8005D0A95D00}" type="slidenum">
              <a:rPr lang="de-DE" altLang="en-US" sz="1200" i="0">
                <a:solidFill>
                  <a:srgbClr val="000000"/>
                </a:solidFill>
              </a:rPr>
              <a:pPr eaLnBrk="1" hangingPunct="1"/>
              <a:t>40</a:t>
            </a:fld>
            <a:endParaRPr lang="de-DE" altLang="en-US" sz="1200" i="0">
              <a:solidFill>
                <a:srgbClr val="000000"/>
              </a:solidFill>
            </a:endParaRPr>
          </a:p>
        </p:txBody>
      </p:sp>
      <p:sp>
        <p:nvSpPr>
          <p:cNvPr id="121859" name="Rectangle 1"/>
          <p:cNvSpPr txBox="1">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txBox="1">
            <a:spLocks noGrp="1" noChangeArrowheads="1"/>
          </p:cNvSpPr>
          <p:nvPr>
            <p:ph type="body" idx="1"/>
          </p:nvPr>
        </p:nvSpPr>
        <p:spPr>
          <a:xfrm>
            <a:off x="904875" y="4714875"/>
            <a:ext cx="4987925" cy="446722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77788" y="771525"/>
            <a:ext cx="6573837" cy="3698875"/>
          </a:xfrm>
          <a:ln/>
        </p:spPr>
      </p:sp>
      <p:sp>
        <p:nvSpPr>
          <p:cNvPr id="120835" name="Rectangle 3"/>
          <p:cNvSpPr>
            <a:spLocks noGrp="1" noChangeArrowheads="1"/>
          </p:cNvSpPr>
          <p:nvPr>
            <p:ph type="body" idx="1"/>
          </p:nvPr>
        </p:nvSpPr>
        <p:spPr>
          <a:xfrm>
            <a:off x="937994" y="4703845"/>
            <a:ext cx="4926450" cy="4468970"/>
          </a:xfrm>
          <a:noFill/>
        </p:spPr>
        <p:txBody>
          <a:bodyPr/>
          <a:lstStyle/>
          <a:p>
            <a:r>
              <a:rPr lang="de-DE" altLang="en-US"/>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06A9E4-D990-4510-BD33-18EFC40D2351}" type="slidenum">
              <a:rPr lang="de-DE" altLang="en-US"/>
              <a:pPr/>
              <a:t>44</a:t>
            </a:fld>
            <a:endParaRPr lang="de-DE" altLang="en-US"/>
          </a:p>
        </p:txBody>
      </p:sp>
      <p:sp>
        <p:nvSpPr>
          <p:cNvPr id="850946" name="Rectangle 2"/>
          <p:cNvSpPr>
            <a:spLocks noGrp="1" noRot="1" noChangeAspect="1" noChangeArrowheads="1" noTextEdit="1"/>
          </p:cNvSpPr>
          <p:nvPr>
            <p:ph type="sldImg"/>
          </p:nvPr>
        </p:nvSpPr>
        <p:spPr>
          <a:xfrm>
            <a:off x="96838" y="744538"/>
            <a:ext cx="6592887" cy="3709987"/>
          </a:xfrm>
          <a:ln/>
        </p:spPr>
      </p:sp>
      <p:sp>
        <p:nvSpPr>
          <p:cNvPr id="850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6"/>
          <p:cNvSpPr>
            <a:spLocks noGrp="1" noChangeArrowheads="1"/>
          </p:cNvSpPr>
          <p:nvPr>
            <p:ph type="sldNum" sz="quarter" idx="5"/>
          </p:nvPr>
        </p:nvSpPr>
        <p:spPr>
          <a:xfrm>
            <a:off x="3883853" y="8686288"/>
            <a:ext cx="2972547" cy="4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D392DEE-B0A8-49A4-8E12-C01892BA0D41}" type="slidenum">
              <a:rPr lang="en-US" altLang="de-DE" sz="2800" smtClean="0">
                <a:latin typeface="Arial" pitchFamily="34" charset="0"/>
                <a:ea typeface="ヒラギノ角ゴ Pro W3"/>
                <a:cs typeface="ヒラギノ角ゴ Pro W3"/>
              </a:rPr>
              <a:pPr eaLnBrk="1" hangingPunct="1">
                <a:spcBef>
                  <a:spcPct val="0"/>
                </a:spcBef>
              </a:pPr>
              <a:t>45</a:t>
            </a:fld>
            <a:endParaRPr lang="en-US" altLang="de-DE" sz="2800">
              <a:latin typeface="Arial" pitchFamily="34" charset="0"/>
              <a:ea typeface="ヒラギノ角ゴ Pro W3"/>
              <a:cs typeface="ヒラギノ角ゴ Pro W3"/>
            </a:endParaRPr>
          </a:p>
        </p:txBody>
      </p:sp>
      <p:sp>
        <p:nvSpPr>
          <p:cNvPr id="106499" name="Rectangle 1"/>
          <p:cNvSpPr>
            <a:spLocks noGrp="1" noRot="1" noChangeAspect="1" noChangeArrowheads="1" noTextEdit="1"/>
          </p:cNvSpPr>
          <p:nvPr>
            <p:ph type="sldImg"/>
          </p:nvPr>
        </p:nvSpPr>
        <p:spPr>
          <a:xfrm>
            <a:off x="381000" y="693738"/>
            <a:ext cx="6096000" cy="3429000"/>
          </a:xfrm>
          <a:solidFill>
            <a:srgbClr val="FFFFFF"/>
          </a:solidFill>
          <a:ln/>
        </p:spPr>
      </p:sp>
      <p:sp>
        <p:nvSpPr>
          <p:cNvPr id="106500" name="Rectangle 2"/>
          <p:cNvSpPr>
            <a:spLocks noGrp="1" noChangeArrowheads="1"/>
          </p:cNvSpPr>
          <p:nvPr>
            <p:ph type="body" idx="1"/>
          </p:nvPr>
        </p:nvSpPr>
        <p:spPr>
          <a:xfrm>
            <a:off x="685481" y="4341683"/>
            <a:ext cx="5488643" cy="41164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Lst>
        </p:spPr>
        <p:txBody>
          <a:bodyPr wrap="none"/>
          <a:lstStyle/>
          <a:p>
            <a:endParaRPr lang="de-DE" altLang="de-DE">
              <a:latin typeface="Arial" pitchFamily="34" charset="0"/>
              <a:ea typeface="ヒラギノ角ゴ Pro W3"/>
              <a:cs typeface="ヒラギノ角ゴ Pro W3"/>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63776" indent="-263776" defTabSz="882066">
              <a:buFontTx/>
              <a:buChar char="-"/>
            </a:pPr>
            <a:endParaRPr lang="de-DE" dirty="0">
              <a:solidFill>
                <a:srgbClr val="333399"/>
              </a:solidFill>
              <a:latin typeface="Calibri"/>
            </a:endParaRPr>
          </a:p>
        </p:txBody>
      </p:sp>
      <p:sp>
        <p:nvSpPr>
          <p:cNvPr id="4" name="Slide Number Placeholder 3"/>
          <p:cNvSpPr>
            <a:spLocks noGrp="1"/>
          </p:cNvSpPr>
          <p:nvPr>
            <p:ph type="sldNum" idx="10"/>
          </p:nvPr>
        </p:nvSpPr>
        <p:spPr/>
        <p:txBody>
          <a:bodyPr/>
          <a:lstStyle/>
          <a:p>
            <a:pPr>
              <a:defRPr/>
            </a:pPr>
            <a:fld id="{EA7831EF-E8F4-4C38-80B5-AA383149AF5D}" type="slidenum">
              <a:rPr lang="en-GB" smtClean="0"/>
              <a:pPr>
                <a:defRPr/>
              </a:pPr>
              <a:t>46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1597824"/>
            <a:ext cx="7772400" cy="1102519"/>
          </a:xfrm>
        </p:spPr>
        <p:txBody>
          <a:bodyPr/>
          <a:lstStyle>
            <a:lvl1pPr>
              <a:defRPr/>
            </a:lvl1pPr>
          </a:lstStyle>
          <a:p>
            <a:pPr lvl="0"/>
            <a:r>
              <a:rPr lang="en-US" noProof="0"/>
              <a:t>Titelmasterformat durch Klicken bearbeiten</a:t>
            </a:r>
          </a:p>
        </p:txBody>
      </p:sp>
      <p:sp>
        <p:nvSpPr>
          <p:cNvPr id="4198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A9CED53B-7EE0-446E-AAA8-0C6DB5E88343}" type="datetime1">
              <a:rPr lang="en-US"/>
              <a:pPr>
                <a:defRPr/>
              </a:pPr>
              <a:t>11/18/2024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73A47-FE40-4B5A-BE6A-169275DFD1BC}" type="slidenum">
              <a:rPr lang="en-US"/>
              <a:pPr>
                <a:defRPr/>
              </a:pPr>
              <a:t>‹#›</a:t>
            </a:fld>
            <a:endParaRPr lang="en-US"/>
          </a:p>
        </p:txBody>
      </p:sp>
    </p:spTree>
    <p:extLst>
      <p:ext uri="{BB962C8B-B14F-4D97-AF65-F5344CB8AC3E}">
        <p14:creationId xmlns:p14="http://schemas.microsoft.com/office/powerpoint/2010/main" val="3694872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E37887-D6F3-4934-97FE-CFB89A033CED}" type="datetime1">
              <a:rPr lang="en-US"/>
              <a:pPr>
                <a:defRPr/>
              </a:pPr>
              <a:t>11/18/2024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E0F009-78C0-4EE1-81D4-D6A2AAEE22E3}" type="slidenum">
              <a:rPr lang="en-US"/>
              <a:pPr>
                <a:defRPr/>
              </a:pPr>
              <a:t>‹#›</a:t>
            </a:fld>
            <a:endParaRPr lang="en-US"/>
          </a:p>
        </p:txBody>
      </p:sp>
    </p:spTree>
    <p:extLst>
      <p:ext uri="{BB962C8B-B14F-4D97-AF65-F5344CB8AC3E}">
        <p14:creationId xmlns:p14="http://schemas.microsoft.com/office/powerpoint/2010/main" val="7436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BABF2AD-C89F-485B-A325-2D287F4703DE}" type="datetime1">
              <a:rPr lang="en-US"/>
              <a:pPr>
                <a:defRPr/>
              </a:pPr>
              <a:t>11/18/2024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EB30-073C-4A64-B4A9-A8D3462C2308}" type="slidenum">
              <a:rPr lang="en-US"/>
              <a:pPr>
                <a:defRPr/>
              </a:pPr>
              <a:t>‹#›</a:t>
            </a:fld>
            <a:endParaRPr lang="en-US"/>
          </a:p>
        </p:txBody>
      </p:sp>
    </p:spTree>
    <p:extLst>
      <p:ext uri="{BB962C8B-B14F-4D97-AF65-F5344CB8AC3E}">
        <p14:creationId xmlns:p14="http://schemas.microsoft.com/office/powerpoint/2010/main" val="27397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sp>
        <p:nvSpPr>
          <p:cNvPr id="9" name="Fußzeilenplatzhalter 4"/>
          <p:cNvSpPr txBox="1"/>
          <p:nvPr userDrawn="1"/>
        </p:nvSpPr>
        <p:spPr bwMode="auto">
          <a:xfrm>
            <a:off x="7604881" y="4802588"/>
            <a:ext cx="1447800" cy="273844"/>
          </a:xfrm>
          <a:prstGeom prst="rect">
            <a:avLst/>
          </a:prstGeom>
        </p:spPr>
        <p:txBody>
          <a:bodyPr vert="horz" lIns="68580" tIns="34290" rIns="68580" bIns="34290" rtlCol="0" anchor="ctr"/>
          <a:lstStyle>
            <a:defPPr>
              <a:defRPr lang="de-DE"/>
            </a:defPPr>
            <a:lvl1pPr marL="0" algn="r" defTabSz="914400">
              <a:defRPr sz="1000" b="1">
                <a:solidFill>
                  <a:srgbClr val="81B528"/>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rgbClr val="2F5942"/>
                </a:solidFill>
              </a:rPr>
              <a:t>www.hnee.de</a:t>
            </a:r>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pic>
        <p:nvPicPr>
          <p:cNvPr id="3" name="Picture 2"/>
          <p:cNvPicPr>
            <a:picLocks noChangeAspect="1"/>
          </p:cNvPicPr>
          <p:nvPr userDrawn="1"/>
        </p:nvPicPr>
        <p:blipFill>
          <a:blip r:embed="rId3"/>
          <a:stretch/>
        </p:blipFill>
        <p:spPr bwMode="auto">
          <a:xfrm>
            <a:off x="7236296" y="156772"/>
            <a:ext cx="1539628" cy="642938"/>
          </a:xfrm>
          <a:prstGeom prst="rect">
            <a:avLst/>
          </a:prstGeom>
        </p:spPr>
      </p:pic>
    </p:spTree>
    <p:extLst>
      <p:ext uri="{BB962C8B-B14F-4D97-AF65-F5344CB8AC3E}">
        <p14:creationId xmlns:p14="http://schemas.microsoft.com/office/powerpoint/2010/main" val="246795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432" tIns="45716" rIns="91432" bIns="45716"/>
          <a:lstStyle>
            <a:lvl1pPr marL="0" indent="0" algn="ctr">
              <a:buNone/>
              <a:defRPr/>
            </a:lvl1pPr>
            <a:lvl2pPr marL="457154" indent="0" algn="ctr">
              <a:buNone/>
              <a:defRPr/>
            </a:lvl2pPr>
            <a:lvl3pPr marL="914310" indent="0" algn="ctr">
              <a:buNone/>
              <a:defRPr/>
            </a:lvl3pPr>
            <a:lvl4pPr marL="1371464" indent="0" algn="ctr">
              <a:buNone/>
              <a:defRPr/>
            </a:lvl4pPr>
            <a:lvl5pPr marL="1828619" indent="0" algn="ctr">
              <a:buNone/>
              <a:defRPr/>
            </a:lvl5pPr>
            <a:lvl6pPr marL="2285772" indent="0" algn="ctr">
              <a:buNone/>
              <a:defRPr/>
            </a:lvl6pPr>
            <a:lvl7pPr marL="2742926" indent="0" algn="ctr">
              <a:buNone/>
              <a:defRPr/>
            </a:lvl7pPr>
            <a:lvl8pPr marL="3200080" indent="0" algn="ctr">
              <a:buNone/>
              <a:defRPr/>
            </a:lvl8pPr>
            <a:lvl9pPr marL="3657235"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a:ln/>
        </p:spPr>
        <p:txBody>
          <a:bodyPr/>
          <a:lstStyle>
            <a:lvl1pPr>
              <a:defRPr/>
            </a:lvl1pPr>
          </a:lstStyle>
          <a:p>
            <a:pPr>
              <a:defRPr/>
            </a:pPr>
            <a:fld id="{0F97E66C-6E1D-4E5B-BAB0-50BA53181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7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5BBEFF1E-0135-4646-89A6-E555B0642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80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FD19CDB7-8967-47D1-A6C0-FDE76B4FBC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80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4E21241E-AD3E-4BC6-AEAC-0C6E9412E8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21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8D3D47C6-CB25-4DFB-861E-3E4713565E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56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EB725416-CC29-4935-9EB9-E387DF413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603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9321BA05-5911-4398-9CDC-E5A894205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84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A64DEF8-EAE4-4470-B273-EF1A0E459C57}" type="datetime1">
              <a:rPr lang="en-US"/>
              <a:pPr>
                <a:defRPr/>
              </a:pPr>
              <a:t>11/18/2024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48FFF-F8AF-43BA-9F16-6801145B6078}" type="slidenum">
              <a:rPr lang="en-US"/>
              <a:pPr>
                <a:defRPr/>
              </a:pPr>
              <a:t>‹#›</a:t>
            </a:fld>
            <a:endParaRPr lang="en-US"/>
          </a:p>
        </p:txBody>
      </p:sp>
    </p:spTree>
    <p:extLst>
      <p:ext uri="{BB962C8B-B14F-4D97-AF65-F5344CB8AC3E}">
        <p14:creationId xmlns:p14="http://schemas.microsoft.com/office/powerpoint/2010/main" val="333285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0170474-9188-44CE-8304-5E93E52C1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374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5FB83BA-E7EA-4756-92C7-CDF94F4E0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000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224054F-7BE1-41C8-83DB-3DA1C5B606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27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F820729-BD55-44C8-A31D-373CFA306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079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1"/>
            <a:ext cx="8229600" cy="259556"/>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a:prstGeom prst="rect">
            <a:avLst/>
          </a:prstGeom>
        </p:spPr>
        <p:txBody>
          <a:bodyPr lIns="91432" tIns="45716" rIns="91432" bIns="45716"/>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2ECE78CE-0991-4AFC-BC8C-FF68BB4D71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7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sp>
        <p:nvSpPr>
          <p:cNvPr id="9" name="Fußzeilenplatzhalter 4"/>
          <p:cNvSpPr txBox="1"/>
          <p:nvPr userDrawn="1"/>
        </p:nvSpPr>
        <p:spPr bwMode="auto">
          <a:xfrm>
            <a:off x="7604881" y="4802588"/>
            <a:ext cx="1447800" cy="273844"/>
          </a:xfrm>
          <a:prstGeom prst="rect">
            <a:avLst/>
          </a:prstGeom>
        </p:spPr>
        <p:txBody>
          <a:bodyPr vert="horz" lIns="68580" tIns="34290" rIns="68580" bIns="34290" rtlCol="0" anchor="ctr"/>
          <a:lstStyle>
            <a:defPPr>
              <a:defRPr lang="de-DE"/>
            </a:defPPr>
            <a:lvl1pPr marL="0" algn="r" defTabSz="914400">
              <a:defRPr sz="1000" b="1">
                <a:solidFill>
                  <a:srgbClr val="81B528"/>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rgbClr val="2F5942"/>
                </a:solidFill>
              </a:rPr>
              <a:t>www.hnee.de</a:t>
            </a:r>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pic>
        <p:nvPicPr>
          <p:cNvPr id="3" name="Picture 2"/>
          <p:cNvPicPr>
            <a:picLocks noChangeAspect="1"/>
          </p:cNvPicPr>
          <p:nvPr userDrawn="1"/>
        </p:nvPicPr>
        <p:blipFill>
          <a:blip r:embed="rId3"/>
          <a:stretch/>
        </p:blipFill>
        <p:spPr bwMode="auto">
          <a:xfrm>
            <a:off x="6804249" y="156772"/>
            <a:ext cx="1971675" cy="642938"/>
          </a:xfrm>
          <a:prstGeom prst="rect">
            <a:avLst/>
          </a:prstGeom>
        </p:spPr>
      </p:pic>
    </p:spTree>
    <p:extLst>
      <p:ext uri="{BB962C8B-B14F-4D97-AF65-F5344CB8AC3E}">
        <p14:creationId xmlns:p14="http://schemas.microsoft.com/office/powerpoint/2010/main" val="2098480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1_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1"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17" name="Picture 16"/>
          <p:cNvPicPr>
            <a:picLocks noChangeAspect="1"/>
          </p:cNvPicPr>
          <p:nvPr userDrawn="1"/>
        </p:nvPicPr>
        <p:blipFill>
          <a:blip r:embed="rId3"/>
          <a:stretch/>
        </p:blipFill>
        <p:spPr bwMode="auto">
          <a:xfrm>
            <a:off x="6804249" y="156772"/>
            <a:ext cx="1971675" cy="642938"/>
          </a:xfrm>
          <a:prstGeom prst="rect">
            <a:avLst/>
          </a:prstGeom>
        </p:spPr>
      </p:pic>
    </p:spTree>
    <p:extLst>
      <p:ext uri="{BB962C8B-B14F-4D97-AF65-F5344CB8AC3E}">
        <p14:creationId xmlns:p14="http://schemas.microsoft.com/office/powerpoint/2010/main" val="2178462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itel +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39552" y="633318"/>
            <a:ext cx="7886700" cy="521198"/>
          </a:xfrm>
        </p:spPr>
        <p:txBody>
          <a:bodyPr>
            <a:noAutofit/>
          </a:bodyPr>
          <a:lstStyle>
            <a:lvl1pPr>
              <a:defRPr sz="2400">
                <a:latin typeface="+mn-lt"/>
              </a:defRPr>
            </a:lvl1pPr>
          </a:lstStyle>
          <a:p>
            <a:pPr>
              <a:defRPr/>
            </a:pPr>
            <a:r>
              <a:rPr lang="de-DE" dirty="0"/>
              <a:t>Titelmasterformat durch Klicken bearbeiten</a:t>
            </a:r>
          </a:p>
        </p:txBody>
      </p:sp>
      <p:sp>
        <p:nvSpPr>
          <p:cNvPr id="7" name="Textplatzhalter 6"/>
          <p:cNvSpPr>
            <a:spLocks noGrp="1"/>
          </p:cNvSpPr>
          <p:nvPr>
            <p:ph type="body" sz="quarter" idx="13"/>
          </p:nvPr>
        </p:nvSpPr>
        <p:spPr bwMode="auto">
          <a:xfrm>
            <a:off x="628650" y="1491853"/>
            <a:ext cx="7886700" cy="3024188"/>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6"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sp>
        <p:nvSpPr>
          <p:cNvPr id="3" name="TextBox 2">
            <a:extLst>
              <a:ext uri="{FF2B5EF4-FFF2-40B4-BE49-F238E27FC236}">
                <a16:creationId xmlns:a16="http://schemas.microsoft.com/office/drawing/2014/main" id="{54978BD8-7EC9-4150-953F-0471D0FA6D89}"/>
              </a:ext>
            </a:extLst>
          </p:cNvPr>
          <p:cNvSpPr txBox="1"/>
          <p:nvPr userDrawn="1"/>
        </p:nvSpPr>
        <p:spPr bwMode="auto">
          <a:xfrm>
            <a:off x="539552" y="4876006"/>
            <a:ext cx="1368152" cy="200055"/>
          </a:xfrm>
          <a:prstGeom prst="rect">
            <a:avLst/>
          </a:prstGeom>
          <a:solidFill>
            <a:schemeClr val="bg1"/>
          </a:solidFill>
        </p:spPr>
        <p:txBody>
          <a:bodyPr wrap="square" rtlCol="0">
            <a:spAutoFit/>
          </a:bodyPr>
          <a:lstStyle/>
          <a:p>
            <a:r>
              <a:rPr lang="de-DE" sz="700" dirty="0"/>
              <a:t>Fred Hattermann</a:t>
            </a:r>
            <a:endParaRPr lang="en-DE" sz="700" dirty="0"/>
          </a:p>
        </p:txBody>
      </p:sp>
    </p:spTree>
    <p:extLst>
      <p:ext uri="{BB962C8B-B14F-4D97-AF65-F5344CB8AC3E}">
        <p14:creationId xmlns:p14="http://schemas.microsoft.com/office/powerpoint/2010/main" val="102864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95614"/>
            <a:ext cx="7886700" cy="521198"/>
          </a:xfrm>
        </p:spPr>
        <p:txBody>
          <a:bodyPr/>
          <a:lstStyle>
            <a:lvl1pPr>
              <a:defRPr/>
            </a:lvl1pPr>
          </a:lstStyle>
          <a:p>
            <a:pPr>
              <a:defRPr/>
            </a:pPr>
            <a:r>
              <a:rPr lang="de-DE"/>
              <a:t>Mastertitelformat bearbeiten</a:t>
            </a:r>
            <a:br>
              <a:rPr lang="de-DE"/>
            </a:br>
            <a:endParaRPr lang="de-DE"/>
          </a:p>
        </p:txBody>
      </p:sp>
      <p:sp>
        <p:nvSpPr>
          <p:cNvPr id="6" name="Inhaltsplatzhalter 5"/>
          <p:cNvSpPr>
            <a:spLocks noGrp="1"/>
          </p:cNvSpPr>
          <p:nvPr>
            <p:ph sz="quarter" idx="12"/>
          </p:nvPr>
        </p:nvSpPr>
        <p:spPr bwMode="auto">
          <a:xfrm>
            <a:off x="580709" y="1497919"/>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8" name="Inhaltsplatzhalter 5"/>
          <p:cNvSpPr>
            <a:spLocks noGrp="1"/>
          </p:cNvSpPr>
          <p:nvPr>
            <p:ph sz="quarter" idx="13"/>
          </p:nvPr>
        </p:nvSpPr>
        <p:spPr bwMode="auto">
          <a:xfrm>
            <a:off x="3239891" y="1497918"/>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9" name="Inhaltsplatzhalter 5"/>
          <p:cNvSpPr>
            <a:spLocks noGrp="1"/>
          </p:cNvSpPr>
          <p:nvPr>
            <p:ph sz="quarter" idx="14"/>
          </p:nvPr>
        </p:nvSpPr>
        <p:spPr bwMode="auto">
          <a:xfrm>
            <a:off x="5897852" y="1498379"/>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0"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7" name="Picture 6"/>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268175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89900"/>
            <a:ext cx="7886700" cy="521198"/>
          </a:xfrm>
        </p:spPr>
        <p:txBody>
          <a:bodyPr/>
          <a:lstStyle>
            <a:lvl1pPr>
              <a:defRPr/>
            </a:lvl1pPr>
          </a:lstStyle>
          <a:p>
            <a:pPr>
              <a:defRPr/>
            </a:pPr>
            <a:r>
              <a:rPr lang="de-DE"/>
              <a:t>Mastertitelformat bearbeiten</a:t>
            </a:r>
            <a:br>
              <a:rPr lang="de-DE"/>
            </a:br>
            <a:endParaRPr lang="de-DE"/>
          </a:p>
        </p:txBody>
      </p:sp>
      <p:sp>
        <p:nvSpPr>
          <p:cNvPr id="17" name="Bildplatzhalter 16"/>
          <p:cNvSpPr>
            <a:spLocks noGrp="1" noChangeAspect="1"/>
          </p:cNvSpPr>
          <p:nvPr>
            <p:ph type="pic" sz="quarter" idx="12"/>
          </p:nvPr>
        </p:nvSpPr>
        <p:spPr bwMode="auto">
          <a:xfrm>
            <a:off x="5386948" y="1496823"/>
            <a:ext cx="3378756" cy="1563296"/>
          </a:xfrm>
          <a:prstGeom prst="rect">
            <a:avLst/>
          </a:prstGeom>
          <a:ln w="38100">
            <a:solidFill>
              <a:schemeClr val="bg1"/>
            </a:solidFill>
          </a:ln>
        </p:spPr>
        <p:txBody>
          <a:bodyPr/>
          <a:lstStyle/>
          <a:p>
            <a:pPr>
              <a:defRPr/>
            </a:pPr>
            <a:endParaRPr lang="de-DE"/>
          </a:p>
        </p:txBody>
      </p:sp>
      <p:sp>
        <p:nvSpPr>
          <p:cNvPr id="18" name="Bildplatzhalter 16"/>
          <p:cNvSpPr>
            <a:spLocks noGrp="1" noChangeAspect="1"/>
          </p:cNvSpPr>
          <p:nvPr>
            <p:ph type="pic" sz="quarter" idx="13"/>
          </p:nvPr>
        </p:nvSpPr>
        <p:spPr bwMode="auto">
          <a:xfrm>
            <a:off x="5386948" y="3263681"/>
            <a:ext cx="3378756" cy="1563296"/>
          </a:xfrm>
          <a:prstGeom prst="rect">
            <a:avLst/>
          </a:prstGeom>
          <a:ln w="28575">
            <a:solidFill>
              <a:schemeClr val="bg1"/>
            </a:solidFill>
          </a:ln>
        </p:spPr>
        <p:txBody>
          <a:bodyPr/>
          <a:lstStyle/>
          <a:p>
            <a:pPr>
              <a:defRPr/>
            </a:pPr>
            <a:endParaRPr lang="de-DE"/>
          </a:p>
        </p:txBody>
      </p:sp>
      <p:sp>
        <p:nvSpPr>
          <p:cNvPr id="20" name="Inhaltsplatzhalter 19"/>
          <p:cNvSpPr>
            <a:spLocks noGrp="1"/>
          </p:cNvSpPr>
          <p:nvPr>
            <p:ph sz="quarter" idx="14" hasCustomPrompt="1"/>
          </p:nvPr>
        </p:nvSpPr>
        <p:spPr bwMode="auto">
          <a:xfrm>
            <a:off x="562612" y="1497330"/>
            <a:ext cx="4530477" cy="3277809"/>
          </a:xfrm>
        </p:spPr>
        <p:txBody>
          <a:bodyPr>
            <a:normAutofit/>
          </a:bodyPr>
          <a:lstStyle>
            <a:lvl1pPr>
              <a:defRPr sz="1500"/>
            </a:lvl1pPr>
            <a:lvl2pPr>
              <a:defRPr/>
            </a:lvl2pPr>
            <a:lvl3pPr>
              <a:defRPr/>
            </a:lvl3pPr>
            <a:lvl4pPr>
              <a:defRPr/>
            </a:lvl4pPr>
            <a:lvl5pPr>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7" name="Picture 6"/>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60846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BCC044-D9CB-4E92-BEC5-B00945A072DD}" type="datetime1">
              <a:rPr lang="en-US"/>
              <a:pPr>
                <a:defRPr/>
              </a:pPr>
              <a:t>11/18/2024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75EEE-722A-43A7-B95B-39D407BBD76D}" type="slidenum">
              <a:rPr lang="en-US"/>
              <a:pPr>
                <a:defRPr/>
              </a:pPr>
              <a:t>‹#›</a:t>
            </a:fld>
            <a:endParaRPr lang="en-US"/>
          </a:p>
        </p:txBody>
      </p:sp>
    </p:spTree>
    <p:extLst>
      <p:ext uri="{BB962C8B-B14F-4D97-AF65-F5344CB8AC3E}">
        <p14:creationId xmlns:p14="http://schemas.microsoft.com/office/powerpoint/2010/main" val="2098723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2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47044" y="889900"/>
            <a:ext cx="7886700" cy="521198"/>
          </a:xfrm>
        </p:spPr>
        <p:txBody>
          <a:bodyPr/>
          <a:lstStyle>
            <a:lvl1pPr>
              <a:defRPr/>
            </a:lvl1pPr>
          </a:lstStyle>
          <a:p>
            <a:pPr>
              <a:defRPr/>
            </a:pPr>
            <a:r>
              <a:rPr lang="de-DE"/>
              <a:t>Mastertitelformat bearbeiten</a:t>
            </a:r>
            <a:br>
              <a:rPr lang="de-DE"/>
            </a:br>
            <a:endParaRPr lang="de-DE"/>
          </a:p>
        </p:txBody>
      </p:sp>
      <p:sp>
        <p:nvSpPr>
          <p:cNvPr id="10" name="Inhaltsplatzhalter 9"/>
          <p:cNvSpPr>
            <a:spLocks noGrp="1"/>
          </p:cNvSpPr>
          <p:nvPr>
            <p:ph sz="quarter" idx="15"/>
          </p:nvPr>
        </p:nvSpPr>
        <p:spPr bwMode="auto">
          <a:xfrm>
            <a:off x="576193" y="3192016"/>
            <a:ext cx="2360583"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1" name="Inhaltsplatzhalter 9"/>
          <p:cNvSpPr>
            <a:spLocks noGrp="1"/>
          </p:cNvSpPr>
          <p:nvPr>
            <p:ph sz="quarter" idx="16"/>
          </p:nvPr>
        </p:nvSpPr>
        <p:spPr bwMode="auto">
          <a:xfrm>
            <a:off x="5574773" y="1519683"/>
            <a:ext cx="2453611"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2" name="Inhaltsplatzhalter 9"/>
          <p:cNvSpPr>
            <a:spLocks noGrp="1"/>
          </p:cNvSpPr>
          <p:nvPr>
            <p:ph sz="quarter" idx="17" hasCustomPrompt="1"/>
          </p:nvPr>
        </p:nvSpPr>
        <p:spPr bwMode="auto">
          <a:xfrm>
            <a:off x="5574773" y="3206518"/>
            <a:ext cx="2453611" cy="1593000"/>
          </a:xfrm>
        </p:spPr>
        <p:txBody>
          <a:bodyPr>
            <a:normAutofit/>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7" name="Inhaltsplatzhalter 9"/>
          <p:cNvSpPr>
            <a:spLocks noGrp="1"/>
          </p:cNvSpPr>
          <p:nvPr>
            <p:ph sz="quarter" idx="20"/>
          </p:nvPr>
        </p:nvSpPr>
        <p:spPr bwMode="auto">
          <a:xfrm>
            <a:off x="3079292" y="1519683"/>
            <a:ext cx="2356804"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8" name="Inhaltsplatzhalter 9"/>
          <p:cNvSpPr>
            <a:spLocks noGrp="1"/>
          </p:cNvSpPr>
          <p:nvPr>
            <p:ph sz="quarter" idx="21"/>
          </p:nvPr>
        </p:nvSpPr>
        <p:spPr bwMode="auto">
          <a:xfrm>
            <a:off x="3079292" y="3192016"/>
            <a:ext cx="2356804"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9" name="Inhaltsplatzhalter 9"/>
          <p:cNvSpPr>
            <a:spLocks noGrp="1"/>
          </p:cNvSpPr>
          <p:nvPr>
            <p:ph sz="quarter" idx="22"/>
          </p:nvPr>
        </p:nvSpPr>
        <p:spPr bwMode="auto">
          <a:xfrm>
            <a:off x="576193" y="1519683"/>
            <a:ext cx="2360583"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5" name="Foliennummernplatzhalter 14"/>
          <p:cNvSpPr>
            <a:spLocks noGrp="1"/>
          </p:cNvSpPr>
          <p:nvPr>
            <p:ph type="sldNum" sz="quarter" idx="23"/>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13" name="Picture 12"/>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076060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3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89900"/>
            <a:ext cx="7886700" cy="521198"/>
          </a:xfrm>
        </p:spPr>
        <p:txBody>
          <a:bodyPr/>
          <a:lstStyle>
            <a:lvl1pPr>
              <a:defRPr/>
            </a:lvl1pPr>
          </a:lstStyle>
          <a:p>
            <a:pPr>
              <a:defRPr/>
            </a:pPr>
            <a:r>
              <a:rPr lang="de-DE"/>
              <a:t>Mastertitelformat bearbeiten</a:t>
            </a:r>
            <a:br>
              <a:rPr lang="de-DE"/>
            </a:br>
            <a:endParaRPr lang="de-DE"/>
          </a:p>
        </p:txBody>
      </p:sp>
      <p:sp>
        <p:nvSpPr>
          <p:cNvPr id="6" name="Inhaltsplatzhalter 5"/>
          <p:cNvSpPr>
            <a:spLocks noGrp="1"/>
          </p:cNvSpPr>
          <p:nvPr>
            <p:ph sz="quarter" idx="12"/>
          </p:nvPr>
        </p:nvSpPr>
        <p:spPr bwMode="auto">
          <a:xfrm>
            <a:off x="565617" y="1583294"/>
            <a:ext cx="3722688" cy="2376487"/>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7" name="Inhaltsplatzhalter 5"/>
          <p:cNvSpPr>
            <a:spLocks noGrp="1"/>
          </p:cNvSpPr>
          <p:nvPr>
            <p:ph sz="quarter" idx="13"/>
          </p:nvPr>
        </p:nvSpPr>
        <p:spPr bwMode="auto">
          <a:xfrm>
            <a:off x="5054091" y="2193132"/>
            <a:ext cx="3722688" cy="2376487"/>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9"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8" name="Picture 7"/>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90822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userDrawn="1">
  <p:cSld name="Nur Titel">
    <p:spTree>
      <p:nvGrpSpPr>
        <p:cNvPr id="1" name=""/>
        <p:cNvGrpSpPr/>
        <p:nvPr/>
      </p:nvGrpSpPr>
      <p:grpSpPr bwMode="auto">
        <a:xfrm>
          <a:off x="0" y="0"/>
          <a:ext cx="0" cy="0"/>
          <a:chOff x="0" y="0"/>
          <a:chExt cx="0" cy="0"/>
        </a:xfrm>
      </p:grpSpPr>
      <p:sp>
        <p:nvSpPr>
          <p:cNvPr id="5" name="Rectangle 11"/>
          <p:cNvSpPr>
            <a:spLocks noGrp="1" noChangeArrowheads="1"/>
          </p:cNvSpPr>
          <p:nvPr>
            <p:ph type="sldNum" sz="quarter" idx="10"/>
          </p:nvPr>
        </p:nvSpPr>
        <p:spPr bwMode="auto">
          <a:ln/>
        </p:spPr>
        <p:txBody>
          <a:bodyPr/>
          <a:lstStyle>
            <a:lvl1pPr>
              <a:defRPr/>
            </a:lvl1pPr>
          </a:lstStyle>
          <a:p>
            <a:pPr>
              <a:defRPr/>
            </a:pPr>
            <a:fld id="{892B7B08-D143-4FDC-85BD-C47EF51B59C1}" type="slidenum">
              <a:rPr lang="en-US"/>
              <a:t>‹#›</a:t>
            </a:fld>
            <a:endParaRPr lang="en-US"/>
          </a:p>
        </p:txBody>
      </p:sp>
      <p:sp>
        <p:nvSpPr>
          <p:cNvPr id="6" name="Rectangle 17"/>
          <p:cNvSpPr>
            <a:spLocks noGrp="1" noChangeArrowheads="1"/>
          </p:cNvSpPr>
          <p:nvPr>
            <p:ph type="ftr" sz="quarter" idx="11"/>
          </p:nvPr>
        </p:nvSpPr>
        <p:spPr bwMode="auto">
          <a:ln/>
        </p:spPr>
        <p:txBody>
          <a:bodyPr/>
          <a:lstStyle>
            <a:lvl1pPr>
              <a:defRPr/>
            </a:lvl1pPr>
          </a:lstStyle>
          <a:p>
            <a:pPr>
              <a:defRPr/>
            </a:pPr>
            <a:endParaRPr lang="en-US" dirty="0"/>
          </a:p>
        </p:txBody>
      </p:sp>
      <p:sp>
        <p:nvSpPr>
          <p:cNvPr id="2" name="Title 1">
            <a:extLst>
              <a:ext uri="{FF2B5EF4-FFF2-40B4-BE49-F238E27FC236}">
                <a16:creationId xmlns:a16="http://schemas.microsoft.com/office/drawing/2014/main" id="{5B3F1F91-F1E9-4A42-9AFC-1ACCD27BE3B9}"/>
              </a:ext>
            </a:extLst>
          </p:cNvPr>
          <p:cNvSpPr>
            <a:spLocks noGrp="1"/>
          </p:cNvSpPr>
          <p:nvPr>
            <p:ph type="title"/>
          </p:nvPr>
        </p:nvSpPr>
        <p:spPr/>
        <p:txBody>
          <a:bodyPr/>
          <a:lstStyle/>
          <a:p>
            <a:r>
              <a:rPr lang="en-US"/>
              <a:t>Click to edit Master title style</a:t>
            </a:r>
            <a:endParaRPr lang="en-DE"/>
          </a:p>
        </p:txBody>
      </p:sp>
    </p:spTree>
    <p:extLst>
      <p:ext uri="{BB962C8B-B14F-4D97-AF65-F5344CB8AC3E}">
        <p14:creationId xmlns:p14="http://schemas.microsoft.com/office/powerpoint/2010/main" val="2332099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noAutofit/>
          </a:bodyPr>
          <a:lstStyle>
            <a:lvl1pPr marL="0" indent="0">
              <a:lnSpc>
                <a:spcPct val="100000"/>
              </a:lnSpc>
              <a:spcBef>
                <a:spcPts val="0"/>
              </a:spcBef>
              <a:spcAft>
                <a:spcPts val="750"/>
              </a:spcAft>
              <a:buFont typeface="Arial" panose="020B0604020202020204" pitchFamily="34" charset="0"/>
              <a:buNone/>
              <a:defRPr sz="1800">
                <a:latin typeface="+mn-lt"/>
              </a:defRPr>
            </a:lvl1pPr>
            <a:lvl2pPr marL="342900" indent="0">
              <a:lnSpc>
                <a:spcPct val="100000"/>
              </a:lnSpc>
              <a:spcBef>
                <a:spcPts val="0"/>
              </a:spcBef>
              <a:spcAft>
                <a:spcPts val="450"/>
              </a:spcAft>
              <a:buFont typeface="Arial" panose="020B0604020202020204" pitchFamily="34" charset="0"/>
              <a:buNone/>
              <a:defRPr>
                <a:latin typeface="+mn-lt"/>
              </a:defRPr>
            </a:lvl2pPr>
            <a:lvl3pPr marL="685800" indent="0">
              <a:spcBef>
                <a:spcPts val="0"/>
              </a:spcBef>
              <a:spcAft>
                <a:spcPts val="450"/>
              </a:spcAft>
              <a:buFont typeface="Arial" panose="020B0604020202020204" pitchFamily="34" charset="0"/>
              <a:buNone/>
              <a:defRPr>
                <a:latin typeface="+mn-lt"/>
              </a:defRPr>
            </a:lvl3pPr>
            <a:lvl4pPr marL="1028700" indent="0">
              <a:spcBef>
                <a:spcPts val="0"/>
              </a:spcBef>
              <a:spcAft>
                <a:spcPts val="450"/>
              </a:spcAft>
              <a:buFont typeface="Arial" panose="020B0604020202020204" pitchFamily="34" charset="0"/>
              <a:buNone/>
              <a:defRPr>
                <a:latin typeface="+mn-lt"/>
              </a:defRPr>
            </a:lvl4pPr>
            <a:lvl5pPr marL="1371600" indent="0">
              <a:spcBef>
                <a:spcPts val="0"/>
              </a:spcBef>
              <a:spcAft>
                <a:spcPts val="45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2143743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52CCD367-6A97-4EE1-B5DF-DAD75A70BB66}" type="slidenum">
              <a:rPr lang="de-DE" altLang="en-US"/>
              <a:pPr>
                <a:defRPr/>
              </a:pPr>
              <a:t>‹#›</a:t>
            </a:fld>
            <a:endParaRPr lang="de-DE" altLang="en-US"/>
          </a:p>
        </p:txBody>
      </p:sp>
    </p:spTree>
    <p:extLst>
      <p:ext uri="{BB962C8B-B14F-4D97-AF65-F5344CB8AC3E}">
        <p14:creationId xmlns:p14="http://schemas.microsoft.com/office/powerpoint/2010/main" val="2029405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9B4A6136-9841-4305-87BB-8AD4145CA673}" type="slidenum">
              <a:rPr lang="de-DE" altLang="en-US"/>
              <a:pPr>
                <a:defRPr/>
              </a:pPr>
              <a:t>‹#›</a:t>
            </a:fld>
            <a:endParaRPr lang="de-DE" altLang="en-US"/>
          </a:p>
        </p:txBody>
      </p:sp>
    </p:spTree>
    <p:extLst>
      <p:ext uri="{BB962C8B-B14F-4D97-AF65-F5344CB8AC3E}">
        <p14:creationId xmlns:p14="http://schemas.microsoft.com/office/powerpoint/2010/main" val="2322786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4" y="1006079"/>
            <a:ext cx="3919537" cy="382547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6150" y="1006079"/>
            <a:ext cx="3919538" cy="382547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F1111C98-78D3-4A40-A73D-3E0448C5ECF3}" type="slidenum">
              <a:rPr lang="de-DE" altLang="en-US"/>
              <a:pPr/>
              <a:t>‹#›</a:t>
            </a:fld>
            <a:endParaRPr lang="de-DE" altLang="en-US"/>
          </a:p>
        </p:txBody>
      </p:sp>
    </p:spTree>
    <p:extLst>
      <p:ext uri="{BB962C8B-B14F-4D97-AF65-F5344CB8AC3E}">
        <p14:creationId xmlns:p14="http://schemas.microsoft.com/office/powerpoint/2010/main" val="272912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A498200-5735-4BA7-A4C4-99935ED0124D}" type="datetime1">
              <a:rPr lang="en-US"/>
              <a:pPr>
                <a:defRPr/>
              </a:pPr>
              <a:t>11/18/2024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C01A8A-1CD1-4281-8C59-74C549FF879C}" type="slidenum">
              <a:rPr lang="en-US"/>
              <a:pPr>
                <a:defRPr/>
              </a:pPr>
              <a:t>‹#›</a:t>
            </a:fld>
            <a:endParaRPr lang="en-US"/>
          </a:p>
        </p:txBody>
      </p:sp>
    </p:spTree>
    <p:extLst>
      <p:ext uri="{BB962C8B-B14F-4D97-AF65-F5344CB8AC3E}">
        <p14:creationId xmlns:p14="http://schemas.microsoft.com/office/powerpoint/2010/main" val="18273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2B0B09-DF30-4C1C-8D6B-7D8C1C247C25}" type="datetime1">
              <a:rPr lang="en-US"/>
              <a:pPr>
                <a:defRPr/>
              </a:pPr>
              <a:t>11/18/2024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442608-41EA-4B67-B780-84875A71EE95}" type="slidenum">
              <a:rPr lang="en-US"/>
              <a:pPr>
                <a:defRPr/>
              </a:pPr>
              <a:t>‹#›</a:t>
            </a:fld>
            <a:endParaRPr lang="en-US"/>
          </a:p>
        </p:txBody>
      </p:sp>
    </p:spTree>
    <p:extLst>
      <p:ext uri="{BB962C8B-B14F-4D97-AF65-F5344CB8AC3E}">
        <p14:creationId xmlns:p14="http://schemas.microsoft.com/office/powerpoint/2010/main" val="53958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0AE6F34-F765-4AE8-AC2C-D4ABEE29BE5E}" type="datetime1">
              <a:rPr lang="en-US"/>
              <a:pPr>
                <a:defRPr/>
              </a:pPr>
              <a:t>11/18/2024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E63CC2-9885-4C2E-AE41-1900569C4376}" type="slidenum">
              <a:rPr lang="en-US"/>
              <a:pPr>
                <a:defRPr/>
              </a:pPr>
              <a:t>‹#›</a:t>
            </a:fld>
            <a:endParaRPr lang="en-US"/>
          </a:p>
        </p:txBody>
      </p:sp>
    </p:spTree>
    <p:extLst>
      <p:ext uri="{BB962C8B-B14F-4D97-AF65-F5344CB8AC3E}">
        <p14:creationId xmlns:p14="http://schemas.microsoft.com/office/powerpoint/2010/main" val="69583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55A555-7363-407F-A416-372B03ED761A}" type="datetime1">
              <a:rPr lang="en-US"/>
              <a:pPr>
                <a:defRPr/>
              </a:pPr>
              <a:t>11/18/2024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925CD4-87B1-4B3D-951F-F97D390442A5}" type="slidenum">
              <a:rPr lang="en-US"/>
              <a:pPr>
                <a:defRPr/>
              </a:pPr>
              <a:t>‹#›</a:t>
            </a:fld>
            <a:endParaRPr lang="en-US"/>
          </a:p>
        </p:txBody>
      </p:sp>
    </p:spTree>
    <p:extLst>
      <p:ext uri="{BB962C8B-B14F-4D97-AF65-F5344CB8AC3E}">
        <p14:creationId xmlns:p14="http://schemas.microsoft.com/office/powerpoint/2010/main" val="30774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8D8E031-A3FF-4595-B1B3-315637DF0E0B}" type="datetime1">
              <a:rPr lang="en-US"/>
              <a:pPr>
                <a:defRPr/>
              </a:pPr>
              <a:t>11/18/2024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826E-195F-4B9E-9E92-9A1E4AF49B6D}" type="slidenum">
              <a:rPr lang="en-US"/>
              <a:pPr>
                <a:defRPr/>
              </a:pPr>
              <a:t>‹#›</a:t>
            </a:fld>
            <a:endParaRPr lang="en-US"/>
          </a:p>
        </p:txBody>
      </p:sp>
    </p:spTree>
    <p:extLst>
      <p:ext uri="{BB962C8B-B14F-4D97-AF65-F5344CB8AC3E}">
        <p14:creationId xmlns:p14="http://schemas.microsoft.com/office/powerpoint/2010/main" val="98975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7E520-92C9-406A-B0A8-61CDA63999E4}" type="datetime1">
              <a:rPr lang="en-US"/>
              <a:pPr>
                <a:defRPr/>
              </a:pPr>
              <a:t>11/18/2024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DB73B-6EC9-40F7-B510-11B26872CD77}" type="slidenum">
              <a:rPr lang="en-US"/>
              <a:pPr>
                <a:defRPr/>
              </a:pPr>
              <a:t>‹#›</a:t>
            </a:fld>
            <a:endParaRPr lang="en-US"/>
          </a:p>
        </p:txBody>
      </p:sp>
    </p:spTree>
    <p:extLst>
      <p:ext uri="{BB962C8B-B14F-4D97-AF65-F5344CB8AC3E}">
        <p14:creationId xmlns:p14="http://schemas.microsoft.com/office/powerpoint/2010/main" val="366049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Titelmasterformat durch Klicken bearbeiten</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400">
                <a:latin typeface="Arial" charset="0"/>
                <a:ea typeface="ヒラギノ角ゴ Pro W3" pitchFamily="48" charset="-128"/>
              </a:defRPr>
            </a:lvl1pPr>
          </a:lstStyle>
          <a:p>
            <a:pPr>
              <a:defRPr/>
            </a:pPr>
            <a:fld id="{9B242C59-3B85-4E3A-8B5A-02B9ADA806EE}" type="datetime1">
              <a:rPr lang="en-US"/>
              <a:pPr>
                <a:defRPr/>
              </a:pPr>
              <a:t>11/18/2024</a:t>
            </a:fld>
            <a:endParaRPr lang="en-US"/>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a:defRPr sz="1400">
                <a:latin typeface="Arial" charset="0"/>
                <a:ea typeface="ヒラギノ角ゴ Pro W3" pitchFamily="48" charset="-128"/>
              </a:defRPr>
            </a:lvl1pPr>
          </a:lstStyle>
          <a:p>
            <a:pPr>
              <a:defRPr/>
            </a:pPr>
            <a:endParaRPr lang="en-US"/>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ea typeface="ヒラギノ角ゴ Pro W3" pitchFamily="48" charset="-128"/>
              </a:defRPr>
            </a:lvl1pPr>
          </a:lstStyle>
          <a:p>
            <a:pPr>
              <a:defRPr/>
            </a:pPr>
            <a:fld id="{A92EC60B-93FE-43C5-85D8-F467011003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401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10" algn="ctr" rtl="0" fontAlgn="base">
        <a:spcBef>
          <a:spcPct val="0"/>
        </a:spcBef>
        <a:spcAft>
          <a:spcPct val="0"/>
        </a:spcAft>
        <a:defRPr sz="4400">
          <a:solidFill>
            <a:schemeClr val="tx2"/>
          </a:solidFill>
          <a:latin typeface="Arial" charset="0"/>
        </a:defRPr>
      </a:lvl7pPr>
      <a:lvl8pPr marL="1371464" algn="ctr" rtl="0" fontAlgn="base">
        <a:spcBef>
          <a:spcPct val="0"/>
        </a:spcBef>
        <a:spcAft>
          <a:spcPct val="0"/>
        </a:spcAft>
        <a:defRPr sz="4400">
          <a:solidFill>
            <a:schemeClr val="tx2"/>
          </a:solidFill>
          <a:latin typeface="Arial" charset="0"/>
        </a:defRPr>
      </a:lvl8pPr>
      <a:lvl9pPr marL="1828619" algn="ctr" rtl="0" fontAlgn="base">
        <a:spcBef>
          <a:spcPct val="0"/>
        </a:spcBef>
        <a:spcAft>
          <a:spcPct val="0"/>
        </a:spcAft>
        <a:defRPr sz="4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userDrawn="1"/>
        </p:nvSpPr>
        <p:spPr bwMode="auto">
          <a:xfrm>
            <a:off x="517532" y="573881"/>
            <a:ext cx="8158163" cy="0"/>
          </a:xfrm>
          <a:prstGeom prst="line">
            <a:avLst/>
          </a:prstGeom>
          <a:noFill/>
          <a:ln w="28575">
            <a:solidFill>
              <a:srgbClr val="FF9B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eaLnBrk="1" hangingPunct="1"/>
            <a:endParaRPr lang="en-US" sz="1800">
              <a:solidFill>
                <a:srgbClr val="000000"/>
              </a:solidFill>
              <a:ea typeface="+mn-ea"/>
            </a:endParaRPr>
          </a:p>
        </p:txBody>
      </p:sp>
      <p:pic>
        <p:nvPicPr>
          <p:cNvPr id="1027" name="Picture 9"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93" y="4731545"/>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0"/>
          <p:cNvSpPr>
            <a:spLocks noGrp="1" noChangeArrowheads="1"/>
          </p:cNvSpPr>
          <p:nvPr>
            <p:ph type="title"/>
          </p:nvPr>
        </p:nvSpPr>
        <p:spPr bwMode="auto">
          <a:xfrm>
            <a:off x="457200" y="205981"/>
            <a:ext cx="8229600" cy="25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sp>
        <p:nvSpPr>
          <p:cNvPr id="7179" name="Rectangle 11"/>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defRPr>
            </a:lvl1pPr>
          </a:lstStyle>
          <a:p>
            <a:pPr eaLnBrk="1" hangingPunct="1">
              <a:defRPr/>
            </a:pPr>
            <a:fld id="{738483B8-937D-4D84-8A7E-6CBE41DA8130}"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219477794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154" algn="l" rtl="0" fontAlgn="base">
        <a:spcBef>
          <a:spcPct val="0"/>
        </a:spcBef>
        <a:spcAft>
          <a:spcPct val="0"/>
        </a:spcAft>
        <a:defRPr sz="2400">
          <a:solidFill>
            <a:schemeClr val="tx2"/>
          </a:solidFill>
          <a:latin typeface="Arial" charset="0"/>
        </a:defRPr>
      </a:lvl6pPr>
      <a:lvl7pPr marL="914310" algn="l" rtl="0" fontAlgn="base">
        <a:spcBef>
          <a:spcPct val="0"/>
        </a:spcBef>
        <a:spcAft>
          <a:spcPct val="0"/>
        </a:spcAft>
        <a:defRPr sz="2400">
          <a:solidFill>
            <a:schemeClr val="tx2"/>
          </a:solidFill>
          <a:latin typeface="Arial" charset="0"/>
        </a:defRPr>
      </a:lvl7pPr>
      <a:lvl8pPr marL="1371464" algn="l" rtl="0" fontAlgn="base">
        <a:spcBef>
          <a:spcPct val="0"/>
        </a:spcBef>
        <a:spcAft>
          <a:spcPct val="0"/>
        </a:spcAft>
        <a:defRPr sz="2400">
          <a:solidFill>
            <a:schemeClr val="tx2"/>
          </a:solidFill>
          <a:latin typeface="Arial" charset="0"/>
        </a:defRPr>
      </a:lvl8pPr>
      <a:lvl9pPr marL="1828619" algn="l" rtl="0" fontAlgn="base">
        <a:spcBef>
          <a:spcPct val="0"/>
        </a:spcBef>
        <a:spcAft>
          <a:spcPct val="0"/>
        </a:spcAft>
        <a:defRPr sz="2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Rechteck 3"/>
          <p:cNvSpPr/>
          <p:nvPr userDrawn="1"/>
        </p:nvSpPr>
        <p:spPr bwMode="auto">
          <a:xfrm>
            <a:off x="-1840" y="627534"/>
            <a:ext cx="9142160" cy="554635"/>
          </a:xfrm>
          <a:prstGeom prst="rect">
            <a:avLst/>
          </a:prstGeom>
          <a:solidFill>
            <a:srgbClr val="2F59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platzhalter 1"/>
          <p:cNvSpPr>
            <a:spLocks noGrp="1"/>
          </p:cNvSpPr>
          <p:nvPr>
            <p:ph type="title"/>
          </p:nvPr>
        </p:nvSpPr>
        <p:spPr bwMode="auto">
          <a:xfrm>
            <a:off x="562284" y="627534"/>
            <a:ext cx="7886700" cy="521198"/>
          </a:xfrm>
          <a:prstGeom prst="rect">
            <a:avLst/>
          </a:prstGeom>
        </p:spPr>
        <p:txBody>
          <a:bodyPr vert="horz" lIns="91440" tIns="45720" rIns="91440" bIns="45720" rtlCol="0" anchor="ctr">
            <a:noAutofit/>
          </a:bodyPr>
          <a:lstStyle/>
          <a:p>
            <a:pPr>
              <a:defRPr/>
            </a:pPr>
            <a:r>
              <a:rPr lang="de-DE" dirty="0"/>
              <a:t>Titelmasterformat durch Klicken bearbeiten</a:t>
            </a:r>
          </a:p>
        </p:txBody>
      </p:sp>
      <p:sp>
        <p:nvSpPr>
          <p:cNvPr id="3" name="Textplatzhalter 2"/>
          <p:cNvSpPr>
            <a:spLocks noGrp="1"/>
          </p:cNvSpPr>
          <p:nvPr>
            <p:ph type="body" idx="1"/>
          </p:nvPr>
        </p:nvSpPr>
        <p:spPr bwMode="auto">
          <a:xfrm>
            <a:off x="582930" y="1275606"/>
            <a:ext cx="7886700" cy="3263504"/>
          </a:xfrm>
          <a:prstGeom prst="rect">
            <a:avLst/>
          </a:prstGeom>
        </p:spPr>
        <p:txBody>
          <a:bodyPr vert="horz" lIns="91440" tIns="45720" rIns="91440" bIns="45720" rtlCol="0">
            <a:normAutofit/>
          </a:body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9" name="Datumsplatzhalter 3"/>
          <p:cNvSpPr txBox="1"/>
          <p:nvPr/>
        </p:nvSpPr>
        <p:spPr bwMode="auto">
          <a:xfrm>
            <a:off x="581328" y="4811506"/>
            <a:ext cx="6347048" cy="273844"/>
          </a:xfrm>
          <a:prstGeom prst="rect">
            <a:avLst/>
          </a:prstGeom>
        </p:spPr>
        <p:txBody>
          <a:bodyPr vert="horz" lIns="68580" tIns="34290" rIns="68580" bIns="34290" rtlCol="0" anchor="ctr"/>
          <a:lstStyle>
            <a:defPPr>
              <a:defRPr lang="de-DE"/>
            </a:defPPr>
            <a:lvl1pPr marL="0" algn="l" defTabSz="914400">
              <a:defRPr sz="1000" b="0">
                <a:solidFill>
                  <a:srgbClr val="5B5855"/>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chemeClr val="tx1"/>
                </a:solidFill>
              </a:rPr>
              <a:t>VL Hydrologie, Dr. Tobias Pilz</a:t>
            </a:r>
          </a:p>
        </p:txBody>
      </p:sp>
      <p:sp>
        <p:nvSpPr>
          <p:cNvPr id="11" name="Rechteck 10"/>
          <p:cNvSpPr/>
          <p:nvPr/>
        </p:nvSpPr>
        <p:spPr bwMode="auto">
          <a:xfrm>
            <a:off x="0" y="4843889"/>
            <a:ext cx="9144000" cy="5400"/>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de-DE" sz="1800">
              <a:solidFill>
                <a:srgbClr val="C6C5BA"/>
              </a:solidFill>
              <a:latin typeface="Arial"/>
              <a:cs typeface="Arial"/>
            </a:endParaRPr>
          </a:p>
        </p:txBody>
      </p:sp>
      <p:sp>
        <p:nvSpPr>
          <p:cNvPr id="10" name="Foliennummernplatzhalter 4"/>
          <p:cNvSpPr>
            <a:spLocks noGrp="1"/>
          </p:cNvSpPr>
          <p:nvPr>
            <p:ph type="sldNum" sz="quarter" idx="4"/>
          </p:nvPr>
        </p:nvSpPr>
        <p:spPr bwMode="auto">
          <a:xfrm>
            <a:off x="7919680" y="4819085"/>
            <a:ext cx="778626" cy="257029"/>
          </a:xfrm>
          <a:prstGeom prst="rect">
            <a:avLst/>
          </a:prstGeom>
        </p:spPr>
        <p:txBody>
          <a:bodyPr vert="horz" lIns="91440" tIns="45720" rIns="91440" bIns="45720" rtlCol="0" anchor="ctr"/>
          <a:lstStyle>
            <a:lvl1pPr algn="r">
              <a:defRPr lang="de-DE" sz="675" b="0">
                <a:solidFill>
                  <a:srgbClr val="2F5942"/>
                </a:solidFill>
                <a:latin typeface="Arial"/>
                <a:ea typeface="+mn-ea"/>
                <a:cs typeface="Arial"/>
              </a:defRPr>
            </a:lvl1pPr>
          </a:lstStyle>
          <a:p>
            <a:pPr>
              <a:defRPr/>
            </a:pPr>
            <a:r>
              <a:rPr lang="de-DE"/>
              <a:t>Seite </a:t>
            </a:r>
            <a:fld id="{959D87B1-1F1C-4319-8EA1-6710C33C6049}" type="slidenum">
              <a:rPr lang="de-DE"/>
              <a:t>‹#›</a:t>
            </a:fld>
            <a:endParaRPr lang="de-DE"/>
          </a:p>
        </p:txBody>
      </p:sp>
      <p:pic>
        <p:nvPicPr>
          <p:cNvPr id="13" name="Grafik 12"/>
          <p:cNvPicPr>
            <a:picLocks noChangeAspect="1"/>
          </p:cNvPicPr>
          <p:nvPr/>
        </p:nvPicPr>
        <p:blipFill>
          <a:blip r:embed="rId14"/>
          <a:stretch/>
        </p:blipFill>
        <p:spPr bwMode="auto">
          <a:xfrm>
            <a:off x="553390" y="79207"/>
            <a:ext cx="1211996" cy="476319"/>
          </a:xfrm>
          <a:prstGeom prst="rect">
            <a:avLst/>
          </a:prstGeom>
        </p:spPr>
      </p:pic>
      <p:pic>
        <p:nvPicPr>
          <p:cNvPr id="12" name="Picture 11"/>
          <p:cNvPicPr>
            <a:picLocks noChangeAspect="1"/>
          </p:cNvPicPr>
          <p:nvPr userDrawn="1"/>
        </p:nvPicPr>
        <p:blipFill>
          <a:blip r:embed="rId15"/>
          <a:stretch/>
        </p:blipFill>
        <p:spPr bwMode="auto">
          <a:xfrm>
            <a:off x="6804252" y="126901"/>
            <a:ext cx="985838" cy="428625"/>
          </a:xfrm>
          <a:prstGeom prst="rect">
            <a:avLst/>
          </a:prstGeom>
        </p:spPr>
      </p:pic>
    </p:spTree>
    <p:extLst>
      <p:ext uri="{BB962C8B-B14F-4D97-AF65-F5344CB8AC3E}">
        <p14:creationId xmlns:p14="http://schemas.microsoft.com/office/powerpoint/2010/main" val="358758429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8" r:id="rId8"/>
    <p:sldLayoutId id="2147484029" r:id="rId9"/>
    <p:sldLayoutId id="2147484030" r:id="rId10"/>
    <p:sldLayoutId id="2147484031" r:id="rId11"/>
    <p:sldLayoutId id="2147484032" r:id="rId12"/>
  </p:sldLayoutIdLst>
  <p:hf hdr="0"/>
  <p:txStyles>
    <p:titleStyle>
      <a:lvl1pPr algn="l" defTabSz="685800">
        <a:lnSpc>
          <a:spcPct val="90000"/>
        </a:lnSpc>
        <a:spcBef>
          <a:spcPts val="0"/>
        </a:spcBef>
        <a:buNone/>
        <a:defRPr sz="2400" b="1">
          <a:solidFill>
            <a:srgbClr val="2F5942"/>
          </a:solidFill>
          <a:latin typeface="+mn-lt"/>
          <a:ea typeface="+mj-ea"/>
          <a:cs typeface="Arial"/>
        </a:defRPr>
      </a:lvl1pPr>
    </p:titleStyle>
    <p:bodyStyle>
      <a:lvl1pPr marL="171450" indent="-171450" algn="l" defTabSz="685800">
        <a:lnSpc>
          <a:spcPct val="90000"/>
        </a:lnSpc>
        <a:spcBef>
          <a:spcPts val="750"/>
        </a:spcBef>
        <a:buFont typeface="Arial"/>
        <a:buChar char="•"/>
        <a:defRPr sz="1800">
          <a:solidFill>
            <a:schemeClr val="tx1"/>
          </a:solidFill>
          <a:latin typeface="+mn-lt"/>
          <a:ea typeface="+mn-ea"/>
          <a:cs typeface="Arial"/>
        </a:defRPr>
      </a:lvl1pPr>
      <a:lvl2pPr marL="514350" indent="-171450" algn="l" defTabSz="685800">
        <a:lnSpc>
          <a:spcPct val="90000"/>
        </a:lnSpc>
        <a:spcBef>
          <a:spcPts val="375"/>
        </a:spcBef>
        <a:buFont typeface="Wingdings"/>
        <a:buChar char="§"/>
        <a:defRPr sz="1600">
          <a:solidFill>
            <a:schemeClr val="tx1"/>
          </a:solidFill>
          <a:latin typeface="+mn-lt"/>
          <a:ea typeface="+mn-ea"/>
          <a:cs typeface="Arial"/>
        </a:defRPr>
      </a:lvl2pPr>
      <a:lvl3pPr marL="857250" indent="-171450" algn="l" defTabSz="685800">
        <a:lnSpc>
          <a:spcPct val="90000"/>
        </a:lnSpc>
        <a:spcBef>
          <a:spcPts val="375"/>
        </a:spcBef>
        <a:buFont typeface="Symbol"/>
        <a:buChar char="-"/>
        <a:defRPr sz="1600">
          <a:solidFill>
            <a:schemeClr val="tx1"/>
          </a:solidFill>
          <a:latin typeface="+mn-lt"/>
          <a:ea typeface="+mn-ea"/>
          <a:cs typeface="Arial"/>
        </a:defRPr>
      </a:lvl3pPr>
      <a:lvl4pPr marL="1200150" indent="-171450" algn="l" defTabSz="685800">
        <a:lnSpc>
          <a:spcPct val="90000"/>
        </a:lnSpc>
        <a:spcBef>
          <a:spcPts val="375"/>
        </a:spcBef>
        <a:buFont typeface="Arial"/>
        <a:buChar char="•"/>
        <a:defRPr sz="1600">
          <a:solidFill>
            <a:schemeClr val="tx1"/>
          </a:solidFill>
          <a:latin typeface="+mn-lt"/>
          <a:ea typeface="+mn-ea"/>
          <a:cs typeface="Arial"/>
        </a:defRPr>
      </a:lvl4pPr>
      <a:lvl5pPr marL="1543050" indent="-171450" algn="l" defTabSz="685800">
        <a:lnSpc>
          <a:spcPct val="90000"/>
        </a:lnSpc>
        <a:spcBef>
          <a:spcPts val="375"/>
        </a:spcBef>
        <a:buFont typeface="Wingdings"/>
        <a:buChar char="§"/>
        <a:defRPr sz="1600">
          <a:solidFill>
            <a:schemeClr val="tx1"/>
          </a:solidFill>
          <a:latin typeface="+mn-lt"/>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de-DE"/>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mf"/><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123.png"/><Relationship Id="rId4" Type="http://schemas.openxmlformats.org/officeDocument/2006/relationships/image" Target="../media/image122.png"/></Relationships>
</file>

<file path=ppt/slides/_rels/slide122.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image" Target="../media/image124.jpeg"/><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xml"/><Relationship Id="rId1" Type="http://schemas.openxmlformats.org/officeDocument/2006/relationships/vmlDrawing" Target="../drawings/vmlDrawing7.vml"/><Relationship Id="rId5" Type="http://schemas.openxmlformats.org/officeDocument/2006/relationships/image" Target="../media/image44.emf"/><Relationship Id="rId4" Type="http://schemas.openxmlformats.org/officeDocument/2006/relationships/oleObject" Target="../embeddings/oleObject8.bin"/></Relationships>
</file>

<file path=ppt/slides/_rels/slide126.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7.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png"/></Relationships>
</file>

<file path=ppt/slides/_rels/slide1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2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14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png"/><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7.xml"/><Relationship Id="rId1" Type="http://schemas.openxmlformats.org/officeDocument/2006/relationships/vmlDrawing" Target="../drawings/vmlDrawing8.vml"/><Relationship Id="rId4" Type="http://schemas.openxmlformats.org/officeDocument/2006/relationships/image" Target="../media/image143.emf"/></Relationships>
</file>

<file path=ppt/slides/_rels/slide14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g"/><Relationship Id="rId1" Type="http://schemas.openxmlformats.org/officeDocument/2006/relationships/slideLayout" Target="../slideLayouts/slideLayout2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27.xml"/><Relationship Id="rId5" Type="http://schemas.openxmlformats.org/officeDocument/2006/relationships/image" Target="../media/image153.png"/><Relationship Id="rId4" Type="http://schemas.openxmlformats.org/officeDocument/2006/relationships/image" Target="../media/image1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7.xml"/><Relationship Id="rId1" Type="http://schemas.openxmlformats.org/officeDocument/2006/relationships/vmlDrawing" Target="../drawings/vmlDrawing9.vml"/><Relationship Id="rId5" Type="http://schemas.openxmlformats.org/officeDocument/2006/relationships/image" Target="../media/image143.emf"/><Relationship Id="rId4" Type="http://schemas.openxmlformats.org/officeDocument/2006/relationships/oleObject" Target="../embeddings/oleObject10.bin"/></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2.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7.xml"/><Relationship Id="rId1" Type="http://schemas.openxmlformats.org/officeDocument/2006/relationships/vmlDrawing" Target="../drawings/vmlDrawing10.vml"/><Relationship Id="rId5" Type="http://schemas.openxmlformats.org/officeDocument/2006/relationships/image" Target="../media/image44.emf"/><Relationship Id="rId4" Type="http://schemas.openxmlformats.org/officeDocument/2006/relationships/oleObject" Target="../embeddings/oleObject8.bin"/></Relationships>
</file>

<file path=ppt/slides/_rels/slide155.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7.xml"/><Relationship Id="rId5" Type="http://schemas.openxmlformats.org/officeDocument/2006/relationships/image" Target="../media/image28.jp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0.jpg"/><Relationship Id="rId1" Type="http://schemas.openxmlformats.org/officeDocument/2006/relationships/slideLayout" Target="../slideLayouts/slideLayout27.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7.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62.jpeg"/><Relationship Id="rId4" Type="http://schemas.openxmlformats.org/officeDocument/2006/relationships/image" Target="../media/image6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vmlDrawing" Target="../drawings/vmlDrawing2.vml"/><Relationship Id="rId5" Type="http://schemas.openxmlformats.org/officeDocument/2006/relationships/image" Target="../media/image65.png"/><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vmlDrawing" Target="../drawings/vmlDrawing3.vml"/><Relationship Id="rId5" Type="http://schemas.openxmlformats.org/officeDocument/2006/relationships/image" Target="../media/image75.wmf"/><Relationship Id="rId4" Type="http://schemas.openxmlformats.org/officeDocument/2006/relationships/oleObject" Target="../embeddings/oleObject3.bin"/></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8.xml"/><Relationship Id="rId7" Type="http://schemas.openxmlformats.org/officeDocument/2006/relationships/image" Target="../media/image77.wmf"/><Relationship Id="rId2" Type="http://schemas.openxmlformats.org/officeDocument/2006/relationships/slideLayout" Target="../slideLayouts/slideLayout2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76.wmf"/><Relationship Id="rId4" Type="http://schemas.openxmlformats.org/officeDocument/2006/relationships/oleObject" Target="../embeddings/oleObject4.bin"/><Relationship Id="rId9" Type="http://schemas.openxmlformats.org/officeDocument/2006/relationships/image" Target="../media/image78.wmf"/></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80.emf"/><Relationship Id="rId7" Type="http://schemas.openxmlformats.org/officeDocument/2006/relationships/image" Target="../media/image84.emf"/><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83.jpeg"/><Relationship Id="rId5" Type="http://schemas.openxmlformats.org/officeDocument/2006/relationships/image" Target="../media/image82.emf"/><Relationship Id="rId4" Type="http://schemas.openxmlformats.org/officeDocument/2006/relationships/image" Target="../media/image81.e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7.xml"/><Relationship Id="rId1" Type="http://schemas.openxmlformats.org/officeDocument/2006/relationships/vmlDrawing" Target="../drawings/vmlDrawing5.vml"/><Relationship Id="rId5" Type="http://schemas.openxmlformats.org/officeDocument/2006/relationships/image" Target="../media/image85.emf"/><Relationship Id="rId4" Type="http://schemas.openxmlformats.org/officeDocument/2006/relationships/oleObject" Target="../embeddings/oleObject7.bin"/></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7.xml"/><Relationship Id="rId4" Type="http://schemas.openxmlformats.org/officeDocument/2006/relationships/image" Target="../media/image89.jp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vmlDrawing" Target="../drawings/vmlDrawing6.vml"/><Relationship Id="rId5" Type="http://schemas.openxmlformats.org/officeDocument/2006/relationships/image" Target="../media/image44.emf"/><Relationship Id="rId4" Type="http://schemas.openxmlformats.org/officeDocument/2006/relationships/oleObject" Target="../embeddings/oleObject8.bin"/></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openxmlformats.org/officeDocument/2006/relationships/slide" Target="slide98.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40.jpg"/><Relationship Id="rId1" Type="http://schemas.openxmlformats.org/officeDocument/2006/relationships/slideLayout" Target="../slideLayouts/slideLayout27.xml"/><Relationship Id="rId4" Type="http://schemas.openxmlformats.org/officeDocument/2006/relationships/image" Target="../media/image38.jpg"/></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493658" y="3406700"/>
            <a:ext cx="8208912" cy="890340"/>
          </a:xfrm>
        </p:spPr>
        <p:txBody>
          <a:bodyPr>
            <a:noAutofit/>
          </a:bodyPr>
          <a:lstStyle/>
          <a:p>
            <a:pPr>
              <a:spcAft>
                <a:spcPts val="150"/>
              </a:spcAft>
              <a:defRPr/>
            </a:pPr>
            <a:r>
              <a:rPr lang="de-DE" sz="2000" dirty="0">
                <a:solidFill>
                  <a:schemeClr val="tx1"/>
                </a:solidFill>
                <a:latin typeface="Calibri" panose="020F0502020204030204" pitchFamily="34" charset="0"/>
                <a:cs typeface="Calibri" panose="020F0502020204030204" pitchFamily="34" charset="0"/>
              </a:rPr>
              <a:t>Fred F. Hattermann </a:t>
            </a:r>
            <a:br>
              <a:rPr lang="de-DE" sz="2000" dirty="0">
                <a:solidFill>
                  <a:schemeClr val="tx1"/>
                </a:solidFill>
                <a:latin typeface="Calibri" panose="020F0502020204030204" pitchFamily="34" charset="0"/>
                <a:cs typeface="Calibri" panose="020F0502020204030204" pitchFamily="34" charset="0"/>
              </a:rPr>
            </a:br>
            <a:r>
              <a:rPr lang="de-DE" sz="1800" dirty="0">
                <a:solidFill>
                  <a:schemeClr val="tx1"/>
                </a:solidFill>
                <a:latin typeface="Calibri" panose="020F0502020204030204" pitchFamily="34" charset="0"/>
                <a:cs typeface="Calibri" panose="020F0502020204030204" pitchFamily="34" charset="0"/>
              </a:rPr>
              <a:t>Potsdam Institute </a:t>
            </a:r>
            <a:r>
              <a:rPr lang="de-DE" sz="1800" dirty="0" err="1">
                <a:solidFill>
                  <a:schemeClr val="tx1"/>
                </a:solidFill>
                <a:latin typeface="Calibri" panose="020F0502020204030204" pitchFamily="34" charset="0"/>
                <a:cs typeface="Calibri" panose="020F0502020204030204" pitchFamily="34" charset="0"/>
              </a:rPr>
              <a:t>for</a:t>
            </a:r>
            <a:r>
              <a:rPr lang="de-DE" sz="1800" dirty="0">
                <a:solidFill>
                  <a:schemeClr val="tx1"/>
                </a:solidFill>
                <a:latin typeface="Calibri" panose="020F0502020204030204" pitchFamily="34" charset="0"/>
                <a:cs typeface="Calibri" panose="020F0502020204030204" pitchFamily="34" charset="0"/>
              </a:rPr>
              <a:t> Climate Impact Research</a:t>
            </a:r>
            <a:br>
              <a:rPr lang="de-DE" sz="1800" b="0" dirty="0">
                <a:solidFill>
                  <a:schemeClr val="tx1"/>
                </a:solidFill>
                <a:latin typeface="Calibri" panose="020F0502020204030204" pitchFamily="34" charset="0"/>
                <a:cs typeface="Calibri" panose="020F0502020204030204" pitchFamily="34" charset="0"/>
              </a:rPr>
            </a:br>
            <a:r>
              <a:rPr lang="de-DE" sz="1200" b="0" dirty="0">
                <a:solidFill>
                  <a:schemeClr val="tx1"/>
                </a:solidFill>
                <a:latin typeface="Calibri" panose="020F0502020204030204" pitchFamily="34" charset="0"/>
                <a:cs typeface="Calibri" panose="020F0502020204030204" pitchFamily="34" charset="0"/>
              </a:rPr>
              <a:t>hattermann@pik-potsdam.de</a:t>
            </a:r>
          </a:p>
        </p:txBody>
      </p:sp>
      <p:sp>
        <p:nvSpPr>
          <p:cNvPr id="5" name="Rectangle 4">
            <a:extLst>
              <a:ext uri="{FF2B5EF4-FFF2-40B4-BE49-F238E27FC236}">
                <a16:creationId xmlns:a16="http://schemas.microsoft.com/office/drawing/2014/main" id="{EA5A289F-75F9-4C0B-9FF5-D3BBBF43D5CC}"/>
              </a:ext>
            </a:extLst>
          </p:cNvPr>
          <p:cNvSpPr/>
          <p:nvPr/>
        </p:nvSpPr>
        <p:spPr>
          <a:xfrm>
            <a:off x="1493658" y="1782564"/>
            <a:ext cx="6318702" cy="1077218"/>
          </a:xfrm>
          <a:prstGeom prst="rect">
            <a:avLst/>
          </a:prstGeom>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Earth System Analysis &amp;</a:t>
            </a:r>
            <a:br>
              <a:rPr lang="en-US" sz="3200" b="1" dirty="0">
                <a:solidFill>
                  <a:schemeClr val="bg1"/>
                </a:solidFill>
                <a:latin typeface="Calibri" panose="020F0502020204030204" pitchFamily="34" charset="0"/>
                <a:cs typeface="Calibri" panose="020F0502020204030204" pitchFamily="34" charset="0"/>
              </a:rPr>
            </a:br>
            <a:r>
              <a:rPr lang="en-US" sz="3200" b="1" dirty="0">
                <a:solidFill>
                  <a:schemeClr val="bg1"/>
                </a:solidFill>
                <a:latin typeface="Calibri" panose="020F0502020204030204" pitchFamily="34" charset="0"/>
                <a:cs typeface="Calibri" panose="020F0502020204030204" pitchFamily="34" charset="0"/>
              </a:rPr>
              <a:t>Stewardship</a:t>
            </a:r>
            <a:endParaRPr lang="en-DE" sz="32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2E9EC061-54EB-4742-9458-9805654486F8}"/>
              </a:ext>
            </a:extLst>
          </p:cNvPr>
          <p:cNvSpPr>
            <a:spLocks noGrp="1"/>
          </p:cNvSpPr>
          <p:nvPr>
            <p:ph type="title"/>
          </p:nvPr>
        </p:nvSpPr>
        <p:spPr/>
        <p:txBody>
          <a:bodyPr/>
          <a:lstStyle/>
          <a:p>
            <a:r>
              <a:rPr lang="de-DE" dirty="0" err="1"/>
              <a:t>Conversion</a:t>
            </a:r>
            <a:r>
              <a:rPr lang="de-DE" dirty="0"/>
              <a:t> </a:t>
            </a:r>
            <a:r>
              <a:rPr lang="de-DE" dirty="0" err="1"/>
              <a:t>millimeter</a:t>
            </a:r>
            <a:r>
              <a:rPr lang="de-DE" dirty="0"/>
              <a:t> </a:t>
            </a:r>
            <a:r>
              <a:rPr lang="de-DE" dirty="0" err="1"/>
              <a:t>into</a:t>
            </a:r>
            <a:r>
              <a:rPr lang="de-DE" dirty="0"/>
              <a:t> </a:t>
            </a:r>
            <a:r>
              <a:rPr lang="de-DE" dirty="0" err="1"/>
              <a:t>litre</a:t>
            </a:r>
            <a:endParaRPr lang="en-DE" dirty="0"/>
          </a:p>
        </p:txBody>
      </p:sp>
      <p:sp>
        <p:nvSpPr>
          <p:cNvPr id="3" name="Text Placeholder 2">
            <a:extLst>
              <a:ext uri="{FF2B5EF4-FFF2-40B4-BE49-F238E27FC236}">
                <a16:creationId xmlns:a16="http://schemas.microsoft.com/office/drawing/2014/main" id="{87C9E224-9819-421D-87C5-5434CAC4A7A3}"/>
              </a:ext>
            </a:extLst>
          </p:cNvPr>
          <p:cNvSpPr>
            <a:spLocks noGrp="1"/>
          </p:cNvSpPr>
          <p:nvPr>
            <p:ph type="body" sz="quarter" idx="13"/>
          </p:nvPr>
        </p:nvSpPr>
        <p:spPr>
          <a:xfrm>
            <a:off x="2195736" y="1995686"/>
            <a:ext cx="4176464" cy="2142397"/>
          </a:xfrm>
        </p:spPr>
        <p:txBody>
          <a:bodyPr>
            <a:normAutofit/>
          </a:bodyPr>
          <a:lstStyle/>
          <a:p>
            <a:pPr marL="0" indent="0">
              <a:buNone/>
            </a:pPr>
            <a:r>
              <a:rPr lang="de-DE" sz="2800" b="1" dirty="0">
                <a:latin typeface="+mn-lt"/>
              </a:rPr>
              <a:t>1 mm (rain) = 1 </a:t>
            </a:r>
            <a:r>
              <a:rPr lang="de-DE" sz="2800" b="1" dirty="0" err="1">
                <a:latin typeface="+mn-lt"/>
              </a:rPr>
              <a:t>litre</a:t>
            </a:r>
            <a:r>
              <a:rPr lang="de-DE" sz="2800" b="1" dirty="0">
                <a:latin typeface="+mn-lt"/>
              </a:rPr>
              <a:t> / m</a:t>
            </a:r>
            <a:r>
              <a:rPr lang="de-DE" sz="2800" b="1" baseline="30000" dirty="0">
                <a:latin typeface="+mn-lt"/>
              </a:rPr>
              <a:t>2</a:t>
            </a:r>
            <a:endParaRPr lang="en-DE" sz="2800" b="1" baseline="30000" dirty="0">
              <a:latin typeface="+mn-lt"/>
            </a:endParaRPr>
          </a:p>
        </p:txBody>
      </p:sp>
    </p:spTree>
    <p:extLst>
      <p:ext uri="{BB962C8B-B14F-4D97-AF65-F5344CB8AC3E}">
        <p14:creationId xmlns:p14="http://schemas.microsoft.com/office/powerpoint/2010/main" val="2546014176"/>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Evapotranspiration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100</a:t>
            </a:fld>
            <a:endParaRPr lang="de-DE"/>
          </a:p>
        </p:txBody>
      </p:sp>
      <p:grpSp>
        <p:nvGrpSpPr>
          <p:cNvPr id="7" name="Group 6"/>
          <p:cNvGrpSpPr/>
          <p:nvPr/>
        </p:nvGrpSpPr>
        <p:grpSpPr bwMode="auto">
          <a:xfrm>
            <a:off x="2123728" y="1802332"/>
            <a:ext cx="4680520" cy="3341168"/>
            <a:chOff x="562284" y="2333625"/>
            <a:chExt cx="4508519" cy="3369676"/>
          </a:xfrm>
        </p:grpSpPr>
        <p:pic>
          <p:nvPicPr>
            <p:cNvPr id="5" name="Picture 4"/>
            <p:cNvPicPr>
              <a:picLocks noChangeAspect="1"/>
            </p:cNvPicPr>
            <p:nvPr/>
          </p:nvPicPr>
          <p:blipFill>
            <a:blip r:embed="rId2"/>
            <a:stretch/>
          </p:blipFill>
          <p:spPr bwMode="auto">
            <a:xfrm>
              <a:off x="562284" y="2333625"/>
              <a:ext cx="4508519" cy="3200400"/>
            </a:xfrm>
            <a:prstGeom prst="rect">
              <a:avLst/>
            </a:prstGeom>
          </p:spPr>
        </p:pic>
        <p:sp>
          <p:nvSpPr>
            <p:cNvPr id="6" name="TextBox 5"/>
            <p:cNvSpPr txBox="1"/>
            <p:nvPr/>
          </p:nvSpPr>
          <p:spPr bwMode="auto">
            <a:xfrm>
              <a:off x="562284" y="5395525"/>
              <a:ext cx="2952328" cy="307776"/>
            </a:xfrm>
            <a:prstGeom prst="rect">
              <a:avLst/>
            </a:prstGeom>
            <a:noFill/>
          </p:spPr>
          <p:txBody>
            <a:bodyPr wrap="square" rtlCol="0">
              <a:spAutoFit/>
            </a:bodyPr>
            <a:lstStyle/>
            <a:p>
              <a:pPr>
                <a:defRPr/>
              </a:pPr>
              <a:r>
                <a:rPr lang="de-DE" sz="900">
                  <a:latin typeface="Arial"/>
                  <a:cs typeface="Arial"/>
                </a:rPr>
                <a:t>Foto: Prof. Miegel (Uni Rostock)</a:t>
              </a:r>
              <a:endParaRPr lang="en-US" sz="900">
                <a:latin typeface="Arial"/>
                <a:cs typeface="Arial"/>
              </a:endParaRPr>
            </a:p>
          </p:txBody>
        </p:sp>
      </p:grpSp>
      <p:sp>
        <p:nvSpPr>
          <p:cNvPr id="3" name="TextBox 2"/>
          <p:cNvSpPr txBox="1"/>
          <p:nvPr/>
        </p:nvSpPr>
        <p:spPr bwMode="auto">
          <a:xfrm>
            <a:off x="1633146" y="1338322"/>
            <a:ext cx="5877708" cy="369332"/>
          </a:xfrm>
          <a:prstGeom prst="rect">
            <a:avLst/>
          </a:prstGeom>
          <a:noFill/>
        </p:spPr>
        <p:txBody>
          <a:bodyPr wrap="square" rtlCol="0">
            <a:spAutoFit/>
          </a:bodyPr>
          <a:lstStyle/>
          <a:p>
            <a:pPr>
              <a:defRPr/>
            </a:pPr>
            <a:r>
              <a:rPr lang="de-DE" sz="1800" b="1" dirty="0" err="1">
                <a:latin typeface="Arial"/>
                <a:cs typeface="Arial"/>
              </a:rPr>
              <a:t>Evapotranspiration</a:t>
            </a:r>
            <a:r>
              <a:rPr lang="de-DE" sz="1800" b="1" dirty="0">
                <a:latin typeface="Arial"/>
                <a:cs typeface="Arial"/>
              </a:rPr>
              <a:t> = Evaporation + Transpiration</a:t>
            </a:r>
            <a:endParaRPr lang="en-US" sz="1800" b="1" dirty="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3" name="Text Placeholder 2"/>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101</a:t>
            </a:fld>
            <a:endParaRPr lang="de-DE"/>
          </a:p>
        </p:txBody>
      </p:sp>
      <p:sp>
        <p:nvSpPr>
          <p:cNvPr id="12" name="Rectangle 11"/>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b="1" dirty="0" err="1">
                <a:latin typeface="Arial"/>
                <a:cs typeface="Arial"/>
              </a:rPr>
              <a:t>Water</a:t>
            </a:r>
            <a:r>
              <a:rPr lang="de-DE" sz="1500" b="1" dirty="0">
                <a:latin typeface="Arial"/>
                <a:cs typeface="Arial"/>
              </a:rPr>
              <a:t> </a:t>
            </a:r>
            <a:r>
              <a:rPr lang="de-DE" sz="1500" b="1" dirty="0" err="1">
                <a:latin typeface="Arial"/>
                <a:cs typeface="Arial"/>
              </a:rPr>
              <a:t>surface</a:t>
            </a:r>
            <a:endParaRPr sz="1800" dirty="0"/>
          </a:p>
          <a:p>
            <a:pPr marL="214313" indent="-214313">
              <a:spcAft>
                <a:spcPts val="450"/>
              </a:spcAft>
              <a:buFontTx/>
              <a:buChar char="-"/>
              <a:defRPr/>
            </a:pPr>
            <a:r>
              <a:rPr lang="de-DE" sz="1500" dirty="0" err="1">
                <a:latin typeface="Arial"/>
                <a:cs typeface="Arial"/>
              </a:rPr>
              <a:t>Soil</a:t>
            </a:r>
            <a:r>
              <a:rPr lang="de-DE" sz="1500" dirty="0">
                <a:latin typeface="Arial"/>
                <a:cs typeface="Arial"/>
              </a:rPr>
              <a:t> </a:t>
            </a:r>
            <a:r>
              <a:rPr lang="de-DE" sz="1500" dirty="0" err="1">
                <a:latin typeface="Arial"/>
                <a:cs typeface="Arial"/>
              </a:rPr>
              <a:t>without</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cover</a:t>
            </a:r>
            <a:endParaRPr sz="1800" dirty="0"/>
          </a:p>
          <a:p>
            <a:pPr marL="214313" indent="-214313">
              <a:spcAft>
                <a:spcPts val="450"/>
              </a:spcAft>
              <a:buFontTx/>
              <a:buChar char="-"/>
              <a:defRPr/>
            </a:pPr>
            <a:r>
              <a:rPr lang="de-DE" sz="1500" dirty="0">
                <a:latin typeface="Arial"/>
                <a:cs typeface="Arial"/>
              </a:rPr>
              <a:t>Interception (</a:t>
            </a:r>
            <a:r>
              <a:rPr lang="de-DE" sz="1500" dirty="0" err="1">
                <a:latin typeface="Arial"/>
                <a:cs typeface="Arial"/>
              </a:rPr>
              <a:t>from</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surface</a:t>
            </a:r>
            <a:r>
              <a:rPr lang="de-DE" sz="1500" dirty="0">
                <a:latin typeface="Arial"/>
                <a:cs typeface="Arial"/>
              </a:rPr>
              <a:t>)</a:t>
            </a:r>
            <a:endParaRPr sz="1800" dirty="0"/>
          </a:p>
          <a:p>
            <a:pPr marL="214313" indent="-214313">
              <a:spcAft>
                <a:spcPts val="450"/>
              </a:spcAft>
              <a:buFontTx/>
              <a:buChar char="-"/>
              <a:defRPr/>
            </a:pPr>
            <a:r>
              <a:rPr lang="de-DE" sz="1500" dirty="0">
                <a:latin typeface="Arial"/>
                <a:cs typeface="Arial"/>
              </a:rPr>
              <a:t>Snow </a:t>
            </a:r>
            <a:r>
              <a:rPr lang="de-DE" sz="1500" dirty="0" err="1">
                <a:latin typeface="Arial"/>
                <a:cs typeface="Arial"/>
              </a:rPr>
              <a:t>surfaces</a:t>
            </a:r>
            <a:endParaRPr lang="en-US" sz="1500" dirty="0">
              <a:latin typeface="Arial"/>
              <a:cs typeface="Arial"/>
            </a:endParaRPr>
          </a:p>
        </p:txBody>
      </p:sp>
      <p:pic>
        <p:nvPicPr>
          <p:cNvPr id="13" name="Picture 7" descr="1773309"/>
          <p:cNvPicPr>
            <a:picLocks noChangeAspect="1" noChangeArrowheads="1"/>
          </p:cNvPicPr>
          <p:nvPr/>
        </p:nvPicPr>
        <p:blipFill>
          <a:blip r:embed="rId2"/>
          <a:stretch/>
        </p:blipFill>
        <p:spPr bwMode="auto">
          <a:xfrm>
            <a:off x="971599" y="1549802"/>
            <a:ext cx="3402205" cy="224608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102</a:t>
            </a:fld>
            <a:endParaRPr lang="de-DE"/>
          </a:p>
        </p:txBody>
      </p:sp>
      <p:pic>
        <p:nvPicPr>
          <p:cNvPr id="7" name="Picture 2" descr="Evaporation kann often mit bloßen Auge beobachtet werden "/>
          <p:cNvPicPr>
            <a:picLocks noChangeAspect="1" noChangeArrowheads="1"/>
          </p:cNvPicPr>
          <p:nvPr/>
        </p:nvPicPr>
        <p:blipFill>
          <a:blip r:embed="rId2"/>
          <a:stretch/>
        </p:blipFill>
        <p:spPr bwMode="auto">
          <a:xfrm>
            <a:off x="395536" y="1707654"/>
            <a:ext cx="4098478" cy="2304256"/>
          </a:xfrm>
          <a:prstGeom prst="rect">
            <a:avLst/>
          </a:prstGeom>
          <a:noFill/>
        </p:spPr>
      </p:pic>
      <p:sp>
        <p:nvSpPr>
          <p:cNvPr id="9" name="Text Placeholder 2">
            <a:extLst>
              <a:ext uri="{FF2B5EF4-FFF2-40B4-BE49-F238E27FC236}">
                <a16:creationId xmlns:a16="http://schemas.microsoft.com/office/drawing/2014/main" id="{858C56DD-A15A-4DAC-8487-085CA114CD0A}"/>
              </a:ext>
            </a:extLst>
          </p:cNvPr>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
        <p:nvSpPr>
          <p:cNvPr id="10" name="Rectangle 9">
            <a:extLst>
              <a:ext uri="{FF2B5EF4-FFF2-40B4-BE49-F238E27FC236}">
                <a16:creationId xmlns:a16="http://schemas.microsoft.com/office/drawing/2014/main" id="{257BB07C-3FB8-449E-A4E0-925A231183C5}"/>
              </a:ext>
            </a:extLst>
          </p:cNvPr>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dirty="0" err="1">
                <a:latin typeface="Arial"/>
                <a:cs typeface="Arial"/>
              </a:rPr>
              <a:t>Water</a:t>
            </a:r>
            <a:r>
              <a:rPr lang="de-DE" sz="1500" dirty="0">
                <a:latin typeface="Arial"/>
                <a:cs typeface="Arial"/>
              </a:rPr>
              <a:t> </a:t>
            </a:r>
            <a:r>
              <a:rPr lang="de-DE" sz="1500" dirty="0" err="1">
                <a:latin typeface="Arial"/>
                <a:cs typeface="Arial"/>
              </a:rPr>
              <a:t>surface</a:t>
            </a:r>
            <a:endParaRPr sz="1800" dirty="0"/>
          </a:p>
          <a:p>
            <a:pPr marL="214313" indent="-214313">
              <a:spcAft>
                <a:spcPts val="450"/>
              </a:spcAft>
              <a:buFontTx/>
              <a:buChar char="-"/>
              <a:defRPr/>
            </a:pPr>
            <a:r>
              <a:rPr lang="de-DE" sz="1500" b="1" dirty="0" err="1">
                <a:latin typeface="Arial"/>
                <a:cs typeface="Arial"/>
              </a:rPr>
              <a:t>Soil</a:t>
            </a:r>
            <a:r>
              <a:rPr lang="de-DE" sz="1500" b="1" dirty="0">
                <a:latin typeface="Arial"/>
                <a:cs typeface="Arial"/>
              </a:rPr>
              <a:t> </a:t>
            </a:r>
            <a:r>
              <a:rPr lang="de-DE" sz="1500" b="1" dirty="0" err="1">
                <a:latin typeface="Arial"/>
                <a:cs typeface="Arial"/>
              </a:rPr>
              <a:t>without</a:t>
            </a:r>
            <a:r>
              <a:rPr lang="de-DE" sz="1500" b="1" dirty="0">
                <a:latin typeface="Arial"/>
                <a:cs typeface="Arial"/>
              </a:rPr>
              <a:t> </a:t>
            </a:r>
            <a:r>
              <a:rPr lang="de-DE" sz="1500" b="1" dirty="0" err="1">
                <a:latin typeface="Arial"/>
                <a:cs typeface="Arial"/>
              </a:rPr>
              <a:t>vegetation</a:t>
            </a:r>
            <a:r>
              <a:rPr lang="de-DE" sz="1500" b="1" dirty="0">
                <a:latin typeface="Arial"/>
                <a:cs typeface="Arial"/>
              </a:rPr>
              <a:t> </a:t>
            </a:r>
            <a:r>
              <a:rPr lang="de-DE" sz="1500" b="1" dirty="0" err="1">
                <a:latin typeface="Arial"/>
                <a:cs typeface="Arial"/>
              </a:rPr>
              <a:t>cover</a:t>
            </a:r>
            <a:endParaRPr sz="1800" b="1" dirty="0"/>
          </a:p>
          <a:p>
            <a:pPr marL="214313" indent="-214313">
              <a:spcAft>
                <a:spcPts val="450"/>
              </a:spcAft>
              <a:buFontTx/>
              <a:buChar char="-"/>
              <a:defRPr/>
            </a:pPr>
            <a:r>
              <a:rPr lang="de-DE" sz="1500" dirty="0">
                <a:latin typeface="Arial"/>
                <a:cs typeface="Arial"/>
              </a:rPr>
              <a:t>Interception (</a:t>
            </a:r>
            <a:r>
              <a:rPr lang="de-DE" sz="1500" dirty="0" err="1">
                <a:latin typeface="Arial"/>
                <a:cs typeface="Arial"/>
              </a:rPr>
              <a:t>from</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surface</a:t>
            </a:r>
            <a:r>
              <a:rPr lang="de-DE" sz="1500" dirty="0">
                <a:latin typeface="Arial"/>
                <a:cs typeface="Arial"/>
              </a:rPr>
              <a:t>)</a:t>
            </a:r>
            <a:endParaRPr sz="1800" dirty="0"/>
          </a:p>
          <a:p>
            <a:pPr marL="214313" indent="-214313">
              <a:spcAft>
                <a:spcPts val="450"/>
              </a:spcAft>
              <a:buFontTx/>
              <a:buChar char="-"/>
              <a:defRPr/>
            </a:pPr>
            <a:r>
              <a:rPr lang="de-DE" sz="1500" dirty="0">
                <a:latin typeface="Arial"/>
                <a:cs typeface="Arial"/>
              </a:rPr>
              <a:t>Snow </a:t>
            </a:r>
            <a:r>
              <a:rPr lang="de-DE" sz="1500" dirty="0" err="1">
                <a:latin typeface="Arial"/>
                <a:cs typeface="Arial"/>
              </a:rPr>
              <a:t>surfaces</a:t>
            </a:r>
            <a:endParaRPr lang="en-US" sz="1500" dirty="0">
              <a:latin typeface="Arial"/>
              <a:cs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103</a:t>
            </a:fld>
            <a:endParaRPr lang="de-DE"/>
          </a:p>
        </p:txBody>
      </p:sp>
      <p:pic>
        <p:nvPicPr>
          <p:cNvPr id="8" name="Picture 12" descr="Water_Drops_on_Leaf"/>
          <p:cNvPicPr>
            <a:picLocks noChangeAspect="1" noChangeArrowheads="1"/>
          </p:cNvPicPr>
          <p:nvPr/>
        </p:nvPicPr>
        <p:blipFill>
          <a:blip r:embed="rId2"/>
          <a:stretch/>
        </p:blipFill>
        <p:spPr bwMode="auto">
          <a:xfrm>
            <a:off x="827584" y="1545431"/>
            <a:ext cx="3335555" cy="2509139"/>
          </a:xfrm>
          <a:prstGeom prst="rect">
            <a:avLst/>
          </a:prstGeom>
          <a:noFill/>
        </p:spPr>
      </p:pic>
      <p:sp>
        <p:nvSpPr>
          <p:cNvPr id="9" name="Rectangle 8">
            <a:extLst>
              <a:ext uri="{FF2B5EF4-FFF2-40B4-BE49-F238E27FC236}">
                <a16:creationId xmlns:a16="http://schemas.microsoft.com/office/drawing/2014/main" id="{48124FBB-0F11-4500-92A9-9F5D13D57F0C}"/>
              </a:ext>
            </a:extLst>
          </p:cNvPr>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dirty="0" err="1">
                <a:latin typeface="Arial"/>
                <a:cs typeface="Arial"/>
              </a:rPr>
              <a:t>Water</a:t>
            </a:r>
            <a:r>
              <a:rPr lang="de-DE" sz="1500" dirty="0">
                <a:latin typeface="Arial"/>
                <a:cs typeface="Arial"/>
              </a:rPr>
              <a:t> </a:t>
            </a:r>
            <a:r>
              <a:rPr lang="de-DE" sz="1500" dirty="0" err="1">
                <a:latin typeface="Arial"/>
                <a:cs typeface="Arial"/>
              </a:rPr>
              <a:t>surface</a:t>
            </a:r>
            <a:endParaRPr sz="1800" dirty="0"/>
          </a:p>
          <a:p>
            <a:pPr marL="214313" indent="-214313">
              <a:spcAft>
                <a:spcPts val="450"/>
              </a:spcAft>
              <a:buFontTx/>
              <a:buChar char="-"/>
              <a:defRPr/>
            </a:pPr>
            <a:r>
              <a:rPr lang="de-DE" sz="1500" dirty="0" err="1">
                <a:latin typeface="Arial"/>
                <a:cs typeface="Arial"/>
              </a:rPr>
              <a:t>Soil</a:t>
            </a:r>
            <a:r>
              <a:rPr lang="de-DE" sz="1500" dirty="0">
                <a:latin typeface="Arial"/>
                <a:cs typeface="Arial"/>
              </a:rPr>
              <a:t> </a:t>
            </a:r>
            <a:r>
              <a:rPr lang="de-DE" sz="1500" dirty="0" err="1">
                <a:latin typeface="Arial"/>
                <a:cs typeface="Arial"/>
              </a:rPr>
              <a:t>without</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cover</a:t>
            </a:r>
            <a:endParaRPr sz="1800" dirty="0"/>
          </a:p>
          <a:p>
            <a:pPr marL="214313" indent="-214313">
              <a:spcAft>
                <a:spcPts val="450"/>
              </a:spcAft>
              <a:buFontTx/>
              <a:buChar char="-"/>
              <a:defRPr/>
            </a:pPr>
            <a:r>
              <a:rPr lang="de-DE" sz="1500" b="1" dirty="0">
                <a:latin typeface="Arial"/>
                <a:cs typeface="Arial"/>
              </a:rPr>
              <a:t>Interception (</a:t>
            </a:r>
            <a:r>
              <a:rPr lang="de-DE" sz="1500" b="1" dirty="0" err="1">
                <a:latin typeface="Arial"/>
                <a:cs typeface="Arial"/>
              </a:rPr>
              <a:t>from</a:t>
            </a:r>
            <a:r>
              <a:rPr lang="de-DE" sz="1500" b="1" dirty="0">
                <a:latin typeface="Arial"/>
                <a:cs typeface="Arial"/>
              </a:rPr>
              <a:t> </a:t>
            </a:r>
            <a:r>
              <a:rPr lang="de-DE" sz="1500" b="1" dirty="0" err="1">
                <a:latin typeface="Arial"/>
                <a:cs typeface="Arial"/>
              </a:rPr>
              <a:t>vegetation</a:t>
            </a:r>
            <a:r>
              <a:rPr lang="de-DE" sz="1500" b="1" dirty="0">
                <a:latin typeface="Arial"/>
                <a:cs typeface="Arial"/>
              </a:rPr>
              <a:t> </a:t>
            </a:r>
            <a:r>
              <a:rPr lang="de-DE" sz="1500" b="1" dirty="0" err="1">
                <a:latin typeface="Arial"/>
                <a:cs typeface="Arial"/>
              </a:rPr>
              <a:t>surface</a:t>
            </a:r>
            <a:r>
              <a:rPr lang="de-DE" sz="1500" b="1" dirty="0">
                <a:latin typeface="Arial"/>
                <a:cs typeface="Arial"/>
              </a:rPr>
              <a:t>)</a:t>
            </a:r>
            <a:endParaRPr sz="1800" b="1" dirty="0"/>
          </a:p>
          <a:p>
            <a:pPr marL="214313" indent="-214313">
              <a:spcAft>
                <a:spcPts val="450"/>
              </a:spcAft>
              <a:buFontTx/>
              <a:buChar char="-"/>
              <a:defRPr/>
            </a:pPr>
            <a:r>
              <a:rPr lang="de-DE" sz="1500" dirty="0">
                <a:latin typeface="Arial"/>
                <a:cs typeface="Arial"/>
              </a:rPr>
              <a:t>Snow </a:t>
            </a:r>
            <a:r>
              <a:rPr lang="de-DE" sz="1500" dirty="0" err="1">
                <a:latin typeface="Arial"/>
                <a:cs typeface="Arial"/>
              </a:rPr>
              <a:t>surfaces</a:t>
            </a:r>
            <a:endParaRPr lang="en-US" sz="1500" dirty="0">
              <a:latin typeface="Arial"/>
              <a:cs typeface="Arial"/>
            </a:endParaRPr>
          </a:p>
        </p:txBody>
      </p:sp>
      <p:sp>
        <p:nvSpPr>
          <p:cNvPr id="6" name="Text Placeholder 2">
            <a:extLst>
              <a:ext uri="{FF2B5EF4-FFF2-40B4-BE49-F238E27FC236}">
                <a16:creationId xmlns:a16="http://schemas.microsoft.com/office/drawing/2014/main" id="{6A45A00D-FC4B-418A-9490-A10F115A5ACE}"/>
              </a:ext>
            </a:extLst>
          </p:cNvPr>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104</a:t>
            </a:fld>
            <a:endParaRPr lang="de-DE"/>
          </a:p>
        </p:txBody>
      </p:sp>
      <p:pic>
        <p:nvPicPr>
          <p:cNvPr id="11266" name="Picture 2" descr="Sublimation occurs on snow covered mountains. | U.S. Geological Survey"/>
          <p:cNvPicPr>
            <a:picLocks noChangeAspect="1" noChangeArrowheads="1"/>
          </p:cNvPicPr>
          <p:nvPr/>
        </p:nvPicPr>
        <p:blipFill>
          <a:blip r:embed="rId2"/>
          <a:stretch/>
        </p:blipFill>
        <p:spPr bwMode="auto">
          <a:xfrm>
            <a:off x="467544" y="1545431"/>
            <a:ext cx="3894901" cy="2545354"/>
          </a:xfrm>
          <a:prstGeom prst="rect">
            <a:avLst/>
          </a:prstGeom>
          <a:noFill/>
        </p:spPr>
      </p:pic>
      <p:sp>
        <p:nvSpPr>
          <p:cNvPr id="9" name="Rectangle 8">
            <a:extLst>
              <a:ext uri="{FF2B5EF4-FFF2-40B4-BE49-F238E27FC236}">
                <a16:creationId xmlns:a16="http://schemas.microsoft.com/office/drawing/2014/main" id="{70557BDD-E82A-45E3-B9FA-F8C0007B34C5}"/>
              </a:ext>
            </a:extLst>
          </p:cNvPr>
          <p:cNvSpPr/>
          <p:nvPr/>
        </p:nvSpPr>
        <p:spPr bwMode="auto">
          <a:xfrm>
            <a:off x="4572001" y="2409733"/>
            <a:ext cx="3042983" cy="1438855"/>
          </a:xfrm>
          <a:prstGeom prst="rect">
            <a:avLst/>
          </a:prstGeom>
        </p:spPr>
        <p:txBody>
          <a:bodyPr wrap="square">
            <a:spAutoFit/>
          </a:bodyPr>
          <a:lstStyle/>
          <a:p>
            <a:pPr marL="214313" indent="-214313">
              <a:spcAft>
                <a:spcPts val="450"/>
              </a:spcAft>
              <a:buFontTx/>
              <a:buChar char="-"/>
              <a:defRPr/>
            </a:pPr>
            <a:r>
              <a:rPr lang="de-DE" sz="1500" dirty="0" err="1">
                <a:latin typeface="Arial"/>
                <a:cs typeface="Arial"/>
              </a:rPr>
              <a:t>Water</a:t>
            </a:r>
            <a:r>
              <a:rPr lang="de-DE" sz="1500" dirty="0">
                <a:latin typeface="Arial"/>
                <a:cs typeface="Arial"/>
              </a:rPr>
              <a:t> </a:t>
            </a:r>
            <a:r>
              <a:rPr lang="de-DE" sz="1500" dirty="0" err="1">
                <a:latin typeface="Arial"/>
                <a:cs typeface="Arial"/>
              </a:rPr>
              <a:t>surface</a:t>
            </a:r>
            <a:endParaRPr sz="1800" dirty="0"/>
          </a:p>
          <a:p>
            <a:pPr marL="214313" indent="-214313">
              <a:spcAft>
                <a:spcPts val="450"/>
              </a:spcAft>
              <a:buFontTx/>
              <a:buChar char="-"/>
              <a:defRPr/>
            </a:pPr>
            <a:r>
              <a:rPr lang="de-DE" sz="1500" dirty="0" err="1">
                <a:latin typeface="Arial"/>
                <a:cs typeface="Arial"/>
              </a:rPr>
              <a:t>Soil</a:t>
            </a:r>
            <a:r>
              <a:rPr lang="de-DE" sz="1500" dirty="0">
                <a:latin typeface="Arial"/>
                <a:cs typeface="Arial"/>
              </a:rPr>
              <a:t> </a:t>
            </a:r>
            <a:r>
              <a:rPr lang="de-DE" sz="1500" dirty="0" err="1">
                <a:latin typeface="Arial"/>
                <a:cs typeface="Arial"/>
              </a:rPr>
              <a:t>without</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cover</a:t>
            </a:r>
            <a:endParaRPr sz="1800" dirty="0"/>
          </a:p>
          <a:p>
            <a:pPr marL="214313" indent="-214313">
              <a:spcAft>
                <a:spcPts val="450"/>
              </a:spcAft>
              <a:buFontTx/>
              <a:buChar char="-"/>
              <a:defRPr/>
            </a:pPr>
            <a:r>
              <a:rPr lang="de-DE" sz="1500" dirty="0">
                <a:latin typeface="Arial"/>
                <a:cs typeface="Arial"/>
              </a:rPr>
              <a:t>Interception (</a:t>
            </a:r>
            <a:r>
              <a:rPr lang="de-DE" sz="1500" dirty="0" err="1">
                <a:latin typeface="Arial"/>
                <a:cs typeface="Arial"/>
              </a:rPr>
              <a:t>from</a:t>
            </a:r>
            <a:r>
              <a:rPr lang="de-DE" sz="1500" dirty="0">
                <a:latin typeface="Arial"/>
                <a:cs typeface="Arial"/>
              </a:rPr>
              <a:t> </a:t>
            </a:r>
            <a:r>
              <a:rPr lang="de-DE" sz="1500" dirty="0" err="1">
                <a:latin typeface="Arial"/>
                <a:cs typeface="Arial"/>
              </a:rPr>
              <a:t>vegetation</a:t>
            </a:r>
            <a:r>
              <a:rPr lang="de-DE" sz="1500" dirty="0">
                <a:latin typeface="Arial"/>
                <a:cs typeface="Arial"/>
              </a:rPr>
              <a:t> </a:t>
            </a:r>
            <a:r>
              <a:rPr lang="de-DE" sz="1500" dirty="0" err="1">
                <a:latin typeface="Arial"/>
                <a:cs typeface="Arial"/>
              </a:rPr>
              <a:t>surface</a:t>
            </a:r>
            <a:r>
              <a:rPr lang="de-DE" sz="1500" dirty="0">
                <a:latin typeface="Arial"/>
                <a:cs typeface="Arial"/>
              </a:rPr>
              <a:t>)</a:t>
            </a:r>
            <a:endParaRPr sz="1800" dirty="0"/>
          </a:p>
          <a:p>
            <a:pPr marL="214313" indent="-214313">
              <a:spcAft>
                <a:spcPts val="450"/>
              </a:spcAft>
              <a:buFontTx/>
              <a:buChar char="-"/>
              <a:defRPr/>
            </a:pPr>
            <a:r>
              <a:rPr lang="de-DE" sz="1500" b="1" dirty="0">
                <a:latin typeface="Arial"/>
                <a:cs typeface="Arial"/>
              </a:rPr>
              <a:t>Snow </a:t>
            </a:r>
            <a:r>
              <a:rPr lang="de-DE" sz="1500" b="1" dirty="0" err="1">
                <a:latin typeface="Arial"/>
                <a:cs typeface="Arial"/>
              </a:rPr>
              <a:t>surfaces</a:t>
            </a:r>
            <a:endParaRPr lang="en-US" sz="1500" b="1" dirty="0">
              <a:latin typeface="Arial"/>
              <a:cs typeface="Arial"/>
            </a:endParaRPr>
          </a:p>
        </p:txBody>
      </p:sp>
      <p:sp>
        <p:nvSpPr>
          <p:cNvPr id="6" name="Text Placeholder 2">
            <a:extLst>
              <a:ext uri="{FF2B5EF4-FFF2-40B4-BE49-F238E27FC236}">
                <a16:creationId xmlns:a16="http://schemas.microsoft.com/office/drawing/2014/main" id="{8EA6F46F-30CF-40C8-A539-1FF393139C77}"/>
              </a:ext>
            </a:extLst>
          </p:cNvPr>
          <p:cNvSpPr>
            <a:spLocks noGrp="1"/>
          </p:cNvSpPr>
          <p:nvPr>
            <p:ph type="body" sz="quarter" idx="13"/>
          </p:nvPr>
        </p:nvSpPr>
        <p:spPr bwMode="auto">
          <a:xfrm>
            <a:off x="4572000" y="1545431"/>
            <a:ext cx="3335555" cy="3024188"/>
          </a:xfrm>
        </p:spPr>
        <p:txBody>
          <a:bodyPr/>
          <a:lstStyle/>
          <a:p>
            <a:pPr marL="0" indent="0">
              <a:buNone/>
              <a:defRPr/>
            </a:pPr>
            <a:r>
              <a:rPr lang="de-DE" dirty="0"/>
              <a:t>Evaporation </a:t>
            </a:r>
            <a:r>
              <a:rPr lang="de-DE" dirty="0" err="1"/>
              <a:t>happens</a:t>
            </a:r>
            <a:r>
              <a:rPr lang="de-DE" dirty="0"/>
              <a:t> </a:t>
            </a:r>
            <a:r>
              <a:rPr lang="de-DE" dirty="0" err="1"/>
              <a:t>from</a:t>
            </a:r>
            <a:r>
              <a:rPr lang="de-DE" dirty="0"/>
              <a:t> </a:t>
            </a:r>
            <a:r>
              <a:rPr lang="de-DE" dirty="0" err="1"/>
              <a:t>surfaces</a:t>
            </a:r>
            <a:r>
              <a:rPr lang="de-DE" dirty="0"/>
              <a:t> such </a:t>
            </a:r>
            <a:r>
              <a:rPr lang="de-DE" dirty="0" err="1"/>
              <a:t>as</a:t>
            </a:r>
            <a:endParaRPr dirty="0"/>
          </a:p>
          <a:p>
            <a:pPr marL="0" indent="0">
              <a:buNone/>
              <a:defRPr/>
            </a:pP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Transpiration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105</a:t>
            </a:fld>
            <a:endParaRPr lang="de-DE"/>
          </a:p>
        </p:txBody>
      </p:sp>
      <p:sp>
        <p:nvSpPr>
          <p:cNvPr id="9" name="Rectangle 8"/>
          <p:cNvSpPr/>
          <p:nvPr/>
        </p:nvSpPr>
        <p:spPr bwMode="auto">
          <a:xfrm>
            <a:off x="5148064" y="1694205"/>
            <a:ext cx="3672408" cy="1697901"/>
          </a:xfrm>
          <a:prstGeom prst="rect">
            <a:avLst/>
          </a:prstGeom>
        </p:spPr>
        <p:txBody>
          <a:bodyPr wrap="square">
            <a:spAutoFit/>
          </a:bodyPr>
          <a:lstStyle/>
          <a:p>
            <a:pPr marL="214313" indent="-214313">
              <a:spcAft>
                <a:spcPts val="450"/>
              </a:spcAft>
              <a:buFont typeface="Arial"/>
              <a:buChar char="•"/>
              <a:defRPr/>
            </a:pPr>
            <a:r>
              <a:rPr lang="en-US" sz="1600" dirty="0">
                <a:latin typeface="+mn-lt"/>
              </a:rPr>
              <a:t>Transpiration is the evaporation from plant surfaces due to biotic processes.</a:t>
            </a:r>
          </a:p>
          <a:p>
            <a:pPr marL="214313" indent="-214313">
              <a:spcAft>
                <a:spcPts val="450"/>
              </a:spcAft>
              <a:buFont typeface="Arial"/>
              <a:buChar char="•"/>
              <a:defRPr/>
            </a:pPr>
            <a:r>
              <a:rPr lang="en-US" sz="1600" dirty="0">
                <a:latin typeface="+mn-lt"/>
              </a:rPr>
              <a:t>It mainly involves the release of water through the stomata. </a:t>
            </a:r>
          </a:p>
          <a:p>
            <a:pPr marL="214313" indent="-214313">
              <a:spcAft>
                <a:spcPts val="450"/>
              </a:spcAft>
              <a:buFont typeface="Arial"/>
              <a:buChar char="•"/>
              <a:defRPr/>
            </a:pPr>
            <a:r>
              <a:rPr lang="en-US" sz="1600" dirty="0">
                <a:latin typeface="+mn-lt"/>
              </a:rPr>
              <a:t>Plants are able to regulate this release by closing and opening the stomata.</a:t>
            </a:r>
          </a:p>
        </p:txBody>
      </p:sp>
      <p:pic>
        <p:nvPicPr>
          <p:cNvPr id="8" name="Picture 7">
            <a:extLst>
              <a:ext uri="{FF2B5EF4-FFF2-40B4-BE49-F238E27FC236}">
                <a16:creationId xmlns:a16="http://schemas.microsoft.com/office/drawing/2014/main" id="{EC4263DF-FB53-4D60-AB0D-D0DCF98C2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67" y="1663482"/>
            <a:ext cx="4769382" cy="238469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95536" y="1326051"/>
            <a:ext cx="684075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b="1" dirty="0">
                <a:solidFill>
                  <a:srgbClr val="0070C0"/>
                </a:solidFill>
                <a:latin typeface="+mn-lt"/>
              </a:rPr>
              <a:t>Stomatal transpiration / stomatal resistance</a:t>
            </a:r>
          </a:p>
          <a:p>
            <a:pPr marL="285750" indent="-285750">
              <a:buFont typeface="Arial" panose="020B0604020202020204" pitchFamily="34" charset="0"/>
              <a:buChar char="•"/>
            </a:pPr>
            <a:r>
              <a:rPr lang="en-US" altLang="en-US" sz="1600" dirty="0">
                <a:solidFill>
                  <a:srgbClr val="0070C0"/>
                </a:solidFill>
                <a:latin typeface="+mn-lt"/>
              </a:rPr>
              <a:t>In plants, water is generally released through special adjustable door cells called stomata. CO</a:t>
            </a:r>
            <a:r>
              <a:rPr lang="en-US" altLang="en-US" sz="1600" baseline="-25000" dirty="0">
                <a:solidFill>
                  <a:srgbClr val="0070C0"/>
                </a:solidFill>
                <a:latin typeface="+mn-lt"/>
              </a:rPr>
              <a:t>2</a:t>
            </a:r>
            <a:r>
              <a:rPr lang="en-US" altLang="en-US" sz="1600" dirty="0">
                <a:solidFill>
                  <a:srgbClr val="0070C0"/>
                </a:solidFill>
                <a:latin typeface="+mn-lt"/>
              </a:rPr>
              <a:t> is absorbed through the same openings. </a:t>
            </a:r>
          </a:p>
          <a:p>
            <a:pPr marL="285750" indent="-285750">
              <a:buFont typeface="Arial" panose="020B0604020202020204" pitchFamily="34" charset="0"/>
              <a:buChar char="•"/>
            </a:pPr>
            <a:r>
              <a:rPr lang="en-US" altLang="en-US" sz="1600" dirty="0">
                <a:latin typeface="+mn-lt"/>
              </a:rPr>
              <a:t>The extent of water release in different plant species can vary by more than two orders of magnitude.</a:t>
            </a:r>
          </a:p>
          <a:p>
            <a:pPr marL="285750" indent="-285750">
              <a:buFont typeface="Arial" panose="020B0604020202020204" pitchFamily="34" charset="0"/>
              <a:buChar char="•"/>
            </a:pPr>
            <a:r>
              <a:rPr lang="en-US" altLang="en-US" sz="1600" dirty="0">
                <a:latin typeface="+mn-lt"/>
              </a:rPr>
              <a:t>The control of the stomata is regulated by the turgor (pressure of the cell). </a:t>
            </a:r>
          </a:p>
          <a:p>
            <a:pPr marL="285750" indent="-285750">
              <a:buFont typeface="Arial" panose="020B0604020202020204" pitchFamily="34" charset="0"/>
              <a:buChar char="•"/>
            </a:pPr>
            <a:r>
              <a:rPr lang="en-US" altLang="en-US" sz="1600" dirty="0">
                <a:latin typeface="+mn-lt"/>
              </a:rPr>
              <a:t>In warm regions there are special adaptations for the transpiration of plants, because there the plant is always faced with the problem that it has to absorb CO2 through the stomata on the one hand, but also loses water again as a result. </a:t>
            </a:r>
          </a:p>
          <a:p>
            <a:pPr marL="285750" indent="-285750">
              <a:buFont typeface="Arial" panose="020B0604020202020204" pitchFamily="34" charset="0"/>
              <a:buChar char="•"/>
            </a:pPr>
            <a:r>
              <a:rPr lang="en-US" altLang="en-US" sz="1600" dirty="0">
                <a:latin typeface="+mn-lt"/>
              </a:rPr>
              <a:t>To reduce this problem, many plants have, for example, sunken stomata with special hairs.</a:t>
            </a:r>
            <a:endParaRPr lang="de-DE" altLang="en-US" sz="1600" dirty="0">
              <a:latin typeface="+mn-lt"/>
            </a:endParaRPr>
          </a:p>
        </p:txBody>
      </p:sp>
      <p:pic>
        <p:nvPicPr>
          <p:cNvPr id="20483" name="Picture 2" descr="http://upload.wikimedia.org/wikipedia/commons/thumb/3/3f/Plant_stoma_guard_cells.png/200px-Plant_stoma_guard_ce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9913" y="290819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http://upload.wikimedia.org/wikipedia/commons/thumb/9/92/Tomato_leaf_stomate_1.jpg/330px-Tomato_leaf_stomat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245" y="1365141"/>
            <a:ext cx="1445419" cy="147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27B76B-E668-40EA-9CBB-234A0F14E17A}"/>
              </a:ext>
            </a:extLst>
          </p:cNvPr>
          <p:cNvSpPr>
            <a:spLocks noGrp="1"/>
          </p:cNvSpPr>
          <p:nvPr>
            <p:ph type="title"/>
          </p:nvPr>
        </p:nvSpPr>
        <p:spPr/>
        <p:txBody>
          <a:bodyPr/>
          <a:lstStyle/>
          <a:p>
            <a:r>
              <a:rPr lang="de-DE" dirty="0"/>
              <a:t>Plant </a:t>
            </a:r>
            <a:r>
              <a:rPr lang="de-DE" dirty="0" err="1"/>
              <a:t>evapotranspiration</a:t>
            </a:r>
            <a:endParaRPr lang="en-DE"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2D8B-597E-4620-A3EF-C8F3554EEC87}"/>
              </a:ext>
            </a:extLst>
          </p:cNvPr>
          <p:cNvSpPr>
            <a:spLocks noGrp="1"/>
          </p:cNvSpPr>
          <p:nvPr>
            <p:ph type="title"/>
          </p:nvPr>
        </p:nvSpPr>
        <p:spPr/>
        <p:txBody>
          <a:bodyPr/>
          <a:lstStyle/>
          <a:p>
            <a:r>
              <a:rPr lang="de-DE" dirty="0"/>
              <a:t>Competition CO</a:t>
            </a:r>
            <a:r>
              <a:rPr lang="de-DE" baseline="-25000" dirty="0"/>
              <a:t>2</a:t>
            </a:r>
            <a:r>
              <a:rPr lang="de-DE" dirty="0"/>
              <a:t> in H</a:t>
            </a:r>
            <a:r>
              <a:rPr lang="de-DE" baseline="-25000" dirty="0"/>
              <a:t>2</a:t>
            </a:r>
            <a:r>
              <a:rPr lang="de-DE" dirty="0"/>
              <a:t>O out</a:t>
            </a:r>
            <a:endParaRPr lang="en-DE" dirty="0"/>
          </a:p>
        </p:txBody>
      </p:sp>
      <p:sp>
        <p:nvSpPr>
          <p:cNvPr id="4" name="Slide Number Placeholder 3">
            <a:extLst>
              <a:ext uri="{FF2B5EF4-FFF2-40B4-BE49-F238E27FC236}">
                <a16:creationId xmlns:a16="http://schemas.microsoft.com/office/drawing/2014/main" id="{9DDC7BAF-23D7-4638-8B20-C8F8D7B617A4}"/>
              </a:ext>
            </a:extLst>
          </p:cNvPr>
          <p:cNvSpPr>
            <a:spLocks noGrp="1"/>
          </p:cNvSpPr>
          <p:nvPr>
            <p:ph type="sldNum" sz="quarter" idx="16"/>
          </p:nvPr>
        </p:nvSpPr>
        <p:spPr/>
        <p:txBody>
          <a:bodyPr/>
          <a:lstStyle/>
          <a:p>
            <a:pPr>
              <a:defRPr/>
            </a:pPr>
            <a:r>
              <a:rPr lang="de-DE"/>
              <a:t>Seite </a:t>
            </a:r>
            <a:fld id="{959D87B1-1F1C-4319-8EA1-6710C33C6049}" type="slidenum">
              <a:rPr lang="de-DE" smtClean="0"/>
              <a:t>107</a:t>
            </a:fld>
            <a:endParaRPr lang="de-DE"/>
          </a:p>
        </p:txBody>
      </p:sp>
      <p:pic>
        <p:nvPicPr>
          <p:cNvPr id="6" name="Picture 5">
            <a:extLst>
              <a:ext uri="{FF2B5EF4-FFF2-40B4-BE49-F238E27FC236}">
                <a16:creationId xmlns:a16="http://schemas.microsoft.com/office/drawing/2014/main" id="{E583F113-4436-4332-9731-D0A2F1DC7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214" y="699542"/>
            <a:ext cx="4286250" cy="428625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3C1E8041-BCA4-42D7-8F09-B2ED03F108D1}"/>
              </a:ext>
            </a:extLst>
          </p:cNvPr>
          <p:cNvSpPr/>
          <p:nvPr/>
        </p:nvSpPr>
        <p:spPr>
          <a:xfrm>
            <a:off x="1961465" y="4845079"/>
            <a:ext cx="1854995" cy="246221"/>
          </a:xfrm>
          <a:prstGeom prst="rect">
            <a:avLst/>
          </a:prstGeom>
        </p:spPr>
        <p:txBody>
          <a:bodyPr wrap="none">
            <a:spAutoFit/>
          </a:bodyPr>
          <a:lstStyle/>
          <a:p>
            <a:r>
              <a:rPr lang="en-DE" sz="1000" dirty="0">
                <a:solidFill>
                  <a:schemeClr val="tx2">
                    <a:lumMod val="60000"/>
                    <a:lumOff val="40000"/>
                  </a:schemeClr>
                </a:solidFill>
                <a:latin typeface="+mn-lt"/>
              </a:rPr>
              <a:t>https://www.tasmeemme.com/</a:t>
            </a:r>
          </a:p>
        </p:txBody>
      </p:sp>
      <p:sp>
        <p:nvSpPr>
          <p:cNvPr id="8" name="Rectangle 7">
            <a:extLst>
              <a:ext uri="{FF2B5EF4-FFF2-40B4-BE49-F238E27FC236}">
                <a16:creationId xmlns:a16="http://schemas.microsoft.com/office/drawing/2014/main" id="{16A418F4-73AF-459C-9201-16D551372C99}"/>
              </a:ext>
            </a:extLst>
          </p:cNvPr>
          <p:cNvSpPr/>
          <p:nvPr/>
        </p:nvSpPr>
        <p:spPr>
          <a:xfrm>
            <a:off x="251520" y="3147814"/>
            <a:ext cx="3516668" cy="1015663"/>
          </a:xfrm>
          <a:prstGeom prst="rect">
            <a:avLst/>
          </a:prstGeom>
        </p:spPr>
        <p:txBody>
          <a:bodyPr wrap="none">
            <a:spAutoFit/>
          </a:bodyPr>
          <a:lstStyle/>
          <a:p>
            <a:r>
              <a:rPr lang="en-GB" sz="2000" dirty="0">
                <a:latin typeface="+mn-lt"/>
              </a:rPr>
              <a:t>Net product </a:t>
            </a:r>
            <a:r>
              <a:rPr lang="en-GB" sz="2000" dirty="0">
                <a:solidFill>
                  <a:schemeClr val="accent1">
                    <a:lumMod val="75000"/>
                  </a:schemeClr>
                </a:solidFill>
                <a:latin typeface="+mn-lt"/>
              </a:rPr>
              <a:t>respiration</a:t>
            </a:r>
            <a:r>
              <a:rPr lang="en-GB" sz="2000" dirty="0">
                <a:latin typeface="+mn-lt"/>
              </a:rPr>
              <a:t>:</a:t>
            </a:r>
          </a:p>
          <a:p>
            <a:endParaRPr lang="en-GB" sz="2000" dirty="0">
              <a:latin typeface="+mn-lt"/>
            </a:endParaRPr>
          </a:p>
          <a:p>
            <a:r>
              <a:rPr lang="en-GB" sz="2000" dirty="0">
                <a:latin typeface="+mn-lt"/>
              </a:rPr>
              <a:t>C</a:t>
            </a:r>
            <a:r>
              <a:rPr lang="en-GB" sz="2000" baseline="-25000" dirty="0">
                <a:latin typeface="+mn-lt"/>
              </a:rPr>
              <a:t>6</a:t>
            </a:r>
            <a:r>
              <a:rPr lang="en-GB" sz="2000" dirty="0">
                <a:latin typeface="+mn-lt"/>
              </a:rPr>
              <a:t>H</a:t>
            </a:r>
            <a:r>
              <a:rPr lang="en-GB" sz="2000" baseline="-25000" dirty="0">
                <a:latin typeface="+mn-lt"/>
              </a:rPr>
              <a:t>12</a:t>
            </a:r>
            <a:r>
              <a:rPr lang="en-GB" sz="2000" dirty="0">
                <a:latin typeface="+mn-lt"/>
              </a:rPr>
              <a:t>O</a:t>
            </a:r>
            <a:r>
              <a:rPr lang="en-GB" sz="2000" baseline="-25000" dirty="0">
                <a:latin typeface="+mn-lt"/>
              </a:rPr>
              <a:t>6</a:t>
            </a:r>
            <a:r>
              <a:rPr lang="en-GB" sz="2000" dirty="0">
                <a:latin typeface="+mn-lt"/>
              </a:rPr>
              <a:t> + 6 O</a:t>
            </a:r>
            <a:r>
              <a:rPr lang="en-GB" sz="2000" baseline="-25000" dirty="0">
                <a:latin typeface="+mn-lt"/>
              </a:rPr>
              <a:t>2</a:t>
            </a:r>
            <a:r>
              <a:rPr lang="en-GB" sz="2000" dirty="0">
                <a:latin typeface="+mn-lt"/>
              </a:rPr>
              <a:t> → 6 CO</a:t>
            </a:r>
            <a:r>
              <a:rPr lang="en-GB" sz="2000" baseline="-25000" dirty="0">
                <a:latin typeface="+mn-lt"/>
              </a:rPr>
              <a:t>2</a:t>
            </a:r>
            <a:r>
              <a:rPr lang="en-GB" sz="2000" dirty="0">
                <a:latin typeface="+mn-lt"/>
              </a:rPr>
              <a:t> + 6 H</a:t>
            </a:r>
            <a:r>
              <a:rPr lang="en-GB" sz="2000" baseline="-25000" dirty="0">
                <a:latin typeface="+mn-lt"/>
              </a:rPr>
              <a:t>2</a:t>
            </a:r>
            <a:r>
              <a:rPr lang="en-GB" sz="2000" dirty="0">
                <a:latin typeface="+mn-lt"/>
              </a:rPr>
              <a:t>O </a:t>
            </a:r>
            <a:endParaRPr lang="en-GB" sz="2000" dirty="0">
              <a:effectLst/>
              <a:latin typeface="+mn-lt"/>
            </a:endParaRPr>
          </a:p>
        </p:txBody>
      </p:sp>
      <p:sp>
        <p:nvSpPr>
          <p:cNvPr id="11" name="Rectangle 10">
            <a:extLst>
              <a:ext uri="{FF2B5EF4-FFF2-40B4-BE49-F238E27FC236}">
                <a16:creationId xmlns:a16="http://schemas.microsoft.com/office/drawing/2014/main" id="{8018AFAC-8DF3-48E0-AA27-E31E1485A255}"/>
              </a:ext>
            </a:extLst>
          </p:cNvPr>
          <p:cNvSpPr/>
          <p:nvPr/>
        </p:nvSpPr>
        <p:spPr>
          <a:xfrm>
            <a:off x="251520" y="1863864"/>
            <a:ext cx="3458960" cy="1015663"/>
          </a:xfrm>
          <a:prstGeom prst="rect">
            <a:avLst/>
          </a:prstGeom>
        </p:spPr>
        <p:txBody>
          <a:bodyPr wrap="none">
            <a:spAutoFit/>
          </a:bodyPr>
          <a:lstStyle/>
          <a:p>
            <a:r>
              <a:rPr lang="en-GB" sz="2000" dirty="0">
                <a:latin typeface="+mn-lt"/>
              </a:rPr>
              <a:t>Net product </a:t>
            </a:r>
            <a:r>
              <a:rPr lang="en-GB" sz="2000" dirty="0">
                <a:solidFill>
                  <a:schemeClr val="accent1">
                    <a:lumMod val="75000"/>
                  </a:schemeClr>
                </a:solidFill>
                <a:latin typeface="+mn-lt"/>
              </a:rPr>
              <a:t>photosynthesis</a:t>
            </a:r>
            <a:r>
              <a:rPr lang="en-GB" sz="2000" dirty="0">
                <a:latin typeface="+mn-lt"/>
              </a:rPr>
              <a:t>:</a:t>
            </a:r>
          </a:p>
          <a:p>
            <a:endParaRPr lang="en-GB" sz="2000" dirty="0">
              <a:latin typeface="+mn-lt"/>
            </a:endParaRPr>
          </a:p>
          <a:p>
            <a:r>
              <a:rPr lang="en-GB" sz="2000" dirty="0">
                <a:latin typeface="+mn-lt"/>
              </a:rPr>
              <a:t>6 CO</a:t>
            </a:r>
            <a:r>
              <a:rPr lang="en-GB" sz="2000" baseline="-25000" dirty="0">
                <a:latin typeface="+mn-lt"/>
              </a:rPr>
              <a:t>2</a:t>
            </a:r>
            <a:r>
              <a:rPr lang="en-GB" sz="2000" dirty="0">
                <a:latin typeface="+mn-lt"/>
              </a:rPr>
              <a:t> + 6 H</a:t>
            </a:r>
            <a:r>
              <a:rPr lang="en-GB" sz="2000" baseline="-25000" dirty="0">
                <a:latin typeface="+mn-lt"/>
              </a:rPr>
              <a:t>2</a:t>
            </a:r>
            <a:r>
              <a:rPr lang="en-GB" sz="2000" dirty="0">
                <a:latin typeface="+mn-lt"/>
              </a:rPr>
              <a:t>O → C</a:t>
            </a:r>
            <a:r>
              <a:rPr lang="en-GB" sz="2000" baseline="-25000" dirty="0">
                <a:latin typeface="+mn-lt"/>
              </a:rPr>
              <a:t>6</a:t>
            </a:r>
            <a:r>
              <a:rPr lang="en-GB" sz="2000" dirty="0">
                <a:latin typeface="+mn-lt"/>
              </a:rPr>
              <a:t>H</a:t>
            </a:r>
            <a:r>
              <a:rPr lang="en-GB" sz="2000" baseline="-25000" dirty="0">
                <a:latin typeface="+mn-lt"/>
              </a:rPr>
              <a:t>12</a:t>
            </a:r>
            <a:r>
              <a:rPr lang="en-GB" sz="2000" dirty="0">
                <a:latin typeface="+mn-lt"/>
              </a:rPr>
              <a:t>O</a:t>
            </a:r>
            <a:r>
              <a:rPr lang="en-GB" sz="2000" baseline="-25000" dirty="0">
                <a:latin typeface="+mn-lt"/>
              </a:rPr>
              <a:t>6</a:t>
            </a:r>
            <a:r>
              <a:rPr lang="en-GB" sz="2000" dirty="0">
                <a:latin typeface="+mn-lt"/>
              </a:rPr>
              <a:t> + 6 O</a:t>
            </a:r>
            <a:r>
              <a:rPr lang="en-GB" sz="2000" baseline="-25000" dirty="0">
                <a:latin typeface="+mn-lt"/>
              </a:rPr>
              <a:t>2</a:t>
            </a:r>
            <a:endParaRPr lang="en-GB" sz="2000" dirty="0">
              <a:effectLst/>
              <a:latin typeface="+mn-lt"/>
            </a:endParaRPr>
          </a:p>
        </p:txBody>
      </p:sp>
    </p:spTree>
    <p:extLst>
      <p:ext uri="{BB962C8B-B14F-4D97-AF65-F5344CB8AC3E}">
        <p14:creationId xmlns:p14="http://schemas.microsoft.com/office/powerpoint/2010/main" val="25989399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5796136" y="2218135"/>
            <a:ext cx="342900" cy="2400300"/>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z="1800"/>
          </a:p>
        </p:txBody>
      </p:sp>
      <p:pic>
        <p:nvPicPr>
          <p:cNvPr id="21507" name="Picture 2" descr="Datei:Photosynthese CO2-Konzentrat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91853"/>
            <a:ext cx="44291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2"/>
          <p:cNvSpPr txBox="1">
            <a:spLocks noChangeArrowheads="1"/>
          </p:cNvSpPr>
          <p:nvPr/>
        </p:nvSpPr>
        <p:spPr bwMode="auto">
          <a:xfrm>
            <a:off x="1885950" y="57150"/>
            <a:ext cx="5844779"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431"/>
              </a:spcAft>
            </a:pPr>
            <a:r>
              <a:rPr lang="de-DE" altLang="en-US" sz="2100" b="1">
                <a:solidFill>
                  <a:srgbClr val="FFFFFF"/>
                </a:solidFill>
              </a:rPr>
              <a:t>5. Verdunstung</a:t>
            </a:r>
            <a:br>
              <a:rPr lang="de-DE" altLang="en-US" sz="2100" b="1">
                <a:solidFill>
                  <a:srgbClr val="FFFFFF"/>
                </a:solidFill>
              </a:rPr>
            </a:br>
            <a:r>
              <a:rPr lang="de-DE" altLang="en-US" sz="1500" b="1">
                <a:solidFill>
                  <a:srgbClr val="FFFFFF"/>
                </a:solidFill>
              </a:rPr>
              <a:t>5.2 Physikalische Grundlagen</a:t>
            </a:r>
            <a:endParaRPr lang="de-DE" altLang="en-US" sz="2100" b="1">
              <a:solidFill>
                <a:srgbClr val="FFFFFF"/>
              </a:solidFill>
            </a:endParaRPr>
          </a:p>
        </p:txBody>
      </p:sp>
      <p:sp>
        <p:nvSpPr>
          <p:cNvPr id="2" name="Title 1">
            <a:extLst>
              <a:ext uri="{FF2B5EF4-FFF2-40B4-BE49-F238E27FC236}">
                <a16:creationId xmlns:a16="http://schemas.microsoft.com/office/drawing/2014/main" id="{0EB85543-F867-41D2-A287-5A792E0C083F}"/>
              </a:ext>
            </a:extLst>
          </p:cNvPr>
          <p:cNvSpPr>
            <a:spLocks noGrp="1"/>
          </p:cNvSpPr>
          <p:nvPr>
            <p:ph type="title"/>
          </p:nvPr>
        </p:nvSpPr>
        <p:spPr/>
        <p:txBody>
          <a:bodyPr/>
          <a:lstStyle/>
          <a:p>
            <a:r>
              <a:rPr lang="de-DE" dirty="0"/>
              <a:t>C3 and C4 plants</a:t>
            </a:r>
            <a:endParaRPr lang="en-DE" dirty="0"/>
          </a:p>
        </p:txBody>
      </p:sp>
      <p:sp>
        <p:nvSpPr>
          <p:cNvPr id="3" name="Text Placeholder 2">
            <a:extLst>
              <a:ext uri="{FF2B5EF4-FFF2-40B4-BE49-F238E27FC236}">
                <a16:creationId xmlns:a16="http://schemas.microsoft.com/office/drawing/2014/main" id="{854C8882-04A6-45CD-B231-FC3FBB7EAF4D}"/>
              </a:ext>
            </a:extLst>
          </p:cNvPr>
          <p:cNvSpPr>
            <a:spLocks noGrp="1"/>
          </p:cNvSpPr>
          <p:nvPr>
            <p:ph type="body" sz="quarter" idx="13"/>
          </p:nvPr>
        </p:nvSpPr>
        <p:spPr>
          <a:xfrm>
            <a:off x="371961" y="1607157"/>
            <a:ext cx="3655318" cy="3024188"/>
          </a:xfrm>
        </p:spPr>
        <p:txBody>
          <a:bodyPr/>
          <a:lstStyle/>
          <a:p>
            <a:r>
              <a:rPr lang="en-US" dirty="0">
                <a:latin typeface="+mn-lt"/>
              </a:rPr>
              <a:t>C4 plants actively bind CO</a:t>
            </a:r>
            <a:r>
              <a:rPr lang="en-US" baseline="-25000" dirty="0">
                <a:latin typeface="+mn-lt"/>
              </a:rPr>
              <a:t>2</a:t>
            </a:r>
            <a:r>
              <a:rPr lang="en-US" dirty="0">
                <a:latin typeface="+mn-lt"/>
              </a:rPr>
              <a:t> using additional energy. </a:t>
            </a:r>
          </a:p>
          <a:p>
            <a:r>
              <a:rPr lang="en-US" dirty="0">
                <a:latin typeface="+mn-lt"/>
              </a:rPr>
              <a:t>This allows them to close the stomata further and consume less water per biomass produced. </a:t>
            </a:r>
          </a:p>
          <a:p>
            <a:r>
              <a:rPr lang="en-US" dirty="0">
                <a:latin typeface="+mn-lt"/>
              </a:rPr>
              <a:t>However, they have a higher temperature optimum and are less energy efficient.</a:t>
            </a:r>
          </a:p>
          <a:p>
            <a:endParaRPr lang="en-DE" dirty="0">
              <a:latin typeface="+mn-l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Share [%] </a:t>
            </a:r>
            <a:r>
              <a:rPr lang="de-DE" dirty="0" err="1"/>
              <a:t>of</a:t>
            </a:r>
            <a:r>
              <a:rPr lang="de-DE" dirty="0"/>
              <a:t> </a:t>
            </a:r>
            <a:r>
              <a:rPr lang="de-DE" dirty="0" err="1"/>
              <a:t>the</a:t>
            </a:r>
            <a:r>
              <a:rPr lang="de-DE" dirty="0"/>
              <a:t> </a:t>
            </a:r>
            <a:r>
              <a:rPr lang="de-DE" dirty="0" err="1"/>
              <a:t>two</a:t>
            </a:r>
            <a:r>
              <a:rPr lang="de-DE" dirty="0"/>
              <a:t> </a:t>
            </a:r>
            <a:r>
              <a:rPr lang="de-DE" dirty="0" err="1"/>
              <a:t>components</a:t>
            </a:r>
            <a:endParaRPr lang="en-US" dirty="0"/>
          </a:p>
        </p:txBody>
      </p:sp>
      <p:sp>
        <p:nvSpPr>
          <p:cNvPr id="3" name="Text Placeholder 2"/>
          <p:cNvSpPr>
            <a:spLocks noGrp="1"/>
          </p:cNvSpPr>
          <p:nvPr>
            <p:ph type="body" sz="quarter" idx="13"/>
          </p:nvPr>
        </p:nvSpPr>
        <p:spPr bwMode="auto">
          <a:xfrm>
            <a:off x="628650" y="1635646"/>
            <a:ext cx="7886700" cy="3024188"/>
          </a:xfrm>
        </p:spPr>
        <p:txBody>
          <a:bodyPr>
            <a:normAutofit/>
          </a:bodyPr>
          <a:lstStyle/>
          <a:p>
            <a:pPr marL="0" indent="0">
              <a:buNone/>
              <a:defRPr/>
            </a:pPr>
            <a:r>
              <a:rPr lang="de-DE" sz="2000" b="1" dirty="0">
                <a:latin typeface="+mn-lt"/>
              </a:rPr>
              <a:t>Proportion </a:t>
            </a:r>
            <a:r>
              <a:rPr lang="de-DE" sz="2000" b="1" dirty="0" err="1">
                <a:latin typeface="+mn-lt"/>
              </a:rPr>
              <a:t>of</a:t>
            </a:r>
            <a:r>
              <a:rPr lang="de-DE" sz="2000" b="1" dirty="0">
                <a:latin typeface="+mn-lt"/>
              </a:rPr>
              <a:t> </a:t>
            </a:r>
            <a:r>
              <a:rPr lang="de-DE" sz="2000" b="1" dirty="0" err="1">
                <a:latin typeface="+mn-lt"/>
              </a:rPr>
              <a:t>evaporation</a:t>
            </a:r>
            <a:r>
              <a:rPr lang="de-DE" sz="2000" b="1" dirty="0">
                <a:latin typeface="+mn-lt"/>
              </a:rPr>
              <a:t> </a:t>
            </a:r>
            <a:r>
              <a:rPr lang="de-DE" sz="2000" b="1" dirty="0" err="1">
                <a:latin typeface="+mn-lt"/>
              </a:rPr>
              <a:t>components</a:t>
            </a:r>
            <a:r>
              <a:rPr lang="de-DE" sz="2000" b="1" dirty="0">
                <a:latin typeface="+mn-lt"/>
              </a:rPr>
              <a:t> on </a:t>
            </a:r>
            <a:r>
              <a:rPr lang="de-DE" sz="2000" b="1" dirty="0" err="1">
                <a:latin typeface="+mn-lt"/>
              </a:rPr>
              <a:t>average</a:t>
            </a:r>
            <a:r>
              <a:rPr lang="de-DE" sz="2000" b="1" dirty="0">
                <a:latin typeface="+mn-lt"/>
              </a:rPr>
              <a:t> in Central European </a:t>
            </a:r>
            <a:r>
              <a:rPr lang="de-DE" sz="2000" b="1" dirty="0" err="1">
                <a:latin typeface="+mn-lt"/>
              </a:rPr>
              <a:t>landscapes</a:t>
            </a:r>
            <a:r>
              <a:rPr lang="de-DE" sz="2000" b="1" dirty="0">
                <a:latin typeface="+mn-lt"/>
              </a:rPr>
              <a:t>:</a:t>
            </a:r>
          </a:p>
          <a:p>
            <a:pPr marL="0" indent="0">
              <a:buNone/>
              <a:defRPr/>
            </a:pPr>
            <a:endParaRPr lang="de-DE" sz="2000" dirty="0">
              <a:latin typeface="+mn-lt"/>
            </a:endParaRPr>
          </a:p>
          <a:p>
            <a:pPr>
              <a:defRPr/>
            </a:pPr>
            <a:r>
              <a:rPr lang="de-DE" sz="2000" dirty="0">
                <a:latin typeface="+mn-lt"/>
              </a:rPr>
              <a:t>Transpiration: ~50-70 %</a:t>
            </a:r>
          </a:p>
          <a:p>
            <a:pPr>
              <a:defRPr/>
            </a:pPr>
            <a:r>
              <a:rPr lang="de-DE" sz="2000" dirty="0">
                <a:latin typeface="+mn-lt"/>
              </a:rPr>
              <a:t>Interception </a:t>
            </a:r>
            <a:r>
              <a:rPr lang="de-DE" sz="2000" dirty="0" err="1">
                <a:latin typeface="+mn-lt"/>
              </a:rPr>
              <a:t>evaporation</a:t>
            </a:r>
            <a:r>
              <a:rPr lang="de-DE" sz="2000" dirty="0">
                <a:latin typeface="+mn-lt"/>
              </a:rPr>
              <a:t>: ~15-40 %</a:t>
            </a:r>
          </a:p>
          <a:p>
            <a:pPr>
              <a:defRPr/>
            </a:pPr>
            <a:r>
              <a:rPr lang="de-DE" sz="2000" dirty="0">
                <a:latin typeface="+mn-lt"/>
              </a:rPr>
              <a:t>Evaporation: ~5-25 %</a:t>
            </a:r>
          </a:p>
          <a:p>
            <a:pPr marL="0" indent="0">
              <a:buNone/>
              <a:defRPr/>
            </a:pPr>
            <a:endParaRPr lang="en-US" sz="20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109</a:t>
            </a:fld>
            <a:endParaRPr lang="de-D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a:spLocks noGrp="1" noChangeArrowheads="1"/>
          </p:cNvSpPr>
          <p:nvPr>
            <p:ph type="title"/>
          </p:nvPr>
        </p:nvSpPr>
        <p:spPr bwMode="auto"/>
        <p:txBody>
          <a:bodyPr/>
          <a:lstStyle/>
          <a:p>
            <a:pPr>
              <a:defRPr/>
            </a:pPr>
            <a:r>
              <a:rPr lang="en-GB" dirty="0"/>
              <a:t>Repetition: Energy distribution on Earth’s surface</a:t>
            </a:r>
            <a:endParaRPr lang="en-US" b="1" dirty="0"/>
          </a:p>
        </p:txBody>
      </p:sp>
      <p:sp>
        <p:nvSpPr>
          <p:cNvPr id="5" name="Slide Number Placeholder 1"/>
          <p:cNvSpPr>
            <a:spLocks noGrp="1"/>
          </p:cNvSpPr>
          <p:nvPr>
            <p:ph type="sldNum" sz="quarter" idx="16"/>
          </p:nvPr>
        </p:nvSpPr>
        <p:spPr bwMode="auto"/>
        <p:txBody>
          <a:bodyPr/>
          <a:lstStyle/>
          <a:p>
            <a:pPr>
              <a:defRPr/>
            </a:pPr>
            <a:fld id="{A7170906-D96E-46F7-8295-9ED14C528E5B}" type="slidenum">
              <a:rPr lang="en-US"/>
              <a:t>11</a:t>
            </a:fld>
            <a:endParaRPr lang="en-US"/>
          </a:p>
        </p:txBody>
      </p:sp>
      <p:sp>
        <p:nvSpPr>
          <p:cNvPr id="7" name="Oval 2"/>
          <p:cNvSpPr>
            <a:spLocks noChangeArrowheads="1"/>
          </p:cNvSpPr>
          <p:nvPr/>
        </p:nvSpPr>
        <p:spPr bwMode="auto">
          <a:xfrm>
            <a:off x="6044816" y="1376958"/>
            <a:ext cx="2916000" cy="2916000"/>
          </a:xfrm>
          <a:prstGeom prst="ellipse">
            <a:avLst/>
          </a:prstGeom>
          <a:solidFill>
            <a:schemeClr val="accent1"/>
          </a:solidFill>
          <a:ln w="38100">
            <a:solidFill>
              <a:schemeClr val="accent2"/>
            </a:solidFill>
            <a:round/>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8" name="AutoShape 3"/>
          <p:cNvSpPr>
            <a:spLocks noChangeArrowheads="1"/>
          </p:cNvSpPr>
          <p:nvPr/>
        </p:nvSpPr>
        <p:spPr bwMode="auto">
          <a:xfrm>
            <a:off x="4368416" y="2613088"/>
            <a:ext cx="1524000" cy="381000"/>
          </a:xfrm>
          <a:prstGeom prst="rightArrow">
            <a:avLst>
              <a:gd name="adj1" fmla="val 50000"/>
              <a:gd name="adj2" fmla="val 10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9" name="Text Box 4"/>
          <p:cNvSpPr>
            <a:spLocks/>
          </p:cNvSpPr>
          <p:nvPr/>
        </p:nvSpPr>
        <p:spPr bwMode="auto">
          <a:xfrm>
            <a:off x="6914131" y="2492937"/>
            <a:ext cx="1202893" cy="646331"/>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3600" dirty="0">
                <a:latin typeface="+mn-lt"/>
              </a:rPr>
              <a:t>Earth</a:t>
            </a:r>
            <a:endParaRPr dirty="0"/>
          </a:p>
        </p:txBody>
      </p:sp>
      <p:sp>
        <p:nvSpPr>
          <p:cNvPr id="10" name="AutoShape 5"/>
          <p:cNvSpPr>
            <a:spLocks noChangeArrowheads="1"/>
          </p:cNvSpPr>
          <p:nvPr/>
        </p:nvSpPr>
        <p:spPr bwMode="auto">
          <a:xfrm>
            <a:off x="4804656" y="3867894"/>
            <a:ext cx="1524000" cy="381000"/>
          </a:xfrm>
          <a:prstGeom prst="rightArrow">
            <a:avLst>
              <a:gd name="adj1" fmla="val 50000"/>
              <a:gd name="adj2" fmla="val 10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11" name="AutoShape 6"/>
          <p:cNvSpPr>
            <a:spLocks noChangeArrowheads="1"/>
          </p:cNvSpPr>
          <p:nvPr/>
        </p:nvSpPr>
        <p:spPr bwMode="auto">
          <a:xfrm>
            <a:off x="4901816" y="1376958"/>
            <a:ext cx="1524000" cy="381000"/>
          </a:xfrm>
          <a:prstGeom prst="rightArrow">
            <a:avLst>
              <a:gd name="adj1" fmla="val 50000"/>
              <a:gd name="adj2" fmla="val 10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p>
        </p:txBody>
      </p:sp>
      <p:sp>
        <p:nvSpPr>
          <p:cNvPr id="12" name="Text Box 7"/>
          <p:cNvSpPr>
            <a:spLocks/>
          </p:cNvSpPr>
          <p:nvPr/>
        </p:nvSpPr>
        <p:spPr bwMode="auto">
          <a:xfrm>
            <a:off x="395536" y="1335995"/>
            <a:ext cx="3886200" cy="3323987"/>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spcAft>
                <a:spcPts val="1200"/>
              </a:spcAft>
              <a:defRPr/>
            </a:pPr>
            <a:r>
              <a:rPr lang="en-US" sz="2000" dirty="0">
                <a:latin typeface="+mn-lt"/>
              </a:rPr>
              <a:t>High latitudes receive light at low angles</a:t>
            </a:r>
          </a:p>
          <a:p>
            <a:pPr>
              <a:spcAft>
                <a:spcPts val="1200"/>
              </a:spcAft>
              <a:defRPr/>
            </a:pPr>
            <a:endParaRPr sz="2000" dirty="0"/>
          </a:p>
          <a:p>
            <a:pPr>
              <a:spcAft>
                <a:spcPts val="1200"/>
              </a:spcAft>
              <a:defRPr/>
            </a:pPr>
            <a:r>
              <a:rPr lang="en-US" sz="2000" dirty="0">
                <a:latin typeface="+mn-lt"/>
              </a:rPr>
              <a:t>Regions near the equator receive light at 90</a:t>
            </a:r>
            <a:r>
              <a:rPr lang="en-US" sz="2000" baseline="30000" dirty="0">
                <a:latin typeface="+mn-lt"/>
              </a:rPr>
              <a:t>o</a:t>
            </a:r>
            <a:endParaRPr lang="en-US" sz="2000" dirty="0">
              <a:latin typeface="+mn-lt"/>
            </a:endParaRPr>
          </a:p>
          <a:p>
            <a:pPr>
              <a:spcAft>
                <a:spcPts val="1200"/>
              </a:spcAft>
              <a:defRPr/>
            </a:pPr>
            <a:r>
              <a:rPr lang="en-US" sz="2000" dirty="0">
                <a:latin typeface="+mn-lt"/>
              </a:rPr>
              <a:t>-&gt; Light energy is more concentrated near the equator. In other words, there is a greater flux per unit area (W/m</a:t>
            </a:r>
            <a:r>
              <a:rPr lang="en-US" sz="2000" baseline="30000" dirty="0">
                <a:latin typeface="+mn-lt"/>
              </a:rPr>
              <a:t>2</a:t>
            </a:r>
            <a:r>
              <a:rPr lang="en-US" sz="2000" dirty="0">
                <a:latin typeface="+mn-lt"/>
              </a:rPr>
              <a:t>)</a:t>
            </a:r>
            <a:endParaRPr sz="2000" dirty="0"/>
          </a:p>
        </p:txBody>
      </p:sp>
      <p:sp>
        <p:nvSpPr>
          <p:cNvPr id="13" name="Line 8"/>
          <p:cNvSpPr>
            <a:spLocks noChangeShapeType="1"/>
          </p:cNvSpPr>
          <p:nvPr/>
        </p:nvSpPr>
        <p:spPr bwMode="auto">
          <a:xfrm flipV="1">
            <a:off x="6197216" y="1376958"/>
            <a:ext cx="609600" cy="533400"/>
          </a:xfrm>
          <a:prstGeom prst="line">
            <a:avLst/>
          </a:prstGeom>
          <a:noFill/>
          <a:ln w="50800">
            <a:solidFill>
              <a:srgbClr val="993300"/>
            </a:solidFill>
            <a:round/>
            <a:headEnd/>
            <a:tailEnd/>
          </a:ln>
        </p:spPr>
        <p:txBody>
          <a:bodyPr/>
          <a:lstStyle/>
          <a:p>
            <a:pPr>
              <a:defRPr/>
            </a:pPr>
            <a:endParaRPr lang="en-GB"/>
          </a:p>
        </p:txBody>
      </p:sp>
      <p:sp>
        <p:nvSpPr>
          <p:cNvPr id="14" name="Line 9"/>
          <p:cNvSpPr>
            <a:spLocks noChangeShapeType="1"/>
          </p:cNvSpPr>
          <p:nvPr/>
        </p:nvSpPr>
        <p:spPr bwMode="auto">
          <a:xfrm flipH="1" flipV="1">
            <a:off x="6172808" y="3766542"/>
            <a:ext cx="609600" cy="533400"/>
          </a:xfrm>
          <a:prstGeom prst="line">
            <a:avLst/>
          </a:prstGeom>
          <a:noFill/>
          <a:ln w="50800">
            <a:solidFill>
              <a:srgbClr val="993300"/>
            </a:solidFill>
            <a:round/>
            <a:headEnd/>
            <a:tailEnd/>
          </a:ln>
        </p:spPr>
        <p:txBody>
          <a:bodyPr/>
          <a:lstStyle/>
          <a:p>
            <a:pPr>
              <a:defRPr/>
            </a:pPr>
            <a:endParaRPr lang="en-GB"/>
          </a:p>
        </p:txBody>
      </p:sp>
      <p:sp>
        <p:nvSpPr>
          <p:cNvPr id="15" name="Line 10"/>
          <p:cNvSpPr>
            <a:spLocks noChangeShapeType="1"/>
          </p:cNvSpPr>
          <p:nvPr/>
        </p:nvSpPr>
        <p:spPr bwMode="auto">
          <a:xfrm>
            <a:off x="5968616" y="2384488"/>
            <a:ext cx="0" cy="838200"/>
          </a:xfrm>
          <a:prstGeom prst="line">
            <a:avLst/>
          </a:prstGeom>
          <a:noFill/>
          <a:ln w="50800">
            <a:solidFill>
              <a:srgbClr val="993300"/>
            </a:solidFill>
            <a:round/>
            <a:headEnd/>
            <a:tailEnd/>
          </a:ln>
        </p:spPr>
        <p:txBody>
          <a:bodyPr/>
          <a:lstStyle/>
          <a:p>
            <a:pPr>
              <a:defRPr/>
            </a:pPr>
            <a:endParaRPr lang="en-GB"/>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Effects</a:t>
            </a:r>
            <a:r>
              <a:rPr lang="de-DE" dirty="0"/>
              <a:t> on </a:t>
            </a:r>
            <a:r>
              <a:rPr lang="de-DE" dirty="0" err="1"/>
              <a:t>evaporation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110</a:t>
            </a:fld>
            <a:endParaRPr lang="de-DE"/>
          </a:p>
        </p:txBody>
      </p:sp>
      <p:sp>
        <p:nvSpPr>
          <p:cNvPr id="5" name="Text Placeholder 4"/>
          <p:cNvSpPr txBox="1">
            <a:spLocks noGrp="1"/>
          </p:cNvSpPr>
          <p:nvPr>
            <p:ph type="body" sz="quarter" idx="13"/>
          </p:nvPr>
        </p:nvSpPr>
        <p:spPr bwMode="auto">
          <a:xfrm>
            <a:off x="971600" y="1563638"/>
            <a:ext cx="6624736" cy="2903359"/>
          </a:xfrm>
          <a:prstGeom prst="rect">
            <a:avLst/>
          </a:prstGeom>
          <a:noFill/>
        </p:spPr>
        <p:txBody>
          <a:bodyPr wrap="square" rtlCol="0">
            <a:spAutoFit/>
          </a:bodyPr>
          <a:lstStyle/>
          <a:p>
            <a:pPr marL="0" indent="0">
              <a:spcAft>
                <a:spcPts val="900"/>
              </a:spcAft>
              <a:buNone/>
              <a:defRPr/>
            </a:pPr>
            <a:r>
              <a:rPr lang="en-US" sz="2000" b="1" dirty="0">
                <a:latin typeface="+mn-lt"/>
              </a:rPr>
              <a:t>Evaporation is physically dependent on the following factors: </a:t>
            </a:r>
          </a:p>
          <a:p>
            <a:pPr>
              <a:spcAft>
                <a:spcPts val="900"/>
              </a:spcAft>
              <a:defRPr/>
            </a:pPr>
            <a:r>
              <a:rPr lang="en-US" sz="2000" b="1" dirty="0">
                <a:latin typeface="+mn-lt"/>
              </a:rPr>
              <a:t>Solar radiation </a:t>
            </a:r>
            <a:r>
              <a:rPr lang="en-US" sz="2000" dirty="0">
                <a:latin typeface="+mn-lt"/>
              </a:rPr>
              <a:t>as a source of energy</a:t>
            </a:r>
          </a:p>
          <a:p>
            <a:pPr>
              <a:spcAft>
                <a:spcPts val="900"/>
              </a:spcAft>
              <a:defRPr/>
            </a:pPr>
            <a:r>
              <a:rPr lang="en-US" sz="2000" b="1" dirty="0">
                <a:latin typeface="+mn-lt"/>
              </a:rPr>
              <a:t>Air temperature </a:t>
            </a:r>
            <a:r>
              <a:rPr lang="en-US" sz="2000" dirty="0">
                <a:latin typeface="+mn-lt"/>
              </a:rPr>
              <a:t>(which in turn depends on solar radiation)</a:t>
            </a:r>
          </a:p>
          <a:p>
            <a:pPr>
              <a:spcAft>
                <a:spcPts val="900"/>
              </a:spcAft>
              <a:defRPr/>
            </a:pPr>
            <a:r>
              <a:rPr lang="en-US" sz="2000" b="1" dirty="0">
                <a:latin typeface="+mn-lt"/>
              </a:rPr>
              <a:t>Air humidity </a:t>
            </a:r>
            <a:r>
              <a:rPr lang="en-US" sz="2000" dirty="0">
                <a:latin typeface="+mn-lt"/>
              </a:rPr>
              <a:t>and thus the saturation deficit of the air</a:t>
            </a:r>
          </a:p>
          <a:p>
            <a:pPr>
              <a:spcAft>
                <a:spcPts val="900"/>
              </a:spcAft>
              <a:defRPr/>
            </a:pPr>
            <a:r>
              <a:rPr lang="en-US" sz="2000" b="1" dirty="0">
                <a:latin typeface="+mn-lt"/>
              </a:rPr>
              <a:t>Wind movement</a:t>
            </a:r>
            <a:r>
              <a:rPr lang="en-US" sz="2000" dirty="0">
                <a:latin typeface="+mn-lt"/>
              </a:rPr>
              <a:t>, especially its turbulence and thus the greater mixing of the air </a:t>
            </a:r>
            <a:endParaRPr lang="de-DE" sz="2000" dirty="0">
              <a:latin typeface="+mn-lt"/>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Potential and </a:t>
            </a:r>
            <a:r>
              <a:rPr lang="de-DE" dirty="0" err="1"/>
              <a:t>actual</a:t>
            </a:r>
            <a:r>
              <a:rPr lang="de-DE" dirty="0"/>
              <a:t> </a:t>
            </a:r>
            <a:r>
              <a:rPr lang="de-DE" dirty="0" err="1"/>
              <a:t>evapotranspiration</a:t>
            </a:r>
            <a:endParaRPr lang="en-US" dirty="0"/>
          </a:p>
        </p:txBody>
      </p:sp>
      <p:sp>
        <p:nvSpPr>
          <p:cNvPr id="3" name="Text Placeholder 2"/>
          <p:cNvSpPr>
            <a:spLocks noGrp="1"/>
          </p:cNvSpPr>
          <p:nvPr>
            <p:ph type="body" sz="quarter" idx="13"/>
          </p:nvPr>
        </p:nvSpPr>
        <p:spPr bwMode="auto"/>
        <p:txBody>
          <a:bodyPr>
            <a:noAutofit/>
          </a:bodyPr>
          <a:lstStyle/>
          <a:p>
            <a:pPr marL="0" indent="0">
              <a:buNone/>
              <a:defRPr/>
            </a:pPr>
            <a:r>
              <a:rPr lang="en-US" sz="2000" b="1" dirty="0">
                <a:solidFill>
                  <a:srgbClr val="0070C0"/>
                </a:solidFill>
                <a:latin typeface="+mn-lt"/>
              </a:rPr>
              <a:t>Potential evaporation</a:t>
            </a:r>
            <a:r>
              <a:rPr lang="en-US" sz="2000" dirty="0">
                <a:solidFill>
                  <a:srgbClr val="0070C0"/>
                </a:solidFill>
                <a:latin typeface="+mn-lt"/>
              </a:rPr>
              <a:t> (</a:t>
            </a:r>
            <a:r>
              <a:rPr lang="en-US" sz="2000" b="1" dirty="0">
                <a:solidFill>
                  <a:srgbClr val="0070C0"/>
                </a:solidFill>
                <a:latin typeface="+mn-lt"/>
              </a:rPr>
              <a:t>PE</a:t>
            </a:r>
            <a:r>
              <a:rPr lang="en-US" sz="2000" dirty="0">
                <a:solidFill>
                  <a:srgbClr val="0070C0"/>
                </a:solidFill>
                <a:latin typeface="+mn-lt"/>
              </a:rPr>
              <a:t>) or </a:t>
            </a:r>
            <a:r>
              <a:rPr lang="en-US" sz="2000" b="1" dirty="0">
                <a:solidFill>
                  <a:srgbClr val="0070C0"/>
                </a:solidFill>
                <a:latin typeface="+mn-lt"/>
              </a:rPr>
              <a:t>potential evapotranspiration</a:t>
            </a:r>
            <a:r>
              <a:rPr lang="en-US" sz="2000" dirty="0">
                <a:solidFill>
                  <a:srgbClr val="0070C0"/>
                </a:solidFill>
                <a:latin typeface="+mn-lt"/>
              </a:rPr>
              <a:t> (</a:t>
            </a:r>
            <a:r>
              <a:rPr lang="en-US" sz="2000" b="1" dirty="0">
                <a:solidFill>
                  <a:srgbClr val="0070C0"/>
                </a:solidFill>
                <a:latin typeface="+mn-lt"/>
              </a:rPr>
              <a:t>PET</a:t>
            </a:r>
            <a:r>
              <a:rPr lang="en-US" sz="2000" dirty="0">
                <a:solidFill>
                  <a:srgbClr val="0070C0"/>
                </a:solidFill>
                <a:latin typeface="+mn-lt"/>
              </a:rPr>
              <a:t>) </a:t>
            </a:r>
            <a:r>
              <a:rPr lang="en-US" sz="2000" dirty="0">
                <a:latin typeface="+mn-lt"/>
              </a:rPr>
              <a:t>is defined as the amount of evaporation that would occur if sufficient water is available. </a:t>
            </a:r>
          </a:p>
          <a:p>
            <a:pPr marL="0" indent="0">
              <a:buNone/>
              <a:defRPr/>
            </a:pPr>
            <a:r>
              <a:rPr lang="en-US" sz="2000" b="1" dirty="0">
                <a:solidFill>
                  <a:srgbClr val="0070C0"/>
                </a:solidFill>
                <a:latin typeface="+mn-lt"/>
              </a:rPr>
              <a:t>Actual evapotranspiration (AET) </a:t>
            </a:r>
            <a:r>
              <a:rPr lang="en-US" sz="2000" dirty="0">
                <a:latin typeface="+mn-lt"/>
              </a:rPr>
              <a:t>is the net result of atmospheric demand for moisture from a surface and the ability of the surface to supply moisture. </a:t>
            </a:r>
          </a:p>
          <a:p>
            <a:pPr marL="0" indent="0">
              <a:buNone/>
              <a:defRPr/>
            </a:pPr>
            <a:r>
              <a:rPr lang="en-US" sz="2000" dirty="0">
                <a:latin typeface="+mn-lt"/>
              </a:rPr>
              <a:t>Therefore, PET is a measure of the demand side, AET is limited by the supply. </a:t>
            </a:r>
          </a:p>
          <a:p>
            <a:pPr marL="0" indent="0">
              <a:buNone/>
              <a:defRPr/>
            </a:pPr>
            <a:r>
              <a:rPr lang="en-US" sz="2000" dirty="0">
                <a:latin typeface="+mn-lt"/>
              </a:rPr>
              <a:t>A dryland is a place where annual potential evaporation exceeds annual precipitation.</a:t>
            </a:r>
            <a:endParaRPr lang="de-DE" sz="20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111</a:t>
            </a:fld>
            <a:endParaRPr lang="de-DE"/>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Potential </a:t>
            </a:r>
            <a:r>
              <a:rPr lang="de-DE" dirty="0" err="1"/>
              <a:t>evapotranspiration</a:t>
            </a:r>
            <a:endParaRPr lang="en-US" dirty="0"/>
          </a:p>
        </p:txBody>
      </p:sp>
      <p:sp>
        <p:nvSpPr>
          <p:cNvPr id="3" name="Text Placeholder 2"/>
          <p:cNvSpPr>
            <a:spLocks noGrp="1"/>
          </p:cNvSpPr>
          <p:nvPr>
            <p:ph type="body" sz="quarter" idx="13"/>
          </p:nvPr>
        </p:nvSpPr>
        <p:spPr bwMode="auto">
          <a:xfrm>
            <a:off x="251520" y="1419622"/>
            <a:ext cx="5625529" cy="3024188"/>
          </a:xfrm>
        </p:spPr>
        <p:txBody>
          <a:bodyPr>
            <a:noAutofit/>
          </a:bodyPr>
          <a:lstStyle/>
          <a:p>
            <a:pPr marL="0" indent="0">
              <a:buNone/>
              <a:defRPr/>
            </a:pPr>
            <a:r>
              <a:rPr lang="en-US" sz="1600" b="1" dirty="0">
                <a:latin typeface="+mn-lt"/>
              </a:rPr>
              <a:t>Maximum possible evaporation of a site under given meteorological conditions with optimal water supply </a:t>
            </a:r>
            <a:r>
              <a:rPr lang="en-US" sz="1600" dirty="0">
                <a:latin typeface="+mn-lt"/>
              </a:rPr>
              <a:t>-&gt; Conversion of the total energy supply</a:t>
            </a:r>
          </a:p>
          <a:p>
            <a:pPr marL="0" indent="0">
              <a:buNone/>
              <a:defRPr/>
            </a:pPr>
            <a:r>
              <a:rPr lang="en-US" sz="1600" dirty="0">
                <a:latin typeface="+mn-lt"/>
              </a:rPr>
              <a:t>PET exclusively dependents on meteorological (atmospheric) variables (temperature, humidity, wind, radiation)</a:t>
            </a:r>
          </a:p>
          <a:p>
            <a:pPr marL="0" indent="0">
              <a:buNone/>
              <a:defRPr/>
            </a:pPr>
            <a:r>
              <a:rPr lang="en-US" sz="1600" dirty="0">
                <a:latin typeface="+mn-lt"/>
              </a:rPr>
              <a:t>Examples of potentially evaporating surfaces:</a:t>
            </a:r>
          </a:p>
          <a:p>
            <a:pPr>
              <a:defRPr/>
            </a:pPr>
            <a:r>
              <a:rPr lang="en-US" sz="1400" dirty="0">
                <a:latin typeface="+mn-lt"/>
              </a:rPr>
              <a:t>Evaporation from free water surfaces (lakes, rivers ...)</a:t>
            </a:r>
          </a:p>
          <a:p>
            <a:pPr>
              <a:defRPr/>
            </a:pPr>
            <a:r>
              <a:rPr lang="en-US" sz="1400" dirty="0">
                <a:latin typeface="+mn-lt"/>
              </a:rPr>
              <a:t>Evaporation from moist soil (after rain events or during irrigation)</a:t>
            </a:r>
          </a:p>
          <a:p>
            <a:pPr>
              <a:defRPr/>
            </a:pPr>
            <a:r>
              <a:rPr lang="en-US" sz="1400" dirty="0">
                <a:latin typeface="+mn-lt"/>
              </a:rPr>
              <a:t>Evaporation from snow cover</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112</a:t>
            </a:fld>
            <a:endParaRPr lang="de-DE"/>
          </a:p>
        </p:txBody>
      </p:sp>
      <p:pic>
        <p:nvPicPr>
          <p:cNvPr id="5" name="Picture 4" descr="EPSN0023">
            <a:extLst>
              <a:ext uri="{FF2B5EF4-FFF2-40B4-BE49-F238E27FC236}">
                <a16:creationId xmlns:a16="http://schemas.microsoft.com/office/drawing/2014/main" id="{B3AF4157-1C61-4D53-960F-CE600075FB86}"/>
              </a:ext>
            </a:extLst>
          </p:cNvPr>
          <p:cNvPicPr>
            <a:picLocks noChangeAspect="1" noChangeArrowheads="1"/>
          </p:cNvPicPr>
          <p:nvPr/>
        </p:nvPicPr>
        <p:blipFill>
          <a:blip r:embed="rId2"/>
          <a:srcRect b="4102"/>
          <a:stretch/>
        </p:blipFill>
        <p:spPr bwMode="auto">
          <a:xfrm>
            <a:off x="5940152" y="1275606"/>
            <a:ext cx="3086107" cy="2219326"/>
          </a:xfrm>
          <a:prstGeom prst="rect">
            <a:avLst/>
          </a:prstGeom>
          <a:noFill/>
        </p:spPr>
      </p:pic>
      <p:sp>
        <p:nvSpPr>
          <p:cNvPr id="6" name="Rectangle 7">
            <a:extLst>
              <a:ext uri="{FF2B5EF4-FFF2-40B4-BE49-F238E27FC236}">
                <a16:creationId xmlns:a16="http://schemas.microsoft.com/office/drawing/2014/main" id="{0DB790AB-92E4-498B-85F8-003D0C571D00}"/>
              </a:ext>
            </a:extLst>
          </p:cNvPr>
          <p:cNvSpPr>
            <a:spLocks noChangeArrowheads="1"/>
          </p:cNvSpPr>
          <p:nvPr/>
        </p:nvSpPr>
        <p:spPr bwMode="auto">
          <a:xfrm>
            <a:off x="6104459" y="3093691"/>
            <a:ext cx="2694390" cy="530915"/>
          </a:xfrm>
          <a:prstGeom prst="rect">
            <a:avLst/>
          </a:prstGeom>
          <a:solidFill>
            <a:schemeClr val="accent5">
              <a:lumMod val="60000"/>
              <a:lumOff val="40000"/>
            </a:schemeClr>
          </a:solidFill>
          <a:ln>
            <a:noFill/>
          </a:ln>
          <a:effectLst/>
        </p:spPr>
        <p:txBody>
          <a:bodyPr wrap="square">
            <a:spAutoFit/>
          </a:bodyPr>
          <a:lstStyle/>
          <a:p>
            <a:pPr>
              <a:buFont typeface="Wingdings"/>
              <a:buNone/>
              <a:defRPr/>
            </a:pPr>
            <a:r>
              <a:rPr lang="de-DE" sz="1800" dirty="0">
                <a:solidFill>
                  <a:schemeClr val="bg1"/>
                </a:solidFill>
                <a:latin typeface="Arial"/>
                <a:cs typeface="Arial"/>
              </a:rPr>
              <a:t>AET = PET </a:t>
            </a:r>
          </a:p>
          <a:p>
            <a:pPr>
              <a:buFont typeface="Wingdings"/>
              <a:buNone/>
              <a:defRPr/>
            </a:pPr>
            <a:r>
              <a:rPr lang="de-DE" sz="1050" dirty="0">
                <a:solidFill>
                  <a:schemeClr val="bg1"/>
                </a:solidFill>
                <a:latin typeface="Arial"/>
                <a:cs typeface="Arial"/>
              </a:rPr>
              <a:t>(e.g. </a:t>
            </a:r>
            <a:r>
              <a:rPr lang="de-DE" sz="1050" dirty="0" err="1">
                <a:solidFill>
                  <a:schemeClr val="bg1"/>
                </a:solidFill>
                <a:latin typeface="Arial"/>
                <a:cs typeface="Arial"/>
              </a:rPr>
              <a:t>over</a:t>
            </a:r>
            <a:r>
              <a:rPr lang="de-DE" sz="1050" dirty="0">
                <a:solidFill>
                  <a:schemeClr val="bg1"/>
                </a:solidFill>
                <a:latin typeface="Arial"/>
                <a:cs typeface="Arial"/>
              </a:rPr>
              <a:t> </a:t>
            </a:r>
            <a:r>
              <a:rPr lang="de-DE" sz="1050" dirty="0" err="1">
                <a:solidFill>
                  <a:schemeClr val="bg1"/>
                </a:solidFill>
                <a:latin typeface="Arial"/>
                <a:cs typeface="Arial"/>
              </a:rPr>
              <a:t>lakes</a:t>
            </a:r>
            <a:r>
              <a:rPr lang="de-DE" sz="1050" dirty="0">
                <a:solidFill>
                  <a:schemeClr val="bg1"/>
                </a:solidFill>
                <a:latin typeface="Arial"/>
                <a:cs typeface="Arial"/>
              </a:rPr>
              <a:t>)</a:t>
            </a:r>
            <a:endParaRPr lang="en-GB" sz="1050" dirty="0">
              <a:solidFill>
                <a:schemeClr val="bg1"/>
              </a:solidFill>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Actual</a:t>
            </a:r>
            <a:r>
              <a:rPr lang="de-DE" dirty="0"/>
              <a:t> </a:t>
            </a:r>
            <a:r>
              <a:rPr lang="de-DE" dirty="0" err="1"/>
              <a:t>evapotranspiration</a:t>
            </a:r>
            <a:r>
              <a:rPr lang="de-DE" dirty="0"/>
              <a:t> AET</a:t>
            </a:r>
            <a:endParaRPr lang="en-US" dirty="0"/>
          </a:p>
        </p:txBody>
      </p:sp>
      <p:sp>
        <p:nvSpPr>
          <p:cNvPr id="3" name="Text Placeholder 2"/>
          <p:cNvSpPr>
            <a:spLocks noGrp="1"/>
          </p:cNvSpPr>
          <p:nvPr>
            <p:ph type="body" sz="quarter" idx="13"/>
          </p:nvPr>
        </p:nvSpPr>
        <p:spPr bwMode="auto">
          <a:xfrm>
            <a:off x="628650" y="1491853"/>
            <a:ext cx="4523768" cy="3024188"/>
          </a:xfrm>
        </p:spPr>
        <p:txBody>
          <a:bodyPr>
            <a:noAutofit/>
          </a:bodyPr>
          <a:lstStyle/>
          <a:p>
            <a:pPr>
              <a:defRPr/>
            </a:pPr>
            <a:r>
              <a:rPr lang="en-US" dirty="0">
                <a:latin typeface="+mn-lt"/>
              </a:rPr>
              <a:t>Value of evaporation actually occurring at a site</a:t>
            </a:r>
          </a:p>
          <a:p>
            <a:pPr>
              <a:defRPr/>
            </a:pPr>
            <a:r>
              <a:rPr lang="en-US" dirty="0">
                <a:latin typeface="+mn-lt"/>
              </a:rPr>
              <a:t>Depending on atmospheric, soil and vegetation conditions and availability of water</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113</a:t>
            </a:fld>
            <a:endParaRPr lang="de-DE"/>
          </a:p>
        </p:txBody>
      </p:sp>
      <p:pic>
        <p:nvPicPr>
          <p:cNvPr id="5" name="Picture 4">
            <a:extLst>
              <a:ext uri="{FF2B5EF4-FFF2-40B4-BE49-F238E27FC236}">
                <a16:creationId xmlns:a16="http://schemas.microsoft.com/office/drawing/2014/main" id="{E097C34E-6842-4529-86F4-7CF7D12BCD20}"/>
              </a:ext>
            </a:extLst>
          </p:cNvPr>
          <p:cNvPicPr>
            <a:picLocks noChangeAspect="1" noChangeArrowheads="1"/>
          </p:cNvPicPr>
          <p:nvPr/>
        </p:nvPicPr>
        <p:blipFill>
          <a:blip r:embed="rId2"/>
          <a:stretch/>
        </p:blipFill>
        <p:spPr bwMode="auto">
          <a:xfrm>
            <a:off x="5724128" y="1275606"/>
            <a:ext cx="3343275" cy="2228850"/>
          </a:xfrm>
          <a:prstGeom prst="rect">
            <a:avLst/>
          </a:prstGeom>
          <a:noFill/>
          <a:ln>
            <a:noFill/>
          </a:ln>
          <a:effectLst/>
        </p:spPr>
      </p:pic>
      <p:sp>
        <p:nvSpPr>
          <p:cNvPr id="6" name="Rectangle 7">
            <a:extLst>
              <a:ext uri="{FF2B5EF4-FFF2-40B4-BE49-F238E27FC236}">
                <a16:creationId xmlns:a16="http://schemas.microsoft.com/office/drawing/2014/main" id="{5C6CDAE0-BAC0-4E5E-BC49-A475754BB7D4}"/>
              </a:ext>
            </a:extLst>
          </p:cNvPr>
          <p:cNvSpPr>
            <a:spLocks noChangeArrowheads="1"/>
          </p:cNvSpPr>
          <p:nvPr/>
        </p:nvSpPr>
        <p:spPr bwMode="auto">
          <a:xfrm>
            <a:off x="6295839" y="2977150"/>
            <a:ext cx="2199854" cy="872034"/>
          </a:xfrm>
          <a:prstGeom prst="rect">
            <a:avLst/>
          </a:prstGeom>
          <a:solidFill>
            <a:schemeClr val="accent5">
              <a:lumMod val="60000"/>
              <a:lumOff val="40000"/>
            </a:schemeClr>
          </a:solidFill>
          <a:ln>
            <a:noFill/>
          </a:ln>
          <a:effectLst/>
        </p:spPr>
        <p:txBody>
          <a:bodyPr wrap="square">
            <a:spAutoFit/>
          </a:bodyPr>
          <a:lstStyle/>
          <a:p>
            <a:pPr>
              <a:spcBef>
                <a:spcPts val="450"/>
              </a:spcBef>
              <a:defRPr/>
            </a:pPr>
            <a:r>
              <a:rPr lang="de-DE" sz="1800" dirty="0">
                <a:solidFill>
                  <a:schemeClr val="bg1"/>
                </a:solidFill>
                <a:latin typeface="Arial"/>
                <a:cs typeface="Arial"/>
              </a:rPr>
              <a:t>AET &lt;&lt; PET </a:t>
            </a:r>
            <a:endParaRPr sz="1800" dirty="0"/>
          </a:p>
          <a:p>
            <a:pPr>
              <a:spcBef>
                <a:spcPts val="450"/>
              </a:spcBef>
              <a:defRPr/>
            </a:pPr>
            <a:r>
              <a:rPr lang="de-DE" sz="1800" dirty="0">
                <a:solidFill>
                  <a:schemeClr val="bg1"/>
                </a:solidFill>
                <a:latin typeface="Arial"/>
                <a:cs typeface="Arial"/>
              </a:rPr>
              <a:t>Even AET = 0 </a:t>
            </a:r>
          </a:p>
          <a:p>
            <a:pPr>
              <a:buFont typeface="Wingdings"/>
              <a:buNone/>
              <a:defRPr/>
            </a:pPr>
            <a:r>
              <a:rPr lang="de-DE" sz="1050" dirty="0">
                <a:solidFill>
                  <a:schemeClr val="bg1"/>
                </a:solidFill>
                <a:latin typeface="Arial"/>
                <a:cs typeface="Arial"/>
              </a:rPr>
              <a:t>(</a:t>
            </a:r>
            <a:r>
              <a:rPr lang="de-DE" sz="1050" dirty="0" err="1">
                <a:solidFill>
                  <a:schemeClr val="bg1"/>
                </a:solidFill>
                <a:latin typeface="Arial"/>
                <a:cs typeface="Arial"/>
              </a:rPr>
              <a:t>during</a:t>
            </a:r>
            <a:r>
              <a:rPr lang="de-DE" sz="1050" dirty="0">
                <a:solidFill>
                  <a:schemeClr val="bg1"/>
                </a:solidFill>
                <a:latin typeface="Arial"/>
                <a:cs typeface="Arial"/>
              </a:rPr>
              <a:t> </a:t>
            </a:r>
            <a:r>
              <a:rPr lang="de-DE" sz="1050" dirty="0" err="1">
                <a:solidFill>
                  <a:schemeClr val="bg1"/>
                </a:solidFill>
                <a:latin typeface="Arial"/>
                <a:cs typeface="Arial"/>
              </a:rPr>
              <a:t>drought</a:t>
            </a:r>
            <a:r>
              <a:rPr lang="de-DE" sz="1050" dirty="0">
                <a:solidFill>
                  <a:schemeClr val="bg1"/>
                </a:solidFill>
                <a:latin typeface="Arial"/>
                <a:cs typeface="Arial"/>
              </a:rPr>
              <a:t>)</a:t>
            </a:r>
            <a:endParaRPr lang="en-GB" sz="1050" dirty="0">
              <a:solidFill>
                <a:schemeClr val="bg1"/>
              </a:solidFill>
              <a:latin typeface="Arial"/>
              <a:cs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C157-ECA8-4F06-B5BB-BC32A28CFA22}"/>
              </a:ext>
            </a:extLst>
          </p:cNvPr>
          <p:cNvSpPr>
            <a:spLocks noGrp="1"/>
          </p:cNvSpPr>
          <p:nvPr>
            <p:ph type="title"/>
          </p:nvPr>
        </p:nvSpPr>
        <p:spPr/>
        <p:txBody>
          <a:bodyPr/>
          <a:lstStyle/>
          <a:p>
            <a:r>
              <a:rPr lang="de-DE" dirty="0" err="1"/>
              <a:t>Equations</a:t>
            </a:r>
            <a:r>
              <a:rPr lang="de-DE" dirty="0"/>
              <a:t> </a:t>
            </a:r>
            <a:r>
              <a:rPr lang="de-DE" dirty="0" err="1"/>
              <a:t>to</a:t>
            </a:r>
            <a:r>
              <a:rPr lang="de-DE" dirty="0"/>
              <a:t> </a:t>
            </a:r>
            <a:r>
              <a:rPr lang="de-DE" dirty="0" err="1"/>
              <a:t>calculate</a:t>
            </a:r>
            <a:r>
              <a:rPr lang="de-DE" dirty="0"/>
              <a:t> PET</a:t>
            </a:r>
            <a:endParaRPr lang="en-DE" dirty="0"/>
          </a:p>
        </p:txBody>
      </p:sp>
      <p:sp>
        <p:nvSpPr>
          <p:cNvPr id="3" name="Text Placeholder 2">
            <a:extLst>
              <a:ext uri="{FF2B5EF4-FFF2-40B4-BE49-F238E27FC236}">
                <a16:creationId xmlns:a16="http://schemas.microsoft.com/office/drawing/2014/main" id="{8B20857D-100D-48A1-BD68-74A72569C6B7}"/>
              </a:ext>
            </a:extLst>
          </p:cNvPr>
          <p:cNvSpPr>
            <a:spLocks noGrp="1"/>
          </p:cNvSpPr>
          <p:nvPr>
            <p:ph type="body" sz="quarter" idx="13"/>
          </p:nvPr>
        </p:nvSpPr>
        <p:spPr/>
        <p:txBody>
          <a:bodyPr>
            <a:noAutofit/>
          </a:bodyPr>
          <a:lstStyle/>
          <a:p>
            <a:r>
              <a:rPr lang="en-US" b="1" dirty="0">
                <a:solidFill>
                  <a:srgbClr val="0070C0"/>
                </a:solidFill>
                <a:latin typeface="+mn-lt"/>
              </a:rPr>
              <a:t>The Penman equation </a:t>
            </a:r>
            <a:r>
              <a:rPr lang="en-US" dirty="0">
                <a:latin typeface="+mn-lt"/>
              </a:rPr>
              <a:t>describes evaporation (E) from an open water surface, and was developed by Howard Penman in 1948. Penman's equation requires daily mean temperature, wind speed, air pressure, and solar radiation to predict E.</a:t>
            </a:r>
          </a:p>
          <a:p>
            <a:r>
              <a:rPr lang="en-US" b="1" dirty="0">
                <a:solidFill>
                  <a:srgbClr val="0070C0"/>
                </a:solidFill>
                <a:latin typeface="+mn-lt"/>
              </a:rPr>
              <a:t>The Penman–Monteith equation</a:t>
            </a:r>
            <a:r>
              <a:rPr lang="en-US" dirty="0">
                <a:latin typeface="+mn-lt"/>
              </a:rPr>
              <a:t> refines weather based potential evapotranspiration (PET) estimates of vegetated land areas. It is widely regarded as one of the most accurate models, in terms of estimates. </a:t>
            </a:r>
          </a:p>
          <a:p>
            <a:r>
              <a:rPr lang="en-US" b="1" dirty="0">
                <a:solidFill>
                  <a:srgbClr val="0070C0"/>
                </a:solidFill>
                <a:latin typeface="+mn-lt"/>
              </a:rPr>
              <a:t>The Priestley–Taylor equation </a:t>
            </a:r>
            <a:r>
              <a:rPr lang="en-US" dirty="0">
                <a:latin typeface="+mn-lt"/>
              </a:rPr>
              <a:t>was developed as a substitute to the Penman–Monteith equation to remove dependence on observations.</a:t>
            </a:r>
            <a:endParaRPr lang="en-DE" dirty="0">
              <a:latin typeface="+mn-lt"/>
            </a:endParaRPr>
          </a:p>
        </p:txBody>
      </p:sp>
      <p:sp>
        <p:nvSpPr>
          <p:cNvPr id="4" name="Slide Number Placeholder 3">
            <a:extLst>
              <a:ext uri="{FF2B5EF4-FFF2-40B4-BE49-F238E27FC236}">
                <a16:creationId xmlns:a16="http://schemas.microsoft.com/office/drawing/2014/main" id="{8EC3916A-966A-4E6C-8A67-44D2633F3795}"/>
              </a:ext>
            </a:extLst>
          </p:cNvPr>
          <p:cNvSpPr>
            <a:spLocks noGrp="1"/>
          </p:cNvSpPr>
          <p:nvPr>
            <p:ph type="sldNum" sz="quarter" idx="16"/>
          </p:nvPr>
        </p:nvSpPr>
        <p:spPr/>
        <p:txBody>
          <a:bodyPr/>
          <a:lstStyle/>
          <a:p>
            <a:pPr>
              <a:defRPr/>
            </a:pPr>
            <a:r>
              <a:rPr lang="de-DE"/>
              <a:t>Seite </a:t>
            </a:r>
            <a:fld id="{959D87B1-1F1C-4319-8EA1-6710C33C6049}" type="slidenum">
              <a:rPr lang="de-DE" smtClean="0"/>
              <a:t>114</a:t>
            </a:fld>
            <a:endParaRPr lang="de-DE"/>
          </a:p>
        </p:txBody>
      </p:sp>
    </p:spTree>
    <p:extLst>
      <p:ext uri="{BB962C8B-B14F-4D97-AF65-F5344CB8AC3E}">
        <p14:creationId xmlns:p14="http://schemas.microsoft.com/office/powerpoint/2010/main" val="16621703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115</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de-DE" sz="4000" b="1" dirty="0"/>
          </a:p>
          <a:p>
            <a:pPr algn="ctr"/>
            <a:r>
              <a:rPr lang="de-DE" sz="3200" b="1" dirty="0"/>
              <a:t>3.2 Monitoring</a:t>
            </a:r>
            <a:endParaRPr lang="en-DE" sz="3200" b="1" dirty="0"/>
          </a:p>
        </p:txBody>
      </p:sp>
    </p:spTree>
    <p:extLst>
      <p:ext uri="{BB962C8B-B14F-4D97-AF65-F5344CB8AC3E}">
        <p14:creationId xmlns:p14="http://schemas.microsoft.com/office/powerpoint/2010/main" val="22239525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en-US"/>
              <a:t>Evaporimeter</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116</a:t>
            </a:fld>
            <a:endParaRPr lang="de-DE"/>
          </a:p>
        </p:txBody>
      </p:sp>
      <p:pic>
        <p:nvPicPr>
          <p:cNvPr id="5" name="Picture 16" descr="class A pan_ picture12"/>
          <p:cNvPicPr>
            <a:picLocks noChangeAspect="1" noChangeArrowheads="1"/>
          </p:cNvPicPr>
          <p:nvPr/>
        </p:nvPicPr>
        <p:blipFill>
          <a:blip r:embed="rId2"/>
          <a:srcRect l="8862" r="8861"/>
          <a:stretch/>
        </p:blipFill>
        <p:spPr bwMode="auto">
          <a:xfrm>
            <a:off x="611560" y="1606888"/>
            <a:ext cx="2171700" cy="1781175"/>
          </a:xfrm>
          <a:prstGeom prst="rect">
            <a:avLst/>
          </a:prstGeom>
          <a:noFill/>
        </p:spPr>
      </p:pic>
      <p:pic>
        <p:nvPicPr>
          <p:cNvPr id="6" name="Picture 13" descr="GP0459"/>
          <p:cNvPicPr>
            <a:picLocks noChangeAspect="1" noChangeArrowheads="1"/>
          </p:cNvPicPr>
          <p:nvPr/>
        </p:nvPicPr>
        <p:blipFill>
          <a:blip r:embed="rId3"/>
          <a:srcRect r="9992"/>
          <a:stretch/>
        </p:blipFill>
        <p:spPr bwMode="auto">
          <a:xfrm>
            <a:off x="4193958" y="1606888"/>
            <a:ext cx="3564131" cy="2686962"/>
          </a:xfrm>
          <a:prstGeom prst="rect">
            <a:avLst/>
          </a:prstGeom>
          <a:noFill/>
        </p:spPr>
      </p:pic>
      <p:sp>
        <p:nvSpPr>
          <p:cNvPr id="7" name="Rectangle 6"/>
          <p:cNvSpPr/>
          <p:nvPr/>
        </p:nvSpPr>
        <p:spPr bwMode="auto">
          <a:xfrm>
            <a:off x="539553" y="3597865"/>
            <a:ext cx="3675312" cy="1077218"/>
          </a:xfrm>
          <a:prstGeom prst="rect">
            <a:avLst/>
          </a:prstGeom>
        </p:spPr>
        <p:txBody>
          <a:bodyPr wrap="square">
            <a:spAutoFit/>
          </a:bodyPr>
          <a:lstStyle/>
          <a:p>
            <a:pPr>
              <a:defRPr/>
            </a:pPr>
            <a:r>
              <a:rPr lang="en-US" sz="1600" dirty="0">
                <a:latin typeface="+mn-lt"/>
              </a:rPr>
              <a:t>Evaporation kettles filled with water are used to determine the evaporation by measuring the decrease of the water level.</a:t>
            </a:r>
          </a:p>
        </p:txBody>
      </p:sp>
      <p:sp>
        <p:nvSpPr>
          <p:cNvPr id="3" name="Rectangle 2">
            <a:extLst>
              <a:ext uri="{FF2B5EF4-FFF2-40B4-BE49-F238E27FC236}">
                <a16:creationId xmlns:a16="http://schemas.microsoft.com/office/drawing/2014/main" id="{19558954-D32A-4D54-8EEC-C042D9FD4BBD}"/>
              </a:ext>
            </a:extLst>
          </p:cNvPr>
          <p:cNvSpPr/>
          <p:nvPr/>
        </p:nvSpPr>
        <p:spPr>
          <a:xfrm>
            <a:off x="3690023" y="4866247"/>
            <a:ext cx="4572000" cy="246221"/>
          </a:xfrm>
          <a:prstGeom prst="rect">
            <a:avLst/>
          </a:prstGeom>
        </p:spPr>
        <p:txBody>
          <a:bodyPr>
            <a:spAutoFit/>
          </a:bodyPr>
          <a:lstStyle/>
          <a:p>
            <a:r>
              <a:rPr lang="en-DE" sz="1000" dirty="0">
                <a:solidFill>
                  <a:schemeClr val="tx2">
                    <a:lumMod val="60000"/>
                    <a:lumOff val="40000"/>
                  </a:schemeClr>
                </a:solidFill>
                <a:latin typeface="+mn-lt"/>
              </a:rPr>
              <a:t>https://en.wikipedia.org/wiki/Pan_evaporation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Lysimeter</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117</a:t>
            </a:fld>
            <a:endParaRPr lang="de-DE"/>
          </a:p>
        </p:txBody>
      </p:sp>
      <p:pic>
        <p:nvPicPr>
          <p:cNvPr id="5" name="Picture 13" descr="lysimeter scheme"/>
          <p:cNvPicPr>
            <a:picLocks noChangeAspect="1" noChangeArrowheads="1"/>
          </p:cNvPicPr>
          <p:nvPr/>
        </p:nvPicPr>
        <p:blipFill>
          <a:blip r:embed="rId2"/>
          <a:srcRect r="2599"/>
          <a:stretch/>
        </p:blipFill>
        <p:spPr bwMode="auto">
          <a:xfrm>
            <a:off x="4932040" y="1059582"/>
            <a:ext cx="3071262" cy="363921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79561C5-9303-4D08-A96E-136672E8AEA5}"/>
              </a:ext>
            </a:extLst>
          </p:cNvPr>
          <p:cNvSpPr/>
          <p:nvPr/>
        </p:nvSpPr>
        <p:spPr>
          <a:xfrm>
            <a:off x="395536" y="1808272"/>
            <a:ext cx="3983360" cy="2246769"/>
          </a:xfrm>
          <a:prstGeom prst="rect">
            <a:avLst/>
          </a:prstGeom>
        </p:spPr>
        <p:txBody>
          <a:bodyPr wrap="square">
            <a:spAutoFit/>
          </a:bodyPr>
          <a:lstStyle/>
          <a:p>
            <a:pPr>
              <a:spcBef>
                <a:spcPts val="600"/>
              </a:spcBef>
            </a:pPr>
            <a:r>
              <a:rPr lang="en-US" sz="1800" b="1" dirty="0">
                <a:latin typeface="+mn-lt"/>
              </a:rPr>
              <a:t>Weighing Lysimeter</a:t>
            </a:r>
          </a:p>
          <a:p>
            <a:pPr marL="285750" indent="-285750">
              <a:spcBef>
                <a:spcPts val="600"/>
              </a:spcBef>
              <a:buFont typeface="Arial" panose="020B0604020202020204" pitchFamily="34" charset="0"/>
              <a:buChar char="•"/>
            </a:pPr>
            <a:r>
              <a:rPr lang="en-US" sz="1600" dirty="0">
                <a:latin typeface="+mn-lt"/>
              </a:rPr>
              <a:t>Principle: Measures changes in the weight of the lysimeter to determine water balance</a:t>
            </a:r>
          </a:p>
          <a:p>
            <a:pPr marL="285750" indent="-285750">
              <a:spcBef>
                <a:spcPts val="600"/>
              </a:spcBef>
              <a:buFont typeface="Arial" panose="020B0604020202020204" pitchFamily="34" charset="0"/>
              <a:buChar char="•"/>
            </a:pPr>
            <a:r>
              <a:rPr lang="en-US" sz="1600" dirty="0">
                <a:latin typeface="+mn-lt"/>
              </a:rPr>
              <a:t>Operation: The lysimeter is placed on a scale and changes in weight are recorded over time, allowing for the calculation of evaporation, transpiration, and drainage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Lysimeter</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118</a:t>
            </a:fld>
            <a:endParaRPr lang="de-DE"/>
          </a:p>
        </p:txBody>
      </p:sp>
      <p:pic>
        <p:nvPicPr>
          <p:cNvPr id="5" name="Picture 4"/>
          <p:cNvPicPr>
            <a:picLocks noChangeAspect="1"/>
          </p:cNvPicPr>
          <p:nvPr/>
        </p:nvPicPr>
        <p:blipFill>
          <a:blip r:embed="rId2"/>
          <a:stretch/>
        </p:blipFill>
        <p:spPr bwMode="auto">
          <a:xfrm>
            <a:off x="1331640" y="2085696"/>
            <a:ext cx="3466676" cy="2217197"/>
          </a:xfrm>
          <a:prstGeom prst="rect">
            <a:avLst/>
          </a:prstGeom>
        </p:spPr>
      </p:pic>
      <p:sp>
        <p:nvSpPr>
          <p:cNvPr id="6" name="TextBox 5"/>
          <p:cNvSpPr txBox="1"/>
          <p:nvPr/>
        </p:nvSpPr>
        <p:spPr bwMode="auto">
          <a:xfrm>
            <a:off x="1303910" y="4302893"/>
            <a:ext cx="3834426" cy="230832"/>
          </a:xfrm>
          <a:prstGeom prst="rect">
            <a:avLst/>
          </a:prstGeom>
          <a:noFill/>
        </p:spPr>
        <p:txBody>
          <a:bodyPr wrap="square" rtlCol="0">
            <a:spAutoFit/>
          </a:bodyPr>
          <a:lstStyle/>
          <a:p>
            <a:pPr>
              <a:defRPr/>
            </a:pPr>
            <a:r>
              <a:rPr lang="de-DE" sz="900">
                <a:latin typeface="Arial"/>
                <a:cs typeface="Arial"/>
              </a:rPr>
              <a:t>Quelle: Fohrer, 2006</a:t>
            </a:r>
            <a:endParaRPr lang="en-US" sz="900">
              <a:latin typeface="Arial"/>
              <a:cs typeface="Arial"/>
            </a:endParaRPr>
          </a:p>
        </p:txBody>
      </p:sp>
      <p:sp>
        <p:nvSpPr>
          <p:cNvPr id="7" name="TextBox 6"/>
          <p:cNvSpPr txBox="1"/>
          <p:nvPr/>
        </p:nvSpPr>
        <p:spPr bwMode="auto">
          <a:xfrm>
            <a:off x="1283373" y="1779708"/>
            <a:ext cx="3834426" cy="369332"/>
          </a:xfrm>
          <a:prstGeom prst="rect">
            <a:avLst/>
          </a:prstGeom>
          <a:noFill/>
        </p:spPr>
        <p:txBody>
          <a:bodyPr wrap="square" rtlCol="0">
            <a:spAutoFit/>
          </a:bodyPr>
          <a:lstStyle/>
          <a:p>
            <a:pPr>
              <a:defRPr/>
            </a:pPr>
            <a:r>
              <a:rPr lang="de-DE" sz="1800" dirty="0">
                <a:latin typeface="Arial"/>
                <a:cs typeface="Arial"/>
              </a:rPr>
              <a:t>Lysimeter </a:t>
            </a:r>
            <a:r>
              <a:rPr lang="de-DE" sz="1800" dirty="0" err="1">
                <a:latin typeface="Arial"/>
                <a:cs typeface="Arial"/>
              </a:rPr>
              <a:t>system</a:t>
            </a:r>
            <a:r>
              <a:rPr lang="de-DE" sz="1800" dirty="0">
                <a:latin typeface="Arial"/>
                <a:cs typeface="Arial"/>
              </a:rPr>
              <a:t> in Groß </a:t>
            </a:r>
            <a:r>
              <a:rPr lang="de-DE" sz="1800" dirty="0" err="1">
                <a:latin typeface="Arial"/>
                <a:cs typeface="Arial"/>
              </a:rPr>
              <a:t>Lysewitz</a:t>
            </a:r>
            <a:endParaRPr lang="en-US" sz="1800" dirty="0">
              <a:latin typeface="Arial"/>
              <a:cs typeface="Arial"/>
            </a:endParaRPr>
          </a:p>
        </p:txBody>
      </p:sp>
      <p:pic>
        <p:nvPicPr>
          <p:cNvPr id="9" name="Picture 5" descr="Bild2"/>
          <p:cNvPicPr>
            <a:picLocks noChangeAspect="1" noChangeArrowheads="1"/>
          </p:cNvPicPr>
          <p:nvPr/>
        </p:nvPicPr>
        <p:blipFill>
          <a:blip r:embed="rId3"/>
          <a:stretch/>
        </p:blipFill>
        <p:spPr bwMode="auto">
          <a:xfrm>
            <a:off x="5283488" y="2409732"/>
            <a:ext cx="2383242" cy="1588516"/>
          </a:xfrm>
          <a:prstGeom prst="rect">
            <a:avLst/>
          </a:prstGeom>
          <a:noFill/>
          <a:ln>
            <a:noFill/>
          </a:ln>
        </p:spPr>
      </p:pic>
      <p:sp>
        <p:nvSpPr>
          <p:cNvPr id="10" name="TextBox 9"/>
          <p:cNvSpPr txBox="1"/>
          <p:nvPr/>
        </p:nvSpPr>
        <p:spPr bwMode="auto">
          <a:xfrm>
            <a:off x="5165547" y="1756543"/>
            <a:ext cx="2592807" cy="646331"/>
          </a:xfrm>
          <a:prstGeom prst="rect">
            <a:avLst/>
          </a:prstGeom>
          <a:noFill/>
        </p:spPr>
        <p:txBody>
          <a:bodyPr wrap="square" rtlCol="0">
            <a:spAutoFit/>
          </a:bodyPr>
          <a:lstStyle/>
          <a:p>
            <a:pPr algn="ctr">
              <a:defRPr/>
            </a:pPr>
            <a:r>
              <a:rPr lang="de-DE" sz="1800" dirty="0">
                <a:latin typeface="Arial"/>
                <a:cs typeface="Arial"/>
              </a:rPr>
              <a:t>Lysimeter in Brandis (Sachsen)</a:t>
            </a:r>
            <a:endParaRPr lang="en-US" sz="1800" dirty="0">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39552" y="633318"/>
            <a:ext cx="7886700" cy="521198"/>
          </a:xfrm>
        </p:spPr>
        <p:txBody>
          <a:bodyPr/>
          <a:lstStyle/>
          <a:p>
            <a:pPr>
              <a:defRPr/>
            </a:pPr>
            <a:r>
              <a:rPr lang="de-DE"/>
              <a:t>Lysimeter</a:t>
            </a:r>
            <a:endParaRPr lang="en-US"/>
          </a:p>
        </p:txBody>
      </p:sp>
      <p:sp>
        <p:nvSpPr>
          <p:cNvPr id="4" name="Slide Number Placeholder 3"/>
          <p:cNvSpPr>
            <a:spLocks noGrp="1"/>
          </p:cNvSpPr>
          <p:nvPr>
            <p:ph type="sldNum" sz="quarter" idx="16"/>
          </p:nvPr>
        </p:nvSpPr>
        <p:spPr bwMode="auto">
          <a:xfrm>
            <a:off x="7969838" y="4495049"/>
            <a:ext cx="778626" cy="257029"/>
          </a:xfrm>
        </p:spPr>
        <p:txBody>
          <a:bodyPr/>
          <a:lstStyle/>
          <a:p>
            <a:pPr>
              <a:defRPr/>
            </a:pPr>
            <a:r>
              <a:rPr lang="de-DE"/>
              <a:t>Seite </a:t>
            </a:r>
            <a:fld id="{959D87B1-1F1C-4319-8EA1-6710C33C6049}" type="slidenum">
              <a:rPr lang="de-DE"/>
              <a:t>119</a:t>
            </a:fld>
            <a:endParaRPr lang="de-DE"/>
          </a:p>
        </p:txBody>
      </p:sp>
      <p:grpSp>
        <p:nvGrpSpPr>
          <p:cNvPr id="6" name="Group 5"/>
          <p:cNvGrpSpPr/>
          <p:nvPr/>
        </p:nvGrpSpPr>
        <p:grpSpPr bwMode="auto">
          <a:xfrm>
            <a:off x="1543816" y="1338149"/>
            <a:ext cx="3834426" cy="2930517"/>
            <a:chOff x="899592" y="2204864"/>
            <a:chExt cx="5112568" cy="3907356"/>
          </a:xfrm>
        </p:grpSpPr>
        <p:pic>
          <p:nvPicPr>
            <p:cNvPr id="11266" name="Picture 2" descr="D:\backup\=-workspace-=\lehre\hydroskript20080903\images\hy\hyab0505.gif"/>
            <p:cNvPicPr>
              <a:picLocks noChangeAspect="1" noChangeArrowheads="1"/>
            </p:cNvPicPr>
            <p:nvPr/>
          </p:nvPicPr>
          <p:blipFill>
            <a:blip r:embed="rId2"/>
            <a:stretch/>
          </p:blipFill>
          <p:spPr bwMode="auto">
            <a:xfrm>
              <a:off x="899592" y="2204864"/>
              <a:ext cx="4733925" cy="3609976"/>
            </a:xfrm>
            <a:prstGeom prst="rect">
              <a:avLst/>
            </a:prstGeom>
            <a:noFill/>
          </p:spPr>
        </p:pic>
        <p:sp>
          <p:nvSpPr>
            <p:cNvPr id="5" name="TextBox 4"/>
            <p:cNvSpPr txBox="1"/>
            <p:nvPr/>
          </p:nvSpPr>
          <p:spPr bwMode="auto">
            <a:xfrm>
              <a:off x="899592" y="5804444"/>
              <a:ext cx="5112568" cy="307776"/>
            </a:xfrm>
            <a:prstGeom prst="rect">
              <a:avLst/>
            </a:prstGeom>
            <a:noFill/>
          </p:spPr>
          <p:txBody>
            <a:bodyPr wrap="square" rtlCol="0">
              <a:spAutoFit/>
            </a:bodyPr>
            <a:lstStyle/>
            <a:p>
              <a:pPr>
                <a:defRPr/>
              </a:pPr>
              <a:r>
                <a:rPr lang="de-DE" sz="900">
                  <a:latin typeface="Arial"/>
                  <a:cs typeface="Arial"/>
                </a:rPr>
                <a:t>Quelle: in Anlehnung an Schröder et al. 1994</a:t>
              </a:r>
              <a:endParaRPr lang="en-US" sz="900">
                <a:latin typeface="Arial"/>
                <a:cs typeface="Arial"/>
              </a:endParaRPr>
            </a:p>
          </p:txBody>
        </p:sp>
      </p:grpSp>
      <p:pic>
        <p:nvPicPr>
          <p:cNvPr id="8" name="Picture 4" descr="lysimeter branids"/>
          <p:cNvPicPr>
            <a:picLocks noChangeAspect="1" noChangeArrowheads="1"/>
          </p:cNvPicPr>
          <p:nvPr/>
        </p:nvPicPr>
        <p:blipFill>
          <a:blip r:embed="rId3"/>
          <a:stretch/>
        </p:blipFill>
        <p:spPr bwMode="auto">
          <a:xfrm>
            <a:off x="5335533" y="2148691"/>
            <a:ext cx="1823796" cy="2642894"/>
          </a:xfrm>
          <a:prstGeom prst="rect">
            <a:avLst/>
          </a:prstGeom>
          <a:noFill/>
        </p:spPr>
      </p:pic>
      <p:sp>
        <p:nvSpPr>
          <p:cNvPr id="3" name="Rectangle 2">
            <a:extLst>
              <a:ext uri="{FF2B5EF4-FFF2-40B4-BE49-F238E27FC236}">
                <a16:creationId xmlns:a16="http://schemas.microsoft.com/office/drawing/2014/main" id="{CF0DA0EB-8AC2-4335-91CC-A1F7AD149309}"/>
              </a:ext>
            </a:extLst>
          </p:cNvPr>
          <p:cNvSpPr/>
          <p:nvPr/>
        </p:nvSpPr>
        <p:spPr>
          <a:xfrm>
            <a:off x="2808260" y="4897279"/>
            <a:ext cx="4572000" cy="246221"/>
          </a:xfrm>
          <a:prstGeom prst="rect">
            <a:avLst/>
          </a:prstGeom>
        </p:spPr>
        <p:txBody>
          <a:bodyPr>
            <a:spAutoFit/>
          </a:bodyPr>
          <a:lstStyle/>
          <a:p>
            <a:r>
              <a:rPr lang="en-DE" sz="1000" dirty="0">
                <a:solidFill>
                  <a:schemeClr val="tx2">
                    <a:lumMod val="60000"/>
                    <a:lumOff val="40000"/>
                  </a:schemeClr>
                </a:solidFill>
                <a:latin typeface="+mn-lt"/>
              </a:rPr>
              <a:t>https://en.wikipedia.org/wiki/Lysimeter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reeform 2"/>
          <p:cNvSpPr/>
          <p:nvPr/>
        </p:nvSpPr>
        <p:spPr bwMode="auto">
          <a:xfrm>
            <a:off x="1010072" y="1447056"/>
            <a:ext cx="7315200" cy="2971800"/>
          </a:xfrm>
          <a:custGeom>
            <a:avLst/>
            <a:gdLst>
              <a:gd name="T0" fmla="*/ 0 w 2160"/>
              <a:gd name="T1" fmla="*/ 2147483647 h 936"/>
              <a:gd name="T2" fmla="*/ 2147483647 w 2160"/>
              <a:gd name="T3" fmla="*/ 2147483647 h 936"/>
              <a:gd name="T4" fmla="*/ 2147483647 w 2160"/>
              <a:gd name="T5" fmla="*/ 2147483647 h 936"/>
              <a:gd name="T6" fmla="*/ 2147483647 w 2160"/>
              <a:gd name="T7" fmla="*/ 2147483647 h 936"/>
              <a:gd name="T8" fmla="*/ 2147483647 w 2160"/>
              <a:gd name="T9" fmla="*/ 2147483647 h 936"/>
              <a:gd name="T10" fmla="*/ 2147483647 w 2160"/>
              <a:gd name="T11" fmla="*/ 2147483647 h 936"/>
              <a:gd name="T12" fmla="*/ 2147483647 w 2160"/>
              <a:gd name="T13" fmla="*/ 2147483647 h 9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 h="936" extrusionOk="0">
                <a:moveTo>
                  <a:pt x="0" y="872"/>
                </a:moveTo>
                <a:cubicBezTo>
                  <a:pt x="132" y="904"/>
                  <a:pt x="264" y="936"/>
                  <a:pt x="384" y="872"/>
                </a:cubicBezTo>
                <a:cubicBezTo>
                  <a:pt x="504" y="808"/>
                  <a:pt x="592" y="632"/>
                  <a:pt x="720" y="488"/>
                </a:cubicBezTo>
                <a:cubicBezTo>
                  <a:pt x="848" y="344"/>
                  <a:pt x="1016" y="16"/>
                  <a:pt x="1152" y="8"/>
                </a:cubicBezTo>
                <a:cubicBezTo>
                  <a:pt x="1288" y="0"/>
                  <a:pt x="1408" y="304"/>
                  <a:pt x="1536" y="440"/>
                </a:cubicBezTo>
                <a:cubicBezTo>
                  <a:pt x="1664" y="576"/>
                  <a:pt x="1816" y="752"/>
                  <a:pt x="1920" y="824"/>
                </a:cubicBezTo>
                <a:cubicBezTo>
                  <a:pt x="2024" y="896"/>
                  <a:pt x="2092" y="884"/>
                  <a:pt x="2160" y="872"/>
                </a:cubicBezTo>
              </a:path>
            </a:pathLst>
          </a:custGeom>
          <a:noFill/>
          <a:ln w="88900">
            <a:solidFill>
              <a:srgbClr val="FF0000"/>
            </a:solidFill>
            <a:round/>
            <a:headEnd/>
            <a:tailEnd/>
          </a:ln>
        </p:spPr>
        <p:txBody>
          <a:bodyPr/>
          <a:lstStyle/>
          <a:p>
            <a:pPr>
              <a:defRPr/>
            </a:pPr>
            <a:endParaRPr lang="en-GB" sz="1800" b="1"/>
          </a:p>
        </p:txBody>
      </p:sp>
      <p:grpSp>
        <p:nvGrpSpPr>
          <p:cNvPr id="5" name="Group 3"/>
          <p:cNvGrpSpPr/>
          <p:nvPr/>
        </p:nvGrpSpPr>
        <p:grpSpPr bwMode="auto">
          <a:xfrm>
            <a:off x="1619672" y="2879146"/>
            <a:ext cx="6705600" cy="1543050"/>
            <a:chOff x="2976" y="2736"/>
            <a:chExt cx="1632" cy="912"/>
          </a:xfrm>
        </p:grpSpPr>
        <p:sp>
          <p:nvSpPr>
            <p:cNvPr id="6" name="Arc 4"/>
            <p:cNvSpPr/>
            <p:nvPr/>
          </p:nvSpPr>
          <p:spPr bwMode="auto">
            <a:xfrm flipH="1">
              <a:off x="2976" y="2736"/>
              <a:ext cx="816" cy="9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88900">
              <a:solidFill>
                <a:srgbClr val="008080"/>
              </a:solidFill>
              <a:round/>
              <a:headEnd/>
              <a:tailEnd/>
            </a:ln>
          </p:spPr>
          <p:txBody>
            <a:bodyPr wrap="none" anchor="ctr"/>
            <a:lstStyle/>
            <a:p>
              <a:pPr>
                <a:defRPr/>
              </a:pPr>
              <a:endParaRPr lang="en-GB" sz="1800" b="1"/>
            </a:p>
          </p:txBody>
        </p:sp>
        <p:sp>
          <p:nvSpPr>
            <p:cNvPr id="7" name="Arc 5"/>
            <p:cNvSpPr/>
            <p:nvPr/>
          </p:nvSpPr>
          <p:spPr bwMode="auto">
            <a:xfrm>
              <a:off x="3792" y="2736"/>
              <a:ext cx="816" cy="9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88900">
              <a:solidFill>
                <a:srgbClr val="008080"/>
              </a:solidFill>
              <a:round/>
              <a:headEnd/>
              <a:tailEnd/>
            </a:ln>
          </p:spPr>
          <p:txBody>
            <a:bodyPr wrap="none" anchor="ctr"/>
            <a:lstStyle/>
            <a:p>
              <a:pPr>
                <a:defRPr/>
              </a:pPr>
              <a:endParaRPr lang="en-GB" sz="1800" b="1"/>
            </a:p>
          </p:txBody>
        </p:sp>
      </p:grpSp>
      <p:sp>
        <p:nvSpPr>
          <p:cNvPr id="8" name="Text Box 6"/>
          <p:cNvSpPr>
            <a:spLocks/>
          </p:cNvSpPr>
          <p:nvPr/>
        </p:nvSpPr>
        <p:spPr bwMode="auto">
          <a:xfrm rot="-5400000">
            <a:off x="-390103" y="2837355"/>
            <a:ext cx="3257550" cy="369332"/>
          </a:xfrm>
          <a:prstGeom prst="rect">
            <a:avLst/>
          </a:prstGeom>
          <a:solidFill>
            <a:schemeClr val="bg1"/>
          </a:solid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spcBef>
                <a:spcPts val="0"/>
              </a:spcBef>
              <a:defRPr/>
            </a:pPr>
            <a:r>
              <a:rPr lang="en-US" sz="1800"/>
              <a:t>Energy</a:t>
            </a:r>
            <a:endParaRPr sz="1800"/>
          </a:p>
        </p:txBody>
      </p:sp>
      <p:sp>
        <p:nvSpPr>
          <p:cNvPr id="9" name="Text Box 7"/>
          <p:cNvSpPr>
            <a:spLocks/>
          </p:cNvSpPr>
          <p:nvPr/>
        </p:nvSpPr>
        <p:spPr bwMode="auto">
          <a:xfrm>
            <a:off x="1467272" y="4491253"/>
            <a:ext cx="7086600" cy="646331"/>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800"/>
              <a:t>90		45	       0		45		90</a:t>
            </a:r>
            <a:endParaRPr sz="1800"/>
          </a:p>
          <a:p>
            <a:pPr algn="ctr">
              <a:defRPr/>
            </a:pPr>
            <a:r>
              <a:rPr lang="en-US" sz="1800"/>
              <a:t>Latitude</a:t>
            </a:r>
            <a:endParaRPr sz="1800"/>
          </a:p>
        </p:txBody>
      </p:sp>
      <p:grpSp>
        <p:nvGrpSpPr>
          <p:cNvPr id="10" name="Group 8"/>
          <p:cNvGrpSpPr/>
          <p:nvPr/>
        </p:nvGrpSpPr>
        <p:grpSpPr bwMode="auto">
          <a:xfrm>
            <a:off x="3905672" y="1621846"/>
            <a:ext cx="2209800" cy="1314450"/>
            <a:chOff x="2160" y="1056"/>
            <a:chExt cx="1392" cy="1104"/>
          </a:xfrm>
        </p:grpSpPr>
        <p:sp>
          <p:nvSpPr>
            <p:cNvPr id="11" name="Line 9"/>
            <p:cNvSpPr>
              <a:spLocks noChangeShapeType="1"/>
            </p:cNvSpPr>
            <p:nvPr/>
          </p:nvSpPr>
          <p:spPr bwMode="auto">
            <a:xfrm>
              <a:off x="2160" y="1920"/>
              <a:ext cx="192" cy="192"/>
            </a:xfrm>
            <a:prstGeom prst="line">
              <a:avLst/>
            </a:prstGeom>
            <a:noFill/>
            <a:ln w="50800">
              <a:solidFill>
                <a:srgbClr val="FF6600"/>
              </a:solidFill>
              <a:round/>
              <a:headEnd/>
              <a:tailEnd/>
            </a:ln>
          </p:spPr>
          <p:txBody>
            <a:bodyPr/>
            <a:lstStyle/>
            <a:p>
              <a:pPr>
                <a:defRPr/>
              </a:pPr>
              <a:endParaRPr lang="en-GB" sz="1800" b="1"/>
            </a:p>
          </p:txBody>
        </p:sp>
        <p:sp>
          <p:nvSpPr>
            <p:cNvPr id="12" name="Line 10"/>
            <p:cNvSpPr>
              <a:spLocks noChangeShapeType="1"/>
            </p:cNvSpPr>
            <p:nvPr/>
          </p:nvSpPr>
          <p:spPr bwMode="auto">
            <a:xfrm>
              <a:off x="2256" y="1728"/>
              <a:ext cx="384" cy="384"/>
            </a:xfrm>
            <a:prstGeom prst="line">
              <a:avLst/>
            </a:prstGeom>
            <a:noFill/>
            <a:ln w="50800">
              <a:solidFill>
                <a:srgbClr val="FF6600"/>
              </a:solidFill>
              <a:round/>
              <a:headEnd/>
              <a:tailEnd/>
            </a:ln>
          </p:spPr>
          <p:txBody>
            <a:bodyPr/>
            <a:lstStyle/>
            <a:p>
              <a:pPr>
                <a:defRPr/>
              </a:pPr>
              <a:endParaRPr lang="en-GB" sz="1800" b="1"/>
            </a:p>
          </p:txBody>
        </p:sp>
        <p:sp>
          <p:nvSpPr>
            <p:cNvPr id="13" name="Line 11"/>
            <p:cNvSpPr>
              <a:spLocks noChangeShapeType="1"/>
            </p:cNvSpPr>
            <p:nvPr/>
          </p:nvSpPr>
          <p:spPr bwMode="auto">
            <a:xfrm>
              <a:off x="2351" y="1536"/>
              <a:ext cx="528" cy="528"/>
            </a:xfrm>
            <a:prstGeom prst="line">
              <a:avLst/>
            </a:prstGeom>
            <a:noFill/>
            <a:ln w="50800">
              <a:solidFill>
                <a:srgbClr val="FF6600"/>
              </a:solidFill>
              <a:round/>
              <a:headEnd/>
              <a:tailEnd/>
            </a:ln>
          </p:spPr>
          <p:txBody>
            <a:bodyPr/>
            <a:lstStyle/>
            <a:p>
              <a:pPr>
                <a:defRPr/>
              </a:pPr>
              <a:endParaRPr lang="en-GB" sz="1800" b="1"/>
            </a:p>
          </p:txBody>
        </p:sp>
        <p:sp>
          <p:nvSpPr>
            <p:cNvPr id="14" name="Line 12"/>
            <p:cNvSpPr>
              <a:spLocks noChangeShapeType="1"/>
            </p:cNvSpPr>
            <p:nvPr/>
          </p:nvSpPr>
          <p:spPr bwMode="auto">
            <a:xfrm>
              <a:off x="2448" y="1344"/>
              <a:ext cx="768" cy="768"/>
            </a:xfrm>
            <a:prstGeom prst="line">
              <a:avLst/>
            </a:prstGeom>
            <a:noFill/>
            <a:ln w="50800">
              <a:solidFill>
                <a:srgbClr val="FF6600"/>
              </a:solidFill>
              <a:round/>
              <a:headEnd/>
              <a:tailEnd/>
            </a:ln>
          </p:spPr>
          <p:txBody>
            <a:bodyPr/>
            <a:lstStyle/>
            <a:p>
              <a:pPr>
                <a:defRPr/>
              </a:pPr>
              <a:endParaRPr lang="en-GB" sz="1800" b="1"/>
            </a:p>
          </p:txBody>
        </p:sp>
        <p:sp>
          <p:nvSpPr>
            <p:cNvPr id="15" name="Line 13"/>
            <p:cNvSpPr>
              <a:spLocks noChangeShapeType="1"/>
            </p:cNvSpPr>
            <p:nvPr/>
          </p:nvSpPr>
          <p:spPr bwMode="auto">
            <a:xfrm>
              <a:off x="2592" y="1200"/>
              <a:ext cx="960" cy="960"/>
            </a:xfrm>
            <a:prstGeom prst="line">
              <a:avLst/>
            </a:prstGeom>
            <a:noFill/>
            <a:ln w="50800">
              <a:solidFill>
                <a:srgbClr val="FF6600"/>
              </a:solidFill>
              <a:round/>
              <a:headEnd/>
              <a:tailEnd/>
            </a:ln>
          </p:spPr>
          <p:txBody>
            <a:bodyPr/>
            <a:lstStyle/>
            <a:p>
              <a:pPr>
                <a:defRPr/>
              </a:pPr>
              <a:endParaRPr lang="en-GB" sz="1800" b="1"/>
            </a:p>
          </p:txBody>
        </p:sp>
        <p:sp>
          <p:nvSpPr>
            <p:cNvPr id="16" name="Line 14"/>
            <p:cNvSpPr>
              <a:spLocks noChangeShapeType="1"/>
            </p:cNvSpPr>
            <p:nvPr/>
          </p:nvSpPr>
          <p:spPr bwMode="auto">
            <a:xfrm>
              <a:off x="2736" y="1056"/>
              <a:ext cx="528" cy="528"/>
            </a:xfrm>
            <a:prstGeom prst="line">
              <a:avLst/>
            </a:prstGeom>
            <a:noFill/>
            <a:ln w="50800">
              <a:solidFill>
                <a:srgbClr val="FF6600"/>
              </a:solidFill>
              <a:round/>
              <a:headEnd/>
              <a:tailEnd/>
            </a:ln>
          </p:spPr>
          <p:txBody>
            <a:bodyPr/>
            <a:lstStyle/>
            <a:p>
              <a:pPr>
                <a:defRPr/>
              </a:pPr>
              <a:endParaRPr lang="en-GB" sz="1800" b="1"/>
            </a:p>
          </p:txBody>
        </p:sp>
      </p:grpSp>
      <p:sp>
        <p:nvSpPr>
          <p:cNvPr id="17" name="Text Box 15"/>
          <p:cNvSpPr>
            <a:spLocks/>
          </p:cNvSpPr>
          <p:nvPr/>
        </p:nvSpPr>
        <p:spPr bwMode="auto">
          <a:xfrm>
            <a:off x="5937550" y="1440371"/>
            <a:ext cx="1633782" cy="646331"/>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defRPr/>
            </a:pPr>
            <a:r>
              <a:rPr lang="en-US" sz="1800"/>
              <a:t>net radiation </a:t>
            </a:r>
            <a:endParaRPr sz="1800"/>
          </a:p>
          <a:p>
            <a:pPr algn="ctr">
              <a:defRPr/>
            </a:pPr>
            <a:r>
              <a:rPr lang="en-US" sz="1800"/>
              <a:t>surplus</a:t>
            </a:r>
            <a:endParaRPr sz="1800"/>
          </a:p>
        </p:txBody>
      </p:sp>
      <p:grpSp>
        <p:nvGrpSpPr>
          <p:cNvPr id="18" name="Group 16"/>
          <p:cNvGrpSpPr/>
          <p:nvPr/>
        </p:nvGrpSpPr>
        <p:grpSpPr bwMode="auto">
          <a:xfrm>
            <a:off x="6648872" y="3279196"/>
            <a:ext cx="1676400" cy="914400"/>
            <a:chOff x="3888" y="2448"/>
            <a:chExt cx="1056" cy="768"/>
          </a:xfrm>
        </p:grpSpPr>
        <p:sp>
          <p:nvSpPr>
            <p:cNvPr id="19" name="Line 17"/>
            <p:cNvSpPr>
              <a:spLocks noChangeShapeType="1"/>
            </p:cNvSpPr>
            <p:nvPr/>
          </p:nvSpPr>
          <p:spPr bwMode="auto">
            <a:xfrm>
              <a:off x="3888" y="2448"/>
              <a:ext cx="288" cy="0"/>
            </a:xfrm>
            <a:prstGeom prst="line">
              <a:avLst/>
            </a:prstGeom>
            <a:noFill/>
            <a:ln w="63500">
              <a:solidFill>
                <a:srgbClr val="800080"/>
              </a:solidFill>
              <a:round/>
              <a:headEnd/>
              <a:tailEnd/>
            </a:ln>
          </p:spPr>
          <p:txBody>
            <a:bodyPr/>
            <a:lstStyle/>
            <a:p>
              <a:pPr>
                <a:defRPr/>
              </a:pPr>
              <a:endParaRPr lang="en-GB" sz="1800" b="1"/>
            </a:p>
          </p:txBody>
        </p:sp>
        <p:sp>
          <p:nvSpPr>
            <p:cNvPr id="20" name="Line 18"/>
            <p:cNvSpPr>
              <a:spLocks noChangeShapeType="1"/>
            </p:cNvSpPr>
            <p:nvPr/>
          </p:nvSpPr>
          <p:spPr bwMode="auto">
            <a:xfrm>
              <a:off x="3984" y="2544"/>
              <a:ext cx="336" cy="0"/>
            </a:xfrm>
            <a:prstGeom prst="line">
              <a:avLst/>
            </a:prstGeom>
            <a:noFill/>
            <a:ln w="63500">
              <a:solidFill>
                <a:srgbClr val="800080"/>
              </a:solidFill>
              <a:round/>
              <a:headEnd/>
              <a:tailEnd/>
            </a:ln>
          </p:spPr>
          <p:txBody>
            <a:bodyPr/>
            <a:lstStyle/>
            <a:p>
              <a:pPr>
                <a:defRPr/>
              </a:pPr>
              <a:endParaRPr lang="en-GB" sz="1800" b="1"/>
            </a:p>
          </p:txBody>
        </p:sp>
        <p:sp>
          <p:nvSpPr>
            <p:cNvPr id="21" name="Line 19"/>
            <p:cNvSpPr>
              <a:spLocks noChangeShapeType="1"/>
            </p:cNvSpPr>
            <p:nvPr/>
          </p:nvSpPr>
          <p:spPr bwMode="auto">
            <a:xfrm>
              <a:off x="4080" y="2640"/>
              <a:ext cx="384" cy="0"/>
            </a:xfrm>
            <a:prstGeom prst="line">
              <a:avLst/>
            </a:prstGeom>
            <a:noFill/>
            <a:ln w="63500">
              <a:solidFill>
                <a:srgbClr val="800080"/>
              </a:solidFill>
              <a:round/>
              <a:headEnd/>
              <a:tailEnd/>
            </a:ln>
          </p:spPr>
          <p:txBody>
            <a:bodyPr/>
            <a:lstStyle/>
            <a:p>
              <a:pPr>
                <a:defRPr/>
              </a:pPr>
              <a:endParaRPr lang="en-GB" sz="1800" b="1"/>
            </a:p>
          </p:txBody>
        </p:sp>
        <p:sp>
          <p:nvSpPr>
            <p:cNvPr id="22" name="Line 20"/>
            <p:cNvSpPr>
              <a:spLocks noChangeShapeType="1"/>
            </p:cNvSpPr>
            <p:nvPr/>
          </p:nvSpPr>
          <p:spPr bwMode="auto">
            <a:xfrm>
              <a:off x="4176" y="2736"/>
              <a:ext cx="384" cy="0"/>
            </a:xfrm>
            <a:prstGeom prst="line">
              <a:avLst/>
            </a:prstGeom>
            <a:noFill/>
            <a:ln w="63500">
              <a:solidFill>
                <a:srgbClr val="800080"/>
              </a:solidFill>
              <a:round/>
              <a:headEnd/>
              <a:tailEnd/>
            </a:ln>
          </p:spPr>
          <p:txBody>
            <a:bodyPr/>
            <a:lstStyle/>
            <a:p>
              <a:pPr>
                <a:defRPr/>
              </a:pPr>
              <a:endParaRPr lang="en-GB" sz="1800" b="1"/>
            </a:p>
          </p:txBody>
        </p:sp>
        <p:sp>
          <p:nvSpPr>
            <p:cNvPr id="23" name="Line 21"/>
            <p:cNvSpPr>
              <a:spLocks noChangeShapeType="1"/>
            </p:cNvSpPr>
            <p:nvPr/>
          </p:nvSpPr>
          <p:spPr bwMode="auto">
            <a:xfrm>
              <a:off x="4224" y="2832"/>
              <a:ext cx="432" cy="0"/>
            </a:xfrm>
            <a:prstGeom prst="line">
              <a:avLst/>
            </a:prstGeom>
            <a:noFill/>
            <a:ln w="63500">
              <a:solidFill>
                <a:srgbClr val="800080"/>
              </a:solidFill>
              <a:round/>
              <a:headEnd/>
              <a:tailEnd/>
            </a:ln>
          </p:spPr>
          <p:txBody>
            <a:bodyPr/>
            <a:lstStyle/>
            <a:p>
              <a:pPr>
                <a:defRPr/>
              </a:pPr>
              <a:endParaRPr lang="en-GB" sz="1800" b="1"/>
            </a:p>
          </p:txBody>
        </p:sp>
        <p:sp>
          <p:nvSpPr>
            <p:cNvPr id="24" name="Line 22"/>
            <p:cNvSpPr>
              <a:spLocks noChangeShapeType="1"/>
            </p:cNvSpPr>
            <p:nvPr/>
          </p:nvSpPr>
          <p:spPr bwMode="auto">
            <a:xfrm>
              <a:off x="4320" y="2927"/>
              <a:ext cx="384" cy="0"/>
            </a:xfrm>
            <a:prstGeom prst="line">
              <a:avLst/>
            </a:prstGeom>
            <a:noFill/>
            <a:ln w="63500">
              <a:solidFill>
                <a:srgbClr val="800080"/>
              </a:solidFill>
              <a:round/>
              <a:headEnd/>
              <a:tailEnd/>
            </a:ln>
          </p:spPr>
          <p:txBody>
            <a:bodyPr/>
            <a:lstStyle/>
            <a:p>
              <a:pPr>
                <a:defRPr/>
              </a:pPr>
              <a:endParaRPr lang="en-GB" sz="1800" b="1"/>
            </a:p>
          </p:txBody>
        </p:sp>
        <p:sp>
          <p:nvSpPr>
            <p:cNvPr id="25" name="Line 23"/>
            <p:cNvSpPr>
              <a:spLocks noChangeShapeType="1"/>
            </p:cNvSpPr>
            <p:nvPr/>
          </p:nvSpPr>
          <p:spPr bwMode="auto">
            <a:xfrm>
              <a:off x="4416" y="3024"/>
              <a:ext cx="384" cy="0"/>
            </a:xfrm>
            <a:prstGeom prst="line">
              <a:avLst/>
            </a:prstGeom>
            <a:noFill/>
            <a:ln w="63500">
              <a:solidFill>
                <a:srgbClr val="800080"/>
              </a:solidFill>
              <a:round/>
              <a:headEnd/>
              <a:tailEnd/>
            </a:ln>
          </p:spPr>
          <p:txBody>
            <a:bodyPr/>
            <a:lstStyle/>
            <a:p>
              <a:pPr>
                <a:defRPr/>
              </a:pPr>
              <a:endParaRPr lang="en-GB" sz="1800" b="1"/>
            </a:p>
          </p:txBody>
        </p:sp>
        <p:sp>
          <p:nvSpPr>
            <p:cNvPr id="26" name="Line 24"/>
            <p:cNvSpPr>
              <a:spLocks noChangeShapeType="1"/>
            </p:cNvSpPr>
            <p:nvPr/>
          </p:nvSpPr>
          <p:spPr bwMode="auto">
            <a:xfrm>
              <a:off x="4464" y="3120"/>
              <a:ext cx="384" cy="0"/>
            </a:xfrm>
            <a:prstGeom prst="line">
              <a:avLst/>
            </a:prstGeom>
            <a:noFill/>
            <a:ln w="63500">
              <a:solidFill>
                <a:srgbClr val="800080"/>
              </a:solidFill>
              <a:round/>
              <a:headEnd/>
              <a:tailEnd/>
            </a:ln>
          </p:spPr>
          <p:txBody>
            <a:bodyPr/>
            <a:lstStyle/>
            <a:p>
              <a:pPr>
                <a:defRPr/>
              </a:pPr>
              <a:endParaRPr lang="en-GB" sz="1800" b="1"/>
            </a:p>
          </p:txBody>
        </p:sp>
        <p:sp>
          <p:nvSpPr>
            <p:cNvPr id="27" name="Line 25"/>
            <p:cNvSpPr>
              <a:spLocks noChangeShapeType="1"/>
            </p:cNvSpPr>
            <p:nvPr/>
          </p:nvSpPr>
          <p:spPr bwMode="auto">
            <a:xfrm>
              <a:off x="4608" y="3216"/>
              <a:ext cx="336" cy="0"/>
            </a:xfrm>
            <a:prstGeom prst="line">
              <a:avLst/>
            </a:prstGeom>
            <a:noFill/>
            <a:ln w="63500">
              <a:solidFill>
                <a:srgbClr val="800080"/>
              </a:solidFill>
              <a:round/>
              <a:headEnd/>
              <a:tailEnd/>
            </a:ln>
          </p:spPr>
          <p:txBody>
            <a:bodyPr/>
            <a:lstStyle/>
            <a:p>
              <a:pPr>
                <a:defRPr/>
              </a:pPr>
              <a:endParaRPr lang="en-GB" sz="1800" b="1"/>
            </a:p>
          </p:txBody>
        </p:sp>
      </p:grpSp>
      <p:grpSp>
        <p:nvGrpSpPr>
          <p:cNvPr id="28" name="Group 26"/>
          <p:cNvGrpSpPr/>
          <p:nvPr/>
        </p:nvGrpSpPr>
        <p:grpSpPr bwMode="auto">
          <a:xfrm flipH="1">
            <a:off x="1610147" y="3336346"/>
            <a:ext cx="1676400" cy="914400"/>
            <a:chOff x="3888" y="2448"/>
            <a:chExt cx="1056" cy="768"/>
          </a:xfrm>
        </p:grpSpPr>
        <p:sp>
          <p:nvSpPr>
            <p:cNvPr id="29" name="Line 27"/>
            <p:cNvSpPr>
              <a:spLocks noChangeShapeType="1"/>
            </p:cNvSpPr>
            <p:nvPr/>
          </p:nvSpPr>
          <p:spPr bwMode="auto">
            <a:xfrm>
              <a:off x="3888" y="2448"/>
              <a:ext cx="288" cy="0"/>
            </a:xfrm>
            <a:prstGeom prst="line">
              <a:avLst/>
            </a:prstGeom>
            <a:noFill/>
            <a:ln w="63500">
              <a:solidFill>
                <a:srgbClr val="800080"/>
              </a:solidFill>
              <a:round/>
              <a:headEnd/>
              <a:tailEnd/>
            </a:ln>
          </p:spPr>
          <p:txBody>
            <a:bodyPr/>
            <a:lstStyle/>
            <a:p>
              <a:pPr>
                <a:defRPr/>
              </a:pPr>
              <a:endParaRPr lang="en-GB" sz="1800" b="1"/>
            </a:p>
          </p:txBody>
        </p:sp>
        <p:sp>
          <p:nvSpPr>
            <p:cNvPr id="30" name="Line 28"/>
            <p:cNvSpPr>
              <a:spLocks noChangeShapeType="1"/>
            </p:cNvSpPr>
            <p:nvPr/>
          </p:nvSpPr>
          <p:spPr bwMode="auto">
            <a:xfrm>
              <a:off x="3984" y="2544"/>
              <a:ext cx="336" cy="0"/>
            </a:xfrm>
            <a:prstGeom prst="line">
              <a:avLst/>
            </a:prstGeom>
            <a:noFill/>
            <a:ln w="63500">
              <a:solidFill>
                <a:srgbClr val="800080"/>
              </a:solidFill>
              <a:round/>
              <a:headEnd/>
              <a:tailEnd/>
            </a:ln>
          </p:spPr>
          <p:txBody>
            <a:bodyPr/>
            <a:lstStyle/>
            <a:p>
              <a:pPr>
                <a:defRPr/>
              </a:pPr>
              <a:endParaRPr lang="en-GB" sz="1800" b="1"/>
            </a:p>
          </p:txBody>
        </p:sp>
        <p:sp>
          <p:nvSpPr>
            <p:cNvPr id="31" name="Line 29"/>
            <p:cNvSpPr>
              <a:spLocks noChangeShapeType="1"/>
            </p:cNvSpPr>
            <p:nvPr/>
          </p:nvSpPr>
          <p:spPr bwMode="auto">
            <a:xfrm>
              <a:off x="4080" y="2640"/>
              <a:ext cx="384" cy="0"/>
            </a:xfrm>
            <a:prstGeom prst="line">
              <a:avLst/>
            </a:prstGeom>
            <a:noFill/>
            <a:ln w="63500">
              <a:solidFill>
                <a:srgbClr val="800080"/>
              </a:solidFill>
              <a:round/>
              <a:headEnd/>
              <a:tailEnd/>
            </a:ln>
          </p:spPr>
          <p:txBody>
            <a:bodyPr/>
            <a:lstStyle/>
            <a:p>
              <a:pPr>
                <a:defRPr/>
              </a:pPr>
              <a:endParaRPr lang="en-GB" sz="1800" b="1"/>
            </a:p>
          </p:txBody>
        </p:sp>
        <p:sp>
          <p:nvSpPr>
            <p:cNvPr id="32" name="Line 30"/>
            <p:cNvSpPr>
              <a:spLocks noChangeShapeType="1"/>
            </p:cNvSpPr>
            <p:nvPr/>
          </p:nvSpPr>
          <p:spPr bwMode="auto">
            <a:xfrm>
              <a:off x="4176" y="2736"/>
              <a:ext cx="384" cy="0"/>
            </a:xfrm>
            <a:prstGeom prst="line">
              <a:avLst/>
            </a:prstGeom>
            <a:noFill/>
            <a:ln w="63500">
              <a:solidFill>
                <a:srgbClr val="800080"/>
              </a:solidFill>
              <a:round/>
              <a:headEnd/>
              <a:tailEnd/>
            </a:ln>
          </p:spPr>
          <p:txBody>
            <a:bodyPr/>
            <a:lstStyle/>
            <a:p>
              <a:pPr>
                <a:defRPr/>
              </a:pPr>
              <a:endParaRPr lang="en-GB" sz="1800" b="1"/>
            </a:p>
          </p:txBody>
        </p:sp>
        <p:sp>
          <p:nvSpPr>
            <p:cNvPr id="33" name="Line 31"/>
            <p:cNvSpPr>
              <a:spLocks noChangeShapeType="1"/>
            </p:cNvSpPr>
            <p:nvPr/>
          </p:nvSpPr>
          <p:spPr bwMode="auto">
            <a:xfrm>
              <a:off x="4224" y="2832"/>
              <a:ext cx="432" cy="0"/>
            </a:xfrm>
            <a:prstGeom prst="line">
              <a:avLst/>
            </a:prstGeom>
            <a:noFill/>
            <a:ln w="63500">
              <a:solidFill>
                <a:srgbClr val="800080"/>
              </a:solidFill>
              <a:round/>
              <a:headEnd/>
              <a:tailEnd/>
            </a:ln>
          </p:spPr>
          <p:txBody>
            <a:bodyPr/>
            <a:lstStyle/>
            <a:p>
              <a:pPr>
                <a:defRPr/>
              </a:pPr>
              <a:endParaRPr lang="en-GB" sz="1800" b="1"/>
            </a:p>
          </p:txBody>
        </p:sp>
        <p:sp>
          <p:nvSpPr>
            <p:cNvPr id="34" name="Line 32"/>
            <p:cNvSpPr>
              <a:spLocks noChangeShapeType="1"/>
            </p:cNvSpPr>
            <p:nvPr/>
          </p:nvSpPr>
          <p:spPr bwMode="auto">
            <a:xfrm>
              <a:off x="4320" y="2927"/>
              <a:ext cx="384" cy="0"/>
            </a:xfrm>
            <a:prstGeom prst="line">
              <a:avLst/>
            </a:prstGeom>
            <a:noFill/>
            <a:ln w="63500">
              <a:solidFill>
                <a:srgbClr val="800080"/>
              </a:solidFill>
              <a:round/>
              <a:headEnd/>
              <a:tailEnd/>
            </a:ln>
          </p:spPr>
          <p:txBody>
            <a:bodyPr/>
            <a:lstStyle/>
            <a:p>
              <a:pPr>
                <a:defRPr/>
              </a:pPr>
              <a:endParaRPr lang="en-GB" sz="1800" b="1"/>
            </a:p>
          </p:txBody>
        </p:sp>
        <p:sp>
          <p:nvSpPr>
            <p:cNvPr id="35" name="Line 33"/>
            <p:cNvSpPr>
              <a:spLocks noChangeShapeType="1"/>
            </p:cNvSpPr>
            <p:nvPr/>
          </p:nvSpPr>
          <p:spPr bwMode="auto">
            <a:xfrm>
              <a:off x="4416" y="3024"/>
              <a:ext cx="384" cy="0"/>
            </a:xfrm>
            <a:prstGeom prst="line">
              <a:avLst/>
            </a:prstGeom>
            <a:noFill/>
            <a:ln w="63500">
              <a:solidFill>
                <a:srgbClr val="800080"/>
              </a:solidFill>
              <a:round/>
              <a:headEnd/>
              <a:tailEnd/>
            </a:ln>
          </p:spPr>
          <p:txBody>
            <a:bodyPr/>
            <a:lstStyle/>
            <a:p>
              <a:pPr>
                <a:defRPr/>
              </a:pPr>
              <a:endParaRPr lang="en-GB" sz="1800" b="1"/>
            </a:p>
          </p:txBody>
        </p:sp>
        <p:sp>
          <p:nvSpPr>
            <p:cNvPr id="36" name="Line 34"/>
            <p:cNvSpPr>
              <a:spLocks noChangeShapeType="1"/>
            </p:cNvSpPr>
            <p:nvPr/>
          </p:nvSpPr>
          <p:spPr bwMode="auto">
            <a:xfrm>
              <a:off x="4464" y="3120"/>
              <a:ext cx="384" cy="0"/>
            </a:xfrm>
            <a:prstGeom prst="line">
              <a:avLst/>
            </a:prstGeom>
            <a:noFill/>
            <a:ln w="63500">
              <a:solidFill>
                <a:srgbClr val="800080"/>
              </a:solidFill>
              <a:round/>
              <a:headEnd/>
              <a:tailEnd/>
            </a:ln>
          </p:spPr>
          <p:txBody>
            <a:bodyPr/>
            <a:lstStyle/>
            <a:p>
              <a:pPr>
                <a:defRPr/>
              </a:pPr>
              <a:endParaRPr lang="en-GB" sz="1800" b="1"/>
            </a:p>
          </p:txBody>
        </p:sp>
        <p:sp>
          <p:nvSpPr>
            <p:cNvPr id="37" name="Line 35"/>
            <p:cNvSpPr>
              <a:spLocks noChangeShapeType="1"/>
            </p:cNvSpPr>
            <p:nvPr/>
          </p:nvSpPr>
          <p:spPr bwMode="auto">
            <a:xfrm>
              <a:off x="4608" y="3216"/>
              <a:ext cx="336" cy="0"/>
            </a:xfrm>
            <a:prstGeom prst="line">
              <a:avLst/>
            </a:prstGeom>
            <a:noFill/>
            <a:ln w="63500">
              <a:solidFill>
                <a:srgbClr val="800080"/>
              </a:solidFill>
              <a:round/>
              <a:headEnd/>
              <a:tailEnd/>
            </a:ln>
          </p:spPr>
          <p:txBody>
            <a:bodyPr/>
            <a:lstStyle/>
            <a:p>
              <a:pPr>
                <a:defRPr/>
              </a:pPr>
              <a:endParaRPr lang="en-GB" sz="1800" b="1"/>
            </a:p>
          </p:txBody>
        </p:sp>
      </p:grpSp>
      <p:sp>
        <p:nvSpPr>
          <p:cNvPr id="38" name="Line 36"/>
          <p:cNvSpPr>
            <a:spLocks noChangeShapeType="1"/>
          </p:cNvSpPr>
          <p:nvPr/>
        </p:nvSpPr>
        <p:spPr bwMode="auto">
          <a:xfrm flipH="1">
            <a:off x="5552728" y="2259326"/>
            <a:ext cx="1160463" cy="350044"/>
          </a:xfrm>
          <a:prstGeom prst="line">
            <a:avLst/>
          </a:prstGeom>
          <a:noFill/>
          <a:ln w="63500">
            <a:solidFill>
              <a:schemeClr val="accent2"/>
            </a:solidFill>
            <a:round/>
            <a:headEnd/>
            <a:tailEnd type="triangle" w="med" len="med"/>
          </a:ln>
        </p:spPr>
        <p:txBody>
          <a:bodyPr/>
          <a:lstStyle/>
          <a:p>
            <a:pPr>
              <a:defRPr/>
            </a:pPr>
            <a:endParaRPr lang="en-GB" sz="1800" b="1"/>
          </a:p>
        </p:txBody>
      </p:sp>
      <p:sp>
        <p:nvSpPr>
          <p:cNvPr id="39" name="Text Box 37"/>
          <p:cNvSpPr>
            <a:spLocks/>
          </p:cNvSpPr>
          <p:nvPr/>
        </p:nvSpPr>
        <p:spPr bwMode="auto">
          <a:xfrm>
            <a:off x="4201930" y="3712584"/>
            <a:ext cx="1569660" cy="646331"/>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defRPr/>
            </a:pPr>
            <a:r>
              <a:rPr lang="en-US" sz="1800"/>
              <a:t>net radiation</a:t>
            </a:r>
            <a:endParaRPr sz="1800"/>
          </a:p>
          <a:p>
            <a:pPr algn="ctr">
              <a:defRPr/>
            </a:pPr>
            <a:r>
              <a:rPr lang="en-US" sz="1800"/>
              <a:t>deficit</a:t>
            </a:r>
            <a:endParaRPr sz="1800"/>
          </a:p>
        </p:txBody>
      </p:sp>
      <p:sp>
        <p:nvSpPr>
          <p:cNvPr id="40" name="Line 38"/>
          <p:cNvSpPr>
            <a:spLocks noChangeShapeType="1"/>
          </p:cNvSpPr>
          <p:nvPr/>
        </p:nvSpPr>
        <p:spPr bwMode="auto">
          <a:xfrm flipH="1" flipV="1">
            <a:off x="2829348" y="3660196"/>
            <a:ext cx="1338263" cy="501254"/>
          </a:xfrm>
          <a:prstGeom prst="line">
            <a:avLst/>
          </a:prstGeom>
          <a:noFill/>
          <a:ln w="63500">
            <a:solidFill>
              <a:schemeClr val="accent2"/>
            </a:solidFill>
            <a:round/>
            <a:headEnd/>
            <a:tailEnd type="triangle" w="med" len="med"/>
          </a:ln>
        </p:spPr>
        <p:txBody>
          <a:bodyPr/>
          <a:lstStyle/>
          <a:p>
            <a:pPr>
              <a:defRPr/>
            </a:pPr>
            <a:endParaRPr lang="en-GB" sz="1800" b="1"/>
          </a:p>
        </p:txBody>
      </p:sp>
      <p:sp>
        <p:nvSpPr>
          <p:cNvPr id="41" name="Line 39"/>
          <p:cNvSpPr>
            <a:spLocks noChangeShapeType="1"/>
          </p:cNvSpPr>
          <p:nvPr/>
        </p:nvSpPr>
        <p:spPr bwMode="auto">
          <a:xfrm flipV="1">
            <a:off x="5796385" y="3643528"/>
            <a:ext cx="1270000" cy="451247"/>
          </a:xfrm>
          <a:prstGeom prst="line">
            <a:avLst/>
          </a:prstGeom>
          <a:noFill/>
          <a:ln w="63500">
            <a:solidFill>
              <a:schemeClr val="accent2"/>
            </a:solidFill>
            <a:round/>
            <a:headEnd/>
            <a:tailEnd type="triangle" w="med" len="med"/>
          </a:ln>
        </p:spPr>
        <p:txBody>
          <a:bodyPr/>
          <a:lstStyle/>
          <a:p>
            <a:pPr>
              <a:defRPr/>
            </a:pPr>
            <a:endParaRPr lang="en-GB" sz="1800" b="1"/>
          </a:p>
        </p:txBody>
      </p:sp>
      <p:sp>
        <p:nvSpPr>
          <p:cNvPr id="43" name="Rectangle 41"/>
          <p:cNvSpPr>
            <a:spLocks noChangeArrowheads="1"/>
          </p:cNvSpPr>
          <p:nvPr/>
        </p:nvSpPr>
        <p:spPr bwMode="auto">
          <a:xfrm>
            <a:off x="1088232" y="4367386"/>
            <a:ext cx="457200" cy="285750"/>
          </a:xfrm>
          <a:prstGeom prst="rect">
            <a:avLst/>
          </a:prstGeom>
          <a:solidFill>
            <a:schemeClr val="bg1"/>
          </a:solidFill>
          <a:ln>
            <a:noFill/>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sz="1800"/>
          </a:p>
        </p:txBody>
      </p:sp>
      <p:sp>
        <p:nvSpPr>
          <p:cNvPr id="44" name="Rectangle 42"/>
          <p:cNvSpPr>
            <a:spLocks noChangeArrowheads="1"/>
          </p:cNvSpPr>
          <p:nvPr/>
        </p:nvSpPr>
        <p:spPr bwMode="auto">
          <a:xfrm>
            <a:off x="1445305" y="1272156"/>
            <a:ext cx="6901934" cy="3143250"/>
          </a:xfrm>
          <a:prstGeom prst="rect">
            <a:avLst/>
          </a:prstGeom>
          <a:noFill/>
          <a:ln w="63500">
            <a:solidFill>
              <a:schemeClr val="accent2"/>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sz="1800"/>
          </a:p>
        </p:txBody>
      </p:sp>
      <p:sp>
        <p:nvSpPr>
          <p:cNvPr id="2" name="Title 1">
            <a:extLst>
              <a:ext uri="{FF2B5EF4-FFF2-40B4-BE49-F238E27FC236}">
                <a16:creationId xmlns:a16="http://schemas.microsoft.com/office/drawing/2014/main" id="{7038BE6D-C5DB-46A8-9973-C5173D8F1DBD}"/>
              </a:ext>
            </a:extLst>
          </p:cNvPr>
          <p:cNvSpPr>
            <a:spLocks noGrp="1"/>
          </p:cNvSpPr>
          <p:nvPr>
            <p:ph type="title"/>
          </p:nvPr>
        </p:nvSpPr>
        <p:spPr/>
        <p:txBody>
          <a:bodyPr/>
          <a:lstStyle/>
          <a:p>
            <a:r>
              <a:rPr lang="en-US" sz="2000" dirty="0"/>
              <a:t>Excess energy at the equator is transferred towards the poles by convection cells</a:t>
            </a:r>
            <a:endParaRPr lang="en-DE" sz="20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120</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de-DE" sz="4000" b="1" dirty="0"/>
          </a:p>
          <a:p>
            <a:pPr algn="ctr"/>
            <a:r>
              <a:rPr lang="de-DE" sz="3200" b="1" dirty="0"/>
              <a:t>3.3 In Germany and global</a:t>
            </a:r>
            <a:endParaRPr lang="en-DE" sz="3200" b="1" dirty="0"/>
          </a:p>
        </p:txBody>
      </p:sp>
    </p:spTree>
    <p:extLst>
      <p:ext uri="{BB962C8B-B14F-4D97-AF65-F5344CB8AC3E}">
        <p14:creationId xmlns:p14="http://schemas.microsoft.com/office/powerpoint/2010/main" val="29540788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8532440" y="4924696"/>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algn="ctr" eaLnBrk="1" hangingPunct="1">
              <a:spcBef>
                <a:spcPct val="0"/>
              </a:spcBef>
              <a:spcAft>
                <a:spcPts val="431"/>
              </a:spcAft>
            </a:pPr>
            <a:fld id="{6BEF725F-A73F-4941-8FB5-91BF0910E6F1}" type="slidenum">
              <a:rPr lang="de-DE" altLang="en-US" sz="1050">
                <a:solidFill>
                  <a:srgbClr val="316395"/>
                </a:solidFill>
                <a:latin typeface="Tahoma" pitchFamily="34" charset="0"/>
              </a:rPr>
              <a:pPr algn="ctr" eaLnBrk="1" hangingPunct="1">
                <a:spcBef>
                  <a:spcPct val="0"/>
                </a:spcBef>
                <a:spcAft>
                  <a:spcPts val="431"/>
                </a:spcAft>
              </a:pPr>
              <a:t>121</a:t>
            </a:fld>
            <a:endParaRPr lang="de-DE" altLang="en-US" sz="1050" dirty="0">
              <a:solidFill>
                <a:srgbClr val="316395"/>
              </a:solidFill>
              <a:latin typeface="Tahoma" pitchFamily="34" charset="0"/>
            </a:endParaRPr>
          </a:p>
        </p:txBody>
      </p:sp>
      <p:pic>
        <p:nvPicPr>
          <p:cNvPr id="5529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387" y="1188244"/>
            <a:ext cx="2507456" cy="356830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6539" y="1186262"/>
            <a:ext cx="2593181" cy="3525441"/>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4036" y="2499742"/>
            <a:ext cx="3600450" cy="61436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2" name="TextBox 1"/>
          <p:cNvSpPr txBox="1">
            <a:spLocks noChangeArrowheads="1"/>
          </p:cNvSpPr>
          <p:nvPr/>
        </p:nvSpPr>
        <p:spPr bwMode="auto">
          <a:xfrm>
            <a:off x="1943100" y="4650690"/>
            <a:ext cx="5040867" cy="369332"/>
          </a:xfrm>
          <a:prstGeom prst="rect">
            <a:avLst/>
          </a:prstGeom>
          <a:solidFill>
            <a:schemeClr val="bg1"/>
          </a:solidFill>
          <a:ln>
            <a:noFill/>
          </a:ln>
          <a:extLst/>
        </p:spPr>
        <p:txBody>
          <a:bodyPr wrap="none">
            <a:spAutoFit/>
          </a:bodyPr>
          <a:lstStyle/>
          <a:p>
            <a:r>
              <a:rPr lang="de-DE" altLang="en-US" sz="1800" dirty="0">
                <a:latin typeface="+mn-lt"/>
              </a:rPr>
              <a:t>Hydrological </a:t>
            </a:r>
            <a:r>
              <a:rPr lang="de-DE" altLang="en-US" sz="1800" dirty="0" err="1">
                <a:latin typeface="+mn-lt"/>
              </a:rPr>
              <a:t>atlas</a:t>
            </a:r>
            <a:r>
              <a:rPr lang="de-DE" altLang="en-US" sz="1800" dirty="0">
                <a:latin typeface="+mn-lt"/>
              </a:rPr>
              <a:t>         </a:t>
            </a:r>
            <a:r>
              <a:rPr lang="de-DE" altLang="en-US" sz="1800" dirty="0" err="1">
                <a:latin typeface="+mn-lt"/>
              </a:rPr>
              <a:t>Modelled</a:t>
            </a:r>
            <a:r>
              <a:rPr lang="de-DE" altLang="en-US" sz="1800" dirty="0">
                <a:latin typeface="+mn-lt"/>
              </a:rPr>
              <a:t> (Model SWIM, PIK)</a:t>
            </a:r>
            <a:endParaRPr lang="en-US" altLang="en-US" sz="1800" dirty="0">
              <a:latin typeface="+mn-lt"/>
            </a:endParaRPr>
          </a:p>
        </p:txBody>
      </p:sp>
      <p:sp>
        <p:nvSpPr>
          <p:cNvPr id="55304" name="Text Box 2"/>
          <p:cNvSpPr txBox="1">
            <a:spLocks noChangeArrowheads="1"/>
          </p:cNvSpPr>
          <p:nvPr/>
        </p:nvSpPr>
        <p:spPr bwMode="auto">
          <a:xfrm>
            <a:off x="1885950" y="57150"/>
            <a:ext cx="5844779"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431"/>
              </a:spcAft>
            </a:pPr>
            <a:r>
              <a:rPr lang="de-DE" altLang="en-US" sz="2100" b="1">
                <a:solidFill>
                  <a:srgbClr val="FFFFFF"/>
                </a:solidFill>
              </a:rPr>
              <a:t>5. Verdunstung</a:t>
            </a:r>
            <a:br>
              <a:rPr lang="de-DE" altLang="en-US" sz="2100" b="1">
                <a:solidFill>
                  <a:srgbClr val="FFFFFF"/>
                </a:solidFill>
              </a:rPr>
            </a:br>
            <a:r>
              <a:rPr lang="de-DE" altLang="en-US" sz="1500" b="1">
                <a:solidFill>
                  <a:srgbClr val="FFFFFF"/>
                </a:solidFill>
              </a:rPr>
              <a:t>5.5 Anteil der Verdunstung an der Wasserbilanz</a:t>
            </a:r>
          </a:p>
        </p:txBody>
      </p:sp>
      <p:sp>
        <p:nvSpPr>
          <p:cNvPr id="2" name="Title 1">
            <a:extLst>
              <a:ext uri="{FF2B5EF4-FFF2-40B4-BE49-F238E27FC236}">
                <a16:creationId xmlns:a16="http://schemas.microsoft.com/office/drawing/2014/main" id="{30812D0A-4542-4558-9F1B-4FCB86689A9D}"/>
              </a:ext>
            </a:extLst>
          </p:cNvPr>
          <p:cNvSpPr>
            <a:spLocks noGrp="1"/>
          </p:cNvSpPr>
          <p:nvPr>
            <p:ph type="title"/>
          </p:nvPr>
        </p:nvSpPr>
        <p:spPr/>
        <p:txBody>
          <a:bodyPr/>
          <a:lstStyle/>
          <a:p>
            <a:r>
              <a:rPr lang="de-DE" dirty="0"/>
              <a:t>AET 1961-90 </a:t>
            </a:r>
            <a:r>
              <a:rPr lang="de-DE" dirty="0" err="1"/>
              <a:t>for</a:t>
            </a:r>
            <a:r>
              <a:rPr lang="de-DE" dirty="0"/>
              <a:t> Germany, </a:t>
            </a:r>
            <a:r>
              <a:rPr lang="de-DE" dirty="0" err="1"/>
              <a:t>hyd</a:t>
            </a:r>
            <a:r>
              <a:rPr lang="de-DE" dirty="0"/>
              <a:t>. </a:t>
            </a:r>
            <a:r>
              <a:rPr lang="de-DE" dirty="0" err="1"/>
              <a:t>atlas</a:t>
            </a:r>
            <a:r>
              <a:rPr lang="de-DE" dirty="0"/>
              <a:t> and </a:t>
            </a:r>
            <a:r>
              <a:rPr lang="de-DE" dirty="0" err="1"/>
              <a:t>modelled</a:t>
            </a:r>
            <a:endParaRPr lang="en-DE"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1196579" y="4786312"/>
            <a:ext cx="6723459" cy="357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700"/>
              </a:spcBef>
              <a:spcAft>
                <a:spcPct val="0"/>
              </a:spcAf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9pPr>
          </a:lstStyle>
          <a:p>
            <a:pPr algn="ctr" eaLnBrk="1" hangingPunct="1">
              <a:spcBef>
                <a:spcPct val="0"/>
              </a:spcBef>
              <a:spcAft>
                <a:spcPts val="431"/>
              </a:spcAft>
            </a:pPr>
            <a:endParaRPr lang="en-US" altLang="en-US" sz="1200" b="1">
              <a:solidFill>
                <a:schemeClr val="tx1"/>
              </a:solidFill>
            </a:endParaRPr>
          </a:p>
        </p:txBody>
      </p:sp>
      <p:pic>
        <p:nvPicPr>
          <p:cNvPr id="54275" name="Picture 3" descr="Verdunstung"/>
          <p:cNvPicPr>
            <a:picLocks noChangeAspect="1" noChangeArrowheads="1"/>
          </p:cNvPicPr>
          <p:nvPr/>
        </p:nvPicPr>
        <p:blipFill>
          <a:blip r:embed="rId2" cstate="print">
            <a:extLst>
              <a:ext uri="{28A0092B-C50C-407E-A947-70E740481C1C}">
                <a14:useLocalDpi xmlns:a14="http://schemas.microsoft.com/office/drawing/2010/main" val="0"/>
              </a:ext>
            </a:extLst>
          </a:blip>
          <a:srcRect t="3365"/>
          <a:stretch>
            <a:fillRect/>
          </a:stretch>
        </p:blipFill>
        <p:spPr bwMode="auto">
          <a:xfrm>
            <a:off x="2668488" y="637608"/>
            <a:ext cx="61055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6" name="Group 4"/>
          <p:cNvGrpSpPr>
            <a:grpSpLocks/>
          </p:cNvGrpSpPr>
          <p:nvPr/>
        </p:nvGrpSpPr>
        <p:grpSpPr bwMode="auto">
          <a:xfrm>
            <a:off x="7319961" y="662849"/>
            <a:ext cx="1487991" cy="2319188"/>
            <a:chOff x="4558" y="799"/>
            <a:chExt cx="815" cy="1452"/>
          </a:xfrm>
        </p:grpSpPr>
        <p:pic>
          <p:nvPicPr>
            <p:cNvPr id="542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 y="935"/>
              <a:ext cx="815" cy="131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1" name="Text Box 7"/>
            <p:cNvSpPr txBox="1">
              <a:spLocks noChangeArrowheads="1"/>
            </p:cNvSpPr>
            <p:nvPr/>
          </p:nvSpPr>
          <p:spPr bwMode="auto">
            <a:xfrm>
              <a:off x="4558" y="799"/>
              <a:ext cx="726" cy="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500" tIns="8100" rIns="13500" bIns="8100">
              <a:spAutoFit/>
            </a:bodyPr>
            <a:lstStyle>
              <a:lvl1pPr eaLnBrk="0" hangingPunct="0">
                <a:spcBef>
                  <a:spcPts val="700"/>
                </a:spcBef>
                <a:spcAft>
                  <a:spcPct val="0"/>
                </a:spcAf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ea typeface="Droid Sans Fallback" charset="0"/>
                  <a:cs typeface="Droid Sans Fallback" charset="0"/>
                </a:defRPr>
              </a:lvl9pPr>
            </a:lstStyle>
            <a:p>
              <a:pPr eaLnBrk="1" hangingPunct="1">
                <a:spcBef>
                  <a:spcPct val="50000"/>
                </a:spcBef>
                <a:spcAft>
                  <a:spcPts val="431"/>
                </a:spcAft>
              </a:pPr>
              <a:r>
                <a:rPr lang="de-DE" altLang="en-US" sz="525" b="1">
                  <a:solidFill>
                    <a:schemeClr val="tx1"/>
                  </a:solidFill>
                </a:rPr>
                <a:t>evaporation</a:t>
              </a:r>
            </a:p>
          </p:txBody>
        </p:sp>
      </p:grpSp>
      <p:sp>
        <p:nvSpPr>
          <p:cNvPr id="54277" name="Rectangle 4"/>
          <p:cNvSpPr>
            <a:spLocks noChangeArrowheads="1"/>
          </p:cNvSpPr>
          <p:nvPr/>
        </p:nvSpPr>
        <p:spPr bwMode="auto">
          <a:xfrm>
            <a:off x="2571750" y="4800600"/>
            <a:ext cx="47482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350"/>
              <a:t>http://www.stadtentwicklung.berlin.de/umwelt/umweltatlas/</a:t>
            </a:r>
          </a:p>
        </p:txBody>
      </p:sp>
      <p:sp>
        <p:nvSpPr>
          <p:cNvPr id="54278" name="Text Box 2"/>
          <p:cNvSpPr txBox="1">
            <a:spLocks noChangeArrowheads="1"/>
          </p:cNvSpPr>
          <p:nvPr/>
        </p:nvSpPr>
        <p:spPr bwMode="auto">
          <a:xfrm>
            <a:off x="1885950" y="57150"/>
            <a:ext cx="5844779"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431"/>
              </a:spcAft>
            </a:pPr>
            <a:r>
              <a:rPr lang="de-DE" altLang="en-US" sz="2100" b="1">
                <a:solidFill>
                  <a:srgbClr val="FFFFFF"/>
                </a:solidFill>
              </a:rPr>
              <a:t>5. Verdunstung</a:t>
            </a:r>
            <a:br>
              <a:rPr lang="de-DE" altLang="en-US" sz="2100" b="1">
                <a:solidFill>
                  <a:srgbClr val="FFFFFF"/>
                </a:solidFill>
              </a:rPr>
            </a:br>
            <a:r>
              <a:rPr lang="de-DE" altLang="en-US" sz="1500" b="1">
                <a:solidFill>
                  <a:srgbClr val="FFFFFF"/>
                </a:solidFill>
              </a:rPr>
              <a:t>5.5 Anteil der Verdunstung an der Wasserbilanz</a:t>
            </a:r>
          </a:p>
        </p:txBody>
      </p:sp>
      <p:sp>
        <p:nvSpPr>
          <p:cNvPr id="4" name="Title 3">
            <a:extLst>
              <a:ext uri="{FF2B5EF4-FFF2-40B4-BE49-F238E27FC236}">
                <a16:creationId xmlns:a16="http://schemas.microsoft.com/office/drawing/2014/main" id="{073B4D34-966A-4F24-960B-31951DDECEAB}"/>
              </a:ext>
            </a:extLst>
          </p:cNvPr>
          <p:cNvSpPr>
            <a:spLocks noGrp="1"/>
          </p:cNvSpPr>
          <p:nvPr>
            <p:ph type="title"/>
          </p:nvPr>
        </p:nvSpPr>
        <p:spPr/>
        <p:txBody>
          <a:bodyPr/>
          <a:lstStyle/>
          <a:p>
            <a:r>
              <a:rPr lang="de-DE" dirty="0"/>
              <a:t>AET in Berlin</a:t>
            </a:r>
            <a:endParaRPr lang="en-DE"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Effects</a:t>
            </a:r>
            <a:r>
              <a:rPr lang="de-DE" dirty="0"/>
              <a:t> </a:t>
            </a:r>
            <a:r>
              <a:rPr lang="de-DE" dirty="0" err="1"/>
              <a:t>of</a:t>
            </a:r>
            <a:r>
              <a:rPr lang="de-DE" dirty="0"/>
              <a:t> </a:t>
            </a:r>
            <a:r>
              <a:rPr lang="de-DE" dirty="0" err="1"/>
              <a:t>vegetation</a:t>
            </a:r>
            <a:r>
              <a:rPr lang="de-DE" dirty="0"/>
              <a:t> </a:t>
            </a:r>
            <a:r>
              <a:rPr lang="de-DE" dirty="0" err="1"/>
              <a:t>cover</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123</a:t>
            </a:fld>
            <a:endParaRPr lang="de-DE"/>
          </a:p>
        </p:txBody>
      </p:sp>
      <p:graphicFrame>
        <p:nvGraphicFramePr>
          <p:cNvPr id="6" name="Inhaltsplatzhalter 7"/>
          <p:cNvGraphicFramePr>
            <a:graphicFrameLocks/>
          </p:cNvGraphicFramePr>
          <p:nvPr>
            <p:extLst>
              <p:ext uri="{D42A27DB-BD31-4B8C-83A1-F6EECF244321}">
                <p14:modId xmlns:p14="http://schemas.microsoft.com/office/powerpoint/2010/main" val="2786077544"/>
              </p:ext>
            </p:extLst>
          </p:nvPr>
        </p:nvGraphicFramePr>
        <p:xfrm>
          <a:off x="611560" y="2116377"/>
          <a:ext cx="6315311" cy="259228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bwMode="auto">
          <a:xfrm>
            <a:off x="1547664" y="1323300"/>
            <a:ext cx="5761593" cy="707886"/>
          </a:xfrm>
          <a:prstGeom prst="rect">
            <a:avLst/>
          </a:prstGeom>
        </p:spPr>
        <p:txBody>
          <a:bodyPr wrap="square">
            <a:spAutoFit/>
          </a:bodyPr>
          <a:lstStyle/>
          <a:p>
            <a:pPr>
              <a:defRPr/>
            </a:pPr>
            <a:r>
              <a:rPr lang="en-US" sz="2000" dirty="0">
                <a:latin typeface="+mn-lt"/>
              </a:rPr>
              <a:t>Ratio of annual evaporation to annual precipitation as a function of vegetation (exemplary)</a:t>
            </a:r>
            <a:endParaRPr lang="de-DE" sz="2000" dirty="0">
              <a:latin typeface="+mn-lt"/>
            </a:endParaRPr>
          </a:p>
        </p:txBody>
      </p:sp>
      <p:sp>
        <p:nvSpPr>
          <p:cNvPr id="8" name="TextBox 7"/>
          <p:cNvSpPr txBox="1"/>
          <p:nvPr/>
        </p:nvSpPr>
        <p:spPr bwMode="auto">
          <a:xfrm>
            <a:off x="1439652" y="4625873"/>
            <a:ext cx="2624749" cy="230832"/>
          </a:xfrm>
          <a:prstGeom prst="rect">
            <a:avLst/>
          </a:prstGeom>
          <a:noFill/>
        </p:spPr>
        <p:txBody>
          <a:bodyPr wrap="square" rtlCol="0">
            <a:spAutoFit/>
          </a:bodyPr>
          <a:lstStyle/>
          <a:p>
            <a:pPr>
              <a:defRPr/>
            </a:pPr>
            <a:r>
              <a:rPr lang="de-DE" sz="900">
                <a:latin typeface="Arial"/>
                <a:cs typeface="Arial"/>
              </a:rPr>
              <a:t>Quelle: Nacken (RWTH Aachen)</a:t>
            </a:r>
            <a:endParaRPr lang="en-US" sz="900">
              <a:latin typeface="Arial"/>
              <a:cs typeface="Arial"/>
            </a:endParaRPr>
          </a:p>
        </p:txBody>
      </p:sp>
      <p:sp>
        <p:nvSpPr>
          <p:cNvPr id="3" name="TextBox 2">
            <a:extLst>
              <a:ext uri="{FF2B5EF4-FFF2-40B4-BE49-F238E27FC236}">
                <a16:creationId xmlns:a16="http://schemas.microsoft.com/office/drawing/2014/main" id="{D18E6911-38F8-47C8-9CFB-0D23F652B844}"/>
              </a:ext>
            </a:extLst>
          </p:cNvPr>
          <p:cNvSpPr txBox="1"/>
          <p:nvPr/>
        </p:nvSpPr>
        <p:spPr bwMode="auto">
          <a:xfrm>
            <a:off x="5377942" y="2109346"/>
            <a:ext cx="2404313" cy="2708434"/>
          </a:xfrm>
          <a:prstGeom prst="rect">
            <a:avLst/>
          </a:prstGeom>
          <a:solidFill>
            <a:schemeClr val="bg1"/>
          </a:solidFill>
        </p:spPr>
        <p:txBody>
          <a:bodyPr wrap="none" rtlCol="0">
            <a:spAutoFit/>
          </a:bodyPr>
          <a:lstStyle/>
          <a:p>
            <a:pPr>
              <a:spcAft>
                <a:spcPts val="1000"/>
              </a:spcAft>
            </a:pPr>
            <a:r>
              <a:rPr lang="de-DE" sz="1800" dirty="0">
                <a:latin typeface="+mn-lt"/>
              </a:rPr>
              <a:t>Bare </a:t>
            </a:r>
            <a:r>
              <a:rPr lang="de-DE" sz="1800" dirty="0" err="1">
                <a:latin typeface="+mn-lt"/>
              </a:rPr>
              <a:t>soil</a:t>
            </a:r>
            <a:endParaRPr lang="de-DE" sz="1800" dirty="0">
              <a:latin typeface="+mn-lt"/>
            </a:endParaRPr>
          </a:p>
          <a:p>
            <a:pPr>
              <a:spcAft>
                <a:spcPts val="1000"/>
              </a:spcAft>
            </a:pPr>
            <a:r>
              <a:rPr lang="de-DE" sz="1800" dirty="0" err="1">
                <a:latin typeface="+mn-lt"/>
              </a:rPr>
              <a:t>Arable</a:t>
            </a:r>
            <a:r>
              <a:rPr lang="de-DE" sz="1800" dirty="0">
                <a:latin typeface="+mn-lt"/>
              </a:rPr>
              <a:t> </a:t>
            </a:r>
            <a:r>
              <a:rPr lang="de-DE" sz="1800" dirty="0" err="1">
                <a:latin typeface="+mn-lt"/>
              </a:rPr>
              <a:t>land</a:t>
            </a:r>
            <a:r>
              <a:rPr lang="de-DE" sz="1800" dirty="0">
                <a:latin typeface="+mn-lt"/>
              </a:rPr>
              <a:t> (</a:t>
            </a:r>
            <a:r>
              <a:rPr lang="de-DE" sz="1800" dirty="0" err="1">
                <a:latin typeface="+mn-lt"/>
              </a:rPr>
              <a:t>cerials</a:t>
            </a:r>
            <a:r>
              <a:rPr lang="de-DE" sz="1800" dirty="0">
                <a:latin typeface="+mn-lt"/>
              </a:rPr>
              <a:t>)</a:t>
            </a:r>
          </a:p>
          <a:p>
            <a:pPr>
              <a:spcAft>
                <a:spcPts val="1000"/>
              </a:spcAft>
            </a:pPr>
            <a:r>
              <a:rPr lang="de-DE" sz="1800" dirty="0" err="1">
                <a:latin typeface="+mn-lt"/>
              </a:rPr>
              <a:t>Arable</a:t>
            </a:r>
            <a:r>
              <a:rPr lang="de-DE" sz="1800" dirty="0">
                <a:latin typeface="+mn-lt"/>
              </a:rPr>
              <a:t> </a:t>
            </a:r>
            <a:r>
              <a:rPr lang="de-DE" sz="1800" dirty="0" err="1">
                <a:latin typeface="+mn-lt"/>
              </a:rPr>
              <a:t>land</a:t>
            </a:r>
            <a:r>
              <a:rPr lang="de-DE" sz="1800" dirty="0">
                <a:latin typeface="+mn-lt"/>
              </a:rPr>
              <a:t> (root </a:t>
            </a:r>
            <a:r>
              <a:rPr lang="de-DE" sz="1800" dirty="0" err="1">
                <a:latin typeface="+mn-lt"/>
              </a:rPr>
              <a:t>crops</a:t>
            </a:r>
            <a:r>
              <a:rPr lang="de-DE" sz="1800" dirty="0">
                <a:latin typeface="+mn-lt"/>
              </a:rPr>
              <a:t>)</a:t>
            </a:r>
          </a:p>
          <a:p>
            <a:pPr>
              <a:spcAft>
                <a:spcPts val="1000"/>
              </a:spcAft>
            </a:pPr>
            <a:r>
              <a:rPr lang="de-DE" sz="1800" dirty="0" err="1">
                <a:latin typeface="+mn-lt"/>
              </a:rPr>
              <a:t>Pasture</a:t>
            </a:r>
            <a:endParaRPr lang="de-DE" sz="1800" dirty="0">
              <a:latin typeface="+mn-lt"/>
            </a:endParaRPr>
          </a:p>
          <a:p>
            <a:pPr>
              <a:spcAft>
                <a:spcPts val="1000"/>
              </a:spcAft>
            </a:pPr>
            <a:r>
              <a:rPr lang="de-DE" sz="1800" dirty="0">
                <a:latin typeface="+mn-lt"/>
              </a:rPr>
              <a:t>Forest</a:t>
            </a:r>
          </a:p>
          <a:p>
            <a:pPr>
              <a:spcAft>
                <a:spcPts val="1000"/>
              </a:spcAft>
            </a:pPr>
            <a:r>
              <a:rPr lang="de-DE" sz="1800" dirty="0" err="1">
                <a:latin typeface="+mn-lt"/>
              </a:rPr>
              <a:t>Water</a:t>
            </a:r>
            <a:r>
              <a:rPr lang="de-DE" sz="1800" dirty="0">
                <a:latin typeface="+mn-lt"/>
              </a:rPr>
              <a:t> </a:t>
            </a:r>
            <a:r>
              <a:rPr lang="de-DE" sz="1800" dirty="0" err="1">
                <a:latin typeface="+mn-lt"/>
              </a:rPr>
              <a:t>surface</a:t>
            </a:r>
            <a:r>
              <a:rPr lang="de-DE" sz="1800" dirty="0">
                <a:latin typeface="+mn-lt"/>
              </a:rPr>
              <a:t> </a:t>
            </a:r>
          </a:p>
          <a:p>
            <a:pPr>
              <a:spcAft>
                <a:spcPts val="1000"/>
              </a:spcAft>
            </a:pPr>
            <a:endParaRPr lang="en-DE" sz="600" dirty="0">
              <a:latin typeface="+mn-lt"/>
            </a:endParaRPr>
          </a:p>
        </p:txBody>
      </p:sp>
    </p:spTree>
    <p:extLst>
      <p:ext uri="{BB962C8B-B14F-4D97-AF65-F5344CB8AC3E}">
        <p14:creationId xmlns:p14="http://schemas.microsoft.com/office/powerpoint/2010/main" val="17717539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Influence</a:t>
            </a:r>
            <a:r>
              <a:rPr lang="de-DE" dirty="0"/>
              <a:t> </a:t>
            </a:r>
            <a:r>
              <a:rPr lang="de-DE" dirty="0" err="1"/>
              <a:t>of</a:t>
            </a:r>
            <a:r>
              <a:rPr lang="de-DE" dirty="0"/>
              <a:t> </a:t>
            </a:r>
            <a:r>
              <a:rPr lang="de-DE" dirty="0" err="1"/>
              <a:t>vegetation</a:t>
            </a:r>
            <a:r>
              <a:rPr lang="de-DE" dirty="0"/>
              <a:t> </a:t>
            </a:r>
            <a:r>
              <a:rPr lang="de-DE" dirty="0" err="1"/>
              <a:t>cover</a:t>
            </a:r>
            <a:r>
              <a:rPr lang="de-DE" dirty="0"/>
              <a:t> on </a:t>
            </a:r>
            <a:r>
              <a:rPr lang="de-DE" dirty="0" err="1"/>
              <a:t>water</a:t>
            </a:r>
            <a:r>
              <a:rPr lang="de-DE" dirty="0"/>
              <a:t> </a:t>
            </a:r>
            <a:r>
              <a:rPr lang="de-DE" dirty="0" err="1"/>
              <a:t>balance</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124</a:t>
            </a:fld>
            <a:endParaRPr lang="de-DE"/>
          </a:p>
        </p:txBody>
      </p:sp>
      <p:sp>
        <p:nvSpPr>
          <p:cNvPr id="6" name="Rectangle 5"/>
          <p:cNvSpPr/>
          <p:nvPr/>
        </p:nvSpPr>
        <p:spPr bwMode="auto">
          <a:xfrm>
            <a:off x="1544835" y="1232560"/>
            <a:ext cx="6156684" cy="923330"/>
          </a:xfrm>
          <a:prstGeom prst="rect">
            <a:avLst/>
          </a:prstGeom>
        </p:spPr>
        <p:txBody>
          <a:bodyPr wrap="square">
            <a:spAutoFit/>
          </a:bodyPr>
          <a:lstStyle/>
          <a:p>
            <a:pPr>
              <a:defRPr/>
            </a:pPr>
            <a:r>
              <a:rPr lang="en-US" sz="1800" dirty="0">
                <a:latin typeface="+mn-lt"/>
              </a:rPr>
              <a:t>Influence of vegetation cover (stand age in brackets) on the water balance of a pine and a beech forest near Eberswalde (annual precipitation 620 mm) compared to </a:t>
            </a:r>
            <a:r>
              <a:rPr lang="de-DE" sz="1800" dirty="0">
                <a:latin typeface="+mn-lt"/>
                <a:cs typeface="Arial"/>
              </a:rPr>
              <a:t>Grass.</a:t>
            </a:r>
          </a:p>
        </p:txBody>
      </p:sp>
      <p:grpSp>
        <p:nvGrpSpPr>
          <p:cNvPr id="13" name="Group 12"/>
          <p:cNvGrpSpPr/>
          <p:nvPr/>
        </p:nvGrpSpPr>
        <p:grpSpPr bwMode="auto">
          <a:xfrm>
            <a:off x="1277541" y="2160204"/>
            <a:ext cx="7545032" cy="2689146"/>
            <a:chOff x="295197" y="2077720"/>
            <a:chExt cx="10060041" cy="3585527"/>
          </a:xfrm>
        </p:grpSpPr>
        <p:grpSp>
          <p:nvGrpSpPr>
            <p:cNvPr id="11" name="Group 10"/>
            <p:cNvGrpSpPr/>
            <p:nvPr/>
          </p:nvGrpSpPr>
          <p:grpSpPr bwMode="auto">
            <a:xfrm>
              <a:off x="295197" y="2077720"/>
              <a:ext cx="10060041" cy="3566160"/>
              <a:chOff x="295197" y="2077720"/>
              <a:chExt cx="10060041" cy="3566160"/>
            </a:xfrm>
          </p:grpSpPr>
          <p:pic>
            <p:nvPicPr>
              <p:cNvPr id="5" name="Picture 4"/>
              <p:cNvPicPr>
                <a:picLocks noChangeAspect="1"/>
              </p:cNvPicPr>
              <p:nvPr/>
            </p:nvPicPr>
            <p:blipFill>
              <a:blip r:embed="rId2"/>
              <a:stretch/>
            </p:blipFill>
            <p:spPr bwMode="auto">
              <a:xfrm>
                <a:off x="295197" y="2077720"/>
                <a:ext cx="6850835" cy="3566160"/>
              </a:xfrm>
              <a:prstGeom prst="rect">
                <a:avLst/>
              </a:prstGeom>
            </p:spPr>
          </p:pic>
          <p:sp>
            <p:nvSpPr>
              <p:cNvPr id="8" name="Rectangle 7"/>
              <p:cNvSpPr/>
              <p:nvPr/>
            </p:nvSpPr>
            <p:spPr bwMode="auto">
              <a:xfrm>
                <a:off x="7007003" y="2408656"/>
                <a:ext cx="1853499" cy="492443"/>
              </a:xfrm>
              <a:prstGeom prst="rect">
                <a:avLst/>
              </a:prstGeom>
              <a:grpFill/>
            </p:spPr>
            <p:txBody>
              <a:bodyPr wrap="none">
                <a:spAutoFit/>
              </a:bodyPr>
              <a:lstStyle/>
              <a:p>
                <a:pPr>
                  <a:defRPr/>
                </a:pPr>
                <a:r>
                  <a:rPr lang="de-DE" sz="1800" dirty="0">
                    <a:solidFill>
                      <a:schemeClr val="accent6">
                        <a:lumMod val="40000"/>
                        <a:lumOff val="60000"/>
                      </a:schemeClr>
                    </a:solidFill>
                    <a:latin typeface="Arial"/>
                    <a:cs typeface="Arial"/>
                  </a:rPr>
                  <a:t>Interception</a:t>
                </a:r>
                <a:endParaRPr lang="en-US" sz="1800" dirty="0">
                  <a:solidFill>
                    <a:schemeClr val="accent6">
                      <a:lumMod val="40000"/>
                      <a:lumOff val="60000"/>
                    </a:schemeClr>
                  </a:solidFill>
                </a:endParaRPr>
              </a:p>
            </p:txBody>
          </p:sp>
          <p:sp>
            <p:nvSpPr>
              <p:cNvPr id="9" name="Rectangle 8"/>
              <p:cNvSpPr/>
              <p:nvPr/>
            </p:nvSpPr>
            <p:spPr bwMode="auto">
              <a:xfrm>
                <a:off x="7007003" y="3454583"/>
                <a:ext cx="2811025" cy="492443"/>
              </a:xfrm>
              <a:prstGeom prst="rect">
                <a:avLst/>
              </a:prstGeom>
              <a:grpFill/>
            </p:spPr>
            <p:txBody>
              <a:bodyPr wrap="none">
                <a:spAutoFit/>
              </a:bodyPr>
              <a:lstStyle/>
              <a:p>
                <a:pPr>
                  <a:defRPr/>
                </a:pPr>
                <a:r>
                  <a:rPr lang="de-DE" sz="1800" dirty="0" err="1">
                    <a:solidFill>
                      <a:srgbClr val="008000"/>
                    </a:solidFill>
                    <a:latin typeface="Arial"/>
                    <a:cs typeface="Arial"/>
                  </a:rPr>
                  <a:t>Evapotranspiration</a:t>
                </a:r>
                <a:endParaRPr lang="en-US" sz="1800" dirty="0">
                  <a:solidFill>
                    <a:srgbClr val="008000"/>
                  </a:solidFill>
                </a:endParaRPr>
              </a:p>
            </p:txBody>
          </p:sp>
          <p:sp>
            <p:nvSpPr>
              <p:cNvPr id="10" name="Rectangle 9"/>
              <p:cNvSpPr/>
              <p:nvPr/>
            </p:nvSpPr>
            <p:spPr bwMode="auto">
              <a:xfrm>
                <a:off x="7031252" y="4420416"/>
                <a:ext cx="3323986" cy="492443"/>
              </a:xfrm>
              <a:prstGeom prst="rect">
                <a:avLst/>
              </a:prstGeom>
              <a:grpFill/>
            </p:spPr>
            <p:txBody>
              <a:bodyPr wrap="none">
                <a:spAutoFit/>
              </a:bodyPr>
              <a:lstStyle/>
              <a:p>
                <a:pPr>
                  <a:defRPr/>
                </a:pPr>
                <a:r>
                  <a:rPr lang="de-DE" sz="1800" dirty="0" err="1">
                    <a:solidFill>
                      <a:schemeClr val="accent1">
                        <a:lumMod val="50000"/>
                      </a:schemeClr>
                    </a:solidFill>
                    <a:latin typeface="Arial"/>
                    <a:cs typeface="Arial"/>
                  </a:rPr>
                  <a:t>Groundwater</a:t>
                </a:r>
                <a:r>
                  <a:rPr lang="de-DE" sz="1800" dirty="0">
                    <a:solidFill>
                      <a:schemeClr val="accent1">
                        <a:lumMod val="50000"/>
                      </a:schemeClr>
                    </a:solidFill>
                    <a:latin typeface="Arial"/>
                    <a:cs typeface="Arial"/>
                  </a:rPr>
                  <a:t> </a:t>
                </a:r>
                <a:r>
                  <a:rPr lang="de-DE" sz="1800" dirty="0" err="1">
                    <a:solidFill>
                      <a:schemeClr val="accent1">
                        <a:lumMod val="50000"/>
                      </a:schemeClr>
                    </a:solidFill>
                    <a:latin typeface="Arial"/>
                    <a:cs typeface="Arial"/>
                  </a:rPr>
                  <a:t>recharge</a:t>
                </a:r>
                <a:endParaRPr lang="de-DE" sz="1800" dirty="0">
                  <a:solidFill>
                    <a:schemeClr val="accent1">
                      <a:lumMod val="50000"/>
                    </a:schemeClr>
                  </a:solidFill>
                  <a:latin typeface="Arial"/>
                  <a:cs typeface="Arial"/>
                </a:endParaRPr>
              </a:p>
            </p:txBody>
          </p:sp>
        </p:grpSp>
        <p:sp>
          <p:nvSpPr>
            <p:cNvPr id="12" name="Rectangle 11"/>
            <p:cNvSpPr/>
            <p:nvPr/>
          </p:nvSpPr>
          <p:spPr bwMode="auto">
            <a:xfrm>
              <a:off x="7031252" y="5109250"/>
              <a:ext cx="2281485" cy="553997"/>
            </a:xfrm>
            <a:prstGeom prst="rect">
              <a:avLst/>
            </a:prstGeom>
            <a:grpFill/>
          </p:spPr>
          <p:txBody>
            <a:bodyPr wrap="square">
              <a:spAutoFit/>
            </a:bodyPr>
            <a:lstStyle/>
            <a:p>
              <a:pPr>
                <a:defRPr/>
              </a:pPr>
              <a:r>
                <a:rPr lang="en-US" sz="1050" dirty="0">
                  <a:latin typeface="Arial"/>
                  <a:cs typeface="Arial"/>
                </a:rPr>
                <a:t>Source: following Müller 2009</a:t>
              </a:r>
              <a:endParaRPr lang="en-US" sz="3600" dirty="0">
                <a:latin typeface="Arial"/>
                <a:cs typeface="Arial"/>
              </a:endParaRPr>
            </a:p>
          </p:txBody>
        </p:sp>
      </p:grpSp>
      <p:sp>
        <p:nvSpPr>
          <p:cNvPr id="7" name="Rectangle 6">
            <a:extLst>
              <a:ext uri="{FF2B5EF4-FFF2-40B4-BE49-F238E27FC236}">
                <a16:creationId xmlns:a16="http://schemas.microsoft.com/office/drawing/2014/main" id="{C8C09025-4984-4BDC-8DC6-31AED2F1C119}"/>
              </a:ext>
            </a:extLst>
          </p:cNvPr>
          <p:cNvSpPr/>
          <p:nvPr/>
        </p:nvSpPr>
        <p:spPr>
          <a:xfrm>
            <a:off x="4666265" y="4799115"/>
            <a:ext cx="1361776" cy="276999"/>
          </a:xfrm>
          <a:prstGeom prst="rect">
            <a:avLst/>
          </a:prstGeom>
        </p:spPr>
        <p:txBody>
          <a:bodyPr wrap="square">
            <a:spAutoFit/>
          </a:bodyPr>
          <a:lstStyle/>
          <a:p>
            <a:pPr algn="ctr">
              <a:defRPr/>
            </a:pPr>
            <a:r>
              <a:rPr lang="de-DE" sz="1200" dirty="0" err="1">
                <a:latin typeface="+mn-lt"/>
              </a:rPr>
              <a:t>Beech</a:t>
            </a:r>
            <a:r>
              <a:rPr lang="de-DE" sz="1200" dirty="0">
                <a:latin typeface="+mn-lt"/>
              </a:rPr>
              <a:t> (</a:t>
            </a:r>
            <a:r>
              <a:rPr lang="de-DE" sz="1200" dirty="0" err="1">
                <a:latin typeface="+mn-lt"/>
              </a:rPr>
              <a:t>broadleef</a:t>
            </a:r>
            <a:r>
              <a:rPr lang="de-DE" sz="1200" dirty="0">
                <a:latin typeface="+mn-lt"/>
              </a:rPr>
              <a:t>)</a:t>
            </a:r>
          </a:p>
        </p:txBody>
      </p:sp>
      <p:sp>
        <p:nvSpPr>
          <p:cNvPr id="14" name="Rectangle 13">
            <a:extLst>
              <a:ext uri="{FF2B5EF4-FFF2-40B4-BE49-F238E27FC236}">
                <a16:creationId xmlns:a16="http://schemas.microsoft.com/office/drawing/2014/main" id="{FFFBF9FC-1F87-44F0-A29C-23A4F182CECA}"/>
              </a:ext>
            </a:extLst>
          </p:cNvPr>
          <p:cNvSpPr/>
          <p:nvPr/>
        </p:nvSpPr>
        <p:spPr bwMode="auto">
          <a:xfrm>
            <a:off x="2564886" y="4799114"/>
            <a:ext cx="1361776" cy="276999"/>
          </a:xfrm>
          <a:prstGeom prst="rect">
            <a:avLst/>
          </a:prstGeom>
        </p:spPr>
        <p:txBody>
          <a:bodyPr wrap="square">
            <a:spAutoFit/>
          </a:bodyPr>
          <a:lstStyle/>
          <a:p>
            <a:pPr algn="ctr">
              <a:defRPr/>
            </a:pPr>
            <a:r>
              <a:rPr lang="de-DE" sz="1200" dirty="0">
                <a:latin typeface="+mn-lt"/>
              </a:rPr>
              <a:t>Pine (</a:t>
            </a:r>
            <a:r>
              <a:rPr lang="de-DE" sz="1200" dirty="0" err="1">
                <a:latin typeface="+mn-lt"/>
              </a:rPr>
              <a:t>coniferous</a:t>
            </a:r>
            <a:r>
              <a:rPr lang="de-DE" sz="1200" dirty="0">
                <a:latin typeface="+mn-lt"/>
              </a:rPr>
              <a: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49C13-C0C2-48F9-8E55-CBB98040C3B6}"/>
              </a:ext>
            </a:extLst>
          </p:cNvPr>
          <p:cNvSpPr>
            <a:spLocks noGrp="1"/>
          </p:cNvSpPr>
          <p:nvPr>
            <p:ph type="title"/>
          </p:nvPr>
        </p:nvSpPr>
        <p:spPr/>
        <p:txBody>
          <a:bodyPr/>
          <a:lstStyle/>
          <a:p>
            <a:r>
              <a:rPr lang="de-DE" dirty="0" err="1"/>
              <a:t>Seasonal</a:t>
            </a:r>
            <a:r>
              <a:rPr lang="de-DE" dirty="0"/>
              <a:t> </a:t>
            </a:r>
            <a:r>
              <a:rPr lang="de-DE" dirty="0" err="1"/>
              <a:t>distribution</a:t>
            </a:r>
            <a:r>
              <a:rPr lang="de-DE" dirty="0"/>
              <a:t> </a:t>
            </a:r>
            <a:r>
              <a:rPr lang="de-DE" dirty="0" err="1"/>
              <a:t>of</a:t>
            </a:r>
            <a:r>
              <a:rPr lang="de-DE" dirty="0"/>
              <a:t> </a:t>
            </a:r>
            <a:r>
              <a:rPr lang="de-DE" dirty="0" err="1"/>
              <a:t>evapotranspiration</a:t>
            </a:r>
            <a:endParaRPr lang="en-DE" dirty="0"/>
          </a:p>
        </p:txBody>
      </p:sp>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Niederschläge in Deutschland</a:t>
            </a:r>
          </a:p>
        </p:txBody>
      </p:sp>
      <p:graphicFrame>
        <p:nvGraphicFramePr>
          <p:cNvPr id="12" name="Object 8">
            <a:extLst>
              <a:ext uri="{FF2B5EF4-FFF2-40B4-BE49-F238E27FC236}">
                <a16:creationId xmlns:a16="http://schemas.microsoft.com/office/drawing/2014/main" id="{12527620-B73C-4C67-B306-B5084AF6F37D}"/>
              </a:ext>
            </a:extLst>
          </p:cNvPr>
          <p:cNvGraphicFramePr>
            <a:graphicFrameLocks noChangeAspect="1"/>
          </p:cNvGraphicFramePr>
          <p:nvPr>
            <p:extLst/>
          </p:nvPr>
        </p:nvGraphicFramePr>
        <p:xfrm>
          <a:off x="1885950" y="1135561"/>
          <a:ext cx="5311379" cy="3737372"/>
        </p:xfrm>
        <a:graphic>
          <a:graphicData uri="http://schemas.openxmlformats.org/presentationml/2006/ole">
            <mc:AlternateContent xmlns:mc="http://schemas.openxmlformats.org/markup-compatibility/2006">
              <mc:Choice xmlns:v="urn:schemas-microsoft-com:vml" Requires="v">
                <p:oleObj spid="_x0000_s31820" name="Chart" r:id="rId4" imgW="4886325" imgH="3438430" progId="Excel.Chart.8">
                  <p:embed/>
                </p:oleObj>
              </mc:Choice>
              <mc:Fallback>
                <p:oleObj name="Chart" r:id="rId4" imgW="4886325" imgH="3438430" progId="Excel.Chart.8">
                  <p:embed/>
                  <p:pic>
                    <p:nvPicPr>
                      <p:cNvPr id="12" name="Object 8">
                        <a:extLst>
                          <a:ext uri="{FF2B5EF4-FFF2-40B4-BE49-F238E27FC236}">
                            <a16:creationId xmlns:a16="http://schemas.microsoft.com/office/drawing/2014/main" id="{12527620-B73C-4C67-B306-B5084AF6F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1135561"/>
                        <a:ext cx="5311379" cy="373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0">
            <a:extLst>
              <a:ext uri="{FF2B5EF4-FFF2-40B4-BE49-F238E27FC236}">
                <a16:creationId xmlns:a16="http://schemas.microsoft.com/office/drawing/2014/main" id="{42E39C30-F84E-40C0-9AC6-C84B99083A7F}"/>
              </a:ext>
            </a:extLst>
          </p:cNvPr>
          <p:cNvSpPr txBox="1">
            <a:spLocks noChangeArrowheads="1"/>
          </p:cNvSpPr>
          <p:nvPr/>
        </p:nvSpPr>
        <p:spPr bwMode="auto">
          <a:xfrm>
            <a:off x="2908697" y="1639195"/>
            <a:ext cx="15872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rgbClr val="FF9900"/>
                </a:solidFill>
              </a:rPr>
              <a:t>Evapotranspiration</a:t>
            </a:r>
            <a:endParaRPr lang="en-US" altLang="en-US" sz="1200" b="1">
              <a:solidFill>
                <a:srgbClr val="FF9900"/>
              </a:solidFill>
            </a:endParaRPr>
          </a:p>
        </p:txBody>
      </p:sp>
      <p:sp>
        <p:nvSpPr>
          <p:cNvPr id="14" name="Text Box 11">
            <a:extLst>
              <a:ext uri="{FF2B5EF4-FFF2-40B4-BE49-F238E27FC236}">
                <a16:creationId xmlns:a16="http://schemas.microsoft.com/office/drawing/2014/main" id="{988988A0-8F9F-4248-BF4A-B5239417A657}"/>
              </a:ext>
            </a:extLst>
          </p:cNvPr>
          <p:cNvSpPr txBox="1">
            <a:spLocks noChangeArrowheads="1"/>
          </p:cNvSpPr>
          <p:nvPr/>
        </p:nvSpPr>
        <p:spPr bwMode="auto">
          <a:xfrm>
            <a:off x="2878932" y="2714330"/>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accent2"/>
                </a:solidFill>
              </a:rPr>
              <a:t>Precipitaion</a:t>
            </a:r>
            <a:endParaRPr lang="en-US" altLang="en-US" sz="1200" b="1" dirty="0">
              <a:solidFill>
                <a:schemeClr val="accent2"/>
              </a:solidFill>
            </a:endParaRPr>
          </a:p>
        </p:txBody>
      </p:sp>
      <p:sp>
        <p:nvSpPr>
          <p:cNvPr id="15" name="Text Box 12">
            <a:extLst>
              <a:ext uri="{FF2B5EF4-FFF2-40B4-BE49-F238E27FC236}">
                <a16:creationId xmlns:a16="http://schemas.microsoft.com/office/drawing/2014/main" id="{598C5C91-E18B-40FB-84CA-7F2871908B62}"/>
              </a:ext>
            </a:extLst>
          </p:cNvPr>
          <p:cNvSpPr txBox="1">
            <a:spLocks noChangeArrowheads="1"/>
          </p:cNvSpPr>
          <p:nvPr/>
        </p:nvSpPr>
        <p:spPr bwMode="auto">
          <a:xfrm>
            <a:off x="4770835" y="3529908"/>
            <a:ext cx="9268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tx1"/>
                </a:solidFill>
              </a:rPr>
              <a:t>Discharge</a:t>
            </a:r>
            <a:endParaRPr lang="en-US" altLang="en-US" sz="1200" b="1" dirty="0">
              <a:solidFill>
                <a:schemeClr val="tx1"/>
              </a:solidFill>
            </a:endParaRPr>
          </a:p>
        </p:txBody>
      </p:sp>
      <p:sp>
        <p:nvSpPr>
          <p:cNvPr id="16" name="Rectangle 14">
            <a:extLst>
              <a:ext uri="{FF2B5EF4-FFF2-40B4-BE49-F238E27FC236}">
                <a16:creationId xmlns:a16="http://schemas.microsoft.com/office/drawing/2014/main" id="{D87F6124-2646-4D15-988B-3F90A002D7C2}"/>
              </a:ext>
            </a:extLst>
          </p:cNvPr>
          <p:cNvSpPr>
            <a:spLocks noChangeArrowheads="1"/>
          </p:cNvSpPr>
          <p:nvPr/>
        </p:nvSpPr>
        <p:spPr bwMode="auto">
          <a:xfrm>
            <a:off x="6201967" y="1542755"/>
            <a:ext cx="6719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800" b="1">
                <a:solidFill>
                  <a:schemeClr val="tx1"/>
                </a:solidFill>
              </a:rPr>
              <a:t>Elbe</a:t>
            </a:r>
            <a:endParaRPr lang="en-US" altLang="en-US" sz="1800" b="1">
              <a:solidFill>
                <a:schemeClr val="tx1"/>
              </a:solidFill>
            </a:endParaRPr>
          </a:p>
        </p:txBody>
      </p:sp>
    </p:spTree>
    <p:extLst>
      <p:ext uri="{BB962C8B-B14F-4D97-AF65-F5344CB8AC3E}">
        <p14:creationId xmlns:p14="http://schemas.microsoft.com/office/powerpoint/2010/main" val="2801730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Potential </a:t>
            </a:r>
            <a:r>
              <a:rPr lang="de-DE" dirty="0" err="1"/>
              <a:t>evapotranspiration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126</a:t>
            </a:fld>
            <a:endParaRPr lang="de-DE"/>
          </a:p>
        </p:txBody>
      </p:sp>
      <p:pic>
        <p:nvPicPr>
          <p:cNvPr id="5" name="Picture 4"/>
          <p:cNvPicPr>
            <a:picLocks noChangeAspect="1"/>
          </p:cNvPicPr>
          <p:nvPr/>
        </p:nvPicPr>
        <p:blipFill>
          <a:blip r:embed="rId2"/>
          <a:srcRect t="17709" b="6950"/>
          <a:stretch/>
        </p:blipFill>
        <p:spPr bwMode="auto">
          <a:xfrm>
            <a:off x="1655676" y="1527181"/>
            <a:ext cx="5565675" cy="3223260"/>
          </a:xfrm>
          <a:prstGeom prst="rect">
            <a:avLst/>
          </a:prstGeom>
        </p:spPr>
      </p:pic>
    </p:spTree>
    <p:extLst>
      <p:ext uri="{BB962C8B-B14F-4D97-AF65-F5344CB8AC3E}">
        <p14:creationId xmlns:p14="http://schemas.microsoft.com/office/powerpoint/2010/main" val="16728335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Actual</a:t>
            </a:r>
            <a:r>
              <a:rPr lang="de-DE" dirty="0"/>
              <a:t> </a:t>
            </a:r>
            <a:r>
              <a:rPr lang="de-DE" dirty="0" err="1"/>
              <a:t>transpiration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127</a:t>
            </a:fld>
            <a:endParaRPr lang="de-DE"/>
          </a:p>
        </p:txBody>
      </p:sp>
      <p:pic>
        <p:nvPicPr>
          <p:cNvPr id="5" name="Picture 4"/>
          <p:cNvPicPr>
            <a:picLocks noChangeAspect="1"/>
          </p:cNvPicPr>
          <p:nvPr/>
        </p:nvPicPr>
        <p:blipFill>
          <a:blip r:embed="rId2"/>
          <a:srcRect t="17451" b="6950"/>
          <a:stretch/>
        </p:blipFill>
        <p:spPr bwMode="auto">
          <a:xfrm>
            <a:off x="1540149" y="1491854"/>
            <a:ext cx="5546650" cy="3223260"/>
          </a:xfrm>
          <a:prstGeom prst="rect">
            <a:avLst/>
          </a:prstGeom>
        </p:spPr>
      </p:pic>
    </p:spTree>
    <p:extLst>
      <p:ext uri="{BB962C8B-B14F-4D97-AF65-F5344CB8AC3E}">
        <p14:creationId xmlns:p14="http://schemas.microsoft.com/office/powerpoint/2010/main" val="26464598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43940D-035C-4D68-B57C-4ADFEF0678A2}"/>
              </a:ext>
            </a:extLst>
          </p:cNvPr>
          <p:cNvSpPr>
            <a:spLocks noGrp="1"/>
          </p:cNvSpPr>
          <p:nvPr>
            <p:ph type="title"/>
          </p:nvPr>
        </p:nvSpPr>
        <p:spPr/>
        <p:txBody>
          <a:bodyPr/>
          <a:lstStyle/>
          <a:p>
            <a:r>
              <a:rPr lang="de-DE" dirty="0"/>
              <a:t>Global </a:t>
            </a:r>
            <a:r>
              <a:rPr lang="de-DE" dirty="0" err="1"/>
              <a:t>water</a:t>
            </a:r>
            <a:r>
              <a:rPr lang="de-DE" dirty="0"/>
              <a:t> </a:t>
            </a:r>
            <a:r>
              <a:rPr lang="de-DE" dirty="0" err="1"/>
              <a:t>trends</a:t>
            </a:r>
            <a:r>
              <a:rPr lang="de-DE" dirty="0"/>
              <a:t> </a:t>
            </a:r>
            <a:endParaRPr lang="en-DE" dirty="0"/>
          </a:p>
        </p:txBody>
      </p:sp>
      <p:sp>
        <p:nvSpPr>
          <p:cNvPr id="6" name="Text Placeholder 5">
            <a:extLst>
              <a:ext uri="{FF2B5EF4-FFF2-40B4-BE49-F238E27FC236}">
                <a16:creationId xmlns:a16="http://schemas.microsoft.com/office/drawing/2014/main" id="{DBD9D7FE-258F-4050-B9FC-7CD68CEC6F1C}"/>
              </a:ext>
            </a:extLst>
          </p:cNvPr>
          <p:cNvSpPr>
            <a:spLocks noGrp="1"/>
          </p:cNvSpPr>
          <p:nvPr>
            <p:ph type="body" sz="quarter" idx="13"/>
          </p:nvPr>
        </p:nvSpPr>
        <p:spPr/>
        <p:txBody>
          <a:bodyPr/>
          <a:lstStyle/>
          <a:p>
            <a:endParaRPr lang="en-DE"/>
          </a:p>
        </p:txBody>
      </p:sp>
      <p:sp>
        <p:nvSpPr>
          <p:cNvPr id="2" name="Slide Number Placeholder 1">
            <a:extLst>
              <a:ext uri="{FF2B5EF4-FFF2-40B4-BE49-F238E27FC236}">
                <a16:creationId xmlns:a16="http://schemas.microsoft.com/office/drawing/2014/main" id="{0D11B12C-DE04-4F3E-8B66-BDCBACFD663D}"/>
              </a:ext>
            </a:extLst>
          </p:cNvPr>
          <p:cNvSpPr>
            <a:spLocks noGrp="1"/>
          </p:cNvSpPr>
          <p:nvPr>
            <p:ph type="sldNum" sz="quarter" idx="16"/>
          </p:nvPr>
        </p:nvSpPr>
        <p:spPr/>
        <p:txBody>
          <a:bodyPr/>
          <a:lstStyle/>
          <a:p>
            <a:pPr>
              <a:defRPr/>
            </a:pPr>
            <a:fld id="{10925CD4-87B1-4B3D-951F-F97D390442A5}" type="slidenum">
              <a:rPr lang="en-US" smtClean="0"/>
              <a:pPr>
                <a:defRPr/>
              </a:pPr>
              <a:t>128</a:t>
            </a:fld>
            <a:endParaRPr lang="en-US"/>
          </a:p>
        </p:txBody>
      </p:sp>
      <p:pic>
        <p:nvPicPr>
          <p:cNvPr id="5" name="Picture 4">
            <a:extLst>
              <a:ext uri="{FF2B5EF4-FFF2-40B4-BE49-F238E27FC236}">
                <a16:creationId xmlns:a16="http://schemas.microsoft.com/office/drawing/2014/main" id="{11466D4C-0CAC-46F8-8991-37E6D2E87DB3}"/>
              </a:ext>
            </a:extLst>
          </p:cNvPr>
          <p:cNvPicPr>
            <a:picLocks noChangeAspect="1"/>
          </p:cNvPicPr>
          <p:nvPr/>
        </p:nvPicPr>
        <p:blipFill>
          <a:blip r:embed="rId3"/>
          <a:stretch>
            <a:fillRect/>
          </a:stretch>
        </p:blipFill>
        <p:spPr>
          <a:xfrm>
            <a:off x="711898" y="1444083"/>
            <a:ext cx="2420303" cy="184023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DA4A3E-604E-4F42-A078-0723C0F29276}"/>
              </a:ext>
            </a:extLst>
          </p:cNvPr>
          <p:cNvPicPr>
            <a:picLocks noChangeAspect="1"/>
          </p:cNvPicPr>
          <p:nvPr/>
        </p:nvPicPr>
        <p:blipFill>
          <a:blip r:embed="rId4"/>
          <a:stretch>
            <a:fillRect/>
          </a:stretch>
        </p:blipFill>
        <p:spPr>
          <a:xfrm>
            <a:off x="5122381" y="52000"/>
            <a:ext cx="3881438" cy="49530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9B3E910-A31B-4CB4-8138-B5C5A0D311A2}"/>
              </a:ext>
            </a:extLst>
          </p:cNvPr>
          <p:cNvSpPr/>
          <p:nvPr/>
        </p:nvSpPr>
        <p:spPr>
          <a:xfrm>
            <a:off x="2883515" y="4866501"/>
            <a:ext cx="2232248" cy="276999"/>
          </a:xfrm>
          <a:prstGeom prst="rect">
            <a:avLst/>
          </a:prstGeom>
        </p:spPr>
        <p:txBody>
          <a:bodyPr wrap="square">
            <a:spAutoFit/>
          </a:bodyPr>
          <a:lstStyle/>
          <a:p>
            <a:r>
              <a:rPr lang="en-GB" sz="1200" dirty="0" err="1">
                <a:latin typeface="+mn-lt"/>
              </a:rPr>
              <a:t>Pascolini</a:t>
            </a:r>
            <a:r>
              <a:rPr lang="en-GB" sz="1200" dirty="0">
                <a:latin typeface="+mn-lt"/>
              </a:rPr>
              <a:t>-Campbell et al (2021)</a:t>
            </a:r>
            <a:endParaRPr lang="en-DE" sz="1200" dirty="0">
              <a:latin typeface="+mn-lt"/>
            </a:endParaRPr>
          </a:p>
        </p:txBody>
      </p:sp>
      <p:sp>
        <p:nvSpPr>
          <p:cNvPr id="10" name="TextBox 9">
            <a:extLst>
              <a:ext uri="{FF2B5EF4-FFF2-40B4-BE49-F238E27FC236}">
                <a16:creationId xmlns:a16="http://schemas.microsoft.com/office/drawing/2014/main" id="{FF6223D4-6B2A-491B-A9B1-56E120796D2B}"/>
              </a:ext>
            </a:extLst>
          </p:cNvPr>
          <p:cNvSpPr txBox="1"/>
          <p:nvPr/>
        </p:nvSpPr>
        <p:spPr bwMode="auto">
          <a:xfrm>
            <a:off x="7380312" y="726544"/>
            <a:ext cx="1597681" cy="307777"/>
          </a:xfrm>
          <a:prstGeom prst="rect">
            <a:avLst/>
          </a:prstGeom>
          <a:noFill/>
        </p:spPr>
        <p:txBody>
          <a:bodyPr wrap="none" rtlCol="0">
            <a:spAutoFit/>
          </a:bodyPr>
          <a:lstStyle/>
          <a:p>
            <a:r>
              <a:rPr lang="de-DE" sz="1400" b="1" dirty="0" err="1">
                <a:latin typeface="+mn-lt"/>
              </a:rPr>
              <a:t>Evapotranspiration</a:t>
            </a:r>
            <a:endParaRPr lang="en-DE" sz="1400" b="1" dirty="0">
              <a:latin typeface="+mn-lt"/>
            </a:endParaRPr>
          </a:p>
        </p:txBody>
      </p:sp>
      <p:sp>
        <p:nvSpPr>
          <p:cNvPr id="11" name="TextBox 10">
            <a:extLst>
              <a:ext uri="{FF2B5EF4-FFF2-40B4-BE49-F238E27FC236}">
                <a16:creationId xmlns:a16="http://schemas.microsoft.com/office/drawing/2014/main" id="{E8556F3D-5300-4DF4-8342-6382A910F973}"/>
              </a:ext>
            </a:extLst>
          </p:cNvPr>
          <p:cNvSpPr txBox="1"/>
          <p:nvPr/>
        </p:nvSpPr>
        <p:spPr bwMode="auto">
          <a:xfrm>
            <a:off x="7836911" y="1851670"/>
            <a:ext cx="1141082" cy="307777"/>
          </a:xfrm>
          <a:prstGeom prst="rect">
            <a:avLst/>
          </a:prstGeom>
          <a:noFill/>
        </p:spPr>
        <p:txBody>
          <a:bodyPr wrap="none" rtlCol="0">
            <a:spAutoFit/>
          </a:bodyPr>
          <a:lstStyle/>
          <a:p>
            <a:r>
              <a:rPr lang="de-DE" sz="1400" b="1" dirty="0" err="1">
                <a:latin typeface="+mn-lt"/>
              </a:rPr>
              <a:t>Precipitation</a:t>
            </a:r>
            <a:endParaRPr lang="en-DE" sz="1400" b="1" dirty="0">
              <a:latin typeface="+mn-lt"/>
            </a:endParaRPr>
          </a:p>
        </p:txBody>
      </p:sp>
      <p:sp>
        <p:nvSpPr>
          <p:cNvPr id="12" name="TextBox 11">
            <a:extLst>
              <a:ext uri="{FF2B5EF4-FFF2-40B4-BE49-F238E27FC236}">
                <a16:creationId xmlns:a16="http://schemas.microsoft.com/office/drawing/2014/main" id="{9E6BED78-72B4-414A-851A-5EF6DD0EA02E}"/>
              </a:ext>
            </a:extLst>
          </p:cNvPr>
          <p:cNvSpPr txBox="1"/>
          <p:nvPr/>
        </p:nvSpPr>
        <p:spPr bwMode="auto">
          <a:xfrm>
            <a:off x="8308993" y="3003798"/>
            <a:ext cx="686406" cy="307777"/>
          </a:xfrm>
          <a:prstGeom prst="rect">
            <a:avLst/>
          </a:prstGeom>
          <a:noFill/>
        </p:spPr>
        <p:txBody>
          <a:bodyPr wrap="none" rtlCol="0">
            <a:spAutoFit/>
          </a:bodyPr>
          <a:lstStyle/>
          <a:p>
            <a:r>
              <a:rPr lang="de-DE" sz="1400" b="1" dirty="0" err="1">
                <a:latin typeface="+mn-lt"/>
              </a:rPr>
              <a:t>Runoff</a:t>
            </a:r>
            <a:endParaRPr lang="en-DE" sz="1400" b="1" dirty="0">
              <a:latin typeface="+mn-lt"/>
            </a:endParaRPr>
          </a:p>
        </p:txBody>
      </p:sp>
      <p:sp>
        <p:nvSpPr>
          <p:cNvPr id="13" name="TextBox 12">
            <a:extLst>
              <a:ext uri="{FF2B5EF4-FFF2-40B4-BE49-F238E27FC236}">
                <a16:creationId xmlns:a16="http://schemas.microsoft.com/office/drawing/2014/main" id="{C653DF17-7901-4906-AB8A-4F1D993C5410}"/>
              </a:ext>
            </a:extLst>
          </p:cNvPr>
          <p:cNvSpPr txBox="1"/>
          <p:nvPr/>
        </p:nvSpPr>
        <p:spPr bwMode="auto">
          <a:xfrm>
            <a:off x="7836911" y="4136181"/>
            <a:ext cx="1217064" cy="307777"/>
          </a:xfrm>
          <a:prstGeom prst="rect">
            <a:avLst/>
          </a:prstGeom>
          <a:noFill/>
        </p:spPr>
        <p:txBody>
          <a:bodyPr wrap="none" rtlCol="0">
            <a:spAutoFit/>
          </a:bodyPr>
          <a:lstStyle/>
          <a:p>
            <a:r>
              <a:rPr lang="de-DE" sz="1400" b="1" dirty="0" err="1">
                <a:latin typeface="+mn-lt"/>
              </a:rPr>
              <a:t>Groundwater</a:t>
            </a:r>
            <a:r>
              <a:rPr lang="de-DE" sz="1400" b="1" dirty="0">
                <a:latin typeface="+mn-lt"/>
              </a:rPr>
              <a:t> </a:t>
            </a:r>
            <a:endParaRPr lang="en-DE" sz="1400" b="1" dirty="0">
              <a:latin typeface="+mn-lt"/>
            </a:endParaRPr>
          </a:p>
        </p:txBody>
      </p:sp>
      <p:sp>
        <p:nvSpPr>
          <p:cNvPr id="4" name="TextBox 3">
            <a:extLst>
              <a:ext uri="{FF2B5EF4-FFF2-40B4-BE49-F238E27FC236}">
                <a16:creationId xmlns:a16="http://schemas.microsoft.com/office/drawing/2014/main" id="{2B5B2780-F18F-4772-AC5C-544031A48269}"/>
              </a:ext>
            </a:extLst>
          </p:cNvPr>
          <p:cNvSpPr txBox="1"/>
          <p:nvPr/>
        </p:nvSpPr>
        <p:spPr bwMode="auto">
          <a:xfrm>
            <a:off x="539552" y="3355127"/>
            <a:ext cx="2736304" cy="584775"/>
          </a:xfrm>
          <a:prstGeom prst="rect">
            <a:avLst/>
          </a:prstGeom>
          <a:noFill/>
        </p:spPr>
        <p:txBody>
          <a:bodyPr wrap="square" rtlCol="0">
            <a:spAutoFit/>
          </a:bodyPr>
          <a:lstStyle/>
          <a:p>
            <a:pPr algn="ctr"/>
            <a:r>
              <a:rPr lang="en-US" sz="1600">
                <a:latin typeface="+mn-lt"/>
              </a:rPr>
              <a:t>Gravity Recovery and Climate Experiment (GRACE)</a:t>
            </a:r>
            <a:endParaRPr lang="en-DE" sz="1600" dirty="0">
              <a:latin typeface="+mn-lt"/>
            </a:endParaRPr>
          </a:p>
        </p:txBody>
      </p:sp>
    </p:spTree>
    <p:extLst>
      <p:ext uri="{BB962C8B-B14F-4D97-AF65-F5344CB8AC3E}">
        <p14:creationId xmlns:p14="http://schemas.microsoft.com/office/powerpoint/2010/main" val="22102784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129</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en-DE" sz="4000" b="1" dirty="0"/>
          </a:p>
        </p:txBody>
      </p:sp>
    </p:spTree>
    <p:extLst>
      <p:ext uri="{BB962C8B-B14F-4D97-AF65-F5344CB8AC3E}">
        <p14:creationId xmlns:p14="http://schemas.microsoft.com/office/powerpoint/2010/main" val="217943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Foliennummernplatzhalter 1"/>
          <p:cNvSpPr>
            <a:spLocks noGrp="1"/>
          </p:cNvSpPr>
          <p:nvPr>
            <p:ph type="sldNum" sz="quarter" idx="12"/>
          </p:nvPr>
        </p:nvSpPr>
        <p:spPr bwMode="auto"/>
        <p:txBody>
          <a:bodyPr/>
          <a:lstStyle/>
          <a:p>
            <a:pPr>
              <a:defRPr/>
            </a:pPr>
            <a:fld id="{8FA5967C-CA59-42A7-8CBF-8D8DAC0F5819}" type="slidenum">
              <a:rPr lang="en-US">
                <a:latin typeface="Calibri" panose="020F0502020204030204" pitchFamily="34" charset="0"/>
                <a:cs typeface="Calibri" panose="020F0502020204030204" pitchFamily="34" charset="0"/>
              </a:rPr>
              <a:t>13</a:t>
            </a:fld>
            <a:endParaRPr lang="en-US">
              <a:latin typeface="Calibri" panose="020F0502020204030204" pitchFamily="34" charset="0"/>
              <a:cs typeface="Calibri" panose="020F0502020204030204" pitchFamily="34" charset="0"/>
            </a:endParaRPr>
          </a:p>
        </p:txBody>
      </p:sp>
      <p:sp>
        <p:nvSpPr>
          <p:cNvPr id="6" name="Oval 2"/>
          <p:cNvSpPr>
            <a:spLocks noChangeArrowheads="1"/>
          </p:cNvSpPr>
          <p:nvPr/>
        </p:nvSpPr>
        <p:spPr bwMode="auto">
          <a:xfrm>
            <a:off x="5272608" y="930077"/>
            <a:ext cx="2895600" cy="3048000"/>
          </a:xfrm>
          <a:prstGeom prst="ellipse">
            <a:avLst/>
          </a:prstGeom>
          <a:solidFill>
            <a:schemeClr val="accent1"/>
          </a:solidFill>
          <a:ln w="38100">
            <a:solidFill>
              <a:schemeClr val="accent2"/>
            </a:solidFill>
            <a:round/>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7" name="AutoShape 3"/>
          <p:cNvSpPr>
            <a:spLocks noChangeArrowheads="1"/>
          </p:cNvSpPr>
          <p:nvPr/>
        </p:nvSpPr>
        <p:spPr bwMode="auto">
          <a:xfrm>
            <a:off x="1828800" y="2315314"/>
            <a:ext cx="1066800" cy="346364"/>
          </a:xfrm>
          <a:prstGeom prst="rightArrow">
            <a:avLst>
              <a:gd name="adj1" fmla="val 50000"/>
              <a:gd name="adj2" fmla="val 7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8" name="AutoShape 4"/>
          <p:cNvSpPr>
            <a:spLocks noChangeArrowheads="1"/>
          </p:cNvSpPr>
          <p:nvPr/>
        </p:nvSpPr>
        <p:spPr bwMode="auto">
          <a:xfrm>
            <a:off x="1828800" y="3153514"/>
            <a:ext cx="1066800" cy="346364"/>
          </a:xfrm>
          <a:prstGeom prst="rightArrow">
            <a:avLst>
              <a:gd name="adj1" fmla="val 50000"/>
              <a:gd name="adj2" fmla="val 7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9" name="AutoShape 5"/>
          <p:cNvSpPr>
            <a:spLocks noChangeArrowheads="1"/>
          </p:cNvSpPr>
          <p:nvPr/>
        </p:nvSpPr>
        <p:spPr bwMode="auto">
          <a:xfrm>
            <a:off x="1828800" y="1477114"/>
            <a:ext cx="1066800" cy="346364"/>
          </a:xfrm>
          <a:prstGeom prst="rightArrow">
            <a:avLst>
              <a:gd name="adj1" fmla="val 50000"/>
              <a:gd name="adj2" fmla="val 70000"/>
            </a:avLst>
          </a:prstGeom>
          <a:solidFill>
            <a:srgbClr val="FFFF66"/>
          </a:solidFill>
          <a:ln w="9525">
            <a:solidFill>
              <a:schemeClr val="tx1"/>
            </a:solidFill>
            <a:miter lim="800000"/>
            <a:headEnd/>
            <a:tailEnd/>
          </a:ln>
        </p:spPr>
        <p:txBody>
          <a:bodyPr wrap="none" anchor="ct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endParaRPr lang="en-US">
              <a:latin typeface="Calibri" panose="020F0502020204030204" pitchFamily="34" charset="0"/>
              <a:cs typeface="Calibri" panose="020F0502020204030204" pitchFamily="34" charset="0"/>
            </a:endParaRPr>
          </a:p>
        </p:txBody>
      </p:sp>
      <p:sp>
        <p:nvSpPr>
          <p:cNvPr id="10" name="Arc 6"/>
          <p:cNvSpPr/>
          <p:nvPr/>
        </p:nvSpPr>
        <p:spPr bwMode="auto">
          <a:xfrm rot="440062" flipV="1">
            <a:off x="4698504" y="1926787"/>
            <a:ext cx="457200" cy="48490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1" name="Arc 7"/>
          <p:cNvSpPr/>
          <p:nvPr/>
        </p:nvSpPr>
        <p:spPr bwMode="auto">
          <a:xfrm rot="-617534">
            <a:off x="4698504" y="2612586"/>
            <a:ext cx="457200" cy="48490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2" name="Line 8"/>
          <p:cNvSpPr>
            <a:spLocks noChangeShapeType="1"/>
          </p:cNvSpPr>
          <p:nvPr/>
        </p:nvSpPr>
        <p:spPr bwMode="auto">
          <a:xfrm>
            <a:off x="5272608" y="2497974"/>
            <a:ext cx="2971800" cy="0"/>
          </a:xfrm>
          <a:prstGeom prst="line">
            <a:avLst/>
          </a:prstGeom>
          <a:noFill/>
          <a:ln w="63500" cap="rnd">
            <a:solidFill>
              <a:schemeClr val="accent2"/>
            </a:solidFill>
            <a:prstDash val="sysDot"/>
            <a:round/>
            <a:headEnd/>
            <a:tailEnd/>
          </a:ln>
        </p:spPr>
        <p:txBody>
          <a:bodyPr/>
          <a:lstStyle/>
          <a:p>
            <a:pPr>
              <a:defRPr/>
            </a:pPr>
            <a:endParaRPr lang="en-GB">
              <a:latin typeface="Calibri" panose="020F0502020204030204" pitchFamily="34" charset="0"/>
              <a:cs typeface="Calibri" panose="020F0502020204030204" pitchFamily="34" charset="0"/>
            </a:endParaRPr>
          </a:p>
        </p:txBody>
      </p:sp>
      <p:sp>
        <p:nvSpPr>
          <p:cNvPr id="13" name="Text Box 9"/>
          <p:cNvSpPr>
            <a:spLocks/>
          </p:cNvSpPr>
          <p:nvPr/>
        </p:nvSpPr>
        <p:spPr bwMode="auto">
          <a:xfrm>
            <a:off x="396556" y="105698"/>
            <a:ext cx="5334000" cy="830997"/>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b="0" dirty="0">
                <a:latin typeface="Calibri" panose="020F0502020204030204" pitchFamily="34" charset="0"/>
                <a:cs typeface="Calibri" panose="020F0502020204030204" pitchFamily="34" charset="0"/>
              </a:rPr>
              <a:t>The rising air creates a </a:t>
            </a:r>
            <a:br>
              <a:rPr lang="en-US" b="0"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circulation cell, called a </a:t>
            </a:r>
            <a:r>
              <a:rPr lang="en-US" dirty="0">
                <a:latin typeface="Calibri" panose="020F0502020204030204" pitchFamily="34" charset="0"/>
                <a:cs typeface="Calibri" panose="020F0502020204030204" pitchFamily="34" charset="0"/>
              </a:rPr>
              <a:t>Hadley Cell</a:t>
            </a:r>
            <a:endParaRPr dirty="0">
              <a:latin typeface="Calibri" panose="020F0502020204030204" pitchFamily="34" charset="0"/>
              <a:cs typeface="Calibri" panose="020F0502020204030204" pitchFamily="34" charset="0"/>
            </a:endParaRPr>
          </a:p>
        </p:txBody>
      </p:sp>
      <p:sp>
        <p:nvSpPr>
          <p:cNvPr id="14" name="Text Box 10"/>
          <p:cNvSpPr>
            <a:spLocks/>
          </p:cNvSpPr>
          <p:nvPr/>
        </p:nvSpPr>
        <p:spPr bwMode="auto">
          <a:xfrm rot="-5400000">
            <a:off x="163463" y="2190879"/>
            <a:ext cx="2283510"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b="0" dirty="0">
                <a:latin typeface="Calibri" panose="020F0502020204030204" pitchFamily="34" charset="0"/>
                <a:cs typeface="Calibri" panose="020F0502020204030204" pitchFamily="34" charset="0"/>
              </a:rPr>
              <a:t>solar radiation</a:t>
            </a:r>
            <a:endParaRPr dirty="0">
              <a:latin typeface="Calibri" panose="020F0502020204030204" pitchFamily="34" charset="0"/>
              <a:cs typeface="Calibri" panose="020F0502020204030204" pitchFamily="34" charset="0"/>
            </a:endParaRPr>
          </a:p>
        </p:txBody>
      </p:sp>
      <p:sp>
        <p:nvSpPr>
          <p:cNvPr id="15" name="Arc 11"/>
          <p:cNvSpPr/>
          <p:nvPr/>
        </p:nvSpPr>
        <p:spPr bwMode="auto">
          <a:xfrm rot="18920630" flipV="1">
            <a:off x="4609015" y="1074325"/>
            <a:ext cx="1789113" cy="373062"/>
          </a:xfrm>
          <a:custGeom>
            <a:avLst/>
            <a:gdLst>
              <a:gd name="T0" fmla="*/ 2147483647 w 21600"/>
              <a:gd name="T1" fmla="*/ 0 h 21176"/>
              <a:gd name="T2" fmla="*/ 2147483647 w 21600"/>
              <a:gd name="T3" fmla="*/ 2147483647 h 21176"/>
              <a:gd name="T4" fmla="*/ 0 w 21600"/>
              <a:gd name="T5" fmla="*/ 2147483647 h 21176"/>
              <a:gd name="T6" fmla="*/ 0 60000 65536"/>
              <a:gd name="T7" fmla="*/ 0 60000 65536"/>
              <a:gd name="T8" fmla="*/ 0 60000 65536"/>
            </a:gdLst>
            <a:ahLst/>
            <a:cxnLst>
              <a:cxn ang="T6">
                <a:pos x="T0" y="T1"/>
              </a:cxn>
              <a:cxn ang="T7">
                <a:pos x="T2" y="T3"/>
              </a:cxn>
              <a:cxn ang="T8">
                <a:pos x="T4" y="T5"/>
              </a:cxn>
            </a:cxnLst>
            <a:rect l="0" t="0" r="r" b="b"/>
            <a:pathLst>
              <a:path w="21600" h="21176" fill="none" extrusionOk="0">
                <a:moveTo>
                  <a:pt x="4258" y="-1"/>
                </a:moveTo>
                <a:cubicBezTo>
                  <a:pt x="14344" y="2027"/>
                  <a:pt x="21600" y="10888"/>
                  <a:pt x="21600" y="21176"/>
                </a:cubicBezTo>
              </a:path>
              <a:path w="21600" h="21176" stroke="0" extrusionOk="0">
                <a:moveTo>
                  <a:pt x="4258" y="-1"/>
                </a:moveTo>
                <a:cubicBezTo>
                  <a:pt x="14344" y="2027"/>
                  <a:pt x="21600" y="10888"/>
                  <a:pt x="21600" y="21176"/>
                </a:cubicBezTo>
                <a:lnTo>
                  <a:pt x="0" y="21176"/>
                </a:lnTo>
                <a:lnTo>
                  <a:pt x="4258" y="-1"/>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6" name="Arc 12"/>
          <p:cNvSpPr/>
          <p:nvPr/>
        </p:nvSpPr>
        <p:spPr bwMode="auto">
          <a:xfrm rot="7515203" flipV="1">
            <a:off x="3812884" y="984631"/>
            <a:ext cx="2555875" cy="522287"/>
          </a:xfrm>
          <a:custGeom>
            <a:avLst/>
            <a:gdLst>
              <a:gd name="T0" fmla="*/ 2147483647 w 43200"/>
              <a:gd name="T1" fmla="*/ 2147483647 h 29629"/>
              <a:gd name="T2" fmla="*/ 2147483647 w 43200"/>
              <a:gd name="T3" fmla="*/ 2147483647 h 29629"/>
              <a:gd name="T4" fmla="*/ 2147483647 w 43200"/>
              <a:gd name="T5" fmla="*/ 2147483647 h 29629"/>
              <a:gd name="T6" fmla="*/ 0 60000 65536"/>
              <a:gd name="T7" fmla="*/ 0 60000 65536"/>
              <a:gd name="T8" fmla="*/ 0 60000 65536"/>
            </a:gdLst>
            <a:ahLst/>
            <a:cxnLst>
              <a:cxn ang="T6">
                <a:pos x="T0" y="T1"/>
              </a:cxn>
              <a:cxn ang="T7">
                <a:pos x="T2" y="T3"/>
              </a:cxn>
              <a:cxn ang="T8">
                <a:pos x="T4" y="T5"/>
              </a:cxn>
            </a:cxnLst>
            <a:rect l="0" t="0" r="r" b="b"/>
            <a:pathLst>
              <a:path w="43200" h="29629" fill="none" extrusionOk="0">
                <a:moveTo>
                  <a:pt x="1547" y="29629"/>
                </a:moveTo>
                <a:cubicBezTo>
                  <a:pt x="525" y="27075"/>
                  <a:pt x="0" y="24350"/>
                  <a:pt x="0" y="21600"/>
                </a:cubicBezTo>
                <a:cubicBezTo>
                  <a:pt x="0" y="9670"/>
                  <a:pt x="9670" y="0"/>
                  <a:pt x="21600" y="0"/>
                </a:cubicBezTo>
                <a:cubicBezTo>
                  <a:pt x="33529" y="-1"/>
                  <a:pt x="43199" y="9670"/>
                  <a:pt x="43200" y="21599"/>
                </a:cubicBezTo>
              </a:path>
              <a:path w="43200" h="29629" stroke="0" extrusionOk="0">
                <a:moveTo>
                  <a:pt x="1547" y="29629"/>
                </a:moveTo>
                <a:cubicBezTo>
                  <a:pt x="525" y="27075"/>
                  <a:pt x="0" y="24350"/>
                  <a:pt x="0" y="21600"/>
                </a:cubicBezTo>
                <a:cubicBezTo>
                  <a:pt x="0" y="9670"/>
                  <a:pt x="9670" y="0"/>
                  <a:pt x="21600" y="0"/>
                </a:cubicBezTo>
                <a:cubicBezTo>
                  <a:pt x="33529" y="-1"/>
                  <a:pt x="43199" y="9670"/>
                  <a:pt x="43200" y="21599"/>
                </a:cubicBezTo>
                <a:lnTo>
                  <a:pt x="21600" y="21600"/>
                </a:lnTo>
                <a:lnTo>
                  <a:pt x="1547" y="29629"/>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17" name="Text Box 16"/>
          <p:cNvSpPr>
            <a:spLocks/>
          </p:cNvSpPr>
          <p:nvPr/>
        </p:nvSpPr>
        <p:spPr bwMode="auto">
          <a:xfrm>
            <a:off x="3748608" y="2194592"/>
            <a:ext cx="336952"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a:solidFill>
                  <a:srgbClr val="CC0000"/>
                </a:solidFill>
                <a:latin typeface="Calibri" panose="020F0502020204030204" pitchFamily="34" charset="0"/>
                <a:cs typeface="Calibri" panose="020F0502020204030204" pitchFamily="34" charset="0"/>
              </a:rPr>
              <a:t>L</a:t>
            </a:r>
            <a:endParaRPr>
              <a:latin typeface="Calibri" panose="020F0502020204030204" pitchFamily="34" charset="0"/>
              <a:cs typeface="Calibri" panose="020F0502020204030204" pitchFamily="34" charset="0"/>
            </a:endParaRPr>
          </a:p>
        </p:txBody>
      </p:sp>
      <p:sp>
        <p:nvSpPr>
          <p:cNvPr id="18" name="Text Box 17"/>
          <p:cNvSpPr>
            <a:spLocks/>
          </p:cNvSpPr>
          <p:nvPr/>
        </p:nvSpPr>
        <p:spPr bwMode="auto">
          <a:xfrm>
            <a:off x="6506939" y="210666"/>
            <a:ext cx="410690"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a:solidFill>
                  <a:srgbClr val="CC0000"/>
                </a:solidFill>
                <a:latin typeface="Calibri" panose="020F0502020204030204" pitchFamily="34" charset="0"/>
                <a:cs typeface="Calibri" panose="020F0502020204030204" pitchFamily="34" charset="0"/>
              </a:rPr>
              <a:t>H</a:t>
            </a:r>
            <a:endParaRPr>
              <a:latin typeface="Calibri" panose="020F0502020204030204" pitchFamily="34" charset="0"/>
              <a:cs typeface="Calibri" panose="020F0502020204030204" pitchFamily="34" charset="0"/>
            </a:endParaRPr>
          </a:p>
        </p:txBody>
      </p:sp>
      <p:sp>
        <p:nvSpPr>
          <p:cNvPr id="19" name="Text Box 19"/>
          <p:cNvSpPr>
            <a:spLocks/>
          </p:cNvSpPr>
          <p:nvPr/>
        </p:nvSpPr>
        <p:spPr bwMode="auto">
          <a:xfrm>
            <a:off x="723638" y="3968283"/>
            <a:ext cx="3050835" cy="631327"/>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nSpc>
                <a:spcPts val="2100"/>
              </a:lnSpc>
              <a:defRPr/>
            </a:pPr>
            <a:r>
              <a:rPr lang="en-US" sz="2000" i="1" dirty="0">
                <a:solidFill>
                  <a:srgbClr val="CC0000"/>
                </a:solidFill>
                <a:latin typeface="Calibri" panose="020F0502020204030204" pitchFamily="34" charset="0"/>
                <a:cs typeface="Calibri" panose="020F0502020204030204" pitchFamily="34" charset="0"/>
              </a:rPr>
              <a:t>Rising air -&gt; low pressure</a:t>
            </a:r>
            <a:endParaRPr dirty="0">
              <a:latin typeface="Calibri" panose="020F0502020204030204" pitchFamily="34" charset="0"/>
              <a:cs typeface="Calibri" panose="020F0502020204030204" pitchFamily="34" charset="0"/>
            </a:endParaRPr>
          </a:p>
          <a:p>
            <a:pPr>
              <a:lnSpc>
                <a:spcPts val="2100"/>
              </a:lnSpc>
              <a:defRPr/>
            </a:pPr>
            <a:r>
              <a:rPr lang="en-US" sz="2000" i="1" dirty="0">
                <a:solidFill>
                  <a:srgbClr val="CC0000"/>
                </a:solidFill>
                <a:latin typeface="Calibri" panose="020F0502020204030204" pitchFamily="34" charset="0"/>
                <a:cs typeface="Calibri" panose="020F0502020204030204" pitchFamily="34" charset="0"/>
              </a:rPr>
              <a:t>Sinking air -&gt; high pressure</a:t>
            </a:r>
          </a:p>
        </p:txBody>
      </p:sp>
      <p:grpSp>
        <p:nvGrpSpPr>
          <p:cNvPr id="20" name="Group 13"/>
          <p:cNvGrpSpPr/>
          <p:nvPr/>
        </p:nvGrpSpPr>
        <p:grpSpPr bwMode="auto">
          <a:xfrm flipV="1">
            <a:off x="4586808" y="2385963"/>
            <a:ext cx="1789113" cy="2555875"/>
            <a:chOff x="3600" y="796"/>
            <a:chExt cx="1127" cy="1609"/>
          </a:xfrm>
        </p:grpSpPr>
        <p:sp>
          <p:nvSpPr>
            <p:cNvPr id="21" name="Arc 14"/>
            <p:cNvSpPr/>
            <p:nvPr/>
          </p:nvSpPr>
          <p:spPr bwMode="auto">
            <a:xfrm rot="18920630" flipV="1">
              <a:off x="3600" y="1493"/>
              <a:ext cx="1127" cy="235"/>
            </a:xfrm>
            <a:custGeom>
              <a:avLst/>
              <a:gdLst>
                <a:gd name="T0" fmla="*/ 0 w 21600"/>
                <a:gd name="T1" fmla="*/ 0 h 21176"/>
                <a:gd name="T2" fmla="*/ 0 w 21600"/>
                <a:gd name="T3" fmla="*/ 0 h 21176"/>
                <a:gd name="T4" fmla="*/ 0 w 21600"/>
                <a:gd name="T5" fmla="*/ 0 h 21176"/>
                <a:gd name="T6" fmla="*/ 0 60000 65536"/>
                <a:gd name="T7" fmla="*/ 0 60000 65536"/>
                <a:gd name="T8" fmla="*/ 0 60000 65536"/>
              </a:gdLst>
              <a:ahLst/>
              <a:cxnLst>
                <a:cxn ang="T6">
                  <a:pos x="T0" y="T1"/>
                </a:cxn>
                <a:cxn ang="T7">
                  <a:pos x="T2" y="T3"/>
                </a:cxn>
                <a:cxn ang="T8">
                  <a:pos x="T4" y="T5"/>
                </a:cxn>
              </a:cxnLst>
              <a:rect l="0" t="0" r="r" b="b"/>
              <a:pathLst>
                <a:path w="21600" h="21176" fill="none" extrusionOk="0">
                  <a:moveTo>
                    <a:pt x="4258" y="-1"/>
                  </a:moveTo>
                  <a:cubicBezTo>
                    <a:pt x="14344" y="2027"/>
                    <a:pt x="21600" y="10888"/>
                    <a:pt x="21600" y="21176"/>
                  </a:cubicBezTo>
                </a:path>
                <a:path w="21600" h="21176" stroke="0" extrusionOk="0">
                  <a:moveTo>
                    <a:pt x="4258" y="-1"/>
                  </a:moveTo>
                  <a:cubicBezTo>
                    <a:pt x="14344" y="2027"/>
                    <a:pt x="21600" y="10888"/>
                    <a:pt x="21600" y="21176"/>
                  </a:cubicBezTo>
                  <a:lnTo>
                    <a:pt x="0" y="21176"/>
                  </a:lnTo>
                  <a:lnTo>
                    <a:pt x="4258" y="-1"/>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sp>
          <p:nvSpPr>
            <p:cNvPr id="22" name="Arc 15"/>
            <p:cNvSpPr/>
            <p:nvPr/>
          </p:nvSpPr>
          <p:spPr bwMode="auto">
            <a:xfrm rot="7515203" flipV="1">
              <a:off x="3099" y="1436"/>
              <a:ext cx="1609" cy="329"/>
            </a:xfrm>
            <a:custGeom>
              <a:avLst/>
              <a:gdLst>
                <a:gd name="T0" fmla="*/ 0 w 43200"/>
                <a:gd name="T1" fmla="*/ 0 h 29629"/>
                <a:gd name="T2" fmla="*/ 0 w 43200"/>
                <a:gd name="T3" fmla="*/ 0 h 29629"/>
                <a:gd name="T4" fmla="*/ 0 w 43200"/>
                <a:gd name="T5" fmla="*/ 0 h 29629"/>
                <a:gd name="T6" fmla="*/ 0 60000 65536"/>
                <a:gd name="T7" fmla="*/ 0 60000 65536"/>
                <a:gd name="T8" fmla="*/ 0 60000 65536"/>
              </a:gdLst>
              <a:ahLst/>
              <a:cxnLst>
                <a:cxn ang="T6">
                  <a:pos x="T0" y="T1"/>
                </a:cxn>
                <a:cxn ang="T7">
                  <a:pos x="T2" y="T3"/>
                </a:cxn>
                <a:cxn ang="T8">
                  <a:pos x="T4" y="T5"/>
                </a:cxn>
              </a:cxnLst>
              <a:rect l="0" t="0" r="r" b="b"/>
              <a:pathLst>
                <a:path w="43200" h="29629" fill="none" extrusionOk="0">
                  <a:moveTo>
                    <a:pt x="1547" y="29629"/>
                  </a:moveTo>
                  <a:cubicBezTo>
                    <a:pt x="525" y="27075"/>
                    <a:pt x="0" y="24350"/>
                    <a:pt x="0" y="21600"/>
                  </a:cubicBezTo>
                  <a:cubicBezTo>
                    <a:pt x="0" y="9670"/>
                    <a:pt x="9670" y="0"/>
                    <a:pt x="21600" y="0"/>
                  </a:cubicBezTo>
                  <a:cubicBezTo>
                    <a:pt x="33529" y="-1"/>
                    <a:pt x="43199" y="9670"/>
                    <a:pt x="43200" y="21599"/>
                  </a:cubicBezTo>
                </a:path>
                <a:path w="43200" h="29629" stroke="0" extrusionOk="0">
                  <a:moveTo>
                    <a:pt x="1547" y="29629"/>
                  </a:moveTo>
                  <a:cubicBezTo>
                    <a:pt x="525" y="27075"/>
                    <a:pt x="0" y="24350"/>
                    <a:pt x="0" y="21600"/>
                  </a:cubicBezTo>
                  <a:cubicBezTo>
                    <a:pt x="0" y="9670"/>
                    <a:pt x="9670" y="0"/>
                    <a:pt x="21600" y="0"/>
                  </a:cubicBezTo>
                  <a:cubicBezTo>
                    <a:pt x="33529" y="-1"/>
                    <a:pt x="43199" y="9670"/>
                    <a:pt x="43200" y="21599"/>
                  </a:cubicBezTo>
                  <a:lnTo>
                    <a:pt x="21600" y="21600"/>
                  </a:lnTo>
                  <a:lnTo>
                    <a:pt x="1547" y="29629"/>
                  </a:lnTo>
                  <a:close/>
                </a:path>
              </a:pathLst>
            </a:custGeom>
            <a:noFill/>
            <a:ln w="38100">
              <a:solidFill>
                <a:srgbClr val="993300"/>
              </a:solidFill>
              <a:round/>
              <a:headEnd type="triangle" w="med" len="med"/>
              <a:tailEnd/>
            </a:ln>
          </p:spPr>
          <p:txBody>
            <a:bodyPr wrap="none" anchor="ctr"/>
            <a:lstStyle/>
            <a:p>
              <a:pPr>
                <a:defRPr/>
              </a:pPr>
              <a:endParaRPr lang="en-GB">
                <a:latin typeface="Calibri" panose="020F0502020204030204" pitchFamily="34" charset="0"/>
                <a:cs typeface="Calibri" panose="020F0502020204030204" pitchFamily="34" charset="0"/>
              </a:endParaRPr>
            </a:p>
          </p:txBody>
        </p:sp>
      </p:grpSp>
      <p:sp>
        <p:nvSpPr>
          <p:cNvPr id="23" name="Text Box 18"/>
          <p:cNvSpPr>
            <a:spLocks/>
          </p:cNvSpPr>
          <p:nvPr/>
        </p:nvSpPr>
        <p:spPr bwMode="auto">
          <a:xfrm>
            <a:off x="6506939" y="4083918"/>
            <a:ext cx="410690" cy="52322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2800">
                <a:solidFill>
                  <a:srgbClr val="CC0000"/>
                </a:solidFill>
                <a:latin typeface="Calibri" panose="020F0502020204030204" pitchFamily="34" charset="0"/>
                <a:cs typeface="Calibri" panose="020F0502020204030204" pitchFamily="34" charset="0"/>
              </a:rPr>
              <a:t>H</a:t>
            </a:r>
            <a:endParaRPr>
              <a:latin typeface="Calibri" panose="020F0502020204030204" pitchFamily="34" charset="0"/>
              <a:cs typeface="Calibri" panose="020F0502020204030204"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71030" y="1563638"/>
            <a:ext cx="6001940" cy="286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1pPr>
            <a:lvl2pPr marL="741363" indent="-276225"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2pPr>
            <a:lvl3pPr indent="-220663"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3pPr>
            <a:lvl4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4pPr>
            <a:lvl5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9pPr>
          </a:lstStyle>
          <a:p>
            <a:pPr eaLnBrk="1" hangingPunct="1">
              <a:spcBef>
                <a:spcPts val="525"/>
              </a:spcBef>
            </a:pPr>
            <a:endParaRPr lang="de-DE" altLang="en-US" i="0" dirty="0">
              <a:solidFill>
                <a:schemeClr val="tx1"/>
              </a:solidFill>
              <a:latin typeface="+mn-lt"/>
            </a:endParaRPr>
          </a:p>
          <a:p>
            <a:pPr eaLnBrk="1" hangingPunct="1">
              <a:spcBef>
                <a:spcPts val="525"/>
              </a:spcBef>
            </a:pPr>
            <a:r>
              <a:rPr lang="en-US" altLang="en-US" i="0" dirty="0">
                <a:solidFill>
                  <a:schemeClr val="tx1"/>
                </a:solidFill>
                <a:latin typeface="+mn-lt"/>
              </a:rPr>
              <a:t>4.1 Definition and processes</a:t>
            </a:r>
          </a:p>
          <a:p>
            <a:pPr eaLnBrk="1" hangingPunct="1">
              <a:spcBef>
                <a:spcPts val="525"/>
              </a:spcBef>
            </a:pPr>
            <a:r>
              <a:rPr lang="en-US" altLang="en-US" i="0" dirty="0">
                <a:solidFill>
                  <a:schemeClr val="tx1"/>
                </a:solidFill>
                <a:latin typeface="+mn-lt"/>
              </a:rPr>
              <a:t>4.2 Monitoring</a:t>
            </a:r>
          </a:p>
          <a:p>
            <a:pPr eaLnBrk="1" hangingPunct="1">
              <a:spcBef>
                <a:spcPts val="525"/>
              </a:spcBef>
            </a:pPr>
            <a:r>
              <a:rPr lang="en-US" altLang="en-US" i="0" dirty="0">
                <a:solidFill>
                  <a:schemeClr val="tx1"/>
                </a:solidFill>
                <a:latin typeface="+mn-lt"/>
              </a:rPr>
              <a:t>4.3 Discharge in Germany and global</a:t>
            </a:r>
            <a:endParaRPr lang="de-DE" altLang="en-US" i="0" dirty="0">
              <a:solidFill>
                <a:schemeClr val="tx1"/>
              </a:solidFill>
              <a:latin typeface="+mn-lt"/>
            </a:endParaRPr>
          </a:p>
        </p:txBody>
      </p:sp>
      <p:sp>
        <p:nvSpPr>
          <p:cNvPr id="3" name="Title 2">
            <a:extLst>
              <a:ext uri="{FF2B5EF4-FFF2-40B4-BE49-F238E27FC236}">
                <a16:creationId xmlns:a16="http://schemas.microsoft.com/office/drawing/2014/main" id="{3C7DF521-CB2D-476A-B1B6-B91420DC6F92}"/>
              </a:ext>
            </a:extLst>
          </p:cNvPr>
          <p:cNvSpPr>
            <a:spLocks noGrp="1"/>
          </p:cNvSpPr>
          <p:nvPr>
            <p:ph type="title"/>
          </p:nvPr>
        </p:nvSpPr>
        <p:spPr/>
        <p:txBody>
          <a:bodyPr/>
          <a:lstStyle/>
          <a:p>
            <a:r>
              <a:rPr lang="de-DE" sz="2800" dirty="0" err="1"/>
              <a:t>Discharge</a:t>
            </a:r>
            <a:endParaRPr lang="en-DE" sz="2800" dirty="0"/>
          </a:p>
        </p:txBody>
      </p:sp>
    </p:spTree>
    <p:extLst>
      <p:ext uri="{BB962C8B-B14F-4D97-AF65-F5344CB8AC3E}">
        <p14:creationId xmlns:p14="http://schemas.microsoft.com/office/powerpoint/2010/main" val="36915758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131</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de-DE" sz="4000" b="1" dirty="0"/>
          </a:p>
          <a:p>
            <a:pPr algn="ctr"/>
            <a:r>
              <a:rPr lang="de-DE" sz="3200" b="1" dirty="0"/>
              <a:t>4.1 Definition and </a:t>
            </a:r>
            <a:r>
              <a:rPr lang="de-DE" sz="3200" b="1" dirty="0" err="1"/>
              <a:t>processes</a:t>
            </a:r>
            <a:endParaRPr lang="en-DE" sz="3200" b="1" dirty="0"/>
          </a:p>
        </p:txBody>
      </p:sp>
    </p:spTree>
    <p:extLst>
      <p:ext uri="{BB962C8B-B14F-4D97-AF65-F5344CB8AC3E}">
        <p14:creationId xmlns:p14="http://schemas.microsoft.com/office/powerpoint/2010/main" val="10728768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a:t>Definition </a:t>
            </a:r>
            <a:r>
              <a:rPr lang="de-DE" dirty="0" err="1"/>
              <a:t>discharge</a:t>
            </a:r>
            <a:r>
              <a:rPr lang="de-DE" dirty="0"/>
              <a:t> and </a:t>
            </a:r>
            <a:r>
              <a:rPr lang="de-DE" dirty="0" err="1"/>
              <a:t>runoff</a:t>
            </a:r>
            <a:endParaRPr lang="de-DE"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132</a:t>
            </a:fld>
            <a:endParaRPr lang="de-DE"/>
          </a:p>
        </p:txBody>
      </p:sp>
      <p:sp>
        <p:nvSpPr>
          <p:cNvPr id="6" name="Textfeld 7"/>
          <p:cNvSpPr txBox="1"/>
          <p:nvPr/>
        </p:nvSpPr>
        <p:spPr bwMode="auto">
          <a:xfrm>
            <a:off x="611560" y="1563638"/>
            <a:ext cx="7057696" cy="2554545"/>
          </a:xfrm>
          <a:prstGeom prst="rect">
            <a:avLst/>
          </a:prstGeom>
          <a:noFill/>
        </p:spPr>
        <p:txBody>
          <a:bodyPr wrap="square" rtlCol="0">
            <a:spAutoFit/>
          </a:bodyPr>
          <a:lstStyle/>
          <a:p>
            <a:pPr>
              <a:defRPr/>
            </a:pPr>
            <a:r>
              <a:rPr lang="en-US" sz="2000" dirty="0">
                <a:latin typeface="+mn-lt"/>
              </a:rPr>
              <a:t>In hydrogeology, </a:t>
            </a:r>
            <a:r>
              <a:rPr lang="en-US" sz="2000" b="1" dirty="0">
                <a:latin typeface="+mn-lt"/>
              </a:rPr>
              <a:t>runoff</a:t>
            </a:r>
            <a:r>
              <a:rPr lang="en-US" sz="2000" dirty="0">
                <a:latin typeface="+mn-lt"/>
              </a:rPr>
              <a:t> </a:t>
            </a:r>
            <a:r>
              <a:rPr lang="en-US" sz="2000" b="1" dirty="0">
                <a:latin typeface="+mn-lt"/>
              </a:rPr>
              <a:t>(</a:t>
            </a:r>
            <a:r>
              <a:rPr lang="en-US" sz="2000" b="1" dirty="0">
                <a:solidFill>
                  <a:srgbClr val="0070C0"/>
                </a:solidFill>
                <a:latin typeface="+mn-lt"/>
              </a:rPr>
              <a:t>according to DIN 4049-1</a:t>
            </a:r>
            <a:r>
              <a:rPr lang="en-US" sz="2000" b="1" dirty="0">
                <a:latin typeface="+mn-lt"/>
              </a:rPr>
              <a:t>) is defined as water moving on and under the land surface </a:t>
            </a:r>
            <a:r>
              <a:rPr lang="en-US" sz="2000" dirty="0">
                <a:latin typeface="+mn-lt"/>
              </a:rPr>
              <a:t>under the influence of gravity.</a:t>
            </a:r>
          </a:p>
          <a:p>
            <a:pPr>
              <a:defRPr/>
            </a:pPr>
            <a:r>
              <a:rPr lang="en-US" sz="2000" dirty="0">
                <a:latin typeface="+mn-lt"/>
              </a:rPr>
              <a:t>In hydrology, </a:t>
            </a:r>
            <a:r>
              <a:rPr lang="en-US" sz="2000" b="1" dirty="0">
                <a:latin typeface="+mn-lt"/>
              </a:rPr>
              <a:t>discharge (abbreviation Q) is the volume of water leaving a catchment area </a:t>
            </a:r>
            <a:r>
              <a:rPr lang="en-US" sz="2000" dirty="0">
                <a:latin typeface="+mn-lt"/>
              </a:rPr>
              <a:t>under the effect of gravity within a certain time. </a:t>
            </a:r>
          </a:p>
          <a:p>
            <a:pPr>
              <a:defRPr/>
            </a:pPr>
            <a:r>
              <a:rPr lang="en-US" sz="2000" dirty="0">
                <a:latin typeface="+mn-lt"/>
              </a:rPr>
              <a:t>If the runoff is divided (</a:t>
            </a:r>
            <a:r>
              <a:rPr lang="en-US" sz="2000" dirty="0" err="1">
                <a:latin typeface="+mn-lt"/>
              </a:rPr>
              <a:t>normalised</a:t>
            </a:r>
            <a:r>
              <a:rPr lang="en-US" sz="2000" dirty="0">
                <a:latin typeface="+mn-lt"/>
              </a:rPr>
              <a:t>) by the EZG area, it is referred to as </a:t>
            </a:r>
            <a:r>
              <a:rPr lang="en-US" sz="2000" b="1" dirty="0">
                <a:latin typeface="+mn-lt"/>
              </a:rPr>
              <a:t>runoff donation</a:t>
            </a:r>
            <a:r>
              <a:rPr lang="en-US" sz="2000" dirty="0">
                <a:latin typeface="+mn-lt"/>
              </a:rPr>
              <a:t>.</a:t>
            </a:r>
            <a:endParaRPr lang="de-DE" sz="2000" dirty="0">
              <a:latin typeface="+mn-lt"/>
              <a:cs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River </a:t>
            </a:r>
            <a:r>
              <a:rPr lang="de-DE" dirty="0" err="1"/>
              <a:t>types</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133</a:t>
            </a:fld>
            <a:endParaRPr lang="de-DE"/>
          </a:p>
        </p:txBody>
      </p:sp>
      <p:pic>
        <p:nvPicPr>
          <p:cNvPr id="5" name="Picture 2"/>
          <p:cNvPicPr>
            <a:picLocks noChangeAspect="1" noChangeArrowheads="1"/>
          </p:cNvPicPr>
          <p:nvPr/>
        </p:nvPicPr>
        <p:blipFill>
          <a:blip r:embed="rId2"/>
          <a:stretch/>
        </p:blipFill>
        <p:spPr bwMode="auto">
          <a:xfrm>
            <a:off x="1828800" y="1437625"/>
            <a:ext cx="1428750" cy="1221581"/>
          </a:xfrm>
          <a:prstGeom prst="rect">
            <a:avLst/>
          </a:prstGeom>
          <a:noFill/>
          <a:ln>
            <a:noFill/>
          </a:ln>
        </p:spPr>
      </p:pic>
      <p:pic>
        <p:nvPicPr>
          <p:cNvPr id="6" name="Picture 5"/>
          <p:cNvPicPr>
            <a:picLocks noChangeAspect="1" noChangeArrowheads="1"/>
          </p:cNvPicPr>
          <p:nvPr/>
        </p:nvPicPr>
        <p:blipFill>
          <a:blip r:embed="rId3"/>
          <a:stretch/>
        </p:blipFill>
        <p:spPr bwMode="auto">
          <a:xfrm>
            <a:off x="3905250" y="1437625"/>
            <a:ext cx="1924050" cy="1210865"/>
          </a:xfrm>
          <a:prstGeom prst="rect">
            <a:avLst/>
          </a:prstGeom>
          <a:noFill/>
          <a:ln>
            <a:noFill/>
          </a:ln>
        </p:spPr>
      </p:pic>
      <p:pic>
        <p:nvPicPr>
          <p:cNvPr id="7" name="Picture 6"/>
          <p:cNvPicPr>
            <a:picLocks noChangeAspect="1" noChangeArrowheads="1"/>
          </p:cNvPicPr>
          <p:nvPr/>
        </p:nvPicPr>
        <p:blipFill>
          <a:blip r:embed="rId4"/>
          <a:stretch/>
        </p:blipFill>
        <p:spPr bwMode="auto">
          <a:xfrm>
            <a:off x="2170166" y="2653726"/>
            <a:ext cx="3894963" cy="2188294"/>
          </a:xfrm>
          <a:prstGeom prst="rect">
            <a:avLst/>
          </a:prstGeom>
          <a:noFill/>
          <a:ln>
            <a:noFill/>
          </a:ln>
        </p:spPr>
      </p:pic>
      <p:sp>
        <p:nvSpPr>
          <p:cNvPr id="8" name="Rectangle 3"/>
          <p:cNvSpPr>
            <a:spLocks noChangeArrowheads="1"/>
          </p:cNvSpPr>
          <p:nvPr/>
        </p:nvSpPr>
        <p:spPr bwMode="auto">
          <a:xfrm rot="-5400000">
            <a:off x="337245" y="3402017"/>
            <a:ext cx="2679762" cy="196208"/>
          </a:xfrm>
          <a:prstGeom prst="rect">
            <a:avLst/>
          </a:prstGeom>
          <a:noFill/>
          <a:ln>
            <a:noFill/>
          </a:ln>
        </p:spPr>
        <p:txBody>
          <a:bodyPr wrap="square">
            <a:spAutoFit/>
          </a:bodyPr>
          <a:lstStyle/>
          <a:p>
            <a:pPr>
              <a:defRPr/>
            </a:pPr>
            <a:r>
              <a:rPr lang="en-US" sz="675"/>
              <a:t>http://homepage.hispeed.ch/heiner.brogli/Exo/omu/Geopage.htm</a:t>
            </a:r>
            <a:endParaRPr sz="1800"/>
          </a:p>
        </p:txBody>
      </p:sp>
      <p:pic>
        <p:nvPicPr>
          <p:cNvPr id="9" name="Picture 8" descr="Braided river "/>
          <p:cNvPicPr>
            <a:picLocks noChangeAspect="1" noChangeArrowheads="1"/>
          </p:cNvPicPr>
          <p:nvPr/>
        </p:nvPicPr>
        <p:blipFill>
          <a:blip r:embed="rId5"/>
          <a:stretch/>
        </p:blipFill>
        <p:spPr bwMode="auto">
          <a:xfrm>
            <a:off x="6559153" y="1493230"/>
            <a:ext cx="1156097" cy="1402556"/>
          </a:xfrm>
          <a:prstGeom prst="rect">
            <a:avLst/>
          </a:prstGeom>
          <a:noFill/>
          <a:ln>
            <a:noFill/>
          </a:ln>
        </p:spPr>
      </p:pic>
      <p:pic>
        <p:nvPicPr>
          <p:cNvPr id="10" name="Picture 10" descr="Lena River Delta - Landsat 2000.jpg"/>
          <p:cNvPicPr>
            <a:picLocks noChangeAspect="1" noChangeArrowheads="1"/>
          </p:cNvPicPr>
          <p:nvPr/>
        </p:nvPicPr>
        <p:blipFill>
          <a:blip r:embed="rId6"/>
          <a:stretch/>
        </p:blipFill>
        <p:spPr bwMode="auto">
          <a:xfrm>
            <a:off x="6354198" y="3200400"/>
            <a:ext cx="1489472" cy="1489472"/>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Flow </a:t>
            </a:r>
            <a:r>
              <a:rPr lang="de-DE" dirty="0" err="1"/>
              <a:t>generation</a:t>
            </a:r>
            <a:r>
              <a:rPr lang="de-DE" dirty="0"/>
              <a:t>: </a:t>
            </a:r>
            <a:r>
              <a:rPr lang="de-DE" dirty="0" err="1"/>
              <a:t>boundary</a:t>
            </a:r>
            <a:r>
              <a:rPr lang="de-DE" dirty="0"/>
              <a:t> </a:t>
            </a:r>
            <a:r>
              <a:rPr lang="de-DE" dirty="0" err="1"/>
              <a:t>conditions</a:t>
            </a:r>
            <a:endParaRPr lang="de-DE" dirty="0"/>
          </a:p>
        </p:txBody>
      </p:sp>
      <p:sp>
        <p:nvSpPr>
          <p:cNvPr id="3" name="Text Placeholder 2"/>
          <p:cNvSpPr>
            <a:spLocks noGrp="1"/>
          </p:cNvSpPr>
          <p:nvPr>
            <p:ph type="body" sz="quarter" idx="13"/>
          </p:nvPr>
        </p:nvSpPr>
        <p:spPr bwMode="auto">
          <a:xfrm>
            <a:off x="628650" y="1347614"/>
            <a:ext cx="7886700" cy="3024188"/>
          </a:xfrm>
        </p:spPr>
        <p:txBody>
          <a:bodyPr>
            <a:noAutofit/>
          </a:bodyPr>
          <a:lstStyle/>
          <a:p>
            <a:pPr marL="0" indent="0">
              <a:spcBef>
                <a:spcPts val="450"/>
              </a:spcBef>
              <a:buNone/>
              <a:defRPr/>
            </a:pPr>
            <a:r>
              <a:rPr lang="en-US" sz="1400" b="1" dirty="0">
                <a:latin typeface="+mn-lt"/>
              </a:rPr>
              <a:t>Area features</a:t>
            </a:r>
          </a:p>
          <a:p>
            <a:pPr>
              <a:spcBef>
                <a:spcPts val="450"/>
              </a:spcBef>
              <a:defRPr/>
            </a:pPr>
            <a:r>
              <a:rPr lang="en-US" sz="1400" dirty="0">
                <a:latin typeface="+mn-lt"/>
              </a:rPr>
              <a:t>Relief</a:t>
            </a:r>
          </a:p>
          <a:p>
            <a:pPr>
              <a:spcBef>
                <a:spcPts val="450"/>
              </a:spcBef>
              <a:defRPr/>
            </a:pPr>
            <a:r>
              <a:rPr lang="en-US" sz="1400" dirty="0">
                <a:latin typeface="+mn-lt"/>
              </a:rPr>
              <a:t>Soil properties</a:t>
            </a:r>
          </a:p>
          <a:p>
            <a:pPr>
              <a:spcBef>
                <a:spcPts val="450"/>
              </a:spcBef>
              <a:defRPr/>
            </a:pPr>
            <a:r>
              <a:rPr lang="en-US" sz="1400" dirty="0">
                <a:latin typeface="+mn-lt"/>
              </a:rPr>
              <a:t>Geology</a:t>
            </a:r>
          </a:p>
          <a:p>
            <a:pPr>
              <a:spcBef>
                <a:spcPts val="450"/>
              </a:spcBef>
              <a:defRPr/>
            </a:pPr>
            <a:r>
              <a:rPr lang="en-US" sz="1400" dirty="0">
                <a:latin typeface="+mn-lt"/>
              </a:rPr>
              <a:t>Groundwater conditions</a:t>
            </a:r>
          </a:p>
          <a:p>
            <a:pPr>
              <a:spcBef>
                <a:spcPts val="450"/>
              </a:spcBef>
              <a:defRPr/>
            </a:pPr>
            <a:r>
              <a:rPr lang="en-US" sz="1400" dirty="0">
                <a:latin typeface="+mn-lt"/>
              </a:rPr>
              <a:t>Vegetation</a:t>
            </a:r>
          </a:p>
          <a:p>
            <a:pPr marL="0" indent="0">
              <a:spcBef>
                <a:spcPts val="450"/>
              </a:spcBef>
              <a:buNone/>
              <a:defRPr/>
            </a:pPr>
            <a:r>
              <a:rPr lang="en-US" sz="1400" b="1" dirty="0">
                <a:latin typeface="+mn-lt"/>
              </a:rPr>
              <a:t>Hydrometeorological conditions</a:t>
            </a:r>
          </a:p>
          <a:p>
            <a:pPr>
              <a:spcBef>
                <a:spcPts val="450"/>
              </a:spcBef>
              <a:defRPr/>
            </a:pPr>
            <a:r>
              <a:rPr lang="en-US" sz="1400" dirty="0">
                <a:latin typeface="+mn-lt"/>
              </a:rPr>
              <a:t>Pre-humidity</a:t>
            </a:r>
          </a:p>
          <a:p>
            <a:pPr>
              <a:spcBef>
                <a:spcPts val="450"/>
              </a:spcBef>
              <a:defRPr/>
            </a:pPr>
            <a:r>
              <a:rPr lang="en-US" sz="1400" dirty="0">
                <a:latin typeface="+mn-lt"/>
              </a:rPr>
              <a:t>Precipitation amount and intensity</a:t>
            </a:r>
          </a:p>
          <a:p>
            <a:pPr>
              <a:spcBef>
                <a:spcPts val="450"/>
              </a:spcBef>
              <a:defRPr/>
            </a:pPr>
            <a:r>
              <a:rPr lang="en-US" sz="1400" dirty="0">
                <a:latin typeface="+mn-lt"/>
              </a:rPr>
              <a:t>Temperature</a:t>
            </a:r>
          </a:p>
          <a:p>
            <a:pPr>
              <a:spcBef>
                <a:spcPts val="450"/>
              </a:spcBef>
              <a:defRPr/>
            </a:pPr>
            <a:r>
              <a:rPr lang="en-US" sz="1400" dirty="0">
                <a:latin typeface="+mn-lt"/>
              </a:rPr>
              <a:t>Evaporation</a:t>
            </a:r>
          </a:p>
          <a:p>
            <a:pPr>
              <a:spcBef>
                <a:spcPts val="450"/>
              </a:spcBef>
              <a:defRPr/>
            </a:pPr>
            <a:r>
              <a:rPr lang="en-US" sz="1400" dirty="0">
                <a:latin typeface="+mn-lt"/>
              </a:rPr>
              <a:t>Proportion of snowfall</a:t>
            </a:r>
          </a:p>
          <a:p>
            <a:pPr>
              <a:spcBef>
                <a:spcPts val="450"/>
              </a:spcBef>
              <a:defRPr/>
            </a:pPr>
            <a:r>
              <a:rPr lang="en-US" sz="1400" dirty="0">
                <a:latin typeface="+mn-lt"/>
              </a:rPr>
              <a:t>Presence of glaciers </a:t>
            </a:r>
            <a:endParaRPr lang="de-DE" sz="14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134</a:t>
            </a:fld>
            <a:endParaRPr lang="de-DE"/>
          </a:p>
        </p:txBody>
      </p:sp>
      <p:sp>
        <p:nvSpPr>
          <p:cNvPr id="6" name="TextBox 5"/>
          <p:cNvSpPr txBox="1"/>
          <p:nvPr/>
        </p:nvSpPr>
        <p:spPr bwMode="auto">
          <a:xfrm>
            <a:off x="4807533" y="1347615"/>
            <a:ext cx="2400850" cy="954107"/>
          </a:xfrm>
          <a:prstGeom prst="rect">
            <a:avLst/>
          </a:prstGeom>
          <a:noFill/>
        </p:spPr>
        <p:txBody>
          <a:bodyPr wrap="none" rtlCol="0">
            <a:spAutoFit/>
          </a:bodyPr>
          <a:lstStyle/>
          <a:p>
            <a:pPr>
              <a:defRPr/>
            </a:pPr>
            <a:r>
              <a:rPr lang="en-US" sz="1400" b="1" dirty="0">
                <a:latin typeface="+mn-lt"/>
              </a:rPr>
              <a:t>Anthropogenic influences</a:t>
            </a:r>
          </a:p>
          <a:p>
            <a:pPr marL="171450" indent="-171450">
              <a:buFont typeface="Arial" panose="020B0604020202020204" pitchFamily="34" charset="0"/>
              <a:buChar char="•"/>
              <a:defRPr/>
            </a:pPr>
            <a:r>
              <a:rPr lang="en-US" sz="1400" dirty="0">
                <a:latin typeface="+mn-lt"/>
              </a:rPr>
              <a:t>Land use</a:t>
            </a:r>
          </a:p>
          <a:p>
            <a:pPr marL="171450" indent="-171450">
              <a:buFont typeface="Arial" panose="020B0604020202020204" pitchFamily="34" charset="0"/>
              <a:buChar char="•"/>
              <a:defRPr/>
            </a:pPr>
            <a:r>
              <a:rPr lang="en-US" sz="1400" dirty="0">
                <a:latin typeface="+mn-lt"/>
              </a:rPr>
              <a:t>Degree of sealing</a:t>
            </a:r>
          </a:p>
          <a:p>
            <a:pPr marL="171450" indent="-171450">
              <a:buFont typeface="Arial" panose="020B0604020202020204" pitchFamily="34" charset="0"/>
              <a:buChar char="•"/>
              <a:defRPr/>
            </a:pPr>
            <a:r>
              <a:rPr lang="en-US" sz="1400" dirty="0">
                <a:latin typeface="+mn-lt"/>
              </a:rPr>
              <a:t>Drainage system / sewerage</a:t>
            </a:r>
          </a:p>
        </p:txBody>
      </p:sp>
      <p:pic>
        <p:nvPicPr>
          <p:cNvPr id="8" name="Picture 7"/>
          <p:cNvPicPr>
            <a:picLocks noChangeAspect="1"/>
          </p:cNvPicPr>
          <p:nvPr/>
        </p:nvPicPr>
        <p:blipFill>
          <a:blip r:embed="rId2"/>
          <a:stretch/>
        </p:blipFill>
        <p:spPr bwMode="auto">
          <a:xfrm>
            <a:off x="4647990" y="2787849"/>
            <a:ext cx="3178283" cy="1728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Surface </a:t>
            </a:r>
            <a:r>
              <a:rPr lang="de-DE" dirty="0" err="1"/>
              <a:t>flow</a:t>
            </a:r>
            <a:endParaRPr lang="de-DE" dirty="0"/>
          </a:p>
        </p:txBody>
      </p:sp>
      <p:sp>
        <p:nvSpPr>
          <p:cNvPr id="3" name="Text Placeholder 2"/>
          <p:cNvSpPr>
            <a:spLocks noGrp="1"/>
          </p:cNvSpPr>
          <p:nvPr>
            <p:ph type="body" sz="quarter" idx="13"/>
          </p:nvPr>
        </p:nvSpPr>
        <p:spPr bwMode="auto">
          <a:xfrm>
            <a:off x="536712" y="1511203"/>
            <a:ext cx="4899384" cy="3024188"/>
          </a:xfrm>
        </p:spPr>
        <p:txBody>
          <a:bodyPr>
            <a:noAutofit/>
          </a:bodyPr>
          <a:lstStyle/>
          <a:p>
            <a:pPr marL="0" indent="0">
              <a:spcBef>
                <a:spcPts val="450"/>
              </a:spcBef>
              <a:buNone/>
              <a:defRPr/>
            </a:pPr>
            <a:r>
              <a:rPr lang="en-US" b="1" dirty="0">
                <a:latin typeface="+mn-lt"/>
              </a:rPr>
              <a:t>Mechanisms:</a:t>
            </a:r>
          </a:p>
          <a:p>
            <a:pPr marL="342900" indent="-342900">
              <a:spcBef>
                <a:spcPts val="450"/>
              </a:spcBef>
              <a:buFont typeface="+mj-lt"/>
              <a:buAutoNum type="arabicPeriod"/>
              <a:defRPr/>
            </a:pPr>
            <a:r>
              <a:rPr lang="en-US" dirty="0">
                <a:solidFill>
                  <a:srgbClr val="0070C0"/>
                </a:solidFill>
                <a:latin typeface="+mn-lt"/>
              </a:rPr>
              <a:t>Due to infiltration excess</a:t>
            </a:r>
            <a:br>
              <a:rPr lang="en-US" dirty="0">
                <a:latin typeface="+mn-lt"/>
              </a:rPr>
            </a:br>
            <a:r>
              <a:rPr lang="en-US" dirty="0">
                <a:latin typeface="+mn-lt"/>
              </a:rPr>
              <a:t>Rainfall intensity &gt; Infiltrability of the soil</a:t>
            </a:r>
            <a:br>
              <a:rPr lang="en-US" dirty="0">
                <a:latin typeface="+mn-lt"/>
              </a:rPr>
            </a:br>
            <a:r>
              <a:rPr lang="en-US" dirty="0">
                <a:latin typeface="+mn-lt"/>
              </a:rPr>
              <a:t>Also known as </a:t>
            </a:r>
            <a:r>
              <a:rPr lang="en-US" dirty="0" err="1">
                <a:latin typeface="+mn-lt"/>
              </a:rPr>
              <a:t>Hortonian</a:t>
            </a:r>
            <a:r>
              <a:rPr lang="en-US" dirty="0">
                <a:latin typeface="+mn-lt"/>
              </a:rPr>
              <a:t> runoff (after Horton, 1933).</a:t>
            </a:r>
          </a:p>
          <a:p>
            <a:pPr marL="342900" indent="-342900">
              <a:spcBef>
                <a:spcPts val="450"/>
              </a:spcBef>
              <a:buFont typeface="+mj-lt"/>
              <a:buAutoNum type="arabicPeriod"/>
              <a:defRPr/>
            </a:pPr>
            <a:r>
              <a:rPr lang="en-US" dirty="0">
                <a:solidFill>
                  <a:srgbClr val="0070C0"/>
                </a:solidFill>
                <a:latin typeface="+mn-lt"/>
              </a:rPr>
              <a:t>Through saturation surplus</a:t>
            </a:r>
            <a:br>
              <a:rPr lang="en-US" dirty="0">
                <a:latin typeface="+mn-lt"/>
              </a:rPr>
            </a:br>
            <a:r>
              <a:rPr lang="en-US" dirty="0">
                <a:latin typeface="+mn-lt"/>
              </a:rPr>
              <a:t>The ground surface is saturated and can no longer absorb water.</a:t>
            </a:r>
          </a:p>
          <a:p>
            <a:pPr marL="342900" indent="-342900">
              <a:spcBef>
                <a:spcPts val="450"/>
              </a:spcBef>
              <a:buFont typeface="+mj-lt"/>
              <a:buAutoNum type="arabicPeriod"/>
              <a:defRPr/>
            </a:pPr>
            <a:r>
              <a:rPr lang="en-US" dirty="0">
                <a:solidFill>
                  <a:srgbClr val="0070C0"/>
                </a:solidFill>
                <a:latin typeface="+mn-lt"/>
              </a:rPr>
              <a:t>Return Flow</a:t>
            </a:r>
            <a:br>
              <a:rPr lang="en-US" dirty="0">
                <a:latin typeface="+mn-lt"/>
              </a:rPr>
            </a:br>
            <a:r>
              <a:rPr lang="en-US" dirty="0">
                <a:latin typeface="+mn-lt"/>
              </a:rPr>
              <a:t>Runoff that has briefly infiltrated and then exfiltrated back to the surface.</a:t>
            </a:r>
            <a:endParaRPr lang="de-DE"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135</a:t>
            </a:fld>
            <a:endParaRPr lang="de-DE"/>
          </a:p>
        </p:txBody>
      </p:sp>
      <p:pic>
        <p:nvPicPr>
          <p:cNvPr id="7" name="Picture 6"/>
          <p:cNvPicPr>
            <a:picLocks noChangeAspect="1"/>
          </p:cNvPicPr>
          <p:nvPr/>
        </p:nvPicPr>
        <p:blipFill>
          <a:blip r:embed="rId2"/>
          <a:stretch/>
        </p:blipFill>
        <p:spPr bwMode="auto">
          <a:xfrm>
            <a:off x="5436096" y="3077516"/>
            <a:ext cx="1594148" cy="1802219"/>
          </a:xfrm>
          <a:prstGeom prst="rect">
            <a:avLst/>
          </a:prstGeom>
        </p:spPr>
      </p:pic>
      <p:pic>
        <p:nvPicPr>
          <p:cNvPr id="6" name="Picture 5"/>
          <p:cNvPicPr>
            <a:picLocks noChangeAspect="1"/>
          </p:cNvPicPr>
          <p:nvPr/>
        </p:nvPicPr>
        <p:blipFill>
          <a:blip r:embed="rId3"/>
          <a:stretch/>
        </p:blipFill>
        <p:spPr bwMode="auto">
          <a:xfrm>
            <a:off x="6165658" y="1300989"/>
            <a:ext cx="1729172" cy="1892428"/>
          </a:xfrm>
          <a:prstGeom prst="rect">
            <a:avLst/>
          </a:prstGeom>
        </p:spPr>
      </p:pic>
      <p:sp>
        <p:nvSpPr>
          <p:cNvPr id="8" name="TextBox 7"/>
          <p:cNvSpPr txBox="1"/>
          <p:nvPr/>
        </p:nvSpPr>
        <p:spPr bwMode="auto">
          <a:xfrm>
            <a:off x="6978762" y="3465365"/>
            <a:ext cx="1035861" cy="196208"/>
          </a:xfrm>
          <a:prstGeom prst="rect">
            <a:avLst/>
          </a:prstGeom>
          <a:noFill/>
        </p:spPr>
        <p:txBody>
          <a:bodyPr wrap="none" rtlCol="0">
            <a:spAutoFit/>
          </a:bodyPr>
          <a:lstStyle/>
          <a:p>
            <a:pPr>
              <a:defRPr/>
            </a:pPr>
            <a:r>
              <a:rPr lang="en-GB" sz="675" i="1">
                <a:latin typeface="Arial"/>
                <a:cs typeface="Arial"/>
              </a:rPr>
              <a:t>Quelle: Fohrer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Interflow</a:t>
            </a:r>
            <a:endParaRPr lang="de-DE" dirty="0"/>
          </a:p>
        </p:txBody>
      </p:sp>
      <p:sp>
        <p:nvSpPr>
          <p:cNvPr id="3" name="Text Placeholder 2"/>
          <p:cNvSpPr>
            <a:spLocks noGrp="1"/>
          </p:cNvSpPr>
          <p:nvPr>
            <p:ph type="body" sz="quarter" idx="13"/>
          </p:nvPr>
        </p:nvSpPr>
        <p:spPr bwMode="auto">
          <a:xfrm>
            <a:off x="628650" y="1491853"/>
            <a:ext cx="4303390" cy="3024188"/>
          </a:xfrm>
        </p:spPr>
        <p:txBody>
          <a:bodyPr>
            <a:normAutofit fontScale="92500" lnSpcReduction="10000"/>
          </a:bodyPr>
          <a:lstStyle/>
          <a:p>
            <a:pPr marL="0" indent="0">
              <a:buNone/>
              <a:defRPr/>
            </a:pPr>
            <a:r>
              <a:rPr lang="en-US" dirty="0">
                <a:latin typeface="+mn-lt"/>
              </a:rPr>
              <a:t>= Water that flows to the water body through near-surface, (often) unsaturated soil layers.</a:t>
            </a:r>
          </a:p>
          <a:p>
            <a:pPr marL="0" indent="0">
              <a:buNone/>
              <a:defRPr/>
            </a:pPr>
            <a:endParaRPr lang="en-US" dirty="0">
              <a:latin typeface="+mn-lt"/>
            </a:endParaRPr>
          </a:p>
          <a:p>
            <a:pPr marL="0" indent="0">
              <a:buNone/>
              <a:defRPr/>
            </a:pPr>
            <a:r>
              <a:rPr lang="en-US" b="1" dirty="0">
                <a:latin typeface="+mn-lt"/>
              </a:rPr>
              <a:t>Important processes:</a:t>
            </a:r>
          </a:p>
          <a:p>
            <a:pPr>
              <a:defRPr/>
            </a:pPr>
            <a:r>
              <a:rPr lang="en-US" dirty="0">
                <a:latin typeface="+mn-lt"/>
              </a:rPr>
              <a:t>Infiltration</a:t>
            </a:r>
          </a:p>
          <a:p>
            <a:pPr>
              <a:defRPr/>
            </a:pPr>
            <a:r>
              <a:rPr lang="en-US" dirty="0">
                <a:latin typeface="+mn-lt"/>
              </a:rPr>
              <a:t>Surface runoff, possibly with return flow</a:t>
            </a:r>
          </a:p>
          <a:p>
            <a:pPr>
              <a:defRPr/>
            </a:pPr>
            <a:r>
              <a:rPr lang="en-US" dirty="0">
                <a:latin typeface="+mn-lt"/>
              </a:rPr>
              <a:t>Rapid lateral runoff through preferential flow paths (</a:t>
            </a:r>
            <a:r>
              <a:rPr lang="en-US" dirty="0" err="1">
                <a:latin typeface="+mn-lt"/>
              </a:rPr>
              <a:t>macropores</a:t>
            </a:r>
            <a:r>
              <a:rPr lang="en-US" dirty="0">
                <a:latin typeface="+mn-lt"/>
              </a:rPr>
              <a:t>, root zone, gravel layer, etc.)</a:t>
            </a:r>
          </a:p>
          <a:p>
            <a:pPr>
              <a:defRPr/>
            </a:pPr>
            <a:r>
              <a:rPr lang="en-US" dirty="0">
                <a:latin typeface="+mn-lt"/>
              </a:rPr>
              <a:t>Matrix flow (soil matrix)</a:t>
            </a:r>
            <a:endParaRPr lang="de-DE"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136</a:t>
            </a:fld>
            <a:endParaRPr lang="de-DE"/>
          </a:p>
        </p:txBody>
      </p:sp>
      <p:pic>
        <p:nvPicPr>
          <p:cNvPr id="5" name="Picture 4"/>
          <p:cNvPicPr>
            <a:picLocks noChangeAspect="1"/>
          </p:cNvPicPr>
          <p:nvPr/>
        </p:nvPicPr>
        <p:blipFill>
          <a:blip r:embed="rId2"/>
          <a:stretch/>
        </p:blipFill>
        <p:spPr bwMode="auto">
          <a:xfrm>
            <a:off x="4932040" y="1501514"/>
            <a:ext cx="3891124" cy="2140472"/>
          </a:xfrm>
          <a:prstGeom prst="rect">
            <a:avLst/>
          </a:prstGeom>
        </p:spPr>
      </p:pic>
      <p:sp>
        <p:nvSpPr>
          <p:cNvPr id="6" name="TextBox 5"/>
          <p:cNvSpPr txBox="1"/>
          <p:nvPr/>
        </p:nvSpPr>
        <p:spPr bwMode="auto">
          <a:xfrm>
            <a:off x="6063405" y="4510182"/>
            <a:ext cx="1694695" cy="276999"/>
          </a:xfrm>
          <a:prstGeom prst="rect">
            <a:avLst/>
          </a:prstGeom>
          <a:noFill/>
        </p:spPr>
        <p:txBody>
          <a:bodyPr wrap="none" rtlCol="0">
            <a:spAutoFit/>
          </a:bodyPr>
          <a:lstStyle/>
          <a:p>
            <a:pPr>
              <a:defRPr/>
            </a:pPr>
            <a:r>
              <a:rPr lang="en-GB" sz="1200" i="1" dirty="0">
                <a:latin typeface="Arial"/>
                <a:cs typeface="Arial"/>
              </a:rPr>
              <a:t>Quelle: </a:t>
            </a:r>
            <a:r>
              <a:rPr lang="en-GB" sz="1200" i="1" dirty="0" err="1">
                <a:latin typeface="Arial"/>
                <a:cs typeface="Arial"/>
              </a:rPr>
              <a:t>Fohrer</a:t>
            </a:r>
            <a:r>
              <a:rPr lang="en-GB" sz="1200" i="1" dirty="0">
                <a:latin typeface="Arial"/>
                <a:cs typeface="Arial"/>
              </a:rPr>
              <a:t> (2016).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Groundwater</a:t>
            </a:r>
            <a:r>
              <a:rPr lang="de-DE" dirty="0"/>
              <a:t> </a:t>
            </a:r>
            <a:r>
              <a:rPr lang="de-DE" dirty="0" err="1"/>
              <a:t>discharge</a:t>
            </a:r>
            <a:endParaRPr lang="de-DE" dirty="0"/>
          </a:p>
        </p:txBody>
      </p:sp>
      <p:sp>
        <p:nvSpPr>
          <p:cNvPr id="3" name="Text Placeholder 2"/>
          <p:cNvSpPr>
            <a:spLocks noGrp="1"/>
          </p:cNvSpPr>
          <p:nvPr>
            <p:ph type="body" sz="quarter" idx="13"/>
          </p:nvPr>
        </p:nvSpPr>
        <p:spPr bwMode="auto">
          <a:xfrm>
            <a:off x="628650" y="1347762"/>
            <a:ext cx="7886700" cy="3024188"/>
          </a:xfrm>
        </p:spPr>
        <p:txBody>
          <a:bodyPr>
            <a:normAutofit/>
          </a:bodyPr>
          <a:lstStyle/>
          <a:p>
            <a:pPr marL="0" indent="0">
              <a:buNone/>
              <a:defRPr/>
            </a:pPr>
            <a:r>
              <a:rPr lang="de-DE" sz="1600" dirty="0">
                <a:latin typeface="+mn-lt"/>
              </a:rPr>
              <a:t>= </a:t>
            </a:r>
            <a:r>
              <a:rPr lang="en-US" sz="1600" dirty="0">
                <a:latin typeface="+mn-lt"/>
              </a:rPr>
              <a:t>Water that reaches the saturated zone through percolation and flows to the watercourse following the gradient.</a:t>
            </a:r>
          </a:p>
          <a:p>
            <a:pPr marL="0" indent="0">
              <a:buNone/>
              <a:defRPr/>
            </a:pPr>
            <a:r>
              <a:rPr lang="en-US" sz="1600" dirty="0">
                <a:latin typeface="+mn-lt"/>
              </a:rPr>
              <a:t>Slow process, provides most of the base flow.</a:t>
            </a:r>
          </a:p>
          <a:p>
            <a:pPr marL="0" indent="0">
              <a:buNone/>
              <a:defRPr/>
            </a:pPr>
            <a:r>
              <a:rPr lang="en-US" sz="1600" dirty="0" err="1">
                <a:latin typeface="+mn-lt"/>
              </a:rPr>
              <a:t>Macropores</a:t>
            </a:r>
            <a:r>
              <a:rPr lang="en-US" sz="1600" dirty="0">
                <a:latin typeface="+mn-lt"/>
              </a:rPr>
              <a:t> (e.g. karst) can also lead to rapid groundwater recharge and thus also to the contribution of groundwater during runoff events</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137</a:t>
            </a:fld>
            <a:endParaRPr lang="de-DE"/>
          </a:p>
        </p:txBody>
      </p:sp>
      <p:pic>
        <p:nvPicPr>
          <p:cNvPr id="5" name="Picture 4"/>
          <p:cNvPicPr>
            <a:picLocks noChangeAspect="1"/>
          </p:cNvPicPr>
          <p:nvPr/>
        </p:nvPicPr>
        <p:blipFill>
          <a:blip r:embed="rId2"/>
          <a:stretch/>
        </p:blipFill>
        <p:spPr bwMode="auto">
          <a:xfrm>
            <a:off x="2662057" y="2796002"/>
            <a:ext cx="4772261" cy="1695728"/>
          </a:xfrm>
          <a:prstGeom prst="rect">
            <a:avLst/>
          </a:prstGeom>
        </p:spPr>
      </p:pic>
      <p:sp>
        <p:nvSpPr>
          <p:cNvPr id="6" name="TextBox 5"/>
          <p:cNvSpPr txBox="1"/>
          <p:nvPr/>
        </p:nvSpPr>
        <p:spPr bwMode="auto">
          <a:xfrm>
            <a:off x="2662057" y="4558866"/>
            <a:ext cx="3972562" cy="196208"/>
          </a:xfrm>
          <a:prstGeom prst="rect">
            <a:avLst/>
          </a:prstGeom>
          <a:noFill/>
        </p:spPr>
        <p:txBody>
          <a:bodyPr wrap="none" rtlCol="0">
            <a:spAutoFit/>
          </a:bodyPr>
          <a:lstStyle/>
          <a:p>
            <a:pPr>
              <a:defRPr/>
            </a:pPr>
            <a:r>
              <a:rPr lang="en-GB" sz="675" i="1">
                <a:latin typeface="Arial"/>
                <a:cs typeface="Arial"/>
              </a:rPr>
              <a:t>Q</a:t>
            </a:r>
            <a:r>
              <a:rPr lang="en-GB" sz="675" i="1" baseline="-25000">
                <a:latin typeface="Arial"/>
                <a:cs typeface="Arial"/>
              </a:rPr>
              <a:t>BHW</a:t>
            </a:r>
            <a:r>
              <a:rPr lang="en-GB" sz="675" i="1">
                <a:latin typeface="Arial"/>
                <a:cs typeface="Arial"/>
              </a:rPr>
              <a:t>: Basisabfluss bei Hochwasser. Q</a:t>
            </a:r>
            <a:r>
              <a:rPr lang="en-GB" sz="675" i="1" baseline="-25000">
                <a:latin typeface="Arial"/>
                <a:cs typeface="Arial"/>
              </a:rPr>
              <a:t>BTW</a:t>
            </a:r>
            <a:r>
              <a:rPr lang="en-GB" sz="675" i="1">
                <a:latin typeface="Arial"/>
                <a:cs typeface="Arial"/>
              </a:rPr>
              <a:t> : Basisabfluss bei Trockenwetter. Quelle: Fohrer (2016).</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Hydrograph</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138</a:t>
            </a:fld>
            <a:endParaRPr lang="de-DE"/>
          </a:p>
        </p:txBody>
      </p:sp>
      <p:sp>
        <p:nvSpPr>
          <p:cNvPr id="6" name="Textfeld 6"/>
          <p:cNvSpPr txBox="1"/>
          <p:nvPr/>
        </p:nvSpPr>
        <p:spPr bwMode="auto">
          <a:xfrm>
            <a:off x="1548041" y="4829893"/>
            <a:ext cx="5327838" cy="246221"/>
          </a:xfrm>
          <a:prstGeom prst="rect">
            <a:avLst/>
          </a:prstGeom>
          <a:noFill/>
        </p:spPr>
        <p:txBody>
          <a:bodyPr wrap="square" rtlCol="0">
            <a:spAutoFit/>
          </a:bodyPr>
          <a:lstStyle/>
          <a:p>
            <a:pPr>
              <a:defRPr/>
            </a:pPr>
            <a:r>
              <a:rPr lang="de-DE" sz="1000" dirty="0">
                <a:solidFill>
                  <a:schemeClr val="bg2">
                    <a:lumMod val="50000"/>
                  </a:schemeClr>
                </a:solidFill>
                <a:latin typeface="+mn-lt"/>
              </a:rPr>
              <a:t>Source: https://www.bbc.co.uk/scotland/education</a:t>
            </a:r>
            <a:endParaRPr lang="de-DE" sz="1000" dirty="0">
              <a:solidFill>
                <a:schemeClr val="bg2">
                  <a:lumMod val="50000"/>
                </a:schemeClr>
              </a:solidFill>
              <a:latin typeface="+mn-lt"/>
              <a:cs typeface="Arial"/>
            </a:endParaRPr>
          </a:p>
        </p:txBody>
      </p:sp>
      <p:pic>
        <p:nvPicPr>
          <p:cNvPr id="8" name="Picture 7">
            <a:extLst>
              <a:ext uri="{FF2B5EF4-FFF2-40B4-BE49-F238E27FC236}">
                <a16:creationId xmlns:a16="http://schemas.microsoft.com/office/drawing/2014/main" id="{A684EA8E-FB4E-4737-A308-E05599F1B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657157"/>
            <a:ext cx="3955858" cy="4242688"/>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Discharge</a:t>
            </a:r>
            <a:r>
              <a:rPr lang="de-DE" dirty="0"/>
              <a:t> </a:t>
            </a:r>
            <a:r>
              <a:rPr lang="de-DE" dirty="0" err="1"/>
              <a:t>regime</a:t>
            </a:r>
            <a:r>
              <a:rPr lang="de-DE" dirty="0"/>
              <a:t> after </a:t>
            </a:r>
            <a:r>
              <a:rPr lang="de-DE" dirty="0" err="1"/>
              <a:t>Pardé</a:t>
            </a:r>
            <a:endParaRPr lang="de-DE" dirty="0"/>
          </a:p>
        </p:txBody>
      </p:sp>
      <p:sp>
        <p:nvSpPr>
          <p:cNvPr id="3" name="Text Placeholder 2"/>
          <p:cNvSpPr>
            <a:spLocks noGrp="1"/>
          </p:cNvSpPr>
          <p:nvPr>
            <p:ph type="body" sz="quarter" idx="13"/>
          </p:nvPr>
        </p:nvSpPr>
        <p:spPr bwMode="auto">
          <a:xfrm>
            <a:off x="683568" y="1707654"/>
            <a:ext cx="7886700" cy="3024188"/>
          </a:xfrm>
        </p:spPr>
        <p:txBody>
          <a:bodyPr>
            <a:noAutofit/>
          </a:bodyPr>
          <a:lstStyle/>
          <a:p>
            <a:pPr marL="0" indent="0">
              <a:lnSpc>
                <a:spcPct val="100000"/>
              </a:lnSpc>
              <a:spcBef>
                <a:spcPts val="0"/>
              </a:spcBef>
              <a:buNone/>
              <a:defRPr/>
            </a:pPr>
            <a:r>
              <a:rPr lang="de-DE" sz="1600" b="1" dirty="0">
                <a:solidFill>
                  <a:srgbClr val="0070C0"/>
                </a:solidFill>
                <a:latin typeface="+mn-lt"/>
              </a:rPr>
              <a:t>= </a:t>
            </a:r>
            <a:r>
              <a:rPr lang="en-US" b="1" dirty="0">
                <a:solidFill>
                  <a:srgbClr val="0070C0"/>
                </a:solidFill>
                <a:latin typeface="+mn-lt"/>
              </a:rPr>
              <a:t>Mean seasonal discharge </a:t>
            </a:r>
            <a:r>
              <a:rPr lang="en-US" b="1" dirty="0" err="1">
                <a:solidFill>
                  <a:srgbClr val="0070C0"/>
                </a:solidFill>
                <a:latin typeface="+mn-lt"/>
              </a:rPr>
              <a:t>behaviour</a:t>
            </a:r>
            <a:r>
              <a:rPr lang="en-US" b="1" dirty="0">
                <a:solidFill>
                  <a:srgbClr val="0070C0"/>
                </a:solidFill>
                <a:latin typeface="+mn-lt"/>
              </a:rPr>
              <a:t> of a river.</a:t>
            </a:r>
            <a:endParaRPr lang="en-US" dirty="0">
              <a:solidFill>
                <a:srgbClr val="000000"/>
              </a:solidFill>
              <a:latin typeface="+mn-lt"/>
            </a:endParaRPr>
          </a:p>
          <a:p>
            <a:pPr marL="0" indent="0">
              <a:lnSpc>
                <a:spcPct val="100000"/>
              </a:lnSpc>
              <a:spcBef>
                <a:spcPts val="0"/>
              </a:spcBef>
              <a:buNone/>
              <a:defRPr/>
            </a:pPr>
            <a:endParaRPr lang="en-US" b="1" dirty="0">
              <a:solidFill>
                <a:srgbClr val="0070C0"/>
              </a:solidFill>
              <a:latin typeface="+mn-lt"/>
            </a:endParaRPr>
          </a:p>
          <a:p>
            <a:pPr marL="0" indent="0">
              <a:lnSpc>
                <a:spcPct val="100000"/>
              </a:lnSpc>
              <a:spcBef>
                <a:spcPts val="0"/>
              </a:spcBef>
              <a:buNone/>
              <a:defRPr/>
            </a:pPr>
            <a:r>
              <a:rPr lang="en-US" b="1" dirty="0" err="1">
                <a:solidFill>
                  <a:srgbClr val="0070C0"/>
                </a:solidFill>
                <a:latin typeface="+mn-lt"/>
              </a:rPr>
              <a:t>Pardé</a:t>
            </a:r>
            <a:r>
              <a:rPr lang="en-US" b="1" dirty="0">
                <a:solidFill>
                  <a:srgbClr val="0070C0"/>
                </a:solidFill>
                <a:latin typeface="+mn-lt"/>
              </a:rPr>
              <a:t> coefficient:</a:t>
            </a:r>
            <a:r>
              <a:rPr lang="en-US" dirty="0">
                <a:solidFill>
                  <a:srgbClr val="000000"/>
                </a:solidFill>
                <a:latin typeface="+mn-lt"/>
              </a:rPr>
              <a:t> ratio of mean monthly to mean annual discharge of each month:  </a:t>
            </a:r>
            <a:r>
              <a:rPr lang="en-US" dirty="0" err="1">
                <a:solidFill>
                  <a:srgbClr val="000000"/>
                </a:solidFill>
                <a:latin typeface="+mn-lt"/>
              </a:rPr>
              <a:t>MQm</a:t>
            </a:r>
            <a:r>
              <a:rPr lang="en-US" baseline="-25000" dirty="0" err="1">
                <a:solidFill>
                  <a:srgbClr val="000000"/>
                </a:solidFill>
                <a:latin typeface="+mn-lt"/>
              </a:rPr>
              <a:t>i</a:t>
            </a:r>
            <a:r>
              <a:rPr lang="en-US" dirty="0">
                <a:solidFill>
                  <a:srgbClr val="000000"/>
                </a:solidFill>
                <a:latin typeface="+mn-lt"/>
              </a:rPr>
              <a:t>/</a:t>
            </a:r>
            <a:r>
              <a:rPr lang="en-US" dirty="0" err="1">
                <a:solidFill>
                  <a:srgbClr val="000000"/>
                </a:solidFill>
                <a:latin typeface="+mn-lt"/>
              </a:rPr>
              <a:t>MQa</a:t>
            </a:r>
            <a:r>
              <a:rPr lang="en-US" dirty="0">
                <a:solidFill>
                  <a:srgbClr val="000000"/>
                </a:solidFill>
                <a:latin typeface="+mn-lt"/>
              </a:rPr>
              <a:t>        with </a:t>
            </a:r>
            <a:r>
              <a:rPr lang="en-US" dirty="0" err="1">
                <a:solidFill>
                  <a:srgbClr val="000000"/>
                </a:solidFill>
                <a:latin typeface="+mn-lt"/>
              </a:rPr>
              <a:t>i</a:t>
            </a:r>
            <a:r>
              <a:rPr lang="en-US" dirty="0">
                <a:solidFill>
                  <a:srgbClr val="000000"/>
                </a:solidFill>
                <a:latin typeface="+mn-lt"/>
              </a:rPr>
              <a:t> = month</a:t>
            </a:r>
          </a:p>
          <a:p>
            <a:pPr marL="0" indent="0">
              <a:lnSpc>
                <a:spcPct val="100000"/>
              </a:lnSpc>
              <a:spcBef>
                <a:spcPts val="0"/>
              </a:spcBef>
              <a:buNone/>
              <a:defRPr/>
            </a:pPr>
            <a:endParaRPr lang="en-US" dirty="0">
              <a:solidFill>
                <a:srgbClr val="000000"/>
              </a:solidFill>
              <a:latin typeface="+mn-lt"/>
            </a:endParaRPr>
          </a:p>
          <a:p>
            <a:pPr>
              <a:lnSpc>
                <a:spcPct val="100000"/>
              </a:lnSpc>
              <a:spcBef>
                <a:spcPts val="0"/>
              </a:spcBef>
              <a:defRPr/>
            </a:pPr>
            <a:r>
              <a:rPr lang="en-US" sz="1600" b="1" dirty="0">
                <a:solidFill>
                  <a:srgbClr val="0070C0"/>
                </a:solidFill>
                <a:latin typeface="+mn-lt"/>
              </a:rPr>
              <a:t>Pluvial</a:t>
            </a:r>
            <a:r>
              <a:rPr lang="en-US" sz="1600" dirty="0">
                <a:solidFill>
                  <a:srgbClr val="000000"/>
                </a:solidFill>
                <a:latin typeface="+mn-lt"/>
              </a:rPr>
              <a:t>: influenced by rain. Maximum occurs delayed to the maximum of the raining season, depending on the residence time of the water in the EZG.</a:t>
            </a:r>
          </a:p>
          <a:p>
            <a:pPr>
              <a:lnSpc>
                <a:spcPct val="100000"/>
              </a:lnSpc>
              <a:spcBef>
                <a:spcPts val="0"/>
              </a:spcBef>
              <a:defRPr/>
            </a:pPr>
            <a:r>
              <a:rPr lang="en-US" sz="1600" b="1" dirty="0" err="1">
                <a:solidFill>
                  <a:srgbClr val="0070C0"/>
                </a:solidFill>
                <a:latin typeface="+mn-lt"/>
              </a:rPr>
              <a:t>Nival</a:t>
            </a:r>
            <a:r>
              <a:rPr lang="en-US" sz="1600" dirty="0">
                <a:solidFill>
                  <a:srgbClr val="000000"/>
                </a:solidFill>
                <a:latin typeface="+mn-lt"/>
              </a:rPr>
              <a:t>: influenced by snowmelt.</a:t>
            </a:r>
          </a:p>
          <a:p>
            <a:pPr>
              <a:lnSpc>
                <a:spcPct val="100000"/>
              </a:lnSpc>
              <a:spcBef>
                <a:spcPts val="0"/>
              </a:spcBef>
              <a:defRPr/>
            </a:pPr>
            <a:r>
              <a:rPr lang="en-US" sz="1600" b="1" dirty="0">
                <a:solidFill>
                  <a:srgbClr val="0070C0"/>
                </a:solidFill>
                <a:latin typeface="+mn-lt"/>
              </a:rPr>
              <a:t>Glacial</a:t>
            </a:r>
            <a:r>
              <a:rPr lang="en-US" sz="1600" dirty="0">
                <a:solidFill>
                  <a:srgbClr val="000000"/>
                </a:solidFill>
                <a:latin typeface="+mn-lt"/>
              </a:rPr>
              <a:t>: influenced by glacier melt.</a:t>
            </a:r>
          </a:p>
          <a:p>
            <a:pPr>
              <a:lnSpc>
                <a:spcPct val="100000"/>
              </a:lnSpc>
              <a:spcBef>
                <a:spcPts val="0"/>
              </a:spcBef>
              <a:defRPr/>
            </a:pPr>
            <a:r>
              <a:rPr lang="en-US" sz="1600" b="1" dirty="0">
                <a:solidFill>
                  <a:srgbClr val="0070C0"/>
                </a:solidFill>
                <a:latin typeface="+mn-lt"/>
              </a:rPr>
              <a:t>Complex regime</a:t>
            </a:r>
            <a:r>
              <a:rPr lang="en-US" sz="1600" dirty="0">
                <a:solidFill>
                  <a:srgbClr val="000000"/>
                </a:solidFill>
                <a:latin typeface="+mn-lt"/>
              </a:rPr>
              <a:t>: Has several maxima in the year, e.g. </a:t>
            </a:r>
            <a:r>
              <a:rPr lang="en-US" sz="1600" dirty="0" err="1">
                <a:solidFill>
                  <a:srgbClr val="000000"/>
                </a:solidFill>
                <a:latin typeface="+mn-lt"/>
              </a:rPr>
              <a:t>pluvio-nival</a:t>
            </a:r>
            <a:r>
              <a:rPr lang="en-US" sz="1600" dirty="0">
                <a:solidFill>
                  <a:srgbClr val="000000"/>
                </a:solidFill>
                <a:latin typeface="+mn-lt"/>
              </a:rPr>
              <a:t> regime.</a:t>
            </a:r>
            <a:endParaRPr lang="de-DE" sz="1600" b="1"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139</a:t>
            </a:fld>
            <a:endParaRPr 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descr="Illustration"/>
          <p:cNvPicPr>
            <a:picLocks noChangeAspect="1" noChangeArrowheads="1"/>
          </p:cNvPicPr>
          <p:nvPr/>
        </p:nvPicPr>
        <p:blipFill>
          <a:blip r:embed="rId2"/>
          <a:stretch/>
        </p:blipFill>
        <p:spPr bwMode="auto">
          <a:xfrm>
            <a:off x="3275856" y="80085"/>
            <a:ext cx="5696700" cy="4320000"/>
          </a:xfrm>
          <a:prstGeom prst="rect">
            <a:avLst/>
          </a:prstGeom>
          <a:ln>
            <a:noFill/>
          </a:ln>
          <a:effectLst>
            <a:outerShdw blurRad="292100" dist="139700" dir="2700000" algn="tl" rotWithShape="0">
              <a:srgbClr val="333333">
                <a:alpha val="65000"/>
              </a:srgbClr>
            </a:outerShdw>
          </a:effectLst>
        </p:spPr>
      </p:pic>
      <p:sp>
        <p:nvSpPr>
          <p:cNvPr id="8" name="Titel 5"/>
          <p:cNvSpPr>
            <a:spLocks noGrp="1"/>
          </p:cNvSpPr>
          <p:nvPr>
            <p:ph type="title"/>
          </p:nvPr>
        </p:nvSpPr>
        <p:spPr bwMode="auto">
          <a:xfrm>
            <a:off x="539552" y="633318"/>
            <a:ext cx="2803764" cy="521198"/>
          </a:xfrm>
        </p:spPr>
        <p:txBody>
          <a:bodyPr/>
          <a:lstStyle/>
          <a:p>
            <a:pPr>
              <a:defRPr/>
            </a:pPr>
            <a:r>
              <a:rPr lang="en-US" sz="2000" dirty="0"/>
              <a:t>Global Atmospheric Flux and </a:t>
            </a:r>
            <a:r>
              <a:rPr lang="en-US" sz="2000" dirty="0" err="1"/>
              <a:t>Ciculation</a:t>
            </a:r>
            <a:r>
              <a:rPr lang="en-US" sz="2000" dirty="0"/>
              <a:t> Cells</a:t>
            </a:r>
            <a:endParaRPr lang="en-GB" sz="2000" dirty="0"/>
          </a:p>
        </p:txBody>
      </p:sp>
      <p:sp>
        <p:nvSpPr>
          <p:cNvPr id="4" name="Foliennummernplatzhalter 1"/>
          <p:cNvSpPr>
            <a:spLocks noGrp="1"/>
          </p:cNvSpPr>
          <p:nvPr>
            <p:ph type="sldNum" sz="quarter" idx="16"/>
          </p:nvPr>
        </p:nvSpPr>
        <p:spPr bwMode="auto"/>
        <p:txBody>
          <a:bodyPr/>
          <a:lstStyle/>
          <a:p>
            <a:pPr>
              <a:defRPr/>
            </a:pPr>
            <a:fld id="{8FA5967C-CA59-42A7-8CBF-8D8DAC0F5819}" type="slidenum">
              <a:rPr lang="en-US"/>
              <a:t>14</a:t>
            </a:fld>
            <a:endParaRPr lang="en-US"/>
          </a:p>
        </p:txBody>
      </p:sp>
      <p:sp>
        <p:nvSpPr>
          <p:cNvPr id="7" name="Text Box 9"/>
          <p:cNvSpPr>
            <a:spLocks/>
          </p:cNvSpPr>
          <p:nvPr/>
        </p:nvSpPr>
        <p:spPr bwMode="auto">
          <a:xfrm>
            <a:off x="7162800" y="4726865"/>
            <a:ext cx="1530350" cy="336550"/>
          </a:xfrm>
          <a:prstGeom prst="rect">
            <a:avLst/>
          </a:prstGeom>
          <a:noFill/>
          <a:ln>
            <a:noFill/>
          </a:ln>
        </p:spPr>
        <p:txBody>
          <a:bodyPr wrap="none">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defRPr/>
            </a:pPr>
            <a:r>
              <a:rPr lang="en-US" sz="1600" b="0" dirty="0">
                <a:latin typeface="Verdana"/>
              </a:rPr>
              <a:t>Credit: NASA</a:t>
            </a:r>
            <a:endParaRPr lang="en-US" sz="1600" b="0"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Discharge</a:t>
            </a:r>
            <a:r>
              <a:rPr lang="de-DE" dirty="0"/>
              <a:t> </a:t>
            </a:r>
            <a:r>
              <a:rPr lang="de-DE" dirty="0" err="1"/>
              <a:t>regime</a:t>
            </a:r>
            <a:r>
              <a:rPr lang="de-DE" dirty="0"/>
              <a:t>: </a:t>
            </a:r>
            <a:r>
              <a:rPr lang="de-DE" dirty="0" err="1"/>
              <a:t>examples</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140</a:t>
            </a:fld>
            <a:endParaRPr lang="de-DE"/>
          </a:p>
        </p:txBody>
      </p:sp>
      <p:pic>
        <p:nvPicPr>
          <p:cNvPr id="5" name="Picture 4"/>
          <p:cNvPicPr>
            <a:picLocks noChangeAspect="1"/>
          </p:cNvPicPr>
          <p:nvPr/>
        </p:nvPicPr>
        <p:blipFill>
          <a:blip r:embed="rId2"/>
          <a:stretch/>
        </p:blipFill>
        <p:spPr bwMode="auto">
          <a:xfrm>
            <a:off x="1857576" y="1347614"/>
            <a:ext cx="4487267" cy="2753058"/>
          </a:xfrm>
          <a:prstGeom prst="rect">
            <a:avLst/>
          </a:prstGeom>
        </p:spPr>
      </p:pic>
      <p:sp>
        <p:nvSpPr>
          <p:cNvPr id="6" name="TextBox 5"/>
          <p:cNvSpPr txBox="1"/>
          <p:nvPr/>
        </p:nvSpPr>
        <p:spPr bwMode="auto">
          <a:xfrm>
            <a:off x="2296685" y="4292503"/>
            <a:ext cx="4048157" cy="400110"/>
          </a:xfrm>
          <a:prstGeom prst="rect">
            <a:avLst/>
          </a:prstGeom>
          <a:noFill/>
        </p:spPr>
        <p:txBody>
          <a:bodyPr wrap="square" rtlCol="0">
            <a:spAutoFit/>
          </a:bodyPr>
          <a:lstStyle/>
          <a:p>
            <a:pPr>
              <a:defRPr/>
            </a:pPr>
            <a:r>
              <a:rPr lang="en-GB" sz="1000" i="1" dirty="0" err="1">
                <a:latin typeface="Arial"/>
                <a:cs typeface="Arial"/>
              </a:rPr>
              <a:t>Blau</a:t>
            </a:r>
            <a:r>
              <a:rPr lang="en-GB" sz="1000" i="1" dirty="0">
                <a:latin typeface="Arial"/>
                <a:cs typeface="Arial"/>
              </a:rPr>
              <a:t>: Ems, </a:t>
            </a:r>
            <a:r>
              <a:rPr lang="en-GB" sz="1000" i="1" dirty="0" err="1">
                <a:latin typeface="Arial"/>
                <a:cs typeface="Arial"/>
              </a:rPr>
              <a:t>Pegel</a:t>
            </a:r>
            <a:r>
              <a:rPr lang="en-GB" sz="1000" i="1" dirty="0">
                <a:latin typeface="Arial"/>
                <a:cs typeface="Arial"/>
              </a:rPr>
              <a:t> </a:t>
            </a:r>
            <a:r>
              <a:rPr lang="en-GB" sz="1000" i="1" dirty="0" err="1">
                <a:latin typeface="Arial"/>
                <a:cs typeface="Arial"/>
              </a:rPr>
              <a:t>Greven</a:t>
            </a:r>
            <a:r>
              <a:rPr lang="en-GB" sz="1000" i="1" dirty="0">
                <a:latin typeface="Arial"/>
                <a:cs typeface="Arial"/>
              </a:rPr>
              <a:t>; rot: Inn, </a:t>
            </a:r>
            <a:r>
              <a:rPr lang="en-GB" sz="1000" i="1" dirty="0" err="1">
                <a:latin typeface="Arial"/>
                <a:cs typeface="Arial"/>
              </a:rPr>
              <a:t>Pegel</a:t>
            </a:r>
            <a:r>
              <a:rPr lang="en-GB" sz="1000" i="1" dirty="0">
                <a:latin typeface="Arial"/>
                <a:cs typeface="Arial"/>
              </a:rPr>
              <a:t> Passau; </a:t>
            </a:r>
            <a:r>
              <a:rPr lang="en-GB" sz="1000" i="1" dirty="0" err="1">
                <a:latin typeface="Arial"/>
                <a:cs typeface="Arial"/>
              </a:rPr>
              <a:t>grün</a:t>
            </a:r>
            <a:r>
              <a:rPr lang="en-GB" sz="1000" i="1" dirty="0">
                <a:latin typeface="Arial"/>
                <a:cs typeface="Arial"/>
              </a:rPr>
              <a:t>: Rhein, </a:t>
            </a:r>
            <a:r>
              <a:rPr lang="en-GB" sz="1000" i="1" dirty="0" err="1">
                <a:latin typeface="Arial"/>
                <a:cs typeface="Arial"/>
              </a:rPr>
              <a:t>Pegel</a:t>
            </a:r>
            <a:r>
              <a:rPr lang="en-GB" sz="1000" i="1" dirty="0">
                <a:latin typeface="Arial"/>
                <a:cs typeface="Arial"/>
              </a:rPr>
              <a:t> Mainz, Quelle: </a:t>
            </a:r>
            <a:r>
              <a:rPr lang="en-GB" sz="1000" i="1" dirty="0" err="1">
                <a:latin typeface="Arial"/>
                <a:cs typeface="Arial"/>
              </a:rPr>
              <a:t>Fohrer</a:t>
            </a:r>
            <a:r>
              <a:rPr lang="en-GB" sz="1000" i="1" dirty="0">
                <a:latin typeface="Arial"/>
                <a:cs typeface="Arial"/>
              </a:rPr>
              <a:t> (2016).</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Discharge</a:t>
            </a:r>
            <a:r>
              <a:rPr lang="de-DE" dirty="0"/>
              <a:t> </a:t>
            </a:r>
            <a:r>
              <a:rPr lang="de-DE" dirty="0" err="1"/>
              <a:t>regime</a:t>
            </a:r>
            <a:r>
              <a:rPr lang="de-DE" dirty="0"/>
              <a:t> </a:t>
            </a:r>
            <a:r>
              <a:rPr lang="de-DE" dirty="0" err="1"/>
              <a:t>along</a:t>
            </a:r>
            <a:r>
              <a:rPr lang="de-DE" dirty="0"/>
              <a:t> </a:t>
            </a:r>
            <a:r>
              <a:rPr lang="de-DE" dirty="0" err="1"/>
              <a:t>the</a:t>
            </a:r>
            <a:r>
              <a:rPr lang="de-DE" dirty="0"/>
              <a:t> River </a:t>
            </a:r>
            <a:r>
              <a:rPr lang="de-DE" dirty="0" err="1"/>
              <a:t>Danube</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141</a:t>
            </a:fld>
            <a:endParaRPr lang="de-DE"/>
          </a:p>
        </p:txBody>
      </p:sp>
      <p:grpSp>
        <p:nvGrpSpPr>
          <p:cNvPr id="17" name="Group 10"/>
          <p:cNvGrpSpPr/>
          <p:nvPr/>
        </p:nvGrpSpPr>
        <p:grpSpPr bwMode="auto">
          <a:xfrm>
            <a:off x="2226785" y="1470511"/>
            <a:ext cx="4590882" cy="3283446"/>
            <a:chOff x="612" y="896"/>
            <a:chExt cx="4717" cy="3328"/>
          </a:xfrm>
        </p:grpSpPr>
        <p:sp>
          <p:nvSpPr>
            <p:cNvPr id="18" name="Rectangle 11"/>
            <p:cNvSpPr>
              <a:spLocks noChangeArrowheads="1"/>
            </p:cNvSpPr>
            <p:nvPr/>
          </p:nvSpPr>
          <p:spPr bwMode="auto">
            <a:xfrm>
              <a:off x="647" y="2569"/>
              <a:ext cx="453" cy="1225"/>
            </a:xfrm>
            <a:prstGeom prst="rect">
              <a:avLst/>
            </a:prstGeom>
            <a:solidFill>
              <a:schemeClr val="bg1"/>
            </a:solidFill>
            <a:ln w="9525">
              <a:solidFill>
                <a:schemeClr val="tx1"/>
              </a:solidFill>
              <a:miter lim="800000"/>
              <a:headEnd/>
              <a:tailEnd/>
            </a:ln>
            <a:effectLst/>
          </p:spPr>
          <p:txBody>
            <a:bodyPr wrap="none" anchor="ctr"/>
            <a:lstStyle/>
            <a:p>
              <a:pPr>
                <a:defRPr/>
              </a:pPr>
              <a:endParaRPr lang="en-US" sz="1800"/>
            </a:p>
          </p:txBody>
        </p:sp>
        <p:grpSp>
          <p:nvGrpSpPr>
            <p:cNvPr id="19" name="Group 12"/>
            <p:cNvGrpSpPr/>
            <p:nvPr/>
          </p:nvGrpSpPr>
          <p:grpSpPr bwMode="auto">
            <a:xfrm>
              <a:off x="612" y="896"/>
              <a:ext cx="4717" cy="3328"/>
              <a:chOff x="612" y="896"/>
              <a:chExt cx="4717" cy="3328"/>
            </a:xfrm>
          </p:grpSpPr>
          <p:pic>
            <p:nvPicPr>
              <p:cNvPr id="26" name="Picture 13"/>
              <p:cNvPicPr>
                <a:picLocks noChangeAspect="1" noChangeArrowheads="1"/>
              </p:cNvPicPr>
              <p:nvPr/>
            </p:nvPicPr>
            <p:blipFill>
              <a:blip r:embed="rId2"/>
              <a:srcRect l="28783" t="29121" r="25730" b="14344"/>
              <a:stretch/>
            </p:blipFill>
            <p:spPr bwMode="auto">
              <a:xfrm>
                <a:off x="612" y="896"/>
                <a:ext cx="4717" cy="3328"/>
              </a:xfrm>
              <a:prstGeom prst="rect">
                <a:avLst/>
              </a:prstGeom>
              <a:solidFill>
                <a:schemeClr val="bg1"/>
              </a:solidFill>
              <a:ln>
                <a:noFill/>
              </a:ln>
              <a:effectLst/>
            </p:spPr>
          </p:pic>
          <p:sp>
            <p:nvSpPr>
              <p:cNvPr id="27" name="Rectangle 14"/>
              <p:cNvSpPr>
                <a:spLocks noChangeArrowheads="1"/>
              </p:cNvSpPr>
              <p:nvPr/>
            </p:nvSpPr>
            <p:spPr bwMode="auto">
              <a:xfrm>
                <a:off x="656" y="3476"/>
                <a:ext cx="1634" cy="680"/>
              </a:xfrm>
              <a:prstGeom prst="rect">
                <a:avLst/>
              </a:prstGeom>
              <a:solidFill>
                <a:schemeClr val="bg1"/>
              </a:solidFill>
              <a:ln>
                <a:noFill/>
              </a:ln>
              <a:effectLst/>
            </p:spPr>
            <p:txBody>
              <a:bodyPr wrap="none" anchor="ctr"/>
              <a:lstStyle/>
              <a:p>
                <a:pPr>
                  <a:defRPr/>
                </a:pPr>
                <a:endParaRPr lang="en-US" sz="1800"/>
              </a:p>
            </p:txBody>
          </p:sp>
          <p:pic>
            <p:nvPicPr>
              <p:cNvPr id="28" name="Picture 15"/>
              <p:cNvPicPr>
                <a:picLocks noChangeAspect="1" noChangeArrowheads="1"/>
              </p:cNvPicPr>
              <p:nvPr/>
            </p:nvPicPr>
            <p:blipFill>
              <a:blip r:embed="rId3"/>
              <a:srcRect t="51801" r="55127" b="23706"/>
              <a:stretch/>
            </p:blipFill>
            <p:spPr bwMode="auto">
              <a:xfrm>
                <a:off x="878" y="3751"/>
                <a:ext cx="1412" cy="413"/>
              </a:xfrm>
              <a:prstGeom prst="rect">
                <a:avLst/>
              </a:prstGeom>
              <a:solidFill>
                <a:schemeClr val="bg1"/>
              </a:solidFill>
              <a:ln>
                <a:noFill/>
              </a:ln>
              <a:effectLst/>
            </p:spPr>
          </p:pic>
        </p:grpSp>
        <p:sp>
          <p:nvSpPr>
            <p:cNvPr id="20" name="Rectangle 16"/>
            <p:cNvSpPr>
              <a:spLocks noChangeArrowheads="1"/>
            </p:cNvSpPr>
            <p:nvPr/>
          </p:nvSpPr>
          <p:spPr bwMode="auto">
            <a:xfrm>
              <a:off x="612" y="2569"/>
              <a:ext cx="453" cy="816"/>
            </a:xfrm>
            <a:prstGeom prst="rect">
              <a:avLst/>
            </a:prstGeom>
            <a:solidFill>
              <a:schemeClr val="bg1"/>
            </a:solidFill>
            <a:ln>
              <a:noFill/>
            </a:ln>
            <a:effectLst/>
          </p:spPr>
          <p:txBody>
            <a:bodyPr wrap="none" anchor="ctr"/>
            <a:lstStyle/>
            <a:p>
              <a:pPr>
                <a:defRPr/>
              </a:pPr>
              <a:endParaRPr lang="en-US" sz="1800"/>
            </a:p>
          </p:txBody>
        </p:sp>
        <p:sp>
          <p:nvSpPr>
            <p:cNvPr id="21" name="Rectangle 17"/>
            <p:cNvSpPr>
              <a:spLocks noChangeArrowheads="1"/>
            </p:cNvSpPr>
            <p:nvPr/>
          </p:nvSpPr>
          <p:spPr bwMode="auto">
            <a:xfrm>
              <a:off x="640" y="2568"/>
              <a:ext cx="442" cy="1225"/>
            </a:xfrm>
            <a:prstGeom prst="rect">
              <a:avLst/>
            </a:prstGeom>
            <a:solidFill>
              <a:schemeClr val="bg1"/>
            </a:solidFill>
            <a:ln w="9525">
              <a:solidFill>
                <a:srgbClr val="4D4D4D"/>
              </a:solidFill>
              <a:miter lim="800000"/>
              <a:headEnd/>
              <a:tailEnd/>
            </a:ln>
            <a:effectLst/>
          </p:spPr>
          <p:txBody>
            <a:bodyPr wrap="none" anchor="ctr"/>
            <a:lstStyle/>
            <a:p>
              <a:pPr>
                <a:defRPr/>
              </a:pPr>
              <a:endParaRPr lang="en-US" sz="1800"/>
            </a:p>
          </p:txBody>
        </p:sp>
        <p:grpSp>
          <p:nvGrpSpPr>
            <p:cNvPr id="22" name="Group 18"/>
            <p:cNvGrpSpPr/>
            <p:nvPr/>
          </p:nvGrpSpPr>
          <p:grpSpPr bwMode="auto">
            <a:xfrm>
              <a:off x="703" y="2679"/>
              <a:ext cx="619" cy="1089"/>
              <a:chOff x="703" y="2679"/>
              <a:chExt cx="619" cy="1089"/>
            </a:xfrm>
          </p:grpSpPr>
          <p:pic>
            <p:nvPicPr>
              <p:cNvPr id="24" name="Picture 19"/>
              <p:cNvPicPr>
                <a:picLocks noChangeAspect="1" noChangeArrowheads="1"/>
              </p:cNvPicPr>
              <p:nvPr/>
            </p:nvPicPr>
            <p:blipFill>
              <a:blip r:embed="rId2"/>
              <a:srcRect l="29353" t="60788" r="69675" b="28870"/>
              <a:stretch/>
            </p:blipFill>
            <p:spPr bwMode="auto">
              <a:xfrm>
                <a:off x="703" y="2679"/>
                <a:ext cx="165" cy="1089"/>
              </a:xfrm>
              <a:prstGeom prst="rect">
                <a:avLst/>
              </a:prstGeom>
              <a:noFill/>
              <a:ln>
                <a:noFill/>
              </a:ln>
              <a:effectLst/>
            </p:spPr>
          </p:pic>
          <p:sp>
            <p:nvSpPr>
              <p:cNvPr id="25" name="Text Box 20"/>
              <p:cNvSpPr txBox="1">
                <a:spLocks noChangeArrowheads="1"/>
              </p:cNvSpPr>
              <p:nvPr/>
            </p:nvSpPr>
            <p:spPr bwMode="auto">
              <a:xfrm>
                <a:off x="839" y="2684"/>
                <a:ext cx="483" cy="806"/>
              </a:xfrm>
              <a:prstGeom prst="rect">
                <a:avLst/>
              </a:prstGeom>
              <a:noFill/>
              <a:ln>
                <a:noFill/>
              </a:ln>
              <a:effectLst/>
            </p:spPr>
            <p:txBody>
              <a:bodyPr wrap="square">
                <a:spAutoFit/>
              </a:bodyPr>
              <a:lstStyle/>
              <a:p>
                <a:pPr>
                  <a:lnSpc>
                    <a:spcPct val="70000"/>
                  </a:lnSpc>
                  <a:spcBef>
                    <a:spcPts val="0"/>
                  </a:spcBef>
                  <a:defRPr/>
                </a:pPr>
                <a:r>
                  <a:rPr lang="de-DE" sz="525" b="1">
                    <a:ea typeface="ヒラギノ角ゴ Pro W3"/>
                  </a:rPr>
                  <a:t>&lt;100</a:t>
                </a:r>
                <a:endParaRPr sz="1800"/>
              </a:p>
              <a:p>
                <a:pPr>
                  <a:lnSpc>
                    <a:spcPct val="70000"/>
                  </a:lnSpc>
                  <a:spcBef>
                    <a:spcPts val="0"/>
                  </a:spcBef>
                  <a:defRPr/>
                </a:pPr>
                <a:r>
                  <a:rPr lang="de-DE" sz="525" b="1">
                    <a:ea typeface="ヒラギノ角ゴ Pro W3"/>
                  </a:rPr>
                  <a:t>100</a:t>
                </a:r>
                <a:endParaRPr sz="1800"/>
              </a:p>
              <a:p>
                <a:pPr>
                  <a:lnSpc>
                    <a:spcPct val="70000"/>
                  </a:lnSpc>
                  <a:spcBef>
                    <a:spcPts val="0"/>
                  </a:spcBef>
                  <a:defRPr/>
                </a:pPr>
                <a:r>
                  <a:rPr lang="de-DE" sz="525" b="1">
                    <a:ea typeface="ヒラギノ角ゴ Pro W3"/>
                  </a:rPr>
                  <a:t>200</a:t>
                </a:r>
                <a:endParaRPr sz="1800"/>
              </a:p>
              <a:p>
                <a:pPr>
                  <a:lnSpc>
                    <a:spcPct val="70000"/>
                  </a:lnSpc>
                  <a:spcBef>
                    <a:spcPts val="0"/>
                  </a:spcBef>
                  <a:defRPr/>
                </a:pPr>
                <a:r>
                  <a:rPr lang="de-DE" sz="525" b="1">
                    <a:ea typeface="ヒラギノ角ゴ Pro W3"/>
                  </a:rPr>
                  <a:t>300</a:t>
                </a:r>
                <a:endParaRPr sz="1800"/>
              </a:p>
              <a:p>
                <a:pPr>
                  <a:lnSpc>
                    <a:spcPct val="70000"/>
                  </a:lnSpc>
                  <a:spcBef>
                    <a:spcPts val="0"/>
                  </a:spcBef>
                  <a:defRPr/>
                </a:pPr>
                <a:r>
                  <a:rPr lang="de-DE" sz="525" b="1">
                    <a:ea typeface="ヒラギノ角ゴ Pro W3"/>
                  </a:rPr>
                  <a:t>400</a:t>
                </a:r>
                <a:endParaRPr sz="1800"/>
              </a:p>
              <a:p>
                <a:pPr>
                  <a:lnSpc>
                    <a:spcPct val="70000"/>
                  </a:lnSpc>
                  <a:spcBef>
                    <a:spcPts val="0"/>
                  </a:spcBef>
                  <a:defRPr/>
                </a:pPr>
                <a:r>
                  <a:rPr lang="de-DE" sz="525" b="1">
                    <a:ea typeface="ヒラギノ角ゴ Pro W3"/>
                  </a:rPr>
                  <a:t>500</a:t>
                </a:r>
                <a:endParaRPr sz="1800"/>
              </a:p>
              <a:p>
                <a:pPr>
                  <a:lnSpc>
                    <a:spcPct val="70000"/>
                  </a:lnSpc>
                  <a:spcBef>
                    <a:spcPts val="0"/>
                  </a:spcBef>
                  <a:defRPr/>
                </a:pPr>
                <a:r>
                  <a:rPr lang="de-DE" sz="525" b="1">
                    <a:ea typeface="ヒラギノ角ゴ Pro W3"/>
                  </a:rPr>
                  <a:t>1000</a:t>
                </a:r>
                <a:endParaRPr sz="1800"/>
              </a:p>
              <a:p>
                <a:pPr>
                  <a:lnSpc>
                    <a:spcPct val="70000"/>
                  </a:lnSpc>
                  <a:spcBef>
                    <a:spcPts val="0"/>
                  </a:spcBef>
                  <a:defRPr/>
                </a:pPr>
                <a:r>
                  <a:rPr lang="de-DE" sz="525" b="1">
                    <a:ea typeface="ヒラギノ角ゴ Pro W3"/>
                  </a:rPr>
                  <a:t>1500</a:t>
                </a:r>
                <a:endParaRPr sz="1800"/>
              </a:p>
              <a:p>
                <a:pPr>
                  <a:lnSpc>
                    <a:spcPct val="70000"/>
                  </a:lnSpc>
                  <a:spcBef>
                    <a:spcPts val="0"/>
                  </a:spcBef>
                  <a:defRPr/>
                </a:pPr>
                <a:r>
                  <a:rPr lang="de-DE" sz="525" b="1">
                    <a:ea typeface="ヒラギノ角ゴ Pro W3"/>
                  </a:rPr>
                  <a:t>2000</a:t>
                </a:r>
                <a:endParaRPr sz="1800"/>
              </a:p>
              <a:p>
                <a:pPr>
                  <a:lnSpc>
                    <a:spcPct val="70000"/>
                  </a:lnSpc>
                  <a:spcBef>
                    <a:spcPts val="0"/>
                  </a:spcBef>
                  <a:defRPr/>
                </a:pPr>
                <a:r>
                  <a:rPr lang="de-DE" sz="525" b="1">
                    <a:ea typeface="ヒラギノ角ゴ Pro W3"/>
                  </a:rPr>
                  <a:t>2500</a:t>
                </a:r>
                <a:endParaRPr sz="1800"/>
              </a:p>
              <a:p>
                <a:pPr>
                  <a:lnSpc>
                    <a:spcPct val="70000"/>
                  </a:lnSpc>
                  <a:spcBef>
                    <a:spcPts val="0"/>
                  </a:spcBef>
                  <a:defRPr/>
                </a:pPr>
                <a:r>
                  <a:rPr lang="de-DE" sz="525" b="1">
                    <a:ea typeface="ヒラギノ角ゴ Pro W3"/>
                  </a:rPr>
                  <a:t>&gt;3000</a:t>
                </a:r>
                <a:endParaRPr sz="1800"/>
              </a:p>
              <a:p>
                <a:pPr>
                  <a:spcBef>
                    <a:spcPts val="0"/>
                  </a:spcBef>
                  <a:defRPr/>
                </a:pPr>
                <a:endParaRPr lang="en-US" sz="525" b="1">
                  <a:ea typeface="ヒラギノ角ゴ Pro W3"/>
                </a:endParaRPr>
              </a:p>
            </p:txBody>
          </p:sp>
        </p:grpSp>
        <p:sp>
          <p:nvSpPr>
            <p:cNvPr id="23" name="Text Box 21"/>
            <p:cNvSpPr txBox="1">
              <a:spLocks noChangeArrowheads="1"/>
            </p:cNvSpPr>
            <p:nvPr/>
          </p:nvSpPr>
          <p:spPr bwMode="auto">
            <a:xfrm>
              <a:off x="644" y="2569"/>
              <a:ext cx="363" cy="468"/>
            </a:xfrm>
            <a:prstGeom prst="rect">
              <a:avLst/>
            </a:prstGeom>
            <a:noFill/>
            <a:ln>
              <a:noFill/>
            </a:ln>
            <a:effectLst/>
          </p:spPr>
          <p:txBody>
            <a:bodyPr>
              <a:spAutoFit/>
            </a:bodyPr>
            <a:lstStyle/>
            <a:p>
              <a:pPr>
                <a:spcBef>
                  <a:spcPts val="0"/>
                </a:spcBef>
                <a:defRPr/>
              </a:pPr>
              <a:r>
                <a:rPr lang="en-US" sz="600" b="1">
                  <a:ea typeface="ヒラギノ角ゴ Pro W3"/>
                </a:rPr>
                <a:t>m.a.s.l.</a:t>
              </a:r>
              <a:r>
                <a:rPr lang="en-US" sz="1800">
                  <a:ea typeface="ヒラギノ角ゴ Pro W3"/>
                </a:rPr>
                <a:t> </a:t>
              </a:r>
              <a:endParaRPr sz="1800"/>
            </a:p>
          </p:txBody>
        </p:sp>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142</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de-DE" sz="4000" b="1" dirty="0"/>
          </a:p>
          <a:p>
            <a:pPr algn="ctr"/>
            <a:r>
              <a:rPr lang="de-DE" sz="3200" b="1" dirty="0"/>
              <a:t>4.2 Monitoring</a:t>
            </a:r>
            <a:endParaRPr lang="en-DE" sz="3200" b="1" dirty="0"/>
          </a:p>
        </p:txBody>
      </p:sp>
    </p:spTree>
    <p:extLst>
      <p:ext uri="{BB962C8B-B14F-4D97-AF65-F5344CB8AC3E}">
        <p14:creationId xmlns:p14="http://schemas.microsoft.com/office/powerpoint/2010/main" val="14040758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a:t>Monitoring </a:t>
            </a:r>
            <a:r>
              <a:rPr lang="de-DE" dirty="0" err="1"/>
              <a:t>of</a:t>
            </a:r>
            <a:r>
              <a:rPr lang="de-DE" dirty="0"/>
              <a:t> </a:t>
            </a:r>
            <a:r>
              <a:rPr lang="de-DE" dirty="0" err="1"/>
              <a:t>discharge</a:t>
            </a:r>
            <a:endParaRPr lang="de-DE" dirty="0"/>
          </a:p>
        </p:txBody>
      </p:sp>
      <p:sp>
        <p:nvSpPr>
          <p:cNvPr id="5" name="Text Placeholder 4"/>
          <p:cNvSpPr>
            <a:spLocks noGrp="1"/>
          </p:cNvSpPr>
          <p:nvPr>
            <p:ph type="body" sz="quarter" idx="13"/>
          </p:nvPr>
        </p:nvSpPr>
        <p:spPr bwMode="auto">
          <a:xfrm>
            <a:off x="539552" y="1251139"/>
            <a:ext cx="7886700" cy="3024188"/>
          </a:xfrm>
        </p:spPr>
        <p:txBody>
          <a:bodyPr>
            <a:normAutofit fontScale="92500" lnSpcReduction="10000"/>
          </a:bodyPr>
          <a:lstStyle/>
          <a:p>
            <a:pPr marL="0" indent="0">
              <a:buNone/>
              <a:defRPr/>
            </a:pPr>
            <a:r>
              <a:rPr lang="en-US" b="1" dirty="0">
                <a:solidFill>
                  <a:srgbClr val="0070C0"/>
                </a:solidFill>
                <a:latin typeface="+mn-lt"/>
              </a:rPr>
              <a:t>The discharge (or flow) Q is defined as the quantity of water flowing through the</a:t>
            </a:r>
            <a:endParaRPr lang="de-DE" dirty="0"/>
          </a:p>
          <a:p>
            <a:pPr marL="0" indent="0">
              <a:buNone/>
              <a:defRPr/>
            </a:pPr>
            <a:r>
              <a:rPr lang="en-US" b="1" dirty="0">
                <a:solidFill>
                  <a:srgbClr val="0070C0"/>
                </a:solidFill>
                <a:latin typeface="+mn-lt"/>
              </a:rPr>
              <a:t>cross-section A of a watercourse within a unit of time.</a:t>
            </a:r>
          </a:p>
          <a:p>
            <a:pPr marL="0" indent="0">
              <a:buNone/>
              <a:defRPr/>
            </a:pPr>
            <a:r>
              <a:rPr lang="en-US" b="1" dirty="0">
                <a:solidFill>
                  <a:srgbClr val="0070C0"/>
                </a:solidFill>
                <a:latin typeface="+mn-lt"/>
              </a:rPr>
              <a:t>Direct measurement</a:t>
            </a:r>
          </a:p>
          <a:p>
            <a:pPr>
              <a:defRPr/>
            </a:pPr>
            <a:r>
              <a:rPr lang="en-US" dirty="0">
                <a:latin typeface="+mn-lt"/>
              </a:rPr>
              <a:t>The volume of water flowing through a watercourse per unit of time is measured directly, e.g. with a bucket.</a:t>
            </a:r>
          </a:p>
          <a:p>
            <a:pPr>
              <a:defRPr/>
            </a:pPr>
            <a:r>
              <a:rPr lang="en-US" dirty="0">
                <a:latin typeface="+mn-lt"/>
              </a:rPr>
              <a:t>Cumbersome and only possible for small bodies of water</a:t>
            </a:r>
          </a:p>
          <a:p>
            <a:pPr marL="0" indent="0">
              <a:buNone/>
              <a:defRPr/>
            </a:pPr>
            <a:r>
              <a:rPr lang="en-US" b="1" dirty="0">
                <a:solidFill>
                  <a:srgbClr val="0070C0"/>
                </a:solidFill>
                <a:latin typeface="+mn-lt"/>
              </a:rPr>
              <a:t>Indirect measurement</a:t>
            </a:r>
          </a:p>
          <a:p>
            <a:pPr>
              <a:defRPr/>
            </a:pPr>
            <a:r>
              <a:rPr lang="en-US" dirty="0">
                <a:latin typeface="+mn-lt"/>
              </a:rPr>
              <a:t>With the measurement of water level h, the discharge is determined via a discharge curve, where h = f (Q) </a:t>
            </a:r>
          </a:p>
          <a:p>
            <a:pPr>
              <a:defRPr/>
            </a:pPr>
            <a:r>
              <a:rPr lang="en-US" dirty="0">
                <a:latin typeface="+mn-lt"/>
              </a:rPr>
              <a:t>Measurement of velocity v and determination of cross-section A</a:t>
            </a:r>
          </a:p>
          <a:p>
            <a:pPr>
              <a:defRPr/>
            </a:pPr>
            <a:endParaRPr lang="de-DE" dirty="0">
              <a:latin typeface="+mn-lt"/>
            </a:endParaRPr>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143</a:t>
            </a:fld>
            <a:endParaRPr lang="de-DE"/>
          </a:p>
        </p:txBody>
      </p:sp>
      <p:graphicFrame>
        <p:nvGraphicFramePr>
          <p:cNvPr id="6" name="Object 5">
            <a:extLst>
              <a:ext uri="{FF2B5EF4-FFF2-40B4-BE49-F238E27FC236}">
                <a16:creationId xmlns:a16="http://schemas.microsoft.com/office/drawing/2014/main" id="{03C15A61-22F0-4E30-A31E-325930C7A09F}"/>
              </a:ext>
            </a:extLst>
          </p:cNvPr>
          <p:cNvGraphicFramePr>
            <a:graphicFrameLocks noChangeAspect="1"/>
          </p:cNvGraphicFramePr>
          <p:nvPr>
            <p:extLst>
              <p:ext uri="{D42A27DB-BD31-4B8C-83A1-F6EECF244321}">
                <p14:modId xmlns:p14="http://schemas.microsoft.com/office/powerpoint/2010/main" val="441208222"/>
              </p:ext>
            </p:extLst>
          </p:nvPr>
        </p:nvGraphicFramePr>
        <p:xfrm>
          <a:off x="717748" y="4206515"/>
          <a:ext cx="1250035" cy="641500"/>
        </p:xfrm>
        <a:graphic>
          <a:graphicData uri="http://schemas.openxmlformats.org/presentationml/2006/ole">
            <mc:AlternateContent xmlns:mc="http://schemas.openxmlformats.org/markup-compatibility/2006">
              <mc:Choice xmlns:v="urn:schemas-microsoft-com:vml" Requires="v">
                <p:oleObj spid="_x0000_s28763" name="oleObj" r:id="rId3" imgW="793750" imgH="348615" progId="">
                  <p:embed/>
                </p:oleObj>
              </mc:Choice>
              <mc:Fallback>
                <p:oleObj name="oleObj" r:id="rId3" imgW="793750" imgH="348615" progId="">
                  <p:embed/>
                  <p:pic>
                    <p:nvPicPr>
                      <p:cNvPr id="8" name="Object 7">
                        <a:extLst>
                          <a:ext uri="{FF2B5EF4-FFF2-40B4-BE49-F238E27FC236}">
                            <a16:creationId xmlns:a16="http://schemas.microsoft.com/office/drawing/2014/main" id="{D01706A4-49E3-4465-88DE-39C27C5F95E9}"/>
                          </a:ext>
                        </a:extLst>
                      </p:cNvPr>
                      <p:cNvPicPr/>
                      <p:nvPr/>
                    </p:nvPicPr>
                    <p:blipFill>
                      <a:blip r:embed="rId4"/>
                      <a:stretch/>
                    </p:blipFill>
                    <p:spPr bwMode="auto">
                      <a:xfrm>
                        <a:off x="717748" y="4206515"/>
                        <a:ext cx="1250035" cy="6415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Venturi </a:t>
            </a:r>
            <a:r>
              <a:rPr lang="de-DE" dirty="0" err="1"/>
              <a:t>channel</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144</a:t>
            </a:fld>
            <a:endParaRPr lang="de-DE"/>
          </a:p>
        </p:txBody>
      </p:sp>
      <p:pic>
        <p:nvPicPr>
          <p:cNvPr id="5" name="Picture 4"/>
          <p:cNvPicPr>
            <a:picLocks noChangeAspect="1"/>
          </p:cNvPicPr>
          <p:nvPr/>
        </p:nvPicPr>
        <p:blipFill>
          <a:blip r:embed="rId2"/>
          <a:stretch/>
        </p:blipFill>
        <p:spPr bwMode="auto">
          <a:xfrm>
            <a:off x="4139952" y="805167"/>
            <a:ext cx="4104456" cy="3666115"/>
          </a:xfrm>
          <a:prstGeom prst="rect">
            <a:avLst/>
          </a:prstGeom>
        </p:spPr>
      </p:pic>
      <p:sp>
        <p:nvSpPr>
          <p:cNvPr id="6" name="TextBox 5"/>
          <p:cNvSpPr txBox="1"/>
          <p:nvPr/>
        </p:nvSpPr>
        <p:spPr bwMode="auto">
          <a:xfrm>
            <a:off x="5652120" y="4471282"/>
            <a:ext cx="3414717" cy="253916"/>
          </a:xfrm>
          <a:prstGeom prst="rect">
            <a:avLst/>
          </a:prstGeom>
          <a:noFill/>
        </p:spPr>
        <p:txBody>
          <a:bodyPr wrap="none" rtlCol="0">
            <a:spAutoFit/>
          </a:bodyPr>
          <a:lstStyle/>
          <a:p>
            <a:pPr>
              <a:defRPr/>
            </a:pPr>
            <a:r>
              <a:rPr lang="en-GB" sz="1050" i="1" dirty="0">
                <a:latin typeface="Arial"/>
                <a:cs typeface="Arial"/>
              </a:rPr>
              <a:t>Quelle: Wikimedia Commons contributors, CC BY-SA.</a:t>
            </a:r>
          </a:p>
        </p:txBody>
      </p:sp>
      <p:sp>
        <p:nvSpPr>
          <p:cNvPr id="7" name="TextBox 6"/>
          <p:cNvSpPr txBox="1"/>
          <p:nvPr/>
        </p:nvSpPr>
        <p:spPr bwMode="auto">
          <a:xfrm>
            <a:off x="179512" y="1923678"/>
            <a:ext cx="3960440" cy="1154162"/>
          </a:xfrm>
          <a:prstGeom prst="rect">
            <a:avLst/>
          </a:prstGeom>
          <a:noFill/>
        </p:spPr>
        <p:txBody>
          <a:bodyPr wrap="square" rtlCol="0">
            <a:spAutoFit/>
          </a:bodyPr>
          <a:lstStyle/>
          <a:p>
            <a:pPr>
              <a:spcBef>
                <a:spcPts val="900"/>
              </a:spcBef>
              <a:defRPr/>
            </a:pPr>
            <a:r>
              <a:rPr lang="en-US" sz="1800" dirty="0">
                <a:latin typeface="+mn-lt"/>
              </a:rPr>
              <a:t>Narrowing of the flow cross-section A</a:t>
            </a:r>
          </a:p>
          <a:p>
            <a:pPr marL="171450" indent="-171450">
              <a:spcBef>
                <a:spcPts val="900"/>
              </a:spcBef>
              <a:buFont typeface="Arial" panose="020B0604020202020204" pitchFamily="34" charset="0"/>
              <a:buChar char="•"/>
              <a:defRPr/>
            </a:pPr>
            <a:r>
              <a:rPr lang="en-US" sz="1800" dirty="0">
                <a:latin typeface="+mn-lt"/>
              </a:rPr>
              <a:t>Flow change: flowing to shooting</a:t>
            </a:r>
          </a:p>
          <a:p>
            <a:pPr marL="171450" indent="-171450">
              <a:spcBef>
                <a:spcPts val="900"/>
              </a:spcBef>
              <a:buFont typeface="Arial" panose="020B0604020202020204" pitchFamily="34" charset="0"/>
              <a:buChar char="•"/>
              <a:defRPr/>
            </a:pPr>
            <a:r>
              <a:rPr lang="en-US" sz="1800" dirty="0">
                <a:latin typeface="+mn-lt"/>
              </a:rPr>
              <a:t>Water level clear measure of flow</a:t>
            </a:r>
            <a:endParaRPr lang="en-GB" sz="1800" dirty="0">
              <a:latin typeface="+mn-lt"/>
              <a:cs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Monitoring </a:t>
            </a:r>
            <a:r>
              <a:rPr lang="de-DE" dirty="0" err="1"/>
              <a:t>weir</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145</a:t>
            </a:fld>
            <a:endParaRPr lang="de-DE"/>
          </a:p>
        </p:txBody>
      </p:sp>
      <p:pic>
        <p:nvPicPr>
          <p:cNvPr id="5" name="Picture 4"/>
          <p:cNvPicPr>
            <a:picLocks noChangeAspect="1"/>
          </p:cNvPicPr>
          <p:nvPr/>
        </p:nvPicPr>
        <p:blipFill>
          <a:blip r:embed="rId2"/>
          <a:stretch/>
        </p:blipFill>
        <p:spPr bwMode="auto">
          <a:xfrm>
            <a:off x="5964301" y="800665"/>
            <a:ext cx="2734005" cy="354217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6179730" y="4533435"/>
            <a:ext cx="3049233" cy="253916"/>
          </a:xfrm>
          <a:prstGeom prst="rect">
            <a:avLst/>
          </a:prstGeom>
          <a:noFill/>
        </p:spPr>
        <p:txBody>
          <a:bodyPr wrap="none" rtlCol="0">
            <a:spAutoFit/>
          </a:bodyPr>
          <a:lstStyle/>
          <a:p>
            <a:pPr>
              <a:defRPr/>
            </a:pPr>
            <a:r>
              <a:rPr lang="en-GB" sz="1050" i="1" dirty="0">
                <a:latin typeface="Arial"/>
                <a:cs typeface="Arial"/>
              </a:rPr>
              <a:t>Thomson-/</a:t>
            </a:r>
            <a:r>
              <a:rPr lang="en-GB" sz="1050" i="1" dirty="0" err="1">
                <a:latin typeface="Arial"/>
                <a:cs typeface="Arial"/>
              </a:rPr>
              <a:t>Dreieckswehr</a:t>
            </a:r>
            <a:r>
              <a:rPr lang="en-GB" sz="1050" i="1" dirty="0">
                <a:latin typeface="Arial"/>
                <a:cs typeface="Arial"/>
              </a:rPr>
              <a:t>, Quelle: </a:t>
            </a:r>
            <a:r>
              <a:rPr lang="en-GB" sz="1050" i="1" dirty="0" err="1">
                <a:latin typeface="Arial"/>
                <a:cs typeface="Arial"/>
              </a:rPr>
              <a:t>Fohrer</a:t>
            </a:r>
            <a:r>
              <a:rPr lang="en-GB" sz="1050" i="1" dirty="0">
                <a:latin typeface="Arial"/>
                <a:cs typeface="Arial"/>
              </a:rPr>
              <a:t> (2016).</a:t>
            </a:r>
          </a:p>
        </p:txBody>
      </p:sp>
      <p:sp>
        <p:nvSpPr>
          <p:cNvPr id="8" name="TextBox 7"/>
          <p:cNvSpPr txBox="1"/>
          <p:nvPr/>
        </p:nvSpPr>
        <p:spPr bwMode="auto">
          <a:xfrm>
            <a:off x="539552" y="1563638"/>
            <a:ext cx="4711154" cy="2585323"/>
          </a:xfrm>
          <a:prstGeom prst="rect">
            <a:avLst/>
          </a:prstGeom>
          <a:noFill/>
        </p:spPr>
        <p:txBody>
          <a:bodyPr wrap="square" rtlCol="0">
            <a:spAutoFit/>
          </a:bodyPr>
          <a:lstStyle/>
          <a:p>
            <a:pPr marL="285750" indent="-285750">
              <a:buFont typeface="Arial" panose="020B0604020202020204" pitchFamily="34" charset="0"/>
              <a:buChar char="•"/>
              <a:defRPr/>
            </a:pPr>
            <a:r>
              <a:rPr lang="en-US" sz="1800" dirty="0">
                <a:latin typeface="+mn-lt"/>
              </a:rPr>
              <a:t>Weir = threshold, which is dimensioned in such a way that a shooting flow condition occurs </a:t>
            </a:r>
          </a:p>
          <a:p>
            <a:pPr marL="285750" indent="-285750">
              <a:buFont typeface="Arial" panose="020B0604020202020204" pitchFamily="34" charset="0"/>
              <a:buChar char="•"/>
              <a:defRPr/>
            </a:pPr>
            <a:r>
              <a:rPr lang="en-US" sz="1800" dirty="0">
                <a:latin typeface="+mn-lt"/>
              </a:rPr>
              <a:t>The discharge can be clearly determined from the water level upstream of the weir if the weir parameters are known.</a:t>
            </a:r>
          </a:p>
          <a:p>
            <a:pPr>
              <a:defRPr/>
            </a:pPr>
            <a:endParaRPr lang="en-US" sz="1800" dirty="0">
              <a:latin typeface="+mn-lt"/>
            </a:endParaRPr>
          </a:p>
          <a:p>
            <a:pPr>
              <a:defRPr/>
            </a:pPr>
            <a:r>
              <a:rPr lang="en-US" sz="1800" dirty="0">
                <a:latin typeface="+mn-lt"/>
              </a:rPr>
              <a:t>Strong intervention in the flowing water is necessary!</a:t>
            </a:r>
            <a:endParaRPr lang="en-GB" sz="1800" dirty="0">
              <a:latin typeface="+mn-lt"/>
              <a:cs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Tracer / </a:t>
            </a:r>
            <a:r>
              <a:rPr lang="de-DE" dirty="0" err="1"/>
              <a:t>dillution</a:t>
            </a:r>
            <a:r>
              <a:rPr lang="de-DE" dirty="0"/>
              <a:t> </a:t>
            </a:r>
            <a:r>
              <a:rPr lang="de-DE" dirty="0" err="1"/>
              <a:t>method</a:t>
            </a:r>
            <a:endParaRPr lang="de-DE" dirty="0"/>
          </a:p>
        </p:txBody>
      </p:sp>
      <p:sp>
        <p:nvSpPr>
          <p:cNvPr id="3" name="Text Placeholder 2"/>
          <p:cNvSpPr>
            <a:spLocks noGrp="1"/>
          </p:cNvSpPr>
          <p:nvPr>
            <p:ph type="body" sz="quarter" idx="13"/>
          </p:nvPr>
        </p:nvSpPr>
        <p:spPr bwMode="auto">
          <a:xfrm>
            <a:off x="468313" y="1635646"/>
            <a:ext cx="4735438" cy="2304033"/>
          </a:xfrm>
        </p:spPr>
        <p:txBody>
          <a:bodyPr>
            <a:normAutofit/>
          </a:bodyPr>
          <a:lstStyle/>
          <a:p>
            <a:pPr>
              <a:defRPr/>
            </a:pPr>
            <a:r>
              <a:rPr lang="en-US" b="1" dirty="0">
                <a:solidFill>
                  <a:srgbClr val="0070C0"/>
                </a:solidFill>
                <a:latin typeface="+mn-lt"/>
              </a:rPr>
              <a:t>Tracer = marking substance (e.g. </a:t>
            </a:r>
            <a:r>
              <a:rPr lang="en-US" b="1" dirty="0" err="1">
                <a:solidFill>
                  <a:srgbClr val="0070C0"/>
                </a:solidFill>
                <a:latin typeface="+mn-lt"/>
              </a:rPr>
              <a:t>colour</a:t>
            </a:r>
            <a:r>
              <a:rPr lang="en-US" b="1" dirty="0">
                <a:solidFill>
                  <a:srgbClr val="0070C0"/>
                </a:solidFill>
                <a:latin typeface="+mn-lt"/>
              </a:rPr>
              <a:t> tracer or salt), which is discharged into the water at a known concentration.</a:t>
            </a:r>
            <a:endParaRPr lang="en-US" dirty="0">
              <a:latin typeface="+mn-lt"/>
            </a:endParaRPr>
          </a:p>
          <a:p>
            <a:pPr>
              <a:defRPr/>
            </a:pPr>
            <a:r>
              <a:rPr lang="en-US" dirty="0">
                <a:latin typeface="+mn-lt"/>
              </a:rPr>
              <a:t>Downstream, concentration is measured in the watercourse</a:t>
            </a:r>
          </a:p>
          <a:p>
            <a:pPr>
              <a:defRPr/>
            </a:pPr>
            <a:r>
              <a:rPr lang="en-US" dirty="0">
                <a:latin typeface="+mn-lt"/>
              </a:rPr>
              <a:t>The greater the dilution, the greater the discharge</a:t>
            </a:r>
          </a:p>
          <a:p>
            <a:pPr marL="0" indent="0">
              <a:buNone/>
              <a:defRPr/>
            </a:pPr>
            <a:endParaRPr lang="de-DE"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146</a:t>
            </a:fld>
            <a:endParaRPr lang="de-DE"/>
          </a:p>
        </p:txBody>
      </p:sp>
      <p:sp>
        <p:nvSpPr>
          <p:cNvPr id="5" name="Rectangle 4">
            <a:extLst>
              <a:ext uri="{FF2B5EF4-FFF2-40B4-BE49-F238E27FC236}">
                <a16:creationId xmlns:a16="http://schemas.microsoft.com/office/drawing/2014/main" id="{B4AB44D3-D29E-4DAB-AF68-16B1A63A89F2}"/>
              </a:ext>
            </a:extLst>
          </p:cNvPr>
          <p:cNvSpPr/>
          <p:nvPr/>
        </p:nvSpPr>
        <p:spPr>
          <a:xfrm>
            <a:off x="1763688" y="4853378"/>
            <a:ext cx="6408712" cy="246221"/>
          </a:xfrm>
          <a:prstGeom prst="rect">
            <a:avLst/>
          </a:prstGeom>
        </p:spPr>
        <p:txBody>
          <a:bodyPr wrap="square">
            <a:spAutoFit/>
          </a:bodyPr>
          <a:lstStyle/>
          <a:p>
            <a:r>
              <a:rPr lang="en-DE" sz="1000" dirty="0">
                <a:solidFill>
                  <a:schemeClr val="bg2">
                    <a:lumMod val="50000"/>
                  </a:schemeClr>
                </a:solidFill>
                <a:latin typeface="+mn-lt"/>
              </a:rPr>
              <a:t>https://www.openchannelflow.com/blog/an-overview-of-tracer-dilution-for-flow-rate-determination-in-natural-strea</a:t>
            </a:r>
          </a:p>
        </p:txBody>
      </p:sp>
      <p:pic>
        <p:nvPicPr>
          <p:cNvPr id="7" name="Picture 6">
            <a:extLst>
              <a:ext uri="{FF2B5EF4-FFF2-40B4-BE49-F238E27FC236}">
                <a16:creationId xmlns:a16="http://schemas.microsoft.com/office/drawing/2014/main" id="{CA057A59-EB95-4413-B540-74EE4DEFE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165" y="1491853"/>
            <a:ext cx="2857500" cy="20764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level</a:t>
            </a:r>
            <a:r>
              <a:rPr lang="de-DE" dirty="0"/>
              <a:t> </a:t>
            </a:r>
            <a:r>
              <a:rPr lang="de-DE" dirty="0" err="1"/>
              <a:t>gauges</a:t>
            </a:r>
            <a:endParaRPr lang="de-DE" dirty="0"/>
          </a:p>
        </p:txBody>
      </p:sp>
      <p:sp>
        <p:nvSpPr>
          <p:cNvPr id="3" name="Text Placeholder 2"/>
          <p:cNvSpPr>
            <a:spLocks noGrp="1"/>
          </p:cNvSpPr>
          <p:nvPr>
            <p:ph type="body" sz="quarter" idx="13"/>
          </p:nvPr>
        </p:nvSpPr>
        <p:spPr bwMode="auto">
          <a:xfrm>
            <a:off x="468313" y="1593294"/>
            <a:ext cx="3203807" cy="1512168"/>
          </a:xfrm>
        </p:spPr>
        <p:txBody>
          <a:bodyPr>
            <a:noAutofit/>
          </a:bodyPr>
          <a:lstStyle/>
          <a:p>
            <a:pPr marL="0" indent="0">
              <a:buNone/>
              <a:defRPr/>
            </a:pPr>
            <a:r>
              <a:rPr lang="en-US" sz="1600" dirty="0">
                <a:latin typeface="+mn-lt"/>
              </a:rPr>
              <a:t>Water level gauges are measuring devices of various designs for determining the water level in bodies of water. </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147</a:t>
            </a:fld>
            <a:endParaRPr lang="de-DE"/>
          </a:p>
        </p:txBody>
      </p:sp>
      <p:pic>
        <p:nvPicPr>
          <p:cNvPr id="6" name="Picture 5"/>
          <p:cNvPicPr>
            <a:picLocks noChangeAspect="1"/>
          </p:cNvPicPr>
          <p:nvPr/>
        </p:nvPicPr>
        <p:blipFill>
          <a:blip r:embed="rId2"/>
          <a:stretch/>
        </p:blipFill>
        <p:spPr bwMode="auto">
          <a:xfrm>
            <a:off x="1731155" y="2794122"/>
            <a:ext cx="1621645" cy="19576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A114EFB-A832-4310-8C97-52B224AE0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508" y="1364998"/>
            <a:ext cx="4954980" cy="3145183"/>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13DCB5C0-9030-4E43-8F84-7C9946C00B8A}"/>
              </a:ext>
            </a:extLst>
          </p:cNvPr>
          <p:cNvSpPr/>
          <p:nvPr/>
        </p:nvSpPr>
        <p:spPr>
          <a:xfrm>
            <a:off x="3923928" y="4849785"/>
            <a:ext cx="4572000" cy="246221"/>
          </a:xfrm>
          <a:prstGeom prst="rect">
            <a:avLst/>
          </a:prstGeom>
        </p:spPr>
        <p:txBody>
          <a:bodyPr>
            <a:spAutoFit/>
          </a:bodyPr>
          <a:lstStyle/>
          <a:p>
            <a:r>
              <a:rPr lang="en-DE" sz="1000" dirty="0">
                <a:solidFill>
                  <a:schemeClr val="bg2">
                    <a:lumMod val="50000"/>
                  </a:schemeClr>
                </a:solidFill>
                <a:latin typeface="+mn-lt"/>
              </a:rPr>
              <a:t>http://www.computerart-3d.de/projekte/pegelhaus-querschnitt/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Rating </a:t>
            </a:r>
            <a:r>
              <a:rPr lang="de-DE" dirty="0" err="1"/>
              <a:t>curve</a:t>
            </a:r>
            <a:endParaRPr lang="de-DE" dirty="0"/>
          </a:p>
        </p:txBody>
      </p:sp>
      <p:sp>
        <p:nvSpPr>
          <p:cNvPr id="3" name="Text Placeholder 2">
            <a:extLst>
              <a:ext uri="{FF2B5EF4-FFF2-40B4-BE49-F238E27FC236}">
                <a16:creationId xmlns:a16="http://schemas.microsoft.com/office/drawing/2014/main" id="{8685AF2C-640A-4E75-B309-579D697A6B96}"/>
              </a:ext>
            </a:extLst>
          </p:cNvPr>
          <p:cNvSpPr>
            <a:spLocks noGrp="1"/>
          </p:cNvSpPr>
          <p:nvPr>
            <p:ph type="body" sz="quarter" idx="13"/>
          </p:nvPr>
        </p:nvSpPr>
        <p:spPr>
          <a:xfrm>
            <a:off x="228600" y="1544866"/>
            <a:ext cx="2520280" cy="3024188"/>
          </a:xfrm>
        </p:spPr>
        <p:txBody>
          <a:bodyPr>
            <a:normAutofit/>
          </a:bodyPr>
          <a:lstStyle/>
          <a:p>
            <a:pPr marL="0" indent="0">
              <a:buNone/>
            </a:pPr>
            <a:r>
              <a:rPr lang="en-US" sz="1600" b="1" dirty="0">
                <a:solidFill>
                  <a:srgbClr val="0070C0"/>
                </a:solidFill>
                <a:latin typeface="+mn-lt"/>
              </a:rPr>
              <a:t>In hydrology, a rating curve is a graph of discharge versus stage </a:t>
            </a:r>
          </a:p>
          <a:p>
            <a:pPr marL="0" indent="0">
              <a:buNone/>
            </a:pPr>
            <a:r>
              <a:rPr lang="en-US" sz="1600" dirty="0">
                <a:latin typeface="+mn-lt"/>
              </a:rPr>
              <a:t>… for a given point on a stream, usually at gauging stations, where the stream discharge is measured across the stream channel with a flow meter.</a:t>
            </a:r>
          </a:p>
          <a:p>
            <a:pPr marL="0" indent="0">
              <a:buNone/>
            </a:pPr>
            <a:endParaRPr lang="en-DE" sz="16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148</a:t>
            </a:fld>
            <a:endParaRPr lang="de-DE"/>
          </a:p>
        </p:txBody>
      </p:sp>
      <p:pic>
        <p:nvPicPr>
          <p:cNvPr id="10" name="Picture 9">
            <a:extLst>
              <a:ext uri="{FF2B5EF4-FFF2-40B4-BE49-F238E27FC236}">
                <a16:creationId xmlns:a16="http://schemas.microsoft.com/office/drawing/2014/main" id="{64795379-DE08-4201-AAB4-4B9DA273CA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1294835"/>
            <a:ext cx="6019800" cy="35242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Measuring</a:t>
            </a:r>
            <a:r>
              <a:rPr lang="de-DE" dirty="0"/>
              <a:t> and </a:t>
            </a:r>
            <a:r>
              <a:rPr lang="de-DE" dirty="0" err="1"/>
              <a:t>calibration</a:t>
            </a:r>
            <a:r>
              <a:rPr lang="de-DE" dirty="0"/>
              <a:t> via </a:t>
            </a:r>
            <a:r>
              <a:rPr lang="de-DE" dirty="0" err="1"/>
              <a:t>flow</a:t>
            </a:r>
            <a:r>
              <a:rPr lang="de-DE" dirty="0"/>
              <a:t> </a:t>
            </a:r>
            <a:r>
              <a:rPr lang="de-DE" dirty="0" err="1"/>
              <a:t>velocity</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149</a:t>
            </a:fld>
            <a:endParaRPr lang="de-DE"/>
          </a:p>
        </p:txBody>
      </p:sp>
      <p:pic>
        <p:nvPicPr>
          <p:cNvPr id="5" name="Picture 4"/>
          <p:cNvPicPr>
            <a:picLocks noChangeAspect="1"/>
          </p:cNvPicPr>
          <p:nvPr/>
        </p:nvPicPr>
        <p:blipFill>
          <a:blip r:embed="rId2"/>
          <a:stretch/>
        </p:blipFill>
        <p:spPr bwMode="auto">
          <a:xfrm>
            <a:off x="165933" y="1179140"/>
            <a:ext cx="2004365" cy="1304587"/>
          </a:xfrm>
          <a:prstGeom prst="rect">
            <a:avLst/>
          </a:prstGeom>
        </p:spPr>
      </p:pic>
      <p:sp>
        <p:nvSpPr>
          <p:cNvPr id="7" name="TextBox 6"/>
          <p:cNvSpPr txBox="1"/>
          <p:nvPr/>
        </p:nvSpPr>
        <p:spPr bwMode="auto">
          <a:xfrm>
            <a:off x="2267744" y="1780955"/>
            <a:ext cx="2564998" cy="338554"/>
          </a:xfrm>
          <a:prstGeom prst="rect">
            <a:avLst/>
          </a:prstGeom>
          <a:noFill/>
        </p:spPr>
        <p:txBody>
          <a:bodyPr wrap="none" rtlCol="0">
            <a:spAutoFit/>
          </a:bodyPr>
          <a:lstStyle/>
          <a:p>
            <a:pPr>
              <a:defRPr/>
            </a:pPr>
            <a:r>
              <a:rPr lang="en-GB" sz="1600" dirty="0">
                <a:latin typeface="+mn-lt"/>
              </a:rPr>
              <a:t>Mechanical measuring blade</a:t>
            </a:r>
            <a:endParaRPr lang="en-GB" sz="1600" dirty="0">
              <a:latin typeface="+mn-lt"/>
              <a:cs typeface="Arial"/>
            </a:endParaRPr>
          </a:p>
        </p:txBody>
      </p:sp>
      <p:sp>
        <p:nvSpPr>
          <p:cNvPr id="9" name="TextBox 8"/>
          <p:cNvSpPr txBox="1"/>
          <p:nvPr/>
        </p:nvSpPr>
        <p:spPr bwMode="auto">
          <a:xfrm>
            <a:off x="2267744" y="2495198"/>
            <a:ext cx="3601353" cy="830997"/>
          </a:xfrm>
          <a:prstGeom prst="rect">
            <a:avLst/>
          </a:prstGeom>
          <a:noFill/>
        </p:spPr>
        <p:txBody>
          <a:bodyPr wrap="square" rtlCol="0">
            <a:spAutoFit/>
          </a:bodyPr>
          <a:lstStyle/>
          <a:p>
            <a:pPr>
              <a:defRPr/>
            </a:pPr>
            <a:r>
              <a:rPr lang="en-US" sz="1600" dirty="0">
                <a:latin typeface="+mn-lt"/>
              </a:rPr>
              <a:t>Induction probe:</a:t>
            </a:r>
          </a:p>
          <a:p>
            <a:pPr>
              <a:defRPr/>
            </a:pPr>
            <a:r>
              <a:rPr lang="en-US" sz="1600" dirty="0">
                <a:latin typeface="+mn-lt"/>
              </a:rPr>
              <a:t>Magnetic field -&gt; Water flow with free charge carriers induces electric voltage</a:t>
            </a:r>
          </a:p>
        </p:txBody>
      </p:sp>
      <p:pic>
        <p:nvPicPr>
          <p:cNvPr id="10" name="Picture 9"/>
          <p:cNvPicPr>
            <a:picLocks noChangeAspect="1"/>
          </p:cNvPicPr>
          <p:nvPr/>
        </p:nvPicPr>
        <p:blipFill>
          <a:blip r:embed="rId3"/>
          <a:stretch/>
        </p:blipFill>
        <p:spPr bwMode="auto">
          <a:xfrm>
            <a:off x="251520" y="2571010"/>
            <a:ext cx="1542780" cy="1003958"/>
          </a:xfrm>
          <a:prstGeom prst="rect">
            <a:avLst/>
          </a:prstGeom>
        </p:spPr>
      </p:pic>
      <p:sp>
        <p:nvSpPr>
          <p:cNvPr id="3" name="TextBox 2"/>
          <p:cNvSpPr txBox="1"/>
          <p:nvPr/>
        </p:nvSpPr>
        <p:spPr bwMode="auto">
          <a:xfrm>
            <a:off x="2408755" y="3753153"/>
            <a:ext cx="4033401" cy="830997"/>
          </a:xfrm>
          <a:prstGeom prst="rect">
            <a:avLst/>
          </a:prstGeom>
          <a:noFill/>
        </p:spPr>
        <p:txBody>
          <a:bodyPr wrap="square" rtlCol="0">
            <a:spAutoFit/>
          </a:bodyPr>
          <a:lstStyle/>
          <a:p>
            <a:pPr>
              <a:defRPr/>
            </a:pPr>
            <a:r>
              <a:rPr lang="en-GB" sz="1600" dirty="0">
                <a:latin typeface="+mn-lt"/>
              </a:rPr>
              <a:t>ADCP (Acoustic Doppler Current Profiler):</a:t>
            </a:r>
          </a:p>
          <a:p>
            <a:pPr>
              <a:defRPr/>
            </a:pPr>
            <a:r>
              <a:rPr lang="en-GB" sz="1600" dirty="0">
                <a:latin typeface="+mn-lt"/>
              </a:rPr>
              <a:t>Ultrasound Doppler effect (frequency shift) on scattering bodies in water</a:t>
            </a:r>
            <a:endParaRPr lang="en-GB" sz="1600" dirty="0">
              <a:latin typeface="+mn-lt"/>
              <a:cs typeface="Arial"/>
            </a:endParaRPr>
          </a:p>
        </p:txBody>
      </p:sp>
      <p:pic>
        <p:nvPicPr>
          <p:cNvPr id="8" name="Picture 7"/>
          <p:cNvPicPr>
            <a:picLocks noChangeAspect="1"/>
          </p:cNvPicPr>
          <p:nvPr/>
        </p:nvPicPr>
        <p:blipFill>
          <a:blip r:embed="rId4"/>
          <a:stretch/>
        </p:blipFill>
        <p:spPr bwMode="auto">
          <a:xfrm>
            <a:off x="410303" y="3688347"/>
            <a:ext cx="1782754" cy="1130738"/>
          </a:xfrm>
          <a:prstGeom prst="rect">
            <a:avLst/>
          </a:prstGeom>
        </p:spPr>
      </p:pic>
      <p:sp>
        <p:nvSpPr>
          <p:cNvPr id="11" name="TextBox 10"/>
          <p:cNvSpPr txBox="1"/>
          <p:nvPr/>
        </p:nvSpPr>
        <p:spPr bwMode="auto">
          <a:xfrm>
            <a:off x="5814139" y="4666878"/>
            <a:ext cx="2324675" cy="196208"/>
          </a:xfrm>
          <a:prstGeom prst="rect">
            <a:avLst/>
          </a:prstGeom>
          <a:noFill/>
        </p:spPr>
        <p:txBody>
          <a:bodyPr wrap="none" rtlCol="0">
            <a:spAutoFit/>
          </a:bodyPr>
          <a:lstStyle/>
          <a:p>
            <a:pPr>
              <a:defRPr/>
            </a:pPr>
            <a:r>
              <a:rPr lang="en-GB" sz="675" i="1" dirty="0">
                <a:latin typeface="Arial"/>
                <a:cs typeface="Arial"/>
              </a:rPr>
              <a:t>Sources: Mueller et al. (2013</a:t>
            </a:r>
            <a:r>
              <a:rPr lang="en-GB" sz="675" i="1" dirty="0">
                <a:latin typeface="Arial"/>
              </a:rPr>
              <a:t>) and Ott </a:t>
            </a:r>
            <a:r>
              <a:rPr lang="en-GB" sz="675" i="1" dirty="0" err="1">
                <a:latin typeface="Arial"/>
              </a:rPr>
              <a:t>HydroMet</a:t>
            </a:r>
            <a:r>
              <a:rPr lang="en-GB" sz="675" i="1" dirty="0">
                <a:latin typeface="Arial"/>
              </a:rPr>
              <a:t> GmbH.</a:t>
            </a:r>
            <a:endParaRPr lang="en-GB" sz="675" i="1" dirty="0">
              <a:latin typeface="Arial"/>
              <a:cs typeface="Arial"/>
            </a:endParaRPr>
          </a:p>
        </p:txBody>
      </p:sp>
      <p:pic>
        <p:nvPicPr>
          <p:cNvPr id="12" name="Picture 11">
            <a:extLst>
              <a:ext uri="{FF2B5EF4-FFF2-40B4-BE49-F238E27FC236}">
                <a16:creationId xmlns:a16="http://schemas.microsoft.com/office/drawing/2014/main" id="{6B5348E5-2E11-407C-A046-4B5887FF1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795" y="3282529"/>
            <a:ext cx="2855217" cy="912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Box 2"/>
          <p:cNvSpPr>
            <a:spLocks/>
          </p:cNvSpPr>
          <p:nvPr/>
        </p:nvSpPr>
        <p:spPr bwMode="auto">
          <a:xfrm>
            <a:off x="419100" y="1446451"/>
            <a:ext cx="8305800" cy="2831544"/>
          </a:xfrm>
          <a:prstGeom prst="rect">
            <a:avLst/>
          </a:prstGeom>
          <a:noFill/>
          <a:ln>
            <a:noFill/>
          </a:ln>
        </p:spPr>
        <p:txBody>
          <a:bodyPr>
            <a:spAutoFit/>
          </a:bodyPr>
          <a:lstStyle>
            <a:lvl1pPr>
              <a:defRPr sz="2400" b="1">
                <a:solidFill>
                  <a:schemeClr val="tx1"/>
                </a:solidFill>
                <a:latin typeface="Arial"/>
              </a:defRPr>
            </a:lvl1pPr>
            <a:lvl2pPr marL="742950" indent="-285750">
              <a:defRPr sz="2400" b="1">
                <a:solidFill>
                  <a:schemeClr val="tx1"/>
                </a:solidFill>
                <a:latin typeface="Arial"/>
              </a:defRPr>
            </a:lvl2pPr>
            <a:lvl3pPr marL="1143000" indent="-228600">
              <a:defRPr sz="2400" b="1">
                <a:solidFill>
                  <a:schemeClr val="tx1"/>
                </a:solidFill>
                <a:latin typeface="Arial"/>
              </a:defRPr>
            </a:lvl3pPr>
            <a:lvl4pPr marL="1600200" indent="-228600">
              <a:defRPr sz="2400" b="1">
                <a:solidFill>
                  <a:schemeClr val="tx1"/>
                </a:solidFill>
                <a:latin typeface="Arial"/>
              </a:defRPr>
            </a:lvl4pPr>
            <a:lvl5pPr marL="2057400" indent="-228600">
              <a:defRPr sz="2400" b="1">
                <a:solidFill>
                  <a:schemeClr val="tx1"/>
                </a:solidFill>
                <a:latin typeface="Arial"/>
              </a:defRPr>
            </a:lvl5pPr>
            <a:lvl6pPr marL="2514600" indent="-228600">
              <a:spcBef>
                <a:spcPts val="0"/>
              </a:spcBef>
              <a:spcAft>
                <a:spcPts val="0"/>
              </a:spcAft>
              <a:defRPr sz="2400" b="1">
                <a:solidFill>
                  <a:schemeClr val="tx1"/>
                </a:solidFill>
                <a:latin typeface="Arial"/>
              </a:defRPr>
            </a:lvl6pPr>
            <a:lvl7pPr marL="2971800" indent="-228600">
              <a:spcBef>
                <a:spcPts val="0"/>
              </a:spcBef>
              <a:spcAft>
                <a:spcPts val="0"/>
              </a:spcAft>
              <a:defRPr sz="2400" b="1">
                <a:solidFill>
                  <a:schemeClr val="tx1"/>
                </a:solidFill>
                <a:latin typeface="Arial"/>
              </a:defRPr>
            </a:lvl7pPr>
            <a:lvl8pPr marL="3429000" indent="-228600">
              <a:spcBef>
                <a:spcPts val="0"/>
              </a:spcBef>
              <a:spcAft>
                <a:spcPts val="0"/>
              </a:spcAft>
              <a:defRPr sz="2400" b="1">
                <a:solidFill>
                  <a:schemeClr val="tx1"/>
                </a:solidFill>
                <a:latin typeface="Arial"/>
              </a:defRPr>
            </a:lvl8pPr>
            <a:lvl9pPr marL="3886200" indent="-228600">
              <a:spcBef>
                <a:spcPts val="0"/>
              </a:spcBef>
              <a:spcAft>
                <a:spcPts val="0"/>
              </a:spcAft>
              <a:defRPr sz="2400" b="1">
                <a:solidFill>
                  <a:schemeClr val="tx1"/>
                </a:solidFill>
                <a:latin typeface="Arial"/>
              </a:defRPr>
            </a:lvl9pPr>
          </a:lstStyle>
          <a:p>
            <a:pPr algn="ctr">
              <a:spcAft>
                <a:spcPts val="1200"/>
              </a:spcAft>
              <a:defRPr/>
            </a:pPr>
            <a:r>
              <a:rPr lang="en-US" dirty="0">
                <a:latin typeface="+mn-lt"/>
              </a:rPr>
              <a:t>Solar energy received is greatest </a:t>
            </a:r>
            <a:br>
              <a:rPr lang="en-US" dirty="0">
                <a:latin typeface="+mn-lt"/>
              </a:rPr>
            </a:br>
            <a:r>
              <a:rPr lang="en-US" dirty="0">
                <a:latin typeface="+mn-lt"/>
              </a:rPr>
              <a:t>near the equator.</a:t>
            </a:r>
            <a:endParaRPr sz="2000" dirty="0">
              <a:latin typeface="+mn-lt"/>
            </a:endParaRPr>
          </a:p>
          <a:p>
            <a:pPr algn="ctr">
              <a:spcAft>
                <a:spcPts val="1200"/>
              </a:spcAft>
              <a:defRPr/>
            </a:pPr>
            <a:r>
              <a:rPr lang="en-US" dirty="0">
                <a:latin typeface="+mn-lt"/>
              </a:rPr>
              <a:t>Energy is moved from the equator to the poles.</a:t>
            </a:r>
            <a:endParaRPr sz="2000" dirty="0">
              <a:latin typeface="+mn-lt"/>
            </a:endParaRPr>
          </a:p>
          <a:p>
            <a:pPr algn="ctr">
              <a:spcAft>
                <a:spcPts val="1200"/>
              </a:spcAft>
              <a:defRPr/>
            </a:pPr>
            <a:r>
              <a:rPr lang="en-US" dirty="0">
                <a:latin typeface="+mn-lt"/>
              </a:rPr>
              <a:t>Energy is transferred by </a:t>
            </a:r>
            <a:r>
              <a:rPr lang="en-US" dirty="0">
                <a:solidFill>
                  <a:srgbClr val="CC0000"/>
                </a:solidFill>
                <a:latin typeface="+mn-lt"/>
              </a:rPr>
              <a:t>wind</a:t>
            </a:r>
            <a:r>
              <a:rPr lang="en-US" dirty="0">
                <a:latin typeface="+mn-lt"/>
              </a:rPr>
              <a:t> and </a:t>
            </a:r>
            <a:r>
              <a:rPr lang="en-US" dirty="0">
                <a:solidFill>
                  <a:schemeClr val="accent2"/>
                </a:solidFill>
                <a:latin typeface="+mn-lt"/>
              </a:rPr>
              <a:t>ocean currents </a:t>
            </a:r>
            <a:br>
              <a:rPr lang="en-US" dirty="0">
                <a:solidFill>
                  <a:schemeClr val="accent2"/>
                </a:solidFill>
                <a:latin typeface="+mn-lt"/>
              </a:rPr>
            </a:br>
            <a:r>
              <a:rPr lang="en-US" u="sng" dirty="0">
                <a:latin typeface="+mn-lt"/>
              </a:rPr>
              <a:t>and these are coupled!</a:t>
            </a:r>
            <a:endParaRPr sz="2000" dirty="0">
              <a:latin typeface="+mn-lt"/>
            </a:endParaRPr>
          </a:p>
          <a:p>
            <a:pPr algn="ctr">
              <a:spcAft>
                <a:spcPts val="1200"/>
              </a:spcAft>
              <a:defRPr/>
            </a:pPr>
            <a:r>
              <a:rPr lang="en-US" dirty="0">
                <a:solidFill>
                  <a:srgbClr val="FF9933"/>
                </a:solidFill>
                <a:latin typeface="+mn-lt"/>
              </a:rPr>
              <a:t>Examples: Monsoon and ENSO</a:t>
            </a:r>
            <a:endParaRPr sz="2000" dirty="0">
              <a:latin typeface="+mn-lt"/>
            </a:endParaRPr>
          </a:p>
        </p:txBody>
      </p:sp>
      <p:sp>
        <p:nvSpPr>
          <p:cNvPr id="5" name="Title 1"/>
          <p:cNvSpPr>
            <a:spLocks noGrp="1"/>
          </p:cNvSpPr>
          <p:nvPr>
            <p:ph type="title"/>
          </p:nvPr>
        </p:nvSpPr>
        <p:spPr bwMode="auto"/>
        <p:txBody>
          <a:bodyPr/>
          <a:lstStyle/>
          <a:p>
            <a:pPr>
              <a:defRPr/>
            </a:pPr>
            <a:r>
              <a:rPr lang="en-GB" dirty="0"/>
              <a:t>Energy Transport in the Earth System</a:t>
            </a:r>
            <a:endParaRPr sz="2000" dirty="0"/>
          </a:p>
        </p:txBody>
      </p:sp>
      <p:sp>
        <p:nvSpPr>
          <p:cNvPr id="7" name="Foliennummernplatzhalter 2"/>
          <p:cNvSpPr>
            <a:spLocks noGrp="1"/>
          </p:cNvSpPr>
          <p:nvPr>
            <p:ph type="sldNum" sz="quarter" idx="16"/>
          </p:nvPr>
        </p:nvSpPr>
        <p:spPr bwMode="auto"/>
        <p:txBody>
          <a:bodyPr/>
          <a:lstStyle/>
          <a:p>
            <a:pPr>
              <a:defRPr/>
            </a:pPr>
            <a:fld id="{892B7B08-D143-4FDC-85BD-C47EF51B59C1}" type="slidenum">
              <a:rPr lang="en-US"/>
              <a:t>15</a:t>
            </a:fld>
            <a:endParaRPr 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Flow </a:t>
            </a:r>
            <a:r>
              <a:rPr lang="de-DE" dirty="0" err="1"/>
              <a:t>velocity</a:t>
            </a:r>
            <a:r>
              <a:rPr lang="de-DE" dirty="0"/>
              <a:t> </a:t>
            </a:r>
            <a:r>
              <a:rPr lang="de-DE" dirty="0" err="1"/>
              <a:t>field</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150</a:t>
            </a:fld>
            <a:endParaRPr lang="de-DE"/>
          </a:p>
        </p:txBody>
      </p:sp>
      <p:sp>
        <p:nvSpPr>
          <p:cNvPr id="7" name="Text Box 3"/>
          <p:cNvSpPr txBox="1">
            <a:spLocks noChangeArrowheads="1"/>
          </p:cNvSpPr>
          <p:nvPr/>
        </p:nvSpPr>
        <p:spPr bwMode="auto">
          <a:xfrm>
            <a:off x="5580112" y="1437624"/>
            <a:ext cx="3312368" cy="1948323"/>
          </a:xfrm>
          <a:prstGeom prst="rect">
            <a:avLst/>
          </a:prstGeom>
          <a:noFill/>
          <a:ln>
            <a:noFill/>
          </a:ln>
          <a:effectLst/>
        </p:spPr>
        <p:txBody>
          <a:bodyPr wrap="square" lIns="67500" tIns="35100" rIns="67500" bIns="35100">
            <a:spAutoFit/>
          </a:bodyPr>
          <a:lstStyle>
            <a:lvl1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1pPr>
            <a:lvl2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2pPr>
            <a:lvl3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3pPr>
            <a:lvl4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4pPr>
            <a:lvl5pPr>
              <a:spcBef>
                <a:spcPts val="70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5pPr>
            <a:lvl6pPr marL="25146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6pPr>
            <a:lvl7pPr marL="29718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7pPr>
            <a:lvl8pPr marL="34290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8pPr>
            <a:lvl9pPr marL="3886200" indent="-228600" defTabSz="449263">
              <a:spcBef>
                <a:spcPts val="70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a:ea typeface="Droid Sans Fallback"/>
                <a:cs typeface="Droid Sans Fallback"/>
              </a:defRPr>
            </a:lvl9pPr>
          </a:lstStyle>
          <a:p>
            <a:pPr>
              <a:spcBef>
                <a:spcPts val="844"/>
              </a:spcBef>
              <a:spcAft>
                <a:spcPts val="431"/>
              </a:spcAft>
              <a:defRPr/>
            </a:pPr>
            <a:r>
              <a:rPr lang="en-US" sz="1600" dirty="0">
                <a:latin typeface="+mn-lt"/>
                <a:cs typeface="Arial"/>
              </a:rPr>
              <a:t>Measurement of flow velocities across the watercourse cross-section</a:t>
            </a:r>
          </a:p>
          <a:p>
            <a:pPr>
              <a:spcBef>
                <a:spcPts val="844"/>
              </a:spcBef>
              <a:spcAft>
                <a:spcPts val="431"/>
              </a:spcAft>
              <a:defRPr/>
            </a:pPr>
            <a:r>
              <a:rPr lang="en-US" sz="1600" dirty="0">
                <a:latin typeface="+mn-lt"/>
                <a:cs typeface="Arial"/>
              </a:rPr>
              <a:t>A (vertically and horizontally) non-uniform velocity </a:t>
            </a:r>
            <a:r>
              <a:rPr lang="en-US" sz="1600" b="1" i="1" dirty="0">
                <a:latin typeface="+mn-lt"/>
                <a:cs typeface="Arial"/>
              </a:rPr>
              <a:t>v</a:t>
            </a:r>
            <a:r>
              <a:rPr lang="en-US" sz="1600" dirty="0">
                <a:latin typeface="+mn-lt"/>
                <a:cs typeface="Arial"/>
              </a:rPr>
              <a:t> distribution occurs in a flow cross-section </a:t>
            </a:r>
            <a:r>
              <a:rPr lang="en-US" sz="1600" b="1" i="1" dirty="0">
                <a:latin typeface="+mn-lt"/>
                <a:cs typeface="Arial"/>
              </a:rPr>
              <a:t>A</a:t>
            </a:r>
            <a:r>
              <a:rPr lang="en-US" sz="1600" dirty="0">
                <a:latin typeface="+mn-lt"/>
                <a:cs typeface="Arial"/>
              </a:rPr>
              <a:t>. Causes: Roughness of the wetted cross-section, friction forces, turbulence.</a:t>
            </a:r>
          </a:p>
        </p:txBody>
      </p:sp>
      <p:pic>
        <p:nvPicPr>
          <p:cNvPr id="9" name="Picture 8"/>
          <p:cNvPicPr>
            <a:picLocks noChangeAspect="1"/>
          </p:cNvPicPr>
          <p:nvPr/>
        </p:nvPicPr>
        <p:blipFill>
          <a:blip r:embed="rId3"/>
          <a:stretch/>
        </p:blipFill>
        <p:spPr bwMode="auto">
          <a:xfrm>
            <a:off x="179512" y="1347614"/>
            <a:ext cx="5163447" cy="262683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bwMode="auto">
          <a:xfrm>
            <a:off x="251520" y="4227934"/>
            <a:ext cx="1737976" cy="276999"/>
          </a:xfrm>
          <a:prstGeom prst="rect">
            <a:avLst/>
          </a:prstGeom>
          <a:noFill/>
        </p:spPr>
        <p:txBody>
          <a:bodyPr wrap="none" rtlCol="0">
            <a:spAutoFit/>
          </a:bodyPr>
          <a:lstStyle/>
          <a:p>
            <a:pPr>
              <a:defRPr/>
            </a:pPr>
            <a:r>
              <a:rPr lang="en-GB" sz="1200" i="1" dirty="0">
                <a:latin typeface="Arial"/>
                <a:cs typeface="Arial"/>
              </a:rPr>
              <a:t>Source: </a:t>
            </a:r>
            <a:r>
              <a:rPr lang="en-GB" sz="1200" i="1" dirty="0" err="1">
                <a:latin typeface="Arial"/>
                <a:cs typeface="Arial"/>
              </a:rPr>
              <a:t>Fohrer</a:t>
            </a:r>
            <a:r>
              <a:rPr lang="en-GB" sz="1200" i="1" dirty="0">
                <a:latin typeface="Arial"/>
                <a:cs typeface="Arial"/>
              </a:rPr>
              <a:t> (2016).</a:t>
            </a:r>
          </a:p>
        </p:txBody>
      </p:sp>
      <p:graphicFrame>
        <p:nvGraphicFramePr>
          <p:cNvPr id="8" name="Object 7">
            <a:extLst>
              <a:ext uri="{FF2B5EF4-FFF2-40B4-BE49-F238E27FC236}">
                <a16:creationId xmlns:a16="http://schemas.microsoft.com/office/drawing/2014/main" id="{C09D51BD-052A-40D1-ADF7-0C97508294A0}"/>
              </a:ext>
            </a:extLst>
          </p:cNvPr>
          <p:cNvGraphicFramePr>
            <a:graphicFrameLocks noChangeAspect="1"/>
          </p:cNvGraphicFramePr>
          <p:nvPr>
            <p:extLst>
              <p:ext uri="{D42A27DB-BD31-4B8C-83A1-F6EECF244321}">
                <p14:modId xmlns:p14="http://schemas.microsoft.com/office/powerpoint/2010/main" val="4077233038"/>
              </p:ext>
            </p:extLst>
          </p:nvPr>
        </p:nvGraphicFramePr>
        <p:xfrm>
          <a:off x="5652120" y="3863433"/>
          <a:ext cx="1250035" cy="641500"/>
        </p:xfrm>
        <a:graphic>
          <a:graphicData uri="http://schemas.openxmlformats.org/presentationml/2006/ole">
            <mc:AlternateContent xmlns:mc="http://schemas.openxmlformats.org/markup-compatibility/2006">
              <mc:Choice xmlns:v="urn:schemas-microsoft-com:vml" Requires="v">
                <p:oleObj spid="_x0000_s29782" name="oleObj" r:id="rId4" imgW="793750" imgH="348615" progId="">
                  <p:embed/>
                </p:oleObj>
              </mc:Choice>
              <mc:Fallback>
                <p:oleObj name="oleObj" r:id="rId4" imgW="793750" imgH="348615" progId="">
                  <p:embed/>
                  <p:pic>
                    <p:nvPicPr>
                      <p:cNvPr id="2" name="Object 1"/>
                      <p:cNvPicPr/>
                      <p:nvPr/>
                    </p:nvPicPr>
                    <p:blipFill>
                      <a:blip r:embed="rId5"/>
                      <a:stretch/>
                    </p:blipFill>
                    <p:spPr bwMode="auto">
                      <a:xfrm>
                        <a:off x="5652120" y="3863433"/>
                        <a:ext cx="1250035" cy="6415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151</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4 </a:t>
            </a:r>
            <a:r>
              <a:rPr lang="de-DE" sz="4000" b="1" dirty="0" err="1"/>
              <a:t>Discharge</a:t>
            </a:r>
            <a:endParaRPr lang="de-DE" sz="4000" b="1" dirty="0"/>
          </a:p>
          <a:p>
            <a:pPr algn="ctr"/>
            <a:r>
              <a:rPr lang="de-DE" sz="3200" b="1" dirty="0"/>
              <a:t>4.3 Regional and global </a:t>
            </a:r>
            <a:r>
              <a:rPr lang="de-DE" sz="3200" b="1" dirty="0" err="1"/>
              <a:t>discharge</a:t>
            </a:r>
            <a:endParaRPr lang="en-DE" sz="3200" b="1" dirty="0"/>
          </a:p>
        </p:txBody>
      </p:sp>
    </p:spTree>
    <p:extLst>
      <p:ext uri="{BB962C8B-B14F-4D97-AF65-F5344CB8AC3E}">
        <p14:creationId xmlns:p14="http://schemas.microsoft.com/office/powerpoint/2010/main" val="18924909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err="1"/>
              <a:t>Water</a:t>
            </a:r>
            <a:r>
              <a:rPr lang="de-DE" dirty="0"/>
              <a:t> </a:t>
            </a:r>
            <a:r>
              <a:rPr lang="de-DE" dirty="0" err="1"/>
              <a:t>balance</a:t>
            </a:r>
            <a:endParaRPr lang="de-DE"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152</a:t>
            </a:fld>
            <a:endParaRPr lang="de-DE"/>
          </a:p>
        </p:txBody>
      </p:sp>
      <p:grpSp>
        <p:nvGrpSpPr>
          <p:cNvPr id="6" name="Group 18"/>
          <p:cNvGrpSpPr/>
          <p:nvPr/>
        </p:nvGrpSpPr>
        <p:grpSpPr bwMode="auto">
          <a:xfrm>
            <a:off x="5288515" y="1491630"/>
            <a:ext cx="2475309" cy="1618060"/>
            <a:chOff x="3087" y="2434"/>
            <a:chExt cx="2079" cy="1359"/>
          </a:xfrm>
        </p:grpSpPr>
        <p:pic>
          <p:nvPicPr>
            <p:cNvPr id="7" name="Picture 8" descr="img014"/>
            <p:cNvPicPr>
              <a:picLocks noChangeAspect="1" noChangeArrowheads="1"/>
            </p:cNvPicPr>
            <p:nvPr/>
          </p:nvPicPr>
          <p:blipFill>
            <a:blip r:embed="rId2"/>
            <a:srcRect l="20976" t="35023" r="13102" b="6971"/>
            <a:stretch/>
          </p:blipFill>
          <p:spPr bwMode="auto">
            <a:xfrm>
              <a:off x="3087" y="2434"/>
              <a:ext cx="2061" cy="1359"/>
            </a:xfrm>
            <a:prstGeom prst="rect">
              <a:avLst/>
            </a:prstGeom>
            <a:noFill/>
            <a:ln>
              <a:noFill/>
            </a:ln>
          </p:spPr>
        </p:pic>
        <p:sp>
          <p:nvSpPr>
            <p:cNvPr id="8" name="Text Box 3"/>
            <p:cNvSpPr txBox="1">
              <a:spLocks noChangeArrowheads="1"/>
            </p:cNvSpPr>
            <p:nvPr/>
          </p:nvSpPr>
          <p:spPr bwMode="auto">
            <a:xfrm>
              <a:off x="4235" y="2478"/>
              <a:ext cx="931"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Evaporation</a:t>
              </a:r>
              <a:endParaRPr sz="2100" dirty="0"/>
            </a:p>
          </p:txBody>
        </p:sp>
      </p:grpSp>
      <p:grpSp>
        <p:nvGrpSpPr>
          <p:cNvPr id="9" name="Group 15"/>
          <p:cNvGrpSpPr/>
          <p:nvPr/>
        </p:nvGrpSpPr>
        <p:grpSpPr bwMode="auto">
          <a:xfrm>
            <a:off x="1385647" y="1491630"/>
            <a:ext cx="2793206" cy="1619250"/>
            <a:chOff x="1657" y="528"/>
            <a:chExt cx="2346" cy="1360"/>
          </a:xfrm>
        </p:grpSpPr>
        <p:pic>
          <p:nvPicPr>
            <p:cNvPr id="10" name="Picture 3" descr="Regen1"/>
            <p:cNvPicPr>
              <a:picLocks noChangeAspect="1" noChangeArrowheads="1"/>
            </p:cNvPicPr>
            <p:nvPr/>
          </p:nvPicPr>
          <p:blipFill>
            <a:blip r:embed="rId3"/>
            <a:stretch/>
          </p:blipFill>
          <p:spPr bwMode="auto">
            <a:xfrm>
              <a:off x="1657" y="528"/>
              <a:ext cx="2346" cy="1360"/>
            </a:xfrm>
            <a:prstGeom prst="rect">
              <a:avLst/>
            </a:prstGeom>
            <a:noFill/>
            <a:ln>
              <a:noFill/>
            </a:ln>
          </p:spPr>
        </p:pic>
        <p:sp>
          <p:nvSpPr>
            <p:cNvPr id="11" name="Text Box 3"/>
            <p:cNvSpPr txBox="1">
              <a:spLocks noChangeArrowheads="1"/>
            </p:cNvSpPr>
            <p:nvPr/>
          </p:nvSpPr>
          <p:spPr bwMode="auto">
            <a:xfrm>
              <a:off x="3031" y="572"/>
              <a:ext cx="955"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Precipitation</a:t>
              </a:r>
              <a:endParaRPr lang="de-DE" sz="1350" dirty="0">
                <a:solidFill>
                  <a:schemeClr val="tx1"/>
                </a:solidFill>
              </a:endParaRPr>
            </a:p>
          </p:txBody>
        </p:sp>
      </p:grpSp>
      <p:grpSp>
        <p:nvGrpSpPr>
          <p:cNvPr id="12" name="Group 17"/>
          <p:cNvGrpSpPr/>
          <p:nvPr/>
        </p:nvGrpSpPr>
        <p:grpSpPr bwMode="auto">
          <a:xfrm>
            <a:off x="1825987" y="3182096"/>
            <a:ext cx="2782491" cy="1619250"/>
            <a:chOff x="158" y="2433"/>
            <a:chExt cx="2337" cy="1360"/>
          </a:xfrm>
        </p:grpSpPr>
        <p:pic>
          <p:nvPicPr>
            <p:cNvPr id="13" name="Picture 4" descr="Fluss"/>
            <p:cNvPicPr>
              <a:picLocks noChangeAspect="1" noChangeArrowheads="1"/>
            </p:cNvPicPr>
            <p:nvPr/>
          </p:nvPicPr>
          <p:blipFill>
            <a:blip r:embed="rId4"/>
            <a:stretch/>
          </p:blipFill>
          <p:spPr bwMode="auto">
            <a:xfrm>
              <a:off x="158" y="2433"/>
              <a:ext cx="2337" cy="1360"/>
            </a:xfrm>
            <a:prstGeom prst="rect">
              <a:avLst/>
            </a:prstGeom>
            <a:noFill/>
            <a:ln>
              <a:noFill/>
            </a:ln>
          </p:spPr>
        </p:pic>
        <p:sp>
          <p:nvSpPr>
            <p:cNvPr id="14" name="Text Box 3"/>
            <p:cNvSpPr txBox="1">
              <a:spLocks noChangeArrowheads="1"/>
            </p:cNvSpPr>
            <p:nvPr/>
          </p:nvSpPr>
          <p:spPr bwMode="auto">
            <a:xfrm>
              <a:off x="249" y="2523"/>
              <a:ext cx="809"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Discharge</a:t>
              </a:r>
              <a:endParaRPr sz="2100" dirty="0"/>
            </a:p>
          </p:txBody>
        </p:sp>
      </p:grpSp>
      <p:sp>
        <p:nvSpPr>
          <p:cNvPr id="15" name="Text Box 19"/>
          <p:cNvSpPr txBox="1">
            <a:spLocks noChangeArrowheads="1"/>
          </p:cNvSpPr>
          <p:nvPr/>
        </p:nvSpPr>
        <p:spPr bwMode="auto">
          <a:xfrm>
            <a:off x="4506699" y="1992289"/>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16" name="Text Box 20"/>
          <p:cNvSpPr txBox="1">
            <a:spLocks noChangeArrowheads="1"/>
          </p:cNvSpPr>
          <p:nvPr/>
        </p:nvSpPr>
        <p:spPr bwMode="auto">
          <a:xfrm>
            <a:off x="1423366" y="3650513"/>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20" name="Text Box 20"/>
          <p:cNvSpPr txBox="1">
            <a:spLocks noChangeArrowheads="1"/>
          </p:cNvSpPr>
          <p:nvPr/>
        </p:nvSpPr>
        <p:spPr bwMode="auto">
          <a:xfrm>
            <a:off x="4530761" y="3650512"/>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grpSp>
        <p:nvGrpSpPr>
          <p:cNvPr id="22" name="Group 21"/>
          <p:cNvGrpSpPr/>
          <p:nvPr/>
        </p:nvGrpSpPr>
        <p:grpSpPr bwMode="auto">
          <a:xfrm>
            <a:off x="4904329" y="3179459"/>
            <a:ext cx="2746013" cy="1621888"/>
            <a:chOff x="4644008" y="4239278"/>
            <a:chExt cx="3661351" cy="2162517"/>
          </a:xfrm>
        </p:grpSpPr>
        <p:pic>
          <p:nvPicPr>
            <p:cNvPr id="17" name="Picture 4" descr="Edertalsperre"/>
            <p:cNvPicPr>
              <a:picLocks noChangeAspect="1" noChangeArrowheads="1"/>
            </p:cNvPicPr>
            <p:nvPr/>
          </p:nvPicPr>
          <p:blipFill>
            <a:blip r:embed="rId5"/>
            <a:stretch/>
          </p:blipFill>
          <p:spPr bwMode="auto">
            <a:xfrm>
              <a:off x="4644008" y="4242795"/>
              <a:ext cx="2040562" cy="2159000"/>
            </a:xfrm>
            <a:prstGeom prst="rect">
              <a:avLst/>
            </a:prstGeom>
            <a:noFill/>
            <a:ln>
              <a:noFill/>
            </a:ln>
          </p:spPr>
        </p:pic>
        <p:pic>
          <p:nvPicPr>
            <p:cNvPr id="18" name="Picture 2" descr="http://ts1.mm.bing.net/th?id=HN.608041956185998643&amp;w=220&amp;h=146&amp;c=7&amp;rs=1&amp;pid=1.7"/>
            <p:cNvPicPr>
              <a:picLocks noChangeAspect="1" noChangeArrowheads="1"/>
            </p:cNvPicPr>
            <p:nvPr/>
          </p:nvPicPr>
          <p:blipFill>
            <a:blip r:embed="rId6"/>
            <a:stretch/>
          </p:blipFill>
          <p:spPr bwMode="auto">
            <a:xfrm>
              <a:off x="6684570" y="4239278"/>
              <a:ext cx="1620789" cy="1075443"/>
            </a:xfrm>
            <a:prstGeom prst="rect">
              <a:avLst/>
            </a:prstGeom>
            <a:noFill/>
            <a:ln>
              <a:noFill/>
            </a:ln>
          </p:spPr>
        </p:pic>
        <p:pic>
          <p:nvPicPr>
            <p:cNvPr id="19" name="Picture 4" descr="http://ts4.mm.bing.net/th?id=HN.607998873366037140&amp;w=229&amp;h=155&amp;c=7&amp;rs=1&amp;pid=1.7"/>
            <p:cNvPicPr>
              <a:picLocks noChangeAspect="1" noChangeArrowheads="1"/>
            </p:cNvPicPr>
            <p:nvPr/>
          </p:nvPicPr>
          <p:blipFill>
            <a:blip r:embed="rId7"/>
            <a:stretch/>
          </p:blipFill>
          <p:spPr bwMode="auto">
            <a:xfrm>
              <a:off x="6678789" y="5301208"/>
              <a:ext cx="1626570" cy="1100587"/>
            </a:xfrm>
            <a:prstGeom prst="rect">
              <a:avLst/>
            </a:prstGeom>
            <a:noFill/>
            <a:ln>
              <a:noFill/>
            </a:ln>
          </p:spPr>
        </p:pic>
        <p:sp>
          <p:nvSpPr>
            <p:cNvPr id="21" name="Text Box 3"/>
            <p:cNvSpPr txBox="1">
              <a:spLocks noChangeArrowheads="1"/>
            </p:cNvSpPr>
            <p:nvPr/>
          </p:nvSpPr>
          <p:spPr bwMode="auto">
            <a:xfrm>
              <a:off x="5690681" y="4273849"/>
              <a:ext cx="1355500" cy="400109"/>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 </a:t>
              </a:r>
              <a:r>
                <a:rPr lang="de-DE" sz="1350" dirty="0" err="1">
                  <a:solidFill>
                    <a:schemeClr val="tx1"/>
                  </a:solidFill>
                </a:rPr>
                <a:t>storage</a:t>
              </a:r>
              <a:endParaRPr lang="de-DE" sz="1350" dirty="0">
                <a:solidFill>
                  <a:schemeClr val="tx1"/>
                </a:solidFill>
              </a:endParaRPr>
            </a:p>
          </p:txBody>
        </p:sp>
      </p:grpSp>
    </p:spTree>
    <p:extLst>
      <p:ext uri="{BB962C8B-B14F-4D97-AF65-F5344CB8AC3E}">
        <p14:creationId xmlns:p14="http://schemas.microsoft.com/office/powerpoint/2010/main" val="4340022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3" name="Text Placeholder 2">
            <a:extLst>
              <a:ext uri="{FF2B5EF4-FFF2-40B4-BE49-F238E27FC236}">
                <a16:creationId xmlns:a16="http://schemas.microsoft.com/office/drawing/2014/main" id="{1238B667-3509-4B4B-8B01-653C9B9FA383}"/>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153</a:t>
            </a:fld>
            <a:endParaRPr lang="de-DE"/>
          </a:p>
        </p:txBody>
      </p:sp>
      <p:pic>
        <p:nvPicPr>
          <p:cNvPr id="5" name="Picture 4"/>
          <p:cNvPicPr>
            <a:picLocks noChangeAspect="1"/>
          </p:cNvPicPr>
          <p:nvPr/>
        </p:nvPicPr>
        <p:blipFill>
          <a:blip r:embed="rId2"/>
          <a:stretch/>
        </p:blipFill>
        <p:spPr bwMode="auto">
          <a:xfrm>
            <a:off x="107503" y="1203598"/>
            <a:ext cx="5452647" cy="38547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677786" y="4414341"/>
            <a:ext cx="3020519" cy="461665"/>
          </a:xfrm>
          <a:prstGeom prst="rect">
            <a:avLst/>
          </a:prstGeom>
          <a:noFill/>
        </p:spPr>
        <p:txBody>
          <a:bodyPr wrap="square" rtlCol="0">
            <a:spAutoFit/>
          </a:bodyPr>
          <a:lstStyle/>
          <a:p>
            <a:pPr>
              <a:defRPr/>
            </a:pPr>
            <a:r>
              <a:rPr lang="en-US" sz="1200" dirty="0">
                <a:latin typeface="+mn-lt"/>
              </a:rPr>
              <a:t>The global water cycle. Illustration: GIZ (2020) with data from Trenberth et al. (2011).</a:t>
            </a:r>
            <a:endParaRPr lang="en-GB" sz="1200" dirty="0">
              <a:latin typeface="+mn-lt"/>
              <a:cs typeface="Arial"/>
            </a:endParaRPr>
          </a:p>
        </p:txBody>
      </p:sp>
      <p:sp>
        <p:nvSpPr>
          <p:cNvPr id="8" name="Text Box 4">
            <a:extLst>
              <a:ext uri="{FF2B5EF4-FFF2-40B4-BE49-F238E27FC236}">
                <a16:creationId xmlns:a16="http://schemas.microsoft.com/office/drawing/2014/main" id="{0FA7161A-30DB-4541-ADCF-F36657BCB169}"/>
              </a:ext>
            </a:extLst>
          </p:cNvPr>
          <p:cNvSpPr txBox="1">
            <a:spLocks noChangeArrowheads="1"/>
          </p:cNvSpPr>
          <p:nvPr/>
        </p:nvSpPr>
        <p:spPr bwMode="auto">
          <a:xfrm>
            <a:off x="5808257" y="1275606"/>
            <a:ext cx="2759576" cy="2742108"/>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buClrTx/>
              <a:buFontTx/>
              <a:buNone/>
              <a:defRPr/>
            </a:pPr>
            <a:r>
              <a:rPr lang="de-DE" sz="1800" b="1" dirty="0" err="1">
                <a:solidFill>
                  <a:srgbClr val="000000"/>
                </a:solidFill>
                <a:latin typeface="+mn-lt"/>
              </a:rPr>
              <a:t>Water</a:t>
            </a:r>
            <a:r>
              <a:rPr lang="de-DE" sz="1800" b="1" dirty="0">
                <a:solidFill>
                  <a:srgbClr val="000000"/>
                </a:solidFill>
                <a:latin typeface="+mn-lt"/>
              </a:rPr>
              <a:t> </a:t>
            </a:r>
            <a:r>
              <a:rPr lang="de-DE" sz="1800" b="1" dirty="0" err="1">
                <a:solidFill>
                  <a:srgbClr val="000000"/>
                </a:solidFill>
                <a:latin typeface="+mn-lt"/>
              </a:rPr>
              <a:t>reservoirs</a:t>
            </a:r>
            <a:r>
              <a:rPr lang="de-DE" sz="1800" b="1" dirty="0">
                <a:solidFill>
                  <a:srgbClr val="000000"/>
                </a:solidFill>
                <a:latin typeface="+mn-lt"/>
              </a:rPr>
              <a:t> </a:t>
            </a:r>
          </a:p>
          <a:p>
            <a:pPr marL="285750" indent="-285750">
              <a:buClrTx/>
              <a:buFont typeface="Arial" panose="020B0604020202020204" pitchFamily="34" charset="0"/>
              <a:buChar char="•"/>
              <a:defRPr/>
            </a:pPr>
            <a:r>
              <a:rPr lang="de-DE" sz="1800" dirty="0">
                <a:solidFill>
                  <a:srgbClr val="000000"/>
                </a:solidFill>
                <a:latin typeface="+mn-lt"/>
              </a:rPr>
              <a:t>Oceans, </a:t>
            </a:r>
            <a:r>
              <a:rPr lang="de-DE" sz="1800" dirty="0" err="1">
                <a:solidFill>
                  <a:srgbClr val="000000"/>
                </a:solidFill>
                <a:latin typeface="+mn-lt"/>
              </a:rPr>
              <a:t>inland</a:t>
            </a:r>
            <a:r>
              <a:rPr lang="de-DE" sz="1800" dirty="0">
                <a:solidFill>
                  <a:srgbClr val="000000"/>
                </a:solidFill>
                <a:latin typeface="+mn-lt"/>
              </a:rPr>
              <a:t> </a:t>
            </a:r>
            <a:r>
              <a:rPr lang="de-DE" sz="1800" dirty="0" err="1">
                <a:solidFill>
                  <a:srgbClr val="000000"/>
                </a:solidFill>
                <a:latin typeface="+mn-lt"/>
              </a:rPr>
              <a:t>waters</a:t>
            </a:r>
            <a:r>
              <a:rPr lang="de-DE" sz="1800" dirty="0">
                <a:solidFill>
                  <a:srgbClr val="000000"/>
                </a:solidFill>
                <a:latin typeface="+mn-lt"/>
              </a:rPr>
              <a:t>, </a:t>
            </a:r>
            <a:r>
              <a:rPr lang="de-DE" sz="1800" dirty="0" err="1">
                <a:solidFill>
                  <a:srgbClr val="000000"/>
                </a:solidFill>
                <a:latin typeface="+mn-lt"/>
              </a:rPr>
              <a:t>glaciers</a:t>
            </a:r>
            <a:r>
              <a:rPr lang="de-DE" sz="1800" dirty="0">
                <a:solidFill>
                  <a:srgbClr val="000000"/>
                </a:solidFill>
                <a:latin typeface="+mn-lt"/>
              </a:rPr>
              <a:t>, </a:t>
            </a:r>
            <a:r>
              <a:rPr lang="de-DE" sz="1800" dirty="0" err="1">
                <a:solidFill>
                  <a:srgbClr val="000000"/>
                </a:solidFill>
                <a:latin typeface="+mn-lt"/>
              </a:rPr>
              <a:t>groundwater</a:t>
            </a:r>
            <a:r>
              <a:rPr lang="de-DE" sz="1800" dirty="0">
                <a:solidFill>
                  <a:srgbClr val="000000"/>
                </a:solidFill>
                <a:latin typeface="+mn-lt"/>
              </a:rPr>
              <a:t>, </a:t>
            </a:r>
            <a:r>
              <a:rPr lang="de-DE" sz="1800" dirty="0" err="1">
                <a:solidFill>
                  <a:srgbClr val="000000"/>
                </a:solidFill>
                <a:latin typeface="+mn-lt"/>
              </a:rPr>
              <a:t>atmosphere</a:t>
            </a:r>
            <a:r>
              <a:rPr lang="de-DE" sz="1800" dirty="0">
                <a:solidFill>
                  <a:srgbClr val="000000"/>
                </a:solidFill>
                <a:latin typeface="+mn-lt"/>
              </a:rPr>
              <a:t>, </a:t>
            </a:r>
            <a:r>
              <a:rPr lang="de-DE" sz="1800" dirty="0" err="1">
                <a:solidFill>
                  <a:srgbClr val="000000"/>
                </a:solidFill>
                <a:latin typeface="+mn-lt"/>
              </a:rPr>
              <a:t>soil</a:t>
            </a:r>
            <a:r>
              <a:rPr lang="de-DE" sz="1800" dirty="0">
                <a:solidFill>
                  <a:srgbClr val="000000"/>
                </a:solidFill>
                <a:latin typeface="+mn-lt"/>
              </a:rPr>
              <a:t> </a:t>
            </a:r>
            <a:r>
              <a:rPr lang="de-DE" sz="1800" dirty="0" err="1">
                <a:solidFill>
                  <a:srgbClr val="000000"/>
                </a:solidFill>
                <a:latin typeface="+mn-lt"/>
              </a:rPr>
              <a:t>water</a:t>
            </a:r>
            <a:r>
              <a:rPr lang="de-DE" sz="1800" dirty="0">
                <a:solidFill>
                  <a:srgbClr val="000000"/>
                </a:solidFill>
                <a:latin typeface="+mn-lt"/>
              </a:rPr>
              <a:t>, </a:t>
            </a:r>
            <a:r>
              <a:rPr lang="de-DE" sz="1800" dirty="0" err="1">
                <a:solidFill>
                  <a:srgbClr val="000000"/>
                </a:solidFill>
                <a:latin typeface="+mn-lt"/>
              </a:rPr>
              <a:t>organisms</a:t>
            </a:r>
            <a:r>
              <a:rPr lang="de-DE" sz="1800" dirty="0">
                <a:solidFill>
                  <a:srgbClr val="000000"/>
                </a:solidFill>
                <a:latin typeface="+mn-lt"/>
              </a:rPr>
              <a:t> ...</a:t>
            </a:r>
          </a:p>
          <a:p>
            <a:pPr>
              <a:buClrTx/>
              <a:buFontTx/>
              <a:buNone/>
              <a:defRPr/>
            </a:pPr>
            <a:endParaRPr lang="de-DE" sz="1800" b="1" dirty="0">
              <a:solidFill>
                <a:srgbClr val="000000"/>
              </a:solidFill>
              <a:latin typeface="+mn-lt"/>
            </a:endParaRPr>
          </a:p>
          <a:p>
            <a:pPr>
              <a:buClrTx/>
              <a:buFontTx/>
              <a:buNone/>
              <a:defRPr/>
            </a:pPr>
            <a:r>
              <a:rPr lang="de-DE" sz="1800" b="1" dirty="0" err="1">
                <a:solidFill>
                  <a:srgbClr val="000000"/>
                </a:solidFill>
                <a:latin typeface="+mn-lt"/>
              </a:rPr>
              <a:t>Processes</a:t>
            </a:r>
            <a:endParaRPr lang="de-DE" sz="1800" b="1" dirty="0">
              <a:solidFill>
                <a:srgbClr val="000000"/>
              </a:solidFill>
              <a:latin typeface="+mn-lt"/>
            </a:endParaRPr>
          </a:p>
          <a:p>
            <a:pPr marL="285750" indent="-285750">
              <a:buClrTx/>
              <a:buFont typeface="Arial" panose="020B0604020202020204" pitchFamily="34" charset="0"/>
              <a:buChar char="•"/>
              <a:defRPr/>
            </a:pPr>
            <a:r>
              <a:rPr lang="de-DE" sz="1800" dirty="0" err="1">
                <a:solidFill>
                  <a:srgbClr val="000000"/>
                </a:solidFill>
                <a:latin typeface="+mn-lt"/>
              </a:rPr>
              <a:t>Precipitation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evaporation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seepage</a:t>
            </a:r>
            <a:r>
              <a:rPr lang="de-DE" sz="1800" dirty="0">
                <a:solidFill>
                  <a:srgbClr val="000000"/>
                </a:solidFill>
                <a:latin typeface="+mn-lt"/>
              </a:rPr>
              <a:t>, </a:t>
            </a:r>
          </a:p>
          <a:p>
            <a:pPr marL="285750" indent="-285750">
              <a:buClrTx/>
              <a:buFont typeface="Arial" panose="020B0604020202020204" pitchFamily="34" charset="0"/>
              <a:buChar char="•"/>
              <a:defRPr/>
            </a:pPr>
            <a:r>
              <a:rPr lang="de-DE" sz="1800" dirty="0" err="1">
                <a:solidFill>
                  <a:srgbClr val="000000"/>
                </a:solidFill>
                <a:latin typeface="+mn-lt"/>
              </a:rPr>
              <a:t>Runoff</a:t>
            </a:r>
            <a:endParaRPr sz="2800" dirty="0">
              <a:latin typeface="+mn-lt"/>
            </a:endParaRPr>
          </a:p>
        </p:txBody>
      </p:sp>
      <p:sp>
        <p:nvSpPr>
          <p:cNvPr id="7" name="Rectangle: Rounded Corners 6">
            <a:extLst>
              <a:ext uri="{FF2B5EF4-FFF2-40B4-BE49-F238E27FC236}">
                <a16:creationId xmlns:a16="http://schemas.microsoft.com/office/drawing/2014/main" id="{F0A4A257-C030-44C2-ADCD-C69DA87F7D48}"/>
              </a:ext>
            </a:extLst>
          </p:cNvPr>
          <p:cNvSpPr/>
          <p:nvPr/>
        </p:nvSpPr>
        <p:spPr>
          <a:xfrm>
            <a:off x="2051720" y="3939902"/>
            <a:ext cx="1512168" cy="79238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57764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49C13-C0C2-48F9-8E55-CBB98040C3B6}"/>
              </a:ext>
            </a:extLst>
          </p:cNvPr>
          <p:cNvSpPr>
            <a:spLocks noGrp="1"/>
          </p:cNvSpPr>
          <p:nvPr>
            <p:ph type="title"/>
          </p:nvPr>
        </p:nvSpPr>
        <p:spPr/>
        <p:txBody>
          <a:bodyPr/>
          <a:lstStyle/>
          <a:p>
            <a:r>
              <a:rPr lang="de-DE" dirty="0" err="1"/>
              <a:t>Seasonal</a:t>
            </a:r>
            <a:r>
              <a:rPr lang="de-DE" dirty="0"/>
              <a:t> </a:t>
            </a:r>
            <a:r>
              <a:rPr lang="de-DE" dirty="0" err="1"/>
              <a:t>distribution</a:t>
            </a:r>
            <a:r>
              <a:rPr lang="de-DE" dirty="0"/>
              <a:t> </a:t>
            </a:r>
            <a:r>
              <a:rPr lang="de-DE" dirty="0" err="1"/>
              <a:t>of</a:t>
            </a:r>
            <a:r>
              <a:rPr lang="de-DE" dirty="0"/>
              <a:t> </a:t>
            </a:r>
            <a:r>
              <a:rPr lang="de-DE" dirty="0" err="1"/>
              <a:t>discharge</a:t>
            </a:r>
            <a:endParaRPr lang="en-DE" dirty="0"/>
          </a:p>
        </p:txBody>
      </p:sp>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Niederschläge in Deutschland</a:t>
            </a:r>
          </a:p>
        </p:txBody>
      </p:sp>
      <p:graphicFrame>
        <p:nvGraphicFramePr>
          <p:cNvPr id="12" name="Object 8">
            <a:extLst>
              <a:ext uri="{FF2B5EF4-FFF2-40B4-BE49-F238E27FC236}">
                <a16:creationId xmlns:a16="http://schemas.microsoft.com/office/drawing/2014/main" id="{12527620-B73C-4C67-B306-B5084AF6F37D}"/>
              </a:ext>
            </a:extLst>
          </p:cNvPr>
          <p:cNvGraphicFramePr>
            <a:graphicFrameLocks noChangeAspect="1"/>
          </p:cNvGraphicFramePr>
          <p:nvPr>
            <p:extLst/>
          </p:nvPr>
        </p:nvGraphicFramePr>
        <p:xfrm>
          <a:off x="1885950" y="1135561"/>
          <a:ext cx="5311379" cy="3737372"/>
        </p:xfrm>
        <a:graphic>
          <a:graphicData uri="http://schemas.openxmlformats.org/presentationml/2006/ole">
            <mc:AlternateContent xmlns:mc="http://schemas.openxmlformats.org/markup-compatibility/2006">
              <mc:Choice xmlns:v="urn:schemas-microsoft-com:vml" Requires="v">
                <p:oleObj spid="_x0000_s32828" name="Chart" r:id="rId4" imgW="4886325" imgH="3438430" progId="Excel.Chart.8">
                  <p:embed/>
                </p:oleObj>
              </mc:Choice>
              <mc:Fallback>
                <p:oleObj name="Chart" r:id="rId4" imgW="4886325" imgH="3438430" progId="Excel.Chart.8">
                  <p:embed/>
                  <p:pic>
                    <p:nvPicPr>
                      <p:cNvPr id="12" name="Object 8">
                        <a:extLst>
                          <a:ext uri="{FF2B5EF4-FFF2-40B4-BE49-F238E27FC236}">
                            <a16:creationId xmlns:a16="http://schemas.microsoft.com/office/drawing/2014/main" id="{12527620-B73C-4C67-B306-B5084AF6F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1135561"/>
                        <a:ext cx="5311379" cy="373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0">
            <a:extLst>
              <a:ext uri="{FF2B5EF4-FFF2-40B4-BE49-F238E27FC236}">
                <a16:creationId xmlns:a16="http://schemas.microsoft.com/office/drawing/2014/main" id="{42E39C30-F84E-40C0-9AC6-C84B99083A7F}"/>
              </a:ext>
            </a:extLst>
          </p:cNvPr>
          <p:cNvSpPr txBox="1">
            <a:spLocks noChangeArrowheads="1"/>
          </p:cNvSpPr>
          <p:nvPr/>
        </p:nvSpPr>
        <p:spPr bwMode="auto">
          <a:xfrm>
            <a:off x="2908697" y="1639195"/>
            <a:ext cx="15872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rgbClr val="FF9900"/>
                </a:solidFill>
              </a:rPr>
              <a:t>Evapotranspiration</a:t>
            </a:r>
            <a:endParaRPr lang="en-US" altLang="en-US" sz="1200" b="1">
              <a:solidFill>
                <a:srgbClr val="FF9900"/>
              </a:solidFill>
            </a:endParaRPr>
          </a:p>
        </p:txBody>
      </p:sp>
      <p:sp>
        <p:nvSpPr>
          <p:cNvPr id="14" name="Text Box 11">
            <a:extLst>
              <a:ext uri="{FF2B5EF4-FFF2-40B4-BE49-F238E27FC236}">
                <a16:creationId xmlns:a16="http://schemas.microsoft.com/office/drawing/2014/main" id="{988988A0-8F9F-4248-BF4A-B5239417A657}"/>
              </a:ext>
            </a:extLst>
          </p:cNvPr>
          <p:cNvSpPr txBox="1">
            <a:spLocks noChangeArrowheads="1"/>
          </p:cNvSpPr>
          <p:nvPr/>
        </p:nvSpPr>
        <p:spPr bwMode="auto">
          <a:xfrm>
            <a:off x="2878932" y="2714330"/>
            <a:ext cx="106631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accent2"/>
                </a:solidFill>
              </a:rPr>
              <a:t>Precipitaion</a:t>
            </a:r>
            <a:endParaRPr lang="en-US" altLang="en-US" sz="1200" b="1" dirty="0">
              <a:solidFill>
                <a:schemeClr val="accent2"/>
              </a:solidFill>
            </a:endParaRPr>
          </a:p>
        </p:txBody>
      </p:sp>
      <p:sp>
        <p:nvSpPr>
          <p:cNvPr id="15" name="Text Box 12">
            <a:extLst>
              <a:ext uri="{FF2B5EF4-FFF2-40B4-BE49-F238E27FC236}">
                <a16:creationId xmlns:a16="http://schemas.microsoft.com/office/drawing/2014/main" id="{598C5C91-E18B-40FB-84CA-7F2871908B62}"/>
              </a:ext>
            </a:extLst>
          </p:cNvPr>
          <p:cNvSpPr txBox="1">
            <a:spLocks noChangeArrowheads="1"/>
          </p:cNvSpPr>
          <p:nvPr/>
        </p:nvSpPr>
        <p:spPr bwMode="auto">
          <a:xfrm>
            <a:off x="4770835" y="3529908"/>
            <a:ext cx="9268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dirty="0" err="1">
                <a:solidFill>
                  <a:schemeClr val="tx1"/>
                </a:solidFill>
              </a:rPr>
              <a:t>Discharge</a:t>
            </a:r>
            <a:endParaRPr lang="en-US" altLang="en-US" sz="1200" b="1" dirty="0">
              <a:solidFill>
                <a:schemeClr val="tx1"/>
              </a:solidFill>
            </a:endParaRPr>
          </a:p>
        </p:txBody>
      </p:sp>
      <p:sp>
        <p:nvSpPr>
          <p:cNvPr id="16" name="Rectangle 14">
            <a:extLst>
              <a:ext uri="{FF2B5EF4-FFF2-40B4-BE49-F238E27FC236}">
                <a16:creationId xmlns:a16="http://schemas.microsoft.com/office/drawing/2014/main" id="{D87F6124-2646-4D15-988B-3F90A002D7C2}"/>
              </a:ext>
            </a:extLst>
          </p:cNvPr>
          <p:cNvSpPr>
            <a:spLocks noChangeArrowheads="1"/>
          </p:cNvSpPr>
          <p:nvPr/>
        </p:nvSpPr>
        <p:spPr bwMode="auto">
          <a:xfrm>
            <a:off x="6201967" y="1542755"/>
            <a:ext cx="6719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800" b="1">
                <a:solidFill>
                  <a:schemeClr val="tx1"/>
                </a:solidFill>
              </a:rPr>
              <a:t>Elbe</a:t>
            </a:r>
            <a:endParaRPr lang="en-US" altLang="en-US" sz="1800" b="1">
              <a:solidFill>
                <a:schemeClr val="tx1"/>
              </a:solidFill>
            </a:endParaRPr>
          </a:p>
        </p:txBody>
      </p:sp>
    </p:spTree>
    <p:extLst>
      <p:ext uri="{BB962C8B-B14F-4D97-AF65-F5344CB8AC3E}">
        <p14:creationId xmlns:p14="http://schemas.microsoft.com/office/powerpoint/2010/main" val="34021414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D4A8-E9A0-4CC6-AA60-A68CFE1D6D04}"/>
              </a:ext>
            </a:extLst>
          </p:cNvPr>
          <p:cNvSpPr>
            <a:spLocks noGrp="1"/>
          </p:cNvSpPr>
          <p:nvPr>
            <p:ph type="title"/>
          </p:nvPr>
        </p:nvSpPr>
        <p:spPr/>
        <p:txBody>
          <a:bodyPr/>
          <a:lstStyle/>
          <a:p>
            <a:r>
              <a:rPr lang="de-DE" dirty="0"/>
              <a:t>Global </a:t>
            </a:r>
            <a:r>
              <a:rPr lang="de-DE" dirty="0" err="1"/>
              <a:t>discharge</a:t>
            </a:r>
            <a:endParaRPr lang="en-DE" dirty="0"/>
          </a:p>
        </p:txBody>
      </p:sp>
      <p:sp>
        <p:nvSpPr>
          <p:cNvPr id="4" name="Slide Number Placeholder 3">
            <a:extLst>
              <a:ext uri="{FF2B5EF4-FFF2-40B4-BE49-F238E27FC236}">
                <a16:creationId xmlns:a16="http://schemas.microsoft.com/office/drawing/2014/main" id="{4E96D9DA-03D5-40D3-A1C5-69971C3EBB0D}"/>
              </a:ext>
            </a:extLst>
          </p:cNvPr>
          <p:cNvSpPr>
            <a:spLocks noGrp="1"/>
          </p:cNvSpPr>
          <p:nvPr>
            <p:ph type="sldNum" sz="quarter" idx="16"/>
          </p:nvPr>
        </p:nvSpPr>
        <p:spPr/>
        <p:txBody>
          <a:bodyPr/>
          <a:lstStyle/>
          <a:p>
            <a:pPr>
              <a:defRPr/>
            </a:pPr>
            <a:r>
              <a:rPr lang="de-DE"/>
              <a:t>Seite </a:t>
            </a:r>
            <a:fld id="{959D87B1-1F1C-4319-8EA1-6710C33C6049}" type="slidenum">
              <a:rPr lang="de-DE" smtClean="0"/>
              <a:t>155</a:t>
            </a:fld>
            <a:endParaRPr lang="de-DE"/>
          </a:p>
        </p:txBody>
      </p:sp>
      <p:pic>
        <p:nvPicPr>
          <p:cNvPr id="6" name="Picture 5">
            <a:extLst>
              <a:ext uri="{FF2B5EF4-FFF2-40B4-BE49-F238E27FC236}">
                <a16:creationId xmlns:a16="http://schemas.microsoft.com/office/drawing/2014/main" id="{622FEB84-A8C4-43F4-9ECA-511739C6C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419622"/>
            <a:ext cx="7419006" cy="3168352"/>
          </a:xfrm>
          <a:prstGeom prst="rect">
            <a:avLst/>
          </a:prstGeom>
        </p:spPr>
      </p:pic>
      <p:sp>
        <p:nvSpPr>
          <p:cNvPr id="7" name="TextBox 6">
            <a:extLst>
              <a:ext uri="{FF2B5EF4-FFF2-40B4-BE49-F238E27FC236}">
                <a16:creationId xmlns:a16="http://schemas.microsoft.com/office/drawing/2014/main" id="{38389817-4164-4185-8FE2-536A590D3C93}"/>
              </a:ext>
            </a:extLst>
          </p:cNvPr>
          <p:cNvSpPr txBox="1"/>
          <p:nvPr/>
        </p:nvSpPr>
        <p:spPr bwMode="auto">
          <a:xfrm>
            <a:off x="6627102" y="4535686"/>
            <a:ext cx="1475472" cy="276999"/>
          </a:xfrm>
          <a:prstGeom prst="rect">
            <a:avLst/>
          </a:prstGeom>
          <a:noFill/>
        </p:spPr>
        <p:txBody>
          <a:bodyPr wrap="square" rtlCol="0">
            <a:spAutoFit/>
          </a:bodyPr>
          <a:lstStyle/>
          <a:p>
            <a:r>
              <a:rPr lang="de-DE" sz="1200" dirty="0">
                <a:latin typeface="+mn-lt"/>
              </a:rPr>
              <a:t>Li et al. 2018, </a:t>
            </a:r>
            <a:r>
              <a:rPr lang="de-DE" sz="1200" dirty="0" err="1">
                <a:latin typeface="+mn-lt"/>
              </a:rPr>
              <a:t>Water</a:t>
            </a:r>
            <a:endParaRPr lang="en-DE" sz="1200" dirty="0">
              <a:latin typeface="+mn-lt"/>
            </a:endParaRPr>
          </a:p>
        </p:txBody>
      </p:sp>
    </p:spTree>
    <p:extLst>
      <p:ext uri="{BB962C8B-B14F-4D97-AF65-F5344CB8AC3E}">
        <p14:creationId xmlns:p14="http://schemas.microsoft.com/office/powerpoint/2010/main" val="16526745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1CA8C-9BC3-41D8-A31B-46E8BAB9C92A}"/>
              </a:ext>
            </a:extLst>
          </p:cNvPr>
          <p:cNvSpPr>
            <a:spLocks noGrp="1"/>
          </p:cNvSpPr>
          <p:nvPr>
            <p:ph type="title"/>
          </p:nvPr>
        </p:nvSpPr>
        <p:spPr/>
        <p:txBody>
          <a:bodyPr/>
          <a:lstStyle/>
          <a:p>
            <a:r>
              <a:rPr lang="de-DE" dirty="0"/>
              <a:t>The </a:t>
            </a:r>
            <a:r>
              <a:rPr lang="de-DE" dirty="0" err="1"/>
              <a:t>largest</a:t>
            </a:r>
            <a:r>
              <a:rPr lang="de-DE" dirty="0"/>
              <a:t> </a:t>
            </a:r>
            <a:r>
              <a:rPr lang="de-DE" dirty="0" err="1"/>
              <a:t>rivers</a:t>
            </a:r>
            <a:r>
              <a:rPr lang="de-DE" dirty="0"/>
              <a:t> </a:t>
            </a:r>
            <a:br>
              <a:rPr lang="de-DE" dirty="0"/>
            </a:br>
            <a:r>
              <a:rPr lang="de-DE" sz="1600" dirty="0"/>
              <a:t>(</a:t>
            </a:r>
            <a:r>
              <a:rPr lang="de-DE" sz="1600" dirty="0" err="1"/>
              <a:t>length</a:t>
            </a:r>
            <a:r>
              <a:rPr lang="de-DE" sz="1600" dirty="0"/>
              <a:t>)</a:t>
            </a:r>
            <a:endParaRPr lang="en-DE" dirty="0"/>
          </a:p>
        </p:txBody>
      </p:sp>
      <p:sp>
        <p:nvSpPr>
          <p:cNvPr id="3" name="Text Placeholder 2">
            <a:extLst>
              <a:ext uri="{FF2B5EF4-FFF2-40B4-BE49-F238E27FC236}">
                <a16:creationId xmlns:a16="http://schemas.microsoft.com/office/drawing/2014/main" id="{9E4876F9-D464-46FB-9A55-7F791CE86FE6}"/>
              </a:ext>
            </a:extLst>
          </p:cNvPr>
          <p:cNvSpPr>
            <a:spLocks noGrp="1"/>
          </p:cNvSpPr>
          <p:nvPr>
            <p:ph type="body" sz="quarter" idx="13"/>
          </p:nvPr>
        </p:nvSpPr>
        <p:spPr/>
        <p:txBody>
          <a:bodyPr/>
          <a:lstStyle/>
          <a:p>
            <a:endParaRPr lang="en-DE" dirty="0"/>
          </a:p>
        </p:txBody>
      </p:sp>
      <p:sp>
        <p:nvSpPr>
          <p:cNvPr id="4" name="Slide Number Placeholder 3">
            <a:extLst>
              <a:ext uri="{FF2B5EF4-FFF2-40B4-BE49-F238E27FC236}">
                <a16:creationId xmlns:a16="http://schemas.microsoft.com/office/drawing/2014/main" id="{430CD82C-8C14-4105-A8FD-4D8EA782AA89}"/>
              </a:ext>
            </a:extLst>
          </p:cNvPr>
          <p:cNvSpPr>
            <a:spLocks noGrp="1"/>
          </p:cNvSpPr>
          <p:nvPr>
            <p:ph type="sldNum" sz="quarter" idx="16"/>
          </p:nvPr>
        </p:nvSpPr>
        <p:spPr/>
        <p:txBody>
          <a:bodyPr/>
          <a:lstStyle/>
          <a:p>
            <a:pPr>
              <a:defRPr/>
            </a:pPr>
            <a:r>
              <a:rPr lang="de-DE"/>
              <a:t>Seite </a:t>
            </a:r>
            <a:fld id="{959D87B1-1F1C-4319-8EA1-6710C33C6049}" type="slidenum">
              <a:rPr lang="de-DE" smtClean="0"/>
              <a:t>156</a:t>
            </a:fld>
            <a:endParaRPr lang="de-DE"/>
          </a:p>
        </p:txBody>
      </p:sp>
      <p:pic>
        <p:nvPicPr>
          <p:cNvPr id="6" name="Picture 5">
            <a:extLst>
              <a:ext uri="{FF2B5EF4-FFF2-40B4-BE49-F238E27FC236}">
                <a16:creationId xmlns:a16="http://schemas.microsoft.com/office/drawing/2014/main" id="{A6E9942D-696E-4FD0-89AF-97F42EC22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893917"/>
            <a:ext cx="3277057" cy="38105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9363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37E88-EFD3-450C-B333-D40EB65CF540}"/>
              </a:ext>
            </a:extLst>
          </p:cNvPr>
          <p:cNvSpPr>
            <a:spLocks noGrp="1"/>
          </p:cNvSpPr>
          <p:nvPr>
            <p:ph type="title"/>
          </p:nvPr>
        </p:nvSpPr>
        <p:spPr/>
        <p:txBody>
          <a:bodyPr/>
          <a:lstStyle/>
          <a:p>
            <a:r>
              <a:rPr lang="de-DE" dirty="0"/>
              <a:t>The </a:t>
            </a:r>
            <a:r>
              <a:rPr lang="de-DE" dirty="0" err="1"/>
              <a:t>largest</a:t>
            </a:r>
            <a:r>
              <a:rPr lang="de-DE" dirty="0"/>
              <a:t> </a:t>
            </a:r>
            <a:r>
              <a:rPr lang="de-DE" dirty="0" err="1"/>
              <a:t>rivers</a:t>
            </a:r>
            <a:r>
              <a:rPr lang="de-DE" dirty="0"/>
              <a:t> </a:t>
            </a:r>
            <a:br>
              <a:rPr lang="de-DE" dirty="0"/>
            </a:br>
            <a:r>
              <a:rPr lang="de-DE" sz="1600" dirty="0"/>
              <a:t>(</a:t>
            </a:r>
            <a:r>
              <a:rPr lang="de-DE" sz="1600" dirty="0" err="1"/>
              <a:t>discharge</a:t>
            </a:r>
            <a:r>
              <a:rPr lang="de-DE" sz="1600" dirty="0"/>
              <a:t>)</a:t>
            </a:r>
            <a:endParaRPr lang="en-DE" sz="1600" dirty="0"/>
          </a:p>
        </p:txBody>
      </p:sp>
      <p:sp>
        <p:nvSpPr>
          <p:cNvPr id="4" name="Slide Number Placeholder 3">
            <a:extLst>
              <a:ext uri="{FF2B5EF4-FFF2-40B4-BE49-F238E27FC236}">
                <a16:creationId xmlns:a16="http://schemas.microsoft.com/office/drawing/2014/main" id="{97AEBD77-C083-48AA-AAAF-50547717FB47}"/>
              </a:ext>
            </a:extLst>
          </p:cNvPr>
          <p:cNvSpPr>
            <a:spLocks noGrp="1"/>
          </p:cNvSpPr>
          <p:nvPr>
            <p:ph type="sldNum" sz="quarter" idx="16"/>
          </p:nvPr>
        </p:nvSpPr>
        <p:spPr/>
        <p:txBody>
          <a:bodyPr/>
          <a:lstStyle/>
          <a:p>
            <a:pPr>
              <a:defRPr/>
            </a:pPr>
            <a:r>
              <a:rPr lang="de-DE"/>
              <a:t>Seite </a:t>
            </a:r>
            <a:fld id="{959D87B1-1F1C-4319-8EA1-6710C33C6049}" type="slidenum">
              <a:rPr lang="de-DE" smtClean="0"/>
              <a:t>157</a:t>
            </a:fld>
            <a:endParaRPr lang="de-DE"/>
          </a:p>
        </p:txBody>
      </p:sp>
      <p:pic>
        <p:nvPicPr>
          <p:cNvPr id="6" name="Picture 5">
            <a:extLst>
              <a:ext uri="{FF2B5EF4-FFF2-40B4-BE49-F238E27FC236}">
                <a16:creationId xmlns:a16="http://schemas.microsoft.com/office/drawing/2014/main" id="{16D570EA-9266-4C0F-B418-A0AAC764D270}"/>
              </a:ext>
            </a:extLst>
          </p:cNvPr>
          <p:cNvPicPr>
            <a:picLocks noChangeAspect="1"/>
          </p:cNvPicPr>
          <p:nvPr/>
        </p:nvPicPr>
        <p:blipFill rotWithShape="1">
          <a:blip r:embed="rId2"/>
          <a:srcRect t="10273"/>
          <a:stretch/>
        </p:blipFill>
        <p:spPr>
          <a:xfrm>
            <a:off x="3203848" y="699542"/>
            <a:ext cx="4635236" cy="4263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10255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4155-43D1-4543-80EB-450AA2670223}"/>
              </a:ext>
            </a:extLst>
          </p:cNvPr>
          <p:cNvSpPr>
            <a:spLocks noGrp="1"/>
          </p:cNvSpPr>
          <p:nvPr>
            <p:ph type="title"/>
          </p:nvPr>
        </p:nvSpPr>
        <p:spPr/>
        <p:txBody>
          <a:bodyPr/>
          <a:lstStyle/>
          <a:p>
            <a:r>
              <a:rPr lang="de-DE" dirty="0" err="1"/>
              <a:t>Please</a:t>
            </a:r>
            <a:r>
              <a:rPr lang="de-DE" dirty="0"/>
              <a:t> </a:t>
            </a:r>
            <a:r>
              <a:rPr lang="de-DE" dirty="0" err="1"/>
              <a:t>answer</a:t>
            </a:r>
            <a:r>
              <a:rPr lang="de-DE" dirty="0"/>
              <a:t> </a:t>
            </a:r>
            <a:r>
              <a:rPr lang="de-DE" dirty="0" err="1"/>
              <a:t>the</a:t>
            </a:r>
            <a:r>
              <a:rPr lang="de-DE" dirty="0"/>
              <a:t> </a:t>
            </a:r>
            <a:r>
              <a:rPr lang="de-DE" dirty="0" err="1"/>
              <a:t>questions</a:t>
            </a:r>
            <a:r>
              <a:rPr lang="de-DE" dirty="0"/>
              <a:t>!</a:t>
            </a:r>
            <a:endParaRPr lang="en-DE" dirty="0"/>
          </a:p>
        </p:txBody>
      </p:sp>
      <p:sp>
        <p:nvSpPr>
          <p:cNvPr id="3" name="Text Placeholder 2">
            <a:extLst>
              <a:ext uri="{FF2B5EF4-FFF2-40B4-BE49-F238E27FC236}">
                <a16:creationId xmlns:a16="http://schemas.microsoft.com/office/drawing/2014/main" id="{01009C8B-5D85-4751-B48D-EC236A19E0C6}"/>
              </a:ext>
            </a:extLst>
          </p:cNvPr>
          <p:cNvSpPr>
            <a:spLocks noGrp="1"/>
          </p:cNvSpPr>
          <p:nvPr>
            <p:ph type="body" sz="quarter" idx="13"/>
          </p:nvPr>
        </p:nvSpPr>
        <p:spPr>
          <a:xfrm>
            <a:off x="438353" y="1707654"/>
            <a:ext cx="6221879" cy="2234161"/>
          </a:xfrm>
        </p:spPr>
        <p:txBody>
          <a:bodyPr>
            <a:noAutofit/>
          </a:bodyPr>
          <a:lstStyle/>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is</a:t>
            </a:r>
            <a:r>
              <a:rPr lang="de-DE" sz="1500" dirty="0">
                <a:latin typeface="+mn-lt"/>
              </a:rPr>
              <a:t> potential and </a:t>
            </a:r>
            <a:r>
              <a:rPr lang="de-DE" sz="1500" dirty="0" err="1">
                <a:latin typeface="+mn-lt"/>
              </a:rPr>
              <a:t>what</a:t>
            </a:r>
            <a:r>
              <a:rPr lang="de-DE" sz="1500" dirty="0">
                <a:latin typeface="+mn-lt"/>
              </a:rPr>
              <a:t> </a:t>
            </a:r>
            <a:r>
              <a:rPr lang="de-DE" sz="1500" dirty="0" err="1">
                <a:latin typeface="+mn-lt"/>
              </a:rPr>
              <a:t>actual</a:t>
            </a:r>
            <a:r>
              <a:rPr lang="de-DE" sz="1500" dirty="0">
                <a:latin typeface="+mn-lt"/>
              </a:rPr>
              <a:t> </a:t>
            </a:r>
            <a:r>
              <a:rPr lang="de-DE" sz="1500" dirty="0" err="1">
                <a:latin typeface="+mn-lt"/>
              </a:rPr>
              <a:t>evapotranspiration</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is</a:t>
            </a:r>
            <a:r>
              <a:rPr lang="de-DE" sz="1500" dirty="0">
                <a:latin typeface="+mn-lt"/>
              </a:rPr>
              <a:t> </a:t>
            </a:r>
            <a:r>
              <a:rPr lang="de-DE" sz="1500" dirty="0" err="1">
                <a:latin typeface="+mn-lt"/>
              </a:rPr>
              <a:t>interception</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are</a:t>
            </a:r>
            <a:r>
              <a:rPr lang="de-DE" sz="1500" dirty="0">
                <a:latin typeface="+mn-lt"/>
              </a:rPr>
              <a:t> </a:t>
            </a:r>
            <a:r>
              <a:rPr lang="de-DE" sz="1500" dirty="0" err="1">
                <a:latin typeface="+mn-lt"/>
              </a:rPr>
              <a:t>reanalysis</a:t>
            </a:r>
            <a:r>
              <a:rPr lang="de-DE" sz="1500" dirty="0">
                <a:latin typeface="+mn-lt"/>
              </a:rPr>
              <a:t> </a:t>
            </a:r>
            <a:r>
              <a:rPr lang="de-DE" sz="1500" dirty="0" err="1">
                <a:latin typeface="+mn-lt"/>
              </a:rPr>
              <a:t>data</a:t>
            </a:r>
            <a:r>
              <a:rPr lang="de-DE" sz="1500" dirty="0">
                <a:latin typeface="+mn-lt"/>
              </a:rPr>
              <a:t>?</a:t>
            </a:r>
          </a:p>
          <a:p>
            <a:pPr marL="342900" indent="-342900">
              <a:buFont typeface="+mj-lt"/>
              <a:buAutoNum type="arabicPeriod"/>
            </a:pPr>
            <a:r>
              <a:rPr lang="en-US" sz="1500" dirty="0">
                <a:latin typeface="+mn-lt"/>
              </a:rPr>
              <a:t>How can precipitation, evapotranspiration and runoff be measured?</a:t>
            </a:r>
          </a:p>
          <a:p>
            <a:pPr marL="342900" indent="-342900">
              <a:buFont typeface="+mj-lt"/>
              <a:buAutoNum type="arabicPeriod"/>
            </a:pPr>
            <a:r>
              <a:rPr lang="en-US" sz="1500" dirty="0">
                <a:latin typeface="+mn-lt"/>
              </a:rPr>
              <a:t>What are discharge regimes?</a:t>
            </a:r>
          </a:p>
          <a:p>
            <a:pPr marL="342900" indent="-342900">
              <a:buFont typeface="+mj-lt"/>
              <a:buAutoNum type="arabicPeriod"/>
            </a:pPr>
            <a:r>
              <a:rPr lang="de-DE" sz="1500" dirty="0" err="1">
                <a:latin typeface="+mn-lt"/>
              </a:rPr>
              <a:t>How</a:t>
            </a:r>
            <a:r>
              <a:rPr lang="de-DE" sz="1500" dirty="0">
                <a:latin typeface="+mn-lt"/>
              </a:rPr>
              <a:t> </a:t>
            </a:r>
            <a:r>
              <a:rPr lang="de-DE" sz="1500" dirty="0" err="1">
                <a:latin typeface="+mn-lt"/>
              </a:rPr>
              <a:t>much</a:t>
            </a:r>
            <a:r>
              <a:rPr lang="de-DE" sz="1500" dirty="0">
                <a:latin typeface="+mn-lt"/>
              </a:rPr>
              <a:t> </a:t>
            </a:r>
            <a:r>
              <a:rPr lang="de-DE" sz="1500" dirty="0" err="1">
                <a:latin typeface="+mn-lt"/>
              </a:rPr>
              <a:t>water</a:t>
            </a:r>
            <a:r>
              <a:rPr lang="de-DE" sz="1500" dirty="0">
                <a:latin typeface="+mn-lt"/>
              </a:rPr>
              <a:t> </a:t>
            </a:r>
            <a:r>
              <a:rPr lang="de-DE" sz="1500" dirty="0" err="1">
                <a:latin typeface="+mn-lt"/>
              </a:rPr>
              <a:t>flows</a:t>
            </a:r>
            <a:r>
              <a:rPr lang="de-DE" sz="1500" dirty="0">
                <a:latin typeface="+mn-lt"/>
              </a:rPr>
              <a:t> in a </a:t>
            </a:r>
            <a:r>
              <a:rPr lang="de-DE" sz="1500" dirty="0" err="1">
                <a:latin typeface="+mn-lt"/>
              </a:rPr>
              <a:t>second</a:t>
            </a:r>
            <a:r>
              <a:rPr lang="de-DE" sz="1500" dirty="0">
                <a:latin typeface="+mn-lt"/>
              </a:rPr>
              <a:t> </a:t>
            </a:r>
            <a:r>
              <a:rPr lang="de-DE" sz="1500" dirty="0" err="1">
                <a:latin typeface="+mn-lt"/>
              </a:rPr>
              <a:t>if</a:t>
            </a:r>
            <a:r>
              <a:rPr lang="de-DE" sz="1500" dirty="0">
                <a:latin typeface="+mn-lt"/>
              </a:rPr>
              <a:t> </a:t>
            </a:r>
            <a:r>
              <a:rPr lang="de-DE" sz="1500" dirty="0" err="1">
                <a:latin typeface="+mn-lt"/>
              </a:rPr>
              <a:t>river</a:t>
            </a:r>
            <a:r>
              <a:rPr lang="de-DE" sz="1500" dirty="0">
                <a:latin typeface="+mn-lt"/>
              </a:rPr>
              <a:t> </a:t>
            </a:r>
            <a:r>
              <a:rPr lang="de-DE" sz="1500" dirty="0" err="1">
                <a:latin typeface="+mn-lt"/>
              </a:rPr>
              <a:t>if</a:t>
            </a:r>
            <a:r>
              <a:rPr lang="de-DE" sz="1500" dirty="0">
                <a:latin typeface="+mn-lt"/>
              </a:rPr>
              <a:t> </a:t>
            </a:r>
            <a:r>
              <a:rPr lang="de-DE" sz="1500" dirty="0" err="1">
                <a:latin typeface="+mn-lt"/>
              </a:rPr>
              <a:t>the</a:t>
            </a:r>
            <a:r>
              <a:rPr lang="de-DE" sz="1500" dirty="0">
                <a:latin typeface="+mn-lt"/>
              </a:rPr>
              <a:t> </a:t>
            </a:r>
            <a:r>
              <a:rPr lang="de-DE" sz="1500" dirty="0" err="1">
                <a:latin typeface="+mn-lt"/>
              </a:rPr>
              <a:t>wetted</a:t>
            </a:r>
            <a:r>
              <a:rPr lang="de-DE" sz="1500" dirty="0">
                <a:latin typeface="+mn-lt"/>
              </a:rPr>
              <a:t> </a:t>
            </a:r>
            <a:r>
              <a:rPr lang="de-DE" sz="1500" dirty="0" err="1">
                <a:latin typeface="+mn-lt"/>
              </a:rPr>
              <a:t>river</a:t>
            </a:r>
            <a:r>
              <a:rPr lang="de-DE" sz="1500" dirty="0">
                <a:latin typeface="+mn-lt"/>
              </a:rPr>
              <a:t> </a:t>
            </a:r>
            <a:r>
              <a:rPr lang="de-DE" sz="1500" dirty="0" err="1">
                <a:latin typeface="+mn-lt"/>
              </a:rPr>
              <a:t>cross-section</a:t>
            </a:r>
            <a:r>
              <a:rPr lang="de-DE" sz="1500" dirty="0">
                <a:latin typeface="+mn-lt"/>
              </a:rPr>
              <a:t> </a:t>
            </a:r>
            <a:r>
              <a:rPr lang="de-DE" sz="1500" dirty="0" err="1">
                <a:latin typeface="+mn-lt"/>
              </a:rPr>
              <a:t>is</a:t>
            </a:r>
            <a:r>
              <a:rPr lang="de-DE" sz="1500" dirty="0">
                <a:latin typeface="+mn-lt"/>
              </a:rPr>
              <a:t> 5 m</a:t>
            </a:r>
            <a:r>
              <a:rPr lang="de-DE" sz="1500" baseline="30000" dirty="0">
                <a:latin typeface="+mn-lt"/>
              </a:rPr>
              <a:t>2</a:t>
            </a:r>
            <a:r>
              <a:rPr lang="de-DE" sz="1500" dirty="0">
                <a:latin typeface="+mn-lt"/>
              </a:rPr>
              <a:t> and </a:t>
            </a:r>
            <a:r>
              <a:rPr lang="de-DE" sz="1500" dirty="0" err="1">
                <a:latin typeface="+mn-lt"/>
              </a:rPr>
              <a:t>the</a:t>
            </a:r>
            <a:r>
              <a:rPr lang="de-DE" sz="1500" dirty="0">
                <a:latin typeface="+mn-lt"/>
              </a:rPr>
              <a:t> </a:t>
            </a:r>
            <a:r>
              <a:rPr lang="de-DE" sz="1500" dirty="0" err="1">
                <a:latin typeface="+mn-lt"/>
              </a:rPr>
              <a:t>flow</a:t>
            </a:r>
            <a:r>
              <a:rPr lang="de-DE" sz="1500" dirty="0">
                <a:latin typeface="+mn-lt"/>
              </a:rPr>
              <a:t> </a:t>
            </a:r>
            <a:r>
              <a:rPr lang="de-DE" sz="1500" dirty="0" err="1">
                <a:latin typeface="+mn-lt"/>
              </a:rPr>
              <a:t>velocity</a:t>
            </a:r>
            <a:r>
              <a:rPr lang="de-DE" sz="1500" dirty="0">
                <a:latin typeface="+mn-lt"/>
              </a:rPr>
              <a:t> 2 ms</a:t>
            </a:r>
            <a:r>
              <a:rPr lang="de-DE" sz="1500" baseline="30000" dirty="0">
                <a:latin typeface="+mn-lt"/>
              </a:rPr>
              <a:t>-1</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is</a:t>
            </a:r>
            <a:r>
              <a:rPr lang="de-DE" sz="1500" dirty="0">
                <a:latin typeface="+mn-lt"/>
              </a:rPr>
              <a:t> </a:t>
            </a:r>
            <a:r>
              <a:rPr lang="de-DE" sz="1500" dirty="0" err="1">
                <a:latin typeface="+mn-lt"/>
              </a:rPr>
              <a:t>the</a:t>
            </a:r>
            <a:r>
              <a:rPr lang="de-DE" sz="1500" dirty="0">
                <a:latin typeface="+mn-lt"/>
              </a:rPr>
              <a:t> „</a:t>
            </a:r>
            <a:r>
              <a:rPr lang="de-DE" sz="1500" dirty="0" err="1">
                <a:latin typeface="+mn-lt"/>
              </a:rPr>
              <a:t>Water</a:t>
            </a:r>
            <a:r>
              <a:rPr lang="de-DE" sz="1500" dirty="0">
                <a:latin typeface="+mn-lt"/>
              </a:rPr>
              <a:t> Nexus“?</a:t>
            </a:r>
          </a:p>
          <a:p>
            <a:pPr marL="342900" indent="-342900">
              <a:buFont typeface="+mj-lt"/>
              <a:buAutoNum type="arabicPeriod"/>
            </a:pPr>
            <a:endParaRPr lang="en-DE" sz="1500" dirty="0">
              <a:latin typeface="+mn-lt"/>
            </a:endParaRPr>
          </a:p>
        </p:txBody>
      </p:sp>
      <p:sp>
        <p:nvSpPr>
          <p:cNvPr id="4" name="Slide Number Placeholder 3">
            <a:extLst>
              <a:ext uri="{FF2B5EF4-FFF2-40B4-BE49-F238E27FC236}">
                <a16:creationId xmlns:a16="http://schemas.microsoft.com/office/drawing/2014/main" id="{57229662-2448-4426-8554-DF90A304A26F}"/>
              </a:ext>
            </a:extLst>
          </p:cNvPr>
          <p:cNvSpPr>
            <a:spLocks noGrp="1"/>
          </p:cNvSpPr>
          <p:nvPr>
            <p:ph type="sldNum" sz="quarter" idx="16"/>
          </p:nvPr>
        </p:nvSpPr>
        <p:spPr/>
        <p:txBody>
          <a:bodyPr/>
          <a:lstStyle/>
          <a:p>
            <a:pPr>
              <a:defRPr/>
            </a:pPr>
            <a:r>
              <a:rPr lang="de-DE"/>
              <a:t>Seite </a:t>
            </a:r>
            <a:fld id="{959D87B1-1F1C-4319-8EA1-6710C33C6049}" type="slidenum">
              <a:rPr lang="de-DE" smtClean="0"/>
              <a:t>158</a:t>
            </a:fld>
            <a:endParaRPr lang="de-DE"/>
          </a:p>
        </p:txBody>
      </p:sp>
    </p:spTree>
    <p:extLst>
      <p:ext uri="{BB962C8B-B14F-4D97-AF65-F5344CB8AC3E}">
        <p14:creationId xmlns:p14="http://schemas.microsoft.com/office/powerpoint/2010/main" val="175523713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EF6D9-3936-4A8D-A847-8DD04AC72FA3}"/>
              </a:ext>
            </a:extLst>
          </p:cNvPr>
          <p:cNvSpPr>
            <a:spLocks noGrp="1"/>
          </p:cNvSpPr>
          <p:nvPr>
            <p:ph type="title"/>
          </p:nvPr>
        </p:nvSpPr>
        <p:spPr/>
        <p:txBody>
          <a:bodyPr>
            <a:normAutofit/>
          </a:bodyPr>
          <a:lstStyle/>
          <a:p>
            <a:r>
              <a:rPr lang="en-GB" sz="2800" dirty="0">
                <a:solidFill>
                  <a:schemeClr val="accent6">
                    <a:lumMod val="50000"/>
                  </a:schemeClr>
                </a:solidFill>
                <a:latin typeface="Calibri" panose="020F0502020204030204" pitchFamily="34" charset="0"/>
              </a:rPr>
              <a:t>Outline</a:t>
            </a:r>
            <a:endParaRPr lang="en-DE" sz="2000" dirty="0">
              <a:solidFill>
                <a:schemeClr val="accent6">
                  <a:lumMod val="50000"/>
                </a:schemeClr>
              </a:solidFill>
            </a:endParaRPr>
          </a:p>
        </p:txBody>
      </p:sp>
      <p:sp>
        <p:nvSpPr>
          <p:cNvPr id="5" name="Text Placeholder 4">
            <a:extLst>
              <a:ext uri="{FF2B5EF4-FFF2-40B4-BE49-F238E27FC236}">
                <a16:creationId xmlns:a16="http://schemas.microsoft.com/office/drawing/2014/main" id="{017058CD-9E66-4209-9755-A6AF1550F5F4}"/>
              </a:ext>
            </a:extLst>
          </p:cNvPr>
          <p:cNvSpPr>
            <a:spLocks noGrp="1"/>
          </p:cNvSpPr>
          <p:nvPr>
            <p:ph type="body" sz="quarter" idx="13"/>
          </p:nvPr>
        </p:nvSpPr>
        <p:spPr>
          <a:xfrm>
            <a:off x="628650" y="1251510"/>
            <a:ext cx="7886700" cy="3471471"/>
          </a:xfrm>
        </p:spPr>
        <p:txBody>
          <a:bodyPr>
            <a:normAutofit fontScale="85000" lnSpcReduction="20000"/>
          </a:bodyPr>
          <a:lstStyle/>
          <a:p>
            <a:pPr marL="0" indent="0">
              <a:lnSpc>
                <a:spcPct val="110000"/>
              </a:lnSpc>
              <a:spcBef>
                <a:spcPts val="0"/>
              </a:spcBef>
              <a:spcAft>
                <a:spcPts val="600"/>
              </a:spcAft>
              <a:buNone/>
            </a:pPr>
            <a:r>
              <a:rPr lang="en-GB" b="1" dirty="0">
                <a:solidFill>
                  <a:srgbClr val="0070C0"/>
                </a:solidFill>
                <a:latin typeface="+mn-lt"/>
              </a:rPr>
              <a:t>Monday Nov. 18</a:t>
            </a:r>
          </a:p>
          <a:p>
            <a:pPr>
              <a:lnSpc>
                <a:spcPct val="110000"/>
              </a:lnSpc>
              <a:spcBef>
                <a:spcPts val="0"/>
              </a:spcBef>
              <a:spcAft>
                <a:spcPts val="600"/>
              </a:spcAft>
            </a:pPr>
            <a:r>
              <a:rPr lang="en-US" sz="1400" b="1" dirty="0">
                <a:latin typeface="+mn-lt"/>
              </a:rPr>
              <a:t>The water cycle: From hydrological processes to observations, </a:t>
            </a:r>
          </a:p>
          <a:p>
            <a:pPr>
              <a:lnSpc>
                <a:spcPct val="110000"/>
              </a:lnSpc>
              <a:spcBef>
                <a:spcPts val="0"/>
              </a:spcBef>
              <a:spcAft>
                <a:spcPts val="600"/>
              </a:spcAft>
            </a:pPr>
            <a:r>
              <a:rPr lang="en-US" sz="1400" b="1" dirty="0">
                <a:latin typeface="+mn-lt"/>
              </a:rPr>
              <a:t>presentation of topics, groupwork</a:t>
            </a:r>
          </a:p>
          <a:p>
            <a:pPr marL="0" indent="0">
              <a:lnSpc>
                <a:spcPct val="110000"/>
              </a:lnSpc>
              <a:spcBef>
                <a:spcPts val="0"/>
              </a:spcBef>
              <a:spcAft>
                <a:spcPts val="600"/>
              </a:spcAft>
              <a:buNone/>
            </a:pPr>
            <a:r>
              <a:rPr lang="en-GB" b="1" dirty="0">
                <a:solidFill>
                  <a:srgbClr val="0070C0"/>
                </a:solidFill>
                <a:latin typeface="+mn-lt"/>
              </a:rPr>
              <a:t>Tuesday Nov. 19</a:t>
            </a:r>
          </a:p>
          <a:p>
            <a:pPr>
              <a:lnSpc>
                <a:spcPct val="110000"/>
              </a:lnSpc>
              <a:spcBef>
                <a:spcPts val="0"/>
              </a:spcBef>
              <a:spcAft>
                <a:spcPts val="600"/>
              </a:spcAft>
            </a:pPr>
            <a:r>
              <a:rPr lang="en-US" sz="1400" b="1" dirty="0">
                <a:latin typeface="+mn-lt"/>
              </a:rPr>
              <a:t>The nexus water – energy – food. Water as a basic need, water as a threat: health, hydrological extremes, erosion,</a:t>
            </a:r>
          </a:p>
          <a:p>
            <a:pPr>
              <a:lnSpc>
                <a:spcPct val="110000"/>
              </a:lnSpc>
              <a:spcBef>
                <a:spcPts val="0"/>
              </a:spcBef>
              <a:spcAft>
                <a:spcPts val="600"/>
              </a:spcAft>
            </a:pPr>
            <a:r>
              <a:rPr lang="en-US" sz="1400" b="1" dirty="0">
                <a:latin typeface="+mn-lt"/>
              </a:rPr>
              <a:t>Selection of topics, groupwork</a:t>
            </a:r>
          </a:p>
          <a:p>
            <a:pPr>
              <a:lnSpc>
                <a:spcPct val="110000"/>
              </a:lnSpc>
              <a:spcBef>
                <a:spcPts val="0"/>
              </a:spcBef>
              <a:spcAft>
                <a:spcPts val="600"/>
              </a:spcAft>
            </a:pPr>
            <a:r>
              <a:rPr lang="en-GB" b="1" dirty="0">
                <a:solidFill>
                  <a:srgbClr val="0070C0"/>
                </a:solidFill>
                <a:latin typeface="+mn-lt"/>
              </a:rPr>
              <a:t>Wednesday Nov. 20</a:t>
            </a:r>
          </a:p>
          <a:p>
            <a:pPr>
              <a:lnSpc>
                <a:spcPct val="110000"/>
              </a:lnSpc>
              <a:spcBef>
                <a:spcPts val="0"/>
              </a:spcBef>
              <a:spcAft>
                <a:spcPts val="600"/>
              </a:spcAft>
            </a:pPr>
            <a:r>
              <a:rPr lang="en-GB" sz="1400" b="1" dirty="0">
                <a:latin typeface="+mn-lt"/>
              </a:rPr>
              <a:t>Eco-hydrological modelling, </a:t>
            </a:r>
          </a:p>
          <a:p>
            <a:pPr>
              <a:lnSpc>
                <a:spcPct val="110000"/>
              </a:lnSpc>
              <a:spcBef>
                <a:spcPts val="0"/>
              </a:spcBef>
              <a:spcAft>
                <a:spcPts val="600"/>
              </a:spcAft>
            </a:pPr>
            <a:r>
              <a:rPr lang="en-GB" sz="1400" b="1" dirty="0">
                <a:latin typeface="+mn-lt"/>
              </a:rPr>
              <a:t>Groupwork</a:t>
            </a:r>
          </a:p>
          <a:p>
            <a:pPr marL="0" indent="0">
              <a:lnSpc>
                <a:spcPct val="110000"/>
              </a:lnSpc>
              <a:spcBef>
                <a:spcPts val="0"/>
              </a:spcBef>
              <a:spcAft>
                <a:spcPts val="600"/>
              </a:spcAft>
              <a:buNone/>
            </a:pPr>
            <a:r>
              <a:rPr lang="en-GB" b="1" dirty="0">
                <a:solidFill>
                  <a:srgbClr val="0070C0"/>
                </a:solidFill>
                <a:latin typeface="+mn-lt"/>
              </a:rPr>
              <a:t>Thursday Nov. 21</a:t>
            </a:r>
          </a:p>
          <a:p>
            <a:pPr>
              <a:lnSpc>
                <a:spcPct val="110000"/>
              </a:lnSpc>
              <a:spcBef>
                <a:spcPts val="0"/>
              </a:spcBef>
              <a:spcAft>
                <a:spcPts val="600"/>
              </a:spcAft>
            </a:pPr>
            <a:r>
              <a:rPr lang="en-GB" sz="1400" b="1" dirty="0">
                <a:latin typeface="+mn-lt"/>
              </a:rPr>
              <a:t>Groupwork </a:t>
            </a:r>
          </a:p>
          <a:p>
            <a:pPr marL="0" indent="0">
              <a:lnSpc>
                <a:spcPct val="110000"/>
              </a:lnSpc>
              <a:spcBef>
                <a:spcPts val="0"/>
              </a:spcBef>
              <a:spcAft>
                <a:spcPts val="600"/>
              </a:spcAft>
              <a:buNone/>
            </a:pPr>
            <a:r>
              <a:rPr lang="en-GB" b="1" dirty="0">
                <a:solidFill>
                  <a:srgbClr val="0070C0"/>
                </a:solidFill>
                <a:latin typeface="+mn-lt"/>
              </a:rPr>
              <a:t>Friday Nov. 22</a:t>
            </a:r>
          </a:p>
          <a:p>
            <a:pPr>
              <a:lnSpc>
                <a:spcPct val="110000"/>
              </a:lnSpc>
              <a:spcBef>
                <a:spcPts val="0"/>
              </a:spcBef>
              <a:spcAft>
                <a:spcPts val="600"/>
              </a:spcAft>
            </a:pPr>
            <a:r>
              <a:rPr lang="en-GB" sz="1400" b="1" dirty="0">
                <a:latin typeface="+mn-lt"/>
              </a:rPr>
              <a:t>Presentation of selected tasks, visiting PIK</a:t>
            </a:r>
          </a:p>
        </p:txBody>
      </p:sp>
      <p:sp>
        <p:nvSpPr>
          <p:cNvPr id="2" name="Slide Number Placeholder 1"/>
          <p:cNvSpPr>
            <a:spLocks noGrp="1"/>
          </p:cNvSpPr>
          <p:nvPr>
            <p:ph type="sldNum" sz="quarter" idx="16"/>
          </p:nvPr>
        </p:nvSpPr>
        <p:spPr/>
        <p:txBody>
          <a:bodyPr/>
          <a:lstStyle/>
          <a:p>
            <a:pPr>
              <a:defRPr/>
            </a:pPr>
            <a:fld id="{10925CD4-87B1-4B3D-951F-F97D390442A5}" type="slidenum">
              <a:rPr lang="en-US" smtClean="0"/>
              <a:pPr>
                <a:defRPr/>
              </a:pPr>
              <a:t>159</a:t>
            </a:fld>
            <a:endParaRPr lang="en-US"/>
          </a:p>
        </p:txBody>
      </p:sp>
    </p:spTree>
    <p:extLst>
      <p:ext uri="{BB962C8B-B14F-4D97-AF65-F5344CB8AC3E}">
        <p14:creationId xmlns:p14="http://schemas.microsoft.com/office/powerpoint/2010/main" val="3228082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simple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16</a:t>
            </a:fld>
            <a:endParaRPr lang="de-DE"/>
          </a:p>
        </p:txBody>
      </p:sp>
      <p:sp>
        <p:nvSpPr>
          <p:cNvPr id="6" name="Text Box 4"/>
          <p:cNvSpPr txBox="1">
            <a:spLocks noChangeArrowheads="1"/>
          </p:cNvSpPr>
          <p:nvPr/>
        </p:nvSpPr>
        <p:spPr bwMode="auto">
          <a:xfrm>
            <a:off x="6084168" y="1241847"/>
            <a:ext cx="2448272" cy="3162300"/>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spcAft>
                <a:spcPts val="600"/>
              </a:spcAft>
              <a:buClrTx/>
              <a:buFontTx/>
              <a:buNone/>
              <a:defRPr/>
            </a:pPr>
            <a:r>
              <a:rPr lang="de-DE" sz="2000" b="1" dirty="0">
                <a:solidFill>
                  <a:srgbClr val="000000"/>
                </a:solidFill>
                <a:latin typeface="+mn-lt"/>
              </a:rPr>
              <a:t>Main </a:t>
            </a:r>
            <a:r>
              <a:rPr lang="de-DE" sz="2000" b="1" dirty="0" err="1">
                <a:solidFill>
                  <a:srgbClr val="000000"/>
                </a:solidFill>
                <a:latin typeface="+mn-lt"/>
              </a:rPr>
              <a:t>processes</a:t>
            </a:r>
            <a:r>
              <a:rPr lang="de-DE" sz="2000" b="1" dirty="0">
                <a:solidFill>
                  <a:srgbClr val="000000"/>
                </a:solidFill>
                <a:latin typeface="+mn-lt"/>
              </a:rPr>
              <a:t>:</a:t>
            </a:r>
          </a:p>
          <a:p>
            <a:pPr indent="-342900">
              <a:spcAft>
                <a:spcPts val="600"/>
              </a:spcAft>
              <a:buClrTx/>
              <a:buFont typeface="Arial" panose="020B0604020202020204" pitchFamily="34" charset="0"/>
              <a:buChar char="•"/>
              <a:defRPr/>
            </a:pPr>
            <a:r>
              <a:rPr lang="de-DE" sz="2000" dirty="0" err="1">
                <a:solidFill>
                  <a:srgbClr val="000000"/>
                </a:solidFill>
                <a:latin typeface="+mn-lt"/>
              </a:rPr>
              <a:t>Precipitation</a:t>
            </a:r>
            <a:endParaRPr lang="de-DE" sz="2000" dirty="0">
              <a:solidFill>
                <a:srgbClr val="000000"/>
              </a:solidFill>
              <a:latin typeface="+mn-lt"/>
            </a:endParaRPr>
          </a:p>
          <a:p>
            <a:pPr indent="-342900">
              <a:spcAft>
                <a:spcPts val="600"/>
              </a:spcAft>
              <a:buClrTx/>
              <a:buFont typeface="Arial" panose="020B0604020202020204" pitchFamily="34" charset="0"/>
              <a:buChar char="•"/>
              <a:defRPr/>
            </a:pPr>
            <a:r>
              <a:rPr lang="de-DE" sz="2000" dirty="0">
                <a:solidFill>
                  <a:srgbClr val="000000"/>
                </a:solidFill>
                <a:latin typeface="+mn-lt"/>
              </a:rPr>
              <a:t>Evaporation</a:t>
            </a:r>
          </a:p>
          <a:p>
            <a:pPr indent="-342900">
              <a:spcAft>
                <a:spcPts val="600"/>
              </a:spcAft>
              <a:buClrTx/>
              <a:buFont typeface="Arial" panose="020B0604020202020204" pitchFamily="34" charset="0"/>
              <a:buChar char="•"/>
              <a:defRPr/>
            </a:pPr>
            <a:r>
              <a:rPr lang="de-DE" sz="2000" dirty="0" err="1">
                <a:solidFill>
                  <a:srgbClr val="000000"/>
                </a:solidFill>
                <a:latin typeface="+mn-lt"/>
              </a:rPr>
              <a:t>Condensation</a:t>
            </a:r>
            <a:endParaRPr lang="de-DE" sz="3200" dirty="0">
              <a:latin typeface="+mn-lt"/>
            </a:endParaRPr>
          </a:p>
          <a:p>
            <a:pPr>
              <a:spcAft>
                <a:spcPts val="600"/>
              </a:spcAft>
              <a:buClrTx/>
              <a:defRPr/>
            </a:pPr>
            <a:endParaRPr lang="de-DE" sz="2000" b="1" dirty="0">
              <a:solidFill>
                <a:srgbClr val="000000"/>
              </a:solidFill>
              <a:latin typeface="+mn-lt"/>
            </a:endParaRPr>
          </a:p>
          <a:p>
            <a:pPr>
              <a:spcAft>
                <a:spcPts val="600"/>
              </a:spcAft>
              <a:buClrTx/>
              <a:defRPr/>
            </a:pPr>
            <a:r>
              <a:rPr lang="de-DE" sz="2000" b="1" dirty="0">
                <a:solidFill>
                  <a:srgbClr val="000000"/>
                </a:solidFill>
                <a:latin typeface="+mn-lt"/>
              </a:rPr>
              <a:t>Driver:</a:t>
            </a:r>
          </a:p>
          <a:p>
            <a:pPr marL="342900" indent="-342900">
              <a:spcAft>
                <a:spcPts val="600"/>
              </a:spcAft>
              <a:buClrTx/>
              <a:buFont typeface="Arial" panose="020B0604020202020204" pitchFamily="34" charset="0"/>
              <a:buChar char="•"/>
              <a:defRPr/>
            </a:pPr>
            <a:r>
              <a:rPr lang="de-DE" sz="2000" dirty="0">
                <a:solidFill>
                  <a:srgbClr val="000000"/>
                </a:solidFill>
                <a:latin typeface="+mn-lt"/>
              </a:rPr>
              <a:t>Solar </a:t>
            </a:r>
            <a:r>
              <a:rPr lang="de-DE" sz="2000" dirty="0" err="1">
                <a:solidFill>
                  <a:srgbClr val="000000"/>
                </a:solidFill>
                <a:latin typeface="+mn-lt"/>
              </a:rPr>
              <a:t>radiation</a:t>
            </a:r>
            <a:r>
              <a:rPr lang="de-DE" sz="2000" dirty="0">
                <a:solidFill>
                  <a:srgbClr val="000000"/>
                </a:solidFill>
                <a:latin typeface="+mn-lt"/>
              </a:rPr>
              <a:t> </a:t>
            </a:r>
          </a:p>
          <a:p>
            <a:pPr marL="342900" indent="-342900">
              <a:spcAft>
                <a:spcPts val="600"/>
              </a:spcAft>
              <a:buClrTx/>
              <a:buFont typeface="Arial" panose="020B0604020202020204" pitchFamily="34" charset="0"/>
              <a:buChar char="•"/>
              <a:defRPr/>
            </a:pPr>
            <a:r>
              <a:rPr lang="de-DE" sz="2000" dirty="0">
                <a:solidFill>
                  <a:srgbClr val="000000"/>
                </a:solidFill>
                <a:latin typeface="+mn-lt"/>
              </a:rPr>
              <a:t>Gravity</a:t>
            </a:r>
          </a:p>
          <a:p>
            <a:pPr>
              <a:spcAft>
                <a:spcPts val="600"/>
              </a:spcAft>
              <a:buClrTx/>
              <a:defRPr/>
            </a:pPr>
            <a:endParaRPr lang="de-DE" sz="2000" dirty="0">
              <a:solidFill>
                <a:srgbClr val="000000"/>
              </a:solidFill>
              <a:latin typeface="+mn-lt"/>
            </a:endParaRPr>
          </a:p>
        </p:txBody>
      </p:sp>
      <p:pic>
        <p:nvPicPr>
          <p:cNvPr id="8" name="Picture 7">
            <a:extLst>
              <a:ext uri="{FF2B5EF4-FFF2-40B4-BE49-F238E27FC236}">
                <a16:creationId xmlns:a16="http://schemas.microsoft.com/office/drawing/2014/main" id="{E94451F6-DEF8-4AB1-8AC1-414A24751FCE}"/>
              </a:ext>
            </a:extLst>
          </p:cNvPr>
          <p:cNvPicPr>
            <a:picLocks noChangeAspect="1"/>
          </p:cNvPicPr>
          <p:nvPr/>
        </p:nvPicPr>
        <p:blipFill>
          <a:blip r:embed="rId2"/>
          <a:stretch>
            <a:fillRect/>
          </a:stretch>
        </p:blipFill>
        <p:spPr>
          <a:xfrm>
            <a:off x="323528" y="1419622"/>
            <a:ext cx="5076825" cy="3162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25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EF21-A812-440C-A0E7-C5740B9CF55B}"/>
              </a:ext>
            </a:extLst>
          </p:cNvPr>
          <p:cNvSpPr>
            <a:spLocks noGrp="1"/>
          </p:cNvSpPr>
          <p:nvPr>
            <p:ph type="title"/>
          </p:nvPr>
        </p:nvSpPr>
        <p:spPr/>
        <p:txBody>
          <a:bodyPr/>
          <a:lstStyle/>
          <a:p>
            <a:r>
              <a:rPr lang="de-DE" dirty="0"/>
              <a:t>Possible </a:t>
            </a:r>
            <a:r>
              <a:rPr lang="de-DE" dirty="0" err="1"/>
              <a:t>task</a:t>
            </a:r>
            <a:r>
              <a:rPr lang="de-DE" dirty="0"/>
              <a:t> </a:t>
            </a:r>
            <a:r>
              <a:rPr lang="de-DE" dirty="0" err="1"/>
              <a:t>for</a:t>
            </a:r>
            <a:r>
              <a:rPr lang="de-DE" dirty="0"/>
              <a:t> </a:t>
            </a:r>
            <a:r>
              <a:rPr lang="de-DE" dirty="0" err="1"/>
              <a:t>the</a:t>
            </a:r>
            <a:r>
              <a:rPr lang="de-DE" dirty="0"/>
              <a:t> </a:t>
            </a:r>
            <a:r>
              <a:rPr lang="de-DE" dirty="0" err="1"/>
              <a:t>groupwork</a:t>
            </a:r>
            <a:endParaRPr lang="en-DE" dirty="0"/>
          </a:p>
        </p:txBody>
      </p:sp>
      <p:sp>
        <p:nvSpPr>
          <p:cNvPr id="3" name="Text Placeholder 2">
            <a:extLst>
              <a:ext uri="{FF2B5EF4-FFF2-40B4-BE49-F238E27FC236}">
                <a16:creationId xmlns:a16="http://schemas.microsoft.com/office/drawing/2014/main" id="{44B8C270-59EB-44AE-95AF-535781383F51}"/>
              </a:ext>
            </a:extLst>
          </p:cNvPr>
          <p:cNvSpPr>
            <a:spLocks noGrp="1"/>
          </p:cNvSpPr>
          <p:nvPr>
            <p:ph type="body" sz="quarter" idx="13"/>
          </p:nvPr>
        </p:nvSpPr>
        <p:spPr/>
        <p:txBody>
          <a:bodyPr>
            <a:normAutofit lnSpcReduction="10000"/>
          </a:bodyPr>
          <a:lstStyle/>
          <a:p>
            <a:pPr marL="0" indent="0">
              <a:lnSpc>
                <a:spcPct val="100000"/>
              </a:lnSpc>
              <a:spcBef>
                <a:spcPts val="0"/>
              </a:spcBef>
              <a:spcAft>
                <a:spcPts val="600"/>
              </a:spcAft>
              <a:buNone/>
            </a:pPr>
            <a:r>
              <a:rPr lang="de-DE" sz="2400" b="1" dirty="0">
                <a:latin typeface="+mn-lt"/>
              </a:rPr>
              <a:t>Adaptation in a </a:t>
            </a:r>
            <a:r>
              <a:rPr lang="de-DE" sz="2400" b="1" dirty="0" err="1">
                <a:latin typeface="+mn-lt"/>
              </a:rPr>
              <a:t>water</a:t>
            </a:r>
            <a:r>
              <a:rPr lang="de-DE" sz="2400" b="1" dirty="0">
                <a:latin typeface="+mn-lt"/>
              </a:rPr>
              <a:t> </a:t>
            </a:r>
            <a:r>
              <a:rPr lang="de-DE" sz="2400" b="1" dirty="0" err="1">
                <a:latin typeface="+mn-lt"/>
              </a:rPr>
              <a:t>related</a:t>
            </a:r>
            <a:r>
              <a:rPr lang="de-DE" sz="2400" b="1" dirty="0">
                <a:latin typeface="+mn-lt"/>
              </a:rPr>
              <a:t> </a:t>
            </a:r>
            <a:r>
              <a:rPr lang="de-DE" sz="2400" b="1" dirty="0" err="1">
                <a:latin typeface="+mn-lt"/>
              </a:rPr>
              <a:t>sector</a:t>
            </a:r>
            <a:r>
              <a:rPr lang="de-DE" sz="2400" b="1" dirty="0">
                <a:latin typeface="+mn-lt"/>
              </a:rPr>
              <a:t> / </a:t>
            </a:r>
            <a:r>
              <a:rPr lang="de-DE" sz="2400" b="1" dirty="0" err="1">
                <a:latin typeface="+mn-lt"/>
              </a:rPr>
              <a:t>field</a:t>
            </a:r>
            <a:r>
              <a:rPr lang="de-DE" sz="2400" b="1" dirty="0">
                <a:latin typeface="+mn-lt"/>
              </a:rPr>
              <a:t>:</a:t>
            </a:r>
          </a:p>
          <a:p>
            <a:pPr>
              <a:lnSpc>
                <a:spcPct val="100000"/>
              </a:lnSpc>
              <a:spcBef>
                <a:spcPts val="0"/>
              </a:spcBef>
              <a:spcAft>
                <a:spcPts val="600"/>
              </a:spcAft>
            </a:pPr>
            <a:r>
              <a:rPr lang="de-DE" sz="2000" dirty="0">
                <a:latin typeface="+mn-lt"/>
              </a:rPr>
              <a:t>Cities (</a:t>
            </a:r>
            <a:r>
              <a:rPr lang="de-DE" sz="2000" dirty="0" err="1">
                <a:latin typeface="+mn-lt"/>
              </a:rPr>
              <a:t>adaptation</a:t>
            </a:r>
            <a:r>
              <a:rPr lang="de-DE" sz="2000" dirty="0">
                <a:latin typeface="+mn-lt"/>
              </a:rPr>
              <a:t> </a:t>
            </a:r>
            <a:r>
              <a:rPr lang="de-DE" sz="2000" dirty="0" err="1">
                <a:latin typeface="+mn-lt"/>
              </a:rPr>
              <a:t>to</a:t>
            </a:r>
            <a:r>
              <a:rPr lang="de-DE" sz="2000" dirty="0">
                <a:latin typeface="+mn-lt"/>
              </a:rPr>
              <a:t> </a:t>
            </a:r>
            <a:r>
              <a:rPr lang="de-DE" sz="2000" dirty="0" err="1">
                <a:latin typeface="+mn-lt"/>
              </a:rPr>
              <a:t>flash</a:t>
            </a:r>
            <a:r>
              <a:rPr lang="de-DE" sz="2000" dirty="0">
                <a:latin typeface="+mn-lt"/>
              </a:rPr>
              <a:t> </a:t>
            </a:r>
            <a:r>
              <a:rPr lang="de-DE" sz="2000" dirty="0" err="1">
                <a:latin typeface="+mn-lt"/>
              </a:rPr>
              <a:t>floods</a:t>
            </a:r>
            <a:r>
              <a:rPr lang="de-DE" sz="2000" dirty="0">
                <a:latin typeface="+mn-lt"/>
              </a:rPr>
              <a:t>, </a:t>
            </a:r>
            <a:r>
              <a:rPr lang="de-DE" sz="2000" dirty="0" err="1">
                <a:latin typeface="+mn-lt"/>
              </a:rPr>
              <a:t>droughts</a:t>
            </a:r>
            <a:r>
              <a:rPr lang="de-DE" sz="2000" dirty="0">
                <a:latin typeface="+mn-lt"/>
              </a:rPr>
              <a:t>, </a:t>
            </a:r>
            <a:r>
              <a:rPr lang="de-DE" sz="2000" dirty="0" err="1">
                <a:latin typeface="+mn-lt"/>
              </a:rPr>
              <a:t>heat</a:t>
            </a:r>
            <a:r>
              <a:rPr lang="de-DE" sz="2000" dirty="0">
                <a:latin typeface="+mn-lt"/>
              </a:rPr>
              <a:t> </a:t>
            </a:r>
            <a:r>
              <a:rPr lang="de-DE" sz="2000" dirty="0" err="1">
                <a:latin typeface="+mn-lt"/>
              </a:rPr>
              <a:t>waves</a:t>
            </a:r>
            <a:r>
              <a:rPr lang="de-DE" sz="2000" dirty="0">
                <a:latin typeface="+mn-lt"/>
              </a:rPr>
              <a:t>),</a:t>
            </a:r>
          </a:p>
          <a:p>
            <a:pPr>
              <a:lnSpc>
                <a:spcPct val="100000"/>
              </a:lnSpc>
              <a:spcBef>
                <a:spcPts val="0"/>
              </a:spcBef>
              <a:spcAft>
                <a:spcPts val="600"/>
              </a:spcAft>
            </a:pPr>
            <a:r>
              <a:rPr lang="de-DE" sz="2000" dirty="0">
                <a:latin typeface="+mn-lt"/>
              </a:rPr>
              <a:t>Nature </a:t>
            </a:r>
            <a:r>
              <a:rPr lang="de-DE" sz="2000" dirty="0" err="1">
                <a:latin typeface="+mn-lt"/>
              </a:rPr>
              <a:t>based</a:t>
            </a:r>
            <a:r>
              <a:rPr lang="de-DE" sz="2000" dirty="0">
                <a:latin typeface="+mn-lt"/>
              </a:rPr>
              <a:t> </a:t>
            </a:r>
            <a:r>
              <a:rPr lang="de-DE" sz="2000" dirty="0" err="1">
                <a:latin typeface="+mn-lt"/>
              </a:rPr>
              <a:t>solutions</a:t>
            </a:r>
            <a:r>
              <a:rPr lang="de-DE" sz="2000" dirty="0">
                <a:latin typeface="+mn-lt"/>
              </a:rPr>
              <a:t> in </a:t>
            </a:r>
            <a:r>
              <a:rPr lang="de-DE" sz="2000" dirty="0" err="1">
                <a:latin typeface="+mn-lt"/>
              </a:rPr>
              <a:t>river</a:t>
            </a:r>
            <a:r>
              <a:rPr lang="de-DE" sz="2000" dirty="0">
                <a:latin typeface="+mn-lt"/>
              </a:rPr>
              <a:t> </a:t>
            </a:r>
            <a:r>
              <a:rPr lang="de-DE" sz="2000" dirty="0" err="1">
                <a:latin typeface="+mn-lt"/>
              </a:rPr>
              <a:t>basins</a:t>
            </a:r>
            <a:r>
              <a:rPr lang="de-DE" sz="2000" dirty="0">
                <a:latin typeface="+mn-lt"/>
              </a:rPr>
              <a:t> </a:t>
            </a:r>
            <a:r>
              <a:rPr lang="de-DE" sz="2000" dirty="0" err="1">
                <a:latin typeface="+mn-lt"/>
              </a:rPr>
              <a:t>or</a:t>
            </a:r>
            <a:r>
              <a:rPr lang="de-DE" sz="2000" dirty="0">
                <a:latin typeface="+mn-lt"/>
              </a:rPr>
              <a:t> </a:t>
            </a:r>
            <a:r>
              <a:rPr lang="de-DE" sz="2000" dirty="0" err="1">
                <a:latin typeface="+mn-lt"/>
              </a:rPr>
              <a:t>landscapes</a:t>
            </a:r>
            <a:r>
              <a:rPr lang="de-DE" sz="2000" dirty="0">
                <a:latin typeface="+mn-lt"/>
              </a:rPr>
              <a:t>,</a:t>
            </a:r>
          </a:p>
          <a:p>
            <a:pPr>
              <a:lnSpc>
                <a:spcPct val="100000"/>
              </a:lnSpc>
              <a:spcBef>
                <a:spcPts val="0"/>
              </a:spcBef>
              <a:spcAft>
                <a:spcPts val="600"/>
              </a:spcAft>
            </a:pPr>
            <a:r>
              <a:rPr lang="de-DE" sz="2000" dirty="0">
                <a:latin typeface="+mn-lt"/>
              </a:rPr>
              <a:t>Re-</a:t>
            </a:r>
            <a:r>
              <a:rPr lang="de-DE" sz="2000" dirty="0" err="1">
                <a:latin typeface="+mn-lt"/>
              </a:rPr>
              <a:t>thinking</a:t>
            </a:r>
            <a:r>
              <a:rPr lang="de-DE" sz="2000" dirty="0">
                <a:latin typeface="+mn-lt"/>
              </a:rPr>
              <a:t> </a:t>
            </a:r>
            <a:r>
              <a:rPr lang="de-DE" sz="2000" dirty="0" err="1">
                <a:latin typeface="+mn-lt"/>
              </a:rPr>
              <a:t>water</a:t>
            </a:r>
            <a:r>
              <a:rPr lang="de-DE" sz="2000" dirty="0">
                <a:latin typeface="+mn-lt"/>
              </a:rPr>
              <a:t> </a:t>
            </a:r>
            <a:r>
              <a:rPr lang="de-DE" sz="2000" dirty="0" err="1">
                <a:latin typeface="+mn-lt"/>
              </a:rPr>
              <a:t>storage</a:t>
            </a:r>
            <a:r>
              <a:rPr lang="de-DE" sz="2000" dirty="0">
                <a:latin typeface="+mn-lt"/>
              </a:rPr>
              <a:t> (at different </a:t>
            </a:r>
            <a:r>
              <a:rPr lang="de-DE" sz="2000" dirty="0" err="1">
                <a:latin typeface="+mn-lt"/>
              </a:rPr>
              <a:t>scales</a:t>
            </a:r>
            <a:r>
              <a:rPr lang="de-DE" sz="2000" dirty="0">
                <a:latin typeface="+mn-lt"/>
              </a:rPr>
              <a:t>),</a:t>
            </a:r>
          </a:p>
          <a:p>
            <a:pPr>
              <a:lnSpc>
                <a:spcPct val="100000"/>
              </a:lnSpc>
              <a:spcBef>
                <a:spcPts val="0"/>
              </a:spcBef>
              <a:spcAft>
                <a:spcPts val="600"/>
              </a:spcAft>
            </a:pPr>
            <a:r>
              <a:rPr lang="de-DE" sz="2000" dirty="0">
                <a:latin typeface="+mn-lt"/>
              </a:rPr>
              <a:t>Adaptation </a:t>
            </a:r>
            <a:r>
              <a:rPr lang="de-DE" sz="2000" dirty="0" err="1">
                <a:latin typeface="+mn-lt"/>
              </a:rPr>
              <a:t>to</a:t>
            </a:r>
            <a:r>
              <a:rPr lang="de-DE" sz="2000" dirty="0">
                <a:latin typeface="+mn-lt"/>
              </a:rPr>
              <a:t> </a:t>
            </a:r>
            <a:r>
              <a:rPr lang="de-DE" sz="2000" dirty="0" err="1">
                <a:latin typeface="+mn-lt"/>
              </a:rPr>
              <a:t>counteract</a:t>
            </a:r>
            <a:r>
              <a:rPr lang="de-DE" sz="2000" dirty="0">
                <a:latin typeface="+mn-lt"/>
              </a:rPr>
              <a:t> </a:t>
            </a:r>
            <a:r>
              <a:rPr lang="de-DE" sz="2000" dirty="0" err="1">
                <a:latin typeface="+mn-lt"/>
              </a:rPr>
              <a:t>erosion</a:t>
            </a:r>
            <a:r>
              <a:rPr lang="de-DE" sz="2000" dirty="0">
                <a:latin typeface="+mn-lt"/>
              </a:rPr>
              <a:t>,</a:t>
            </a:r>
          </a:p>
          <a:p>
            <a:pPr>
              <a:lnSpc>
                <a:spcPct val="100000"/>
              </a:lnSpc>
              <a:spcBef>
                <a:spcPts val="0"/>
              </a:spcBef>
              <a:spcAft>
                <a:spcPts val="600"/>
              </a:spcAft>
            </a:pPr>
            <a:r>
              <a:rPr lang="de-DE" sz="2000" dirty="0" err="1">
                <a:latin typeface="+mn-lt"/>
              </a:rPr>
              <a:t>Integrating</a:t>
            </a:r>
            <a:r>
              <a:rPr lang="de-DE" sz="2000" dirty="0">
                <a:latin typeface="+mn-lt"/>
              </a:rPr>
              <a:t> </a:t>
            </a:r>
            <a:r>
              <a:rPr lang="de-DE" sz="2000" dirty="0" err="1">
                <a:latin typeface="+mn-lt"/>
              </a:rPr>
              <a:t>adaptation</a:t>
            </a:r>
            <a:r>
              <a:rPr lang="de-DE" sz="2000" dirty="0">
                <a:latin typeface="+mn-lt"/>
              </a:rPr>
              <a:t> and </a:t>
            </a:r>
            <a:r>
              <a:rPr lang="de-DE" sz="2000" dirty="0" err="1">
                <a:latin typeface="+mn-lt"/>
              </a:rPr>
              <a:t>mitigation</a:t>
            </a:r>
            <a:r>
              <a:rPr lang="de-DE" sz="2000" dirty="0">
                <a:latin typeface="+mn-lt"/>
              </a:rPr>
              <a:t>,</a:t>
            </a:r>
          </a:p>
          <a:p>
            <a:pPr>
              <a:lnSpc>
                <a:spcPct val="100000"/>
              </a:lnSpc>
              <a:spcBef>
                <a:spcPts val="0"/>
              </a:spcBef>
              <a:spcAft>
                <a:spcPts val="600"/>
              </a:spcAft>
            </a:pPr>
            <a:r>
              <a:rPr lang="de-DE" sz="2000" dirty="0" err="1">
                <a:latin typeface="+mn-lt"/>
              </a:rPr>
              <a:t>Water</a:t>
            </a:r>
            <a:r>
              <a:rPr lang="de-DE" sz="2000" dirty="0">
                <a:latin typeface="+mn-lt"/>
              </a:rPr>
              <a:t> </a:t>
            </a:r>
            <a:r>
              <a:rPr lang="de-DE" sz="2000" dirty="0" err="1">
                <a:latin typeface="+mn-lt"/>
              </a:rPr>
              <a:t>re-use</a:t>
            </a:r>
            <a:endParaRPr lang="de-DE" sz="2000" dirty="0">
              <a:latin typeface="+mn-lt"/>
            </a:endParaRPr>
          </a:p>
          <a:p>
            <a:pPr>
              <a:lnSpc>
                <a:spcPct val="100000"/>
              </a:lnSpc>
              <a:spcBef>
                <a:spcPts val="0"/>
              </a:spcBef>
              <a:spcAft>
                <a:spcPts val="600"/>
              </a:spcAft>
            </a:pPr>
            <a:r>
              <a:rPr lang="de-DE" sz="2000" dirty="0">
                <a:latin typeface="+mn-lt"/>
              </a:rPr>
              <a:t>…</a:t>
            </a:r>
          </a:p>
          <a:p>
            <a:pPr>
              <a:lnSpc>
                <a:spcPct val="100000"/>
              </a:lnSpc>
              <a:spcBef>
                <a:spcPts val="0"/>
              </a:spcBef>
              <a:spcAft>
                <a:spcPts val="600"/>
              </a:spcAft>
            </a:pPr>
            <a:endParaRPr lang="de-DE" sz="2000" dirty="0">
              <a:latin typeface="+mn-lt"/>
            </a:endParaRPr>
          </a:p>
        </p:txBody>
      </p:sp>
      <p:sp>
        <p:nvSpPr>
          <p:cNvPr id="4" name="Slide Number Placeholder 3">
            <a:extLst>
              <a:ext uri="{FF2B5EF4-FFF2-40B4-BE49-F238E27FC236}">
                <a16:creationId xmlns:a16="http://schemas.microsoft.com/office/drawing/2014/main" id="{D65AAD1D-9EE3-4710-9890-61A722891074}"/>
              </a:ext>
            </a:extLst>
          </p:cNvPr>
          <p:cNvSpPr>
            <a:spLocks noGrp="1"/>
          </p:cNvSpPr>
          <p:nvPr>
            <p:ph type="sldNum" sz="quarter" idx="16"/>
          </p:nvPr>
        </p:nvSpPr>
        <p:spPr/>
        <p:txBody>
          <a:bodyPr/>
          <a:lstStyle/>
          <a:p>
            <a:pPr>
              <a:defRPr/>
            </a:pPr>
            <a:r>
              <a:rPr lang="de-DE"/>
              <a:t>Seite </a:t>
            </a:r>
            <a:fld id="{959D87B1-1F1C-4319-8EA1-6710C33C6049}" type="slidenum">
              <a:rPr lang="de-DE" smtClean="0"/>
              <a:t>160</a:t>
            </a:fld>
            <a:endParaRPr lang="de-DE"/>
          </a:p>
        </p:txBody>
      </p:sp>
    </p:spTree>
    <p:extLst>
      <p:ext uri="{BB962C8B-B14F-4D97-AF65-F5344CB8AC3E}">
        <p14:creationId xmlns:p14="http://schemas.microsoft.com/office/powerpoint/2010/main" val="27242715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D29E-7F1E-4CC6-944A-93C377F563AE}"/>
              </a:ext>
            </a:extLst>
          </p:cNvPr>
          <p:cNvSpPr>
            <a:spLocks noGrp="1"/>
          </p:cNvSpPr>
          <p:nvPr>
            <p:ph type="title"/>
          </p:nvPr>
        </p:nvSpPr>
        <p:spPr/>
        <p:txBody>
          <a:bodyPr/>
          <a:lstStyle/>
          <a:p>
            <a:endParaRPr lang="en-DE" dirty="0"/>
          </a:p>
        </p:txBody>
      </p:sp>
      <p:sp>
        <p:nvSpPr>
          <p:cNvPr id="3" name="Text Placeholder 2">
            <a:extLst>
              <a:ext uri="{FF2B5EF4-FFF2-40B4-BE49-F238E27FC236}">
                <a16:creationId xmlns:a16="http://schemas.microsoft.com/office/drawing/2014/main" id="{5F3E0B0C-40DC-4022-9E8D-64C896B58AB1}"/>
              </a:ext>
            </a:extLst>
          </p:cNvPr>
          <p:cNvSpPr>
            <a:spLocks noGrp="1"/>
          </p:cNvSpPr>
          <p:nvPr>
            <p:ph type="body" sz="quarter" idx="13"/>
          </p:nvPr>
        </p:nvSpPr>
        <p:spPr>
          <a:xfrm>
            <a:off x="628650" y="2355725"/>
            <a:ext cx="7886700" cy="2160315"/>
          </a:xfrm>
        </p:spPr>
        <p:txBody>
          <a:bodyPr>
            <a:normAutofit/>
          </a:bodyPr>
          <a:lstStyle/>
          <a:p>
            <a:pPr marL="0" indent="0" algn="ctr">
              <a:buNone/>
            </a:pPr>
            <a:r>
              <a:rPr lang="de-DE" sz="2800" b="1" dirty="0" err="1">
                <a:latin typeface="Comic Sans MS" panose="030F0702030302020204" pitchFamily="66" charset="0"/>
              </a:rPr>
              <a:t>Thanks</a:t>
            </a:r>
            <a:r>
              <a:rPr lang="de-DE" sz="2800" b="1" dirty="0">
                <a:latin typeface="Comic Sans MS" panose="030F0702030302020204" pitchFamily="66" charset="0"/>
              </a:rPr>
              <a:t>!</a:t>
            </a:r>
            <a:endParaRPr lang="en-DE" sz="2800" b="1"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BD182891-B3DB-4C1A-BCA9-6E2887DC2F7A}"/>
              </a:ext>
            </a:extLst>
          </p:cNvPr>
          <p:cNvSpPr>
            <a:spLocks noGrp="1"/>
          </p:cNvSpPr>
          <p:nvPr>
            <p:ph type="sldNum" sz="quarter" idx="16"/>
          </p:nvPr>
        </p:nvSpPr>
        <p:spPr/>
        <p:txBody>
          <a:bodyPr/>
          <a:lstStyle/>
          <a:p>
            <a:pPr>
              <a:defRPr/>
            </a:pPr>
            <a:r>
              <a:rPr lang="de-DE"/>
              <a:t>Seite </a:t>
            </a:r>
            <a:fld id="{959D87B1-1F1C-4319-8EA1-6710C33C6049}" type="slidenum">
              <a:rPr lang="de-DE" smtClean="0"/>
              <a:t>161</a:t>
            </a:fld>
            <a:endParaRPr lang="de-DE"/>
          </a:p>
        </p:txBody>
      </p:sp>
    </p:spTree>
    <p:extLst>
      <p:ext uri="{BB962C8B-B14F-4D97-AF65-F5344CB8AC3E}">
        <p14:creationId xmlns:p14="http://schemas.microsoft.com/office/powerpoint/2010/main" val="2159795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91D0B9-1D52-47F2-8ABF-5B32A6568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452" y="-10444"/>
            <a:ext cx="5004048" cy="2814777"/>
          </a:xfrm>
          <a:prstGeom prst="rect">
            <a:avLst/>
          </a:prstGeom>
        </p:spPr>
      </p:pic>
      <p:pic>
        <p:nvPicPr>
          <p:cNvPr id="5125" name="Picture 6" descr="http://images.zeit.de/wissen/umwelt/2011-06/fs-china-hochwasser/01-117040111-780x438.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804333"/>
            <a:ext cx="4499992" cy="233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ais.badische-zeitung.de/piece/04/18/db/06/68737798.jpg"/>
          <p:cNvPicPr>
            <a:picLocks noChangeAspect="1" noChangeArrowheads="1"/>
          </p:cNvPicPr>
          <p:nvPr/>
        </p:nvPicPr>
        <p:blipFill rotWithShape="1">
          <a:blip r:embed="rId4">
            <a:extLst>
              <a:ext uri="{28A0092B-C50C-407E-A947-70E740481C1C}">
                <a14:useLocalDpi xmlns:a14="http://schemas.microsoft.com/office/drawing/2010/main" val="0"/>
              </a:ext>
            </a:extLst>
          </a:blip>
          <a:srcRect r="8659"/>
          <a:stretch/>
        </p:blipFill>
        <p:spPr bwMode="auto">
          <a:xfrm>
            <a:off x="-35718" y="1"/>
            <a:ext cx="4751734" cy="240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BCC8DE7-334C-4470-8C61-B728ED7B9D69}"/>
              </a:ext>
            </a:extLst>
          </p:cNvPr>
          <p:cNvSpPr>
            <a:spLocks noGrp="1"/>
          </p:cNvSpPr>
          <p:nvPr>
            <p:ph type="title"/>
          </p:nvPr>
        </p:nvSpPr>
        <p:spPr/>
        <p:txBody>
          <a:bodyPr/>
          <a:lstStyle/>
          <a:p>
            <a:endParaRPr lang="en-DE"/>
          </a:p>
        </p:txBody>
      </p:sp>
      <p:sp>
        <p:nvSpPr>
          <p:cNvPr id="6" name="Text Placeholder 5">
            <a:extLst>
              <a:ext uri="{FF2B5EF4-FFF2-40B4-BE49-F238E27FC236}">
                <a16:creationId xmlns:a16="http://schemas.microsoft.com/office/drawing/2014/main" id="{DF7180E2-9098-4EBF-B2C7-C985F0978D34}"/>
              </a:ext>
            </a:extLst>
          </p:cNvPr>
          <p:cNvSpPr>
            <a:spLocks noGrp="1"/>
          </p:cNvSpPr>
          <p:nvPr>
            <p:ph type="body" sz="quarter" idx="13"/>
          </p:nvPr>
        </p:nvSpPr>
        <p:spPr/>
        <p:txBody>
          <a:bodyPr/>
          <a:lstStyle/>
          <a:p>
            <a:endParaRPr lang="en-DE"/>
          </a:p>
        </p:txBody>
      </p:sp>
      <p:pic>
        <p:nvPicPr>
          <p:cNvPr id="5" name="Picture 4">
            <a:extLst>
              <a:ext uri="{FF2B5EF4-FFF2-40B4-BE49-F238E27FC236}">
                <a16:creationId xmlns:a16="http://schemas.microsoft.com/office/drawing/2014/main" id="{1E5E0FD3-6CA2-41B8-81A5-FE3F7FDEDA3E}"/>
              </a:ext>
            </a:extLst>
          </p:cNvPr>
          <p:cNvPicPr>
            <a:picLocks noChangeAspect="1"/>
          </p:cNvPicPr>
          <p:nvPr/>
        </p:nvPicPr>
        <p:blipFill rotWithShape="1">
          <a:blip r:embed="rId5">
            <a:extLst>
              <a:ext uri="{28A0092B-C50C-407E-A947-70E740481C1C}">
                <a14:useLocalDpi xmlns:a14="http://schemas.microsoft.com/office/drawing/2010/main" val="0"/>
              </a:ext>
            </a:extLst>
          </a:blip>
          <a:srcRect r="4569"/>
          <a:stretch/>
        </p:blipFill>
        <p:spPr>
          <a:xfrm>
            <a:off x="-7640" y="2403872"/>
            <a:ext cx="4723656" cy="2739627"/>
          </a:xfrm>
          <a:prstGeom prst="rect">
            <a:avLst/>
          </a:prstGeom>
        </p:spPr>
      </p:pic>
      <p:sp>
        <p:nvSpPr>
          <p:cNvPr id="2" name="Rectangle: Rounded Corners 1">
            <a:extLst>
              <a:ext uri="{FF2B5EF4-FFF2-40B4-BE49-F238E27FC236}">
                <a16:creationId xmlns:a16="http://schemas.microsoft.com/office/drawing/2014/main" id="{B72DDAF4-4BBE-4582-83FE-F3E5B6F7290B}"/>
              </a:ext>
            </a:extLst>
          </p:cNvPr>
          <p:cNvSpPr/>
          <p:nvPr/>
        </p:nvSpPr>
        <p:spPr bwMode="auto">
          <a:xfrm>
            <a:off x="2819817" y="2361752"/>
            <a:ext cx="3456384" cy="527918"/>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err="1">
                <a:ln>
                  <a:noFill/>
                </a:ln>
                <a:solidFill>
                  <a:schemeClr val="tx1"/>
                </a:solidFill>
                <a:effectLst/>
                <a:latin typeface="+mn-lt"/>
                <a:ea typeface="ヒラギノ角ゴ Pro W3" pitchFamily="48" charset="-128"/>
              </a:rPr>
              <a:t>Is</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this</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climate</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change</a:t>
            </a:r>
            <a:r>
              <a:rPr kumimoji="0" lang="de-DE" sz="2400" b="1" i="0" u="none" strike="noStrike" cap="none" normalizeH="0" baseline="0" dirty="0">
                <a:ln>
                  <a:noFill/>
                </a:ln>
                <a:solidFill>
                  <a:schemeClr val="tx1"/>
                </a:solidFill>
                <a:effectLst/>
                <a:latin typeface="+mn-lt"/>
                <a:ea typeface="ヒラギノ角ゴ Pro W3" pitchFamily="48" charset="-128"/>
              </a:rPr>
              <a:t>? </a:t>
            </a:r>
            <a:endParaRPr kumimoji="0" lang="en-DE" sz="2400" b="1" i="0" u="none" strike="noStrike" cap="none" normalizeH="0" baseline="0" dirty="0">
              <a:ln>
                <a:noFill/>
              </a:ln>
              <a:solidFill>
                <a:schemeClr val="tx1"/>
              </a:solidFill>
              <a:effectLst/>
              <a:latin typeface="+mn-lt"/>
              <a:ea typeface="ヒラギノ角ゴ Pro W3" pitchFamily="48" charset="-128"/>
            </a:endParaRPr>
          </a:p>
        </p:txBody>
      </p:sp>
    </p:spTree>
    <p:extLst>
      <p:ext uri="{BB962C8B-B14F-4D97-AF65-F5344CB8AC3E}">
        <p14:creationId xmlns:p14="http://schemas.microsoft.com/office/powerpoint/2010/main" val="291232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43940D-035C-4D68-B57C-4ADFEF0678A2}"/>
              </a:ext>
            </a:extLst>
          </p:cNvPr>
          <p:cNvSpPr>
            <a:spLocks noGrp="1"/>
          </p:cNvSpPr>
          <p:nvPr>
            <p:ph type="title"/>
          </p:nvPr>
        </p:nvSpPr>
        <p:spPr/>
        <p:txBody>
          <a:bodyPr/>
          <a:lstStyle/>
          <a:p>
            <a:r>
              <a:rPr lang="de-DE" dirty="0"/>
              <a:t>Global </a:t>
            </a:r>
            <a:r>
              <a:rPr lang="de-DE" dirty="0" err="1"/>
              <a:t>water</a:t>
            </a:r>
            <a:r>
              <a:rPr lang="de-DE" dirty="0"/>
              <a:t> </a:t>
            </a:r>
            <a:r>
              <a:rPr lang="de-DE" dirty="0" err="1"/>
              <a:t>trends</a:t>
            </a:r>
            <a:r>
              <a:rPr lang="de-DE" dirty="0"/>
              <a:t> </a:t>
            </a:r>
            <a:endParaRPr lang="en-DE" dirty="0"/>
          </a:p>
        </p:txBody>
      </p:sp>
      <p:sp>
        <p:nvSpPr>
          <p:cNvPr id="6" name="Text Placeholder 5">
            <a:extLst>
              <a:ext uri="{FF2B5EF4-FFF2-40B4-BE49-F238E27FC236}">
                <a16:creationId xmlns:a16="http://schemas.microsoft.com/office/drawing/2014/main" id="{DBD9D7FE-258F-4050-B9FC-7CD68CEC6F1C}"/>
              </a:ext>
            </a:extLst>
          </p:cNvPr>
          <p:cNvSpPr>
            <a:spLocks noGrp="1"/>
          </p:cNvSpPr>
          <p:nvPr>
            <p:ph type="body" sz="quarter" idx="13"/>
          </p:nvPr>
        </p:nvSpPr>
        <p:spPr/>
        <p:txBody>
          <a:bodyPr/>
          <a:lstStyle/>
          <a:p>
            <a:endParaRPr lang="en-DE"/>
          </a:p>
        </p:txBody>
      </p:sp>
      <p:sp>
        <p:nvSpPr>
          <p:cNvPr id="2" name="Slide Number Placeholder 1">
            <a:extLst>
              <a:ext uri="{FF2B5EF4-FFF2-40B4-BE49-F238E27FC236}">
                <a16:creationId xmlns:a16="http://schemas.microsoft.com/office/drawing/2014/main" id="{0D11B12C-DE04-4F3E-8B66-BDCBACFD663D}"/>
              </a:ext>
            </a:extLst>
          </p:cNvPr>
          <p:cNvSpPr>
            <a:spLocks noGrp="1"/>
          </p:cNvSpPr>
          <p:nvPr>
            <p:ph type="sldNum" sz="quarter" idx="16"/>
          </p:nvPr>
        </p:nvSpPr>
        <p:spPr/>
        <p:txBody>
          <a:bodyPr/>
          <a:lstStyle/>
          <a:p>
            <a:pPr>
              <a:defRPr/>
            </a:pPr>
            <a:fld id="{10925CD4-87B1-4B3D-951F-F97D390442A5}" type="slidenum">
              <a:rPr lang="en-US" smtClean="0"/>
              <a:pPr>
                <a:defRPr/>
              </a:pPr>
              <a:t>18</a:t>
            </a:fld>
            <a:endParaRPr lang="en-US"/>
          </a:p>
        </p:txBody>
      </p:sp>
      <p:pic>
        <p:nvPicPr>
          <p:cNvPr id="5" name="Picture 4">
            <a:extLst>
              <a:ext uri="{FF2B5EF4-FFF2-40B4-BE49-F238E27FC236}">
                <a16:creationId xmlns:a16="http://schemas.microsoft.com/office/drawing/2014/main" id="{11466D4C-0CAC-46F8-8991-37E6D2E87DB3}"/>
              </a:ext>
            </a:extLst>
          </p:cNvPr>
          <p:cNvPicPr>
            <a:picLocks noChangeAspect="1"/>
          </p:cNvPicPr>
          <p:nvPr/>
        </p:nvPicPr>
        <p:blipFill>
          <a:blip r:embed="rId3"/>
          <a:stretch>
            <a:fillRect/>
          </a:stretch>
        </p:blipFill>
        <p:spPr>
          <a:xfrm>
            <a:off x="711898" y="1444083"/>
            <a:ext cx="2420303" cy="184023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EDA4A3E-604E-4F42-A078-0723C0F29276}"/>
              </a:ext>
            </a:extLst>
          </p:cNvPr>
          <p:cNvPicPr>
            <a:picLocks noChangeAspect="1"/>
          </p:cNvPicPr>
          <p:nvPr/>
        </p:nvPicPr>
        <p:blipFill>
          <a:blip r:embed="rId4"/>
          <a:stretch>
            <a:fillRect/>
          </a:stretch>
        </p:blipFill>
        <p:spPr>
          <a:xfrm>
            <a:off x="5122381" y="52000"/>
            <a:ext cx="3881438" cy="49530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9B3E910-A31B-4CB4-8138-B5C5A0D311A2}"/>
              </a:ext>
            </a:extLst>
          </p:cNvPr>
          <p:cNvSpPr/>
          <p:nvPr/>
        </p:nvSpPr>
        <p:spPr>
          <a:xfrm>
            <a:off x="2883515" y="4866501"/>
            <a:ext cx="2232248" cy="276999"/>
          </a:xfrm>
          <a:prstGeom prst="rect">
            <a:avLst/>
          </a:prstGeom>
        </p:spPr>
        <p:txBody>
          <a:bodyPr wrap="square">
            <a:spAutoFit/>
          </a:bodyPr>
          <a:lstStyle/>
          <a:p>
            <a:r>
              <a:rPr lang="en-GB" sz="1200" dirty="0" err="1">
                <a:latin typeface="+mn-lt"/>
              </a:rPr>
              <a:t>Pascolini</a:t>
            </a:r>
            <a:r>
              <a:rPr lang="en-GB" sz="1200" dirty="0">
                <a:latin typeface="+mn-lt"/>
              </a:rPr>
              <a:t>-Campbell et al (2021)</a:t>
            </a:r>
            <a:endParaRPr lang="en-DE" sz="1200" dirty="0">
              <a:latin typeface="+mn-lt"/>
            </a:endParaRPr>
          </a:p>
        </p:txBody>
      </p:sp>
      <p:sp>
        <p:nvSpPr>
          <p:cNvPr id="10" name="TextBox 9">
            <a:extLst>
              <a:ext uri="{FF2B5EF4-FFF2-40B4-BE49-F238E27FC236}">
                <a16:creationId xmlns:a16="http://schemas.microsoft.com/office/drawing/2014/main" id="{FF6223D4-6B2A-491B-A9B1-56E120796D2B}"/>
              </a:ext>
            </a:extLst>
          </p:cNvPr>
          <p:cNvSpPr txBox="1"/>
          <p:nvPr/>
        </p:nvSpPr>
        <p:spPr bwMode="auto">
          <a:xfrm>
            <a:off x="7380312" y="726544"/>
            <a:ext cx="1597681" cy="307777"/>
          </a:xfrm>
          <a:prstGeom prst="rect">
            <a:avLst/>
          </a:prstGeom>
          <a:noFill/>
        </p:spPr>
        <p:txBody>
          <a:bodyPr wrap="none" rtlCol="0">
            <a:spAutoFit/>
          </a:bodyPr>
          <a:lstStyle/>
          <a:p>
            <a:r>
              <a:rPr lang="de-DE" sz="1400" b="1" dirty="0" err="1">
                <a:latin typeface="+mn-lt"/>
              </a:rPr>
              <a:t>Evapotranspiration</a:t>
            </a:r>
            <a:endParaRPr lang="en-DE" sz="1400" b="1" dirty="0">
              <a:latin typeface="+mn-lt"/>
            </a:endParaRPr>
          </a:p>
        </p:txBody>
      </p:sp>
      <p:sp>
        <p:nvSpPr>
          <p:cNvPr id="11" name="TextBox 10">
            <a:extLst>
              <a:ext uri="{FF2B5EF4-FFF2-40B4-BE49-F238E27FC236}">
                <a16:creationId xmlns:a16="http://schemas.microsoft.com/office/drawing/2014/main" id="{E8556F3D-5300-4DF4-8342-6382A910F973}"/>
              </a:ext>
            </a:extLst>
          </p:cNvPr>
          <p:cNvSpPr txBox="1"/>
          <p:nvPr/>
        </p:nvSpPr>
        <p:spPr bwMode="auto">
          <a:xfrm>
            <a:off x="7836911" y="1851670"/>
            <a:ext cx="1141082" cy="307777"/>
          </a:xfrm>
          <a:prstGeom prst="rect">
            <a:avLst/>
          </a:prstGeom>
          <a:noFill/>
        </p:spPr>
        <p:txBody>
          <a:bodyPr wrap="none" rtlCol="0">
            <a:spAutoFit/>
          </a:bodyPr>
          <a:lstStyle/>
          <a:p>
            <a:r>
              <a:rPr lang="de-DE" sz="1400" b="1" dirty="0" err="1">
                <a:latin typeface="+mn-lt"/>
              </a:rPr>
              <a:t>Precipitation</a:t>
            </a:r>
            <a:endParaRPr lang="en-DE" sz="1400" b="1" dirty="0">
              <a:latin typeface="+mn-lt"/>
            </a:endParaRPr>
          </a:p>
        </p:txBody>
      </p:sp>
      <p:sp>
        <p:nvSpPr>
          <p:cNvPr id="12" name="TextBox 11">
            <a:extLst>
              <a:ext uri="{FF2B5EF4-FFF2-40B4-BE49-F238E27FC236}">
                <a16:creationId xmlns:a16="http://schemas.microsoft.com/office/drawing/2014/main" id="{9E6BED78-72B4-414A-851A-5EF6DD0EA02E}"/>
              </a:ext>
            </a:extLst>
          </p:cNvPr>
          <p:cNvSpPr txBox="1"/>
          <p:nvPr/>
        </p:nvSpPr>
        <p:spPr bwMode="auto">
          <a:xfrm>
            <a:off x="8308993" y="3003798"/>
            <a:ext cx="686406" cy="307777"/>
          </a:xfrm>
          <a:prstGeom prst="rect">
            <a:avLst/>
          </a:prstGeom>
          <a:noFill/>
        </p:spPr>
        <p:txBody>
          <a:bodyPr wrap="none" rtlCol="0">
            <a:spAutoFit/>
          </a:bodyPr>
          <a:lstStyle/>
          <a:p>
            <a:r>
              <a:rPr lang="de-DE" sz="1400" b="1" dirty="0" err="1">
                <a:latin typeface="+mn-lt"/>
              </a:rPr>
              <a:t>Runoff</a:t>
            </a:r>
            <a:endParaRPr lang="en-DE" sz="1400" b="1" dirty="0">
              <a:latin typeface="+mn-lt"/>
            </a:endParaRPr>
          </a:p>
        </p:txBody>
      </p:sp>
      <p:sp>
        <p:nvSpPr>
          <p:cNvPr id="13" name="TextBox 12">
            <a:extLst>
              <a:ext uri="{FF2B5EF4-FFF2-40B4-BE49-F238E27FC236}">
                <a16:creationId xmlns:a16="http://schemas.microsoft.com/office/drawing/2014/main" id="{C653DF17-7901-4906-AB8A-4F1D993C5410}"/>
              </a:ext>
            </a:extLst>
          </p:cNvPr>
          <p:cNvSpPr txBox="1"/>
          <p:nvPr/>
        </p:nvSpPr>
        <p:spPr bwMode="auto">
          <a:xfrm>
            <a:off x="7836911" y="4136181"/>
            <a:ext cx="1217064" cy="307777"/>
          </a:xfrm>
          <a:prstGeom prst="rect">
            <a:avLst/>
          </a:prstGeom>
          <a:noFill/>
        </p:spPr>
        <p:txBody>
          <a:bodyPr wrap="none" rtlCol="0">
            <a:spAutoFit/>
          </a:bodyPr>
          <a:lstStyle/>
          <a:p>
            <a:r>
              <a:rPr lang="de-DE" sz="1400" b="1" dirty="0" err="1">
                <a:latin typeface="+mn-lt"/>
              </a:rPr>
              <a:t>Groundwater</a:t>
            </a:r>
            <a:r>
              <a:rPr lang="de-DE" sz="1400" b="1" dirty="0">
                <a:latin typeface="+mn-lt"/>
              </a:rPr>
              <a:t> </a:t>
            </a:r>
            <a:endParaRPr lang="en-DE" sz="1400" b="1" dirty="0">
              <a:latin typeface="+mn-lt"/>
            </a:endParaRPr>
          </a:p>
        </p:txBody>
      </p:sp>
      <p:sp>
        <p:nvSpPr>
          <p:cNvPr id="4" name="TextBox 3">
            <a:extLst>
              <a:ext uri="{FF2B5EF4-FFF2-40B4-BE49-F238E27FC236}">
                <a16:creationId xmlns:a16="http://schemas.microsoft.com/office/drawing/2014/main" id="{2B5B2780-F18F-4772-AC5C-544031A48269}"/>
              </a:ext>
            </a:extLst>
          </p:cNvPr>
          <p:cNvSpPr txBox="1"/>
          <p:nvPr/>
        </p:nvSpPr>
        <p:spPr bwMode="auto">
          <a:xfrm>
            <a:off x="539552" y="3355127"/>
            <a:ext cx="2736304" cy="584775"/>
          </a:xfrm>
          <a:prstGeom prst="rect">
            <a:avLst/>
          </a:prstGeom>
          <a:noFill/>
        </p:spPr>
        <p:txBody>
          <a:bodyPr wrap="square" rtlCol="0">
            <a:spAutoFit/>
          </a:bodyPr>
          <a:lstStyle/>
          <a:p>
            <a:pPr algn="ctr"/>
            <a:r>
              <a:rPr lang="en-US" sz="1600">
                <a:latin typeface="+mn-lt"/>
              </a:rPr>
              <a:t>Gravity Recovery and Climate Experiment (GRACE)</a:t>
            </a:r>
            <a:endParaRPr lang="en-DE" sz="1600" dirty="0">
              <a:latin typeface="+mn-lt"/>
            </a:endParaRPr>
          </a:p>
        </p:txBody>
      </p:sp>
    </p:spTree>
    <p:extLst>
      <p:ext uri="{BB962C8B-B14F-4D97-AF65-F5344CB8AC3E}">
        <p14:creationId xmlns:p14="http://schemas.microsoft.com/office/powerpoint/2010/main" val="388325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dirty="0" err="1"/>
              <a:t>Number</a:t>
            </a:r>
            <a:r>
              <a:rPr lang="de-DE" dirty="0"/>
              <a:t> </a:t>
            </a:r>
            <a:r>
              <a:rPr lang="de-DE" dirty="0" err="1"/>
              <a:t>of</a:t>
            </a:r>
            <a:r>
              <a:rPr lang="de-DE" dirty="0"/>
              <a:t> </a:t>
            </a:r>
            <a:r>
              <a:rPr lang="de-DE" dirty="0" err="1"/>
              <a:t>events</a:t>
            </a:r>
            <a:r>
              <a:rPr lang="de-DE" dirty="0"/>
              <a:t> </a:t>
            </a:r>
            <a:r>
              <a:rPr lang="de-DE" dirty="0" err="1"/>
              <a:t>worldwide</a:t>
            </a:r>
            <a:r>
              <a:rPr lang="de-DE" dirty="0"/>
              <a:t> </a:t>
            </a:r>
            <a:r>
              <a:rPr lang="de-DE" sz="1500" dirty="0"/>
              <a:t>(Munich Re </a:t>
            </a:r>
            <a:r>
              <a:rPr lang="de-DE" sz="1500" dirty="0" err="1"/>
              <a:t>NatCat</a:t>
            </a:r>
            <a:r>
              <a:rPr lang="de-DE" sz="1500" dirty="0"/>
              <a:t>)</a:t>
            </a:r>
            <a:endParaRPr lang="de-DE" dirty="0"/>
          </a:p>
        </p:txBody>
      </p:sp>
      <p:sp>
        <p:nvSpPr>
          <p:cNvPr id="6" name="Text Placeholder 5">
            <a:extLst>
              <a:ext uri="{FF2B5EF4-FFF2-40B4-BE49-F238E27FC236}">
                <a16:creationId xmlns:a16="http://schemas.microsoft.com/office/drawing/2014/main" id="{662BB247-9A40-4C36-9FC6-5064CF4765DF}"/>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p:txBody>
          <a:bodyPr/>
          <a:lstStyle/>
          <a:p>
            <a:fld id="{1B44015D-9407-488E-8AD7-722ADB5AEF29}" type="slidenum">
              <a:rPr lang="de-DE" smtClean="0"/>
              <a:t>19</a:t>
            </a:fld>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89" y="1234583"/>
            <a:ext cx="7936421" cy="3538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03A81D4-EA81-4E51-B95E-C6A3141832E8}"/>
              </a:ext>
            </a:extLst>
          </p:cNvPr>
          <p:cNvSpPr txBox="1"/>
          <p:nvPr/>
        </p:nvSpPr>
        <p:spPr bwMode="auto">
          <a:xfrm>
            <a:off x="539552" y="1261413"/>
            <a:ext cx="1043876" cy="369332"/>
          </a:xfrm>
          <a:prstGeom prst="rect">
            <a:avLst/>
          </a:prstGeom>
          <a:noFill/>
        </p:spPr>
        <p:txBody>
          <a:bodyPr wrap="none" rtlCol="0">
            <a:spAutoFit/>
          </a:bodyPr>
          <a:lstStyle/>
          <a:p>
            <a:r>
              <a:rPr lang="de-DE" sz="1800" b="1" dirty="0" err="1">
                <a:latin typeface="+mn-lt"/>
              </a:rPr>
              <a:t>Number</a:t>
            </a:r>
            <a:r>
              <a:rPr lang="de-DE" sz="1800" b="1" dirty="0">
                <a:latin typeface="+mn-lt"/>
              </a:rPr>
              <a:t>!</a:t>
            </a:r>
            <a:endParaRPr lang="en-DE" sz="1800" b="1" dirty="0">
              <a:latin typeface="+mn-lt"/>
            </a:endParaRPr>
          </a:p>
        </p:txBody>
      </p:sp>
    </p:spTree>
    <p:extLst>
      <p:ext uri="{BB962C8B-B14F-4D97-AF65-F5344CB8AC3E}">
        <p14:creationId xmlns:p14="http://schemas.microsoft.com/office/powerpoint/2010/main" val="9568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FD67-7611-42F7-86A3-E9C954D1D720}"/>
              </a:ext>
            </a:extLst>
          </p:cNvPr>
          <p:cNvSpPr>
            <a:spLocks noGrp="1"/>
          </p:cNvSpPr>
          <p:nvPr>
            <p:ph type="title"/>
          </p:nvPr>
        </p:nvSpPr>
        <p:spPr/>
        <p:txBody>
          <a:bodyPr>
            <a:normAutofit fontScale="90000"/>
          </a:bodyPr>
          <a:lstStyle/>
          <a:p>
            <a:r>
              <a:rPr lang="de-DE" sz="3300" dirty="0"/>
              <a:t>Key </a:t>
            </a:r>
            <a:r>
              <a:rPr lang="de-DE" sz="3300" dirty="0" err="1"/>
              <a:t>questions</a:t>
            </a:r>
            <a:r>
              <a:rPr lang="de-DE" sz="3300" dirty="0"/>
              <a:t> </a:t>
            </a:r>
            <a:r>
              <a:rPr lang="de-DE" sz="3300" dirty="0" err="1"/>
              <a:t>addressed</a:t>
            </a:r>
            <a:endParaRPr lang="en-DE" sz="3300" dirty="0"/>
          </a:p>
        </p:txBody>
      </p:sp>
      <p:sp>
        <p:nvSpPr>
          <p:cNvPr id="3" name="Content Placeholder 2">
            <a:extLst>
              <a:ext uri="{FF2B5EF4-FFF2-40B4-BE49-F238E27FC236}">
                <a16:creationId xmlns:a16="http://schemas.microsoft.com/office/drawing/2014/main" id="{B6908294-C71C-407B-892E-53FE72985B21}"/>
              </a:ext>
            </a:extLst>
          </p:cNvPr>
          <p:cNvSpPr>
            <a:spLocks noGrp="1"/>
          </p:cNvSpPr>
          <p:nvPr>
            <p:ph type="body" sz="quarter" idx="13"/>
          </p:nvPr>
        </p:nvSpPr>
        <p:spPr>
          <a:xfrm>
            <a:off x="467544" y="2067694"/>
            <a:ext cx="7886700" cy="2088009"/>
          </a:xfrm>
        </p:spPr>
        <p:txBody>
          <a:bodyPr>
            <a:normAutofit fontScale="92500" lnSpcReduction="10000"/>
          </a:bodyPr>
          <a:lstStyle/>
          <a:p>
            <a:pPr>
              <a:lnSpc>
                <a:spcPct val="100000"/>
              </a:lnSpc>
              <a:spcBef>
                <a:spcPts val="600"/>
              </a:spcBef>
            </a:pPr>
            <a:r>
              <a:rPr lang="en-US" sz="2000" dirty="0"/>
              <a:t>Why is water so relevant?</a:t>
            </a:r>
          </a:p>
          <a:p>
            <a:pPr>
              <a:lnSpc>
                <a:spcPct val="100000"/>
              </a:lnSpc>
              <a:spcBef>
                <a:spcPts val="600"/>
              </a:spcBef>
            </a:pPr>
            <a:r>
              <a:rPr lang="en-US" sz="2000" dirty="0"/>
              <a:t>What is the role of water in the climate cycle?</a:t>
            </a:r>
          </a:p>
          <a:p>
            <a:pPr>
              <a:lnSpc>
                <a:spcPct val="100000"/>
              </a:lnSpc>
              <a:spcBef>
                <a:spcPts val="600"/>
              </a:spcBef>
            </a:pPr>
            <a:r>
              <a:rPr lang="en-US" sz="2000" dirty="0"/>
              <a:t>Which processes are important?</a:t>
            </a:r>
          </a:p>
          <a:p>
            <a:pPr>
              <a:lnSpc>
                <a:spcPct val="100000"/>
              </a:lnSpc>
              <a:spcBef>
                <a:spcPts val="600"/>
              </a:spcBef>
            </a:pPr>
            <a:r>
              <a:rPr lang="en-US" sz="2000" dirty="0"/>
              <a:t>What are the interactions with vegetation?</a:t>
            </a:r>
          </a:p>
          <a:p>
            <a:pPr>
              <a:lnSpc>
                <a:spcPct val="100000"/>
              </a:lnSpc>
              <a:spcBef>
                <a:spcPts val="600"/>
              </a:spcBef>
            </a:pPr>
            <a:r>
              <a:rPr lang="en-US" sz="2000" dirty="0"/>
              <a:t>How can the water cycle and the water nexus be modelled?</a:t>
            </a:r>
          </a:p>
          <a:p>
            <a:pPr>
              <a:lnSpc>
                <a:spcPct val="100000"/>
              </a:lnSpc>
              <a:spcBef>
                <a:spcPts val="600"/>
              </a:spcBef>
            </a:pPr>
            <a:r>
              <a:rPr lang="en-US" sz="2000" dirty="0"/>
              <a:t>What are possible adaptation measures and strategies?</a:t>
            </a:r>
          </a:p>
        </p:txBody>
      </p:sp>
      <p:pic>
        <p:nvPicPr>
          <p:cNvPr id="5" name="Picture 4">
            <a:extLst>
              <a:ext uri="{FF2B5EF4-FFF2-40B4-BE49-F238E27FC236}">
                <a16:creationId xmlns:a16="http://schemas.microsoft.com/office/drawing/2014/main" id="{E1760A47-6FFA-4C15-B1A7-8ECAB4D647EE}"/>
              </a:ext>
            </a:extLst>
          </p:cNvPr>
          <p:cNvPicPr>
            <a:picLocks noChangeAspect="1"/>
          </p:cNvPicPr>
          <p:nvPr/>
        </p:nvPicPr>
        <p:blipFill rotWithShape="1">
          <a:blip r:embed="rId2">
            <a:extLst>
              <a:ext uri="{28A0092B-C50C-407E-A947-70E740481C1C}">
                <a14:useLocalDpi xmlns:a14="http://schemas.microsoft.com/office/drawing/2010/main" val="0"/>
              </a:ext>
            </a:extLst>
          </a:blip>
          <a:srcRect t="25857" b="15350"/>
          <a:stretch/>
        </p:blipFill>
        <p:spPr>
          <a:xfrm>
            <a:off x="4876486" y="34262"/>
            <a:ext cx="4304026" cy="1889416"/>
          </a:xfrm>
          <a:prstGeom prst="rect">
            <a:avLst/>
          </a:prstGeom>
        </p:spPr>
      </p:pic>
    </p:spTree>
    <p:extLst>
      <p:ext uri="{BB962C8B-B14F-4D97-AF65-F5344CB8AC3E}">
        <p14:creationId xmlns:p14="http://schemas.microsoft.com/office/powerpoint/2010/main" val="94883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Hydrological </a:t>
            </a:r>
            <a:r>
              <a:rPr lang="de-DE" dirty="0" err="1"/>
              <a:t>tasks</a:t>
            </a:r>
            <a:endParaRPr lang="de-DE"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20</a:t>
            </a:fld>
            <a:endParaRPr lang="de-DE"/>
          </a:p>
        </p:txBody>
      </p:sp>
      <p:sp>
        <p:nvSpPr>
          <p:cNvPr id="5" name="Text Box 2"/>
          <p:cNvSpPr txBox="1">
            <a:spLocks noChangeArrowheads="1"/>
          </p:cNvSpPr>
          <p:nvPr/>
        </p:nvSpPr>
        <p:spPr bwMode="auto">
          <a:xfrm>
            <a:off x="539552" y="1296326"/>
            <a:ext cx="7704856" cy="3103542"/>
          </a:xfrm>
          <a:prstGeom prst="rect">
            <a:avLst/>
          </a:prstGeom>
          <a:noFill/>
          <a:ln>
            <a:noFill/>
          </a:ln>
          <a:effectLst/>
        </p:spPr>
        <p:txBody>
          <a:bodyPr wrap="square">
            <a:spAutoFit/>
          </a:bodyPr>
          <a:lstStyle>
            <a:lvl1pPr marL="282575" indent="-282575">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1pPr>
            <a:lvl2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2pPr>
            <a:lvl3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3pPr>
            <a:lvl4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4pPr>
            <a:lvl5pPr>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5pPr>
            <a:lvl6pPr marL="25146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6pPr>
            <a:lvl7pPr marL="29718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7pPr>
            <a:lvl8pPr marL="34290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8pPr>
            <a:lvl9pPr marL="3886200" indent="-228600" defTabSz="449263">
              <a:spcBef>
                <a:spcPts val="0"/>
              </a:spcBef>
              <a:spcAft>
                <a:spcPts val="0"/>
              </a:spcAft>
              <a:buClr>
                <a:srgbClr val="000000"/>
              </a:buClr>
              <a:buSzPct val="100000"/>
              <a:buFont typeface="Times New Roman"/>
              <a:tabLst>
                <a:tab pos="282575" algn="l"/>
                <a:tab pos="728663" algn="l"/>
                <a:tab pos="1176338" algn="l"/>
                <a:tab pos="1624013" algn="l"/>
                <a:tab pos="2071688" algn="l"/>
                <a:tab pos="2519363" algn="l"/>
                <a:tab pos="2967038" algn="l"/>
                <a:tab pos="3414713" algn="l"/>
                <a:tab pos="3862388" algn="l"/>
                <a:tab pos="4310063" algn="l"/>
                <a:tab pos="4757738" algn="l"/>
                <a:tab pos="5205413" algn="l"/>
                <a:tab pos="5653088" algn="l"/>
                <a:tab pos="6100763" algn="l"/>
                <a:tab pos="6548438" algn="l"/>
                <a:tab pos="6996113" algn="l"/>
                <a:tab pos="7443788" algn="l"/>
                <a:tab pos="7891463" algn="l"/>
                <a:tab pos="8339138" algn="l"/>
                <a:tab pos="8786813" algn="l"/>
                <a:tab pos="9234488" algn="l"/>
              </a:tabLst>
              <a:defRPr sz="2400">
                <a:solidFill>
                  <a:schemeClr val="bg1"/>
                </a:solidFill>
                <a:latin typeface="Tahoma"/>
                <a:cs typeface="Arial"/>
              </a:defRPr>
            </a:lvl9pPr>
          </a:lstStyle>
          <a:p>
            <a:pPr marL="0" indent="0">
              <a:lnSpc>
                <a:spcPct val="93000"/>
              </a:lnSpc>
              <a:spcBef>
                <a:spcPts val="900"/>
              </a:spcBef>
              <a:defRPr/>
            </a:pPr>
            <a:r>
              <a:rPr lang="en-US" sz="1800" b="1" dirty="0">
                <a:solidFill>
                  <a:srgbClr val="000000"/>
                </a:solidFill>
                <a:latin typeface="+mn-lt"/>
              </a:rPr>
              <a:t>After Dyck &amp; </a:t>
            </a:r>
            <a:r>
              <a:rPr lang="en-US" sz="1800" b="1" dirty="0" err="1">
                <a:solidFill>
                  <a:srgbClr val="000000"/>
                </a:solidFill>
                <a:latin typeface="+mn-lt"/>
              </a:rPr>
              <a:t>Peschke</a:t>
            </a:r>
            <a:r>
              <a:rPr lang="en-US" sz="1800" b="1" dirty="0">
                <a:solidFill>
                  <a:srgbClr val="000000"/>
                </a:solidFill>
                <a:latin typeface="+mn-lt"/>
              </a:rPr>
              <a:t> (1995):</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Exploration of the water cycle</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Calculation of the water balance </a:t>
            </a:r>
            <a:r>
              <a:rPr lang="en-US" sz="1800" dirty="0">
                <a:solidFill>
                  <a:srgbClr val="000000"/>
                </a:solidFill>
                <a:latin typeface="+mn-lt"/>
              </a:rPr>
              <a:t>over different scales (earth, continents, river basins, water management systems) for different periods of time</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Determination of water resources </a:t>
            </a:r>
            <a:r>
              <a:rPr lang="en-US" sz="1800" dirty="0">
                <a:solidFill>
                  <a:srgbClr val="000000"/>
                </a:solidFill>
                <a:latin typeface="+mn-lt"/>
              </a:rPr>
              <a:t>(usable share of groundwater and surface water)</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Hydrological forecasts </a:t>
            </a:r>
            <a:r>
              <a:rPr lang="en-US" sz="1800" dirty="0">
                <a:solidFill>
                  <a:srgbClr val="000000"/>
                </a:solidFill>
                <a:latin typeface="+mn-lt"/>
              </a:rPr>
              <a:t>(water level, runoff, groundwater recharge, ice)</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Investigation of runoff regimes </a:t>
            </a:r>
            <a:r>
              <a:rPr lang="en-US" sz="1800" dirty="0">
                <a:solidFill>
                  <a:srgbClr val="000000"/>
                </a:solidFill>
                <a:latin typeface="+mn-lt"/>
              </a:rPr>
              <a:t>(especially extreme runoff)</a:t>
            </a:r>
          </a:p>
          <a:p>
            <a:pPr marL="285750" indent="-285750">
              <a:lnSpc>
                <a:spcPct val="93000"/>
              </a:lnSpc>
              <a:spcBef>
                <a:spcPts val="900"/>
              </a:spcBef>
              <a:buFont typeface="Arial" panose="020B0604020202020204" pitchFamily="34" charset="0"/>
              <a:buChar char="•"/>
              <a:defRPr/>
            </a:pPr>
            <a:r>
              <a:rPr lang="en-US" sz="1800" b="1" dirty="0">
                <a:solidFill>
                  <a:srgbClr val="000000"/>
                </a:solidFill>
                <a:latin typeface="+mn-lt"/>
              </a:rPr>
              <a:t>Use and management </a:t>
            </a:r>
            <a:r>
              <a:rPr lang="en-US" sz="1800" dirty="0">
                <a:solidFill>
                  <a:srgbClr val="000000"/>
                </a:solidFill>
                <a:latin typeface="+mn-lt"/>
              </a:rPr>
              <a:t>of water </a:t>
            </a:r>
            <a:r>
              <a:rPr lang="de-DE" sz="1800" dirty="0" err="1">
                <a:solidFill>
                  <a:srgbClr val="000000"/>
                </a:solidFill>
                <a:latin typeface="+mn-lt"/>
              </a:rPr>
              <a:t>ressources</a:t>
            </a:r>
            <a:endParaRPr lang="de-DE" sz="1800" dirty="0">
              <a:solidFill>
                <a:srgbClr val="000000"/>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Literatur</a:t>
            </a:r>
          </a:p>
        </p:txBody>
      </p:sp>
      <p:sp>
        <p:nvSpPr>
          <p:cNvPr id="6" name="Foliennummernplatzhalter 5"/>
          <p:cNvSpPr>
            <a:spLocks noGrp="1"/>
          </p:cNvSpPr>
          <p:nvPr>
            <p:ph type="sldNum" sz="quarter" idx="16"/>
          </p:nvPr>
        </p:nvSpPr>
        <p:spPr bwMode="auto"/>
        <p:txBody>
          <a:bodyPr/>
          <a:lstStyle/>
          <a:p>
            <a:pPr>
              <a:defRPr/>
            </a:pPr>
            <a:r>
              <a:rPr lang="de-DE"/>
              <a:t>Seite </a:t>
            </a:r>
            <a:fld id="{959D87B1-1F1C-4319-8EA1-6710C33C6049}" type="slidenum">
              <a:rPr lang="de-DE"/>
              <a:t>21</a:t>
            </a:fld>
            <a:endParaRPr lang="de-DE"/>
          </a:p>
        </p:txBody>
      </p:sp>
      <p:sp>
        <p:nvSpPr>
          <p:cNvPr id="7" name="Rechteck 6"/>
          <p:cNvSpPr/>
          <p:nvPr/>
        </p:nvSpPr>
        <p:spPr bwMode="auto">
          <a:xfrm>
            <a:off x="683568" y="1347614"/>
            <a:ext cx="7236112" cy="3154710"/>
          </a:xfrm>
          <a:prstGeom prst="rect">
            <a:avLst/>
          </a:prstGeom>
        </p:spPr>
        <p:txBody>
          <a:bodyPr wrap="square">
            <a:spAutoFit/>
          </a:bodyPr>
          <a:lstStyle/>
          <a:p>
            <a:pPr>
              <a:spcBef>
                <a:spcPts val="900"/>
              </a:spcBef>
              <a:defRPr/>
            </a:pPr>
            <a:r>
              <a:rPr lang="de-DE" sz="1200" b="1" dirty="0" err="1">
                <a:latin typeface="Arial"/>
              </a:rPr>
              <a:t>Maidment</a:t>
            </a:r>
            <a:r>
              <a:rPr lang="de-DE" sz="1200" b="1" dirty="0">
                <a:latin typeface="Arial"/>
              </a:rPr>
              <a:t>, D.R. (1993): </a:t>
            </a:r>
            <a:r>
              <a:rPr lang="de-DE" sz="1200" dirty="0">
                <a:latin typeface="Arial"/>
              </a:rPr>
              <a:t>Handbook </a:t>
            </a:r>
            <a:r>
              <a:rPr lang="de-DE" sz="1200" dirty="0" err="1">
                <a:latin typeface="Arial"/>
              </a:rPr>
              <a:t>of</a:t>
            </a:r>
            <a:r>
              <a:rPr lang="de-DE" sz="1200" dirty="0">
                <a:latin typeface="Arial"/>
              </a:rPr>
              <a:t> </a:t>
            </a:r>
            <a:r>
              <a:rPr lang="de-DE" sz="1200" dirty="0" err="1">
                <a:latin typeface="Arial"/>
              </a:rPr>
              <a:t>Hydrology</a:t>
            </a:r>
            <a:r>
              <a:rPr lang="de-DE" sz="1200" dirty="0">
                <a:latin typeface="Arial"/>
              </a:rPr>
              <a:t>, McGraw-Hill, New York.</a:t>
            </a:r>
            <a:endParaRPr lang="de-DE" sz="1200" b="1" dirty="0">
              <a:latin typeface="Arial"/>
              <a:cs typeface="Arial"/>
            </a:endParaRPr>
          </a:p>
          <a:p>
            <a:pPr>
              <a:spcBef>
                <a:spcPts val="900"/>
              </a:spcBef>
              <a:defRPr/>
            </a:pPr>
            <a:r>
              <a:rPr lang="de-DE" sz="1200" b="1" dirty="0" err="1">
                <a:latin typeface="Arial"/>
                <a:cs typeface="Arial"/>
              </a:rPr>
              <a:t>Fohrer</a:t>
            </a:r>
            <a:r>
              <a:rPr lang="de-DE" sz="1200" b="1" dirty="0">
                <a:latin typeface="Arial"/>
                <a:cs typeface="Arial"/>
              </a:rPr>
              <a:t>, N. (2016): </a:t>
            </a:r>
            <a:r>
              <a:rPr lang="de-DE" sz="1200" dirty="0">
                <a:latin typeface="Arial"/>
                <a:cs typeface="Arial"/>
              </a:rPr>
              <a:t>Hydrologie. </a:t>
            </a:r>
            <a:r>
              <a:rPr lang="de-DE" sz="1200" dirty="0" err="1">
                <a:latin typeface="Arial"/>
                <a:cs typeface="Arial"/>
              </a:rPr>
              <a:t>Utb</a:t>
            </a:r>
            <a:r>
              <a:rPr lang="de-DE" sz="1200" dirty="0">
                <a:latin typeface="Arial"/>
                <a:cs typeface="Arial"/>
              </a:rPr>
              <a:t> Taschenbuchreihe. (Sehr gutes Lehrbuch für „Einsteiger*innen“).</a:t>
            </a:r>
            <a:endParaRPr sz="1200" dirty="0"/>
          </a:p>
          <a:p>
            <a:pPr>
              <a:spcBef>
                <a:spcPts val="900"/>
              </a:spcBef>
              <a:defRPr/>
            </a:pPr>
            <a:r>
              <a:rPr lang="de-DE" sz="1200" b="1" dirty="0">
                <a:latin typeface="Arial"/>
                <a:cs typeface="Arial"/>
              </a:rPr>
              <a:t>Dyck, S. &amp; Peschke, G. (1995): </a:t>
            </a:r>
            <a:r>
              <a:rPr lang="de-DE" sz="1200" dirty="0">
                <a:latin typeface="Arial"/>
                <a:cs typeface="Arial"/>
              </a:rPr>
              <a:t>Grundlagen der Hydrologie, 3. Auflage, Verlag für Bauwesen, Berlin.</a:t>
            </a:r>
          </a:p>
          <a:p>
            <a:pPr>
              <a:spcBef>
                <a:spcPts val="900"/>
              </a:spcBef>
              <a:defRPr/>
            </a:pPr>
            <a:r>
              <a:rPr lang="de-DE" sz="1200" b="1" dirty="0">
                <a:latin typeface="Arial"/>
                <a:cs typeface="Arial"/>
              </a:rPr>
              <a:t>Baumgartner, A. &amp; Liebscher, H.J. (1996): </a:t>
            </a:r>
            <a:r>
              <a:rPr lang="de-DE" sz="1200" dirty="0">
                <a:latin typeface="Arial"/>
                <a:cs typeface="Arial"/>
              </a:rPr>
              <a:t>Allgemeine Hydrologie: quantitative Hydrologie, 2. Auflage, </a:t>
            </a:r>
            <a:r>
              <a:rPr lang="de-DE" sz="1200" dirty="0" err="1">
                <a:latin typeface="Arial"/>
                <a:cs typeface="Arial"/>
              </a:rPr>
              <a:t>Borntraeger</a:t>
            </a:r>
            <a:r>
              <a:rPr lang="de-DE" sz="1200" dirty="0">
                <a:latin typeface="Arial"/>
                <a:cs typeface="Arial"/>
              </a:rPr>
              <a:t>, Stuttgart.</a:t>
            </a:r>
            <a:endParaRPr sz="1200" dirty="0"/>
          </a:p>
          <a:p>
            <a:pPr>
              <a:spcBef>
                <a:spcPts val="900"/>
              </a:spcBef>
              <a:defRPr/>
            </a:pPr>
            <a:r>
              <a:rPr lang="de-DE" sz="1200" b="1" dirty="0" err="1">
                <a:latin typeface="Arial"/>
                <a:cs typeface="Arial"/>
              </a:rPr>
              <a:t>Nützmann</a:t>
            </a:r>
            <a:r>
              <a:rPr lang="de-DE" sz="1200" b="1" dirty="0">
                <a:latin typeface="Arial"/>
                <a:cs typeface="Arial"/>
              </a:rPr>
              <a:t>, G. &amp; Moser, H. (2016): </a:t>
            </a:r>
            <a:r>
              <a:rPr lang="de-DE" sz="1200" dirty="0">
                <a:latin typeface="Arial"/>
                <a:cs typeface="Arial"/>
              </a:rPr>
              <a:t>Elemente einer analytischen Hydrologie. Springer Verlag. (sehr aktuell, gute Abbildungen, verständlich)</a:t>
            </a:r>
          </a:p>
          <a:p>
            <a:pPr>
              <a:spcBef>
                <a:spcPts val="900"/>
              </a:spcBef>
              <a:defRPr/>
            </a:pPr>
            <a:r>
              <a:rPr lang="de-DE" sz="1200" b="1" dirty="0">
                <a:latin typeface="Arial"/>
                <a:cs typeface="Arial"/>
              </a:rPr>
              <a:t>Wohlrab, B., Ernstberger, H., Meuser, A., </a:t>
            </a:r>
            <a:r>
              <a:rPr lang="de-DE" sz="1200" b="1" dirty="0" err="1">
                <a:latin typeface="Arial"/>
                <a:cs typeface="Arial"/>
              </a:rPr>
              <a:t>Sokollek</a:t>
            </a:r>
            <a:r>
              <a:rPr lang="de-DE" sz="1200" b="1" dirty="0">
                <a:latin typeface="Arial"/>
                <a:cs typeface="Arial"/>
              </a:rPr>
              <a:t>, V. (1992): </a:t>
            </a:r>
            <a:r>
              <a:rPr lang="de-DE" sz="1200" dirty="0">
                <a:latin typeface="Arial"/>
                <a:cs typeface="Arial"/>
              </a:rPr>
              <a:t>Landschaftswasserhaushalt. Verlag Paul </a:t>
            </a:r>
            <a:r>
              <a:rPr lang="de-DE" sz="1200" dirty="0" err="1">
                <a:latin typeface="Arial"/>
                <a:cs typeface="Arial"/>
              </a:rPr>
              <a:t>Parey</a:t>
            </a:r>
            <a:r>
              <a:rPr lang="de-DE" sz="1200" dirty="0">
                <a:latin typeface="Arial"/>
                <a:cs typeface="Arial"/>
              </a:rPr>
              <a:t> Berlin. 352 S. Fachübergreifendes Lehrbuch, das Bezug auf die Wasserhaushaltskomponenten auf der Landschaftsebene Bezug nimmt. Umfassende Begriffsdefinitionen. </a:t>
            </a:r>
            <a:endParaRPr sz="1200" dirty="0"/>
          </a:p>
          <a:p>
            <a:pPr>
              <a:spcBef>
                <a:spcPts val="900"/>
              </a:spcBef>
              <a:defRPr/>
            </a:pPr>
            <a:r>
              <a:rPr lang="de-DE" sz="1200" b="1" dirty="0" err="1">
                <a:latin typeface="Arial"/>
                <a:cs typeface="Arial"/>
              </a:rPr>
              <a:t>Maniak</a:t>
            </a:r>
            <a:r>
              <a:rPr lang="de-DE" sz="1200" b="1" dirty="0">
                <a:latin typeface="Arial"/>
                <a:cs typeface="Arial"/>
              </a:rPr>
              <a:t>, U. (2005): </a:t>
            </a:r>
            <a:r>
              <a:rPr lang="de-DE" sz="1200" dirty="0">
                <a:latin typeface="Arial"/>
                <a:cs typeface="Arial"/>
              </a:rPr>
              <a:t> Hydrologie und Wasserwirtschaft: Eine Einführung für Ingenieure. 5. Aufl., Springer, Berlin. Grundlagen zum Wasserhaushalt, sehr viel hydrologische Modellierung. </a:t>
            </a:r>
            <a:endParaRPr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B4D3-C7FD-4563-9F81-883C9338613D}"/>
              </a:ext>
            </a:extLst>
          </p:cNvPr>
          <p:cNvSpPr>
            <a:spLocks noGrp="1"/>
          </p:cNvSpPr>
          <p:nvPr>
            <p:ph type="title"/>
          </p:nvPr>
        </p:nvSpPr>
        <p:spPr/>
        <p:txBody>
          <a:bodyPr/>
          <a:lstStyle/>
          <a:p>
            <a:r>
              <a:rPr lang="de-DE" dirty="0"/>
              <a:t>„The </a:t>
            </a:r>
            <a:r>
              <a:rPr lang="de-DE" dirty="0" err="1"/>
              <a:t>hydrological</a:t>
            </a:r>
            <a:r>
              <a:rPr lang="de-DE" dirty="0"/>
              <a:t> </a:t>
            </a:r>
            <a:r>
              <a:rPr lang="de-DE" dirty="0" err="1"/>
              <a:t>classics</a:t>
            </a:r>
            <a:r>
              <a:rPr lang="de-DE" dirty="0"/>
              <a:t>“</a:t>
            </a:r>
            <a:endParaRPr lang="en-DE" dirty="0"/>
          </a:p>
        </p:txBody>
      </p:sp>
      <p:sp>
        <p:nvSpPr>
          <p:cNvPr id="3" name="Text Placeholder 2">
            <a:extLst>
              <a:ext uri="{FF2B5EF4-FFF2-40B4-BE49-F238E27FC236}">
                <a16:creationId xmlns:a16="http://schemas.microsoft.com/office/drawing/2014/main" id="{151EB1D5-97F6-4F91-912E-909BA9D84C00}"/>
              </a:ext>
            </a:extLst>
          </p:cNvPr>
          <p:cNvSpPr>
            <a:spLocks noGrp="1"/>
          </p:cNvSpPr>
          <p:nvPr>
            <p:ph type="body" sz="quarter" idx="13"/>
          </p:nvPr>
        </p:nvSpPr>
        <p:spPr/>
        <p:txBody>
          <a:bodyPr>
            <a:normAutofit/>
          </a:bodyPr>
          <a:lstStyle/>
          <a:p>
            <a:pPr marL="457200" indent="-457200">
              <a:buFont typeface="+mj-lt"/>
              <a:buAutoNum type="arabicPeriod"/>
            </a:pPr>
            <a:r>
              <a:rPr lang="de-DE" sz="2400" b="1" dirty="0">
                <a:latin typeface="+mn-lt"/>
              </a:rPr>
              <a:t>The </a:t>
            </a:r>
            <a:r>
              <a:rPr lang="de-DE" sz="2400" b="1" dirty="0" err="1">
                <a:latin typeface="+mn-lt"/>
              </a:rPr>
              <a:t>water</a:t>
            </a:r>
            <a:r>
              <a:rPr lang="de-DE" sz="2400" b="1" dirty="0">
                <a:latin typeface="+mn-lt"/>
              </a:rPr>
              <a:t> </a:t>
            </a:r>
            <a:r>
              <a:rPr lang="de-DE" sz="2400" b="1" dirty="0" err="1">
                <a:latin typeface="+mn-lt"/>
              </a:rPr>
              <a:t>cycle</a:t>
            </a:r>
            <a:endParaRPr lang="de-DE" sz="2400" b="1" dirty="0">
              <a:latin typeface="+mn-lt"/>
            </a:endParaRPr>
          </a:p>
          <a:p>
            <a:pPr marL="457200" indent="-457200">
              <a:buFont typeface="+mj-lt"/>
              <a:buAutoNum type="arabicPeriod"/>
            </a:pPr>
            <a:r>
              <a:rPr lang="de-DE" sz="2400" b="1" dirty="0" err="1">
                <a:latin typeface="+mn-lt"/>
              </a:rPr>
              <a:t>Precipitation</a:t>
            </a:r>
            <a:endParaRPr lang="de-DE" sz="2400" b="1" dirty="0">
              <a:latin typeface="+mn-lt"/>
            </a:endParaRPr>
          </a:p>
          <a:p>
            <a:pPr marL="457200" indent="-457200">
              <a:buFont typeface="+mj-lt"/>
              <a:buAutoNum type="arabicPeriod"/>
            </a:pPr>
            <a:r>
              <a:rPr lang="de-DE" sz="2400" b="1" dirty="0" err="1">
                <a:latin typeface="+mn-lt"/>
              </a:rPr>
              <a:t>Evapotranspiration</a:t>
            </a:r>
            <a:endParaRPr lang="de-DE" sz="2400" b="1" dirty="0">
              <a:latin typeface="+mn-lt"/>
            </a:endParaRPr>
          </a:p>
          <a:p>
            <a:pPr marL="457200" indent="-457200">
              <a:buFont typeface="+mj-lt"/>
              <a:buAutoNum type="arabicPeriod"/>
            </a:pPr>
            <a:r>
              <a:rPr lang="de-DE" sz="2400" b="1" dirty="0" err="1">
                <a:latin typeface="+mn-lt"/>
              </a:rPr>
              <a:t>Discharge</a:t>
            </a:r>
            <a:endParaRPr lang="de-DE" sz="2400" b="1" dirty="0">
              <a:latin typeface="+mn-lt"/>
            </a:endParaRPr>
          </a:p>
          <a:p>
            <a:pPr marL="457200" indent="-457200">
              <a:buFont typeface="+mj-lt"/>
              <a:buAutoNum type="arabicPeriod"/>
            </a:pPr>
            <a:r>
              <a:rPr lang="de-DE" sz="2400" b="1" dirty="0">
                <a:solidFill>
                  <a:schemeClr val="bg1">
                    <a:lumMod val="65000"/>
                  </a:schemeClr>
                </a:solidFill>
                <a:latin typeface="+mn-lt"/>
              </a:rPr>
              <a:t>Storage</a:t>
            </a:r>
            <a:endParaRPr lang="en-DE" sz="2400" b="1" dirty="0">
              <a:solidFill>
                <a:schemeClr val="bg1">
                  <a:lumMod val="65000"/>
                </a:schemeClr>
              </a:solidFill>
              <a:latin typeface="+mn-lt"/>
            </a:endParaRPr>
          </a:p>
        </p:txBody>
      </p:sp>
      <p:sp>
        <p:nvSpPr>
          <p:cNvPr id="4" name="Slide Number Placeholder 3">
            <a:extLst>
              <a:ext uri="{FF2B5EF4-FFF2-40B4-BE49-F238E27FC236}">
                <a16:creationId xmlns:a16="http://schemas.microsoft.com/office/drawing/2014/main" id="{BDD3048C-E550-4F3D-9FA9-B27593D122F6}"/>
              </a:ext>
            </a:extLst>
          </p:cNvPr>
          <p:cNvSpPr>
            <a:spLocks noGrp="1"/>
          </p:cNvSpPr>
          <p:nvPr>
            <p:ph type="sldNum" sz="quarter" idx="16"/>
          </p:nvPr>
        </p:nvSpPr>
        <p:spPr/>
        <p:txBody>
          <a:bodyPr/>
          <a:lstStyle/>
          <a:p>
            <a:pPr>
              <a:defRPr/>
            </a:pPr>
            <a:r>
              <a:rPr lang="de-DE"/>
              <a:t>Seite </a:t>
            </a:r>
            <a:fld id="{959D87B1-1F1C-4319-8EA1-6710C33C6049}" type="slidenum">
              <a:rPr lang="de-DE" smtClean="0"/>
              <a:t>22</a:t>
            </a:fld>
            <a:endParaRPr lang="de-DE"/>
          </a:p>
        </p:txBody>
      </p:sp>
    </p:spTree>
    <p:extLst>
      <p:ext uri="{BB962C8B-B14F-4D97-AF65-F5344CB8AC3E}">
        <p14:creationId xmlns:p14="http://schemas.microsoft.com/office/powerpoint/2010/main" val="154870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23</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1. The </a:t>
            </a:r>
            <a:r>
              <a:rPr lang="de-DE" sz="4000" b="1" dirty="0" err="1"/>
              <a:t>water</a:t>
            </a:r>
            <a:r>
              <a:rPr lang="de-DE" sz="4000" b="1" dirty="0"/>
              <a:t> </a:t>
            </a:r>
            <a:r>
              <a:rPr lang="de-DE" sz="4000" b="1" dirty="0" err="1"/>
              <a:t>cycle</a:t>
            </a:r>
            <a:endParaRPr lang="en-DE" sz="4000" b="1" dirty="0"/>
          </a:p>
        </p:txBody>
      </p:sp>
    </p:spTree>
    <p:extLst>
      <p:ext uri="{BB962C8B-B14F-4D97-AF65-F5344CB8AC3E}">
        <p14:creationId xmlns:p14="http://schemas.microsoft.com/office/powerpoint/2010/main" val="4048374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a:t>Definition (DIN 4049)</a:t>
            </a:r>
          </a:p>
        </p:txBody>
      </p:sp>
      <p:sp>
        <p:nvSpPr>
          <p:cNvPr id="5" name="Text Placeholder 4"/>
          <p:cNvSpPr>
            <a:spLocks noGrp="1"/>
          </p:cNvSpPr>
          <p:nvPr>
            <p:ph type="body" sz="quarter" idx="13"/>
          </p:nvPr>
        </p:nvSpPr>
        <p:spPr bwMode="auto"/>
        <p:txBody>
          <a:bodyPr>
            <a:noAutofit/>
          </a:bodyPr>
          <a:lstStyle/>
          <a:p>
            <a:pPr marL="0" indent="0">
              <a:spcBef>
                <a:spcPts val="900"/>
              </a:spcBef>
              <a:buNone/>
              <a:defRPr/>
            </a:pPr>
            <a:r>
              <a:rPr lang="en-US" sz="2000" b="1" dirty="0">
                <a:latin typeface="+mn-lt"/>
              </a:rPr>
              <a:t>Water cycle</a:t>
            </a:r>
          </a:p>
          <a:p>
            <a:pPr marL="0" indent="0">
              <a:spcBef>
                <a:spcPts val="900"/>
              </a:spcBef>
              <a:buNone/>
              <a:defRPr/>
            </a:pPr>
            <a:r>
              <a:rPr lang="en-US" sz="2000" dirty="0">
                <a:solidFill>
                  <a:srgbClr val="0070C0"/>
                </a:solidFill>
                <a:latin typeface="+mn-lt"/>
              </a:rPr>
              <a:t>Continuous sequence of changes in the state and location of water</a:t>
            </a:r>
            <a:r>
              <a:rPr lang="en-US" sz="2000" dirty="0">
                <a:latin typeface="+mn-lt"/>
              </a:rPr>
              <a:t> with the main components precipitation, runoff, evaporation and atmospheric water </a:t>
            </a:r>
            <a:r>
              <a:rPr lang="en-US" sz="2000" dirty="0" err="1">
                <a:latin typeface="+mn-lt"/>
              </a:rPr>
              <a:t>vapour</a:t>
            </a:r>
            <a:r>
              <a:rPr lang="en-US" sz="2000" dirty="0">
                <a:latin typeface="+mn-lt"/>
              </a:rPr>
              <a:t> transport.</a:t>
            </a:r>
          </a:p>
          <a:p>
            <a:pPr marL="0" indent="0">
              <a:spcBef>
                <a:spcPts val="900"/>
              </a:spcBef>
              <a:buNone/>
              <a:defRPr/>
            </a:pPr>
            <a:endParaRPr lang="en-US" sz="2000" b="1" dirty="0">
              <a:latin typeface="+mn-lt"/>
            </a:endParaRPr>
          </a:p>
          <a:p>
            <a:pPr marL="0" indent="0">
              <a:spcBef>
                <a:spcPts val="900"/>
              </a:spcBef>
              <a:buNone/>
              <a:defRPr/>
            </a:pPr>
            <a:r>
              <a:rPr lang="en-US" sz="2000" b="1" dirty="0">
                <a:latin typeface="+mn-lt"/>
              </a:rPr>
              <a:t>Water balance</a:t>
            </a:r>
          </a:p>
          <a:p>
            <a:pPr marL="0" indent="0">
              <a:spcBef>
                <a:spcPts val="900"/>
              </a:spcBef>
              <a:buNone/>
              <a:defRPr/>
            </a:pPr>
            <a:r>
              <a:rPr lang="en-US" sz="2000" dirty="0">
                <a:solidFill>
                  <a:srgbClr val="0070C0"/>
                </a:solidFill>
                <a:latin typeface="+mn-lt"/>
              </a:rPr>
              <a:t>Quantitative recording of the components of the water cycle </a:t>
            </a:r>
            <a:r>
              <a:rPr lang="en-US" sz="2000" dirty="0">
                <a:latin typeface="+mn-lt"/>
              </a:rPr>
              <a:t>and the change in supply in an area under consideration during a period of observation.</a:t>
            </a:r>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24</a:t>
            </a:fld>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balance</a:t>
            </a:r>
            <a:r>
              <a:rPr lang="de-DE" dirty="0"/>
              <a:t>, global</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25</a:t>
            </a:fld>
            <a:endParaRPr lang="de-DE"/>
          </a:p>
        </p:txBody>
      </p:sp>
      <p:sp>
        <p:nvSpPr>
          <p:cNvPr id="8" name="TextBox 7"/>
          <p:cNvSpPr txBox="1"/>
          <p:nvPr/>
        </p:nvSpPr>
        <p:spPr bwMode="auto">
          <a:xfrm>
            <a:off x="1331640" y="4434694"/>
            <a:ext cx="2863284" cy="196208"/>
          </a:xfrm>
          <a:prstGeom prst="rect">
            <a:avLst/>
          </a:prstGeom>
          <a:noFill/>
        </p:spPr>
        <p:txBody>
          <a:bodyPr wrap="none" rtlCol="0">
            <a:spAutoFit/>
          </a:bodyPr>
          <a:lstStyle/>
          <a:p>
            <a:pPr>
              <a:defRPr/>
            </a:pPr>
            <a:r>
              <a:rPr lang="en-GB" sz="675" i="1">
                <a:latin typeface="Arial"/>
                <a:cs typeface="Arial"/>
              </a:rPr>
              <a:t>Globale Wasserbilanz aus Fohrer (2016), Zahlen nach Korzun (1978).</a:t>
            </a:r>
          </a:p>
        </p:txBody>
      </p:sp>
      <p:sp>
        <p:nvSpPr>
          <p:cNvPr id="9" name="TextBox 8"/>
          <p:cNvSpPr txBox="1"/>
          <p:nvPr/>
        </p:nvSpPr>
        <p:spPr bwMode="auto">
          <a:xfrm>
            <a:off x="5724128" y="1851670"/>
            <a:ext cx="3047319" cy="2000548"/>
          </a:xfrm>
          <a:prstGeom prst="rect">
            <a:avLst/>
          </a:prstGeom>
          <a:noFill/>
        </p:spPr>
        <p:txBody>
          <a:bodyPr wrap="square" rtlCol="0">
            <a:spAutoFit/>
          </a:bodyPr>
          <a:lstStyle/>
          <a:p>
            <a:pPr>
              <a:defRPr/>
            </a:pPr>
            <a:r>
              <a:rPr lang="en-GB" b="1" dirty="0">
                <a:latin typeface="+mn-lt"/>
                <a:cs typeface="Arial"/>
              </a:rPr>
              <a:t>Roughly:</a:t>
            </a:r>
            <a:endParaRPr b="1" dirty="0">
              <a:latin typeface="+mn-lt"/>
            </a:endParaRPr>
          </a:p>
          <a:p>
            <a:pPr>
              <a:defRPr/>
            </a:pPr>
            <a:r>
              <a:rPr lang="en-GB" sz="2000" dirty="0">
                <a:latin typeface="+mn-lt"/>
                <a:cs typeface="Arial"/>
              </a:rPr>
              <a:t>Ca. 3 % freshwater, of that:</a:t>
            </a:r>
            <a:endParaRPr sz="2000" dirty="0">
              <a:latin typeface="+mn-lt"/>
            </a:endParaRPr>
          </a:p>
          <a:p>
            <a:pPr marL="557213" lvl="1" indent="-214313">
              <a:buFont typeface="Arial"/>
              <a:buChar char="•"/>
              <a:defRPr/>
            </a:pPr>
            <a:r>
              <a:rPr lang="en-GB" sz="2000" dirty="0">
                <a:latin typeface="+mn-lt"/>
                <a:cs typeface="Arial"/>
              </a:rPr>
              <a:t>2/3 in glaciers</a:t>
            </a:r>
          </a:p>
          <a:p>
            <a:pPr marL="557213" lvl="1" indent="-214313">
              <a:buFont typeface="Arial"/>
              <a:buChar char="•"/>
              <a:defRPr/>
            </a:pPr>
            <a:r>
              <a:rPr lang="en-GB" sz="2000" dirty="0">
                <a:latin typeface="+mn-lt"/>
                <a:cs typeface="Arial"/>
              </a:rPr>
              <a:t>1/3 in groundwater</a:t>
            </a:r>
          </a:p>
          <a:p>
            <a:pPr marL="557213" lvl="1" indent="-214313">
              <a:buFont typeface="Arial"/>
              <a:buChar char="•"/>
              <a:defRPr/>
            </a:pPr>
            <a:r>
              <a:rPr lang="en-GB" sz="2000" dirty="0">
                <a:latin typeface="+mn-lt"/>
                <a:cs typeface="Arial"/>
              </a:rPr>
              <a:t>&lt; 1 % surface water (directly usable)</a:t>
            </a:r>
          </a:p>
        </p:txBody>
      </p:sp>
      <p:pic>
        <p:nvPicPr>
          <p:cNvPr id="5" name="Picture 4">
            <a:extLst>
              <a:ext uri="{FF2B5EF4-FFF2-40B4-BE49-F238E27FC236}">
                <a16:creationId xmlns:a16="http://schemas.microsoft.com/office/drawing/2014/main" id="{4FB8D357-1601-4848-B7C3-268EF56719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6235"/>
            <a:ext cx="5024960" cy="3472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simple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26</a:t>
            </a:fld>
            <a:endParaRPr lang="de-DE"/>
          </a:p>
        </p:txBody>
      </p:sp>
      <p:sp>
        <p:nvSpPr>
          <p:cNvPr id="6" name="Text Box 4"/>
          <p:cNvSpPr txBox="1">
            <a:spLocks noChangeArrowheads="1"/>
          </p:cNvSpPr>
          <p:nvPr/>
        </p:nvSpPr>
        <p:spPr bwMode="auto">
          <a:xfrm>
            <a:off x="6084168" y="1241847"/>
            <a:ext cx="1934101" cy="3162300"/>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spcAft>
                <a:spcPts val="600"/>
              </a:spcAft>
              <a:buClrTx/>
              <a:buFontTx/>
              <a:buNone/>
              <a:defRPr/>
            </a:pPr>
            <a:r>
              <a:rPr lang="de-DE" sz="2000" b="1" dirty="0">
                <a:solidFill>
                  <a:srgbClr val="000000"/>
                </a:solidFill>
                <a:latin typeface="+mn-lt"/>
              </a:rPr>
              <a:t>Main </a:t>
            </a:r>
            <a:r>
              <a:rPr lang="de-DE" sz="2000" b="1" dirty="0" err="1">
                <a:solidFill>
                  <a:srgbClr val="000000"/>
                </a:solidFill>
                <a:latin typeface="+mn-lt"/>
              </a:rPr>
              <a:t>processes</a:t>
            </a:r>
            <a:r>
              <a:rPr lang="de-DE" sz="2000" b="1" dirty="0">
                <a:solidFill>
                  <a:srgbClr val="000000"/>
                </a:solidFill>
                <a:latin typeface="+mn-lt"/>
              </a:rPr>
              <a:t>:</a:t>
            </a:r>
          </a:p>
          <a:p>
            <a:pPr indent="-342900">
              <a:spcAft>
                <a:spcPts val="600"/>
              </a:spcAft>
              <a:buClrTx/>
              <a:buFont typeface="Arial" panose="020B0604020202020204" pitchFamily="34" charset="0"/>
              <a:buChar char="•"/>
              <a:defRPr/>
            </a:pPr>
            <a:r>
              <a:rPr lang="de-DE" sz="2000" dirty="0" err="1">
                <a:solidFill>
                  <a:srgbClr val="000000"/>
                </a:solidFill>
                <a:latin typeface="+mn-lt"/>
              </a:rPr>
              <a:t>Precipitation</a:t>
            </a:r>
            <a:endParaRPr lang="de-DE" sz="2000" dirty="0">
              <a:solidFill>
                <a:srgbClr val="000000"/>
              </a:solidFill>
              <a:latin typeface="+mn-lt"/>
            </a:endParaRPr>
          </a:p>
          <a:p>
            <a:pPr indent="-342900">
              <a:spcAft>
                <a:spcPts val="600"/>
              </a:spcAft>
              <a:buClrTx/>
              <a:buFont typeface="Arial" panose="020B0604020202020204" pitchFamily="34" charset="0"/>
              <a:buChar char="•"/>
              <a:defRPr/>
            </a:pPr>
            <a:r>
              <a:rPr lang="de-DE" sz="2000" dirty="0">
                <a:solidFill>
                  <a:srgbClr val="000000"/>
                </a:solidFill>
                <a:latin typeface="+mn-lt"/>
              </a:rPr>
              <a:t>Evaporation</a:t>
            </a:r>
          </a:p>
          <a:p>
            <a:pPr indent="-342900">
              <a:spcAft>
                <a:spcPts val="600"/>
              </a:spcAft>
              <a:buClrTx/>
              <a:buFont typeface="Arial" panose="020B0604020202020204" pitchFamily="34" charset="0"/>
              <a:buChar char="•"/>
              <a:defRPr/>
            </a:pPr>
            <a:r>
              <a:rPr lang="de-DE" sz="2000" dirty="0" err="1">
                <a:solidFill>
                  <a:srgbClr val="000000"/>
                </a:solidFill>
                <a:latin typeface="+mn-lt"/>
              </a:rPr>
              <a:t>Condensation</a:t>
            </a:r>
            <a:endParaRPr lang="de-DE" sz="3200" dirty="0">
              <a:latin typeface="+mn-lt"/>
            </a:endParaRPr>
          </a:p>
          <a:p>
            <a:pPr>
              <a:spcAft>
                <a:spcPts val="600"/>
              </a:spcAft>
              <a:buClrTx/>
              <a:defRPr/>
            </a:pPr>
            <a:endParaRPr lang="de-DE" sz="2000" b="1" dirty="0">
              <a:solidFill>
                <a:srgbClr val="000000"/>
              </a:solidFill>
              <a:latin typeface="+mn-lt"/>
            </a:endParaRPr>
          </a:p>
          <a:p>
            <a:pPr>
              <a:spcAft>
                <a:spcPts val="600"/>
              </a:spcAft>
              <a:buClrTx/>
              <a:defRPr/>
            </a:pPr>
            <a:r>
              <a:rPr lang="de-DE" sz="2000" b="1" dirty="0">
                <a:solidFill>
                  <a:srgbClr val="000000"/>
                </a:solidFill>
                <a:latin typeface="+mn-lt"/>
              </a:rPr>
              <a:t>Driver:</a:t>
            </a:r>
          </a:p>
          <a:p>
            <a:pPr>
              <a:spcAft>
                <a:spcPts val="600"/>
              </a:spcAft>
              <a:buClrTx/>
              <a:defRPr/>
            </a:pPr>
            <a:r>
              <a:rPr lang="de-DE" sz="2000" dirty="0">
                <a:solidFill>
                  <a:srgbClr val="000000"/>
                </a:solidFill>
                <a:latin typeface="+mn-lt"/>
              </a:rPr>
              <a:t>Solar </a:t>
            </a:r>
            <a:r>
              <a:rPr lang="de-DE" sz="2000" dirty="0" err="1">
                <a:solidFill>
                  <a:srgbClr val="000000"/>
                </a:solidFill>
                <a:latin typeface="+mn-lt"/>
              </a:rPr>
              <a:t>radiation</a:t>
            </a:r>
            <a:r>
              <a:rPr lang="de-DE" sz="2000" dirty="0">
                <a:solidFill>
                  <a:srgbClr val="000000"/>
                </a:solidFill>
                <a:latin typeface="+mn-lt"/>
              </a:rPr>
              <a:t> and </a:t>
            </a:r>
            <a:r>
              <a:rPr lang="de-DE" sz="2000" dirty="0" err="1">
                <a:solidFill>
                  <a:srgbClr val="000000"/>
                </a:solidFill>
                <a:latin typeface="+mn-lt"/>
              </a:rPr>
              <a:t>gravity</a:t>
            </a:r>
            <a:endParaRPr lang="de-DE" sz="2000" dirty="0">
              <a:solidFill>
                <a:srgbClr val="000000"/>
              </a:solidFill>
              <a:latin typeface="+mn-lt"/>
            </a:endParaRPr>
          </a:p>
          <a:p>
            <a:pPr>
              <a:spcAft>
                <a:spcPts val="600"/>
              </a:spcAft>
              <a:buClrTx/>
              <a:defRPr/>
            </a:pPr>
            <a:endParaRPr lang="de-DE" sz="2000" dirty="0">
              <a:solidFill>
                <a:srgbClr val="000000"/>
              </a:solidFill>
              <a:latin typeface="+mn-lt"/>
            </a:endParaRPr>
          </a:p>
        </p:txBody>
      </p:sp>
      <p:pic>
        <p:nvPicPr>
          <p:cNvPr id="8" name="Picture 7">
            <a:extLst>
              <a:ext uri="{FF2B5EF4-FFF2-40B4-BE49-F238E27FC236}">
                <a16:creationId xmlns:a16="http://schemas.microsoft.com/office/drawing/2014/main" id="{E94451F6-DEF8-4AB1-8AC1-414A24751FCE}"/>
              </a:ext>
            </a:extLst>
          </p:cNvPr>
          <p:cNvPicPr>
            <a:picLocks noChangeAspect="1"/>
          </p:cNvPicPr>
          <p:nvPr/>
        </p:nvPicPr>
        <p:blipFill>
          <a:blip r:embed="rId2"/>
          <a:stretch>
            <a:fillRect/>
          </a:stretch>
        </p:blipFill>
        <p:spPr>
          <a:xfrm>
            <a:off x="323528" y="1419622"/>
            <a:ext cx="5076825" cy="3162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err="1"/>
              <a:t>Water</a:t>
            </a:r>
            <a:r>
              <a:rPr lang="de-DE" dirty="0"/>
              <a:t> </a:t>
            </a:r>
            <a:r>
              <a:rPr lang="de-DE" dirty="0" err="1"/>
              <a:t>balance</a:t>
            </a:r>
            <a:r>
              <a:rPr lang="de-DE" dirty="0"/>
              <a:t> </a:t>
            </a:r>
            <a:r>
              <a:rPr lang="de-DE" dirty="0" err="1"/>
              <a:t>equation</a:t>
            </a:r>
            <a:endParaRPr lang="de-DE"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27</a:t>
            </a:fld>
            <a:endParaRPr lang="de-DE"/>
          </a:p>
        </p:txBody>
      </p:sp>
      <p:grpSp>
        <p:nvGrpSpPr>
          <p:cNvPr id="6" name="Group 18"/>
          <p:cNvGrpSpPr/>
          <p:nvPr/>
        </p:nvGrpSpPr>
        <p:grpSpPr bwMode="auto">
          <a:xfrm>
            <a:off x="5288515" y="1491630"/>
            <a:ext cx="2475309" cy="1618060"/>
            <a:chOff x="3087" y="2434"/>
            <a:chExt cx="2079" cy="1359"/>
          </a:xfrm>
        </p:grpSpPr>
        <p:pic>
          <p:nvPicPr>
            <p:cNvPr id="7" name="Picture 8" descr="img014"/>
            <p:cNvPicPr>
              <a:picLocks noChangeAspect="1" noChangeArrowheads="1"/>
            </p:cNvPicPr>
            <p:nvPr/>
          </p:nvPicPr>
          <p:blipFill>
            <a:blip r:embed="rId2"/>
            <a:srcRect l="20976" t="35023" r="13102" b="6971"/>
            <a:stretch/>
          </p:blipFill>
          <p:spPr bwMode="auto">
            <a:xfrm>
              <a:off x="3087" y="2434"/>
              <a:ext cx="2061" cy="1359"/>
            </a:xfrm>
            <a:prstGeom prst="rect">
              <a:avLst/>
            </a:prstGeom>
            <a:noFill/>
            <a:ln>
              <a:noFill/>
            </a:ln>
          </p:spPr>
        </p:pic>
        <p:sp>
          <p:nvSpPr>
            <p:cNvPr id="8" name="Text Box 3"/>
            <p:cNvSpPr txBox="1">
              <a:spLocks noChangeArrowheads="1"/>
            </p:cNvSpPr>
            <p:nvPr/>
          </p:nvSpPr>
          <p:spPr bwMode="auto">
            <a:xfrm>
              <a:off x="4235" y="2478"/>
              <a:ext cx="931"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Evaporation</a:t>
              </a:r>
              <a:endParaRPr sz="2100" dirty="0"/>
            </a:p>
          </p:txBody>
        </p:sp>
      </p:grpSp>
      <p:grpSp>
        <p:nvGrpSpPr>
          <p:cNvPr id="9" name="Group 15"/>
          <p:cNvGrpSpPr/>
          <p:nvPr/>
        </p:nvGrpSpPr>
        <p:grpSpPr bwMode="auto">
          <a:xfrm>
            <a:off x="1385647" y="1491630"/>
            <a:ext cx="2793206" cy="1619250"/>
            <a:chOff x="1657" y="528"/>
            <a:chExt cx="2346" cy="1360"/>
          </a:xfrm>
        </p:grpSpPr>
        <p:pic>
          <p:nvPicPr>
            <p:cNvPr id="10" name="Picture 3" descr="Regen1"/>
            <p:cNvPicPr>
              <a:picLocks noChangeAspect="1" noChangeArrowheads="1"/>
            </p:cNvPicPr>
            <p:nvPr/>
          </p:nvPicPr>
          <p:blipFill>
            <a:blip r:embed="rId3"/>
            <a:stretch/>
          </p:blipFill>
          <p:spPr bwMode="auto">
            <a:xfrm>
              <a:off x="1657" y="528"/>
              <a:ext cx="2346" cy="1360"/>
            </a:xfrm>
            <a:prstGeom prst="rect">
              <a:avLst/>
            </a:prstGeom>
            <a:noFill/>
            <a:ln>
              <a:noFill/>
            </a:ln>
          </p:spPr>
        </p:pic>
        <p:sp>
          <p:nvSpPr>
            <p:cNvPr id="11" name="Text Box 3"/>
            <p:cNvSpPr txBox="1">
              <a:spLocks noChangeArrowheads="1"/>
            </p:cNvSpPr>
            <p:nvPr/>
          </p:nvSpPr>
          <p:spPr bwMode="auto">
            <a:xfrm>
              <a:off x="3031" y="572"/>
              <a:ext cx="955"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Precipitation</a:t>
              </a:r>
              <a:endParaRPr lang="de-DE" sz="1350" dirty="0">
                <a:solidFill>
                  <a:schemeClr val="tx1"/>
                </a:solidFill>
              </a:endParaRPr>
            </a:p>
          </p:txBody>
        </p:sp>
      </p:grpSp>
      <p:grpSp>
        <p:nvGrpSpPr>
          <p:cNvPr id="12" name="Group 17"/>
          <p:cNvGrpSpPr/>
          <p:nvPr/>
        </p:nvGrpSpPr>
        <p:grpSpPr bwMode="auto">
          <a:xfrm>
            <a:off x="1825987" y="3182096"/>
            <a:ext cx="2782491" cy="1619250"/>
            <a:chOff x="158" y="2433"/>
            <a:chExt cx="2337" cy="1360"/>
          </a:xfrm>
        </p:grpSpPr>
        <p:pic>
          <p:nvPicPr>
            <p:cNvPr id="13" name="Picture 4" descr="Fluss"/>
            <p:cNvPicPr>
              <a:picLocks noChangeAspect="1" noChangeArrowheads="1"/>
            </p:cNvPicPr>
            <p:nvPr/>
          </p:nvPicPr>
          <p:blipFill>
            <a:blip r:embed="rId4"/>
            <a:stretch/>
          </p:blipFill>
          <p:spPr bwMode="auto">
            <a:xfrm>
              <a:off x="158" y="2433"/>
              <a:ext cx="2337" cy="1360"/>
            </a:xfrm>
            <a:prstGeom prst="rect">
              <a:avLst/>
            </a:prstGeom>
            <a:noFill/>
            <a:ln>
              <a:noFill/>
            </a:ln>
          </p:spPr>
        </p:pic>
        <p:sp>
          <p:nvSpPr>
            <p:cNvPr id="14" name="Text Box 3"/>
            <p:cNvSpPr txBox="1">
              <a:spLocks noChangeArrowheads="1"/>
            </p:cNvSpPr>
            <p:nvPr/>
          </p:nvSpPr>
          <p:spPr bwMode="auto">
            <a:xfrm>
              <a:off x="249" y="2523"/>
              <a:ext cx="809"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Discharge</a:t>
              </a:r>
              <a:endParaRPr sz="2100" dirty="0"/>
            </a:p>
          </p:txBody>
        </p:sp>
      </p:grpSp>
      <p:sp>
        <p:nvSpPr>
          <p:cNvPr id="15" name="Text Box 19"/>
          <p:cNvSpPr txBox="1">
            <a:spLocks noChangeArrowheads="1"/>
          </p:cNvSpPr>
          <p:nvPr/>
        </p:nvSpPr>
        <p:spPr bwMode="auto">
          <a:xfrm>
            <a:off x="4506699" y="1992289"/>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16" name="Text Box 20"/>
          <p:cNvSpPr txBox="1">
            <a:spLocks noChangeArrowheads="1"/>
          </p:cNvSpPr>
          <p:nvPr/>
        </p:nvSpPr>
        <p:spPr bwMode="auto">
          <a:xfrm>
            <a:off x="1423366" y="3650513"/>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20" name="Text Box 20"/>
          <p:cNvSpPr txBox="1">
            <a:spLocks noChangeArrowheads="1"/>
          </p:cNvSpPr>
          <p:nvPr/>
        </p:nvSpPr>
        <p:spPr bwMode="auto">
          <a:xfrm>
            <a:off x="4530761" y="3650512"/>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grpSp>
        <p:nvGrpSpPr>
          <p:cNvPr id="22" name="Group 21"/>
          <p:cNvGrpSpPr/>
          <p:nvPr/>
        </p:nvGrpSpPr>
        <p:grpSpPr bwMode="auto">
          <a:xfrm>
            <a:off x="4904329" y="3179459"/>
            <a:ext cx="2746013" cy="1621888"/>
            <a:chOff x="4644008" y="4239278"/>
            <a:chExt cx="3661351" cy="2162517"/>
          </a:xfrm>
        </p:grpSpPr>
        <p:pic>
          <p:nvPicPr>
            <p:cNvPr id="17" name="Picture 4" descr="Edertalsperre"/>
            <p:cNvPicPr>
              <a:picLocks noChangeAspect="1" noChangeArrowheads="1"/>
            </p:cNvPicPr>
            <p:nvPr/>
          </p:nvPicPr>
          <p:blipFill>
            <a:blip r:embed="rId5"/>
            <a:stretch/>
          </p:blipFill>
          <p:spPr bwMode="auto">
            <a:xfrm>
              <a:off x="4644008" y="4242795"/>
              <a:ext cx="2040562" cy="2159000"/>
            </a:xfrm>
            <a:prstGeom prst="rect">
              <a:avLst/>
            </a:prstGeom>
            <a:noFill/>
            <a:ln>
              <a:noFill/>
            </a:ln>
          </p:spPr>
        </p:pic>
        <p:pic>
          <p:nvPicPr>
            <p:cNvPr id="18" name="Picture 2" descr="http://ts1.mm.bing.net/th?id=HN.608041956185998643&amp;w=220&amp;h=146&amp;c=7&amp;rs=1&amp;pid=1.7"/>
            <p:cNvPicPr>
              <a:picLocks noChangeAspect="1" noChangeArrowheads="1"/>
            </p:cNvPicPr>
            <p:nvPr/>
          </p:nvPicPr>
          <p:blipFill>
            <a:blip r:embed="rId6"/>
            <a:stretch/>
          </p:blipFill>
          <p:spPr bwMode="auto">
            <a:xfrm>
              <a:off x="6684570" y="4239278"/>
              <a:ext cx="1620789" cy="1075443"/>
            </a:xfrm>
            <a:prstGeom prst="rect">
              <a:avLst/>
            </a:prstGeom>
            <a:noFill/>
            <a:ln>
              <a:noFill/>
            </a:ln>
          </p:spPr>
        </p:pic>
        <p:pic>
          <p:nvPicPr>
            <p:cNvPr id="19" name="Picture 4" descr="http://ts4.mm.bing.net/th?id=HN.607998873366037140&amp;w=229&amp;h=155&amp;c=7&amp;rs=1&amp;pid=1.7"/>
            <p:cNvPicPr>
              <a:picLocks noChangeAspect="1" noChangeArrowheads="1"/>
            </p:cNvPicPr>
            <p:nvPr/>
          </p:nvPicPr>
          <p:blipFill>
            <a:blip r:embed="rId7"/>
            <a:stretch/>
          </p:blipFill>
          <p:spPr bwMode="auto">
            <a:xfrm>
              <a:off x="6678789" y="5301208"/>
              <a:ext cx="1626570" cy="1100587"/>
            </a:xfrm>
            <a:prstGeom prst="rect">
              <a:avLst/>
            </a:prstGeom>
            <a:noFill/>
            <a:ln>
              <a:noFill/>
            </a:ln>
          </p:spPr>
        </p:pic>
        <p:sp>
          <p:nvSpPr>
            <p:cNvPr id="21" name="Text Box 3"/>
            <p:cNvSpPr txBox="1">
              <a:spLocks noChangeArrowheads="1"/>
            </p:cNvSpPr>
            <p:nvPr/>
          </p:nvSpPr>
          <p:spPr bwMode="auto">
            <a:xfrm>
              <a:off x="5690681" y="4273849"/>
              <a:ext cx="1355500" cy="400109"/>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 </a:t>
              </a:r>
              <a:r>
                <a:rPr lang="de-DE" sz="1350" dirty="0" err="1">
                  <a:solidFill>
                    <a:schemeClr val="tx1"/>
                  </a:solidFill>
                </a:rPr>
                <a:t>storage</a:t>
              </a:r>
              <a:endParaRPr lang="de-DE" sz="1350" dirty="0">
                <a:solidFill>
                  <a:schemeClr val="tx1"/>
                </a:solidFill>
              </a:endParaRPr>
            </a:p>
          </p:txBody>
        </p:sp>
      </p:grpSp>
    </p:spTree>
    <p:extLst>
      <p:ext uri="{BB962C8B-B14F-4D97-AF65-F5344CB8AC3E}">
        <p14:creationId xmlns:p14="http://schemas.microsoft.com/office/powerpoint/2010/main" val="1961080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3" name="Text Placeholder 2">
            <a:extLst>
              <a:ext uri="{FF2B5EF4-FFF2-40B4-BE49-F238E27FC236}">
                <a16:creationId xmlns:a16="http://schemas.microsoft.com/office/drawing/2014/main" id="{1238B667-3509-4B4B-8B01-653C9B9FA383}"/>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28</a:t>
            </a:fld>
            <a:endParaRPr lang="de-DE"/>
          </a:p>
        </p:txBody>
      </p:sp>
      <p:pic>
        <p:nvPicPr>
          <p:cNvPr id="5" name="Picture 4"/>
          <p:cNvPicPr>
            <a:picLocks noChangeAspect="1"/>
          </p:cNvPicPr>
          <p:nvPr/>
        </p:nvPicPr>
        <p:blipFill>
          <a:blip r:embed="rId2"/>
          <a:stretch/>
        </p:blipFill>
        <p:spPr bwMode="auto">
          <a:xfrm>
            <a:off x="107503" y="1203598"/>
            <a:ext cx="5452647" cy="38547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677786" y="4414341"/>
            <a:ext cx="3020519" cy="461665"/>
          </a:xfrm>
          <a:prstGeom prst="rect">
            <a:avLst/>
          </a:prstGeom>
          <a:noFill/>
        </p:spPr>
        <p:txBody>
          <a:bodyPr wrap="square" rtlCol="0">
            <a:spAutoFit/>
          </a:bodyPr>
          <a:lstStyle/>
          <a:p>
            <a:pPr>
              <a:defRPr/>
            </a:pPr>
            <a:r>
              <a:rPr lang="en-US" sz="1200" dirty="0">
                <a:latin typeface="+mn-lt"/>
              </a:rPr>
              <a:t>The global water cycle. Illustration: GIZ (2020) with data from Trenberth et al. (2011).</a:t>
            </a:r>
            <a:endParaRPr lang="en-GB" sz="1200" dirty="0">
              <a:latin typeface="+mn-lt"/>
              <a:cs typeface="Arial"/>
            </a:endParaRPr>
          </a:p>
        </p:txBody>
      </p:sp>
      <p:sp>
        <p:nvSpPr>
          <p:cNvPr id="8" name="Text Box 4">
            <a:extLst>
              <a:ext uri="{FF2B5EF4-FFF2-40B4-BE49-F238E27FC236}">
                <a16:creationId xmlns:a16="http://schemas.microsoft.com/office/drawing/2014/main" id="{0FA7161A-30DB-4541-ADCF-F36657BCB169}"/>
              </a:ext>
            </a:extLst>
          </p:cNvPr>
          <p:cNvSpPr txBox="1">
            <a:spLocks noChangeArrowheads="1"/>
          </p:cNvSpPr>
          <p:nvPr/>
        </p:nvSpPr>
        <p:spPr bwMode="auto">
          <a:xfrm>
            <a:off x="5808257" y="1275606"/>
            <a:ext cx="2759576" cy="2742108"/>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buClrTx/>
              <a:buFontTx/>
              <a:buNone/>
              <a:defRPr/>
            </a:pPr>
            <a:r>
              <a:rPr lang="de-DE" sz="1800" b="1" dirty="0" err="1">
                <a:solidFill>
                  <a:srgbClr val="000000"/>
                </a:solidFill>
                <a:latin typeface="+mn-lt"/>
              </a:rPr>
              <a:t>Water</a:t>
            </a:r>
            <a:r>
              <a:rPr lang="de-DE" sz="1800" b="1" dirty="0">
                <a:solidFill>
                  <a:srgbClr val="000000"/>
                </a:solidFill>
                <a:latin typeface="+mn-lt"/>
              </a:rPr>
              <a:t> </a:t>
            </a:r>
            <a:r>
              <a:rPr lang="de-DE" sz="1800" b="1" dirty="0" err="1">
                <a:solidFill>
                  <a:srgbClr val="000000"/>
                </a:solidFill>
                <a:latin typeface="+mn-lt"/>
              </a:rPr>
              <a:t>reservoirs</a:t>
            </a:r>
            <a:r>
              <a:rPr lang="de-DE" sz="1800" b="1" dirty="0">
                <a:solidFill>
                  <a:srgbClr val="000000"/>
                </a:solidFill>
                <a:latin typeface="+mn-lt"/>
              </a:rPr>
              <a:t> </a:t>
            </a:r>
          </a:p>
          <a:p>
            <a:pPr marL="285750" indent="-285750">
              <a:buClrTx/>
              <a:buFont typeface="Arial" panose="020B0604020202020204" pitchFamily="34" charset="0"/>
              <a:buChar char="•"/>
              <a:defRPr/>
            </a:pPr>
            <a:r>
              <a:rPr lang="de-DE" sz="1800" dirty="0">
                <a:solidFill>
                  <a:srgbClr val="000000"/>
                </a:solidFill>
                <a:latin typeface="+mn-lt"/>
              </a:rPr>
              <a:t>Oceans, </a:t>
            </a:r>
            <a:r>
              <a:rPr lang="de-DE" sz="1800" dirty="0" err="1">
                <a:solidFill>
                  <a:srgbClr val="000000"/>
                </a:solidFill>
                <a:latin typeface="+mn-lt"/>
              </a:rPr>
              <a:t>inland</a:t>
            </a:r>
            <a:r>
              <a:rPr lang="de-DE" sz="1800" dirty="0">
                <a:solidFill>
                  <a:srgbClr val="000000"/>
                </a:solidFill>
                <a:latin typeface="+mn-lt"/>
              </a:rPr>
              <a:t> </a:t>
            </a:r>
            <a:r>
              <a:rPr lang="de-DE" sz="1800" dirty="0" err="1">
                <a:solidFill>
                  <a:srgbClr val="000000"/>
                </a:solidFill>
                <a:latin typeface="+mn-lt"/>
              </a:rPr>
              <a:t>waters</a:t>
            </a:r>
            <a:r>
              <a:rPr lang="de-DE" sz="1800" dirty="0">
                <a:solidFill>
                  <a:srgbClr val="000000"/>
                </a:solidFill>
                <a:latin typeface="+mn-lt"/>
              </a:rPr>
              <a:t>, </a:t>
            </a:r>
            <a:r>
              <a:rPr lang="de-DE" sz="1800" dirty="0" err="1">
                <a:solidFill>
                  <a:srgbClr val="000000"/>
                </a:solidFill>
                <a:latin typeface="+mn-lt"/>
              </a:rPr>
              <a:t>glaciers</a:t>
            </a:r>
            <a:r>
              <a:rPr lang="de-DE" sz="1800" dirty="0">
                <a:solidFill>
                  <a:srgbClr val="000000"/>
                </a:solidFill>
                <a:latin typeface="+mn-lt"/>
              </a:rPr>
              <a:t>, </a:t>
            </a:r>
            <a:r>
              <a:rPr lang="de-DE" sz="1800" dirty="0" err="1">
                <a:solidFill>
                  <a:srgbClr val="000000"/>
                </a:solidFill>
                <a:latin typeface="+mn-lt"/>
              </a:rPr>
              <a:t>groundwater</a:t>
            </a:r>
            <a:r>
              <a:rPr lang="de-DE" sz="1800" dirty="0">
                <a:solidFill>
                  <a:srgbClr val="000000"/>
                </a:solidFill>
                <a:latin typeface="+mn-lt"/>
              </a:rPr>
              <a:t>, </a:t>
            </a:r>
            <a:r>
              <a:rPr lang="de-DE" sz="1800" dirty="0" err="1">
                <a:solidFill>
                  <a:srgbClr val="000000"/>
                </a:solidFill>
                <a:latin typeface="+mn-lt"/>
              </a:rPr>
              <a:t>atmosphere</a:t>
            </a:r>
            <a:r>
              <a:rPr lang="de-DE" sz="1800" dirty="0">
                <a:solidFill>
                  <a:srgbClr val="000000"/>
                </a:solidFill>
                <a:latin typeface="+mn-lt"/>
              </a:rPr>
              <a:t>, </a:t>
            </a:r>
            <a:r>
              <a:rPr lang="de-DE" sz="1800" dirty="0" err="1">
                <a:solidFill>
                  <a:srgbClr val="000000"/>
                </a:solidFill>
                <a:latin typeface="+mn-lt"/>
              </a:rPr>
              <a:t>soil</a:t>
            </a:r>
            <a:r>
              <a:rPr lang="de-DE" sz="1800" dirty="0">
                <a:solidFill>
                  <a:srgbClr val="000000"/>
                </a:solidFill>
                <a:latin typeface="+mn-lt"/>
              </a:rPr>
              <a:t> </a:t>
            </a:r>
            <a:r>
              <a:rPr lang="de-DE" sz="1800" dirty="0" err="1">
                <a:solidFill>
                  <a:srgbClr val="000000"/>
                </a:solidFill>
                <a:latin typeface="+mn-lt"/>
              </a:rPr>
              <a:t>water</a:t>
            </a:r>
            <a:r>
              <a:rPr lang="de-DE" sz="1800" dirty="0">
                <a:solidFill>
                  <a:srgbClr val="000000"/>
                </a:solidFill>
                <a:latin typeface="+mn-lt"/>
              </a:rPr>
              <a:t>, </a:t>
            </a:r>
            <a:r>
              <a:rPr lang="de-DE" sz="1800" dirty="0" err="1">
                <a:solidFill>
                  <a:srgbClr val="000000"/>
                </a:solidFill>
                <a:latin typeface="+mn-lt"/>
              </a:rPr>
              <a:t>organisms</a:t>
            </a:r>
            <a:r>
              <a:rPr lang="de-DE" sz="1800" dirty="0">
                <a:solidFill>
                  <a:srgbClr val="000000"/>
                </a:solidFill>
                <a:latin typeface="+mn-lt"/>
              </a:rPr>
              <a:t> ...</a:t>
            </a:r>
          </a:p>
          <a:p>
            <a:pPr>
              <a:buClrTx/>
              <a:buFontTx/>
              <a:buNone/>
              <a:defRPr/>
            </a:pPr>
            <a:endParaRPr lang="de-DE" sz="1800" b="1" dirty="0">
              <a:solidFill>
                <a:srgbClr val="000000"/>
              </a:solidFill>
              <a:latin typeface="+mn-lt"/>
            </a:endParaRPr>
          </a:p>
          <a:p>
            <a:pPr>
              <a:buClrTx/>
              <a:buFontTx/>
              <a:buNone/>
              <a:defRPr/>
            </a:pPr>
            <a:r>
              <a:rPr lang="de-DE" sz="1800" b="1" dirty="0" err="1">
                <a:solidFill>
                  <a:srgbClr val="000000"/>
                </a:solidFill>
                <a:latin typeface="+mn-lt"/>
              </a:rPr>
              <a:t>Processes</a:t>
            </a:r>
            <a:endParaRPr lang="de-DE" sz="1800" b="1" dirty="0">
              <a:solidFill>
                <a:srgbClr val="000000"/>
              </a:solidFill>
              <a:latin typeface="+mn-lt"/>
            </a:endParaRPr>
          </a:p>
          <a:p>
            <a:pPr marL="285750" indent="-285750">
              <a:buClrTx/>
              <a:buFont typeface="Arial" panose="020B0604020202020204" pitchFamily="34" charset="0"/>
              <a:buChar char="•"/>
              <a:defRPr/>
            </a:pPr>
            <a:r>
              <a:rPr lang="de-DE" sz="1800" dirty="0" err="1">
                <a:solidFill>
                  <a:srgbClr val="000000"/>
                </a:solidFill>
                <a:latin typeface="+mn-lt"/>
              </a:rPr>
              <a:t>Precipitation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evaporation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seepage</a:t>
            </a:r>
            <a:r>
              <a:rPr lang="de-DE" sz="1800" dirty="0">
                <a:solidFill>
                  <a:srgbClr val="000000"/>
                </a:solidFill>
                <a:latin typeface="+mn-lt"/>
              </a:rPr>
              <a:t>, </a:t>
            </a:r>
          </a:p>
          <a:p>
            <a:pPr marL="285750" indent="-285750">
              <a:buClrTx/>
              <a:buFont typeface="Arial" panose="020B0604020202020204" pitchFamily="34" charset="0"/>
              <a:buChar char="•"/>
              <a:defRPr/>
            </a:pPr>
            <a:r>
              <a:rPr lang="de-DE" sz="1800" dirty="0" err="1">
                <a:solidFill>
                  <a:srgbClr val="000000"/>
                </a:solidFill>
                <a:latin typeface="+mn-lt"/>
              </a:rPr>
              <a:t>Runoff</a:t>
            </a:r>
            <a:endParaRPr sz="2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DE15-FCE7-4340-82DA-2ECC781D0926}"/>
              </a:ext>
            </a:extLst>
          </p:cNvPr>
          <p:cNvSpPr>
            <a:spLocks noGrp="1"/>
          </p:cNvSpPr>
          <p:nvPr>
            <p:ph type="title"/>
          </p:nvPr>
        </p:nvSpPr>
        <p:spPr/>
        <p:txBody>
          <a:bodyPr/>
          <a:lstStyle/>
          <a:p>
            <a:r>
              <a:rPr lang="en-US" sz="2200" dirty="0"/>
              <a:t>Water balance Brandenburg</a:t>
            </a:r>
            <a:endParaRPr lang="en-DE" sz="2200" dirty="0"/>
          </a:p>
        </p:txBody>
      </p:sp>
      <p:sp>
        <p:nvSpPr>
          <p:cNvPr id="4" name="Slide Number Placeholder 3">
            <a:extLst>
              <a:ext uri="{FF2B5EF4-FFF2-40B4-BE49-F238E27FC236}">
                <a16:creationId xmlns:a16="http://schemas.microsoft.com/office/drawing/2014/main" id="{F3399890-9C79-4B42-9EA5-665150A77416}"/>
              </a:ext>
            </a:extLst>
          </p:cNvPr>
          <p:cNvSpPr>
            <a:spLocks noGrp="1"/>
          </p:cNvSpPr>
          <p:nvPr>
            <p:ph type="sldNum" sz="quarter" idx="16"/>
          </p:nvPr>
        </p:nvSpPr>
        <p:spPr/>
        <p:txBody>
          <a:bodyPr/>
          <a:lstStyle/>
          <a:p>
            <a:pPr>
              <a:defRPr/>
            </a:pPr>
            <a:r>
              <a:rPr lang="de-DE"/>
              <a:t>Seite </a:t>
            </a:r>
            <a:fld id="{959D87B1-1F1C-4319-8EA1-6710C33C6049}" type="slidenum">
              <a:rPr lang="de-DE" smtClean="0"/>
              <a:t>29</a:t>
            </a:fld>
            <a:endParaRPr lang="de-DE"/>
          </a:p>
        </p:txBody>
      </p:sp>
      <p:pic>
        <p:nvPicPr>
          <p:cNvPr id="6" name="Picture 5">
            <a:extLst>
              <a:ext uri="{FF2B5EF4-FFF2-40B4-BE49-F238E27FC236}">
                <a16:creationId xmlns:a16="http://schemas.microsoft.com/office/drawing/2014/main" id="{E6451547-B108-44C0-9A1D-1CAE60E66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188"/>
            <a:ext cx="9144000" cy="2962656"/>
          </a:xfrm>
          <a:prstGeom prst="rect">
            <a:avLst/>
          </a:prstGeom>
        </p:spPr>
      </p:pic>
      <p:sp>
        <p:nvSpPr>
          <p:cNvPr id="3" name="Text Placeholder 2">
            <a:extLst>
              <a:ext uri="{FF2B5EF4-FFF2-40B4-BE49-F238E27FC236}">
                <a16:creationId xmlns:a16="http://schemas.microsoft.com/office/drawing/2014/main" id="{35A7AA97-0749-49DB-8AE2-1B326DFA5E45}"/>
              </a:ext>
            </a:extLst>
          </p:cNvPr>
          <p:cNvSpPr>
            <a:spLocks noGrp="1"/>
          </p:cNvSpPr>
          <p:nvPr>
            <p:ph type="body" sz="quarter" idx="13"/>
          </p:nvPr>
        </p:nvSpPr>
        <p:spPr>
          <a:xfrm>
            <a:off x="3995936" y="1707654"/>
            <a:ext cx="2448272" cy="432048"/>
          </a:xfrm>
        </p:spPr>
        <p:txBody>
          <a:bodyPr>
            <a:normAutofit/>
          </a:bodyPr>
          <a:lstStyle/>
          <a:p>
            <a:pPr marL="0" indent="0">
              <a:buNone/>
            </a:pPr>
            <a:r>
              <a:rPr lang="de-DE" b="1" dirty="0" err="1">
                <a:solidFill>
                  <a:srgbClr val="002060"/>
                </a:solidFill>
                <a:latin typeface="+mn-lt"/>
              </a:rPr>
              <a:t>Precipitation</a:t>
            </a:r>
            <a:r>
              <a:rPr lang="de-DE" b="1" dirty="0">
                <a:solidFill>
                  <a:srgbClr val="002060"/>
                </a:solidFill>
                <a:latin typeface="+mn-lt"/>
              </a:rPr>
              <a:t> ~600 mm</a:t>
            </a:r>
            <a:endParaRPr lang="en-DE" b="1" dirty="0">
              <a:solidFill>
                <a:srgbClr val="002060"/>
              </a:solidFill>
              <a:latin typeface="+mn-lt"/>
            </a:endParaRPr>
          </a:p>
        </p:txBody>
      </p:sp>
      <p:sp>
        <p:nvSpPr>
          <p:cNvPr id="7" name="Text Placeholder 2">
            <a:extLst>
              <a:ext uri="{FF2B5EF4-FFF2-40B4-BE49-F238E27FC236}">
                <a16:creationId xmlns:a16="http://schemas.microsoft.com/office/drawing/2014/main" id="{E06BF629-BBBA-40D0-B94A-FD0435A02C6E}"/>
              </a:ext>
            </a:extLst>
          </p:cNvPr>
          <p:cNvSpPr txBox="1">
            <a:spLocks/>
          </p:cNvSpPr>
          <p:nvPr/>
        </p:nvSpPr>
        <p:spPr bwMode="auto">
          <a:xfrm>
            <a:off x="2393501" y="3103377"/>
            <a:ext cx="3024335"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eaLnBrk="1" fontAlgn="auto" hangingPunct="1">
              <a:spcAft>
                <a:spcPts val="0"/>
              </a:spcAft>
              <a:buFont typeface="Arial"/>
              <a:buNone/>
            </a:pPr>
            <a:r>
              <a:rPr lang="de-DE" b="1" kern="0" dirty="0" err="1">
                <a:solidFill>
                  <a:srgbClr val="FFFF00"/>
                </a:solidFill>
                <a:latin typeface="+mn-lt"/>
              </a:rPr>
              <a:t>Evapotranspiration</a:t>
            </a:r>
            <a:r>
              <a:rPr lang="de-DE" b="1" kern="0" dirty="0">
                <a:solidFill>
                  <a:srgbClr val="FFFF00"/>
                </a:solidFill>
                <a:latin typeface="+mn-lt"/>
              </a:rPr>
              <a:t> ~500 mm</a:t>
            </a:r>
            <a:endParaRPr lang="en-DE" b="1" kern="0" dirty="0">
              <a:solidFill>
                <a:srgbClr val="FFFF00"/>
              </a:solidFill>
              <a:latin typeface="+mn-lt"/>
            </a:endParaRPr>
          </a:p>
        </p:txBody>
      </p:sp>
      <p:sp>
        <p:nvSpPr>
          <p:cNvPr id="8" name="Text Placeholder 2">
            <a:extLst>
              <a:ext uri="{FF2B5EF4-FFF2-40B4-BE49-F238E27FC236}">
                <a16:creationId xmlns:a16="http://schemas.microsoft.com/office/drawing/2014/main" id="{2784465A-B7BA-42FD-9EC7-7EC2078D5029}"/>
              </a:ext>
            </a:extLst>
          </p:cNvPr>
          <p:cNvSpPr txBox="1">
            <a:spLocks/>
          </p:cNvSpPr>
          <p:nvPr/>
        </p:nvSpPr>
        <p:spPr bwMode="auto">
          <a:xfrm>
            <a:off x="7076567" y="3315496"/>
            <a:ext cx="2123728"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eaLnBrk="1" fontAlgn="auto" hangingPunct="1">
              <a:spcAft>
                <a:spcPts val="0"/>
              </a:spcAft>
              <a:buFont typeface="Arial"/>
              <a:buNone/>
            </a:pPr>
            <a:r>
              <a:rPr lang="de-DE" b="1" kern="0" dirty="0" err="1">
                <a:solidFill>
                  <a:srgbClr val="00B0F0"/>
                </a:solidFill>
                <a:latin typeface="+mn-lt"/>
              </a:rPr>
              <a:t>Runoff</a:t>
            </a:r>
            <a:r>
              <a:rPr lang="de-DE" b="1" kern="0" dirty="0">
                <a:solidFill>
                  <a:srgbClr val="00B0F0"/>
                </a:solidFill>
                <a:latin typeface="+mn-lt"/>
              </a:rPr>
              <a:t>/ </a:t>
            </a:r>
            <a:br>
              <a:rPr lang="de-DE" b="1" kern="0" dirty="0">
                <a:solidFill>
                  <a:srgbClr val="00B0F0"/>
                </a:solidFill>
                <a:latin typeface="+mn-lt"/>
              </a:rPr>
            </a:br>
            <a:r>
              <a:rPr lang="de-DE" b="1" kern="0" dirty="0" err="1">
                <a:solidFill>
                  <a:srgbClr val="00B0F0"/>
                </a:solidFill>
                <a:latin typeface="+mn-lt"/>
              </a:rPr>
              <a:t>Discharge</a:t>
            </a:r>
            <a:r>
              <a:rPr lang="de-DE" b="1" kern="0" dirty="0">
                <a:solidFill>
                  <a:srgbClr val="00B0F0"/>
                </a:solidFill>
                <a:latin typeface="+mn-lt"/>
              </a:rPr>
              <a:t> ~100 mm</a:t>
            </a:r>
            <a:endParaRPr lang="en-DE" b="1" kern="0" dirty="0">
              <a:solidFill>
                <a:srgbClr val="00B0F0"/>
              </a:solidFill>
              <a:latin typeface="+mn-lt"/>
            </a:endParaRPr>
          </a:p>
        </p:txBody>
      </p:sp>
      <p:grpSp>
        <p:nvGrpSpPr>
          <p:cNvPr id="14" name="Group 13">
            <a:extLst>
              <a:ext uri="{FF2B5EF4-FFF2-40B4-BE49-F238E27FC236}">
                <a16:creationId xmlns:a16="http://schemas.microsoft.com/office/drawing/2014/main" id="{598E75AB-989E-424D-9B74-16C80CF15410}"/>
              </a:ext>
            </a:extLst>
          </p:cNvPr>
          <p:cNvGrpSpPr/>
          <p:nvPr/>
        </p:nvGrpSpPr>
        <p:grpSpPr>
          <a:xfrm>
            <a:off x="323528" y="3597073"/>
            <a:ext cx="3206600" cy="1075443"/>
            <a:chOff x="529500" y="3665182"/>
            <a:chExt cx="3206600" cy="1075443"/>
          </a:xfrm>
        </p:grpSpPr>
        <p:pic>
          <p:nvPicPr>
            <p:cNvPr id="11" name="Picture 2" descr="http://ts1.mm.bing.net/th?id=HN.608041956185998643&amp;w=220&amp;h=146&amp;c=7&amp;rs=1&amp;pid=1.7">
              <a:extLst>
                <a:ext uri="{FF2B5EF4-FFF2-40B4-BE49-F238E27FC236}">
                  <a16:creationId xmlns:a16="http://schemas.microsoft.com/office/drawing/2014/main" id="{BEAA9BC8-C252-412A-A825-077893966363}"/>
                </a:ext>
              </a:extLst>
            </p:cNvPr>
            <p:cNvPicPr>
              <a:picLocks noChangeAspect="1" noChangeArrowheads="1"/>
            </p:cNvPicPr>
            <p:nvPr/>
          </p:nvPicPr>
          <p:blipFill>
            <a:blip r:embed="rId3"/>
            <a:stretch/>
          </p:blipFill>
          <p:spPr bwMode="auto">
            <a:xfrm>
              <a:off x="529500" y="3665182"/>
              <a:ext cx="1620789" cy="1075443"/>
            </a:xfrm>
            <a:prstGeom prst="rect">
              <a:avLst/>
            </a:prstGeom>
            <a:noFill/>
            <a:ln>
              <a:noFill/>
            </a:ln>
          </p:spPr>
        </p:pic>
        <p:pic>
          <p:nvPicPr>
            <p:cNvPr id="12" name="Picture 4" descr="http://ts4.mm.bing.net/th?id=HN.607998873366037140&amp;w=229&amp;h=155&amp;c=7&amp;rs=1&amp;pid=1.7">
              <a:extLst>
                <a:ext uri="{FF2B5EF4-FFF2-40B4-BE49-F238E27FC236}">
                  <a16:creationId xmlns:a16="http://schemas.microsoft.com/office/drawing/2014/main" id="{9FCB154D-1EC8-404D-99E4-88EFBFA49524}"/>
                </a:ext>
              </a:extLst>
            </p:cNvPr>
            <p:cNvPicPr>
              <a:picLocks noChangeAspect="1" noChangeArrowheads="1"/>
            </p:cNvPicPr>
            <p:nvPr/>
          </p:nvPicPr>
          <p:blipFill>
            <a:blip r:embed="rId4"/>
            <a:stretch/>
          </p:blipFill>
          <p:spPr bwMode="auto">
            <a:xfrm>
              <a:off x="2146691" y="3665182"/>
              <a:ext cx="1589409" cy="1075443"/>
            </a:xfrm>
            <a:prstGeom prst="rect">
              <a:avLst/>
            </a:prstGeom>
            <a:noFill/>
            <a:ln>
              <a:noFill/>
            </a:ln>
          </p:spPr>
        </p:pic>
        <p:sp>
          <p:nvSpPr>
            <p:cNvPr id="13" name="Text Box 3">
              <a:extLst>
                <a:ext uri="{FF2B5EF4-FFF2-40B4-BE49-F238E27FC236}">
                  <a16:creationId xmlns:a16="http://schemas.microsoft.com/office/drawing/2014/main" id="{87FF7F3D-5C2D-492D-826F-9321DD6FDF21}"/>
                </a:ext>
              </a:extLst>
            </p:cNvPr>
            <p:cNvSpPr txBox="1">
              <a:spLocks noChangeArrowheads="1"/>
            </p:cNvSpPr>
            <p:nvPr/>
          </p:nvSpPr>
          <p:spPr bwMode="auto">
            <a:xfrm>
              <a:off x="1512543" y="3979248"/>
              <a:ext cx="1072281" cy="307777"/>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575"/>
                </a:spcAft>
                <a:defRPr/>
              </a:pPr>
              <a:r>
                <a:rPr lang="de-DE" sz="1400" dirty="0">
                  <a:solidFill>
                    <a:schemeClr val="tx1"/>
                  </a:solidFill>
                  <a:latin typeface="+mn-lt"/>
                </a:rPr>
                <a:t>  +/-Storage</a:t>
              </a:r>
            </a:p>
          </p:txBody>
        </p:sp>
      </p:grpSp>
    </p:spTree>
    <p:extLst>
      <p:ext uri="{BB962C8B-B14F-4D97-AF65-F5344CB8AC3E}">
        <p14:creationId xmlns:p14="http://schemas.microsoft.com/office/powerpoint/2010/main" val="401928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 Cycle - The Definitive Guide | Biology Dictionary">
            <a:extLst>
              <a:ext uri="{FF2B5EF4-FFF2-40B4-BE49-F238E27FC236}">
                <a16:creationId xmlns:a16="http://schemas.microsoft.com/office/drawing/2014/main" id="{C876D034-AF0F-4BB1-9B65-92E1F3801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320" y="1352989"/>
            <a:ext cx="1900238" cy="1357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a:extLst>
              <a:ext uri="{FF2B5EF4-FFF2-40B4-BE49-F238E27FC236}">
                <a16:creationId xmlns:a16="http://schemas.microsoft.com/office/drawing/2014/main" id="{9724FD67-7611-42F7-86A3-E9C954D1D720}"/>
              </a:ext>
            </a:extLst>
          </p:cNvPr>
          <p:cNvSpPr>
            <a:spLocks noGrp="1"/>
          </p:cNvSpPr>
          <p:nvPr>
            <p:ph type="title"/>
          </p:nvPr>
        </p:nvSpPr>
        <p:spPr/>
        <p:txBody>
          <a:bodyPr>
            <a:normAutofit/>
          </a:bodyPr>
          <a:lstStyle/>
          <a:p>
            <a:r>
              <a:rPr lang="de-DE" sz="3000" dirty="0" err="1"/>
              <a:t>What</a:t>
            </a:r>
            <a:r>
              <a:rPr lang="de-DE" sz="3000" dirty="0"/>
              <a:t> </a:t>
            </a:r>
            <a:r>
              <a:rPr lang="de-DE" sz="3000" dirty="0" err="1"/>
              <a:t>we</a:t>
            </a:r>
            <a:r>
              <a:rPr lang="de-DE" sz="3000" dirty="0"/>
              <a:t> will do</a:t>
            </a:r>
            <a:endParaRPr lang="en-DE" sz="3000" dirty="0"/>
          </a:p>
        </p:txBody>
      </p:sp>
      <p:sp>
        <p:nvSpPr>
          <p:cNvPr id="3" name="Content Placeholder 2">
            <a:extLst>
              <a:ext uri="{FF2B5EF4-FFF2-40B4-BE49-F238E27FC236}">
                <a16:creationId xmlns:a16="http://schemas.microsoft.com/office/drawing/2014/main" id="{B6908294-C71C-407B-892E-53FE72985B21}"/>
              </a:ext>
            </a:extLst>
          </p:cNvPr>
          <p:cNvSpPr>
            <a:spLocks noGrp="1"/>
          </p:cNvSpPr>
          <p:nvPr>
            <p:ph type="body" sz="quarter" idx="13"/>
          </p:nvPr>
        </p:nvSpPr>
        <p:spPr>
          <a:xfrm>
            <a:off x="323528" y="1491853"/>
            <a:ext cx="1331184" cy="3024188"/>
          </a:xfrm>
        </p:spPr>
        <p:txBody>
          <a:bodyPr/>
          <a:lstStyle/>
          <a:p>
            <a:pPr marL="0" indent="0">
              <a:buNone/>
            </a:pPr>
            <a:r>
              <a:rPr lang="en-GB" b="1" dirty="0"/>
              <a:t>Theory</a:t>
            </a:r>
            <a:br>
              <a:rPr lang="en-GB" b="1" dirty="0"/>
            </a:br>
            <a:r>
              <a:rPr lang="en-GB" sz="1050" b="1" dirty="0"/>
              <a:t>Background and conceptualization</a:t>
            </a:r>
            <a:endParaRPr lang="en-GB" b="1" dirty="0"/>
          </a:p>
        </p:txBody>
      </p:sp>
      <p:pic>
        <p:nvPicPr>
          <p:cNvPr id="5" name="Picture 4">
            <a:extLst>
              <a:ext uri="{FF2B5EF4-FFF2-40B4-BE49-F238E27FC236}">
                <a16:creationId xmlns:a16="http://schemas.microsoft.com/office/drawing/2014/main" id="{E1760A47-6FFA-4C15-B1A7-8ECAB4D64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857" b="15350"/>
          <a:stretch/>
        </p:blipFill>
        <p:spPr>
          <a:xfrm>
            <a:off x="6307683" y="104847"/>
            <a:ext cx="2750485" cy="1207430"/>
          </a:xfrm>
          <a:prstGeom prst="rect">
            <a:avLst/>
          </a:prstGeom>
        </p:spPr>
      </p:pic>
      <p:grpSp>
        <p:nvGrpSpPr>
          <p:cNvPr id="4" name="Group 3">
            <a:extLst>
              <a:ext uri="{FF2B5EF4-FFF2-40B4-BE49-F238E27FC236}">
                <a16:creationId xmlns:a16="http://schemas.microsoft.com/office/drawing/2014/main" id="{A40EF78B-BB53-4CA2-890F-5714AD1B6989}"/>
              </a:ext>
            </a:extLst>
          </p:cNvPr>
          <p:cNvGrpSpPr/>
          <p:nvPr/>
        </p:nvGrpSpPr>
        <p:grpSpPr>
          <a:xfrm>
            <a:off x="3419032" y="2031646"/>
            <a:ext cx="3088549" cy="1559116"/>
            <a:chOff x="3212982" y="2696620"/>
            <a:chExt cx="4118067" cy="2078821"/>
          </a:xfrm>
        </p:grpSpPr>
        <p:pic>
          <p:nvPicPr>
            <p:cNvPr id="19" name="Picture 18">
              <a:extLst>
                <a:ext uri="{FF2B5EF4-FFF2-40B4-BE49-F238E27FC236}">
                  <a16:creationId xmlns:a16="http://schemas.microsoft.com/office/drawing/2014/main" id="{B288B8F0-306E-410C-B4D2-BAFAE474B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74" t="4261" r="5547" b="4605"/>
            <a:stretch/>
          </p:blipFill>
          <p:spPr>
            <a:xfrm>
              <a:off x="4799263" y="2696620"/>
              <a:ext cx="2531786" cy="2066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2">
              <a:extLst>
                <a:ext uri="{FF2B5EF4-FFF2-40B4-BE49-F238E27FC236}">
                  <a16:creationId xmlns:a16="http://schemas.microsoft.com/office/drawing/2014/main" id="{B86D5E38-AC5A-4AC4-884E-E7806CAA9887}"/>
                </a:ext>
              </a:extLst>
            </p:cNvPr>
            <p:cNvSpPr txBox="1">
              <a:spLocks/>
            </p:cNvSpPr>
            <p:nvPr/>
          </p:nvSpPr>
          <p:spPr>
            <a:xfrm>
              <a:off x="3212982" y="4049860"/>
              <a:ext cx="1774913" cy="725581"/>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t>Examples</a:t>
              </a:r>
              <a:br>
                <a:rPr lang="en-GB" sz="2100" b="1" dirty="0"/>
              </a:br>
              <a:r>
                <a:rPr lang="en-GB" sz="1050" b="1" dirty="0"/>
                <a:t>Modelling and interpretation</a:t>
              </a:r>
              <a:endParaRPr lang="en-GB" sz="2100" b="1" dirty="0"/>
            </a:p>
          </p:txBody>
        </p:sp>
      </p:grpSp>
      <p:grpSp>
        <p:nvGrpSpPr>
          <p:cNvPr id="8" name="Group 7">
            <a:extLst>
              <a:ext uri="{FF2B5EF4-FFF2-40B4-BE49-F238E27FC236}">
                <a16:creationId xmlns:a16="http://schemas.microsoft.com/office/drawing/2014/main" id="{CFFC1E5D-4484-4FC1-8190-B1A43AF5A0F3}"/>
              </a:ext>
            </a:extLst>
          </p:cNvPr>
          <p:cNvGrpSpPr/>
          <p:nvPr/>
        </p:nvGrpSpPr>
        <p:grpSpPr>
          <a:xfrm>
            <a:off x="5498286" y="3419219"/>
            <a:ext cx="3190112" cy="1090963"/>
            <a:chOff x="5423137" y="4658105"/>
            <a:chExt cx="4253483" cy="1454617"/>
          </a:xfrm>
        </p:grpSpPr>
        <p:sp>
          <p:nvSpPr>
            <p:cNvPr id="7" name="Content Placeholder 2">
              <a:extLst>
                <a:ext uri="{FF2B5EF4-FFF2-40B4-BE49-F238E27FC236}">
                  <a16:creationId xmlns:a16="http://schemas.microsoft.com/office/drawing/2014/main" id="{54F17345-25B7-48EA-97C7-38CEB85387F2}"/>
                </a:ext>
              </a:extLst>
            </p:cNvPr>
            <p:cNvSpPr txBox="1">
              <a:spLocks/>
            </p:cNvSpPr>
            <p:nvPr/>
          </p:nvSpPr>
          <p:spPr>
            <a:xfrm>
              <a:off x="5423137" y="4898977"/>
              <a:ext cx="2059313" cy="601914"/>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t>Application</a:t>
              </a:r>
              <a:br>
                <a:rPr lang="en-GB" sz="2100" b="1" dirty="0"/>
              </a:br>
              <a:r>
                <a:rPr lang="en-GB" sz="1050" b="1" dirty="0"/>
                <a:t>Presentation of selected topics</a:t>
              </a:r>
              <a:endParaRPr lang="en-GB" sz="2100" b="1" dirty="0"/>
            </a:p>
          </p:txBody>
        </p:sp>
        <p:pic>
          <p:nvPicPr>
            <p:cNvPr id="13" name="Picture 12">
              <a:extLst>
                <a:ext uri="{FF2B5EF4-FFF2-40B4-BE49-F238E27FC236}">
                  <a16:creationId xmlns:a16="http://schemas.microsoft.com/office/drawing/2014/main" id="{CF6A8A90-8226-4952-AD4B-1843F20D43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51" t="10774" r="8310"/>
            <a:stretch/>
          </p:blipFill>
          <p:spPr>
            <a:xfrm>
              <a:off x="7617307" y="4658105"/>
              <a:ext cx="2059313" cy="1454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97551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Precipitation</a:t>
            </a:r>
            <a:r>
              <a:rPr lang="de-DE" dirty="0"/>
              <a:t> in Germany</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30</a:t>
            </a:fld>
            <a:endParaRPr lang="de-DE"/>
          </a:p>
        </p:txBody>
      </p:sp>
      <p:sp>
        <p:nvSpPr>
          <p:cNvPr id="5" name="Rectangle 6"/>
          <p:cNvSpPr>
            <a:spLocks noChangeArrowheads="1"/>
          </p:cNvSpPr>
          <p:nvPr/>
        </p:nvSpPr>
        <p:spPr bwMode="auto">
          <a:xfrm>
            <a:off x="3243712" y="4578247"/>
            <a:ext cx="3134922" cy="230832"/>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900">
                <a:solidFill>
                  <a:schemeClr val="tx1"/>
                </a:solidFill>
              </a:rPr>
              <a:t>Data: Wodinski, Gerstengarbe and Werner, PIK Potsdam</a:t>
            </a:r>
            <a:endParaRPr sz="2100"/>
          </a:p>
        </p:txBody>
      </p:sp>
      <p:sp>
        <p:nvSpPr>
          <p:cNvPr id="6" name="Text Box 7"/>
          <p:cNvSpPr txBox="1">
            <a:spLocks noChangeArrowheads="1"/>
          </p:cNvSpPr>
          <p:nvPr/>
        </p:nvSpPr>
        <p:spPr bwMode="auto">
          <a:xfrm>
            <a:off x="2025298" y="4231127"/>
            <a:ext cx="2330678" cy="253916"/>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050" b="1" dirty="0">
                <a:solidFill>
                  <a:schemeClr val="tx1"/>
                </a:solidFill>
              </a:rPr>
              <a:t>Mean </a:t>
            </a:r>
            <a:r>
              <a:rPr lang="de-DE" sz="1050" b="1" dirty="0" err="1">
                <a:solidFill>
                  <a:schemeClr val="tx1"/>
                </a:solidFill>
              </a:rPr>
              <a:t>precipitation</a:t>
            </a:r>
            <a:r>
              <a:rPr lang="de-DE" sz="1050" b="1" dirty="0">
                <a:solidFill>
                  <a:schemeClr val="tx1"/>
                </a:solidFill>
              </a:rPr>
              <a:t> 1951-2003</a:t>
            </a:r>
            <a:endParaRPr sz="2100" dirty="0"/>
          </a:p>
        </p:txBody>
      </p:sp>
      <p:sp>
        <p:nvSpPr>
          <p:cNvPr id="7" name="Text Box 8"/>
          <p:cNvSpPr txBox="1">
            <a:spLocks noChangeArrowheads="1"/>
          </p:cNvSpPr>
          <p:nvPr/>
        </p:nvSpPr>
        <p:spPr bwMode="auto">
          <a:xfrm>
            <a:off x="5314144" y="4231127"/>
            <a:ext cx="2330678" cy="253916"/>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050" b="1" dirty="0">
                <a:solidFill>
                  <a:schemeClr val="tx1"/>
                </a:solidFill>
              </a:rPr>
              <a:t>Trend in </a:t>
            </a:r>
            <a:r>
              <a:rPr lang="de-DE" sz="1050" b="1" dirty="0" err="1">
                <a:solidFill>
                  <a:schemeClr val="tx1"/>
                </a:solidFill>
              </a:rPr>
              <a:t>precipitation</a:t>
            </a:r>
            <a:r>
              <a:rPr lang="de-DE" sz="1050" b="1" dirty="0">
                <a:solidFill>
                  <a:schemeClr val="tx1"/>
                </a:solidFill>
              </a:rPr>
              <a:t> 1951-2003 </a:t>
            </a:r>
            <a:endParaRPr sz="2100" dirty="0"/>
          </a:p>
        </p:txBody>
      </p:sp>
      <p:pic>
        <p:nvPicPr>
          <p:cNvPr id="8" name="Picture 9" descr="fred_nied_mit_2"/>
          <p:cNvPicPr>
            <a:picLocks noChangeAspect="1" noChangeArrowheads="1"/>
          </p:cNvPicPr>
          <p:nvPr/>
        </p:nvPicPr>
        <p:blipFill>
          <a:blip r:embed="rId2"/>
          <a:srcRect l="5281" r="5031"/>
          <a:stretch/>
        </p:blipFill>
        <p:spPr bwMode="auto">
          <a:xfrm>
            <a:off x="1859811" y="1502659"/>
            <a:ext cx="2579414" cy="2797283"/>
          </a:xfrm>
          <a:prstGeom prst="rect">
            <a:avLst/>
          </a:prstGeom>
          <a:noFill/>
          <a:ln>
            <a:noFill/>
          </a:ln>
        </p:spPr>
      </p:pic>
      <p:pic>
        <p:nvPicPr>
          <p:cNvPr id="9" name="Picture 10" descr="fred_nied_tre_3"/>
          <p:cNvPicPr>
            <a:picLocks noChangeAspect="1" noChangeArrowheads="1"/>
          </p:cNvPicPr>
          <p:nvPr/>
        </p:nvPicPr>
        <p:blipFill>
          <a:blip r:embed="rId3"/>
          <a:srcRect l="4597" r="6152" b="-278"/>
          <a:stretch/>
        </p:blipFill>
        <p:spPr bwMode="auto">
          <a:xfrm>
            <a:off x="4987756" y="1492091"/>
            <a:ext cx="2568512" cy="2807851"/>
          </a:xfrm>
          <a:prstGeom prst="rect">
            <a:avLst/>
          </a:prstGeom>
          <a:noFill/>
          <a:ln>
            <a:noFill/>
          </a:ln>
        </p:spPr>
      </p:pic>
    </p:spTree>
    <p:extLst>
      <p:ext uri="{BB962C8B-B14F-4D97-AF65-F5344CB8AC3E}">
        <p14:creationId xmlns:p14="http://schemas.microsoft.com/office/powerpoint/2010/main" val="3795314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Components </a:t>
            </a:r>
            <a:r>
              <a:rPr lang="de-DE" dirty="0" err="1"/>
              <a:t>of</a:t>
            </a:r>
            <a:r>
              <a:rPr lang="de-DE" dirty="0"/>
              <a:t> </a:t>
            </a:r>
            <a:r>
              <a:rPr lang="de-DE" dirty="0" err="1"/>
              <a:t>the</a:t>
            </a:r>
            <a:r>
              <a:rPr lang="de-DE" dirty="0"/>
              <a:t> </a:t>
            </a:r>
            <a:r>
              <a:rPr lang="de-DE" dirty="0" err="1"/>
              <a:t>water</a:t>
            </a:r>
            <a:r>
              <a:rPr lang="de-DE" dirty="0"/>
              <a:t> </a:t>
            </a:r>
            <a:r>
              <a:rPr lang="de-DE" dirty="0" err="1"/>
              <a:t>balance</a:t>
            </a:r>
            <a:r>
              <a:rPr lang="de-DE" dirty="0"/>
              <a:t> Germany</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31</a:t>
            </a:fld>
            <a:endParaRPr lang="de-DE"/>
          </a:p>
        </p:txBody>
      </p:sp>
      <p:pic>
        <p:nvPicPr>
          <p:cNvPr id="5" name="Picture 2" descr="figure4diff"/>
          <p:cNvPicPr>
            <a:picLocks noChangeAspect="1" noChangeArrowheads="1"/>
          </p:cNvPicPr>
          <p:nvPr/>
        </p:nvPicPr>
        <p:blipFill>
          <a:blip r:embed="rId2"/>
          <a:srcRect t="31384" b="34270"/>
          <a:stretch/>
        </p:blipFill>
        <p:spPr bwMode="auto">
          <a:xfrm>
            <a:off x="1598973" y="1599642"/>
            <a:ext cx="6087666" cy="3108722"/>
          </a:xfrm>
          <a:prstGeom prst="rect">
            <a:avLst/>
          </a:prstGeom>
          <a:noFill/>
          <a:ln>
            <a:noFill/>
          </a:ln>
        </p:spPr>
      </p:pic>
      <p:sp>
        <p:nvSpPr>
          <p:cNvPr id="6" name="TextBox 1"/>
          <p:cNvSpPr txBox="1">
            <a:spLocks noChangeArrowheads="1"/>
          </p:cNvSpPr>
          <p:nvPr/>
        </p:nvSpPr>
        <p:spPr bwMode="auto">
          <a:xfrm>
            <a:off x="1675174" y="1413010"/>
            <a:ext cx="2108269" cy="369332"/>
          </a:xfrm>
          <a:prstGeom prst="rect">
            <a:avLst/>
          </a:prstGeom>
          <a:noFill/>
          <a:ln>
            <a:noFill/>
          </a:ln>
        </p:spPr>
        <p:txBody>
          <a:bodyPr wrap="none">
            <a:spAutoFit/>
          </a:bodyPr>
          <a:lstStyle/>
          <a:p>
            <a:pPr>
              <a:defRPr/>
            </a:pPr>
            <a:r>
              <a:rPr lang="de-DE" sz="1800" dirty="0" err="1"/>
              <a:t>Evapotranspiration</a:t>
            </a:r>
            <a:endParaRPr lang="en-US" sz="1800" dirty="0"/>
          </a:p>
        </p:txBody>
      </p:sp>
      <p:sp>
        <p:nvSpPr>
          <p:cNvPr id="7" name="TextBox 3"/>
          <p:cNvSpPr txBox="1">
            <a:spLocks noChangeArrowheads="1"/>
          </p:cNvSpPr>
          <p:nvPr/>
        </p:nvSpPr>
        <p:spPr bwMode="auto">
          <a:xfrm>
            <a:off x="4215884" y="1411820"/>
            <a:ext cx="860172" cy="369332"/>
          </a:xfrm>
          <a:prstGeom prst="rect">
            <a:avLst/>
          </a:prstGeom>
          <a:noFill/>
          <a:ln>
            <a:noFill/>
          </a:ln>
        </p:spPr>
        <p:txBody>
          <a:bodyPr wrap="none">
            <a:spAutoFit/>
          </a:bodyPr>
          <a:lstStyle/>
          <a:p>
            <a:pPr>
              <a:defRPr/>
            </a:pPr>
            <a:r>
              <a:rPr lang="de-DE" sz="1800" dirty="0" err="1"/>
              <a:t>Runoff</a:t>
            </a:r>
            <a:endParaRPr lang="en-US" sz="1800" dirty="0"/>
          </a:p>
        </p:txBody>
      </p:sp>
      <p:sp>
        <p:nvSpPr>
          <p:cNvPr id="8" name="TextBox 4"/>
          <p:cNvSpPr txBox="1">
            <a:spLocks noChangeArrowheads="1"/>
          </p:cNvSpPr>
          <p:nvPr/>
        </p:nvSpPr>
        <p:spPr bwMode="auto">
          <a:xfrm>
            <a:off x="5900701" y="1407057"/>
            <a:ext cx="1565493" cy="369332"/>
          </a:xfrm>
          <a:prstGeom prst="rect">
            <a:avLst/>
          </a:prstGeom>
          <a:noFill/>
          <a:ln>
            <a:noFill/>
          </a:ln>
        </p:spPr>
        <p:txBody>
          <a:bodyPr wrap="none">
            <a:spAutoFit/>
          </a:bodyPr>
          <a:lstStyle/>
          <a:p>
            <a:pPr>
              <a:defRPr/>
            </a:pPr>
            <a:r>
              <a:rPr lang="de-DE" sz="1800" dirty="0"/>
              <a:t>GW-</a:t>
            </a:r>
            <a:r>
              <a:rPr lang="de-DE" sz="1800" dirty="0" err="1"/>
              <a:t>recharge</a:t>
            </a:r>
            <a:endParaRPr lang="en-US" sz="1800" dirty="0"/>
          </a:p>
        </p:txBody>
      </p:sp>
      <p:sp>
        <p:nvSpPr>
          <p:cNvPr id="9" name="TextBox 5"/>
          <p:cNvSpPr txBox="1">
            <a:spLocks noChangeArrowheads="1"/>
          </p:cNvSpPr>
          <p:nvPr/>
        </p:nvSpPr>
        <p:spPr bwMode="auto">
          <a:xfrm>
            <a:off x="6687438" y="4623979"/>
            <a:ext cx="1394934" cy="276999"/>
          </a:xfrm>
          <a:prstGeom prst="rect">
            <a:avLst/>
          </a:prstGeom>
          <a:noFill/>
          <a:ln>
            <a:noFill/>
          </a:ln>
        </p:spPr>
        <p:txBody>
          <a:bodyPr wrap="none">
            <a:spAutoFit/>
          </a:bodyPr>
          <a:lstStyle/>
          <a:p>
            <a:pPr>
              <a:defRPr/>
            </a:pPr>
            <a:r>
              <a:rPr lang="de-DE" sz="1200"/>
              <a:t>Huang et al. 2010</a:t>
            </a:r>
            <a:endParaRPr lang="en-US" sz="1200"/>
          </a:p>
        </p:txBody>
      </p:sp>
    </p:spTree>
    <p:extLst>
      <p:ext uri="{BB962C8B-B14F-4D97-AF65-F5344CB8AC3E}">
        <p14:creationId xmlns:p14="http://schemas.microsoft.com/office/powerpoint/2010/main" val="2454893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en-DE"/>
              <a:t>Seasonal water balance Elbe EZG</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32</a:t>
            </a:fld>
            <a:endParaRPr lang="de-DE"/>
          </a:p>
        </p:txBody>
      </p:sp>
      <p:graphicFrame>
        <p:nvGraphicFramePr>
          <p:cNvPr id="3" name="Object 2"/>
          <p:cNvGraphicFramePr>
            <a:graphicFrameLocks noChangeAspect="1"/>
          </p:cNvGraphicFramePr>
          <p:nvPr>
            <p:extLst/>
          </p:nvPr>
        </p:nvGraphicFramePr>
        <p:xfrm>
          <a:off x="1871699" y="1406128"/>
          <a:ext cx="4806534" cy="3382136"/>
        </p:xfrm>
        <a:graphic>
          <a:graphicData uri="http://schemas.openxmlformats.org/presentationml/2006/ole">
            <mc:AlternateContent xmlns:mc="http://schemas.openxmlformats.org/markup-compatibility/2006">
              <mc:Choice xmlns:v="urn:schemas-microsoft-com:vml" Requires="v">
                <p:oleObj spid="_x0000_s30802" name="oleObj" r:id="rId3" imgW="4886325" imgH="3437890" progId="Excel.Chart.8">
                  <p:embed/>
                </p:oleObj>
              </mc:Choice>
              <mc:Fallback>
                <p:oleObj name="oleObj" r:id="rId3" imgW="4886325" imgH="3437890" progId="Excel.Chart.8">
                  <p:embed/>
                  <p:pic>
                    <p:nvPicPr>
                      <p:cNvPr id="3" name="Object 2"/>
                      <p:cNvPicPr/>
                      <p:nvPr/>
                    </p:nvPicPr>
                    <p:blipFill>
                      <a:blip r:embed="rId4"/>
                      <a:stretch/>
                    </p:blipFill>
                    <p:spPr bwMode="auto">
                      <a:xfrm>
                        <a:off x="1871699" y="1406128"/>
                        <a:ext cx="4806534" cy="3382136"/>
                      </a:xfrm>
                      <a:prstGeom prst="rect">
                        <a:avLst/>
                      </a:prstGeom>
                    </p:spPr>
                  </p:pic>
                </p:oleObj>
              </mc:Fallback>
            </mc:AlternateContent>
          </a:graphicData>
        </a:graphic>
      </p:graphicFrame>
      <p:sp>
        <p:nvSpPr>
          <p:cNvPr id="7" name="Text Box 10"/>
          <p:cNvSpPr txBox="1">
            <a:spLocks noChangeArrowheads="1"/>
          </p:cNvSpPr>
          <p:nvPr/>
        </p:nvSpPr>
        <p:spPr bwMode="auto">
          <a:xfrm>
            <a:off x="2678424" y="1815667"/>
            <a:ext cx="1623546" cy="276999"/>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200" b="1" dirty="0" err="1">
                <a:solidFill>
                  <a:srgbClr val="FF9900"/>
                </a:solidFill>
              </a:rPr>
              <a:t>Evapotranspiration</a:t>
            </a:r>
            <a:endParaRPr lang="en-US" sz="1200" b="1" dirty="0">
              <a:solidFill>
                <a:srgbClr val="FF9900"/>
              </a:solidFill>
            </a:endParaRPr>
          </a:p>
        </p:txBody>
      </p:sp>
      <p:sp>
        <p:nvSpPr>
          <p:cNvPr id="8" name="Text Box 11"/>
          <p:cNvSpPr txBox="1">
            <a:spLocks noChangeArrowheads="1"/>
          </p:cNvSpPr>
          <p:nvPr/>
        </p:nvSpPr>
        <p:spPr bwMode="auto">
          <a:xfrm>
            <a:off x="2681790" y="2787775"/>
            <a:ext cx="1242138" cy="276999"/>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200" b="1" dirty="0" err="1">
                <a:solidFill>
                  <a:srgbClr val="0070C0"/>
                </a:solidFill>
              </a:rPr>
              <a:t>Precipitation</a:t>
            </a:r>
            <a:endParaRPr lang="en-US" sz="1200" b="1" dirty="0">
              <a:solidFill>
                <a:srgbClr val="0070C0"/>
              </a:solidFill>
            </a:endParaRPr>
          </a:p>
        </p:txBody>
      </p:sp>
      <p:sp>
        <p:nvSpPr>
          <p:cNvPr id="9" name="Text Box 12"/>
          <p:cNvSpPr txBox="1">
            <a:spLocks noChangeArrowheads="1"/>
          </p:cNvSpPr>
          <p:nvPr/>
        </p:nvSpPr>
        <p:spPr bwMode="auto">
          <a:xfrm>
            <a:off x="4301971" y="3543859"/>
            <a:ext cx="1111560" cy="276999"/>
          </a:xfrm>
          <a:prstGeom prst="rect">
            <a:avLst/>
          </a:prstGeom>
          <a:no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200" b="1" dirty="0" err="1">
                <a:solidFill>
                  <a:schemeClr val="tx1"/>
                </a:solidFill>
              </a:rPr>
              <a:t>Discharge</a:t>
            </a:r>
            <a:endParaRPr lang="en-US" sz="1200" b="1" dirty="0">
              <a:solidFill>
                <a:schemeClr val="tx1"/>
              </a:solidFill>
            </a:endParaRPr>
          </a:p>
        </p:txBody>
      </p:sp>
      <p:sp>
        <p:nvSpPr>
          <p:cNvPr id="10" name="Rectangle 14"/>
          <p:cNvSpPr>
            <a:spLocks noChangeArrowheads="1"/>
          </p:cNvSpPr>
          <p:nvPr/>
        </p:nvSpPr>
        <p:spPr bwMode="auto">
          <a:xfrm>
            <a:off x="5490102" y="1782804"/>
            <a:ext cx="797505" cy="369332"/>
          </a:xfrm>
          <a:prstGeom prst="rect">
            <a:avLst/>
          </a:prstGeom>
          <a:solidFill>
            <a:schemeClr val="bg1"/>
          </a:solidFill>
          <a:ln>
            <a:noFill/>
          </a:ln>
          <a:effectLst/>
        </p:spPr>
        <p:txBody>
          <a:bodyPr wrap="squar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800" b="1">
                <a:solidFill>
                  <a:schemeClr val="tx1"/>
                </a:solidFill>
              </a:rPr>
              <a:t>Elbe</a:t>
            </a:r>
            <a:endParaRPr lang="en-US" sz="1800" b="1">
              <a:solidFill>
                <a:schemeClr val="tx1"/>
              </a:solidFill>
            </a:endParaRPr>
          </a:p>
        </p:txBody>
      </p:sp>
    </p:spTree>
    <p:extLst>
      <p:ext uri="{BB962C8B-B14F-4D97-AF65-F5344CB8AC3E}">
        <p14:creationId xmlns:p14="http://schemas.microsoft.com/office/powerpoint/2010/main" val="1190886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33</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en-DE" sz="4000" b="1" dirty="0"/>
          </a:p>
        </p:txBody>
      </p:sp>
    </p:spTree>
    <p:extLst>
      <p:ext uri="{BB962C8B-B14F-4D97-AF65-F5344CB8AC3E}">
        <p14:creationId xmlns:p14="http://schemas.microsoft.com/office/powerpoint/2010/main" val="937413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71030" y="1563638"/>
            <a:ext cx="6001940" cy="286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1pPr>
            <a:lvl2pPr marL="741363" indent="-276225"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2pPr>
            <a:lvl3pPr indent="-220663"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3pPr>
            <a:lvl4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4pPr>
            <a:lvl5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9pPr>
          </a:lstStyle>
          <a:p>
            <a:pPr eaLnBrk="1" hangingPunct="1">
              <a:spcBef>
                <a:spcPts val="525"/>
              </a:spcBef>
            </a:pPr>
            <a:endParaRPr lang="de-DE" altLang="en-US" sz="2100" i="0" dirty="0">
              <a:solidFill>
                <a:schemeClr val="tx1"/>
              </a:solidFill>
              <a:latin typeface="Arial" charset="0"/>
            </a:endParaRPr>
          </a:p>
          <a:p>
            <a:pPr eaLnBrk="1" hangingPunct="1">
              <a:spcBef>
                <a:spcPts val="525"/>
              </a:spcBef>
            </a:pPr>
            <a:r>
              <a:rPr lang="en-US" altLang="en-US" sz="2100" i="0" dirty="0">
                <a:solidFill>
                  <a:schemeClr val="tx1"/>
                </a:solidFill>
                <a:latin typeface="Arial" charset="0"/>
              </a:rPr>
              <a:t>2.1 Formation of precipitation</a:t>
            </a:r>
          </a:p>
          <a:p>
            <a:pPr eaLnBrk="1" hangingPunct="1">
              <a:spcBef>
                <a:spcPts val="525"/>
              </a:spcBef>
            </a:pPr>
            <a:r>
              <a:rPr lang="en-US" altLang="en-US" sz="2100" i="0" dirty="0">
                <a:solidFill>
                  <a:schemeClr val="tx1"/>
                </a:solidFill>
                <a:latin typeface="Arial" charset="0"/>
              </a:rPr>
              <a:t>2.2 Precipitation monitoring</a:t>
            </a:r>
          </a:p>
          <a:p>
            <a:pPr eaLnBrk="1" hangingPunct="1">
              <a:spcBef>
                <a:spcPts val="525"/>
              </a:spcBef>
            </a:pPr>
            <a:r>
              <a:rPr lang="en-US" altLang="en-US" sz="2100" i="0" dirty="0">
                <a:solidFill>
                  <a:schemeClr val="tx1"/>
                </a:solidFill>
                <a:latin typeface="Arial" charset="0"/>
              </a:rPr>
              <a:t>2.3 Precipitation in Germany and global</a:t>
            </a:r>
            <a:endParaRPr lang="de-DE" altLang="en-US" sz="2100" i="0" dirty="0">
              <a:solidFill>
                <a:schemeClr val="tx1"/>
              </a:solidFill>
              <a:latin typeface="Arial" charset="0"/>
            </a:endParaRPr>
          </a:p>
        </p:txBody>
      </p:sp>
      <p:sp>
        <p:nvSpPr>
          <p:cNvPr id="3" name="Title 2">
            <a:extLst>
              <a:ext uri="{FF2B5EF4-FFF2-40B4-BE49-F238E27FC236}">
                <a16:creationId xmlns:a16="http://schemas.microsoft.com/office/drawing/2014/main" id="{3C7DF521-CB2D-476A-B1B6-B91420DC6F92}"/>
              </a:ext>
            </a:extLst>
          </p:cNvPr>
          <p:cNvSpPr>
            <a:spLocks noGrp="1"/>
          </p:cNvSpPr>
          <p:nvPr>
            <p:ph type="title"/>
          </p:nvPr>
        </p:nvSpPr>
        <p:spPr/>
        <p:txBody>
          <a:bodyPr/>
          <a:lstStyle/>
          <a:p>
            <a:r>
              <a:rPr lang="de-DE" sz="2800" dirty="0" err="1"/>
              <a:t>Precipitation</a:t>
            </a:r>
            <a:endParaRPr lang="en-DE" sz="2800" dirty="0"/>
          </a:p>
        </p:txBody>
      </p:sp>
    </p:spTree>
    <p:extLst>
      <p:ext uri="{BB962C8B-B14F-4D97-AF65-F5344CB8AC3E}">
        <p14:creationId xmlns:p14="http://schemas.microsoft.com/office/powerpoint/2010/main" val="3090126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35</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de-DE" sz="4000" b="1" dirty="0"/>
          </a:p>
          <a:p>
            <a:pPr algn="ctr"/>
            <a:r>
              <a:rPr lang="de-DE" sz="3200" b="1" dirty="0"/>
              <a:t>2.1 Formation </a:t>
            </a:r>
            <a:r>
              <a:rPr lang="de-DE" sz="3200" b="1" dirty="0" err="1"/>
              <a:t>of</a:t>
            </a:r>
            <a:r>
              <a:rPr lang="de-DE" sz="3200" b="1" dirty="0"/>
              <a:t> </a:t>
            </a:r>
            <a:r>
              <a:rPr lang="de-DE" sz="3200" b="1" dirty="0" err="1"/>
              <a:t>precipitation</a:t>
            </a:r>
            <a:endParaRPr lang="en-DE" sz="3200" b="1" dirty="0"/>
          </a:p>
        </p:txBody>
      </p:sp>
    </p:spTree>
    <p:extLst>
      <p:ext uri="{BB962C8B-B14F-4D97-AF65-F5344CB8AC3E}">
        <p14:creationId xmlns:p14="http://schemas.microsoft.com/office/powerpoint/2010/main" val="752475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simple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36</a:t>
            </a:fld>
            <a:endParaRPr lang="de-DE"/>
          </a:p>
        </p:txBody>
      </p:sp>
      <p:sp>
        <p:nvSpPr>
          <p:cNvPr id="6" name="Text Box 4"/>
          <p:cNvSpPr txBox="1">
            <a:spLocks noChangeArrowheads="1"/>
          </p:cNvSpPr>
          <p:nvPr/>
        </p:nvSpPr>
        <p:spPr bwMode="auto">
          <a:xfrm>
            <a:off x="6084168" y="1241847"/>
            <a:ext cx="1934101" cy="3162300"/>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spcAft>
                <a:spcPts val="600"/>
              </a:spcAft>
              <a:buClrTx/>
              <a:buFontTx/>
              <a:buNone/>
              <a:defRPr/>
            </a:pPr>
            <a:r>
              <a:rPr lang="de-DE" sz="2000" b="1" dirty="0">
                <a:solidFill>
                  <a:srgbClr val="000000"/>
                </a:solidFill>
                <a:latin typeface="+mn-lt"/>
              </a:rPr>
              <a:t>Main </a:t>
            </a:r>
            <a:r>
              <a:rPr lang="de-DE" sz="2000" b="1" dirty="0" err="1">
                <a:solidFill>
                  <a:srgbClr val="000000"/>
                </a:solidFill>
                <a:latin typeface="+mn-lt"/>
              </a:rPr>
              <a:t>processes</a:t>
            </a:r>
            <a:r>
              <a:rPr lang="de-DE" sz="2000" b="1" dirty="0">
                <a:solidFill>
                  <a:srgbClr val="000000"/>
                </a:solidFill>
                <a:latin typeface="+mn-lt"/>
              </a:rPr>
              <a:t>:</a:t>
            </a:r>
          </a:p>
          <a:p>
            <a:pPr indent="-342900">
              <a:spcAft>
                <a:spcPts val="600"/>
              </a:spcAft>
              <a:buClrTx/>
              <a:buFont typeface="Arial" panose="020B0604020202020204" pitchFamily="34" charset="0"/>
              <a:buChar char="•"/>
              <a:defRPr/>
            </a:pPr>
            <a:r>
              <a:rPr lang="de-DE" sz="2000" b="1" dirty="0" err="1">
                <a:solidFill>
                  <a:srgbClr val="000000"/>
                </a:solidFill>
                <a:latin typeface="+mn-lt"/>
              </a:rPr>
              <a:t>Precipitation</a:t>
            </a:r>
            <a:endParaRPr lang="de-DE" sz="2000" b="1" dirty="0">
              <a:solidFill>
                <a:srgbClr val="000000"/>
              </a:solidFill>
              <a:latin typeface="+mn-lt"/>
            </a:endParaRPr>
          </a:p>
          <a:p>
            <a:pPr indent="-342900">
              <a:spcAft>
                <a:spcPts val="600"/>
              </a:spcAft>
              <a:buClrTx/>
              <a:buFont typeface="Arial" panose="020B0604020202020204" pitchFamily="34" charset="0"/>
              <a:buChar char="•"/>
              <a:defRPr/>
            </a:pPr>
            <a:r>
              <a:rPr lang="de-DE" sz="2000" dirty="0">
                <a:solidFill>
                  <a:srgbClr val="000000"/>
                </a:solidFill>
                <a:latin typeface="+mn-lt"/>
              </a:rPr>
              <a:t>Evaporation</a:t>
            </a:r>
          </a:p>
          <a:p>
            <a:pPr indent="-342900">
              <a:spcAft>
                <a:spcPts val="600"/>
              </a:spcAft>
              <a:buClrTx/>
              <a:buFont typeface="Arial" panose="020B0604020202020204" pitchFamily="34" charset="0"/>
              <a:buChar char="•"/>
              <a:defRPr/>
            </a:pPr>
            <a:r>
              <a:rPr lang="de-DE" sz="2000" dirty="0" err="1">
                <a:solidFill>
                  <a:srgbClr val="000000"/>
                </a:solidFill>
                <a:latin typeface="+mn-lt"/>
              </a:rPr>
              <a:t>Condensation</a:t>
            </a:r>
            <a:endParaRPr lang="de-DE" sz="3200" dirty="0">
              <a:latin typeface="+mn-lt"/>
            </a:endParaRPr>
          </a:p>
          <a:p>
            <a:pPr>
              <a:spcAft>
                <a:spcPts val="600"/>
              </a:spcAft>
              <a:buClrTx/>
              <a:defRPr/>
            </a:pPr>
            <a:endParaRPr lang="de-DE" sz="2000" b="1" dirty="0">
              <a:solidFill>
                <a:srgbClr val="000000"/>
              </a:solidFill>
              <a:latin typeface="+mn-lt"/>
            </a:endParaRPr>
          </a:p>
          <a:p>
            <a:pPr>
              <a:spcAft>
                <a:spcPts val="600"/>
              </a:spcAft>
              <a:buClrTx/>
              <a:defRPr/>
            </a:pPr>
            <a:r>
              <a:rPr lang="de-DE" sz="2000" b="1" dirty="0">
                <a:solidFill>
                  <a:srgbClr val="000000"/>
                </a:solidFill>
                <a:latin typeface="+mn-lt"/>
              </a:rPr>
              <a:t>Driver:</a:t>
            </a:r>
          </a:p>
          <a:p>
            <a:pPr>
              <a:spcAft>
                <a:spcPts val="600"/>
              </a:spcAft>
              <a:buClrTx/>
              <a:defRPr/>
            </a:pPr>
            <a:r>
              <a:rPr lang="de-DE" sz="2000" dirty="0">
                <a:solidFill>
                  <a:srgbClr val="000000"/>
                </a:solidFill>
                <a:latin typeface="+mn-lt"/>
              </a:rPr>
              <a:t>Solar </a:t>
            </a:r>
            <a:r>
              <a:rPr lang="de-DE" sz="2000" dirty="0" err="1">
                <a:solidFill>
                  <a:srgbClr val="000000"/>
                </a:solidFill>
                <a:latin typeface="+mn-lt"/>
              </a:rPr>
              <a:t>radiation</a:t>
            </a:r>
            <a:r>
              <a:rPr lang="de-DE" sz="2000" dirty="0">
                <a:solidFill>
                  <a:srgbClr val="000000"/>
                </a:solidFill>
                <a:latin typeface="+mn-lt"/>
              </a:rPr>
              <a:t> and </a:t>
            </a:r>
            <a:r>
              <a:rPr lang="de-DE" sz="2000" dirty="0" err="1">
                <a:solidFill>
                  <a:srgbClr val="000000"/>
                </a:solidFill>
                <a:latin typeface="+mn-lt"/>
              </a:rPr>
              <a:t>gravity</a:t>
            </a:r>
            <a:endParaRPr lang="de-DE" sz="2000" dirty="0">
              <a:solidFill>
                <a:srgbClr val="000000"/>
              </a:solidFill>
              <a:latin typeface="+mn-lt"/>
            </a:endParaRPr>
          </a:p>
          <a:p>
            <a:pPr>
              <a:spcAft>
                <a:spcPts val="600"/>
              </a:spcAft>
              <a:buClrTx/>
              <a:defRPr/>
            </a:pPr>
            <a:endParaRPr lang="de-DE" sz="2000" dirty="0">
              <a:solidFill>
                <a:srgbClr val="000000"/>
              </a:solidFill>
              <a:latin typeface="+mn-lt"/>
            </a:endParaRPr>
          </a:p>
        </p:txBody>
      </p:sp>
      <p:pic>
        <p:nvPicPr>
          <p:cNvPr id="8" name="Picture 7">
            <a:extLst>
              <a:ext uri="{FF2B5EF4-FFF2-40B4-BE49-F238E27FC236}">
                <a16:creationId xmlns:a16="http://schemas.microsoft.com/office/drawing/2014/main" id="{E94451F6-DEF8-4AB1-8AC1-414A24751FCE}"/>
              </a:ext>
            </a:extLst>
          </p:cNvPr>
          <p:cNvPicPr>
            <a:picLocks noChangeAspect="1"/>
          </p:cNvPicPr>
          <p:nvPr/>
        </p:nvPicPr>
        <p:blipFill>
          <a:blip r:embed="rId2"/>
          <a:stretch>
            <a:fillRect/>
          </a:stretch>
        </p:blipFill>
        <p:spPr>
          <a:xfrm>
            <a:off x="323528" y="1419622"/>
            <a:ext cx="5076825" cy="3162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2E9EC061-54EB-4742-9458-9805654486F8}"/>
              </a:ext>
            </a:extLst>
          </p:cNvPr>
          <p:cNvSpPr>
            <a:spLocks noGrp="1"/>
          </p:cNvSpPr>
          <p:nvPr>
            <p:ph type="title"/>
          </p:nvPr>
        </p:nvSpPr>
        <p:spPr/>
        <p:txBody>
          <a:bodyPr/>
          <a:lstStyle/>
          <a:p>
            <a:r>
              <a:rPr lang="de-DE" dirty="0" err="1"/>
              <a:t>Conversion</a:t>
            </a:r>
            <a:r>
              <a:rPr lang="de-DE" dirty="0"/>
              <a:t> </a:t>
            </a:r>
            <a:r>
              <a:rPr lang="de-DE" dirty="0" err="1"/>
              <a:t>millimeter</a:t>
            </a:r>
            <a:r>
              <a:rPr lang="de-DE" dirty="0"/>
              <a:t> </a:t>
            </a:r>
            <a:r>
              <a:rPr lang="de-DE" dirty="0" err="1"/>
              <a:t>into</a:t>
            </a:r>
            <a:r>
              <a:rPr lang="de-DE" dirty="0"/>
              <a:t> </a:t>
            </a:r>
            <a:r>
              <a:rPr lang="de-DE" dirty="0" err="1"/>
              <a:t>litre</a:t>
            </a:r>
            <a:endParaRPr lang="en-DE" dirty="0"/>
          </a:p>
        </p:txBody>
      </p:sp>
      <p:sp>
        <p:nvSpPr>
          <p:cNvPr id="3" name="Text Placeholder 2">
            <a:extLst>
              <a:ext uri="{FF2B5EF4-FFF2-40B4-BE49-F238E27FC236}">
                <a16:creationId xmlns:a16="http://schemas.microsoft.com/office/drawing/2014/main" id="{87C9E224-9819-421D-87C5-5434CAC4A7A3}"/>
              </a:ext>
            </a:extLst>
          </p:cNvPr>
          <p:cNvSpPr>
            <a:spLocks noGrp="1"/>
          </p:cNvSpPr>
          <p:nvPr>
            <p:ph type="body" sz="quarter" idx="13"/>
          </p:nvPr>
        </p:nvSpPr>
        <p:spPr>
          <a:xfrm>
            <a:off x="2195736" y="1995686"/>
            <a:ext cx="4176464" cy="2142397"/>
          </a:xfrm>
        </p:spPr>
        <p:txBody>
          <a:bodyPr>
            <a:normAutofit/>
          </a:bodyPr>
          <a:lstStyle/>
          <a:p>
            <a:pPr marL="0" indent="0">
              <a:buNone/>
            </a:pPr>
            <a:r>
              <a:rPr lang="de-DE" sz="2800" b="1" dirty="0">
                <a:latin typeface="+mn-lt"/>
              </a:rPr>
              <a:t>1 mm (rain) = 1 </a:t>
            </a:r>
            <a:r>
              <a:rPr lang="de-DE" sz="2800" b="1" dirty="0" err="1">
                <a:latin typeface="+mn-lt"/>
              </a:rPr>
              <a:t>litre</a:t>
            </a:r>
            <a:r>
              <a:rPr lang="de-DE" sz="2800" b="1" dirty="0">
                <a:latin typeface="+mn-lt"/>
              </a:rPr>
              <a:t> / m</a:t>
            </a:r>
            <a:r>
              <a:rPr lang="de-DE" sz="2800" b="1" baseline="30000" dirty="0">
                <a:latin typeface="+mn-lt"/>
              </a:rPr>
              <a:t>2</a:t>
            </a:r>
            <a:endParaRPr lang="en-DE" sz="2800" b="1" baseline="30000" dirty="0">
              <a:latin typeface="+mn-lt"/>
            </a:endParaRPr>
          </a:p>
        </p:txBody>
      </p:sp>
    </p:spTree>
    <p:extLst>
      <p:ext uri="{BB962C8B-B14F-4D97-AF65-F5344CB8AC3E}">
        <p14:creationId xmlns:p14="http://schemas.microsoft.com/office/powerpoint/2010/main" val="2295313046"/>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38</a:t>
            </a:fld>
            <a:endParaRPr lang="de-DE"/>
          </a:p>
        </p:txBody>
      </p:sp>
      <p:pic>
        <p:nvPicPr>
          <p:cNvPr id="5" name="Picture 4"/>
          <p:cNvPicPr>
            <a:picLocks noChangeAspect="1"/>
          </p:cNvPicPr>
          <p:nvPr/>
        </p:nvPicPr>
        <p:blipFill>
          <a:blip r:embed="rId2"/>
          <a:stretch/>
        </p:blipFill>
        <p:spPr bwMode="auto">
          <a:xfrm>
            <a:off x="107503" y="1203598"/>
            <a:ext cx="5452647" cy="38547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677786" y="4414341"/>
            <a:ext cx="3020519" cy="461665"/>
          </a:xfrm>
          <a:prstGeom prst="rect">
            <a:avLst/>
          </a:prstGeom>
          <a:noFill/>
        </p:spPr>
        <p:txBody>
          <a:bodyPr wrap="square" rtlCol="0">
            <a:spAutoFit/>
          </a:bodyPr>
          <a:lstStyle/>
          <a:p>
            <a:pPr>
              <a:defRPr/>
            </a:pPr>
            <a:r>
              <a:rPr lang="en-US" sz="1200" dirty="0">
                <a:latin typeface="+mn-lt"/>
              </a:rPr>
              <a:t>The global water cycle. Illustration: GIZ (2020) with data from Trenberth et al. (2011).</a:t>
            </a:r>
            <a:endParaRPr lang="en-GB" sz="1200" dirty="0">
              <a:latin typeface="+mn-lt"/>
              <a:cs typeface="Arial"/>
            </a:endParaRPr>
          </a:p>
        </p:txBody>
      </p:sp>
      <p:sp>
        <p:nvSpPr>
          <p:cNvPr id="8" name="Text Box 4">
            <a:extLst>
              <a:ext uri="{FF2B5EF4-FFF2-40B4-BE49-F238E27FC236}">
                <a16:creationId xmlns:a16="http://schemas.microsoft.com/office/drawing/2014/main" id="{0FA7161A-30DB-4541-ADCF-F36657BCB169}"/>
              </a:ext>
            </a:extLst>
          </p:cNvPr>
          <p:cNvSpPr txBox="1">
            <a:spLocks noChangeArrowheads="1"/>
          </p:cNvSpPr>
          <p:nvPr/>
        </p:nvSpPr>
        <p:spPr bwMode="auto">
          <a:xfrm>
            <a:off x="5808257" y="1275606"/>
            <a:ext cx="2759576" cy="2742108"/>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buClrTx/>
              <a:buFontTx/>
              <a:buNone/>
              <a:defRPr/>
            </a:pPr>
            <a:r>
              <a:rPr lang="de-DE" sz="1800" b="1" dirty="0" err="1">
                <a:solidFill>
                  <a:srgbClr val="000000"/>
                </a:solidFill>
                <a:latin typeface="+mn-lt"/>
              </a:rPr>
              <a:t>Water</a:t>
            </a:r>
            <a:r>
              <a:rPr lang="de-DE" sz="1800" b="1" dirty="0">
                <a:solidFill>
                  <a:srgbClr val="000000"/>
                </a:solidFill>
                <a:latin typeface="+mn-lt"/>
              </a:rPr>
              <a:t> </a:t>
            </a:r>
            <a:r>
              <a:rPr lang="de-DE" sz="1800" b="1" dirty="0" err="1">
                <a:solidFill>
                  <a:srgbClr val="000000"/>
                </a:solidFill>
                <a:latin typeface="+mn-lt"/>
              </a:rPr>
              <a:t>reservoir</a:t>
            </a:r>
            <a:r>
              <a:rPr lang="de-DE" sz="1800" b="1" dirty="0">
                <a:solidFill>
                  <a:srgbClr val="000000"/>
                </a:solidFill>
                <a:latin typeface="+mn-lt"/>
              </a:rPr>
              <a:t> </a:t>
            </a:r>
          </a:p>
          <a:p>
            <a:pPr>
              <a:buClrTx/>
              <a:buFontTx/>
              <a:buNone/>
              <a:defRPr/>
            </a:pPr>
            <a:r>
              <a:rPr lang="de-DE" sz="1800" dirty="0">
                <a:solidFill>
                  <a:srgbClr val="000000"/>
                </a:solidFill>
                <a:latin typeface="+mn-lt"/>
              </a:rPr>
              <a:t>Oceans, </a:t>
            </a:r>
            <a:r>
              <a:rPr lang="de-DE" sz="1800" dirty="0" err="1">
                <a:solidFill>
                  <a:srgbClr val="000000"/>
                </a:solidFill>
                <a:latin typeface="+mn-lt"/>
              </a:rPr>
              <a:t>inland</a:t>
            </a:r>
            <a:r>
              <a:rPr lang="de-DE" sz="1800" dirty="0">
                <a:solidFill>
                  <a:srgbClr val="000000"/>
                </a:solidFill>
                <a:latin typeface="+mn-lt"/>
              </a:rPr>
              <a:t> </a:t>
            </a:r>
            <a:r>
              <a:rPr lang="de-DE" sz="1800" dirty="0" err="1">
                <a:solidFill>
                  <a:srgbClr val="000000"/>
                </a:solidFill>
                <a:latin typeface="+mn-lt"/>
              </a:rPr>
              <a:t>waters</a:t>
            </a:r>
            <a:r>
              <a:rPr lang="de-DE" sz="1800" dirty="0">
                <a:solidFill>
                  <a:srgbClr val="000000"/>
                </a:solidFill>
                <a:latin typeface="+mn-lt"/>
              </a:rPr>
              <a:t>, </a:t>
            </a:r>
            <a:r>
              <a:rPr lang="de-DE" sz="1800" dirty="0" err="1">
                <a:solidFill>
                  <a:srgbClr val="000000"/>
                </a:solidFill>
                <a:latin typeface="+mn-lt"/>
              </a:rPr>
              <a:t>glaciers</a:t>
            </a:r>
            <a:r>
              <a:rPr lang="de-DE" sz="1800" dirty="0">
                <a:solidFill>
                  <a:srgbClr val="000000"/>
                </a:solidFill>
                <a:latin typeface="+mn-lt"/>
              </a:rPr>
              <a:t>, </a:t>
            </a:r>
            <a:r>
              <a:rPr lang="de-DE" sz="1800" dirty="0" err="1">
                <a:solidFill>
                  <a:srgbClr val="000000"/>
                </a:solidFill>
                <a:latin typeface="+mn-lt"/>
              </a:rPr>
              <a:t>groundwater</a:t>
            </a:r>
            <a:r>
              <a:rPr lang="de-DE" sz="1800" dirty="0">
                <a:solidFill>
                  <a:srgbClr val="000000"/>
                </a:solidFill>
                <a:latin typeface="+mn-lt"/>
              </a:rPr>
              <a:t>, </a:t>
            </a:r>
            <a:r>
              <a:rPr lang="de-DE" sz="1800" dirty="0" err="1">
                <a:solidFill>
                  <a:srgbClr val="000000"/>
                </a:solidFill>
                <a:latin typeface="+mn-lt"/>
              </a:rPr>
              <a:t>atmosphere</a:t>
            </a:r>
            <a:r>
              <a:rPr lang="de-DE" sz="1800" dirty="0">
                <a:solidFill>
                  <a:srgbClr val="000000"/>
                </a:solidFill>
                <a:latin typeface="+mn-lt"/>
              </a:rPr>
              <a:t>, </a:t>
            </a:r>
            <a:r>
              <a:rPr lang="de-DE" sz="1800" dirty="0" err="1">
                <a:solidFill>
                  <a:srgbClr val="000000"/>
                </a:solidFill>
                <a:latin typeface="+mn-lt"/>
              </a:rPr>
              <a:t>soil</a:t>
            </a:r>
            <a:r>
              <a:rPr lang="de-DE" sz="1800" dirty="0">
                <a:solidFill>
                  <a:srgbClr val="000000"/>
                </a:solidFill>
                <a:latin typeface="+mn-lt"/>
              </a:rPr>
              <a:t> </a:t>
            </a:r>
            <a:r>
              <a:rPr lang="de-DE" sz="1800" dirty="0" err="1">
                <a:solidFill>
                  <a:srgbClr val="000000"/>
                </a:solidFill>
                <a:latin typeface="+mn-lt"/>
              </a:rPr>
              <a:t>water</a:t>
            </a:r>
            <a:r>
              <a:rPr lang="de-DE" sz="1800" dirty="0">
                <a:solidFill>
                  <a:srgbClr val="000000"/>
                </a:solidFill>
                <a:latin typeface="+mn-lt"/>
              </a:rPr>
              <a:t>, </a:t>
            </a:r>
            <a:r>
              <a:rPr lang="de-DE" sz="1800" dirty="0" err="1">
                <a:solidFill>
                  <a:srgbClr val="000000"/>
                </a:solidFill>
                <a:latin typeface="+mn-lt"/>
              </a:rPr>
              <a:t>organisms</a:t>
            </a:r>
            <a:r>
              <a:rPr lang="de-DE" sz="1800" dirty="0">
                <a:solidFill>
                  <a:srgbClr val="000000"/>
                </a:solidFill>
                <a:latin typeface="+mn-lt"/>
              </a:rPr>
              <a:t> ...</a:t>
            </a:r>
          </a:p>
          <a:p>
            <a:pPr>
              <a:buClrTx/>
              <a:buFontTx/>
              <a:buNone/>
              <a:defRPr/>
            </a:pPr>
            <a:endParaRPr lang="de-DE" sz="1800" b="1" dirty="0">
              <a:solidFill>
                <a:srgbClr val="000000"/>
              </a:solidFill>
              <a:latin typeface="+mn-lt"/>
            </a:endParaRPr>
          </a:p>
          <a:p>
            <a:pPr>
              <a:buClrTx/>
              <a:buFontTx/>
              <a:buNone/>
              <a:defRPr/>
            </a:pPr>
            <a:r>
              <a:rPr lang="de-DE" sz="1800" b="1" dirty="0" err="1">
                <a:solidFill>
                  <a:srgbClr val="000000"/>
                </a:solidFill>
                <a:latin typeface="+mn-lt"/>
              </a:rPr>
              <a:t>Processes</a:t>
            </a:r>
            <a:endParaRPr lang="de-DE" sz="1800" b="1" dirty="0">
              <a:solidFill>
                <a:srgbClr val="000000"/>
              </a:solidFill>
              <a:latin typeface="+mn-lt"/>
            </a:endParaRPr>
          </a:p>
          <a:p>
            <a:pPr>
              <a:buClrTx/>
              <a:buFontTx/>
              <a:buNone/>
              <a:defRPr/>
            </a:pPr>
            <a:r>
              <a:rPr lang="de-DE" sz="1800" dirty="0" err="1">
                <a:solidFill>
                  <a:srgbClr val="000000"/>
                </a:solidFill>
                <a:latin typeface="+mn-lt"/>
              </a:rPr>
              <a:t>Precipitation</a:t>
            </a:r>
            <a:r>
              <a:rPr lang="de-DE" sz="1800" dirty="0">
                <a:solidFill>
                  <a:srgbClr val="000000"/>
                </a:solidFill>
                <a:latin typeface="+mn-lt"/>
              </a:rPr>
              <a:t>,</a:t>
            </a:r>
          </a:p>
          <a:p>
            <a:pPr>
              <a:buClrTx/>
              <a:buFontTx/>
              <a:buNone/>
              <a:defRPr/>
            </a:pPr>
            <a:r>
              <a:rPr lang="de-DE" sz="1800" dirty="0" err="1">
                <a:solidFill>
                  <a:srgbClr val="000000"/>
                </a:solidFill>
                <a:latin typeface="+mn-lt"/>
              </a:rPr>
              <a:t>evaporation</a:t>
            </a:r>
            <a:r>
              <a:rPr lang="de-DE" sz="1800" dirty="0">
                <a:solidFill>
                  <a:srgbClr val="000000"/>
                </a:solidFill>
                <a:latin typeface="+mn-lt"/>
              </a:rPr>
              <a:t>,</a:t>
            </a:r>
          </a:p>
          <a:p>
            <a:pPr>
              <a:buClrTx/>
              <a:buFontTx/>
              <a:buNone/>
              <a:defRPr/>
            </a:pPr>
            <a:r>
              <a:rPr lang="de-DE" sz="1800" dirty="0" err="1">
                <a:solidFill>
                  <a:srgbClr val="000000"/>
                </a:solidFill>
                <a:latin typeface="+mn-lt"/>
              </a:rPr>
              <a:t>seepage</a:t>
            </a:r>
            <a:r>
              <a:rPr lang="de-DE" sz="1800" dirty="0">
                <a:solidFill>
                  <a:srgbClr val="000000"/>
                </a:solidFill>
                <a:latin typeface="+mn-lt"/>
              </a:rPr>
              <a:t>, </a:t>
            </a:r>
          </a:p>
          <a:p>
            <a:pPr>
              <a:buClrTx/>
              <a:buFontTx/>
              <a:buNone/>
              <a:defRPr/>
            </a:pPr>
            <a:r>
              <a:rPr lang="de-DE" sz="1800" dirty="0" err="1">
                <a:solidFill>
                  <a:srgbClr val="000000"/>
                </a:solidFill>
                <a:latin typeface="+mn-lt"/>
              </a:rPr>
              <a:t>Runoff</a:t>
            </a:r>
            <a:endParaRPr sz="2800" dirty="0">
              <a:latin typeface="+mn-lt"/>
            </a:endParaRPr>
          </a:p>
        </p:txBody>
      </p:sp>
      <p:sp>
        <p:nvSpPr>
          <p:cNvPr id="3" name="Oval 2">
            <a:extLst>
              <a:ext uri="{FF2B5EF4-FFF2-40B4-BE49-F238E27FC236}">
                <a16:creationId xmlns:a16="http://schemas.microsoft.com/office/drawing/2014/main" id="{73C02BD9-A12F-49AB-A872-A080065A6535}"/>
              </a:ext>
            </a:extLst>
          </p:cNvPr>
          <p:cNvSpPr/>
          <p:nvPr/>
        </p:nvSpPr>
        <p:spPr>
          <a:xfrm>
            <a:off x="79512" y="2647464"/>
            <a:ext cx="892087"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Oval 8">
            <a:extLst>
              <a:ext uri="{FF2B5EF4-FFF2-40B4-BE49-F238E27FC236}">
                <a16:creationId xmlns:a16="http://schemas.microsoft.com/office/drawing/2014/main" id="{9159F535-6C26-4BD0-9050-D3A73893D7E9}"/>
              </a:ext>
            </a:extLst>
          </p:cNvPr>
          <p:cNvSpPr/>
          <p:nvPr/>
        </p:nvSpPr>
        <p:spPr bwMode="auto">
          <a:xfrm>
            <a:off x="4254710" y="2067694"/>
            <a:ext cx="892087"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33" name="Text Box 9"/>
          <p:cNvSpPr txBox="1">
            <a:spLocks noChangeArrowheads="1"/>
          </p:cNvSpPr>
          <p:nvPr/>
        </p:nvSpPr>
        <p:spPr bwMode="auto">
          <a:xfrm>
            <a:off x="755576" y="1491630"/>
            <a:ext cx="7886700" cy="265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1pPr>
            <a:lvl2pPr marL="476250" indent="185738"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2pPr>
            <a:lvl3pPr marL="1328738"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3pPr>
            <a:lvl4pPr marL="1519238"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4pPr>
            <a:lvl5pPr defTabSz="952500" eaLnBrk="0" hangingPunct="0">
              <a:spcBef>
                <a:spcPts val="700"/>
              </a:spcBef>
              <a:spcAft>
                <a:spcPct val="0"/>
              </a:spcAft>
              <a:tabLst>
                <a:tab pos="661988" algn="l"/>
              </a:tabLst>
              <a:defRPr sz="2800">
                <a:solidFill>
                  <a:srgbClr val="000000"/>
                </a:solidFill>
                <a:latin typeface="Arial" charset="0"/>
                <a:cs typeface="DejaVu Sans" pitchFamily="34" charset="0"/>
              </a:defRPr>
            </a:lvl5pPr>
            <a:lvl6pPr marL="25146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6pPr>
            <a:lvl7pPr marL="29718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7pPr>
            <a:lvl8pPr marL="34290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8pPr>
            <a:lvl9pPr marL="3886200" indent="-228600" defTabSz="952500" eaLnBrk="0" fontAlgn="base" hangingPunct="0">
              <a:spcBef>
                <a:spcPts val="700"/>
              </a:spcBef>
              <a:spcAft>
                <a:spcPct val="0"/>
              </a:spcAft>
              <a:buClr>
                <a:srgbClr val="000000"/>
              </a:buClr>
              <a:buSzPct val="100000"/>
              <a:buFont typeface="Times New Roman" pitchFamily="18" charset="0"/>
              <a:tabLst>
                <a:tab pos="661988" algn="l"/>
              </a:tabLst>
              <a:defRPr sz="2800">
                <a:solidFill>
                  <a:srgbClr val="000000"/>
                </a:solidFill>
                <a:latin typeface="Arial" charset="0"/>
                <a:cs typeface="DejaVu Sans" pitchFamily="34" charset="0"/>
              </a:defRPr>
            </a:lvl9pPr>
          </a:lstStyle>
          <a:p>
            <a:pPr marL="285750" indent="-285750" eaLnBrk="1" hangingPunct="1">
              <a:spcBef>
                <a:spcPct val="50000"/>
              </a:spcBef>
              <a:spcAft>
                <a:spcPts val="431"/>
              </a:spcAft>
              <a:buFont typeface="Arial" panose="020B0604020202020204" pitchFamily="34" charset="0"/>
              <a:buChar char="•"/>
            </a:pPr>
            <a:r>
              <a:rPr lang="en-US" altLang="en-US" sz="2000" b="1" dirty="0">
                <a:solidFill>
                  <a:srgbClr val="0070C0"/>
                </a:solidFill>
                <a:latin typeface="+mn-lt"/>
                <a:cs typeface="Arial" charset="0"/>
              </a:rPr>
              <a:t>Precipitation is generally understood to be the water precipitated from the atmosphere that has previously passed from the gaseous phase (water </a:t>
            </a:r>
            <a:r>
              <a:rPr lang="en-US" altLang="en-US" sz="2000" b="1" dirty="0" err="1">
                <a:solidFill>
                  <a:srgbClr val="0070C0"/>
                </a:solidFill>
                <a:latin typeface="+mn-lt"/>
                <a:cs typeface="Arial" charset="0"/>
              </a:rPr>
              <a:t>vapour</a:t>
            </a:r>
            <a:r>
              <a:rPr lang="en-US" altLang="en-US" sz="2000" b="1" dirty="0">
                <a:solidFill>
                  <a:srgbClr val="0070C0"/>
                </a:solidFill>
                <a:latin typeface="+mn-lt"/>
                <a:cs typeface="Arial" charset="0"/>
              </a:rPr>
              <a:t>) into the liquid or solid phase. </a:t>
            </a:r>
          </a:p>
          <a:p>
            <a:pPr marL="285750" indent="-285750" eaLnBrk="1" hangingPunct="1">
              <a:spcBef>
                <a:spcPct val="50000"/>
              </a:spcBef>
              <a:spcAft>
                <a:spcPts val="431"/>
              </a:spcAft>
              <a:buFont typeface="Arial" panose="020B0604020202020204" pitchFamily="34" charset="0"/>
              <a:buChar char="•"/>
            </a:pPr>
            <a:r>
              <a:rPr lang="en-US" altLang="en-US" sz="2000" b="1" dirty="0">
                <a:solidFill>
                  <a:schemeClr val="tx1"/>
                </a:solidFill>
                <a:latin typeface="+mn-lt"/>
                <a:cs typeface="Arial" charset="0"/>
              </a:rPr>
              <a:t>In meteorology, a distinction is made between precipitation that has settled on surfaces (dew, hoarfrost, etc.) and precipitation that is falling (rain, snow, hail, etc.).</a:t>
            </a:r>
          </a:p>
          <a:p>
            <a:pPr marL="285750" indent="-285750" eaLnBrk="1" hangingPunct="1">
              <a:spcBef>
                <a:spcPct val="50000"/>
              </a:spcBef>
              <a:spcAft>
                <a:spcPts val="431"/>
              </a:spcAft>
              <a:buFont typeface="Arial" panose="020B0604020202020204" pitchFamily="34" charset="0"/>
              <a:buChar char="•"/>
            </a:pPr>
            <a:r>
              <a:rPr lang="en-US" altLang="en-US" sz="2000" b="1" dirty="0" err="1">
                <a:solidFill>
                  <a:schemeClr val="tx1"/>
                </a:solidFill>
                <a:latin typeface="+mn-lt"/>
                <a:cs typeface="Arial" charset="0"/>
              </a:rPr>
              <a:t>Metéoron</a:t>
            </a:r>
            <a:r>
              <a:rPr lang="en-US" altLang="en-US" sz="2000" b="1" dirty="0">
                <a:solidFill>
                  <a:schemeClr val="tx1"/>
                </a:solidFill>
                <a:latin typeface="+mn-lt"/>
                <a:cs typeface="Arial" charset="0"/>
              </a:rPr>
              <a:t> (Greek) means sky or air phenomena.</a:t>
            </a:r>
            <a:endParaRPr lang="de-DE" altLang="en-US" sz="1400" b="1" dirty="0">
              <a:solidFill>
                <a:schemeClr val="tx1"/>
              </a:solidFill>
              <a:latin typeface="+mn-lt"/>
              <a:cs typeface="Arial" charset="0"/>
            </a:endParaRPr>
          </a:p>
        </p:txBody>
      </p:sp>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2" name="Title 1">
            <a:extLst>
              <a:ext uri="{FF2B5EF4-FFF2-40B4-BE49-F238E27FC236}">
                <a16:creationId xmlns:a16="http://schemas.microsoft.com/office/drawing/2014/main" id="{862FEF70-5C04-455D-9AA3-D22E96659839}"/>
              </a:ext>
            </a:extLst>
          </p:cNvPr>
          <p:cNvSpPr>
            <a:spLocks noGrp="1"/>
          </p:cNvSpPr>
          <p:nvPr>
            <p:ph type="title"/>
          </p:nvPr>
        </p:nvSpPr>
        <p:spPr>
          <a:xfrm>
            <a:off x="539552" y="682400"/>
            <a:ext cx="7886700" cy="521198"/>
          </a:xfrm>
        </p:spPr>
        <p:txBody>
          <a:bodyPr/>
          <a:lstStyle/>
          <a:p>
            <a:r>
              <a:rPr lang="de-DE" dirty="0"/>
              <a:t>Definition </a:t>
            </a:r>
            <a:r>
              <a:rPr lang="de-DE" dirty="0" err="1"/>
              <a:t>of</a:t>
            </a:r>
            <a:r>
              <a:rPr lang="de-DE" dirty="0"/>
              <a:t> </a:t>
            </a:r>
            <a:r>
              <a:rPr lang="de-DE" dirty="0" err="1"/>
              <a:t>precipitation</a:t>
            </a:r>
            <a:endParaRPr lang="en-DE"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145C5-C12A-4F66-B4A2-0CBF868DC891}"/>
              </a:ext>
            </a:extLst>
          </p:cNvPr>
          <p:cNvPicPr>
            <a:picLocks noChangeAspect="1"/>
          </p:cNvPicPr>
          <p:nvPr/>
        </p:nvPicPr>
        <p:blipFill rotWithShape="1">
          <a:blip r:embed="rId2">
            <a:extLst>
              <a:ext uri="{28A0092B-C50C-407E-A947-70E740481C1C}">
                <a14:useLocalDpi xmlns:a14="http://schemas.microsoft.com/office/drawing/2010/main" val="0"/>
              </a:ext>
            </a:extLst>
          </a:blip>
          <a:srcRect l="8474" t="4261" r="5547" b="4605"/>
          <a:stretch/>
        </p:blipFill>
        <p:spPr>
          <a:xfrm>
            <a:off x="1271078" y="1203598"/>
            <a:ext cx="3651117" cy="3483008"/>
          </a:xfrm>
          <a:prstGeom prst="rect">
            <a:avLst/>
          </a:prstGeom>
          <a:ln>
            <a:noFill/>
          </a:ln>
          <a:effectLst>
            <a:outerShdw blurRad="292100" dist="139700" dir="2700000" algn="tl" rotWithShape="0">
              <a:srgbClr val="333333">
                <a:alpha val="65000"/>
              </a:srgbClr>
            </a:outerShdw>
          </a:effectLst>
        </p:spPr>
      </p:pic>
      <p:grpSp>
        <p:nvGrpSpPr>
          <p:cNvPr id="2" name="Group 1">
            <a:extLst>
              <a:ext uri="{FF2B5EF4-FFF2-40B4-BE49-F238E27FC236}">
                <a16:creationId xmlns:a16="http://schemas.microsoft.com/office/drawing/2014/main" id="{AD7F5B81-145D-45DE-9660-E91A7255CC6E}"/>
              </a:ext>
            </a:extLst>
          </p:cNvPr>
          <p:cNvGrpSpPr/>
          <p:nvPr/>
        </p:nvGrpSpPr>
        <p:grpSpPr>
          <a:xfrm>
            <a:off x="1494607" y="2480173"/>
            <a:ext cx="1069277" cy="1063190"/>
            <a:chOff x="589113" y="3666113"/>
            <a:chExt cx="1425702" cy="1417587"/>
          </a:xfrm>
        </p:grpSpPr>
        <p:pic>
          <p:nvPicPr>
            <p:cNvPr id="7" name="Picture 2" descr="See the source image">
              <a:extLst>
                <a:ext uri="{FF2B5EF4-FFF2-40B4-BE49-F238E27FC236}">
                  <a16:creationId xmlns:a16="http://schemas.microsoft.com/office/drawing/2014/main" id="{04938DBA-82B7-4B53-854E-299CE905C1C2}"/>
                </a:ext>
              </a:extLst>
            </p:cNvPr>
            <p:cNvPicPr>
              <a:picLocks noChangeAspect="1" noChangeArrowheads="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12580" t="10874" r="12580" b="14712"/>
            <a:stretch/>
          </p:blipFill>
          <p:spPr bwMode="auto">
            <a:xfrm>
              <a:off x="589113" y="3666113"/>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03707F0-584C-48A9-BAA0-D2FBC34448F9}"/>
                </a:ext>
              </a:extLst>
            </p:cNvPr>
            <p:cNvSpPr/>
            <p:nvPr/>
          </p:nvSpPr>
          <p:spPr>
            <a:xfrm>
              <a:off x="863184" y="4073254"/>
              <a:ext cx="765594" cy="451405"/>
            </a:xfrm>
            <a:prstGeom prst="rect">
              <a:avLst/>
            </a:prstGeom>
          </p:spPr>
          <p:txBody>
            <a:bodyPr wrap="none">
              <a:spAutoFit/>
            </a:bodyPr>
            <a:lstStyle/>
            <a:p>
              <a:pPr algn="ctr"/>
              <a:r>
                <a:rPr lang="de-DE" sz="1600" b="1" dirty="0" err="1">
                  <a:latin typeface="+mn-lt"/>
                </a:rPr>
                <a:t>Soils</a:t>
              </a:r>
              <a:endParaRPr lang="de-DE" sz="1600" b="1" dirty="0">
                <a:latin typeface="+mn-lt"/>
              </a:endParaRPr>
            </a:p>
          </p:txBody>
        </p:sp>
      </p:grpSp>
      <p:grpSp>
        <p:nvGrpSpPr>
          <p:cNvPr id="17" name="Group 16">
            <a:extLst>
              <a:ext uri="{FF2B5EF4-FFF2-40B4-BE49-F238E27FC236}">
                <a16:creationId xmlns:a16="http://schemas.microsoft.com/office/drawing/2014/main" id="{2D7D308D-430E-4EBA-91D2-15A5BB48AE92}"/>
              </a:ext>
            </a:extLst>
          </p:cNvPr>
          <p:cNvGrpSpPr/>
          <p:nvPr/>
        </p:nvGrpSpPr>
        <p:grpSpPr>
          <a:xfrm>
            <a:off x="2413256" y="1494125"/>
            <a:ext cx="1069277" cy="1063190"/>
            <a:chOff x="1943663" y="2334038"/>
            <a:chExt cx="1425702" cy="1417587"/>
          </a:xfrm>
        </p:grpSpPr>
        <p:pic>
          <p:nvPicPr>
            <p:cNvPr id="5" name="Picture 2" descr="See the source image">
              <a:extLst>
                <a:ext uri="{FF2B5EF4-FFF2-40B4-BE49-F238E27FC236}">
                  <a16:creationId xmlns:a16="http://schemas.microsoft.com/office/drawing/2014/main" id="{4D8D072A-9682-42CC-82DB-143E61C00C85}"/>
                </a:ext>
              </a:extLst>
            </p:cNvPr>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12580" t="10874" r="12580" b="14712"/>
            <a:stretch/>
          </p:blipFill>
          <p:spPr bwMode="auto">
            <a:xfrm>
              <a:off x="1943663" y="2334038"/>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C99A82-AB35-4381-A1F1-9922BD1D4BC9}"/>
                </a:ext>
              </a:extLst>
            </p:cNvPr>
            <p:cNvSpPr/>
            <p:nvPr/>
          </p:nvSpPr>
          <p:spPr>
            <a:xfrm>
              <a:off x="2103544" y="2858165"/>
              <a:ext cx="1105943" cy="451405"/>
            </a:xfrm>
            <a:prstGeom prst="rect">
              <a:avLst/>
            </a:prstGeom>
          </p:spPr>
          <p:txBody>
            <a:bodyPr wrap="none">
              <a:spAutoFit/>
            </a:bodyPr>
            <a:lstStyle/>
            <a:p>
              <a:pPr algn="ctr"/>
              <a:r>
                <a:rPr lang="de-DE" sz="1600" b="1" dirty="0">
                  <a:latin typeface="+mn-lt"/>
                </a:rPr>
                <a:t>Climate</a:t>
              </a:r>
            </a:p>
          </p:txBody>
        </p:sp>
      </p:grpSp>
      <p:grpSp>
        <p:nvGrpSpPr>
          <p:cNvPr id="19" name="Group 18">
            <a:extLst>
              <a:ext uri="{FF2B5EF4-FFF2-40B4-BE49-F238E27FC236}">
                <a16:creationId xmlns:a16="http://schemas.microsoft.com/office/drawing/2014/main" id="{30508026-4BE6-4A4E-B959-EA4CE6894D22}"/>
              </a:ext>
            </a:extLst>
          </p:cNvPr>
          <p:cNvGrpSpPr/>
          <p:nvPr/>
        </p:nvGrpSpPr>
        <p:grpSpPr>
          <a:xfrm>
            <a:off x="2441916" y="2489738"/>
            <a:ext cx="1069277" cy="1063190"/>
            <a:chOff x="3113485" y="3687859"/>
            <a:chExt cx="1425702" cy="1417587"/>
          </a:xfrm>
        </p:grpSpPr>
        <p:pic>
          <p:nvPicPr>
            <p:cNvPr id="13" name="Picture 2" descr="See the source image">
              <a:extLst>
                <a:ext uri="{FF2B5EF4-FFF2-40B4-BE49-F238E27FC236}">
                  <a16:creationId xmlns:a16="http://schemas.microsoft.com/office/drawing/2014/main" id="{68503B42-6893-459F-BDAB-390D70325A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80" t="10874" r="12580" b="14712"/>
            <a:stretch/>
          </p:blipFill>
          <p:spPr bwMode="auto">
            <a:xfrm>
              <a:off x="3113485" y="3687859"/>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DAF6DD2-119E-499E-997E-FA323BA77D2B}"/>
                </a:ext>
              </a:extLst>
            </p:cNvPr>
            <p:cNvSpPr/>
            <p:nvPr/>
          </p:nvSpPr>
          <p:spPr>
            <a:xfrm>
              <a:off x="3355268" y="4224692"/>
              <a:ext cx="942138" cy="451405"/>
            </a:xfrm>
            <a:prstGeom prst="rect">
              <a:avLst/>
            </a:prstGeom>
          </p:spPr>
          <p:txBody>
            <a:bodyPr wrap="none">
              <a:spAutoFit/>
            </a:bodyPr>
            <a:lstStyle/>
            <a:p>
              <a:pPr algn="ctr"/>
              <a:r>
                <a:rPr lang="de-DE" sz="1600" b="1" dirty="0" err="1">
                  <a:latin typeface="+mn-lt"/>
                </a:rPr>
                <a:t>Water</a:t>
              </a:r>
              <a:endParaRPr lang="de-DE" sz="1600" b="1" dirty="0">
                <a:latin typeface="+mn-lt"/>
              </a:endParaRPr>
            </a:p>
          </p:txBody>
        </p:sp>
      </p:grpSp>
      <p:grpSp>
        <p:nvGrpSpPr>
          <p:cNvPr id="21" name="Group 20">
            <a:extLst>
              <a:ext uri="{FF2B5EF4-FFF2-40B4-BE49-F238E27FC236}">
                <a16:creationId xmlns:a16="http://schemas.microsoft.com/office/drawing/2014/main" id="{7914C5EC-E780-4E1D-B36E-80FB3AE12AF6}"/>
              </a:ext>
            </a:extLst>
          </p:cNvPr>
          <p:cNvGrpSpPr/>
          <p:nvPr/>
        </p:nvGrpSpPr>
        <p:grpSpPr>
          <a:xfrm>
            <a:off x="2413256" y="3356381"/>
            <a:ext cx="1069277" cy="1063190"/>
            <a:chOff x="1813978" y="4821684"/>
            <a:chExt cx="1425702" cy="1417587"/>
          </a:xfrm>
        </p:grpSpPr>
        <p:pic>
          <p:nvPicPr>
            <p:cNvPr id="10" name="Picture 2" descr="See the source image">
              <a:extLst>
                <a:ext uri="{FF2B5EF4-FFF2-40B4-BE49-F238E27FC236}">
                  <a16:creationId xmlns:a16="http://schemas.microsoft.com/office/drawing/2014/main" id="{696FCE35-FAE6-4494-B134-F11675DF061E}"/>
                </a:ext>
              </a:extLst>
            </p:cNvPr>
            <p:cNvPicPr>
              <a:picLocks noChangeAspect="1" noChangeArrowheads="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12580" t="10874" r="12580" b="14712"/>
            <a:stretch/>
          </p:blipFill>
          <p:spPr bwMode="auto">
            <a:xfrm>
              <a:off x="1813978" y="4821684"/>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795F500-7A59-4440-A0B4-FEAC6E64C51D}"/>
                </a:ext>
              </a:extLst>
            </p:cNvPr>
            <p:cNvSpPr/>
            <p:nvPr/>
          </p:nvSpPr>
          <p:spPr>
            <a:xfrm>
              <a:off x="2017418" y="5345811"/>
              <a:ext cx="1018826" cy="451405"/>
            </a:xfrm>
            <a:prstGeom prst="rect">
              <a:avLst/>
            </a:prstGeom>
          </p:spPr>
          <p:txBody>
            <a:bodyPr wrap="none">
              <a:spAutoFit/>
            </a:bodyPr>
            <a:lstStyle/>
            <a:p>
              <a:pPr algn="ctr"/>
              <a:r>
                <a:rPr lang="de-DE" sz="1600" b="1" dirty="0">
                  <a:latin typeface="+mn-lt"/>
                </a:rPr>
                <a:t>Energy</a:t>
              </a:r>
            </a:p>
          </p:txBody>
        </p:sp>
      </p:grpSp>
      <p:sp>
        <p:nvSpPr>
          <p:cNvPr id="6" name="Title 5">
            <a:extLst>
              <a:ext uri="{FF2B5EF4-FFF2-40B4-BE49-F238E27FC236}">
                <a16:creationId xmlns:a16="http://schemas.microsoft.com/office/drawing/2014/main" id="{1491E2F0-622E-49F4-A882-6F53BA2DE054}"/>
              </a:ext>
            </a:extLst>
          </p:cNvPr>
          <p:cNvSpPr>
            <a:spLocks noGrp="1"/>
          </p:cNvSpPr>
          <p:nvPr>
            <p:ph type="title"/>
          </p:nvPr>
        </p:nvSpPr>
        <p:spPr/>
        <p:txBody>
          <a:bodyPr>
            <a:noAutofit/>
          </a:bodyPr>
          <a:lstStyle/>
          <a:p>
            <a:r>
              <a:rPr lang="en-GB" dirty="0">
                <a:solidFill>
                  <a:schemeClr val="tx1"/>
                </a:solidFill>
              </a:rPr>
              <a:t>The water nexus, processes and interpretation</a:t>
            </a:r>
            <a:endParaRPr lang="en-DE" dirty="0">
              <a:solidFill>
                <a:schemeClr val="tx1"/>
              </a:solidFill>
            </a:endParaRPr>
          </a:p>
        </p:txBody>
      </p:sp>
      <p:grpSp>
        <p:nvGrpSpPr>
          <p:cNvPr id="9" name="Group 8">
            <a:extLst>
              <a:ext uri="{FF2B5EF4-FFF2-40B4-BE49-F238E27FC236}">
                <a16:creationId xmlns:a16="http://schemas.microsoft.com/office/drawing/2014/main" id="{DE7A35CD-DEA2-4ECB-B18A-660A622780E3}"/>
              </a:ext>
            </a:extLst>
          </p:cNvPr>
          <p:cNvGrpSpPr/>
          <p:nvPr/>
        </p:nvGrpSpPr>
        <p:grpSpPr>
          <a:xfrm>
            <a:off x="3371663" y="2521788"/>
            <a:ext cx="1104405" cy="1063190"/>
            <a:chOff x="870864" y="1867805"/>
            <a:chExt cx="1472539" cy="1417587"/>
          </a:xfrm>
        </p:grpSpPr>
        <p:pic>
          <p:nvPicPr>
            <p:cNvPr id="23" name="Picture 2" descr="See the source image">
              <a:extLst>
                <a:ext uri="{FF2B5EF4-FFF2-40B4-BE49-F238E27FC236}">
                  <a16:creationId xmlns:a16="http://schemas.microsoft.com/office/drawing/2014/main" id="{DFA18EFF-D347-4C28-9214-EF3E25EFE0A0}"/>
                </a:ext>
              </a:extLst>
            </p:cNvPr>
            <p:cNvPicPr>
              <a:picLocks noChangeAspect="1" noChangeArrowheads="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l="12580" t="10874" r="12580" b="14712"/>
            <a:stretch/>
          </p:blipFill>
          <p:spPr bwMode="auto">
            <a:xfrm>
              <a:off x="894278" y="1867805"/>
              <a:ext cx="1425702" cy="141758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161E15E-B591-4EB3-B28C-EB1CB763FC66}"/>
                </a:ext>
              </a:extLst>
            </p:cNvPr>
            <p:cNvSpPr/>
            <p:nvPr/>
          </p:nvSpPr>
          <p:spPr>
            <a:xfrm>
              <a:off x="870864" y="2391932"/>
              <a:ext cx="1472539" cy="451405"/>
            </a:xfrm>
            <a:prstGeom prst="rect">
              <a:avLst/>
            </a:prstGeom>
          </p:spPr>
          <p:txBody>
            <a:bodyPr wrap="none">
              <a:spAutoFit/>
            </a:bodyPr>
            <a:lstStyle/>
            <a:p>
              <a:pPr algn="ctr"/>
              <a:r>
                <a:rPr lang="de-DE" sz="1600" b="1" dirty="0">
                  <a:latin typeface="+mn-lt"/>
                </a:rPr>
                <a:t>Vegetation</a:t>
              </a:r>
            </a:p>
          </p:txBody>
        </p:sp>
      </p:grpSp>
      <p:sp>
        <p:nvSpPr>
          <p:cNvPr id="30" name="Rectangle: Rounded Corners 29">
            <a:extLst>
              <a:ext uri="{FF2B5EF4-FFF2-40B4-BE49-F238E27FC236}">
                <a16:creationId xmlns:a16="http://schemas.microsoft.com/office/drawing/2014/main" id="{60825C96-48F0-4BB0-AE20-8388516C8D58}"/>
              </a:ext>
            </a:extLst>
          </p:cNvPr>
          <p:cNvSpPr/>
          <p:nvPr/>
        </p:nvSpPr>
        <p:spPr>
          <a:xfrm>
            <a:off x="8250382" y="48458"/>
            <a:ext cx="838200" cy="588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a:p>
        </p:txBody>
      </p:sp>
      <p:pic>
        <p:nvPicPr>
          <p:cNvPr id="15" name="Picture 14">
            <a:extLst>
              <a:ext uri="{FF2B5EF4-FFF2-40B4-BE49-F238E27FC236}">
                <a16:creationId xmlns:a16="http://schemas.microsoft.com/office/drawing/2014/main" id="{1425591A-98F9-48A6-A203-8673A787E0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288"/>
          <a:stretch/>
        </p:blipFill>
        <p:spPr>
          <a:xfrm>
            <a:off x="5642029" y="1356655"/>
            <a:ext cx="2347496" cy="2709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44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1169194" y="4743450"/>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algn="ctr" eaLnBrk="1" hangingPunct="1">
              <a:buClrTx/>
              <a:buFontTx/>
              <a:buNone/>
            </a:pPr>
            <a:fld id="{A73AB964-28E6-423F-92C4-728D15587084}" type="slidenum">
              <a:rPr lang="de-DE" altLang="en-US" sz="1050" i="0">
                <a:solidFill>
                  <a:srgbClr val="316395"/>
                </a:solidFill>
                <a:latin typeface="Tahoma" pitchFamily="34" charset="0"/>
              </a:rPr>
              <a:pPr algn="ctr" eaLnBrk="1" hangingPunct="1">
                <a:buClrTx/>
                <a:buFontTx/>
                <a:buNone/>
              </a:pPr>
              <a:t>40</a:t>
            </a:fld>
            <a:endParaRPr lang="de-DE" altLang="en-US" sz="1050" i="0">
              <a:solidFill>
                <a:srgbClr val="316395"/>
              </a:solidFill>
              <a:latin typeface="Tahoma" pitchFamily="34" charset="0"/>
            </a:endParaRPr>
          </a:p>
        </p:txBody>
      </p:sp>
      <p:sp>
        <p:nvSpPr>
          <p:cNvPr id="51204" name="Text Box 3"/>
          <p:cNvSpPr txBox="1">
            <a:spLocks noChangeArrowheads="1"/>
          </p:cNvSpPr>
          <p:nvPr/>
        </p:nvSpPr>
        <p:spPr bwMode="auto">
          <a:xfrm>
            <a:off x="971600" y="1563638"/>
            <a:ext cx="6984776" cy="2430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algn="just" eaLnBrk="1" hangingPunct="1">
              <a:buClrTx/>
              <a:buFontTx/>
              <a:buNone/>
            </a:pPr>
            <a:r>
              <a:rPr lang="en-US" altLang="en-US" sz="2000" i="0" dirty="0">
                <a:solidFill>
                  <a:schemeClr val="accent2"/>
                </a:solidFill>
                <a:latin typeface="+mn-lt"/>
              </a:rPr>
              <a:t>According to DIN 1996, </a:t>
            </a:r>
            <a:r>
              <a:rPr lang="en-US" altLang="en-US" sz="2000" i="0" dirty="0">
                <a:solidFill>
                  <a:schemeClr val="tx1"/>
                </a:solidFill>
                <a:latin typeface="+mn-lt"/>
              </a:rPr>
              <a:t>precipitation is: "Water of the atmosphere that has been formed in the air after condensation or sublimation of water </a:t>
            </a:r>
            <a:r>
              <a:rPr lang="en-US" altLang="en-US" sz="2000" i="0" dirty="0" err="1">
                <a:solidFill>
                  <a:schemeClr val="tx1"/>
                </a:solidFill>
                <a:latin typeface="+mn-lt"/>
              </a:rPr>
              <a:t>vapour</a:t>
            </a:r>
            <a:r>
              <a:rPr lang="en-US" altLang="en-US" sz="2000" i="0" dirty="0">
                <a:solidFill>
                  <a:schemeClr val="tx1"/>
                </a:solidFill>
                <a:latin typeface="+mn-lt"/>
              </a:rPr>
              <a:t> and, as a result of gravity, either moves to the earth's surface (falling precipitation) or has reached the earth's surface (settled precipitation)".</a:t>
            </a:r>
            <a:endParaRPr lang="de-DE" altLang="en-US" sz="1400" i="0" dirty="0">
              <a:solidFill>
                <a:schemeClr val="tx1"/>
              </a:solidFill>
              <a:latin typeface="+mn-lt"/>
            </a:endParaRPr>
          </a:p>
        </p:txBody>
      </p:sp>
      <p:sp>
        <p:nvSpPr>
          <p:cNvPr id="5"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2" name="Title 1">
            <a:extLst>
              <a:ext uri="{FF2B5EF4-FFF2-40B4-BE49-F238E27FC236}">
                <a16:creationId xmlns:a16="http://schemas.microsoft.com/office/drawing/2014/main" id="{9D1B9081-AAA2-4FA8-B96E-3130533EA932}"/>
              </a:ext>
            </a:extLst>
          </p:cNvPr>
          <p:cNvSpPr>
            <a:spLocks noGrp="1"/>
          </p:cNvSpPr>
          <p:nvPr>
            <p:ph type="title"/>
          </p:nvPr>
        </p:nvSpPr>
        <p:spPr/>
        <p:txBody>
          <a:bodyPr/>
          <a:lstStyle/>
          <a:p>
            <a:r>
              <a:rPr lang="de-DE" dirty="0"/>
              <a:t>Definition </a:t>
            </a:r>
            <a:r>
              <a:rPr lang="de-DE" dirty="0" err="1"/>
              <a:t>of</a:t>
            </a:r>
            <a:r>
              <a:rPr lang="de-DE" dirty="0"/>
              <a:t> </a:t>
            </a:r>
            <a:r>
              <a:rPr lang="de-DE" dirty="0" err="1"/>
              <a:t>precipitation</a:t>
            </a:r>
            <a:endParaRPr lang="en-DE" dirty="0"/>
          </a:p>
        </p:txBody>
      </p:sp>
    </p:spTree>
    <p:extLst>
      <p:ext uri="{BB962C8B-B14F-4D97-AF65-F5344CB8AC3E}">
        <p14:creationId xmlns:p14="http://schemas.microsoft.com/office/powerpoint/2010/main" val="3257495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3" name="Content Placeholder 2"/>
          <p:cNvSpPr txBox="1">
            <a:spLocks/>
          </p:cNvSpPr>
          <p:nvPr/>
        </p:nvSpPr>
        <p:spPr>
          <a:xfrm>
            <a:off x="827584" y="1275606"/>
            <a:ext cx="7886700" cy="2686050"/>
          </a:xfrm>
          <a:prstGeom prst="rect">
            <a:avLst/>
          </a:prstGeom>
        </p:spPr>
        <p:txBody>
          <a:bodyPr/>
          <a:lstStyle>
            <a:lvl1pPr marL="342900" indent="-3429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3pPr>
            <a:lvl4pPr marL="16002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4pPr>
            <a:lvl5pPr marL="20574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5pPr>
            <a:lvl6pPr marL="25146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6pPr>
            <a:lvl7pPr marL="29718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7pPr>
            <a:lvl8pPr marL="34290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8pPr>
            <a:lvl9pPr marL="3886200" indent="-22860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cs typeface="+mn-cs"/>
              </a:defRPr>
            </a:lvl9pPr>
          </a:lstStyle>
          <a:p>
            <a:r>
              <a:rPr lang="en-US" sz="2000" b="1" kern="0" dirty="0"/>
              <a:t>The three preconditions for the formation of precipitation:</a:t>
            </a:r>
          </a:p>
          <a:p>
            <a:pPr marL="457200" indent="-457200">
              <a:buFont typeface="+mj-lt"/>
              <a:buAutoNum type="arabicPeriod"/>
            </a:pPr>
            <a:r>
              <a:rPr lang="en-US" sz="2000" b="1" kern="0" dirty="0">
                <a:solidFill>
                  <a:srgbClr val="0070C0"/>
                </a:solidFill>
              </a:rPr>
              <a:t>Saturation of the air with water </a:t>
            </a:r>
            <a:r>
              <a:rPr lang="en-US" sz="2000" b="1" kern="0" dirty="0" err="1">
                <a:solidFill>
                  <a:srgbClr val="0070C0"/>
                </a:solidFill>
              </a:rPr>
              <a:t>vapour</a:t>
            </a:r>
            <a:r>
              <a:rPr lang="en-US" sz="2000" b="1" kern="0" dirty="0">
                <a:solidFill>
                  <a:srgbClr val="0070C0"/>
                </a:solidFill>
              </a:rPr>
              <a:t> </a:t>
            </a:r>
            <a:r>
              <a:rPr lang="en-US" sz="2000" kern="0" dirty="0"/>
              <a:t>(relative humidity &gt; 100%). For this to happen, the temperature of the air must be equal to the dew point temperature*. This is usually the result of cooling experienced by a rising or expanding air parcel.</a:t>
            </a:r>
          </a:p>
          <a:p>
            <a:pPr marL="457200" indent="-457200">
              <a:buFont typeface="+mj-lt"/>
              <a:buAutoNum type="arabicPeriod"/>
            </a:pPr>
            <a:r>
              <a:rPr lang="en-US" sz="2000" b="1" kern="0" dirty="0">
                <a:solidFill>
                  <a:srgbClr val="0070C0"/>
                </a:solidFill>
              </a:rPr>
              <a:t>Phase transition </a:t>
            </a:r>
            <a:r>
              <a:rPr lang="en-US" sz="2000" kern="0" dirty="0"/>
              <a:t>(condensation, freezing).</a:t>
            </a:r>
          </a:p>
          <a:p>
            <a:pPr marL="457200" indent="-457200">
              <a:buFont typeface="+mj-lt"/>
              <a:buAutoNum type="arabicPeriod"/>
            </a:pPr>
            <a:r>
              <a:rPr lang="en-US" sz="2000" b="1" kern="0" dirty="0">
                <a:solidFill>
                  <a:srgbClr val="0070C0"/>
                </a:solidFill>
              </a:rPr>
              <a:t>Growth of droplets</a:t>
            </a:r>
            <a:r>
              <a:rPr lang="en-US" sz="2000" kern="0" dirty="0"/>
              <a:t> and ice particles (aerosols important).</a:t>
            </a:r>
          </a:p>
        </p:txBody>
      </p:sp>
      <p:sp>
        <p:nvSpPr>
          <p:cNvPr id="4" name="Rectangle 2">
            <a:extLst>
              <a:ext uri="{FF2B5EF4-FFF2-40B4-BE49-F238E27FC236}">
                <a16:creationId xmlns:a16="http://schemas.microsoft.com/office/drawing/2014/main" id="{E0D77D6B-B275-4948-8DCD-B1FCE8A306EB}"/>
              </a:ext>
            </a:extLst>
          </p:cNvPr>
          <p:cNvSpPr txBox="1">
            <a:spLocks noChangeArrowheads="1"/>
          </p:cNvSpPr>
          <p:nvPr/>
        </p:nvSpPr>
        <p:spPr>
          <a:xfrm>
            <a:off x="1043608" y="3990281"/>
            <a:ext cx="6323410" cy="852686"/>
          </a:xfrm>
          <a:prstGeom prst="rect">
            <a:avLst/>
          </a:prstGeom>
        </p:spPr>
        <p:txBody>
          <a:bodyPr>
            <a:normAutofit/>
          </a:bodyPr>
          <a:lstStyle>
            <a:lvl1pPr marL="171450" indent="-171450" algn="l" defTabSz="685800">
              <a:lnSpc>
                <a:spcPct val="90000"/>
              </a:lnSpc>
              <a:spcBef>
                <a:spcPts val="750"/>
              </a:spcBef>
              <a:buFont typeface="Arial"/>
              <a:buChar char="•"/>
              <a:defRPr sz="1800">
                <a:solidFill>
                  <a:schemeClr val="tx1"/>
                </a:solidFill>
                <a:latin typeface="+mn-lt"/>
                <a:ea typeface="+mn-ea"/>
                <a:cs typeface="Arial"/>
              </a:defRPr>
            </a:lvl1pPr>
            <a:lvl2pPr marL="514350" indent="-171450" algn="l" defTabSz="685800">
              <a:lnSpc>
                <a:spcPct val="90000"/>
              </a:lnSpc>
              <a:spcBef>
                <a:spcPts val="375"/>
              </a:spcBef>
              <a:buFont typeface="Wingdings"/>
              <a:buChar char="§"/>
              <a:defRPr sz="1600">
                <a:solidFill>
                  <a:schemeClr val="tx1"/>
                </a:solidFill>
                <a:latin typeface="+mn-lt"/>
                <a:ea typeface="+mn-ea"/>
                <a:cs typeface="Arial"/>
              </a:defRPr>
            </a:lvl2pPr>
            <a:lvl3pPr marL="857250" indent="-171450" algn="l" defTabSz="685800">
              <a:lnSpc>
                <a:spcPct val="90000"/>
              </a:lnSpc>
              <a:spcBef>
                <a:spcPts val="375"/>
              </a:spcBef>
              <a:buFont typeface="Symbol"/>
              <a:buChar char="-"/>
              <a:defRPr sz="1600">
                <a:solidFill>
                  <a:schemeClr val="tx1"/>
                </a:solidFill>
                <a:latin typeface="+mn-lt"/>
                <a:ea typeface="+mn-ea"/>
                <a:cs typeface="Arial"/>
              </a:defRPr>
            </a:lvl3pPr>
            <a:lvl4pPr marL="1200150" indent="-171450" algn="l" defTabSz="685800">
              <a:lnSpc>
                <a:spcPct val="90000"/>
              </a:lnSpc>
              <a:spcBef>
                <a:spcPts val="375"/>
              </a:spcBef>
              <a:buFont typeface="Arial"/>
              <a:buChar char="•"/>
              <a:defRPr sz="1600">
                <a:solidFill>
                  <a:schemeClr val="tx1"/>
                </a:solidFill>
                <a:latin typeface="+mn-lt"/>
                <a:ea typeface="+mn-ea"/>
                <a:cs typeface="Arial"/>
              </a:defRPr>
            </a:lvl4pPr>
            <a:lvl5pPr marL="1543050" indent="-171450" algn="l" defTabSz="685800">
              <a:lnSpc>
                <a:spcPct val="90000"/>
              </a:lnSpc>
              <a:spcBef>
                <a:spcPts val="375"/>
              </a:spcBef>
              <a:buFont typeface="Wingdings"/>
              <a:buChar char="§"/>
              <a:defRPr sz="1600">
                <a:solidFill>
                  <a:schemeClr val="tx1"/>
                </a:solidFill>
                <a:latin typeface="+mn-lt"/>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eaLnBrk="1" fontAlgn="auto" hangingPunct="1">
              <a:spcAft>
                <a:spcPts val="0"/>
              </a:spcAft>
              <a:buFont typeface="Arial"/>
              <a:buNone/>
            </a:pPr>
            <a:r>
              <a:rPr lang="en-US" altLang="en-US" sz="1400" b="1" kern="0" dirty="0">
                <a:solidFill>
                  <a:srgbClr val="000000"/>
                </a:solidFill>
              </a:rPr>
              <a:t>* </a:t>
            </a:r>
            <a:r>
              <a:rPr lang="en-US" altLang="en-US" sz="1400" b="1" kern="0" dirty="0">
                <a:solidFill>
                  <a:srgbClr val="0070C0"/>
                </a:solidFill>
              </a:rPr>
              <a:t>Dew point </a:t>
            </a:r>
            <a:r>
              <a:rPr lang="en-US" altLang="en-US" sz="1400" b="1" kern="0" dirty="0">
                <a:solidFill>
                  <a:srgbClr val="000000"/>
                </a:solidFill>
              </a:rPr>
              <a:t>= temperature corresponding to the saturation </a:t>
            </a:r>
            <a:r>
              <a:rPr lang="en-US" altLang="en-US" sz="1400" b="1" kern="0" dirty="0" err="1">
                <a:solidFill>
                  <a:srgbClr val="000000"/>
                </a:solidFill>
              </a:rPr>
              <a:t>vapour</a:t>
            </a:r>
            <a:r>
              <a:rPr lang="en-US" altLang="en-US" sz="1400" b="1" kern="0" dirty="0">
                <a:solidFill>
                  <a:srgbClr val="000000"/>
                </a:solidFill>
              </a:rPr>
              <a:t> pressure. If temperature below dew point -&gt; condensation, precipitation</a:t>
            </a:r>
            <a:endParaRPr lang="de-DE" altLang="en-US" sz="1400" kern="0" dirty="0">
              <a:solidFill>
                <a:srgbClr val="000000"/>
              </a:solidFill>
            </a:endParaRPr>
          </a:p>
          <a:p>
            <a:pPr marL="0" indent="0" eaLnBrk="1" fontAlgn="auto" hangingPunct="1">
              <a:spcAft>
                <a:spcPts val="0"/>
              </a:spcAft>
            </a:pPr>
            <a:endParaRPr lang="de-DE" altLang="en-US" sz="1500" kern="0" dirty="0">
              <a:solidFill>
                <a:srgbClr val="000000"/>
              </a:solidFill>
            </a:endParaRPr>
          </a:p>
        </p:txBody>
      </p:sp>
      <p:sp>
        <p:nvSpPr>
          <p:cNvPr id="5" name="Title 4">
            <a:extLst>
              <a:ext uri="{FF2B5EF4-FFF2-40B4-BE49-F238E27FC236}">
                <a16:creationId xmlns:a16="http://schemas.microsoft.com/office/drawing/2014/main" id="{39C23CA9-7855-4560-B92A-6CBCDC703271}"/>
              </a:ext>
            </a:extLst>
          </p:cNvPr>
          <p:cNvSpPr>
            <a:spLocks noGrp="1"/>
          </p:cNvSpPr>
          <p:nvPr>
            <p:ph type="title"/>
          </p:nvPr>
        </p:nvSpPr>
        <p:spPr/>
        <p:txBody>
          <a:bodyPr/>
          <a:lstStyle/>
          <a:p>
            <a:r>
              <a:rPr lang="de-DE" dirty="0"/>
              <a:t>Formation </a:t>
            </a:r>
            <a:r>
              <a:rPr lang="de-DE" dirty="0" err="1"/>
              <a:t>of</a:t>
            </a:r>
            <a:r>
              <a:rPr lang="de-DE" dirty="0"/>
              <a:t> </a:t>
            </a:r>
            <a:r>
              <a:rPr lang="de-DE" dirty="0" err="1"/>
              <a:t>precipitation</a:t>
            </a:r>
            <a:endParaRPr lang="en-DE" dirty="0"/>
          </a:p>
        </p:txBody>
      </p:sp>
    </p:spTree>
    <p:extLst>
      <p:ext uri="{BB962C8B-B14F-4D97-AF65-F5344CB8AC3E}">
        <p14:creationId xmlns:p14="http://schemas.microsoft.com/office/powerpoint/2010/main" val="54727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1D6FB-FC8C-46DB-8A98-C5340B73E3EB}"/>
              </a:ext>
            </a:extLst>
          </p:cNvPr>
          <p:cNvSpPr>
            <a:spLocks noGrp="1"/>
          </p:cNvSpPr>
          <p:nvPr>
            <p:ph type="title"/>
          </p:nvPr>
        </p:nvSpPr>
        <p:spPr/>
        <p:txBody>
          <a:bodyPr/>
          <a:lstStyle/>
          <a:p>
            <a:r>
              <a:rPr lang="de-DE" dirty="0" err="1"/>
              <a:t>Calculation</a:t>
            </a:r>
            <a:r>
              <a:rPr lang="de-DE" dirty="0"/>
              <a:t> </a:t>
            </a:r>
            <a:r>
              <a:rPr lang="de-DE" dirty="0" err="1"/>
              <a:t>of</a:t>
            </a:r>
            <a:r>
              <a:rPr lang="de-DE" dirty="0"/>
              <a:t> </a:t>
            </a:r>
            <a:r>
              <a:rPr lang="de-DE" dirty="0" err="1"/>
              <a:t>saturation</a:t>
            </a:r>
            <a:r>
              <a:rPr lang="de-DE" dirty="0"/>
              <a:t> </a:t>
            </a:r>
            <a:r>
              <a:rPr lang="de-DE" dirty="0" err="1"/>
              <a:t>vapour</a:t>
            </a:r>
            <a:r>
              <a:rPr lang="de-DE" dirty="0"/>
              <a:t> </a:t>
            </a:r>
            <a:r>
              <a:rPr lang="de-DE" dirty="0" err="1"/>
              <a:t>pressure</a:t>
            </a:r>
            <a:endParaRPr lang="en-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fontScale="92500" lnSpcReduction="20000"/>
              </a:bodyPr>
              <a:lstStyle/>
              <a:p>
                <a:pPr marL="0" indent="0">
                  <a:lnSpc>
                    <a:spcPct val="110000"/>
                  </a:lnSpc>
                  <a:spcBef>
                    <a:spcPts val="0"/>
                  </a:spcBef>
                  <a:spcAft>
                    <a:spcPts val="600"/>
                  </a:spcAft>
                  <a:buNone/>
                </a:pPr>
                <a:r>
                  <a:rPr lang="en-US" b="1" dirty="0">
                    <a:solidFill>
                      <a:srgbClr val="0070C0"/>
                    </a:solidFill>
                    <a:latin typeface="+mn-lt"/>
                  </a:rPr>
                  <a:t>For the calculation of the saturation vapour pressure </a:t>
                </a:r>
                <a:r>
                  <a:rPr lang="en-US" b="1" i="1" dirty="0">
                    <a:solidFill>
                      <a:srgbClr val="0070C0"/>
                    </a:solidFill>
                    <a:latin typeface="+mn-lt"/>
                  </a:rPr>
                  <a:t>Ew</a:t>
                </a:r>
                <a:r>
                  <a:rPr lang="en-US" b="1" dirty="0">
                    <a:solidFill>
                      <a:srgbClr val="0070C0"/>
                    </a:solidFill>
                    <a:latin typeface="+mn-lt"/>
                  </a:rPr>
                  <a:t> or especially for the phase transition liquid to gaseous, one can use the Clausius-Clapeyron equation</a:t>
                </a:r>
                <a:r>
                  <a:rPr lang="en-US" dirty="0">
                    <a:latin typeface="+mn-lt"/>
                  </a:rPr>
                  <a:t>. But it is difficult to integrate. Therefore, approximate solutions are applied, the simplest of which are the </a:t>
                </a:r>
                <a:r>
                  <a:rPr lang="en-US" b="1" dirty="0">
                    <a:solidFill>
                      <a:srgbClr val="0070C0"/>
                    </a:solidFill>
                    <a:latin typeface="+mn-lt"/>
                  </a:rPr>
                  <a:t>Magnus formulae</a:t>
                </a:r>
                <a:r>
                  <a:rPr lang="en-US" dirty="0">
                    <a:latin typeface="+mn-lt"/>
                  </a:rPr>
                  <a:t>:</a:t>
                </a:r>
              </a:p>
              <a:p>
                <a:pPr marL="0" indent="0">
                  <a:lnSpc>
                    <a:spcPct val="110000"/>
                  </a:lnSpc>
                  <a:spcBef>
                    <a:spcPts val="0"/>
                  </a:spcBef>
                  <a:spcAft>
                    <a:spcPts val="600"/>
                  </a:spcAft>
                  <a:buNone/>
                </a:pPr>
                <a:r>
                  <a:rPr lang="en-US" dirty="0">
                    <a:latin typeface="+mn-lt"/>
                  </a:rPr>
                  <a:t>For (flat) water surfaces:</a:t>
                </a:r>
                <a14:m>
                  <m:oMath xmlns:m="http://schemas.openxmlformats.org/officeDocument/2006/math">
                    <m:r>
                      <a:rPr lang="de-DE" b="0" i="0" smtClean="0">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𝑤</m:t>
                        </m:r>
                      </m:sub>
                    </m:sSub>
                    <m:d>
                      <m:dPr>
                        <m:ctrlPr>
                          <a:rPr lang="de-DE" i="1">
                            <a:latin typeface="Cambria Math" panose="02040503050406030204" pitchFamily="18" charset="0"/>
                          </a:rPr>
                        </m:ctrlPr>
                      </m:dPr>
                      <m:e>
                        <m:r>
                          <a:rPr lang="de-DE" b="0" i="1" smtClean="0">
                            <a:latin typeface="Cambria Math" panose="02040503050406030204" pitchFamily="18" charset="0"/>
                          </a:rPr>
                          <m:t>𝑇</m:t>
                        </m:r>
                      </m:e>
                    </m:d>
                    <m:r>
                      <a:rPr lang="de-DE" b="0" i="1" smtClean="0">
                        <a:latin typeface="Cambria Math" panose="02040503050406030204" pitchFamily="18" charset="0"/>
                      </a:rPr>
                      <m:t>=6.112 </m:t>
                    </m:r>
                    <m:r>
                      <a:rPr lang="de-DE" b="0" i="1" smtClean="0">
                        <a:latin typeface="Cambria Math" panose="02040503050406030204" pitchFamily="18" charset="0"/>
                      </a:rPr>
                      <m:t>h𝑃𝑎</m:t>
                    </m:r>
                    <m:r>
                      <a:rPr lang="de-DE" b="0" i="1" smtClean="0">
                        <a:latin typeface="Cambria Math" panose="02040503050406030204" pitchFamily="18" charset="0"/>
                      </a:rPr>
                      <m:t>∗</m:t>
                    </m:r>
                    <m:r>
                      <a:rPr lang="de-DE" b="0" i="1" smtClean="0">
                        <a:latin typeface="Cambria Math" panose="02040503050406030204" pitchFamily="18" charset="0"/>
                      </a:rPr>
                      <m:t>𝑒𝑥𝑝</m:t>
                    </m:r>
                    <m:r>
                      <a:rPr lang="de-DE" b="0" i="1" smtClean="0">
                        <a:latin typeface="Cambria Math" panose="02040503050406030204" pitchFamily="18" charset="0"/>
                      </a:rPr>
                      <m:t> (</m:t>
                    </m:r>
                    <m:f>
                      <m:fPr>
                        <m:ctrlPr>
                          <a:rPr lang="de-DE" i="1">
                            <a:latin typeface="Cambria Math" panose="02040503050406030204" pitchFamily="18" charset="0"/>
                          </a:rPr>
                        </m:ctrlPr>
                      </m:fPr>
                      <m:num>
                        <m:r>
                          <a:rPr lang="de-DE" b="0" i="1" smtClean="0">
                            <a:latin typeface="Cambria Math" panose="02040503050406030204" pitchFamily="18" charset="0"/>
                          </a:rPr>
                          <m:t>17.62∗</m:t>
                        </m:r>
                        <m:r>
                          <a:rPr lang="de-DE" b="0" i="1" smtClean="0">
                            <a:latin typeface="Cambria Math" panose="02040503050406030204" pitchFamily="18" charset="0"/>
                          </a:rPr>
                          <m:t>𝑇</m:t>
                        </m:r>
                      </m:num>
                      <m:den>
                        <m:r>
                          <a:rPr lang="de-DE" b="0" i="1" smtClean="0">
                            <a:latin typeface="Cambria Math" panose="02040503050406030204" pitchFamily="18" charset="0"/>
                          </a:rPr>
                          <m:t>243.12°</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den>
                    </m:f>
                  </m:oMath>
                </a14:m>
                <a:r>
                  <a:rPr lang="de-DE" dirty="0">
                    <a:latin typeface="+mn-lt"/>
                  </a:rPr>
                  <a:t>) </a:t>
                </a:r>
              </a:p>
              <a:p>
                <a:pPr marL="0" indent="0">
                  <a:lnSpc>
                    <a:spcPct val="110000"/>
                  </a:lnSpc>
                  <a:spcBef>
                    <a:spcPts val="0"/>
                  </a:spcBef>
                  <a:spcAft>
                    <a:spcPts val="600"/>
                  </a:spcAft>
                  <a:buNone/>
                </a:pPr>
                <a:r>
                  <a:rPr lang="de-DE" dirty="0" err="1">
                    <a:latin typeface="+mn-lt"/>
                  </a:rPr>
                  <a:t>for</a:t>
                </a:r>
                <a:r>
                  <a:rPr lang="de-DE" dirty="0">
                    <a:latin typeface="+mn-lt"/>
                  </a:rPr>
                  <a:t> </a:t>
                </a:r>
                <a14:m>
                  <m:oMath xmlns:m="http://schemas.openxmlformats.org/officeDocument/2006/math">
                    <m:r>
                      <a:rPr lang="de-DE" b="0" i="1" smtClean="0">
                        <a:latin typeface="Cambria Math" panose="02040503050406030204" pitchFamily="18" charset="0"/>
                      </a:rPr>
                      <m:t>=−45°</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≤60°</m:t>
                    </m:r>
                    <m:r>
                      <a:rPr lang="de-DE" b="0" i="1" smtClean="0">
                        <a:latin typeface="Cambria Math" panose="02040503050406030204" pitchFamily="18" charset="0"/>
                      </a:rPr>
                      <m:t>𝐶</m:t>
                    </m:r>
                  </m:oMath>
                </a14:m>
                <a:endParaRPr lang="de-DE" dirty="0">
                  <a:latin typeface="+mn-lt"/>
                </a:endParaRPr>
              </a:p>
              <a:p>
                <a:pPr>
                  <a:lnSpc>
                    <a:spcPct val="110000"/>
                  </a:lnSpc>
                  <a:spcBef>
                    <a:spcPts val="0"/>
                  </a:spcBef>
                  <a:spcAft>
                    <a:spcPts val="600"/>
                  </a:spcAft>
                </a:pPr>
                <a:endParaRPr lang="en-US" dirty="0">
                  <a:latin typeface="+mn-lt"/>
                </a:endParaRPr>
              </a:p>
              <a:p>
                <a:pPr marL="0" indent="0">
                  <a:lnSpc>
                    <a:spcPct val="110000"/>
                  </a:lnSpc>
                  <a:spcBef>
                    <a:spcPts val="0"/>
                  </a:spcBef>
                  <a:spcAft>
                    <a:spcPts val="600"/>
                  </a:spcAft>
                  <a:buNone/>
                </a:pPr>
                <a:r>
                  <a:rPr lang="en-US" dirty="0">
                    <a:latin typeface="+mn-lt"/>
                  </a:rPr>
                  <a:t>For (flat) ice surfaces: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𝑤</m:t>
                        </m:r>
                      </m:sub>
                    </m:sSub>
                    <m:d>
                      <m:dPr>
                        <m:ctrlPr>
                          <a:rPr lang="de-DE" i="1">
                            <a:latin typeface="Cambria Math" panose="02040503050406030204" pitchFamily="18" charset="0"/>
                          </a:rPr>
                        </m:ctrlPr>
                      </m:dPr>
                      <m:e>
                        <m:r>
                          <a:rPr lang="de-DE" b="0" i="1" smtClean="0">
                            <a:latin typeface="Cambria Math" panose="02040503050406030204" pitchFamily="18" charset="0"/>
                          </a:rPr>
                          <m:t>𝑇</m:t>
                        </m:r>
                      </m:e>
                    </m:d>
                    <m:r>
                      <a:rPr lang="de-DE" b="0" i="1" smtClean="0">
                        <a:latin typeface="Cambria Math" panose="02040503050406030204" pitchFamily="18" charset="0"/>
                      </a:rPr>
                      <m:t>=6.112 </m:t>
                    </m:r>
                    <m:r>
                      <a:rPr lang="de-DE" b="0" i="1" smtClean="0">
                        <a:latin typeface="Cambria Math" panose="02040503050406030204" pitchFamily="18" charset="0"/>
                      </a:rPr>
                      <m:t>h𝑃𝑎</m:t>
                    </m:r>
                    <m:r>
                      <a:rPr lang="de-DE" b="0" i="1" smtClean="0">
                        <a:latin typeface="Cambria Math" panose="02040503050406030204" pitchFamily="18" charset="0"/>
                      </a:rPr>
                      <m:t>∗</m:t>
                    </m:r>
                    <m:r>
                      <a:rPr lang="de-DE" b="0" i="1" smtClean="0">
                        <a:latin typeface="Cambria Math" panose="02040503050406030204" pitchFamily="18" charset="0"/>
                      </a:rPr>
                      <m:t>𝑒𝑥𝑝</m:t>
                    </m:r>
                    <m:r>
                      <a:rPr lang="de-DE" b="0" i="1" smtClean="0">
                        <a:latin typeface="Cambria Math" panose="02040503050406030204" pitchFamily="18" charset="0"/>
                      </a:rPr>
                      <m:t> (</m:t>
                    </m:r>
                    <m:f>
                      <m:fPr>
                        <m:ctrlPr>
                          <a:rPr lang="de-DE" i="1">
                            <a:latin typeface="Cambria Math" panose="02040503050406030204" pitchFamily="18" charset="0"/>
                          </a:rPr>
                        </m:ctrlPr>
                      </m:fPr>
                      <m:num>
                        <m:r>
                          <a:rPr lang="de-DE" b="0" i="1" smtClean="0">
                            <a:latin typeface="Cambria Math" panose="02040503050406030204" pitchFamily="18" charset="0"/>
                          </a:rPr>
                          <m:t>22.46∗</m:t>
                        </m:r>
                        <m:r>
                          <a:rPr lang="de-DE" b="0" i="1" smtClean="0">
                            <a:latin typeface="Cambria Math" panose="02040503050406030204" pitchFamily="18" charset="0"/>
                          </a:rPr>
                          <m:t>𝑇</m:t>
                        </m:r>
                      </m:num>
                      <m:den>
                        <m:r>
                          <a:rPr lang="de-DE" b="0" i="1" smtClean="0">
                            <a:latin typeface="Cambria Math" panose="02040503050406030204" pitchFamily="18" charset="0"/>
                          </a:rPr>
                          <m:t>272.62°</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den>
                    </m:f>
                  </m:oMath>
                </a14:m>
                <a:r>
                  <a:rPr lang="de-DE" dirty="0">
                    <a:latin typeface="+mn-lt"/>
                  </a:rPr>
                  <a:t>) </a:t>
                </a:r>
              </a:p>
              <a:p>
                <a:pPr marL="0" indent="0">
                  <a:lnSpc>
                    <a:spcPct val="110000"/>
                  </a:lnSpc>
                  <a:spcBef>
                    <a:spcPts val="0"/>
                  </a:spcBef>
                  <a:spcAft>
                    <a:spcPts val="600"/>
                  </a:spcAft>
                  <a:buNone/>
                </a:pPr>
                <a:r>
                  <a:rPr lang="de-DE" dirty="0" err="1">
                    <a:latin typeface="+mn-lt"/>
                  </a:rPr>
                  <a:t>for</a:t>
                </a:r>
                <a:r>
                  <a:rPr lang="de-DE" dirty="0">
                    <a:latin typeface="+mn-lt"/>
                  </a:rPr>
                  <a:t> </a:t>
                </a:r>
                <a14:m>
                  <m:oMath xmlns:m="http://schemas.openxmlformats.org/officeDocument/2006/math">
                    <m:r>
                      <a:rPr lang="de-DE" b="0" i="1" smtClean="0">
                        <a:latin typeface="Cambria Math" panose="02040503050406030204" pitchFamily="18" charset="0"/>
                      </a:rPr>
                      <m:t>=−65°</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≤0.01°</m:t>
                    </m:r>
                    <m:r>
                      <a:rPr lang="de-DE" b="0" i="1" smtClean="0">
                        <a:latin typeface="Cambria Math" panose="02040503050406030204" pitchFamily="18" charset="0"/>
                      </a:rPr>
                      <m:t>𝐶</m:t>
                    </m:r>
                  </m:oMath>
                </a14:m>
                <a:endParaRPr lang="de-DE" dirty="0">
                  <a:latin typeface="+mn-lt"/>
                </a:endParaRPr>
              </a:p>
              <a:p>
                <a:pPr>
                  <a:lnSpc>
                    <a:spcPct val="110000"/>
                  </a:lnSpc>
                  <a:spcBef>
                    <a:spcPts val="0"/>
                  </a:spcBef>
                  <a:spcAft>
                    <a:spcPts val="600"/>
                  </a:spcAft>
                </a:pPr>
                <a:endParaRPr lang="en-US" sz="1350" dirty="0">
                  <a:latin typeface="+mn-lt"/>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464" t="-1613"/>
                </a:stretch>
              </a:blipFill>
            </p:spPr>
            <p:txBody>
              <a:bodyPr/>
              <a:lstStyle/>
              <a:p>
                <a:r>
                  <a:rPr lang="en-DE">
                    <a:noFill/>
                  </a:rPr>
                  <a:t> </a:t>
                </a:r>
              </a:p>
            </p:txBody>
          </p:sp>
        </mc:Fallback>
      </mc:AlternateContent>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Tree>
    <p:extLst>
      <p:ext uri="{BB962C8B-B14F-4D97-AF65-F5344CB8AC3E}">
        <p14:creationId xmlns:p14="http://schemas.microsoft.com/office/powerpoint/2010/main" val="3055068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2" name="Rectangle 4"/>
          <p:cNvSpPr>
            <a:spLocks noChangeArrowheads="1"/>
          </p:cNvSpPr>
          <p:nvPr/>
        </p:nvSpPr>
        <p:spPr bwMode="auto">
          <a:xfrm>
            <a:off x="1314451" y="241923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graphicFrame>
        <p:nvGraphicFramePr>
          <p:cNvPr id="120014" name="Group 206"/>
          <p:cNvGraphicFramePr>
            <a:graphicFrameLocks noGrp="1"/>
          </p:cNvGraphicFramePr>
          <p:nvPr>
            <p:extLst>
              <p:ext uri="{D42A27DB-BD31-4B8C-83A1-F6EECF244321}">
                <p14:modId xmlns:p14="http://schemas.microsoft.com/office/powerpoint/2010/main" val="2045861887"/>
              </p:ext>
            </p:extLst>
          </p:nvPr>
        </p:nvGraphicFramePr>
        <p:xfrm>
          <a:off x="647564" y="1862733"/>
          <a:ext cx="7848871" cy="2125980"/>
        </p:xfrm>
        <a:graphic>
          <a:graphicData uri="http://schemas.openxmlformats.org/drawingml/2006/table">
            <a:tbl>
              <a:tblPr/>
              <a:tblGrid>
                <a:gridCol w="2924088">
                  <a:extLst>
                    <a:ext uri="{9D8B030D-6E8A-4147-A177-3AD203B41FA5}">
                      <a16:colId xmlns:a16="http://schemas.microsoft.com/office/drawing/2014/main" val="20000"/>
                    </a:ext>
                  </a:extLst>
                </a:gridCol>
                <a:gridCol w="769497">
                  <a:extLst>
                    <a:ext uri="{9D8B030D-6E8A-4147-A177-3AD203B41FA5}">
                      <a16:colId xmlns:a16="http://schemas.microsoft.com/office/drawing/2014/main" val="20001"/>
                    </a:ext>
                  </a:extLst>
                </a:gridCol>
                <a:gridCol w="769497">
                  <a:extLst>
                    <a:ext uri="{9D8B030D-6E8A-4147-A177-3AD203B41FA5}">
                      <a16:colId xmlns:a16="http://schemas.microsoft.com/office/drawing/2014/main" val="20002"/>
                    </a:ext>
                  </a:extLst>
                </a:gridCol>
                <a:gridCol w="846447">
                  <a:extLst>
                    <a:ext uri="{9D8B030D-6E8A-4147-A177-3AD203B41FA5}">
                      <a16:colId xmlns:a16="http://schemas.microsoft.com/office/drawing/2014/main" val="20003"/>
                    </a:ext>
                  </a:extLst>
                </a:gridCol>
                <a:gridCol w="692548">
                  <a:extLst>
                    <a:ext uri="{9D8B030D-6E8A-4147-A177-3AD203B41FA5}">
                      <a16:colId xmlns:a16="http://schemas.microsoft.com/office/drawing/2014/main" val="20004"/>
                    </a:ext>
                  </a:extLst>
                </a:gridCol>
                <a:gridCol w="923397">
                  <a:extLst>
                    <a:ext uri="{9D8B030D-6E8A-4147-A177-3AD203B41FA5}">
                      <a16:colId xmlns:a16="http://schemas.microsoft.com/office/drawing/2014/main" val="20005"/>
                    </a:ext>
                  </a:extLst>
                </a:gridCol>
                <a:gridCol w="923397">
                  <a:extLst>
                    <a:ext uri="{9D8B030D-6E8A-4147-A177-3AD203B41FA5}">
                      <a16:colId xmlns:a16="http://schemas.microsoft.com/office/drawing/2014/main" val="20006"/>
                    </a:ext>
                  </a:extLst>
                </a:gridCol>
              </a:tblGrid>
              <a:tr h="434340">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err="1">
                          <a:ln>
                            <a:noFill/>
                          </a:ln>
                          <a:solidFill>
                            <a:schemeClr val="tx1"/>
                          </a:solidFill>
                          <a:effectLst/>
                          <a:latin typeface="+mn-lt"/>
                          <a:cs typeface="Times New Roman" pitchFamily="18" charset="0"/>
                        </a:rPr>
                        <a:t>Temperature</a:t>
                      </a:r>
                      <a:r>
                        <a:rPr kumimoji="0" lang="de-DE" altLang="en-US" sz="1800" b="1" i="0" u="none" strike="noStrike" cap="none" normalizeH="0" baseline="0" dirty="0">
                          <a:ln>
                            <a:noFill/>
                          </a:ln>
                          <a:solidFill>
                            <a:schemeClr val="tx1"/>
                          </a:solidFill>
                          <a:effectLst/>
                          <a:latin typeface="+mn-lt"/>
                          <a:cs typeface="Times New Roman" pitchFamily="18" charset="0"/>
                        </a:rPr>
                        <a:t> [°C]</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254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25400"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+20</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857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+30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0"/>
                  </a:ext>
                </a:extLst>
              </a:tr>
              <a:tr h="277416">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Saturation </a:t>
                      </a:r>
                      <a:r>
                        <a:rPr kumimoji="0" lang="de-DE" altLang="en-US" sz="1800" b="1" i="0" u="none" strike="noStrike" cap="none" normalizeH="0" baseline="0" dirty="0" err="1">
                          <a:ln>
                            <a:noFill/>
                          </a:ln>
                          <a:solidFill>
                            <a:schemeClr val="tx1"/>
                          </a:solidFill>
                          <a:effectLst/>
                          <a:latin typeface="+mn-lt"/>
                          <a:cs typeface="Times New Roman" pitchFamily="18" charset="0"/>
                        </a:rPr>
                        <a:t>water</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0" u="none" strike="noStrike" cap="none" normalizeH="0" baseline="0" dirty="0" err="1">
                          <a:ln>
                            <a:noFill/>
                          </a:ln>
                          <a:solidFill>
                            <a:schemeClr val="tx1"/>
                          </a:solidFill>
                          <a:effectLst/>
                          <a:latin typeface="+mn-lt"/>
                          <a:cs typeface="Times New Roman" pitchFamily="18" charset="0"/>
                        </a:rPr>
                        <a:t>content</a:t>
                      </a:r>
                      <a:r>
                        <a:rPr kumimoji="0" lang="de-DE" altLang="en-US" sz="1800" b="1" i="0" u="none" strike="noStrike" cap="none" normalizeH="0" baseline="0" dirty="0">
                          <a:ln>
                            <a:noFill/>
                          </a:ln>
                          <a:solidFill>
                            <a:schemeClr val="tx1"/>
                          </a:solidFill>
                          <a:effectLst/>
                          <a:latin typeface="+mn-lt"/>
                          <a:cs typeface="Times New Roman" pitchFamily="18" charset="0"/>
                        </a:rPr>
                        <a:t> [g/m</a:t>
                      </a:r>
                      <a:r>
                        <a:rPr kumimoji="0" lang="de-DE" altLang="en-US" sz="1800" b="1" i="0" u="none" strike="noStrike" cap="none" normalizeH="0" baseline="30000" dirty="0">
                          <a:ln>
                            <a:noFill/>
                          </a:ln>
                          <a:solidFill>
                            <a:schemeClr val="tx1"/>
                          </a:solidFill>
                          <a:effectLst/>
                          <a:latin typeface="+mn-lt"/>
                          <a:cs typeface="Times New Roman" pitchFamily="18" charset="0"/>
                        </a:rPr>
                        <a:t>3</a:t>
                      </a:r>
                      <a:r>
                        <a:rPr kumimoji="0" lang="de-DE" altLang="en-US" sz="1800" b="1" i="0" u="none" strike="noStrike" cap="none" normalizeH="0" baseline="0" dirty="0">
                          <a:ln>
                            <a:noFill/>
                          </a:ln>
                          <a:solidFill>
                            <a:schemeClr val="tx1"/>
                          </a:solidFill>
                          <a:effectLst/>
                          <a:latin typeface="+mn-lt"/>
                          <a:cs typeface="Times New Roman" pitchFamily="18" charset="0"/>
                        </a:rPr>
                        <a:t>]</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chemeClr val="accent2">
                        <a:lumMod val="40000"/>
                        <a:lumOff val="6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1,1</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4,8</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9,4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17,2</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30,3</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463154">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Saturation </a:t>
                      </a:r>
                      <a:r>
                        <a:rPr kumimoji="0" lang="de-DE" altLang="en-US" sz="1800" b="1" i="0" u="none" strike="noStrike" cap="none" normalizeH="0" baseline="0" dirty="0" err="1">
                          <a:ln>
                            <a:noFill/>
                          </a:ln>
                          <a:solidFill>
                            <a:schemeClr val="tx1"/>
                          </a:solidFill>
                          <a:effectLst/>
                          <a:latin typeface="+mn-lt"/>
                          <a:cs typeface="Times New Roman" pitchFamily="18" charset="0"/>
                        </a:rPr>
                        <a:t>vapour</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0" u="none" strike="noStrike" cap="none" normalizeH="0" baseline="0" dirty="0" err="1">
                          <a:ln>
                            <a:noFill/>
                          </a:ln>
                          <a:solidFill>
                            <a:schemeClr val="tx1"/>
                          </a:solidFill>
                          <a:effectLst/>
                          <a:latin typeface="+mn-lt"/>
                          <a:cs typeface="Times New Roman" pitchFamily="18" charset="0"/>
                        </a:rPr>
                        <a:t>pressure</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1" u="none" strike="noStrike" cap="none" normalizeH="0" baseline="0" dirty="0" err="1">
                          <a:ln>
                            <a:noFill/>
                          </a:ln>
                          <a:solidFill>
                            <a:schemeClr val="tx1"/>
                          </a:solidFill>
                          <a:effectLst/>
                          <a:latin typeface="+mn-lt"/>
                          <a:cs typeface="Times New Roman" pitchFamily="18" charset="0"/>
                        </a:rPr>
                        <a:t>p</a:t>
                      </a:r>
                      <a:r>
                        <a:rPr kumimoji="0" lang="de-DE" altLang="en-US" sz="1800" b="1" i="1" u="none" strike="noStrike" cap="none" normalizeH="0" baseline="-30000" dirty="0" err="1">
                          <a:ln>
                            <a:noFill/>
                          </a:ln>
                          <a:solidFill>
                            <a:schemeClr val="tx1"/>
                          </a:solidFill>
                          <a:effectLst/>
                          <a:latin typeface="+mn-lt"/>
                          <a:cs typeface="Times New Roman" pitchFamily="18" charset="0"/>
                        </a:rPr>
                        <a:t>v,s</a:t>
                      </a:r>
                      <a:r>
                        <a:rPr kumimoji="0" lang="de-DE" altLang="en-US" sz="1800" b="1" i="0" u="none" strike="noStrike" cap="none" normalizeH="0" baseline="0" dirty="0">
                          <a:ln>
                            <a:noFill/>
                          </a:ln>
                          <a:solidFill>
                            <a:schemeClr val="tx1"/>
                          </a:solidFill>
                          <a:effectLst/>
                          <a:latin typeface="+mn-lt"/>
                          <a:cs typeface="Times New Roman" pitchFamily="18" charset="0"/>
                        </a:rPr>
                        <a:t> [</a:t>
                      </a:r>
                      <a:r>
                        <a:rPr kumimoji="0" lang="de-DE" altLang="en-US" sz="1800" b="1" i="0" u="none" strike="noStrike" cap="none" normalizeH="0" baseline="0" dirty="0" err="1">
                          <a:ln>
                            <a:noFill/>
                          </a:ln>
                          <a:solidFill>
                            <a:schemeClr val="tx1"/>
                          </a:solidFill>
                          <a:effectLst/>
                          <a:latin typeface="+mn-lt"/>
                          <a:cs typeface="Times New Roman" pitchFamily="18" charset="0"/>
                        </a:rPr>
                        <a:t>Pa</a:t>
                      </a:r>
                      <a:r>
                        <a:rPr kumimoji="0" lang="de-DE" altLang="en-US" sz="1800" b="1" i="0" u="none" strike="noStrike" cap="none" normalizeH="0" baseline="0" dirty="0">
                          <a:ln>
                            <a:noFill/>
                          </a:ln>
                          <a:solidFill>
                            <a:schemeClr val="tx1"/>
                          </a:solidFill>
                          <a:effectLst/>
                          <a:latin typeface="+mn-lt"/>
                          <a:cs typeface="Times New Roman" pitchFamily="18" charset="0"/>
                        </a:rPr>
                        <a:t>], 1 </a:t>
                      </a:r>
                      <a:r>
                        <a:rPr kumimoji="0" lang="de-DE" altLang="en-US" sz="1800" b="1" i="0" u="none" strike="noStrike" cap="none" normalizeH="0" baseline="0" dirty="0" err="1">
                          <a:ln>
                            <a:noFill/>
                          </a:ln>
                          <a:solidFill>
                            <a:schemeClr val="tx1"/>
                          </a:solidFill>
                          <a:effectLst/>
                          <a:latin typeface="+mn-lt"/>
                          <a:cs typeface="Times New Roman" pitchFamily="18" charset="0"/>
                        </a:rPr>
                        <a:t>Pa</a:t>
                      </a:r>
                      <a:r>
                        <a:rPr kumimoji="0" lang="de-DE" altLang="en-US" sz="1800" b="1" i="0" u="none" strike="noStrike" cap="none" normalizeH="0" baseline="0" dirty="0">
                          <a:ln>
                            <a:noFill/>
                          </a:ln>
                          <a:solidFill>
                            <a:schemeClr val="tx1"/>
                          </a:solidFill>
                          <a:effectLst/>
                          <a:latin typeface="+mn-lt"/>
                          <a:cs typeface="Times New Roman" pitchFamily="18" charset="0"/>
                        </a:rPr>
                        <a:t> = 1 N/m²</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2540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124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w="25400"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285</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611</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1228</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2339</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Wingdings" pitchFamily="2" charset="2"/>
                        <a:defRPr sz="1600">
                          <a:solidFill>
                            <a:schemeClr val="tx1"/>
                          </a:solidFill>
                          <a:latin typeface="Arial" pitchFamily="34" charset="0"/>
                        </a:defRPr>
                      </a:lvl1pPr>
                      <a:lvl2pPr eaLnBrk="0" hangingPunct="0">
                        <a:spcBef>
                          <a:spcPct val="20000"/>
                        </a:spcBef>
                        <a:buFont typeface="Wingdings" pitchFamily="2" charset="2"/>
                        <a:defRPr sz="1600">
                          <a:solidFill>
                            <a:schemeClr val="tx1"/>
                          </a:solidFill>
                          <a:latin typeface="Arial" pitchFamily="34" charset="0"/>
                        </a:defRPr>
                      </a:lvl2pPr>
                      <a:lvl3pPr eaLnBrk="0" hangingPunct="0">
                        <a:spcBef>
                          <a:spcPct val="20000"/>
                        </a:spcBef>
                        <a:defRPr sz="1600">
                          <a:solidFill>
                            <a:schemeClr val="tx1"/>
                          </a:solidFill>
                          <a:latin typeface="Arial" pitchFamily="34" charset="0"/>
                        </a:defRPr>
                      </a:lvl3pPr>
                      <a:lvl4pPr eaLnBrk="0" hangingPunct="0">
                        <a:spcBef>
                          <a:spcPct val="20000"/>
                        </a:spcBef>
                        <a:defRPr sz="1600">
                          <a:solidFill>
                            <a:schemeClr val="tx1"/>
                          </a:solidFill>
                          <a:latin typeface="Arial" pitchFamily="34" charset="0"/>
                        </a:defRPr>
                      </a:lvl4pPr>
                      <a:lvl5pPr eaLnBrk="0" hangingPunct="0">
                        <a:spcBef>
                          <a:spcPct val="20000"/>
                        </a:spcBef>
                        <a:defRPr sz="1600">
                          <a:solidFill>
                            <a:schemeClr val="tx1"/>
                          </a:solidFill>
                          <a:latin typeface="Arial" pitchFamily="34" charset="0"/>
                        </a:defRPr>
                      </a:lvl5pPr>
                      <a:lvl6pPr eaLnBrk="0" fontAlgn="base" hangingPunct="0">
                        <a:spcBef>
                          <a:spcPct val="20000"/>
                        </a:spcBef>
                        <a:spcAft>
                          <a:spcPct val="0"/>
                        </a:spcAft>
                        <a:defRPr sz="1600">
                          <a:solidFill>
                            <a:schemeClr val="tx1"/>
                          </a:solidFill>
                          <a:latin typeface="Arial" pitchFamily="34" charset="0"/>
                        </a:defRPr>
                      </a:lvl6pPr>
                      <a:lvl7pPr eaLnBrk="0" fontAlgn="base" hangingPunct="0">
                        <a:spcBef>
                          <a:spcPct val="20000"/>
                        </a:spcBef>
                        <a:spcAft>
                          <a:spcPct val="0"/>
                        </a:spcAft>
                        <a:defRPr sz="1600">
                          <a:solidFill>
                            <a:schemeClr val="tx1"/>
                          </a:solidFill>
                          <a:latin typeface="Arial" pitchFamily="34" charset="0"/>
                        </a:defRPr>
                      </a:lvl7pPr>
                      <a:lvl8pPr eaLnBrk="0" fontAlgn="base" hangingPunct="0">
                        <a:spcBef>
                          <a:spcPct val="20000"/>
                        </a:spcBef>
                        <a:spcAft>
                          <a:spcPct val="0"/>
                        </a:spcAft>
                        <a:defRPr sz="1600">
                          <a:solidFill>
                            <a:schemeClr val="tx1"/>
                          </a:solidFill>
                          <a:latin typeface="Arial" pitchFamily="34" charset="0"/>
                        </a:defRPr>
                      </a:lvl8pPr>
                      <a:lvl9pPr eaLnBrk="0" fontAlgn="base" hangingPunct="0">
                        <a:spcBef>
                          <a:spcPct val="20000"/>
                        </a:spcBef>
                        <a:spcAft>
                          <a:spcPct val="0"/>
                        </a:spcAft>
                        <a:defRPr sz="16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en-US" sz="1800" b="1" i="0" u="none" strike="noStrike" cap="none" normalizeH="0" baseline="0" dirty="0">
                        <a:ln>
                          <a:noFill/>
                        </a:ln>
                        <a:solidFill>
                          <a:schemeClr val="tx1"/>
                        </a:solidFill>
                        <a:effectLst/>
                        <a:latin typeface="+mn-lt"/>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800" b="1" i="0" u="none" strike="noStrike" cap="none" normalizeH="0" baseline="0" dirty="0">
                          <a:ln>
                            <a:noFill/>
                          </a:ln>
                          <a:solidFill>
                            <a:schemeClr val="tx1"/>
                          </a:solidFill>
                          <a:effectLst/>
                          <a:latin typeface="+mn-lt"/>
                          <a:cs typeface="Times New Roman" pitchFamily="18" charset="0"/>
                        </a:rPr>
                        <a:t>4244</a:t>
                      </a:r>
                      <a:endParaRPr kumimoji="0" lang="de-DE" altLang="en-US" sz="1800" b="1" i="0" u="none" strike="noStrike" cap="none" normalizeH="0" baseline="0" dirty="0">
                        <a:ln>
                          <a:noFill/>
                        </a:ln>
                        <a:solidFill>
                          <a:schemeClr val="tx1"/>
                        </a:solidFill>
                        <a:effectLst/>
                        <a:latin typeface="+mn-lt"/>
                      </a:endParaRPr>
                    </a:p>
                  </a:txBody>
                  <a:tcPr marL="68580" marR="68580" marT="34290" marB="34290" horzOverflow="overflow">
                    <a:lnL>
                      <a:noFill/>
                    </a:lnL>
                    <a:lnR w="12700" cap="flat" cmpd="sng" algn="ctr">
                      <a:solidFill>
                        <a:schemeClr val="tx1"/>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2" name="Title 1">
            <a:extLst>
              <a:ext uri="{FF2B5EF4-FFF2-40B4-BE49-F238E27FC236}">
                <a16:creationId xmlns:a16="http://schemas.microsoft.com/office/drawing/2014/main" id="{11DEF5DB-B992-4B90-97D5-A1FB5851041A}"/>
              </a:ext>
            </a:extLst>
          </p:cNvPr>
          <p:cNvSpPr>
            <a:spLocks noGrp="1"/>
          </p:cNvSpPr>
          <p:nvPr>
            <p:ph type="title"/>
          </p:nvPr>
        </p:nvSpPr>
        <p:spPr/>
        <p:txBody>
          <a:bodyPr/>
          <a:lstStyle/>
          <a:p>
            <a:r>
              <a:rPr lang="de-DE" dirty="0" err="1"/>
              <a:t>Some</a:t>
            </a:r>
            <a:r>
              <a:rPr lang="de-DE" dirty="0"/>
              <a:t> </a:t>
            </a:r>
            <a:r>
              <a:rPr lang="de-DE" dirty="0" err="1"/>
              <a:t>results</a:t>
            </a:r>
            <a:r>
              <a:rPr lang="de-DE" dirty="0"/>
              <a:t> </a:t>
            </a:r>
            <a:r>
              <a:rPr lang="de-DE" dirty="0" err="1"/>
              <a:t>of</a:t>
            </a:r>
            <a:r>
              <a:rPr lang="de-DE" dirty="0"/>
              <a:t> </a:t>
            </a:r>
            <a:r>
              <a:rPr lang="de-DE" dirty="0" err="1"/>
              <a:t>the</a:t>
            </a:r>
            <a:r>
              <a:rPr lang="de-DE" dirty="0"/>
              <a:t> Magnus </a:t>
            </a:r>
            <a:r>
              <a:rPr lang="de-DE" dirty="0" err="1"/>
              <a:t>formula</a:t>
            </a:r>
            <a:endParaRPr lang="en-DE" dirty="0"/>
          </a:p>
        </p:txBody>
      </p:sp>
    </p:spTree>
    <p:extLst>
      <p:ext uri="{BB962C8B-B14F-4D97-AF65-F5344CB8AC3E}">
        <p14:creationId xmlns:p14="http://schemas.microsoft.com/office/powerpoint/2010/main" val="20220735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r>
              <a:rPr lang="en-US" altLang="en-US" sz="1800" dirty="0">
                <a:solidFill>
                  <a:schemeClr val="tx1"/>
                </a:solidFill>
              </a:rPr>
              <a:t>Saturated water content of the atmosphere is a non-linear function of temperature</a:t>
            </a:r>
          </a:p>
        </p:txBody>
      </p:sp>
      <p:pic>
        <p:nvPicPr>
          <p:cNvPr id="849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035" y="1362443"/>
            <a:ext cx="4445390" cy="2632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47" name="Text Box 27"/>
          <p:cNvSpPr txBox="1">
            <a:spLocks noChangeArrowheads="1"/>
          </p:cNvSpPr>
          <p:nvPr/>
        </p:nvSpPr>
        <p:spPr bwMode="auto">
          <a:xfrm>
            <a:off x="1403648" y="1491630"/>
            <a:ext cx="9444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ClrTx/>
              <a:buFontTx/>
              <a:buNone/>
            </a:pPr>
            <a:r>
              <a:rPr lang="de-DE" altLang="en-US" sz="1800" b="1" i="1" dirty="0">
                <a:solidFill>
                  <a:srgbClr val="000000"/>
                </a:solidFill>
                <a:latin typeface="Symbol" pitchFamily="18" charset="2"/>
              </a:rPr>
              <a:t>q</a:t>
            </a:r>
            <a:r>
              <a:rPr lang="de-DE" altLang="en-US" sz="1800" b="1" i="1" dirty="0">
                <a:solidFill>
                  <a:srgbClr val="000000"/>
                </a:solidFill>
                <a:latin typeface="Times New Roman" pitchFamily="18" charset="0"/>
              </a:rPr>
              <a:t> [g/m³]</a:t>
            </a:r>
          </a:p>
        </p:txBody>
      </p:sp>
      <p:sp>
        <p:nvSpPr>
          <p:cNvPr id="849948" name="Text Box 28"/>
          <p:cNvSpPr txBox="1">
            <a:spLocks noChangeArrowheads="1"/>
          </p:cNvSpPr>
          <p:nvPr/>
        </p:nvSpPr>
        <p:spPr bwMode="auto">
          <a:xfrm>
            <a:off x="2399035" y="4203078"/>
            <a:ext cx="464462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0"/>
              </a:spcBef>
              <a:buClrTx/>
              <a:buFontTx/>
              <a:buNone/>
            </a:pPr>
            <a:r>
              <a:rPr lang="de-DE" altLang="en-US" sz="1800" b="1" i="1" dirty="0">
                <a:solidFill>
                  <a:srgbClr val="FF0000"/>
                </a:solidFill>
                <a:latin typeface="Symbol" pitchFamily="18" charset="2"/>
              </a:rPr>
              <a:t>q</a:t>
            </a:r>
            <a:r>
              <a:rPr lang="de-DE" altLang="en-US" sz="1800" b="1" i="1" dirty="0">
                <a:solidFill>
                  <a:srgbClr val="FF0000"/>
                </a:solidFill>
                <a:latin typeface="Times New Roman" pitchFamily="18" charset="0"/>
              </a:rPr>
              <a:t> (18°C) - </a:t>
            </a:r>
            <a:r>
              <a:rPr lang="de-DE" altLang="en-US" sz="1800" b="1" i="1" dirty="0">
                <a:solidFill>
                  <a:srgbClr val="FF0000"/>
                </a:solidFill>
                <a:latin typeface="Symbol" pitchFamily="18" charset="2"/>
              </a:rPr>
              <a:t>q</a:t>
            </a:r>
            <a:r>
              <a:rPr lang="de-DE" altLang="en-US" sz="1800" b="1" i="1" dirty="0">
                <a:solidFill>
                  <a:srgbClr val="FF0000"/>
                </a:solidFill>
                <a:latin typeface="Times New Roman" pitchFamily="18" charset="0"/>
              </a:rPr>
              <a:t> (15°C) = 2.5 g/m³     (= 19,4 %)</a:t>
            </a:r>
          </a:p>
        </p:txBody>
      </p:sp>
      <p:sp>
        <p:nvSpPr>
          <p:cNvPr id="7"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Tree>
    <p:extLst>
      <p:ext uri="{BB962C8B-B14F-4D97-AF65-F5344CB8AC3E}">
        <p14:creationId xmlns:p14="http://schemas.microsoft.com/office/powerpoint/2010/main" val="25408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373185"/>
            <a:ext cx="4908276" cy="350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0" name="Text Box 3"/>
          <p:cNvSpPr txBox="1">
            <a:spLocks noChangeArrowheads="1"/>
          </p:cNvSpPr>
          <p:nvPr/>
        </p:nvSpPr>
        <p:spPr bwMode="auto">
          <a:xfrm rot="-1860000">
            <a:off x="5625122" y="4041211"/>
            <a:ext cx="1222375" cy="378619"/>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61229" tIns="44330" rIns="61229" bIns="30615"/>
          <a:lstStyle>
            <a:lvl1pPr eaLnBrk="0" hangingPunct="0">
              <a:tabLst>
                <a:tab pos="414338" algn="l"/>
                <a:tab pos="828675" algn="l"/>
              </a:tabLst>
              <a:defRPr sz="2400" i="1">
                <a:solidFill>
                  <a:schemeClr val="tx1"/>
                </a:solidFill>
                <a:latin typeface="Times New Roman" pitchFamily="18" charset="0"/>
                <a:cs typeface="Arial" pitchFamily="34" charset="0"/>
              </a:defRPr>
            </a:lvl1pPr>
            <a:lvl2pPr marL="742950" indent="-285750" eaLnBrk="0" hangingPunct="0">
              <a:tabLst>
                <a:tab pos="414338" algn="l"/>
                <a:tab pos="828675" algn="l"/>
              </a:tabLst>
              <a:defRPr sz="2400" i="1">
                <a:solidFill>
                  <a:schemeClr val="tx1"/>
                </a:solidFill>
                <a:latin typeface="Times New Roman" pitchFamily="18" charset="0"/>
                <a:cs typeface="Arial" pitchFamily="34" charset="0"/>
              </a:defRPr>
            </a:lvl2pPr>
            <a:lvl3pPr marL="1143000" indent="-228600" eaLnBrk="0" hangingPunct="0">
              <a:tabLst>
                <a:tab pos="414338" algn="l"/>
                <a:tab pos="828675" algn="l"/>
              </a:tabLst>
              <a:defRPr sz="2400" i="1">
                <a:solidFill>
                  <a:schemeClr val="tx1"/>
                </a:solidFill>
                <a:latin typeface="Times New Roman" pitchFamily="18" charset="0"/>
                <a:cs typeface="Arial" pitchFamily="34" charset="0"/>
              </a:defRPr>
            </a:lvl3pPr>
            <a:lvl4pPr marL="1600200" indent="-228600" eaLnBrk="0" hangingPunct="0">
              <a:tabLst>
                <a:tab pos="414338" algn="l"/>
                <a:tab pos="828675" algn="l"/>
              </a:tabLst>
              <a:defRPr sz="2400" i="1">
                <a:solidFill>
                  <a:schemeClr val="tx1"/>
                </a:solidFill>
                <a:latin typeface="Times New Roman" pitchFamily="18" charset="0"/>
                <a:cs typeface="Arial" pitchFamily="34" charset="0"/>
              </a:defRPr>
            </a:lvl4pPr>
            <a:lvl5pPr marL="2057400" indent="-228600" eaLnBrk="0" hangingPunct="0">
              <a:tabLst>
                <a:tab pos="414338" algn="l"/>
                <a:tab pos="828675" algn="l"/>
              </a:tabLst>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tabLst>
                <a:tab pos="414338" algn="l"/>
                <a:tab pos="828675" algn="l"/>
              </a:tabLst>
              <a:defRPr sz="2400" i="1">
                <a:solidFill>
                  <a:schemeClr val="tx1"/>
                </a:solidFill>
                <a:latin typeface="Times New Roman" pitchFamily="18" charset="0"/>
                <a:cs typeface="Arial" pitchFamily="34" charset="0"/>
              </a:defRPr>
            </a:lvl9pPr>
          </a:lstStyle>
          <a:p>
            <a:pPr eaLnBrk="1" hangingPunct="1"/>
            <a:r>
              <a:rPr lang="en-US" altLang="de-DE" sz="2175" b="1" dirty="0">
                <a:solidFill>
                  <a:srgbClr val="FFFFFF"/>
                </a:solidFill>
                <a:latin typeface="Arial" pitchFamily="34" charset="0"/>
                <a:ea typeface="ヒラギノ角ゴ Pro W3"/>
                <a:cs typeface="ヒラギノ角ゴ Pro W3"/>
              </a:rPr>
              <a:t>15min</a:t>
            </a:r>
          </a:p>
        </p:txBody>
      </p:sp>
      <p:sp>
        <p:nvSpPr>
          <p:cNvPr id="2" name="AutoShape 4"/>
          <p:cNvSpPr>
            <a:spLocks noChangeArrowheads="1"/>
          </p:cNvSpPr>
          <p:nvPr/>
        </p:nvSpPr>
        <p:spPr bwMode="auto">
          <a:xfrm>
            <a:off x="2307845" y="2931790"/>
            <a:ext cx="391947" cy="288032"/>
          </a:xfrm>
          <a:prstGeom prst="bracketPair">
            <a:avLst>
              <a:gd name="adj" fmla="val 17130"/>
            </a:avLst>
          </a:prstGeom>
          <a:noFill/>
          <a:ln w="36000">
            <a:solidFill>
              <a:srgbClr val="3465AF"/>
            </a:solidFill>
            <a:round/>
            <a:headEnd/>
            <a:tailEnd/>
          </a:ln>
          <a:extLst>
            <a:ext uri="{909E8E84-426E-40DD-AFC4-6F175D3DCCD1}">
              <a14:hiddenFill xmlns:a14="http://schemas.microsoft.com/office/drawing/2010/main">
                <a:solidFill>
                  <a:srgbClr val="FFFFFF"/>
                </a:solidFill>
              </a14:hiddenFill>
            </a:ext>
          </a:extLst>
        </p:spPr>
        <p:txBody>
          <a:bodyPr wrap="none" lIns="62209" tIns="31105" rIns="62209" bIns="31105" anchor="ctr"/>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endParaRPr lang="de-DE" altLang="de-DE" sz="2100"/>
          </a:p>
        </p:txBody>
      </p:sp>
      <p:sp>
        <p:nvSpPr>
          <p:cNvPr id="18437" name="Text Box 5"/>
          <p:cNvSpPr txBox="1">
            <a:spLocks noChangeArrowheads="1"/>
          </p:cNvSpPr>
          <p:nvPr/>
        </p:nvSpPr>
        <p:spPr bwMode="auto">
          <a:xfrm>
            <a:off x="2765046" y="2778150"/>
            <a:ext cx="284162"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1229" tIns="40901" rIns="61229" bIns="30615"/>
          <a:lstStyle>
            <a:lvl1pPr eaLnBrk="0" hangingPunct="0">
              <a:defRPr sz="2400" i="1">
                <a:solidFill>
                  <a:schemeClr val="tx1"/>
                </a:solidFill>
                <a:latin typeface="Times New Roman" pitchFamily="18" charset="0"/>
                <a:cs typeface="Arial" pitchFamily="34" charset="0"/>
              </a:defRPr>
            </a:lvl1pPr>
            <a:lvl2pPr marL="742950" indent="-285750" eaLnBrk="0" hangingPunct="0">
              <a:defRPr sz="2400" i="1">
                <a:solidFill>
                  <a:schemeClr val="tx1"/>
                </a:solidFill>
                <a:latin typeface="Times New Roman" pitchFamily="18" charset="0"/>
                <a:cs typeface="Arial" pitchFamily="34" charset="0"/>
              </a:defRPr>
            </a:lvl2pPr>
            <a:lvl3pPr marL="1143000" indent="-228600" eaLnBrk="0" hangingPunct="0">
              <a:defRPr sz="2400" i="1">
                <a:solidFill>
                  <a:schemeClr val="tx1"/>
                </a:solidFill>
                <a:latin typeface="Times New Roman" pitchFamily="18" charset="0"/>
                <a:cs typeface="Arial" pitchFamily="34" charset="0"/>
              </a:defRPr>
            </a:lvl3pPr>
            <a:lvl4pPr marL="1600200" indent="-228600" eaLnBrk="0" hangingPunct="0">
              <a:defRPr sz="2400" i="1">
                <a:solidFill>
                  <a:schemeClr val="tx1"/>
                </a:solidFill>
                <a:latin typeface="Times New Roman" pitchFamily="18" charset="0"/>
                <a:cs typeface="Arial" pitchFamily="34" charset="0"/>
              </a:defRPr>
            </a:lvl4pPr>
            <a:lvl5pPr marL="2057400" indent="-228600" eaLnBrk="0" hangingPunct="0">
              <a:defRPr sz="2400" i="1">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i="1">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i="1">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i="1">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i="1">
                <a:solidFill>
                  <a:schemeClr val="tx1"/>
                </a:solidFill>
                <a:latin typeface="Times New Roman" pitchFamily="18" charset="0"/>
                <a:cs typeface="Arial" pitchFamily="34" charset="0"/>
              </a:defRPr>
            </a:lvl9pPr>
          </a:lstStyle>
          <a:p>
            <a:pPr eaLnBrk="1" hangingPunct="1"/>
            <a:r>
              <a:rPr lang="en-US" altLang="de-DE" sz="1650" dirty="0">
                <a:solidFill>
                  <a:srgbClr val="000000"/>
                </a:solidFill>
                <a:latin typeface="Arial" pitchFamily="34" charset="0"/>
                <a:ea typeface="ヒラギノ角ゴ Pro W3"/>
                <a:cs typeface="ヒラギノ角ゴ Pro W3"/>
              </a:rPr>
              <a:t>?</a:t>
            </a:r>
          </a:p>
        </p:txBody>
      </p:sp>
      <p:sp>
        <p:nvSpPr>
          <p:cNvPr id="7" name="Rechteck 6"/>
          <p:cNvSpPr/>
          <p:nvPr/>
        </p:nvSpPr>
        <p:spPr>
          <a:xfrm>
            <a:off x="0" y="-28431"/>
            <a:ext cx="9144000" cy="392415"/>
          </a:xfrm>
          <a:prstGeom prst="rect">
            <a:avLst/>
          </a:prstGeom>
        </p:spPr>
        <p:txBody>
          <a:bodyPr wrap="square">
            <a:spAutoFit/>
          </a:bodyPr>
          <a:lstStyle/>
          <a:p>
            <a:pPr algn="ctr">
              <a:spcAft>
                <a:spcPts val="450"/>
              </a:spcAft>
            </a:pPr>
            <a:r>
              <a:rPr lang="en-US" sz="1950" b="1" dirty="0">
                <a:solidFill>
                  <a:schemeClr val="bg1"/>
                </a:solidFill>
                <a:latin typeface="Calibri" pitchFamily="34" charset="0"/>
              </a:rPr>
              <a:t>Increasing extreme rainfall intensities through climate change</a:t>
            </a:r>
          </a:p>
        </p:txBody>
      </p:sp>
      <p:sp>
        <p:nvSpPr>
          <p:cNvPr id="3" name="TextBox 2"/>
          <p:cNvSpPr txBox="1"/>
          <p:nvPr/>
        </p:nvSpPr>
        <p:spPr>
          <a:xfrm>
            <a:off x="4716016" y="4853378"/>
            <a:ext cx="3080652" cy="276999"/>
          </a:xfrm>
          <a:prstGeom prst="rect">
            <a:avLst/>
          </a:prstGeom>
          <a:noFill/>
        </p:spPr>
        <p:txBody>
          <a:bodyPr wrap="none" rtlCol="0">
            <a:spAutoFit/>
          </a:bodyPr>
          <a:lstStyle/>
          <a:p>
            <a:r>
              <a:rPr lang="de-DE" sz="1200" dirty="0">
                <a:latin typeface="+mn-lt"/>
              </a:rPr>
              <a:t>Bürger, Uni Potsdam, personal </a:t>
            </a:r>
            <a:r>
              <a:rPr lang="de-DE" sz="1200" dirty="0" err="1">
                <a:latin typeface="+mn-lt"/>
              </a:rPr>
              <a:t>communication</a:t>
            </a:r>
            <a:endParaRPr lang="de-DE" sz="1200" dirty="0">
              <a:latin typeface="+mn-lt"/>
            </a:endParaRPr>
          </a:p>
        </p:txBody>
      </p:sp>
      <p:sp>
        <p:nvSpPr>
          <p:cNvPr id="6" name="Title 5">
            <a:extLst>
              <a:ext uri="{FF2B5EF4-FFF2-40B4-BE49-F238E27FC236}">
                <a16:creationId xmlns:a16="http://schemas.microsoft.com/office/drawing/2014/main" id="{EB6D1EB3-F62A-4F85-BD33-1C6BF851CF83}"/>
              </a:ext>
            </a:extLst>
          </p:cNvPr>
          <p:cNvSpPr>
            <a:spLocks noGrp="1"/>
          </p:cNvSpPr>
          <p:nvPr>
            <p:ph type="title"/>
          </p:nvPr>
        </p:nvSpPr>
        <p:spPr/>
        <p:txBody>
          <a:bodyPr/>
          <a:lstStyle/>
          <a:p>
            <a:r>
              <a:rPr lang="en-GB" dirty="0"/>
              <a:t>Increase of intense precipitation with temperature</a:t>
            </a:r>
            <a:endParaRPr lang="en-DE" dirty="0"/>
          </a:p>
        </p:txBody>
      </p:sp>
      <p:sp>
        <p:nvSpPr>
          <p:cNvPr id="10" name="Rectangle 9">
            <a:extLst>
              <a:ext uri="{FF2B5EF4-FFF2-40B4-BE49-F238E27FC236}">
                <a16:creationId xmlns:a16="http://schemas.microsoft.com/office/drawing/2014/main" id="{FA7CBDE3-3CDC-4A16-BE9D-52058F205FC4}"/>
              </a:ext>
            </a:extLst>
          </p:cNvPr>
          <p:cNvSpPr/>
          <p:nvPr/>
        </p:nvSpPr>
        <p:spPr>
          <a:xfrm>
            <a:off x="5940152" y="1709531"/>
            <a:ext cx="2975495" cy="1323439"/>
          </a:xfrm>
          <a:prstGeom prst="rect">
            <a:avLst/>
          </a:prstGeom>
        </p:spPr>
        <p:txBody>
          <a:bodyPr wrap="square">
            <a:spAutoFit/>
          </a:bodyPr>
          <a:lstStyle/>
          <a:p>
            <a:pPr marL="285750" indent="-285750">
              <a:buFont typeface="Arial" panose="020B0604020202020204" pitchFamily="34" charset="0"/>
              <a:buChar char="•"/>
            </a:pPr>
            <a:r>
              <a:rPr lang="en-GB" sz="2000" dirty="0">
                <a:latin typeface="+mn-lt"/>
              </a:rPr>
              <a:t>15min precipitation, </a:t>
            </a:r>
          </a:p>
          <a:p>
            <a:pPr marL="285750" indent="-285750">
              <a:buFont typeface="Arial" panose="020B0604020202020204" pitchFamily="34" charset="0"/>
              <a:buChar char="•"/>
            </a:pPr>
            <a:r>
              <a:rPr lang="en-GB" sz="2000" dirty="0">
                <a:latin typeface="+mn-lt"/>
              </a:rPr>
              <a:t>99.9% Quantile, </a:t>
            </a:r>
          </a:p>
          <a:p>
            <a:pPr marL="285750" indent="-285750">
              <a:buFont typeface="Arial" panose="020B0604020202020204" pitchFamily="34" charset="0"/>
              <a:buChar char="•"/>
            </a:pPr>
            <a:r>
              <a:rPr lang="en-GB" sz="2000" dirty="0">
                <a:latin typeface="+mn-lt"/>
              </a:rPr>
              <a:t>Stations </a:t>
            </a:r>
            <a:r>
              <a:rPr lang="en-GB" sz="2000" dirty="0" err="1">
                <a:latin typeface="+mn-lt"/>
              </a:rPr>
              <a:t>Brixenbachtal</a:t>
            </a:r>
            <a:r>
              <a:rPr lang="en-GB" sz="2000" dirty="0">
                <a:latin typeface="+mn-lt"/>
              </a:rPr>
              <a:t>, </a:t>
            </a:r>
            <a:r>
              <a:rPr lang="en-GB" sz="2000" dirty="0" err="1">
                <a:latin typeface="+mn-lt"/>
              </a:rPr>
              <a:t>Längental</a:t>
            </a:r>
            <a:r>
              <a:rPr lang="en-GB" sz="2000" dirty="0">
                <a:latin typeface="+mn-lt"/>
              </a:rPr>
              <a:t>, </a:t>
            </a:r>
            <a:r>
              <a:rPr lang="en-GB" sz="2000" dirty="0" err="1">
                <a:latin typeface="+mn-lt"/>
              </a:rPr>
              <a:t>Ruggbachtal</a:t>
            </a:r>
            <a:endParaRPr lang="en-DE" sz="2000" dirty="0">
              <a:latin typeface="+mn-lt"/>
            </a:endParaRPr>
          </a:p>
        </p:txBody>
      </p:sp>
    </p:spTree>
    <p:extLst>
      <p:ext uri="{BB962C8B-B14F-4D97-AF65-F5344CB8AC3E}">
        <p14:creationId xmlns:p14="http://schemas.microsoft.com/office/powerpoint/2010/main" val="20025535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22" y="1274673"/>
            <a:ext cx="5760640" cy="3601333"/>
          </a:xfrm>
          <a:prstGeom prst="rect">
            <a:avLst/>
          </a:prstGeom>
          <a:solidFill>
            <a:schemeClr val="bg1"/>
          </a:solidFill>
          <a:ln>
            <a:noFill/>
          </a:ln>
        </p:spPr>
      </p:pic>
      <p:sp>
        <p:nvSpPr>
          <p:cNvPr id="10" name="TextBox 9"/>
          <p:cNvSpPr txBox="1"/>
          <p:nvPr/>
        </p:nvSpPr>
        <p:spPr>
          <a:xfrm>
            <a:off x="6062962" y="4599009"/>
            <a:ext cx="2569610" cy="276997"/>
          </a:xfrm>
          <a:prstGeom prst="rect">
            <a:avLst/>
          </a:prstGeom>
          <a:noFill/>
        </p:spPr>
        <p:txBody>
          <a:bodyPr wrap="none" lIns="91438" tIns="45719" rIns="91438" bIns="45719" rtlCol="0">
            <a:spAutoFit/>
          </a:bodyPr>
          <a:lstStyle/>
          <a:p>
            <a:pPr defTabSz="914378"/>
            <a:r>
              <a:rPr lang="de-DE" sz="1200" dirty="0">
                <a:solidFill>
                  <a:schemeClr val="bg1">
                    <a:lumMod val="50000"/>
                  </a:schemeClr>
                </a:solidFill>
                <a:latin typeface="Calibri"/>
              </a:rPr>
              <a:t>Lehmann et al., Climatic Change, 2015</a:t>
            </a:r>
          </a:p>
        </p:txBody>
      </p:sp>
      <p:sp>
        <p:nvSpPr>
          <p:cNvPr id="11" name="TextBox 10"/>
          <p:cNvSpPr txBox="1"/>
          <p:nvPr/>
        </p:nvSpPr>
        <p:spPr>
          <a:xfrm>
            <a:off x="4912729" y="1305152"/>
            <a:ext cx="636709" cy="403955"/>
          </a:xfrm>
          <a:prstGeom prst="rect">
            <a:avLst/>
          </a:prstGeom>
          <a:noFill/>
        </p:spPr>
        <p:txBody>
          <a:bodyPr wrap="none" lIns="91438" tIns="45719" rIns="91438" bIns="45719" rtlCol="0">
            <a:spAutoFit/>
          </a:bodyPr>
          <a:lstStyle/>
          <a:p>
            <a:r>
              <a:rPr lang="de-DE" sz="2025" b="1" dirty="0">
                <a:solidFill>
                  <a:srgbClr val="009AD0"/>
                </a:solidFill>
                <a:latin typeface="Calibri" pitchFamily="34" charset="0"/>
              </a:rPr>
              <a:t>88%</a:t>
            </a:r>
          </a:p>
        </p:txBody>
      </p:sp>
      <p:sp>
        <p:nvSpPr>
          <p:cNvPr id="15" name="TextBox 14"/>
          <p:cNvSpPr txBox="1"/>
          <p:nvPr/>
        </p:nvSpPr>
        <p:spPr>
          <a:xfrm>
            <a:off x="4960731" y="2746771"/>
            <a:ext cx="636709" cy="403955"/>
          </a:xfrm>
          <a:prstGeom prst="rect">
            <a:avLst/>
          </a:prstGeom>
          <a:noFill/>
        </p:spPr>
        <p:txBody>
          <a:bodyPr wrap="none" lIns="91438" tIns="45719" rIns="91438" bIns="45719" rtlCol="0">
            <a:spAutoFit/>
          </a:bodyPr>
          <a:lstStyle/>
          <a:p>
            <a:r>
              <a:rPr lang="de-DE" sz="2025" b="1" dirty="0">
                <a:solidFill>
                  <a:srgbClr val="009AD0"/>
                </a:solidFill>
                <a:latin typeface="Calibri" pitchFamily="34" charset="0"/>
              </a:rPr>
              <a:t>26%</a:t>
            </a:r>
          </a:p>
        </p:txBody>
      </p:sp>
      <p:cxnSp>
        <p:nvCxnSpPr>
          <p:cNvPr id="16" name="Straight Connector 15"/>
          <p:cNvCxnSpPr/>
          <p:nvPr/>
        </p:nvCxnSpPr>
        <p:spPr bwMode="auto">
          <a:xfrm flipH="1" flipV="1">
            <a:off x="5520616" y="3002865"/>
            <a:ext cx="341562" cy="57631"/>
          </a:xfrm>
          <a:prstGeom prst="line">
            <a:avLst/>
          </a:prstGeom>
          <a:solidFill>
            <a:schemeClr val="accent1"/>
          </a:solidFill>
          <a:ln w="25400" cap="flat" cmpd="sng" algn="ctr">
            <a:solidFill>
              <a:srgbClr val="009AD0"/>
            </a:solidFill>
            <a:prstDash val="solid"/>
            <a:round/>
            <a:headEnd type="none" w="med" len="med"/>
            <a:tailEnd type="none" w="med" len="med"/>
          </a:ln>
          <a:effectLst/>
        </p:spPr>
      </p:cxnSp>
      <p:cxnSp>
        <p:nvCxnSpPr>
          <p:cNvPr id="17" name="Straight Connector 16"/>
          <p:cNvCxnSpPr/>
          <p:nvPr/>
        </p:nvCxnSpPr>
        <p:spPr bwMode="auto">
          <a:xfrm flipV="1">
            <a:off x="5452584" y="1407105"/>
            <a:ext cx="417214" cy="67901"/>
          </a:xfrm>
          <a:prstGeom prst="line">
            <a:avLst/>
          </a:prstGeom>
          <a:solidFill>
            <a:schemeClr val="accent1"/>
          </a:solidFill>
          <a:ln w="25400" cap="flat" cmpd="sng" algn="ctr">
            <a:solidFill>
              <a:srgbClr val="009AD0"/>
            </a:solidFill>
            <a:prstDash val="solid"/>
            <a:round/>
            <a:headEnd type="none" w="med" len="med"/>
            <a:tailEnd type="none" w="med" len="med"/>
          </a:ln>
          <a:effectLst/>
        </p:spPr>
      </p:cxnSp>
      <p:sp>
        <p:nvSpPr>
          <p:cNvPr id="3" name="Title 2"/>
          <p:cNvSpPr>
            <a:spLocks noGrp="1"/>
          </p:cNvSpPr>
          <p:nvPr>
            <p:ph type="title"/>
          </p:nvPr>
        </p:nvSpPr>
        <p:spPr/>
        <p:txBody>
          <a:bodyPr/>
          <a:lstStyle/>
          <a:p>
            <a:r>
              <a:rPr lang="de-DE" dirty="0"/>
              <a:t>Daily </a:t>
            </a:r>
            <a:r>
              <a:rPr lang="de-DE" dirty="0" err="1"/>
              <a:t>Rainfall</a:t>
            </a:r>
            <a:r>
              <a:rPr lang="de-DE" dirty="0"/>
              <a:t> Records </a:t>
            </a:r>
            <a:r>
              <a:rPr lang="de-DE" dirty="0" err="1"/>
              <a:t>Increase</a:t>
            </a:r>
            <a:r>
              <a:rPr lang="de-DE" dirty="0"/>
              <a:t> </a:t>
            </a:r>
            <a:r>
              <a:rPr lang="de-DE" dirty="0" err="1"/>
              <a:t>Globally</a:t>
            </a:r>
            <a:endParaRPr lang="de-DE" dirty="0"/>
          </a:p>
        </p:txBody>
      </p:sp>
      <p:sp>
        <p:nvSpPr>
          <p:cNvPr id="9" name="TextBox 8"/>
          <p:cNvSpPr txBox="1"/>
          <p:nvPr/>
        </p:nvSpPr>
        <p:spPr>
          <a:xfrm>
            <a:off x="6062962" y="1305319"/>
            <a:ext cx="3024336" cy="2308322"/>
          </a:xfrm>
          <a:prstGeom prst="rect">
            <a:avLst/>
          </a:prstGeom>
          <a:noFill/>
        </p:spPr>
        <p:txBody>
          <a:bodyPr wrap="square" lIns="91438" tIns="45719" rIns="91438" bIns="45719" rtlCol="0">
            <a:spAutoFit/>
          </a:bodyPr>
          <a:lstStyle/>
          <a:p>
            <a:pPr marL="285743" indent="-285743">
              <a:buBlip>
                <a:blip r:embed="rId4"/>
              </a:buBlip>
            </a:pPr>
            <a:r>
              <a:rPr lang="en-US" sz="1800" dirty="0">
                <a:solidFill>
                  <a:srgbClr val="505050"/>
                </a:solidFill>
                <a:latin typeface="Calibri" pitchFamily="34" charset="0"/>
              </a:rPr>
              <a:t>The saturation </a:t>
            </a:r>
            <a:r>
              <a:rPr lang="en-US" sz="1800" dirty="0" err="1">
                <a:solidFill>
                  <a:srgbClr val="505050"/>
                </a:solidFill>
                <a:latin typeface="Calibri" pitchFamily="34" charset="0"/>
              </a:rPr>
              <a:t>vapour</a:t>
            </a:r>
            <a:r>
              <a:rPr lang="en-US" sz="1800" dirty="0">
                <a:solidFill>
                  <a:srgbClr val="505050"/>
                </a:solidFill>
                <a:latin typeface="Calibri" pitchFamily="34" charset="0"/>
              </a:rPr>
              <a:t> pressure regulates the daily amounts of heavy rainfall.</a:t>
            </a:r>
          </a:p>
          <a:p>
            <a:endParaRPr lang="en-US" sz="1800" dirty="0">
              <a:solidFill>
                <a:srgbClr val="505050"/>
              </a:solidFill>
              <a:latin typeface="Calibri" pitchFamily="34" charset="0"/>
            </a:endParaRPr>
          </a:p>
          <a:p>
            <a:pPr marL="285743" indent="-285743">
              <a:buBlip>
                <a:blip r:embed="rId4"/>
              </a:buBlip>
            </a:pPr>
            <a:r>
              <a:rPr lang="en-US" sz="1800" dirty="0">
                <a:solidFill>
                  <a:srgbClr val="505050"/>
                </a:solidFill>
                <a:latin typeface="Calibri" pitchFamily="34" charset="0"/>
              </a:rPr>
              <a:t>This increases at a rate of 7% per degree of warming (</a:t>
            </a:r>
            <a:r>
              <a:rPr lang="en-US" sz="1800" dirty="0" err="1">
                <a:solidFill>
                  <a:srgbClr val="505050"/>
                </a:solidFill>
                <a:latin typeface="Calibri" pitchFamily="34" charset="0"/>
              </a:rPr>
              <a:t>Clausius-Clapeyron</a:t>
            </a:r>
            <a:r>
              <a:rPr lang="en-US" sz="1800" dirty="0">
                <a:solidFill>
                  <a:srgbClr val="505050"/>
                </a:solidFill>
                <a:latin typeface="Calibri" pitchFamily="34" charset="0"/>
              </a:rPr>
              <a:t>).</a:t>
            </a:r>
          </a:p>
        </p:txBody>
      </p:sp>
    </p:spTree>
    <p:extLst>
      <p:ext uri="{BB962C8B-B14F-4D97-AF65-F5344CB8AC3E}">
        <p14:creationId xmlns:p14="http://schemas.microsoft.com/office/powerpoint/2010/main" val="2488115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Text Box 2"/>
          <p:cNvSpPr txBox="1">
            <a:spLocks noChangeArrowheads="1"/>
          </p:cNvSpPr>
          <p:nvPr/>
        </p:nvSpPr>
        <p:spPr bwMode="auto">
          <a:xfrm>
            <a:off x="1714500" y="756047"/>
            <a:ext cx="4471988" cy="44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634" tIns="36817" rIns="73634" bIns="36817">
            <a:spAutoFit/>
          </a:bodyPr>
          <a:lstStyle>
            <a:lvl1pPr defTabSz="873125" eaLnBrk="0" hangingPunct="0">
              <a:spcBef>
                <a:spcPts val="700"/>
              </a:spcBef>
              <a:spcAft>
                <a:spcPct val="0"/>
              </a:spcAft>
              <a:defRPr sz="2800">
                <a:solidFill>
                  <a:srgbClr val="000000"/>
                </a:solidFill>
                <a:latin typeface="Arial" charset="0"/>
                <a:cs typeface="DejaVu Sans" pitchFamily="34" charset="0"/>
              </a:defRPr>
            </a:lvl1pPr>
            <a:lvl2pPr marL="436563" defTabSz="873125" eaLnBrk="0" hangingPunct="0">
              <a:spcBef>
                <a:spcPts val="700"/>
              </a:spcBef>
              <a:spcAft>
                <a:spcPct val="0"/>
              </a:spcAft>
              <a:defRPr sz="2800">
                <a:solidFill>
                  <a:srgbClr val="000000"/>
                </a:solidFill>
                <a:latin typeface="Arial" charset="0"/>
                <a:cs typeface="DejaVu Sans" pitchFamily="34" charset="0"/>
              </a:defRPr>
            </a:lvl2pPr>
            <a:lvl3pPr marL="873125" defTabSz="873125" eaLnBrk="0" hangingPunct="0">
              <a:spcBef>
                <a:spcPts val="700"/>
              </a:spcBef>
              <a:spcAft>
                <a:spcPct val="0"/>
              </a:spcAft>
              <a:defRPr sz="2800">
                <a:solidFill>
                  <a:srgbClr val="000000"/>
                </a:solidFill>
                <a:latin typeface="Arial" charset="0"/>
                <a:cs typeface="DejaVu Sans" pitchFamily="34" charset="0"/>
              </a:defRPr>
            </a:lvl3pPr>
            <a:lvl4pPr marL="1309688" defTabSz="873125" eaLnBrk="0" hangingPunct="0">
              <a:spcBef>
                <a:spcPts val="700"/>
              </a:spcBef>
              <a:spcAft>
                <a:spcPct val="0"/>
              </a:spcAft>
              <a:defRPr sz="2800">
                <a:solidFill>
                  <a:srgbClr val="000000"/>
                </a:solidFill>
                <a:latin typeface="Arial" charset="0"/>
                <a:cs typeface="DejaVu Sans" pitchFamily="34" charset="0"/>
              </a:defRPr>
            </a:lvl4pPr>
            <a:lvl5pPr marL="1744663" defTabSz="873125" eaLnBrk="0" hangingPunct="0">
              <a:spcBef>
                <a:spcPts val="700"/>
              </a:spcBef>
              <a:spcAft>
                <a:spcPct val="0"/>
              </a:spcAft>
              <a:defRPr sz="2800">
                <a:solidFill>
                  <a:srgbClr val="000000"/>
                </a:solidFill>
                <a:latin typeface="Arial" charset="0"/>
                <a:cs typeface="DejaVu Sans" pitchFamily="34" charset="0"/>
              </a:defRPr>
            </a:lvl5pPr>
            <a:lvl6pPr marL="22018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6590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1162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573463" indent="-228600" defTabSz="873125"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a:spcBef>
                <a:spcPct val="0"/>
              </a:spcBef>
              <a:spcAft>
                <a:spcPts val="431"/>
              </a:spcAft>
            </a:pPr>
            <a:r>
              <a:rPr lang="de-DE" altLang="en-US" sz="2400" b="1" dirty="0" err="1">
                <a:solidFill>
                  <a:schemeClr val="accent6">
                    <a:lumMod val="50000"/>
                  </a:schemeClr>
                </a:solidFill>
                <a:cs typeface="Arial" charset="0"/>
              </a:rPr>
              <a:t>Precipitation</a:t>
            </a:r>
            <a:r>
              <a:rPr lang="de-DE" altLang="en-US" sz="2400" b="1" dirty="0">
                <a:solidFill>
                  <a:schemeClr val="accent6">
                    <a:lumMod val="50000"/>
                  </a:schemeClr>
                </a:solidFill>
                <a:cs typeface="Arial" charset="0"/>
              </a:rPr>
              <a:t> </a:t>
            </a:r>
            <a:r>
              <a:rPr lang="de-DE" altLang="en-US" sz="2400" b="1" dirty="0" err="1">
                <a:solidFill>
                  <a:schemeClr val="accent6">
                    <a:lumMod val="50000"/>
                  </a:schemeClr>
                </a:solidFill>
                <a:cs typeface="Arial" charset="0"/>
              </a:rPr>
              <a:t>types</a:t>
            </a:r>
            <a:endParaRPr lang="de-DE" altLang="en-US" sz="2400" b="1" dirty="0">
              <a:solidFill>
                <a:schemeClr val="accent6">
                  <a:lumMod val="50000"/>
                </a:schemeClr>
              </a:solidFill>
              <a:cs typeface="Arial" charset="0"/>
            </a:endParaRPr>
          </a:p>
        </p:txBody>
      </p:sp>
      <p:sp>
        <p:nvSpPr>
          <p:cNvPr id="738308" name="Rectangle 4"/>
          <p:cNvSpPr>
            <a:spLocks noChangeArrowheads="1"/>
          </p:cNvSpPr>
          <p:nvPr/>
        </p:nvSpPr>
        <p:spPr bwMode="auto">
          <a:xfrm>
            <a:off x="611560" y="1331059"/>
            <a:ext cx="777686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600"/>
              </a:spcAft>
              <a:buFont typeface="Times New Roman" pitchFamily="16" charset="0"/>
              <a:buNone/>
              <a:defRPr/>
            </a:pPr>
            <a:r>
              <a:rPr lang="de-DE" sz="1800" b="1" dirty="0" err="1">
                <a:latin typeface="+mn-lt"/>
                <a:cs typeface="Arial" pitchFamily="34" charset="0"/>
              </a:rPr>
              <a:t>Direct</a:t>
            </a:r>
            <a:r>
              <a:rPr lang="de-DE" sz="1800" b="1" dirty="0">
                <a:latin typeface="+mn-lt"/>
                <a:cs typeface="Arial" pitchFamily="34" charset="0"/>
              </a:rPr>
              <a:t> </a:t>
            </a:r>
            <a:r>
              <a:rPr lang="de-DE" sz="1800" b="1" dirty="0" err="1">
                <a:latin typeface="+mn-lt"/>
                <a:cs typeface="Arial" pitchFamily="34" charset="0"/>
              </a:rPr>
              <a:t>condensation</a:t>
            </a:r>
            <a:r>
              <a:rPr lang="de-DE" sz="1800" b="1" dirty="0">
                <a:latin typeface="+mn-lt"/>
                <a:cs typeface="Arial" pitchFamily="34" charset="0"/>
              </a:rPr>
              <a:t> </a:t>
            </a:r>
            <a:r>
              <a:rPr lang="de-DE" sz="1800" b="1" dirty="0" err="1">
                <a:latin typeface="+mn-lt"/>
                <a:cs typeface="Arial" pitchFamily="34" charset="0"/>
              </a:rPr>
              <a:t>or</a:t>
            </a:r>
            <a:r>
              <a:rPr lang="de-DE" sz="1800" b="1" dirty="0">
                <a:latin typeface="+mn-lt"/>
                <a:cs typeface="Arial" pitchFamily="34" charset="0"/>
              </a:rPr>
              <a:t> </a:t>
            </a:r>
            <a:r>
              <a:rPr lang="de-DE" sz="1800" b="1" dirty="0" err="1">
                <a:latin typeface="+mn-lt"/>
                <a:cs typeface="Arial" pitchFamily="34" charset="0"/>
              </a:rPr>
              <a:t>sublimation</a:t>
            </a:r>
            <a:r>
              <a:rPr lang="de-DE" sz="1800" b="1" dirty="0">
                <a:latin typeface="+mn-lt"/>
                <a:cs typeface="Arial" pitchFamily="34" charset="0"/>
              </a:rPr>
              <a:t> </a:t>
            </a:r>
            <a:r>
              <a:rPr lang="de-DE" sz="1800" dirty="0" err="1">
                <a:latin typeface="+mn-lt"/>
                <a:cs typeface="Arial" pitchFamily="34" charset="0"/>
              </a:rPr>
              <a:t>of</a:t>
            </a:r>
            <a:r>
              <a:rPr lang="de-DE" sz="1800" dirty="0">
                <a:latin typeface="+mn-lt"/>
                <a:cs typeface="Arial" pitchFamily="34" charset="0"/>
              </a:rPr>
              <a:t> </a:t>
            </a:r>
            <a:r>
              <a:rPr lang="de-DE" sz="1800" dirty="0" err="1">
                <a:latin typeface="+mn-lt"/>
                <a:cs typeface="Arial" pitchFamily="34" charset="0"/>
              </a:rPr>
              <a:t>water</a:t>
            </a:r>
            <a:r>
              <a:rPr lang="de-DE" sz="1800" dirty="0">
                <a:latin typeface="+mn-lt"/>
                <a:cs typeface="Arial" pitchFamily="34" charset="0"/>
              </a:rPr>
              <a:t> </a:t>
            </a:r>
            <a:r>
              <a:rPr lang="de-DE" sz="1800" dirty="0" err="1">
                <a:latin typeface="+mn-lt"/>
                <a:cs typeface="Arial" pitchFamily="34" charset="0"/>
              </a:rPr>
              <a:t>vapour</a:t>
            </a:r>
            <a:r>
              <a:rPr lang="de-DE" sz="1800" dirty="0">
                <a:latin typeface="+mn-lt"/>
                <a:cs typeface="Arial" pitchFamily="34" charset="0"/>
              </a:rPr>
              <a:t> at </a:t>
            </a:r>
            <a:r>
              <a:rPr lang="de-DE" sz="1800" dirty="0" err="1">
                <a:latin typeface="+mn-lt"/>
                <a:cs typeface="Arial" pitchFamily="34" charset="0"/>
              </a:rPr>
              <a:t>or</a:t>
            </a:r>
            <a:r>
              <a:rPr lang="de-DE" sz="1800" dirty="0">
                <a:latin typeface="+mn-lt"/>
                <a:cs typeface="Arial" pitchFamily="34" charset="0"/>
              </a:rPr>
              <a:t> </a:t>
            </a:r>
            <a:r>
              <a:rPr lang="de-DE" sz="1800" dirty="0" err="1">
                <a:latin typeface="+mn-lt"/>
                <a:cs typeface="Arial" pitchFamily="34" charset="0"/>
              </a:rPr>
              <a:t>near</a:t>
            </a:r>
            <a:r>
              <a:rPr lang="de-DE" sz="1800" dirty="0">
                <a:latin typeface="+mn-lt"/>
                <a:cs typeface="Arial" pitchFamily="34" charset="0"/>
              </a:rPr>
              <a:t> </a:t>
            </a:r>
            <a:r>
              <a:rPr lang="de-DE" sz="1800" dirty="0" err="1">
                <a:latin typeface="+mn-lt"/>
                <a:cs typeface="Arial" pitchFamily="34" charset="0"/>
              </a:rPr>
              <a:t>the</a:t>
            </a:r>
            <a:r>
              <a:rPr lang="de-DE" sz="1800" dirty="0">
                <a:latin typeface="+mn-lt"/>
                <a:cs typeface="Arial" pitchFamily="34" charset="0"/>
              </a:rPr>
              <a:t> </a:t>
            </a:r>
            <a:r>
              <a:rPr lang="de-DE" sz="1800" dirty="0" err="1">
                <a:latin typeface="+mn-lt"/>
                <a:cs typeface="Arial" pitchFamily="34" charset="0"/>
              </a:rPr>
              <a:t>earth's</a:t>
            </a:r>
            <a:r>
              <a:rPr lang="de-DE" sz="1800" dirty="0">
                <a:latin typeface="+mn-lt"/>
                <a:cs typeface="Arial" pitchFamily="34" charset="0"/>
              </a:rPr>
              <a:t> </a:t>
            </a:r>
            <a:r>
              <a:rPr lang="de-DE" sz="1800" dirty="0" err="1">
                <a:latin typeface="+mn-lt"/>
                <a:cs typeface="Arial" pitchFamily="34" charset="0"/>
              </a:rPr>
              <a:t>surface</a:t>
            </a:r>
            <a:r>
              <a:rPr lang="de-DE" sz="1800" dirty="0">
                <a:latin typeface="+mn-lt"/>
                <a:cs typeface="Arial" pitchFamily="34" charset="0"/>
              </a:rPr>
              <a:t>:</a:t>
            </a:r>
          </a:p>
          <a:p>
            <a:pPr marL="285750" indent="-285750">
              <a:spcAft>
                <a:spcPts val="600"/>
              </a:spcAft>
              <a:buFont typeface="Arial" panose="020B0604020202020204" pitchFamily="34" charset="0"/>
              <a:buChar char="•"/>
              <a:defRPr/>
            </a:pPr>
            <a:r>
              <a:rPr lang="de-DE" sz="1800" b="1" dirty="0">
                <a:latin typeface="+mn-lt"/>
                <a:cs typeface="Arial" pitchFamily="34" charset="0"/>
              </a:rPr>
              <a:t>Liquid form: </a:t>
            </a:r>
            <a:r>
              <a:rPr lang="de-DE" sz="1800" dirty="0">
                <a:latin typeface="+mn-lt"/>
                <a:cs typeface="Arial" pitchFamily="34" charset="0"/>
              </a:rPr>
              <a:t>Dew (</a:t>
            </a:r>
            <a:r>
              <a:rPr lang="de-DE" sz="1800" dirty="0" err="1">
                <a:latin typeface="+mn-lt"/>
                <a:cs typeface="Arial" pitchFamily="34" charset="0"/>
              </a:rPr>
              <a:t>condensation</a:t>
            </a:r>
            <a:r>
              <a:rPr lang="de-DE" sz="1800" dirty="0">
                <a:latin typeface="+mn-lt"/>
                <a:cs typeface="Arial" pitchFamily="34" charset="0"/>
              </a:rPr>
              <a:t>)</a:t>
            </a:r>
          </a:p>
          <a:p>
            <a:pPr marL="285750" indent="-285750">
              <a:spcAft>
                <a:spcPts val="600"/>
              </a:spcAft>
              <a:buFont typeface="Arial" panose="020B0604020202020204" pitchFamily="34" charset="0"/>
              <a:buChar char="•"/>
              <a:defRPr/>
            </a:pPr>
            <a:r>
              <a:rPr lang="de-DE" sz="1800" b="1" dirty="0">
                <a:latin typeface="+mn-lt"/>
                <a:cs typeface="Arial" pitchFamily="34" charset="0"/>
              </a:rPr>
              <a:t>Solid </a:t>
            </a:r>
            <a:r>
              <a:rPr lang="de-DE" sz="1800" b="1" dirty="0" err="1">
                <a:latin typeface="+mn-lt"/>
                <a:cs typeface="Arial" pitchFamily="34" charset="0"/>
              </a:rPr>
              <a:t>forms</a:t>
            </a:r>
            <a:r>
              <a:rPr lang="de-DE" sz="1800" b="1" dirty="0">
                <a:latin typeface="+mn-lt"/>
                <a:cs typeface="Arial" pitchFamily="34" charset="0"/>
              </a:rPr>
              <a:t>: </a:t>
            </a:r>
            <a:r>
              <a:rPr lang="de-DE" sz="1800" dirty="0">
                <a:latin typeface="+mn-lt"/>
                <a:cs typeface="Arial" pitchFamily="34" charset="0"/>
              </a:rPr>
              <a:t>Frost (</a:t>
            </a:r>
            <a:r>
              <a:rPr lang="de-DE" sz="1800" dirty="0" err="1">
                <a:latin typeface="+mn-lt"/>
                <a:cs typeface="Arial" pitchFamily="34" charset="0"/>
              </a:rPr>
              <a:t>resublimation</a:t>
            </a:r>
            <a:r>
              <a:rPr lang="de-DE" sz="1800" dirty="0">
                <a:latin typeface="+mn-lt"/>
                <a:cs typeface="Arial" pitchFamily="34" charset="0"/>
              </a:rPr>
              <a:t>), </a:t>
            </a:r>
            <a:r>
              <a:rPr lang="de-DE" sz="1800" dirty="0" err="1">
                <a:latin typeface="+mn-lt"/>
                <a:cs typeface="Arial" pitchFamily="34" charset="0"/>
              </a:rPr>
              <a:t>frozen</a:t>
            </a:r>
            <a:r>
              <a:rPr lang="de-DE" sz="1800" dirty="0">
                <a:latin typeface="+mn-lt"/>
                <a:cs typeface="Arial" pitchFamily="34" charset="0"/>
              </a:rPr>
              <a:t> </a:t>
            </a:r>
            <a:r>
              <a:rPr lang="de-DE" sz="1800" dirty="0" err="1">
                <a:latin typeface="+mn-lt"/>
                <a:cs typeface="Arial" pitchFamily="34" charset="0"/>
              </a:rPr>
              <a:t>dew</a:t>
            </a:r>
            <a:endParaRPr lang="de-DE" sz="1800" dirty="0">
              <a:latin typeface="+mn-lt"/>
              <a:cs typeface="Arial" pitchFamily="34" charset="0"/>
            </a:endParaRPr>
          </a:p>
          <a:p>
            <a:pPr>
              <a:spcAft>
                <a:spcPts val="600"/>
              </a:spcAft>
              <a:buFont typeface="Times New Roman" pitchFamily="16" charset="0"/>
              <a:buNone/>
              <a:defRPr/>
            </a:pPr>
            <a:endParaRPr lang="de-DE" sz="1800" b="1" dirty="0">
              <a:latin typeface="+mn-lt"/>
              <a:cs typeface="Arial" pitchFamily="34" charset="0"/>
            </a:endParaRPr>
          </a:p>
          <a:p>
            <a:pPr>
              <a:spcAft>
                <a:spcPts val="600"/>
              </a:spcAft>
              <a:buFont typeface="Times New Roman" pitchFamily="16" charset="0"/>
              <a:buNone/>
              <a:defRPr/>
            </a:pPr>
            <a:r>
              <a:rPr lang="de-DE" sz="1800" b="1" dirty="0" err="1">
                <a:latin typeface="+mn-lt"/>
                <a:cs typeface="Arial" pitchFamily="34" charset="0"/>
              </a:rPr>
              <a:t>Falling</a:t>
            </a:r>
            <a:r>
              <a:rPr lang="de-DE" sz="1800" b="1" dirty="0">
                <a:latin typeface="+mn-lt"/>
                <a:cs typeface="Arial" pitchFamily="34" charset="0"/>
              </a:rPr>
              <a:t> </a:t>
            </a:r>
            <a:r>
              <a:rPr lang="de-DE" sz="1800" b="1" dirty="0" err="1">
                <a:latin typeface="+mn-lt"/>
                <a:cs typeface="Arial" pitchFamily="34" charset="0"/>
              </a:rPr>
              <a:t>precipitation</a:t>
            </a:r>
            <a:r>
              <a:rPr lang="de-DE" sz="1800" dirty="0">
                <a:latin typeface="+mn-lt"/>
                <a:cs typeface="Arial" pitchFamily="34" charset="0"/>
              </a:rPr>
              <a:t>: </a:t>
            </a:r>
            <a:r>
              <a:rPr lang="de-DE" sz="1800" dirty="0" err="1">
                <a:latin typeface="+mn-lt"/>
                <a:cs typeface="Arial" pitchFamily="34" charset="0"/>
              </a:rPr>
              <a:t>condensation</a:t>
            </a:r>
            <a:r>
              <a:rPr lang="de-DE" sz="1800" dirty="0">
                <a:latin typeface="+mn-lt"/>
                <a:cs typeface="Arial" pitchFamily="34" charset="0"/>
              </a:rPr>
              <a:t> </a:t>
            </a:r>
            <a:r>
              <a:rPr lang="de-DE" sz="1800" dirty="0" err="1">
                <a:latin typeface="+mn-lt"/>
                <a:cs typeface="Arial" pitchFamily="34" charset="0"/>
              </a:rPr>
              <a:t>or</a:t>
            </a:r>
            <a:r>
              <a:rPr lang="de-DE" sz="1800" dirty="0">
                <a:latin typeface="+mn-lt"/>
                <a:cs typeface="Arial" pitchFamily="34" charset="0"/>
              </a:rPr>
              <a:t> </a:t>
            </a:r>
            <a:r>
              <a:rPr lang="de-DE" sz="1800" dirty="0" err="1">
                <a:latin typeface="+mn-lt"/>
                <a:cs typeface="Arial" pitchFamily="34" charset="0"/>
              </a:rPr>
              <a:t>sublimation</a:t>
            </a:r>
            <a:r>
              <a:rPr lang="de-DE" sz="1800" dirty="0">
                <a:latin typeface="+mn-lt"/>
                <a:cs typeface="Arial" pitchFamily="34" charset="0"/>
              </a:rPr>
              <a:t> in </a:t>
            </a:r>
            <a:r>
              <a:rPr lang="de-DE" sz="1800" dirty="0" err="1">
                <a:latin typeface="+mn-lt"/>
                <a:cs typeface="Arial" pitchFamily="34" charset="0"/>
              </a:rPr>
              <a:t>the</a:t>
            </a:r>
            <a:r>
              <a:rPr lang="de-DE" sz="1800" dirty="0">
                <a:latin typeface="+mn-lt"/>
                <a:cs typeface="Arial" pitchFamily="34" charset="0"/>
              </a:rPr>
              <a:t> </a:t>
            </a:r>
            <a:r>
              <a:rPr lang="de-DE" sz="1800" dirty="0" err="1">
                <a:latin typeface="+mn-lt"/>
                <a:cs typeface="Arial" pitchFamily="34" charset="0"/>
              </a:rPr>
              <a:t>free</a:t>
            </a:r>
            <a:r>
              <a:rPr lang="de-DE" sz="1800" dirty="0">
                <a:latin typeface="+mn-lt"/>
                <a:cs typeface="Arial" pitchFamily="34" charset="0"/>
              </a:rPr>
              <a:t> </a:t>
            </a:r>
            <a:r>
              <a:rPr lang="de-DE" sz="1800" dirty="0" err="1">
                <a:latin typeface="+mn-lt"/>
                <a:cs typeface="Arial" pitchFamily="34" charset="0"/>
              </a:rPr>
              <a:t>atmosphere</a:t>
            </a:r>
            <a:r>
              <a:rPr lang="de-DE" sz="1800" dirty="0">
                <a:latin typeface="+mn-lt"/>
                <a:cs typeface="Arial" pitchFamily="34" charset="0"/>
              </a:rPr>
              <a:t>, </a:t>
            </a:r>
            <a:r>
              <a:rPr lang="de-DE" sz="1800" dirty="0" err="1">
                <a:latin typeface="+mn-lt"/>
                <a:cs typeface="Arial" pitchFamily="34" charset="0"/>
              </a:rPr>
              <a:t>precipitation</a:t>
            </a:r>
            <a:r>
              <a:rPr lang="de-DE" sz="1800" dirty="0">
                <a:latin typeface="+mn-lt"/>
                <a:cs typeface="Arial" pitchFamily="34" charset="0"/>
              </a:rPr>
              <a:t> </a:t>
            </a:r>
            <a:r>
              <a:rPr lang="de-DE" sz="1800" dirty="0" err="1">
                <a:latin typeface="+mn-lt"/>
                <a:cs typeface="Arial" pitchFamily="34" charset="0"/>
              </a:rPr>
              <a:t>from</a:t>
            </a:r>
            <a:r>
              <a:rPr lang="de-DE" sz="1800" dirty="0">
                <a:latin typeface="+mn-lt"/>
                <a:cs typeface="Arial" pitchFamily="34" charset="0"/>
              </a:rPr>
              <a:t> </a:t>
            </a:r>
            <a:r>
              <a:rPr lang="de-DE" sz="1800" dirty="0" err="1">
                <a:latin typeface="+mn-lt"/>
                <a:cs typeface="Arial" pitchFamily="34" charset="0"/>
              </a:rPr>
              <a:t>clouds</a:t>
            </a:r>
            <a:r>
              <a:rPr lang="de-DE" sz="1800" dirty="0">
                <a:latin typeface="+mn-lt"/>
                <a:cs typeface="Arial" pitchFamily="34" charset="0"/>
              </a:rPr>
              <a:t>:</a:t>
            </a:r>
          </a:p>
          <a:p>
            <a:pPr marL="285750" indent="-285750">
              <a:spcAft>
                <a:spcPts val="600"/>
              </a:spcAft>
              <a:buFont typeface="Arial" panose="020B0604020202020204" pitchFamily="34" charset="0"/>
              <a:buChar char="•"/>
              <a:defRPr/>
            </a:pPr>
            <a:r>
              <a:rPr lang="de-DE" sz="1800" b="1" dirty="0">
                <a:latin typeface="+mn-lt"/>
                <a:cs typeface="Arial" pitchFamily="34" charset="0"/>
              </a:rPr>
              <a:t>Liquid form: </a:t>
            </a:r>
            <a:r>
              <a:rPr lang="de-DE" sz="1800" dirty="0">
                <a:latin typeface="+mn-lt"/>
                <a:cs typeface="Arial" pitchFamily="34" charset="0"/>
              </a:rPr>
              <a:t>Rain</a:t>
            </a:r>
          </a:p>
          <a:p>
            <a:pPr marL="285750" indent="-285750">
              <a:spcAft>
                <a:spcPts val="600"/>
              </a:spcAft>
              <a:buFont typeface="Arial" panose="020B0604020202020204" pitchFamily="34" charset="0"/>
              <a:buChar char="•"/>
              <a:defRPr/>
            </a:pPr>
            <a:r>
              <a:rPr lang="de-DE" sz="1800" b="1" dirty="0">
                <a:latin typeface="+mn-lt"/>
                <a:cs typeface="Arial" pitchFamily="34" charset="0"/>
              </a:rPr>
              <a:t>Solid </a:t>
            </a:r>
            <a:r>
              <a:rPr lang="de-DE" sz="1800" b="1" dirty="0" err="1">
                <a:latin typeface="+mn-lt"/>
                <a:cs typeface="Arial" pitchFamily="34" charset="0"/>
              </a:rPr>
              <a:t>forms</a:t>
            </a:r>
            <a:r>
              <a:rPr lang="de-DE" sz="1800" b="1" dirty="0">
                <a:latin typeface="+mn-lt"/>
                <a:cs typeface="Arial" pitchFamily="34" charset="0"/>
              </a:rPr>
              <a:t>: </a:t>
            </a:r>
            <a:r>
              <a:rPr lang="de-DE" sz="1800" dirty="0">
                <a:latin typeface="+mn-lt"/>
                <a:cs typeface="Arial" pitchFamily="34" charset="0"/>
              </a:rPr>
              <a:t>Snow, </a:t>
            </a:r>
            <a:r>
              <a:rPr lang="de-DE" sz="1800" dirty="0" err="1">
                <a:latin typeface="+mn-lt"/>
                <a:cs typeface="Arial" pitchFamily="34" charset="0"/>
              </a:rPr>
              <a:t>hail</a:t>
            </a:r>
            <a:r>
              <a:rPr lang="de-DE" sz="1800" dirty="0">
                <a:latin typeface="+mn-lt"/>
                <a:cs typeface="Arial" pitchFamily="34" charset="0"/>
              </a:rPr>
              <a:t>, </a:t>
            </a:r>
            <a:r>
              <a:rPr lang="de-DE" sz="1800" dirty="0" err="1">
                <a:latin typeface="+mn-lt"/>
                <a:cs typeface="Arial" pitchFamily="34" charset="0"/>
              </a:rPr>
              <a:t>sleet</a:t>
            </a:r>
            <a:endParaRPr lang="de-DE" sz="1800" dirty="0">
              <a:latin typeface="+mn-lt"/>
              <a:cs typeface="Arial" pitchFamily="34" charset="0"/>
            </a:endParaRPr>
          </a:p>
        </p:txBody>
      </p:sp>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aure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455" y="1247268"/>
            <a:ext cx="5393531" cy="3514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a:t>Frost</a:t>
            </a:r>
            <a:endParaRPr lang="en-DE" dirty="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a:t>Snow</a:t>
            </a:r>
            <a:endParaRPr lang="en-DE" dirty="0"/>
          </a:p>
        </p:txBody>
      </p:sp>
      <p:pic>
        <p:nvPicPr>
          <p:cNvPr id="5" name="Picture 2" descr="schnee">
            <a:extLst>
              <a:ext uri="{FF2B5EF4-FFF2-40B4-BE49-F238E27FC236}">
                <a16:creationId xmlns:a16="http://schemas.microsoft.com/office/drawing/2014/main" id="{72575559-4691-4659-A7FF-71D1E14D8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218240"/>
            <a:ext cx="5364956" cy="3529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21485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23A1-55E1-4EAD-99D6-10F55D3F1B48}"/>
              </a:ext>
            </a:extLst>
          </p:cNvPr>
          <p:cNvSpPr>
            <a:spLocks noGrp="1"/>
          </p:cNvSpPr>
          <p:nvPr>
            <p:ph type="title"/>
          </p:nvPr>
        </p:nvSpPr>
        <p:spPr/>
        <p:txBody>
          <a:bodyPr/>
          <a:lstStyle/>
          <a:p>
            <a:r>
              <a:rPr lang="de-DE" dirty="0"/>
              <a:t>Solutions</a:t>
            </a:r>
            <a:endParaRPr lang="en-DE" dirty="0"/>
          </a:p>
        </p:txBody>
      </p:sp>
      <p:sp>
        <p:nvSpPr>
          <p:cNvPr id="4" name="Text Placeholder 3">
            <a:extLst>
              <a:ext uri="{FF2B5EF4-FFF2-40B4-BE49-F238E27FC236}">
                <a16:creationId xmlns:a16="http://schemas.microsoft.com/office/drawing/2014/main" id="{3E05D4ED-29B0-4B1C-9052-2D80EFFE1DB8}"/>
              </a:ext>
            </a:extLst>
          </p:cNvPr>
          <p:cNvSpPr>
            <a:spLocks noGrp="1"/>
          </p:cNvSpPr>
          <p:nvPr>
            <p:ph type="body" sz="quarter" idx="13"/>
          </p:nvPr>
        </p:nvSpPr>
        <p:spPr/>
        <p:txBody>
          <a:bodyPr/>
          <a:lstStyle/>
          <a:p>
            <a:endParaRPr lang="en-DE"/>
          </a:p>
        </p:txBody>
      </p:sp>
      <p:pic>
        <p:nvPicPr>
          <p:cNvPr id="17" name="Picture 16">
            <a:extLst>
              <a:ext uri="{FF2B5EF4-FFF2-40B4-BE49-F238E27FC236}">
                <a16:creationId xmlns:a16="http://schemas.microsoft.com/office/drawing/2014/main" id="{4E2655DE-6FCA-4454-94F3-4621405A5D14}"/>
              </a:ext>
            </a:extLst>
          </p:cNvPr>
          <p:cNvPicPr>
            <a:picLocks noChangeAspect="1"/>
          </p:cNvPicPr>
          <p:nvPr/>
        </p:nvPicPr>
        <p:blipFill>
          <a:blip r:embed="rId2"/>
          <a:stretch>
            <a:fillRect/>
          </a:stretch>
        </p:blipFill>
        <p:spPr>
          <a:xfrm>
            <a:off x="628650" y="1407240"/>
            <a:ext cx="5441633" cy="2329019"/>
          </a:xfrm>
          <a:prstGeom prst="rect">
            <a:avLst/>
          </a:prstGeom>
          <a:ln>
            <a:noFill/>
          </a:ln>
          <a:effectLst>
            <a:outerShdw blurRad="292100" dist="139700" dir="2700000" algn="tl" rotWithShape="0">
              <a:srgbClr val="333333">
                <a:alpha val="65000"/>
              </a:srgbClr>
            </a:outerShdw>
          </a:effectLst>
        </p:spPr>
      </p:pic>
      <p:sp>
        <p:nvSpPr>
          <p:cNvPr id="23" name="Rectangle: Rounded Corners 22">
            <a:extLst>
              <a:ext uri="{FF2B5EF4-FFF2-40B4-BE49-F238E27FC236}">
                <a16:creationId xmlns:a16="http://schemas.microsoft.com/office/drawing/2014/main" id="{8640DBDF-B7F3-40EC-882C-4B42EDEB9BDC}"/>
              </a:ext>
            </a:extLst>
          </p:cNvPr>
          <p:cNvSpPr/>
          <p:nvPr/>
        </p:nvSpPr>
        <p:spPr>
          <a:xfrm>
            <a:off x="8250382" y="48458"/>
            <a:ext cx="838200" cy="588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pic>
        <p:nvPicPr>
          <p:cNvPr id="16" name="Picture 15">
            <a:extLst>
              <a:ext uri="{FF2B5EF4-FFF2-40B4-BE49-F238E27FC236}">
                <a16:creationId xmlns:a16="http://schemas.microsoft.com/office/drawing/2014/main" id="{C776038B-9684-47A8-90E4-944D2B5E117E}"/>
              </a:ext>
            </a:extLst>
          </p:cNvPr>
          <p:cNvPicPr>
            <a:picLocks noChangeAspect="1"/>
          </p:cNvPicPr>
          <p:nvPr/>
        </p:nvPicPr>
        <p:blipFill>
          <a:blip r:embed="rId3"/>
          <a:stretch>
            <a:fillRect/>
          </a:stretch>
        </p:blipFill>
        <p:spPr>
          <a:xfrm>
            <a:off x="3635896" y="1923678"/>
            <a:ext cx="3546503" cy="2364335"/>
          </a:xfrm>
          <a:prstGeom prst="rect">
            <a:avLst/>
          </a:prstGeom>
          <a:ln>
            <a:noFill/>
          </a:ln>
          <a:effectLst>
            <a:outerShdw blurRad="292100" dist="139700" dir="2700000" algn="tl" rotWithShape="0">
              <a:srgbClr val="333333">
                <a:alpha val="65000"/>
              </a:srgbClr>
            </a:outerShdw>
          </a:effectLst>
        </p:spPr>
      </p:pic>
      <p:pic>
        <p:nvPicPr>
          <p:cNvPr id="13" name="Picture 2" descr="C:\Documents and Settings\gornott\My Documents\My Pictures\106_PANA\P1060444.JPG">
            <a:extLst>
              <a:ext uri="{FF2B5EF4-FFF2-40B4-BE49-F238E27FC236}">
                <a16:creationId xmlns:a16="http://schemas.microsoft.com/office/drawing/2014/main" id="{17FF7582-7BB6-41AF-8F23-DB28368095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 t="29665" r="-33" b="20718"/>
          <a:stretch/>
        </p:blipFill>
        <p:spPr bwMode="auto">
          <a:xfrm>
            <a:off x="4482902" y="3090800"/>
            <a:ext cx="4434934" cy="1842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8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10978"/>
            <a:ext cx="679359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500" b="1" dirty="0"/>
              <a:t>				Source: Karlsruher Wolkenatlas</a:t>
            </a:r>
            <a:endParaRPr lang="en-US" altLang="en-US" sz="1800" b="1" dirty="0"/>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Hail</a:t>
            </a:r>
            <a:endParaRPr lang="en-DE" dirty="0"/>
          </a:p>
        </p:txBody>
      </p:sp>
      <p:pic>
        <p:nvPicPr>
          <p:cNvPr id="5" name="Picture 2" descr="hagel">
            <a:extLst>
              <a:ext uri="{FF2B5EF4-FFF2-40B4-BE49-F238E27FC236}">
                <a16:creationId xmlns:a16="http://schemas.microsoft.com/office/drawing/2014/main" id="{5B685CFD-C832-4850-A89A-4B3F16CCD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710" y="1209779"/>
            <a:ext cx="5206579" cy="3545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66103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10" name="Picture 2" descr="hailh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88637"/>
            <a:ext cx="5334000" cy="3065860"/>
          </a:xfrm>
          <a:prstGeom prst="rect">
            <a:avLst/>
          </a:prstGeom>
          <a:noFill/>
          <a:extLst>
            <a:ext uri="{909E8E84-426E-40DD-AFC4-6F175D3DCCD1}">
              <a14:hiddenFill xmlns:a14="http://schemas.microsoft.com/office/drawing/2010/main">
                <a:solidFill>
                  <a:srgbClr val="FFFFFF"/>
                </a:solidFill>
              </a14:hiddenFill>
            </a:ext>
          </a:extLst>
        </p:spPr>
      </p:pic>
      <p:sp>
        <p:nvSpPr>
          <p:cNvPr id="734213" name="Text Box 5"/>
          <p:cNvSpPr txBox="1">
            <a:spLocks noChangeArrowheads="1"/>
          </p:cNvSpPr>
          <p:nvPr/>
        </p:nvSpPr>
        <p:spPr bwMode="auto">
          <a:xfrm>
            <a:off x="6516216" y="4488618"/>
            <a:ext cx="2446997" cy="32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459" tIns="32729" rIns="65459" bIns="32729">
            <a:spAutoFit/>
          </a:bodyPr>
          <a:lstStyle>
            <a:lvl1pPr algn="l" defTabSz="873125">
              <a:defRPr sz="2400">
                <a:solidFill>
                  <a:schemeClr val="tx1"/>
                </a:solidFill>
                <a:latin typeface="Times New Roman" pitchFamily="18" charset="0"/>
              </a:defRPr>
            </a:lvl1pPr>
            <a:lvl2pPr marL="436563" algn="l" defTabSz="873125">
              <a:defRPr sz="2400">
                <a:solidFill>
                  <a:schemeClr val="tx1"/>
                </a:solidFill>
                <a:latin typeface="Times New Roman" pitchFamily="18" charset="0"/>
              </a:defRPr>
            </a:lvl2pPr>
            <a:lvl3pPr marL="873125" algn="l" defTabSz="873125">
              <a:defRPr sz="2400">
                <a:solidFill>
                  <a:schemeClr val="tx1"/>
                </a:solidFill>
                <a:latin typeface="Times New Roman" pitchFamily="18" charset="0"/>
              </a:defRPr>
            </a:lvl3pPr>
            <a:lvl4pPr marL="1309688" algn="l" defTabSz="873125">
              <a:defRPr sz="2400">
                <a:solidFill>
                  <a:schemeClr val="tx1"/>
                </a:solidFill>
                <a:latin typeface="Times New Roman" pitchFamily="18" charset="0"/>
              </a:defRPr>
            </a:lvl4pPr>
            <a:lvl5pPr marL="1744663" algn="l" defTabSz="873125">
              <a:defRPr sz="2400">
                <a:solidFill>
                  <a:schemeClr val="tx1"/>
                </a:solidFill>
                <a:latin typeface="Times New Roman" pitchFamily="18" charset="0"/>
              </a:defRPr>
            </a:lvl5pPr>
            <a:lvl6pPr marL="2201863" defTabSz="873125" fontAlgn="base">
              <a:spcBef>
                <a:spcPct val="0"/>
              </a:spcBef>
              <a:spcAft>
                <a:spcPct val="0"/>
              </a:spcAft>
              <a:defRPr sz="2400">
                <a:solidFill>
                  <a:schemeClr val="tx1"/>
                </a:solidFill>
                <a:latin typeface="Times New Roman" pitchFamily="18" charset="0"/>
              </a:defRPr>
            </a:lvl6pPr>
            <a:lvl7pPr marL="2659063" defTabSz="873125" fontAlgn="base">
              <a:spcBef>
                <a:spcPct val="0"/>
              </a:spcBef>
              <a:spcAft>
                <a:spcPct val="0"/>
              </a:spcAft>
              <a:defRPr sz="2400">
                <a:solidFill>
                  <a:schemeClr val="tx1"/>
                </a:solidFill>
                <a:latin typeface="Times New Roman" pitchFamily="18" charset="0"/>
              </a:defRPr>
            </a:lvl7pPr>
            <a:lvl8pPr marL="3116263" defTabSz="873125" fontAlgn="base">
              <a:spcBef>
                <a:spcPct val="0"/>
              </a:spcBef>
              <a:spcAft>
                <a:spcPct val="0"/>
              </a:spcAft>
              <a:defRPr sz="2400">
                <a:solidFill>
                  <a:schemeClr val="tx1"/>
                </a:solidFill>
                <a:latin typeface="Times New Roman" pitchFamily="18" charset="0"/>
              </a:defRPr>
            </a:lvl8pPr>
            <a:lvl9pPr marL="3573463" defTabSz="873125" fontAlgn="base">
              <a:spcBef>
                <a:spcPct val="0"/>
              </a:spcBef>
              <a:spcAft>
                <a:spcPct val="0"/>
              </a:spcAft>
              <a:defRPr sz="2400">
                <a:solidFill>
                  <a:schemeClr val="tx1"/>
                </a:solidFill>
                <a:latin typeface="Times New Roman" pitchFamily="18" charset="0"/>
              </a:defRPr>
            </a:lvl9pPr>
          </a:lstStyle>
          <a:p>
            <a:pPr algn="r"/>
            <a:endParaRPr lang="de-DE" sz="750" dirty="0">
              <a:latin typeface="Helvetica" pitchFamily="34" charset="0"/>
            </a:endParaRPr>
          </a:p>
          <a:p>
            <a:pPr algn="r"/>
            <a:r>
              <a:rPr lang="de-DE" sz="900" b="1" dirty="0">
                <a:latin typeface="Arial" pitchFamily="34" charset="0"/>
                <a:cs typeface="Arial" pitchFamily="34" charset="0"/>
              </a:rPr>
              <a:t>Quelle: http://www.chaseday.com/hail.htm</a:t>
            </a:r>
          </a:p>
        </p:txBody>
      </p:sp>
      <p:sp>
        <p:nvSpPr>
          <p:cNvPr id="2" name="Title 1">
            <a:extLst>
              <a:ext uri="{FF2B5EF4-FFF2-40B4-BE49-F238E27FC236}">
                <a16:creationId xmlns:a16="http://schemas.microsoft.com/office/drawing/2014/main" id="{64A646F5-B0C1-47A0-8BC3-226E313C8DAC}"/>
              </a:ext>
            </a:extLst>
          </p:cNvPr>
          <p:cNvSpPr>
            <a:spLocks noGrp="1"/>
          </p:cNvSpPr>
          <p:nvPr>
            <p:ph type="title"/>
          </p:nvPr>
        </p:nvSpPr>
        <p:spPr/>
        <p:txBody>
          <a:bodyPr/>
          <a:lstStyle/>
          <a:p>
            <a:r>
              <a:rPr lang="de-DE" dirty="0" err="1"/>
              <a:t>Hail</a:t>
            </a:r>
            <a:endParaRPr lang="en-DE" dirty="0"/>
          </a:p>
        </p:txBody>
      </p:sp>
    </p:spTree>
    <p:extLst>
      <p:ext uri="{BB962C8B-B14F-4D97-AF65-F5344CB8AC3E}">
        <p14:creationId xmlns:p14="http://schemas.microsoft.com/office/powerpoint/2010/main" val="4307342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sp>
        <p:nvSpPr>
          <p:cNvPr id="4" name="Title 3">
            <a:extLst>
              <a:ext uri="{FF2B5EF4-FFF2-40B4-BE49-F238E27FC236}">
                <a16:creationId xmlns:a16="http://schemas.microsoft.com/office/drawing/2014/main" id="{F55BC7F5-97B1-487B-A2A4-2DA5746953DF}"/>
              </a:ext>
            </a:extLst>
          </p:cNvPr>
          <p:cNvSpPr>
            <a:spLocks noGrp="1"/>
          </p:cNvSpPr>
          <p:nvPr>
            <p:ph type="title"/>
          </p:nvPr>
        </p:nvSpPr>
        <p:spPr/>
        <p:txBody>
          <a:bodyPr/>
          <a:lstStyle/>
          <a:p>
            <a:r>
              <a:rPr lang="de-DE" dirty="0" err="1"/>
              <a:t>Advective</a:t>
            </a:r>
            <a:r>
              <a:rPr lang="de-DE" dirty="0"/>
              <a:t> (front) </a:t>
            </a:r>
            <a:r>
              <a:rPr lang="de-DE" dirty="0" err="1"/>
              <a:t>precipitation</a:t>
            </a:r>
            <a:endParaRPr lang="en-DE" dirty="0"/>
          </a:p>
        </p:txBody>
      </p:sp>
      <p:sp>
        <p:nvSpPr>
          <p:cNvPr id="5" name="Text Placeholder 4">
            <a:extLst>
              <a:ext uri="{FF2B5EF4-FFF2-40B4-BE49-F238E27FC236}">
                <a16:creationId xmlns:a16="http://schemas.microsoft.com/office/drawing/2014/main" id="{51D91678-69E3-483A-8FCA-2F12842D750F}"/>
              </a:ext>
            </a:extLst>
          </p:cNvPr>
          <p:cNvSpPr>
            <a:spLocks noGrp="1"/>
          </p:cNvSpPr>
          <p:nvPr>
            <p:ph type="body" sz="quarter" idx="13"/>
          </p:nvPr>
        </p:nvSpPr>
        <p:spPr>
          <a:xfrm>
            <a:off x="6372200" y="2355726"/>
            <a:ext cx="2647206" cy="1425536"/>
          </a:xfrm>
        </p:spPr>
        <p:txBody>
          <a:bodyPr/>
          <a:lstStyle/>
          <a:p>
            <a:pPr marL="0" indent="0">
              <a:buNone/>
            </a:pPr>
            <a:r>
              <a:rPr lang="en-US" dirty="0">
                <a:latin typeface="+mn-lt"/>
              </a:rPr>
              <a:t>Typical precipitation types associated with a warm front advancing over cold air masses</a:t>
            </a:r>
          </a:p>
          <a:p>
            <a:pPr marL="0" indent="0">
              <a:buNone/>
            </a:pPr>
            <a:endParaRPr lang="en-DE" dirty="0">
              <a:latin typeface="+mn-lt"/>
            </a:endParaRPr>
          </a:p>
        </p:txBody>
      </p:sp>
      <p:pic>
        <p:nvPicPr>
          <p:cNvPr id="2" name="Picture 1">
            <a:extLst>
              <a:ext uri="{FF2B5EF4-FFF2-40B4-BE49-F238E27FC236}">
                <a16:creationId xmlns:a16="http://schemas.microsoft.com/office/drawing/2014/main" id="{C1C41D15-E42E-4B80-ADAA-64A6001C916E}"/>
              </a:ext>
            </a:extLst>
          </p:cNvPr>
          <p:cNvPicPr>
            <a:picLocks noChangeAspect="1"/>
          </p:cNvPicPr>
          <p:nvPr/>
        </p:nvPicPr>
        <p:blipFill>
          <a:blip r:embed="rId3"/>
          <a:stretch>
            <a:fillRect/>
          </a:stretch>
        </p:blipFill>
        <p:spPr>
          <a:xfrm>
            <a:off x="231125" y="1635646"/>
            <a:ext cx="6057900" cy="2762250"/>
          </a:xfrm>
          <a:prstGeom prst="rect">
            <a:avLst/>
          </a:prstGeom>
        </p:spPr>
      </p:pic>
      <p:sp>
        <p:nvSpPr>
          <p:cNvPr id="6" name="Rectangle 5">
            <a:extLst>
              <a:ext uri="{FF2B5EF4-FFF2-40B4-BE49-F238E27FC236}">
                <a16:creationId xmlns:a16="http://schemas.microsoft.com/office/drawing/2014/main" id="{28945F2F-C153-45F9-AF52-DA342946E4CE}"/>
              </a:ext>
            </a:extLst>
          </p:cNvPr>
          <p:cNvSpPr/>
          <p:nvPr/>
        </p:nvSpPr>
        <p:spPr>
          <a:xfrm>
            <a:off x="3402806" y="4838938"/>
            <a:ext cx="4572000" cy="246221"/>
          </a:xfrm>
          <a:prstGeom prst="rect">
            <a:avLst/>
          </a:prstGeom>
        </p:spPr>
        <p:txBody>
          <a:bodyPr>
            <a:spAutoFit/>
          </a:bodyPr>
          <a:lstStyle/>
          <a:p>
            <a:r>
              <a:rPr lang="en-DE" sz="1000" dirty="0">
                <a:solidFill>
                  <a:schemeClr val="accent6">
                    <a:lumMod val="50000"/>
                  </a:schemeClr>
                </a:solidFill>
                <a:latin typeface="+mn-lt"/>
              </a:rPr>
              <a:t>https://www.stratusdeck.co.uk/fronts</a:t>
            </a:r>
          </a:p>
        </p:txBody>
      </p:sp>
    </p:spTree>
    <p:extLst>
      <p:ext uri="{BB962C8B-B14F-4D97-AF65-F5344CB8AC3E}">
        <p14:creationId xmlns:p14="http://schemas.microsoft.com/office/powerpoint/2010/main" val="37942594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835696" y="4863670"/>
            <a:ext cx="55499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000" dirty="0">
                <a:solidFill>
                  <a:schemeClr val="bg2">
                    <a:lumMod val="50000"/>
                  </a:schemeClr>
                </a:solidFill>
                <a:latin typeface="+mn-lt"/>
              </a:rPr>
              <a:t>				Source: Karlsruher Wolkenatlas</a:t>
            </a:r>
            <a:endParaRPr lang="en-US" altLang="en-US" sz="1050" dirty="0">
              <a:solidFill>
                <a:schemeClr val="bg2">
                  <a:lumMod val="50000"/>
                </a:schemeClr>
              </a:solidFill>
              <a:latin typeface="+mn-lt"/>
            </a:endParaRPr>
          </a:p>
        </p:txBody>
      </p:sp>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Advective</a:t>
            </a:r>
            <a:r>
              <a:rPr lang="de-DE" dirty="0"/>
              <a:t> (front) </a:t>
            </a:r>
            <a:endParaRPr lang="en-DE" dirty="0"/>
          </a:p>
        </p:txBody>
      </p:sp>
      <p:pic>
        <p:nvPicPr>
          <p:cNvPr id="5" name="Picture 2" descr="gewitterschauer">
            <a:extLst>
              <a:ext uri="{FF2B5EF4-FFF2-40B4-BE49-F238E27FC236}">
                <a16:creationId xmlns:a16="http://schemas.microsoft.com/office/drawing/2014/main" id="{8728EB10-54EC-4369-9131-9EE7D8E74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76780"/>
            <a:ext cx="5373216" cy="3444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32777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2E4C-71B7-41D6-A5DD-C1F9BBF83A6B}"/>
              </a:ext>
            </a:extLst>
          </p:cNvPr>
          <p:cNvSpPr>
            <a:spLocks noGrp="1"/>
          </p:cNvSpPr>
          <p:nvPr>
            <p:ph type="title"/>
          </p:nvPr>
        </p:nvSpPr>
        <p:spPr/>
        <p:txBody>
          <a:bodyPr/>
          <a:lstStyle/>
          <a:p>
            <a:r>
              <a:rPr lang="de-DE" dirty="0" err="1"/>
              <a:t>Convective</a:t>
            </a:r>
            <a:endParaRPr lang="en-DE" dirty="0"/>
          </a:p>
        </p:txBody>
      </p:sp>
      <p:sp>
        <p:nvSpPr>
          <p:cNvPr id="4" name="Slide Number Placeholder 3">
            <a:extLst>
              <a:ext uri="{FF2B5EF4-FFF2-40B4-BE49-F238E27FC236}">
                <a16:creationId xmlns:a16="http://schemas.microsoft.com/office/drawing/2014/main" id="{F1FA05F1-1CF7-4FA5-8CFC-51217174C6B4}"/>
              </a:ext>
            </a:extLst>
          </p:cNvPr>
          <p:cNvSpPr>
            <a:spLocks noGrp="1"/>
          </p:cNvSpPr>
          <p:nvPr>
            <p:ph type="sldNum" sz="quarter" idx="16"/>
          </p:nvPr>
        </p:nvSpPr>
        <p:spPr/>
        <p:txBody>
          <a:bodyPr/>
          <a:lstStyle/>
          <a:p>
            <a:pPr>
              <a:defRPr/>
            </a:pPr>
            <a:r>
              <a:rPr lang="de-DE"/>
              <a:t>Seite </a:t>
            </a:r>
            <a:fld id="{959D87B1-1F1C-4319-8EA1-6710C33C6049}" type="slidenum">
              <a:rPr lang="de-DE" smtClean="0"/>
              <a:t>54</a:t>
            </a:fld>
            <a:endParaRPr lang="de-DE"/>
          </a:p>
        </p:txBody>
      </p:sp>
      <p:pic>
        <p:nvPicPr>
          <p:cNvPr id="6" name="Picture 5">
            <a:extLst>
              <a:ext uri="{FF2B5EF4-FFF2-40B4-BE49-F238E27FC236}">
                <a16:creationId xmlns:a16="http://schemas.microsoft.com/office/drawing/2014/main" id="{451F0CB9-20D5-4D96-99AD-1D3017391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244664"/>
            <a:ext cx="7056784" cy="3592545"/>
          </a:xfrm>
          <a:prstGeom prst="rect">
            <a:avLst/>
          </a:prstGeom>
        </p:spPr>
      </p:pic>
    </p:spTree>
    <p:extLst>
      <p:ext uri="{BB962C8B-B14F-4D97-AF65-F5344CB8AC3E}">
        <p14:creationId xmlns:p14="http://schemas.microsoft.com/office/powerpoint/2010/main" val="3245102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Convective</a:t>
            </a:r>
            <a:r>
              <a:rPr lang="de-DE" dirty="0"/>
              <a:t> rain – </a:t>
            </a:r>
            <a:r>
              <a:rPr lang="de-DE" dirty="0" err="1"/>
              <a:t>thunder</a:t>
            </a:r>
            <a:r>
              <a:rPr lang="de-DE" dirty="0"/>
              <a:t> </a:t>
            </a:r>
            <a:r>
              <a:rPr lang="de-DE" dirty="0" err="1"/>
              <a:t>storms</a:t>
            </a:r>
            <a:endParaRPr lang="en-DE" dirty="0"/>
          </a:p>
        </p:txBody>
      </p:sp>
      <p:pic>
        <p:nvPicPr>
          <p:cNvPr id="5" name="Picture 2" descr="schauer">
            <a:extLst>
              <a:ext uri="{FF2B5EF4-FFF2-40B4-BE49-F238E27FC236}">
                <a16:creationId xmlns:a16="http://schemas.microsoft.com/office/drawing/2014/main" id="{EE5EEA12-7FA7-4CBA-8F35-B441F40C1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49171"/>
            <a:ext cx="5358358" cy="3480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ACBA0E26-AA98-44B7-8679-F0F727FE8083}"/>
              </a:ext>
            </a:extLst>
          </p:cNvPr>
          <p:cNvSpPr txBox="1">
            <a:spLocks noChangeArrowheads="1"/>
          </p:cNvSpPr>
          <p:nvPr/>
        </p:nvSpPr>
        <p:spPr bwMode="auto">
          <a:xfrm>
            <a:off x="1835696" y="4863670"/>
            <a:ext cx="55499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000" dirty="0">
                <a:solidFill>
                  <a:schemeClr val="bg2">
                    <a:lumMod val="50000"/>
                  </a:schemeClr>
                </a:solidFill>
                <a:latin typeface="+mn-lt"/>
              </a:rPr>
              <a:t>				Source: Karlsruher Wolkenatlas</a:t>
            </a:r>
            <a:endParaRPr lang="en-US" altLang="en-US" sz="1050" dirty="0">
              <a:solidFill>
                <a:schemeClr val="bg2">
                  <a:lumMod val="50000"/>
                </a:schemeClr>
              </a:solidFill>
              <a:latin typeface="+mn-lt"/>
            </a:endParaRPr>
          </a:p>
        </p:txBody>
      </p:sp>
    </p:spTree>
    <p:extLst>
      <p:ext uri="{BB962C8B-B14F-4D97-AF65-F5344CB8AC3E}">
        <p14:creationId xmlns:p14="http://schemas.microsoft.com/office/powerpoint/2010/main" val="2935458096"/>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2AAE-86D3-4288-B2F2-876706EDB23B}"/>
              </a:ext>
            </a:extLst>
          </p:cNvPr>
          <p:cNvSpPr>
            <a:spLocks noGrp="1"/>
          </p:cNvSpPr>
          <p:nvPr>
            <p:ph type="title"/>
          </p:nvPr>
        </p:nvSpPr>
        <p:spPr/>
        <p:txBody>
          <a:bodyPr/>
          <a:lstStyle/>
          <a:p>
            <a:r>
              <a:rPr lang="de-DE" dirty="0" err="1"/>
              <a:t>Orographic</a:t>
            </a:r>
            <a:endParaRPr lang="en-DE" dirty="0"/>
          </a:p>
        </p:txBody>
      </p:sp>
      <p:sp>
        <p:nvSpPr>
          <p:cNvPr id="4" name="Slide Number Placeholder 3">
            <a:extLst>
              <a:ext uri="{FF2B5EF4-FFF2-40B4-BE49-F238E27FC236}">
                <a16:creationId xmlns:a16="http://schemas.microsoft.com/office/drawing/2014/main" id="{5603711C-2F5C-45DB-ACC3-4CBC5F3EBCBE}"/>
              </a:ext>
            </a:extLst>
          </p:cNvPr>
          <p:cNvSpPr>
            <a:spLocks noGrp="1"/>
          </p:cNvSpPr>
          <p:nvPr>
            <p:ph type="sldNum" sz="quarter" idx="16"/>
          </p:nvPr>
        </p:nvSpPr>
        <p:spPr/>
        <p:txBody>
          <a:bodyPr/>
          <a:lstStyle/>
          <a:p>
            <a:pPr>
              <a:defRPr/>
            </a:pPr>
            <a:r>
              <a:rPr lang="de-DE"/>
              <a:t>Seite </a:t>
            </a:r>
            <a:fld id="{959D87B1-1F1C-4319-8EA1-6710C33C6049}" type="slidenum">
              <a:rPr lang="de-DE" smtClean="0"/>
              <a:t>56</a:t>
            </a:fld>
            <a:endParaRPr lang="de-DE"/>
          </a:p>
        </p:txBody>
      </p:sp>
      <p:pic>
        <p:nvPicPr>
          <p:cNvPr id="3" name="Picture 2">
            <a:extLst>
              <a:ext uri="{FF2B5EF4-FFF2-40B4-BE49-F238E27FC236}">
                <a16:creationId xmlns:a16="http://schemas.microsoft.com/office/drawing/2014/main" id="{5B3607C3-83FC-40E8-AED2-D4DF2FD0A716}"/>
              </a:ext>
            </a:extLst>
          </p:cNvPr>
          <p:cNvPicPr>
            <a:picLocks noChangeAspect="1"/>
          </p:cNvPicPr>
          <p:nvPr/>
        </p:nvPicPr>
        <p:blipFill>
          <a:blip r:embed="rId2"/>
          <a:stretch>
            <a:fillRect/>
          </a:stretch>
        </p:blipFill>
        <p:spPr>
          <a:xfrm>
            <a:off x="1259632" y="1264680"/>
            <a:ext cx="6073140" cy="3444240"/>
          </a:xfrm>
          <a:prstGeom prst="rect">
            <a:avLst/>
          </a:prstGeom>
        </p:spPr>
      </p:pic>
      <p:sp>
        <p:nvSpPr>
          <p:cNvPr id="5" name="Rectangle 4">
            <a:extLst>
              <a:ext uri="{FF2B5EF4-FFF2-40B4-BE49-F238E27FC236}">
                <a16:creationId xmlns:a16="http://schemas.microsoft.com/office/drawing/2014/main" id="{29752E6A-9F04-4DE7-BE14-537FDF2D1021}"/>
              </a:ext>
            </a:extLst>
          </p:cNvPr>
          <p:cNvSpPr/>
          <p:nvPr/>
        </p:nvSpPr>
        <p:spPr>
          <a:xfrm>
            <a:off x="3749871" y="4889300"/>
            <a:ext cx="4572000" cy="246221"/>
          </a:xfrm>
          <a:prstGeom prst="rect">
            <a:avLst/>
          </a:prstGeom>
        </p:spPr>
        <p:txBody>
          <a:bodyPr>
            <a:spAutoFit/>
          </a:bodyPr>
          <a:lstStyle/>
          <a:p>
            <a:r>
              <a:rPr lang="en-DE" sz="1000" dirty="0">
                <a:solidFill>
                  <a:schemeClr val="bg2">
                    <a:lumMod val="50000"/>
                  </a:schemeClr>
                </a:solidFill>
                <a:latin typeface="+mn-lt"/>
              </a:rPr>
              <a:t>https://www.slideshare.net/slideshow/types-of-rainfall/27227404#8</a:t>
            </a:r>
          </a:p>
        </p:txBody>
      </p:sp>
    </p:spTree>
    <p:extLst>
      <p:ext uri="{BB962C8B-B14F-4D97-AF65-F5344CB8AC3E}">
        <p14:creationId xmlns:p14="http://schemas.microsoft.com/office/powerpoint/2010/main" val="1508425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2EE3-D0C6-4248-BDAE-2371FD249999}"/>
              </a:ext>
            </a:extLst>
          </p:cNvPr>
          <p:cNvSpPr>
            <a:spLocks noGrp="1"/>
          </p:cNvSpPr>
          <p:nvPr>
            <p:ph type="title"/>
          </p:nvPr>
        </p:nvSpPr>
        <p:spPr/>
        <p:txBody>
          <a:bodyPr/>
          <a:lstStyle/>
          <a:p>
            <a:r>
              <a:rPr lang="de-DE" dirty="0" err="1"/>
              <a:t>Orographic</a:t>
            </a:r>
            <a:endParaRPr lang="en-DE" dirty="0"/>
          </a:p>
        </p:txBody>
      </p:sp>
      <p:pic>
        <p:nvPicPr>
          <p:cNvPr id="6" name="Picture 2" descr="http://www.wolkenatlas.de/pics2/bwo09538.jpg">
            <a:extLst>
              <a:ext uri="{FF2B5EF4-FFF2-40B4-BE49-F238E27FC236}">
                <a16:creationId xmlns:a16="http://schemas.microsoft.com/office/drawing/2014/main" id="{DFF57AFC-D043-4022-AEEF-260164315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261506"/>
            <a:ext cx="5373216" cy="3495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0CD0E214-986D-4839-AD19-D1EE41474113}"/>
              </a:ext>
            </a:extLst>
          </p:cNvPr>
          <p:cNvSpPr txBox="1">
            <a:spLocks noChangeArrowheads="1"/>
          </p:cNvSpPr>
          <p:nvPr/>
        </p:nvSpPr>
        <p:spPr bwMode="auto">
          <a:xfrm>
            <a:off x="1835696" y="4863670"/>
            <a:ext cx="55499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000" dirty="0">
                <a:solidFill>
                  <a:schemeClr val="bg2">
                    <a:lumMod val="50000"/>
                  </a:schemeClr>
                </a:solidFill>
                <a:latin typeface="+mn-lt"/>
              </a:rPr>
              <a:t>				Source: Karlsruher Wolkenatlas</a:t>
            </a:r>
            <a:endParaRPr lang="en-US" altLang="en-US" sz="1050" dirty="0">
              <a:solidFill>
                <a:schemeClr val="bg2">
                  <a:lumMod val="50000"/>
                </a:schemeClr>
              </a:solidFill>
              <a:latin typeface="+mn-lt"/>
            </a:endParaRPr>
          </a:p>
        </p:txBody>
      </p:sp>
    </p:spTree>
    <p:extLst>
      <p:ext uri="{BB962C8B-B14F-4D97-AF65-F5344CB8AC3E}">
        <p14:creationId xmlns:p14="http://schemas.microsoft.com/office/powerpoint/2010/main" val="326465494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251520" y="3998480"/>
            <a:ext cx="6810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latin typeface="+mn-lt"/>
              </a:rPr>
              <a:t>This form of precipitation has its special significance in:</a:t>
            </a:r>
          </a:p>
          <a:p>
            <a:pPr marL="285750" indent="-285750">
              <a:buFont typeface="Arial" panose="020B0604020202020204" pitchFamily="34" charset="0"/>
              <a:buChar char="•"/>
            </a:pPr>
            <a:r>
              <a:rPr lang="en-US" altLang="en-US" sz="1600" b="1" dirty="0">
                <a:latin typeface="+mn-lt"/>
              </a:rPr>
              <a:t>Cloud forests </a:t>
            </a:r>
            <a:r>
              <a:rPr lang="en-US" altLang="en-US" sz="1600" dirty="0">
                <a:latin typeface="+mn-lt"/>
              </a:rPr>
              <a:t>(e.g. Andes, Canary Islands)</a:t>
            </a:r>
          </a:p>
          <a:p>
            <a:pPr marL="285750" indent="-285750">
              <a:buFont typeface="Arial" panose="020B0604020202020204" pitchFamily="34" charset="0"/>
              <a:buChar char="•"/>
            </a:pPr>
            <a:r>
              <a:rPr lang="en-US" altLang="en-US" sz="1600" b="1" dirty="0">
                <a:latin typeface="+mn-lt"/>
              </a:rPr>
              <a:t>Coastal deserts </a:t>
            </a:r>
            <a:r>
              <a:rPr lang="en-US" altLang="en-US" sz="1600" dirty="0">
                <a:latin typeface="+mn-lt"/>
              </a:rPr>
              <a:t>(e.g. Southwest Africa, Northern Chile)</a:t>
            </a:r>
            <a:r>
              <a:rPr lang="de-DE" altLang="en-US" sz="1600" b="1" dirty="0">
                <a:latin typeface="+mn-lt"/>
              </a:rPr>
              <a:t>						</a:t>
            </a:r>
            <a:endParaRPr lang="en-US" altLang="en-US" sz="1600" dirty="0">
              <a:latin typeface="+mn-lt"/>
            </a:endParaRPr>
          </a:p>
        </p:txBody>
      </p:sp>
      <p:sp>
        <p:nvSpPr>
          <p:cNvPr id="3"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4.1 Entstehung von Niederschlag</a:t>
            </a:r>
          </a:p>
        </p:txBody>
      </p:sp>
      <p:pic>
        <p:nvPicPr>
          <p:cNvPr id="145410" name="Picture 2" descr="http://ts2.mm.bing.net/th?&amp;id=HN.607993650719689270&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71600"/>
            <a:ext cx="3420405" cy="2280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5414" name="Picture 6" descr="http://ts3.mm.bing.net/th?id=HN.608042454436086900&amp;w=200&amp;h=145&amp;c=7&amp;rs=1&amp;pid=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5286" y="1501126"/>
            <a:ext cx="3420405" cy="2479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E676A89-0402-40D6-B601-C916718B198E}"/>
              </a:ext>
            </a:extLst>
          </p:cNvPr>
          <p:cNvSpPr>
            <a:spLocks noGrp="1"/>
          </p:cNvSpPr>
          <p:nvPr>
            <p:ph type="title"/>
          </p:nvPr>
        </p:nvSpPr>
        <p:spPr/>
        <p:txBody>
          <a:bodyPr/>
          <a:lstStyle/>
          <a:p>
            <a:r>
              <a:rPr lang="de-DE" dirty="0" err="1"/>
              <a:t>Settled</a:t>
            </a:r>
            <a:r>
              <a:rPr lang="de-DE" dirty="0"/>
              <a:t> </a:t>
            </a:r>
            <a:r>
              <a:rPr lang="de-DE" dirty="0" err="1"/>
              <a:t>precipitation</a:t>
            </a:r>
            <a:endParaRPr lang="en-DE" dirty="0"/>
          </a:p>
        </p:txBody>
      </p:sp>
      <p:pic>
        <p:nvPicPr>
          <p:cNvPr id="145412" name="Picture 4" descr="tit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6461" y="1970048"/>
            <a:ext cx="3817539" cy="2540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59</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de-DE" sz="4000" b="1" dirty="0"/>
          </a:p>
          <a:p>
            <a:pPr algn="ctr"/>
            <a:r>
              <a:rPr lang="de-DE" sz="3200" b="1" dirty="0"/>
              <a:t>2.2 Monitoring </a:t>
            </a:r>
            <a:r>
              <a:rPr lang="de-DE" sz="3200" b="1" dirty="0" err="1"/>
              <a:t>of</a:t>
            </a:r>
            <a:r>
              <a:rPr lang="de-DE" sz="3200" b="1" dirty="0"/>
              <a:t> </a:t>
            </a:r>
            <a:r>
              <a:rPr lang="de-DE" sz="3200" b="1" dirty="0" err="1"/>
              <a:t>precipitation</a:t>
            </a:r>
            <a:endParaRPr lang="en-DE" sz="3200" b="1" dirty="0"/>
          </a:p>
        </p:txBody>
      </p:sp>
    </p:spTree>
    <p:extLst>
      <p:ext uri="{BB962C8B-B14F-4D97-AF65-F5344CB8AC3E}">
        <p14:creationId xmlns:p14="http://schemas.microsoft.com/office/powerpoint/2010/main" val="2871909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EF6D9-3936-4A8D-A847-8DD04AC72FA3}"/>
              </a:ext>
            </a:extLst>
          </p:cNvPr>
          <p:cNvSpPr>
            <a:spLocks noGrp="1"/>
          </p:cNvSpPr>
          <p:nvPr>
            <p:ph type="title"/>
          </p:nvPr>
        </p:nvSpPr>
        <p:spPr/>
        <p:txBody>
          <a:bodyPr>
            <a:normAutofit/>
          </a:bodyPr>
          <a:lstStyle/>
          <a:p>
            <a:r>
              <a:rPr lang="en-GB" sz="2800" dirty="0">
                <a:solidFill>
                  <a:schemeClr val="accent6">
                    <a:lumMod val="50000"/>
                  </a:schemeClr>
                </a:solidFill>
                <a:latin typeface="Calibri" panose="020F0502020204030204" pitchFamily="34" charset="0"/>
              </a:rPr>
              <a:t>Outline</a:t>
            </a:r>
            <a:endParaRPr lang="en-DE" sz="2000" dirty="0">
              <a:solidFill>
                <a:schemeClr val="accent6">
                  <a:lumMod val="50000"/>
                </a:schemeClr>
              </a:solidFill>
            </a:endParaRPr>
          </a:p>
        </p:txBody>
      </p:sp>
      <p:sp>
        <p:nvSpPr>
          <p:cNvPr id="5" name="Text Placeholder 4">
            <a:extLst>
              <a:ext uri="{FF2B5EF4-FFF2-40B4-BE49-F238E27FC236}">
                <a16:creationId xmlns:a16="http://schemas.microsoft.com/office/drawing/2014/main" id="{017058CD-9E66-4209-9755-A6AF1550F5F4}"/>
              </a:ext>
            </a:extLst>
          </p:cNvPr>
          <p:cNvSpPr>
            <a:spLocks noGrp="1"/>
          </p:cNvSpPr>
          <p:nvPr>
            <p:ph type="body" sz="quarter" idx="13"/>
          </p:nvPr>
        </p:nvSpPr>
        <p:spPr>
          <a:xfrm>
            <a:off x="628650" y="1251510"/>
            <a:ext cx="7886700" cy="3471471"/>
          </a:xfrm>
        </p:spPr>
        <p:txBody>
          <a:bodyPr>
            <a:normAutofit fontScale="85000" lnSpcReduction="20000"/>
          </a:bodyPr>
          <a:lstStyle/>
          <a:p>
            <a:pPr marL="0" indent="0">
              <a:lnSpc>
                <a:spcPct val="110000"/>
              </a:lnSpc>
              <a:spcBef>
                <a:spcPts val="0"/>
              </a:spcBef>
              <a:spcAft>
                <a:spcPts val="600"/>
              </a:spcAft>
              <a:buNone/>
            </a:pPr>
            <a:r>
              <a:rPr lang="en-GB" b="1" dirty="0">
                <a:solidFill>
                  <a:srgbClr val="0070C0"/>
                </a:solidFill>
                <a:latin typeface="+mn-lt"/>
              </a:rPr>
              <a:t>Monday Nov. 18</a:t>
            </a:r>
          </a:p>
          <a:p>
            <a:pPr>
              <a:lnSpc>
                <a:spcPct val="110000"/>
              </a:lnSpc>
              <a:spcBef>
                <a:spcPts val="0"/>
              </a:spcBef>
              <a:spcAft>
                <a:spcPts val="600"/>
              </a:spcAft>
            </a:pPr>
            <a:r>
              <a:rPr lang="en-US" sz="1400" b="1" dirty="0">
                <a:latin typeface="+mn-lt"/>
              </a:rPr>
              <a:t>The water cycle: From hydrological processes to observations, </a:t>
            </a:r>
          </a:p>
          <a:p>
            <a:pPr>
              <a:lnSpc>
                <a:spcPct val="110000"/>
              </a:lnSpc>
              <a:spcBef>
                <a:spcPts val="0"/>
              </a:spcBef>
              <a:spcAft>
                <a:spcPts val="600"/>
              </a:spcAft>
            </a:pPr>
            <a:r>
              <a:rPr lang="en-US" sz="1400" b="1" dirty="0">
                <a:latin typeface="+mn-lt"/>
              </a:rPr>
              <a:t>presentation of topics, groupwork</a:t>
            </a:r>
          </a:p>
          <a:p>
            <a:pPr marL="0" indent="0">
              <a:lnSpc>
                <a:spcPct val="110000"/>
              </a:lnSpc>
              <a:spcBef>
                <a:spcPts val="0"/>
              </a:spcBef>
              <a:spcAft>
                <a:spcPts val="600"/>
              </a:spcAft>
              <a:buNone/>
            </a:pPr>
            <a:r>
              <a:rPr lang="en-GB" b="1" dirty="0">
                <a:solidFill>
                  <a:srgbClr val="0070C0"/>
                </a:solidFill>
                <a:latin typeface="+mn-lt"/>
              </a:rPr>
              <a:t>Tuesday Nov. 19</a:t>
            </a:r>
          </a:p>
          <a:p>
            <a:pPr>
              <a:lnSpc>
                <a:spcPct val="110000"/>
              </a:lnSpc>
              <a:spcBef>
                <a:spcPts val="0"/>
              </a:spcBef>
              <a:spcAft>
                <a:spcPts val="600"/>
              </a:spcAft>
            </a:pPr>
            <a:r>
              <a:rPr lang="en-US" sz="1400" b="1" dirty="0">
                <a:latin typeface="+mn-lt"/>
              </a:rPr>
              <a:t>The nexus water – energy – food. Water as a basic need, water as a threat: health, hydrological extremes, erosion,</a:t>
            </a:r>
          </a:p>
          <a:p>
            <a:pPr>
              <a:lnSpc>
                <a:spcPct val="110000"/>
              </a:lnSpc>
              <a:spcBef>
                <a:spcPts val="0"/>
              </a:spcBef>
              <a:spcAft>
                <a:spcPts val="600"/>
              </a:spcAft>
            </a:pPr>
            <a:r>
              <a:rPr lang="en-US" sz="1400" b="1" dirty="0">
                <a:latin typeface="+mn-lt"/>
              </a:rPr>
              <a:t>Selection of topics, groupwork</a:t>
            </a:r>
          </a:p>
          <a:p>
            <a:pPr>
              <a:lnSpc>
                <a:spcPct val="110000"/>
              </a:lnSpc>
              <a:spcBef>
                <a:spcPts val="0"/>
              </a:spcBef>
              <a:spcAft>
                <a:spcPts val="600"/>
              </a:spcAft>
            </a:pPr>
            <a:r>
              <a:rPr lang="en-GB" b="1" dirty="0">
                <a:solidFill>
                  <a:srgbClr val="0070C0"/>
                </a:solidFill>
                <a:latin typeface="+mn-lt"/>
              </a:rPr>
              <a:t>Wednesday Nov. 20</a:t>
            </a:r>
          </a:p>
          <a:p>
            <a:pPr>
              <a:lnSpc>
                <a:spcPct val="110000"/>
              </a:lnSpc>
              <a:spcBef>
                <a:spcPts val="0"/>
              </a:spcBef>
              <a:spcAft>
                <a:spcPts val="600"/>
              </a:spcAft>
            </a:pPr>
            <a:r>
              <a:rPr lang="en-GB" sz="1400" b="1" dirty="0">
                <a:latin typeface="+mn-lt"/>
              </a:rPr>
              <a:t>Eco-hydrological modelling, </a:t>
            </a:r>
          </a:p>
          <a:p>
            <a:pPr>
              <a:lnSpc>
                <a:spcPct val="110000"/>
              </a:lnSpc>
              <a:spcBef>
                <a:spcPts val="0"/>
              </a:spcBef>
              <a:spcAft>
                <a:spcPts val="600"/>
              </a:spcAft>
            </a:pPr>
            <a:r>
              <a:rPr lang="en-GB" sz="1400" b="1" dirty="0">
                <a:latin typeface="+mn-lt"/>
              </a:rPr>
              <a:t>Groupwork</a:t>
            </a:r>
          </a:p>
          <a:p>
            <a:pPr marL="0" indent="0">
              <a:lnSpc>
                <a:spcPct val="110000"/>
              </a:lnSpc>
              <a:spcBef>
                <a:spcPts val="0"/>
              </a:spcBef>
              <a:spcAft>
                <a:spcPts val="600"/>
              </a:spcAft>
              <a:buNone/>
            </a:pPr>
            <a:r>
              <a:rPr lang="en-GB" b="1" dirty="0">
                <a:solidFill>
                  <a:srgbClr val="0070C0"/>
                </a:solidFill>
                <a:latin typeface="+mn-lt"/>
              </a:rPr>
              <a:t>Thursday Nov. 21</a:t>
            </a:r>
          </a:p>
          <a:p>
            <a:pPr>
              <a:lnSpc>
                <a:spcPct val="110000"/>
              </a:lnSpc>
              <a:spcBef>
                <a:spcPts val="0"/>
              </a:spcBef>
              <a:spcAft>
                <a:spcPts val="600"/>
              </a:spcAft>
            </a:pPr>
            <a:r>
              <a:rPr lang="en-GB" sz="1400" b="1" dirty="0">
                <a:latin typeface="+mn-lt"/>
              </a:rPr>
              <a:t>Groupwork </a:t>
            </a:r>
          </a:p>
          <a:p>
            <a:pPr marL="0" indent="0">
              <a:lnSpc>
                <a:spcPct val="110000"/>
              </a:lnSpc>
              <a:spcBef>
                <a:spcPts val="0"/>
              </a:spcBef>
              <a:spcAft>
                <a:spcPts val="600"/>
              </a:spcAft>
              <a:buNone/>
            </a:pPr>
            <a:r>
              <a:rPr lang="en-GB" b="1" dirty="0">
                <a:solidFill>
                  <a:srgbClr val="0070C0"/>
                </a:solidFill>
                <a:latin typeface="+mn-lt"/>
              </a:rPr>
              <a:t>Friday Nov. 22</a:t>
            </a:r>
          </a:p>
          <a:p>
            <a:pPr>
              <a:lnSpc>
                <a:spcPct val="110000"/>
              </a:lnSpc>
              <a:spcBef>
                <a:spcPts val="0"/>
              </a:spcBef>
              <a:spcAft>
                <a:spcPts val="600"/>
              </a:spcAft>
            </a:pPr>
            <a:r>
              <a:rPr lang="en-GB" sz="1400" b="1" dirty="0">
                <a:latin typeface="+mn-lt"/>
              </a:rPr>
              <a:t>Presentation of selected tasks, visiting PIK</a:t>
            </a:r>
          </a:p>
        </p:txBody>
      </p:sp>
      <p:sp>
        <p:nvSpPr>
          <p:cNvPr id="2" name="Slide Number Placeholder 1"/>
          <p:cNvSpPr>
            <a:spLocks noGrp="1"/>
          </p:cNvSpPr>
          <p:nvPr>
            <p:ph type="sldNum" sz="quarter" idx="16"/>
          </p:nvPr>
        </p:nvSpPr>
        <p:spPr/>
        <p:txBody>
          <a:bodyPr/>
          <a:lstStyle/>
          <a:p>
            <a:pPr>
              <a:defRPr/>
            </a:pPr>
            <a:fld id="{10925CD4-87B1-4B3D-951F-F97D390442A5}" type="slidenum">
              <a:rPr lang="en-US" smtClean="0"/>
              <a:pPr>
                <a:defRPr/>
              </a:pPr>
              <a:t>6</a:t>
            </a:fld>
            <a:endParaRPr lang="en-US"/>
          </a:p>
        </p:txBody>
      </p:sp>
    </p:spTree>
    <p:extLst>
      <p:ext uri="{BB962C8B-B14F-4D97-AF65-F5344CB8AC3E}">
        <p14:creationId xmlns:p14="http://schemas.microsoft.com/office/powerpoint/2010/main" val="2288762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2E9EC061-54EB-4742-9458-9805654486F8}"/>
              </a:ext>
            </a:extLst>
          </p:cNvPr>
          <p:cNvSpPr>
            <a:spLocks noGrp="1"/>
          </p:cNvSpPr>
          <p:nvPr>
            <p:ph type="title"/>
          </p:nvPr>
        </p:nvSpPr>
        <p:spPr/>
        <p:txBody>
          <a:bodyPr/>
          <a:lstStyle/>
          <a:p>
            <a:r>
              <a:rPr lang="de-DE" dirty="0" err="1"/>
              <a:t>Conversion</a:t>
            </a:r>
            <a:r>
              <a:rPr lang="de-DE" dirty="0"/>
              <a:t> </a:t>
            </a:r>
            <a:r>
              <a:rPr lang="de-DE" dirty="0" err="1"/>
              <a:t>millimeter</a:t>
            </a:r>
            <a:r>
              <a:rPr lang="de-DE" dirty="0"/>
              <a:t> </a:t>
            </a:r>
            <a:r>
              <a:rPr lang="de-DE" dirty="0" err="1"/>
              <a:t>into</a:t>
            </a:r>
            <a:r>
              <a:rPr lang="de-DE" dirty="0"/>
              <a:t> </a:t>
            </a:r>
            <a:r>
              <a:rPr lang="de-DE" dirty="0" err="1"/>
              <a:t>litre</a:t>
            </a:r>
            <a:endParaRPr lang="en-DE" dirty="0"/>
          </a:p>
        </p:txBody>
      </p:sp>
      <p:sp>
        <p:nvSpPr>
          <p:cNvPr id="3" name="Text Placeholder 2">
            <a:extLst>
              <a:ext uri="{FF2B5EF4-FFF2-40B4-BE49-F238E27FC236}">
                <a16:creationId xmlns:a16="http://schemas.microsoft.com/office/drawing/2014/main" id="{87C9E224-9819-421D-87C5-5434CAC4A7A3}"/>
              </a:ext>
            </a:extLst>
          </p:cNvPr>
          <p:cNvSpPr>
            <a:spLocks noGrp="1"/>
          </p:cNvSpPr>
          <p:nvPr>
            <p:ph type="body" sz="quarter" idx="13"/>
          </p:nvPr>
        </p:nvSpPr>
        <p:spPr>
          <a:xfrm>
            <a:off x="2195736" y="1995686"/>
            <a:ext cx="4176464" cy="2142397"/>
          </a:xfrm>
        </p:spPr>
        <p:txBody>
          <a:bodyPr>
            <a:normAutofit/>
          </a:bodyPr>
          <a:lstStyle/>
          <a:p>
            <a:pPr marL="0" indent="0">
              <a:buNone/>
            </a:pPr>
            <a:r>
              <a:rPr lang="de-DE" sz="2800" b="1" dirty="0">
                <a:latin typeface="+mn-lt"/>
              </a:rPr>
              <a:t>1 mm (rain) = 1 </a:t>
            </a:r>
            <a:r>
              <a:rPr lang="de-DE" sz="2800" b="1" dirty="0" err="1">
                <a:latin typeface="+mn-lt"/>
              </a:rPr>
              <a:t>litre</a:t>
            </a:r>
            <a:r>
              <a:rPr lang="de-DE" sz="2800" b="1" dirty="0">
                <a:latin typeface="+mn-lt"/>
              </a:rPr>
              <a:t> / m</a:t>
            </a:r>
            <a:r>
              <a:rPr lang="de-DE" sz="2800" b="1" baseline="30000" dirty="0">
                <a:latin typeface="+mn-lt"/>
              </a:rPr>
              <a:t>2</a:t>
            </a:r>
            <a:endParaRPr lang="en-DE" sz="2800" b="1" baseline="30000" dirty="0">
              <a:latin typeface="+mn-lt"/>
            </a:endParaRP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egenmesse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94" y="1347614"/>
            <a:ext cx="3872608" cy="292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1960105" y="2161188"/>
            <a:ext cx="9557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600" b="1" dirty="0"/>
              <a:t>200 cm</a:t>
            </a:r>
            <a:r>
              <a:rPr lang="de-DE" altLang="en-US" sz="1600" b="1" baseline="30000" dirty="0"/>
              <a:t>2</a:t>
            </a:r>
            <a:endParaRPr lang="en-US" altLang="en-US" sz="1600" b="1" baseline="30000" dirty="0"/>
          </a:p>
        </p:txBody>
      </p:sp>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4F1BED69-8829-48AB-A956-A66228660B45}"/>
              </a:ext>
            </a:extLst>
          </p:cNvPr>
          <p:cNvSpPr>
            <a:spLocks noGrp="1"/>
          </p:cNvSpPr>
          <p:nvPr>
            <p:ph type="title"/>
          </p:nvPr>
        </p:nvSpPr>
        <p:spPr/>
        <p:txBody>
          <a:bodyPr/>
          <a:lstStyle/>
          <a:p>
            <a:r>
              <a:rPr lang="de-DE" dirty="0"/>
              <a:t>Hellmann rain </a:t>
            </a:r>
            <a:r>
              <a:rPr lang="de-DE" dirty="0" err="1"/>
              <a:t>gauge</a:t>
            </a:r>
            <a:r>
              <a:rPr lang="de-DE" dirty="0"/>
              <a:t> (</a:t>
            </a:r>
            <a:r>
              <a:rPr lang="de-DE" dirty="0" err="1"/>
              <a:t>ombrometer</a:t>
            </a:r>
            <a:r>
              <a:rPr lang="de-DE" dirty="0"/>
              <a:t>)</a:t>
            </a:r>
            <a:endParaRPr lang="en-DE" dirty="0"/>
          </a:p>
        </p:txBody>
      </p:sp>
      <p:sp>
        <p:nvSpPr>
          <p:cNvPr id="5" name="Rectangle 4">
            <a:extLst>
              <a:ext uri="{FF2B5EF4-FFF2-40B4-BE49-F238E27FC236}">
                <a16:creationId xmlns:a16="http://schemas.microsoft.com/office/drawing/2014/main" id="{7B69CCE9-47AA-415D-B271-FFF76C87D825}"/>
              </a:ext>
            </a:extLst>
          </p:cNvPr>
          <p:cNvSpPr/>
          <p:nvPr/>
        </p:nvSpPr>
        <p:spPr>
          <a:xfrm>
            <a:off x="4690349" y="1515070"/>
            <a:ext cx="4225051" cy="923330"/>
          </a:xfrm>
          <a:prstGeom prst="rect">
            <a:avLst/>
          </a:prstGeom>
        </p:spPr>
        <p:txBody>
          <a:bodyPr wrap="square">
            <a:spAutoFit/>
          </a:bodyPr>
          <a:lstStyle/>
          <a:p>
            <a:pPr marL="285750" indent="-285750">
              <a:buFont typeface="Arial" panose="020B0604020202020204" pitchFamily="34" charset="0"/>
              <a:buChar char="•"/>
            </a:pPr>
            <a:r>
              <a:rPr lang="en-US" sz="1800" dirty="0">
                <a:latin typeface="+mn-lt"/>
              </a:rPr>
              <a:t>R</a:t>
            </a:r>
            <a:r>
              <a:rPr lang="en-DE" sz="1800" dirty="0" err="1">
                <a:latin typeface="+mn-lt"/>
              </a:rPr>
              <a:t>eference</a:t>
            </a:r>
            <a:r>
              <a:rPr lang="en-DE" sz="1800" dirty="0">
                <a:latin typeface="+mn-lt"/>
              </a:rPr>
              <a:t> area</a:t>
            </a:r>
            <a:r>
              <a:rPr lang="en-US" sz="1800" dirty="0">
                <a:latin typeface="+mn-lt"/>
              </a:rPr>
              <a:t>: 200 cm</a:t>
            </a:r>
            <a:r>
              <a:rPr lang="en-US" sz="1800" baseline="30000" dirty="0">
                <a:latin typeface="+mn-lt"/>
              </a:rPr>
              <a:t>2</a:t>
            </a:r>
            <a:r>
              <a:rPr lang="en-DE" sz="1800" dirty="0">
                <a:latin typeface="+mn-lt"/>
              </a:rPr>
              <a:t> </a:t>
            </a:r>
            <a:endParaRPr lang="en-US" sz="1800" dirty="0">
              <a:latin typeface="+mn-lt"/>
            </a:endParaRPr>
          </a:p>
          <a:p>
            <a:pPr marL="285750" indent="-285750">
              <a:buFont typeface="Arial" panose="020B0604020202020204" pitchFamily="34" charset="0"/>
              <a:buChar char="•"/>
            </a:pPr>
            <a:r>
              <a:rPr lang="en-US" sz="1800" dirty="0">
                <a:latin typeface="+mn-lt"/>
              </a:rPr>
              <a:t>1 m above surface (snow free)</a:t>
            </a:r>
          </a:p>
          <a:p>
            <a:pPr marL="285750" indent="-285750">
              <a:buFont typeface="Arial" panose="020B0604020202020204" pitchFamily="34" charset="0"/>
              <a:buChar char="•"/>
            </a:pPr>
            <a:r>
              <a:rPr lang="en-US" sz="1800" dirty="0">
                <a:latin typeface="+mn-lt"/>
              </a:rPr>
              <a:t>1,5 m above surface (snow)</a:t>
            </a:r>
            <a:endParaRPr lang="de-DE" sz="1800" dirty="0">
              <a:latin typeface="+mn-lt"/>
            </a:endParaRPr>
          </a:p>
        </p:txBody>
      </p:sp>
      <p:sp>
        <p:nvSpPr>
          <p:cNvPr id="7" name="Rectangle 6">
            <a:extLst>
              <a:ext uri="{FF2B5EF4-FFF2-40B4-BE49-F238E27FC236}">
                <a16:creationId xmlns:a16="http://schemas.microsoft.com/office/drawing/2014/main" id="{416CE65E-E776-4BA8-96F8-3E8B4965C5B3}"/>
              </a:ext>
            </a:extLst>
          </p:cNvPr>
          <p:cNvSpPr/>
          <p:nvPr/>
        </p:nvSpPr>
        <p:spPr>
          <a:xfrm>
            <a:off x="3923928" y="4838938"/>
            <a:ext cx="4680520" cy="246221"/>
          </a:xfrm>
          <a:prstGeom prst="rect">
            <a:avLst/>
          </a:prstGeom>
        </p:spPr>
        <p:txBody>
          <a:bodyPr wrap="square">
            <a:spAutoFit/>
          </a:bodyPr>
          <a:lstStyle/>
          <a:p>
            <a:r>
              <a:rPr lang="en-DE" sz="1000" dirty="0">
                <a:solidFill>
                  <a:schemeClr val="bg2">
                    <a:lumMod val="50000"/>
                  </a:schemeClr>
                </a:solidFill>
                <a:latin typeface="+mn-lt"/>
              </a:rPr>
              <a:t>https://www.spektrum.de/lexikon/geographie/hellmann-regenmesser/3425</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169194" y="4743450"/>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algn="ctr" eaLnBrk="1" hangingPunct="1">
              <a:buClrTx/>
              <a:buFontTx/>
              <a:buNone/>
            </a:pPr>
            <a:fld id="{816C2A8E-3285-4727-BA47-FD244BAFC604}" type="slidenum">
              <a:rPr lang="de-DE" altLang="en-US" sz="1050" i="0">
                <a:solidFill>
                  <a:srgbClr val="316395"/>
                </a:solidFill>
                <a:latin typeface="Tahoma" pitchFamily="34" charset="0"/>
              </a:rPr>
              <a:pPr algn="ctr" eaLnBrk="1" hangingPunct="1">
                <a:buClrTx/>
                <a:buFontTx/>
                <a:buNone/>
              </a:pPr>
              <a:t>62</a:t>
            </a:fld>
            <a:endParaRPr lang="de-DE" altLang="en-US" sz="1050" i="0">
              <a:solidFill>
                <a:srgbClr val="316395"/>
              </a:solidFill>
              <a:latin typeface="Tahoma" pitchFamily="34" charset="0"/>
            </a:endParaRPr>
          </a:p>
        </p:txBody>
      </p:sp>
      <p:sp>
        <p:nvSpPr>
          <p:cNvPr id="6"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3" name="Title 2">
            <a:extLst>
              <a:ext uri="{FF2B5EF4-FFF2-40B4-BE49-F238E27FC236}">
                <a16:creationId xmlns:a16="http://schemas.microsoft.com/office/drawing/2014/main" id="{714486D8-C5C2-446C-9DEC-3A9B138573CA}"/>
              </a:ext>
            </a:extLst>
          </p:cNvPr>
          <p:cNvSpPr>
            <a:spLocks noGrp="1"/>
          </p:cNvSpPr>
          <p:nvPr>
            <p:ph type="title"/>
          </p:nvPr>
        </p:nvSpPr>
        <p:spPr/>
        <p:txBody>
          <a:bodyPr/>
          <a:lstStyle/>
          <a:p>
            <a:r>
              <a:rPr lang="de-DE" dirty="0" err="1"/>
              <a:t>Undercatch</a:t>
            </a:r>
            <a:endParaRPr lang="en-DE" dirty="0"/>
          </a:p>
        </p:txBody>
      </p:sp>
      <p:sp>
        <p:nvSpPr>
          <p:cNvPr id="4" name="Text Placeholder 3">
            <a:extLst>
              <a:ext uri="{FF2B5EF4-FFF2-40B4-BE49-F238E27FC236}">
                <a16:creationId xmlns:a16="http://schemas.microsoft.com/office/drawing/2014/main" id="{4271F7DC-AE19-4BAA-853E-85718D32E962}"/>
              </a:ext>
            </a:extLst>
          </p:cNvPr>
          <p:cNvSpPr>
            <a:spLocks noGrp="1"/>
          </p:cNvSpPr>
          <p:nvPr>
            <p:ph type="body" sz="quarter" idx="13"/>
          </p:nvPr>
        </p:nvSpPr>
        <p:spPr/>
        <p:txBody>
          <a:bodyPr>
            <a:normAutofit/>
          </a:bodyPr>
          <a:lstStyle/>
          <a:p>
            <a:pPr marL="0" indent="0">
              <a:buNone/>
            </a:pPr>
            <a:r>
              <a:rPr lang="en-DE" sz="2000" b="1" dirty="0">
                <a:solidFill>
                  <a:srgbClr val="FF0000"/>
                </a:solidFill>
                <a:latin typeface="+mn-lt"/>
              </a:rPr>
              <a:t>Classical </a:t>
            </a:r>
            <a:r>
              <a:rPr lang="en-DE" sz="2000" b="1" dirty="0" err="1">
                <a:solidFill>
                  <a:srgbClr val="FF0000"/>
                </a:solidFill>
                <a:latin typeface="+mn-lt"/>
              </a:rPr>
              <a:t>observartions</a:t>
            </a:r>
            <a:r>
              <a:rPr lang="en-DE" sz="2000" b="1" dirty="0">
                <a:solidFill>
                  <a:srgbClr val="FF0000"/>
                </a:solidFill>
                <a:latin typeface="+mn-lt"/>
              </a:rPr>
              <a:t> techniques underestimate precipitation by 10-20% at least</a:t>
            </a:r>
            <a:r>
              <a:rPr lang="en-US" sz="2000" b="1" dirty="0">
                <a:solidFill>
                  <a:srgbClr val="FF0000"/>
                </a:solidFill>
                <a:latin typeface="+mn-lt"/>
              </a:rPr>
              <a:t>, due to:</a:t>
            </a:r>
          </a:p>
          <a:p>
            <a:pPr marL="285750" indent="-285750">
              <a:buFont typeface="Arial" panose="020B0604020202020204" pitchFamily="34" charset="0"/>
              <a:buChar char="•"/>
            </a:pPr>
            <a:r>
              <a:rPr lang="en-DE" dirty="0">
                <a:latin typeface="+mn-lt"/>
              </a:rPr>
              <a:t>the influence of evaporation and spray water, </a:t>
            </a:r>
            <a:endParaRPr lang="de-DE" dirty="0">
              <a:latin typeface="+mn-lt"/>
            </a:endParaRPr>
          </a:p>
          <a:p>
            <a:pPr marL="285750" indent="-285750">
              <a:buFont typeface="Arial" panose="020B0604020202020204" pitchFamily="34" charset="0"/>
              <a:buChar char="•"/>
            </a:pPr>
            <a:r>
              <a:rPr lang="en-DE" dirty="0">
                <a:latin typeface="+mn-lt"/>
              </a:rPr>
              <a:t>snow bonnets, wind influence as well as wetting influence.</a:t>
            </a:r>
            <a:endParaRPr lang="en-US" dirty="0">
              <a:latin typeface="+mn-lt"/>
            </a:endParaRPr>
          </a:p>
          <a:p>
            <a:pPr marL="285750" indent="-285750">
              <a:buFont typeface="Arial" panose="020B0604020202020204" pitchFamily="34" charset="0"/>
              <a:buChar char="•"/>
            </a:pPr>
            <a:r>
              <a:rPr lang="en-DE" dirty="0">
                <a:latin typeface="+mn-lt"/>
              </a:rPr>
              <a:t>In addition, inhomogeneities in the environment interfere, e.g. with </a:t>
            </a:r>
            <a:r>
              <a:rPr lang="de-DE" dirty="0">
                <a:latin typeface="+mn-lt"/>
              </a:rPr>
              <a:t>plant</a:t>
            </a:r>
            <a:r>
              <a:rPr lang="en-DE" dirty="0">
                <a:latin typeface="+mn-lt"/>
              </a:rPr>
              <a:t> growth, high-rise construction. </a:t>
            </a:r>
            <a:endParaRPr lang="de-DE" b="1" dirty="0">
              <a:solidFill>
                <a:srgbClr val="FF0000"/>
              </a:solidFill>
              <a:latin typeface="+mn-lt"/>
            </a:endParaRPr>
          </a:p>
          <a:p>
            <a:pPr marL="0" indent="0">
              <a:buNone/>
            </a:pPr>
            <a:r>
              <a:rPr lang="de-DE" dirty="0" err="1">
                <a:latin typeface="+mn-lt"/>
              </a:rPr>
              <a:t>Undercatch</a:t>
            </a:r>
            <a:r>
              <a:rPr lang="de-DE" dirty="0">
                <a:latin typeface="+mn-lt"/>
              </a:rPr>
              <a:t> larger </a:t>
            </a:r>
            <a:r>
              <a:rPr lang="de-DE" dirty="0" err="1">
                <a:latin typeface="+mn-lt"/>
              </a:rPr>
              <a:t>for</a:t>
            </a:r>
            <a:r>
              <a:rPr lang="de-DE" dirty="0">
                <a:latin typeface="+mn-lt"/>
              </a:rPr>
              <a:t> </a:t>
            </a:r>
            <a:r>
              <a:rPr lang="de-DE" dirty="0" err="1">
                <a:latin typeface="+mn-lt"/>
              </a:rPr>
              <a:t>snow</a:t>
            </a:r>
            <a:endParaRPr lang="en-US" dirty="0">
              <a:latin typeface="+mn-lt"/>
            </a:endParaRPr>
          </a:p>
          <a:p>
            <a:pPr marL="0" indent="0">
              <a:buNone/>
            </a:pPr>
            <a:r>
              <a:rPr lang="de-DE" dirty="0" err="1">
                <a:latin typeface="+mn-lt"/>
              </a:rPr>
              <a:t>Empirical</a:t>
            </a:r>
            <a:r>
              <a:rPr lang="de-DE" dirty="0">
                <a:latin typeface="+mn-lt"/>
              </a:rPr>
              <a:t> and </a:t>
            </a:r>
            <a:r>
              <a:rPr lang="de-DE" dirty="0" err="1">
                <a:latin typeface="+mn-lt"/>
              </a:rPr>
              <a:t>physically</a:t>
            </a:r>
            <a:r>
              <a:rPr lang="de-DE" dirty="0">
                <a:latin typeface="+mn-lt"/>
              </a:rPr>
              <a:t> </a:t>
            </a:r>
            <a:r>
              <a:rPr lang="de-DE" dirty="0" err="1">
                <a:latin typeface="+mn-lt"/>
              </a:rPr>
              <a:t>based</a:t>
            </a:r>
            <a:r>
              <a:rPr lang="de-DE" dirty="0">
                <a:latin typeface="+mn-lt"/>
              </a:rPr>
              <a:t> </a:t>
            </a:r>
            <a:r>
              <a:rPr lang="de-DE" dirty="0" err="1">
                <a:latin typeface="+mn-lt"/>
              </a:rPr>
              <a:t>methods</a:t>
            </a:r>
            <a:r>
              <a:rPr lang="de-DE" dirty="0">
                <a:latin typeface="+mn-lt"/>
              </a:rPr>
              <a:t> </a:t>
            </a:r>
            <a:r>
              <a:rPr lang="de-DE" dirty="0" err="1">
                <a:latin typeface="+mn-lt"/>
              </a:rPr>
              <a:t>to</a:t>
            </a:r>
            <a:r>
              <a:rPr lang="de-DE" dirty="0">
                <a:latin typeface="+mn-lt"/>
              </a:rPr>
              <a:t> </a:t>
            </a:r>
            <a:r>
              <a:rPr lang="de-DE" dirty="0" err="1">
                <a:latin typeface="+mn-lt"/>
              </a:rPr>
              <a:t>correct</a:t>
            </a:r>
            <a:r>
              <a:rPr lang="de-DE" dirty="0">
                <a:latin typeface="+mn-lt"/>
              </a:rPr>
              <a:t> </a:t>
            </a:r>
            <a:r>
              <a:rPr lang="de-DE" dirty="0" err="1">
                <a:latin typeface="+mn-lt"/>
              </a:rPr>
              <a:t>exist</a:t>
            </a:r>
            <a:endParaRPr lang="en-DE" dirty="0">
              <a:latin typeface="+mn-lt"/>
            </a:endParaRPr>
          </a:p>
          <a:p>
            <a:endParaRPr lang="en-DE" dirty="0">
              <a:latin typeface="+mn-l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63D4B-12FB-4634-A61D-BB81FEC8EBB2}"/>
              </a:ext>
            </a:extLst>
          </p:cNvPr>
          <p:cNvSpPr>
            <a:spLocks noGrp="1"/>
          </p:cNvSpPr>
          <p:nvPr>
            <p:ph type="title"/>
          </p:nvPr>
        </p:nvSpPr>
        <p:spPr/>
        <p:txBody>
          <a:bodyPr/>
          <a:lstStyle/>
          <a:p>
            <a:r>
              <a:rPr lang="de-DE" dirty="0" err="1"/>
              <a:t>Advanced</a:t>
            </a:r>
            <a:r>
              <a:rPr lang="de-DE" dirty="0"/>
              <a:t> rain </a:t>
            </a:r>
            <a:r>
              <a:rPr lang="de-DE" dirty="0" err="1"/>
              <a:t>gauges</a:t>
            </a:r>
            <a:endParaRPr lang="en-DE" dirty="0"/>
          </a:p>
        </p:txBody>
      </p:sp>
      <p:sp>
        <p:nvSpPr>
          <p:cNvPr id="4" name="Slide Number Placeholder 3">
            <a:extLst>
              <a:ext uri="{FF2B5EF4-FFF2-40B4-BE49-F238E27FC236}">
                <a16:creationId xmlns:a16="http://schemas.microsoft.com/office/drawing/2014/main" id="{D7070DDE-6EDA-4C51-A1D6-045BB7BC60D3}"/>
              </a:ext>
            </a:extLst>
          </p:cNvPr>
          <p:cNvSpPr>
            <a:spLocks noGrp="1"/>
          </p:cNvSpPr>
          <p:nvPr>
            <p:ph type="sldNum" sz="quarter" idx="16"/>
          </p:nvPr>
        </p:nvSpPr>
        <p:spPr/>
        <p:txBody>
          <a:bodyPr/>
          <a:lstStyle/>
          <a:p>
            <a:pPr>
              <a:defRPr/>
            </a:pPr>
            <a:r>
              <a:rPr lang="de-DE"/>
              <a:t>Seite </a:t>
            </a:r>
            <a:fld id="{959D87B1-1F1C-4319-8EA1-6710C33C6049}" type="slidenum">
              <a:rPr lang="de-DE" smtClean="0"/>
              <a:t>63</a:t>
            </a:fld>
            <a:endParaRPr lang="de-DE"/>
          </a:p>
        </p:txBody>
      </p:sp>
      <p:pic>
        <p:nvPicPr>
          <p:cNvPr id="6" name="Picture 5">
            <a:extLst>
              <a:ext uri="{FF2B5EF4-FFF2-40B4-BE49-F238E27FC236}">
                <a16:creationId xmlns:a16="http://schemas.microsoft.com/office/drawing/2014/main" id="{27A6DFB6-1BA1-4991-82DA-03B1CAEA2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275606"/>
            <a:ext cx="3384376" cy="3384376"/>
          </a:xfrm>
          <a:prstGeom prst="rect">
            <a:avLst/>
          </a:prstGeom>
        </p:spPr>
      </p:pic>
      <p:sp>
        <p:nvSpPr>
          <p:cNvPr id="7" name="Rectangle 6">
            <a:extLst>
              <a:ext uri="{FF2B5EF4-FFF2-40B4-BE49-F238E27FC236}">
                <a16:creationId xmlns:a16="http://schemas.microsoft.com/office/drawing/2014/main" id="{D382597F-BFD7-4540-9699-C865008A3964}"/>
              </a:ext>
            </a:extLst>
          </p:cNvPr>
          <p:cNvSpPr/>
          <p:nvPr/>
        </p:nvSpPr>
        <p:spPr>
          <a:xfrm>
            <a:off x="4427984" y="1563638"/>
            <a:ext cx="4572000" cy="2246769"/>
          </a:xfrm>
          <a:prstGeom prst="rect">
            <a:avLst/>
          </a:prstGeom>
        </p:spPr>
        <p:txBody>
          <a:bodyPr>
            <a:spAutoFit/>
          </a:bodyPr>
          <a:lstStyle/>
          <a:p>
            <a:pPr marL="342900" indent="-342900">
              <a:buFont typeface="Arial" panose="020B0604020202020204" pitchFamily="34" charset="0"/>
              <a:buChar char="•"/>
            </a:pPr>
            <a:r>
              <a:rPr lang="en-DE" sz="2000" dirty="0">
                <a:latin typeface="+mn-lt"/>
              </a:rPr>
              <a:t>Precipitation gauge based on the weighing principle with wind protection</a:t>
            </a:r>
            <a:endParaRPr lang="de-DE" sz="2000" dirty="0">
              <a:latin typeface="+mn-lt"/>
            </a:endParaRPr>
          </a:p>
          <a:p>
            <a:pPr marL="342900" indent="-342900">
              <a:buFont typeface="Arial" panose="020B0604020202020204" pitchFamily="34" charset="0"/>
              <a:buChar char="•"/>
            </a:pPr>
            <a:r>
              <a:rPr lang="de-DE" sz="2000" dirty="0">
                <a:latin typeface="+mn-lt"/>
              </a:rPr>
              <a:t>Many </a:t>
            </a:r>
            <a:r>
              <a:rPr lang="de-DE" sz="2000" dirty="0" err="1">
                <a:latin typeface="+mn-lt"/>
              </a:rPr>
              <a:t>types</a:t>
            </a:r>
            <a:r>
              <a:rPr lang="de-DE" sz="2000" dirty="0">
                <a:latin typeface="+mn-lt"/>
              </a:rPr>
              <a:t> and </a:t>
            </a:r>
            <a:r>
              <a:rPr lang="de-DE" sz="2000" dirty="0" err="1">
                <a:latin typeface="+mn-lt"/>
              </a:rPr>
              <a:t>variations</a:t>
            </a:r>
            <a:r>
              <a:rPr lang="de-DE" sz="2000" dirty="0">
                <a:latin typeface="+mn-lt"/>
              </a:rPr>
              <a:t> </a:t>
            </a:r>
            <a:r>
              <a:rPr lang="de-DE" sz="2000" dirty="0" err="1">
                <a:latin typeface="+mn-lt"/>
              </a:rPr>
              <a:t>exist</a:t>
            </a:r>
            <a:endParaRPr lang="de-DE" sz="2000" dirty="0">
              <a:latin typeface="+mn-lt"/>
            </a:endParaRPr>
          </a:p>
          <a:p>
            <a:pPr marL="342900" indent="-342900">
              <a:buFont typeface="Arial" panose="020B0604020202020204" pitchFamily="34" charset="0"/>
              <a:buChar char="•"/>
            </a:pPr>
            <a:r>
              <a:rPr lang="de-DE" sz="2000" dirty="0" err="1">
                <a:latin typeface="+mn-lt"/>
              </a:rPr>
              <a:t>Often</a:t>
            </a:r>
            <a:r>
              <a:rPr lang="de-DE" sz="2000" dirty="0">
                <a:latin typeface="+mn-lt"/>
              </a:rPr>
              <a:t> digital</a:t>
            </a:r>
          </a:p>
          <a:p>
            <a:pPr marL="342900" indent="-342900">
              <a:buFont typeface="Arial" panose="020B0604020202020204" pitchFamily="34" charset="0"/>
              <a:buChar char="•"/>
            </a:pPr>
            <a:endParaRPr lang="de-DE" sz="2000" dirty="0">
              <a:latin typeface="+mn-lt"/>
            </a:endParaRPr>
          </a:p>
          <a:p>
            <a:pPr marL="342900" indent="-342900">
              <a:buFont typeface="Arial" panose="020B0604020202020204" pitchFamily="34" charset="0"/>
              <a:buChar char="•"/>
            </a:pPr>
            <a:r>
              <a:rPr lang="de-DE" sz="2000" dirty="0" err="1">
                <a:latin typeface="+mn-lt"/>
              </a:rPr>
              <a:t>Comparability</a:t>
            </a:r>
            <a:r>
              <a:rPr lang="de-DE" sz="2000" dirty="0">
                <a:latin typeface="+mn-lt"/>
              </a:rPr>
              <a:t>!?</a:t>
            </a:r>
            <a:endParaRPr lang="en-DE" sz="2000" dirty="0">
              <a:latin typeface="+mn-lt"/>
            </a:endParaRPr>
          </a:p>
        </p:txBody>
      </p:sp>
    </p:spTree>
    <p:extLst>
      <p:ext uri="{BB962C8B-B14F-4D97-AF65-F5344CB8AC3E}">
        <p14:creationId xmlns:p14="http://schemas.microsoft.com/office/powerpoint/2010/main" val="23731614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A05434DB-8404-4A35-88AD-DC317C72B226}"/>
              </a:ext>
            </a:extLst>
          </p:cNvPr>
          <p:cNvSpPr>
            <a:spLocks noGrp="1"/>
          </p:cNvSpPr>
          <p:nvPr>
            <p:ph type="title"/>
          </p:nvPr>
        </p:nvSpPr>
        <p:spPr/>
        <p:txBody>
          <a:bodyPr/>
          <a:lstStyle/>
          <a:p>
            <a:r>
              <a:rPr lang="de-DE" dirty="0" err="1"/>
              <a:t>Synoptic</a:t>
            </a:r>
            <a:r>
              <a:rPr lang="de-DE" dirty="0"/>
              <a:t> </a:t>
            </a:r>
            <a:r>
              <a:rPr lang="de-DE" dirty="0" err="1"/>
              <a:t>station</a:t>
            </a:r>
            <a:endParaRPr lang="en-DE" dirty="0"/>
          </a:p>
        </p:txBody>
      </p:sp>
      <p:graphicFrame>
        <p:nvGraphicFramePr>
          <p:cNvPr id="49154" name="Object 2"/>
          <p:cNvGraphicFramePr>
            <a:graphicFrameLocks noChangeAspect="1"/>
          </p:cNvGraphicFramePr>
          <p:nvPr>
            <p:extLst>
              <p:ext uri="{D42A27DB-BD31-4B8C-83A1-F6EECF244321}">
                <p14:modId xmlns:p14="http://schemas.microsoft.com/office/powerpoint/2010/main" val="773047663"/>
              </p:ext>
            </p:extLst>
          </p:nvPr>
        </p:nvGraphicFramePr>
        <p:xfrm>
          <a:off x="2000250" y="1203325"/>
          <a:ext cx="5373688" cy="3708400"/>
        </p:xfrm>
        <a:graphic>
          <a:graphicData uri="http://schemas.openxmlformats.org/presentationml/2006/ole">
            <mc:AlternateContent xmlns:mc="http://schemas.openxmlformats.org/markup-compatibility/2006">
              <mc:Choice xmlns:v="urn:schemas-microsoft-com:vml" Requires="v">
                <p:oleObj spid="_x0000_s15474" name="Image" r:id="rId4" imgW="8277684" imgH="5711480" progId="Photoshop.Image.7">
                  <p:embed/>
                </p:oleObj>
              </mc:Choice>
              <mc:Fallback>
                <p:oleObj name="Image" r:id="rId4" imgW="8277684" imgH="5711480" progId="Photoshop.Image.7">
                  <p:embed/>
                  <p:pic>
                    <p:nvPicPr>
                      <p:cNvPr id="4915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1203325"/>
                        <a:ext cx="5373688" cy="3708400"/>
                      </a:xfrm>
                      <a:prstGeom prst="rect">
                        <a:avLst/>
                      </a:prstGeom>
                      <a:noFill/>
                      <a:ln>
                        <a:noFill/>
                      </a:ln>
                      <a:effectLst>
                        <a:outerShdw dist="107763" dir="2700000" algn="ctr" rotWithShape="0">
                          <a:schemeClr val="bg2"/>
                        </a:outerShdw>
                      </a:effectLst>
                      <a:extLst/>
                    </p:spPr>
                  </p:pic>
                </p:oleObj>
              </mc:Fallback>
            </mc:AlternateContent>
          </a:graphicData>
        </a:graphic>
      </p:graphicFrame>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121246"/>
            <a:ext cx="3179618" cy="4114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282" y="1121246"/>
            <a:ext cx="3179618" cy="4114800"/>
          </a:xfrm>
          <a:prstGeom prst="rect">
            <a:avLst/>
          </a:prstGeom>
        </p:spPr>
      </p:pic>
      <p:sp>
        <p:nvSpPr>
          <p:cNvPr id="4"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6" name="Title 5">
            <a:extLst>
              <a:ext uri="{FF2B5EF4-FFF2-40B4-BE49-F238E27FC236}">
                <a16:creationId xmlns:a16="http://schemas.microsoft.com/office/drawing/2014/main" id="{F018A4A1-F6B5-44FC-888A-FD8D95FA6675}"/>
              </a:ext>
            </a:extLst>
          </p:cNvPr>
          <p:cNvSpPr>
            <a:spLocks noGrp="1"/>
          </p:cNvSpPr>
          <p:nvPr>
            <p:ph type="title"/>
          </p:nvPr>
        </p:nvSpPr>
        <p:spPr/>
        <p:txBody>
          <a:bodyPr/>
          <a:lstStyle/>
          <a:p>
            <a:r>
              <a:rPr lang="de-DE" dirty="0"/>
              <a:t>Observation network in Germany </a:t>
            </a:r>
            <a:endParaRPr lang="en-DE" dirty="0"/>
          </a:p>
        </p:txBody>
      </p:sp>
      <p:sp>
        <p:nvSpPr>
          <p:cNvPr id="5" name="TextBox 4">
            <a:extLst>
              <a:ext uri="{FF2B5EF4-FFF2-40B4-BE49-F238E27FC236}">
                <a16:creationId xmlns:a16="http://schemas.microsoft.com/office/drawing/2014/main" id="{2E17FDFB-6363-4C08-BE50-E1A62B5F5166}"/>
              </a:ext>
            </a:extLst>
          </p:cNvPr>
          <p:cNvSpPr txBox="1"/>
          <p:nvPr/>
        </p:nvSpPr>
        <p:spPr bwMode="auto">
          <a:xfrm>
            <a:off x="1740312" y="2418442"/>
            <a:ext cx="2852063" cy="369332"/>
          </a:xfrm>
          <a:prstGeom prst="rect">
            <a:avLst/>
          </a:prstGeom>
          <a:noFill/>
        </p:spPr>
        <p:txBody>
          <a:bodyPr wrap="none" rtlCol="0">
            <a:spAutoFit/>
          </a:bodyPr>
          <a:lstStyle/>
          <a:p>
            <a:r>
              <a:rPr lang="de-DE" sz="1800" dirty="0"/>
              <a:t>2242 </a:t>
            </a:r>
            <a:r>
              <a:rPr lang="de-DE" sz="1800" dirty="0" err="1"/>
              <a:t>stations</a:t>
            </a:r>
            <a:r>
              <a:rPr lang="de-DE" sz="1800" dirty="0"/>
              <a:t> </a:t>
            </a:r>
            <a:r>
              <a:rPr lang="de-DE" sz="1800" dirty="0" err="1"/>
              <a:t>before</a:t>
            </a:r>
            <a:r>
              <a:rPr lang="de-DE" sz="1800" dirty="0"/>
              <a:t> 2010</a:t>
            </a:r>
            <a:endParaRPr lang="en-DE" sz="1800" dirty="0"/>
          </a:p>
        </p:txBody>
      </p:sp>
      <p:sp>
        <p:nvSpPr>
          <p:cNvPr id="7" name="TextBox 6">
            <a:extLst>
              <a:ext uri="{FF2B5EF4-FFF2-40B4-BE49-F238E27FC236}">
                <a16:creationId xmlns:a16="http://schemas.microsoft.com/office/drawing/2014/main" id="{996F26BC-F9A5-4FBA-9E2C-8951ED52079C}"/>
              </a:ext>
            </a:extLst>
          </p:cNvPr>
          <p:cNvSpPr txBox="1"/>
          <p:nvPr/>
        </p:nvSpPr>
        <p:spPr bwMode="auto">
          <a:xfrm>
            <a:off x="4931697" y="2418442"/>
            <a:ext cx="2736647" cy="369332"/>
          </a:xfrm>
          <a:prstGeom prst="rect">
            <a:avLst/>
          </a:prstGeom>
          <a:noFill/>
        </p:spPr>
        <p:txBody>
          <a:bodyPr wrap="none" rtlCol="0">
            <a:spAutoFit/>
          </a:bodyPr>
          <a:lstStyle/>
          <a:p>
            <a:r>
              <a:rPr lang="de-DE" sz="1800" dirty="0"/>
              <a:t>1218 </a:t>
            </a:r>
            <a:r>
              <a:rPr lang="de-DE" sz="1800" dirty="0" err="1"/>
              <a:t>stations</a:t>
            </a:r>
            <a:r>
              <a:rPr lang="de-DE" sz="1800" dirty="0"/>
              <a:t> </a:t>
            </a:r>
            <a:r>
              <a:rPr lang="de-DE" sz="1800" dirty="0" err="1"/>
              <a:t>since</a:t>
            </a:r>
            <a:r>
              <a:rPr lang="de-DE" sz="1800" dirty="0"/>
              <a:t> 2010</a:t>
            </a:r>
            <a:endParaRPr lang="en-DE" sz="1800" dirty="0"/>
          </a:p>
        </p:txBody>
      </p:sp>
    </p:spTree>
    <p:extLst>
      <p:ext uri="{BB962C8B-B14F-4D97-AF65-F5344CB8AC3E}">
        <p14:creationId xmlns:p14="http://schemas.microsoft.com/office/powerpoint/2010/main" val="3276276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00250" y="57150"/>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8014"/>
          <a:stretch/>
        </p:blipFill>
        <p:spPr>
          <a:xfrm>
            <a:off x="5652120" y="627476"/>
            <a:ext cx="3300413" cy="4041322"/>
          </a:xfrm>
          <a:prstGeom prst="rect">
            <a:avLst/>
          </a:prstGeom>
        </p:spPr>
      </p:pic>
      <p:sp>
        <p:nvSpPr>
          <p:cNvPr id="4" name="TextBox 3"/>
          <p:cNvSpPr txBox="1"/>
          <p:nvPr/>
        </p:nvSpPr>
        <p:spPr>
          <a:xfrm>
            <a:off x="2627784" y="4011910"/>
            <a:ext cx="2684009" cy="553998"/>
          </a:xfrm>
          <a:prstGeom prst="rect">
            <a:avLst/>
          </a:prstGeom>
          <a:noFill/>
        </p:spPr>
        <p:txBody>
          <a:bodyPr wrap="square" rtlCol="0">
            <a:spAutoFit/>
          </a:bodyPr>
          <a:lstStyle/>
          <a:p>
            <a:r>
              <a:rPr lang="de-DE" sz="1500" dirty="0">
                <a:latin typeface="+mn-lt"/>
              </a:rPr>
              <a:t>Radar </a:t>
            </a:r>
            <a:r>
              <a:rPr lang="de-DE" sz="1500" dirty="0" err="1">
                <a:latin typeface="+mn-lt"/>
              </a:rPr>
              <a:t>station</a:t>
            </a:r>
            <a:r>
              <a:rPr lang="de-DE" sz="1500" dirty="0">
                <a:latin typeface="+mn-lt"/>
              </a:rPr>
              <a:t> </a:t>
            </a:r>
            <a:r>
              <a:rPr lang="de-DE" sz="1500" dirty="0" err="1">
                <a:latin typeface="+mn-lt"/>
              </a:rPr>
              <a:t>of</a:t>
            </a:r>
            <a:r>
              <a:rPr lang="de-DE" sz="1500" dirty="0">
                <a:latin typeface="+mn-lt"/>
              </a:rPr>
              <a:t> </a:t>
            </a:r>
            <a:r>
              <a:rPr lang="de-DE" sz="1500" dirty="0" err="1">
                <a:latin typeface="+mn-lt"/>
              </a:rPr>
              <a:t>the</a:t>
            </a:r>
            <a:r>
              <a:rPr lang="de-DE" sz="1500" dirty="0">
                <a:latin typeface="+mn-lt"/>
              </a:rPr>
              <a:t> DWD (</a:t>
            </a:r>
            <a:r>
              <a:rPr lang="de-DE" sz="1500" dirty="0" err="1">
                <a:latin typeface="+mn-lt"/>
              </a:rPr>
              <a:t>Reach</a:t>
            </a:r>
            <a:r>
              <a:rPr lang="de-DE" sz="1500" dirty="0">
                <a:latin typeface="+mn-lt"/>
              </a:rPr>
              <a:t> per </a:t>
            </a:r>
            <a:r>
              <a:rPr lang="de-DE" sz="1500" dirty="0" err="1">
                <a:latin typeface="+mn-lt"/>
              </a:rPr>
              <a:t>station</a:t>
            </a:r>
            <a:r>
              <a:rPr lang="de-DE" sz="1500" dirty="0">
                <a:latin typeface="+mn-lt"/>
              </a:rPr>
              <a:t> 150 km) </a:t>
            </a:r>
            <a:endParaRPr lang="en-US" sz="1500" dirty="0">
              <a:latin typeface="+mn-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4108" y="1873448"/>
            <a:ext cx="2733696" cy="1922438"/>
          </a:xfrm>
          <a:prstGeom prst="rect">
            <a:avLst/>
          </a:prstGeom>
        </p:spPr>
      </p:pic>
      <p:sp>
        <p:nvSpPr>
          <p:cNvPr id="6" name="Title 5">
            <a:extLst>
              <a:ext uri="{FF2B5EF4-FFF2-40B4-BE49-F238E27FC236}">
                <a16:creationId xmlns:a16="http://schemas.microsoft.com/office/drawing/2014/main" id="{C2118D45-248E-4D27-ACBB-6193412CB3C3}"/>
              </a:ext>
            </a:extLst>
          </p:cNvPr>
          <p:cNvSpPr>
            <a:spLocks noGrp="1"/>
          </p:cNvSpPr>
          <p:nvPr>
            <p:ph type="title"/>
          </p:nvPr>
        </p:nvSpPr>
        <p:spPr/>
        <p:txBody>
          <a:bodyPr/>
          <a:lstStyle/>
          <a:p>
            <a:r>
              <a:rPr lang="de-DE" dirty="0"/>
              <a:t>Radar </a:t>
            </a:r>
            <a:r>
              <a:rPr lang="de-DE" dirty="0" err="1"/>
              <a:t>monitoring</a:t>
            </a:r>
            <a:r>
              <a:rPr lang="de-DE" dirty="0"/>
              <a:t> </a:t>
            </a:r>
            <a:r>
              <a:rPr lang="de-DE" dirty="0" err="1"/>
              <a:t>of</a:t>
            </a:r>
            <a:r>
              <a:rPr lang="de-DE" dirty="0"/>
              <a:t> </a:t>
            </a:r>
            <a:r>
              <a:rPr lang="de-DE" dirty="0" err="1"/>
              <a:t>precipitation</a:t>
            </a:r>
            <a:endParaRPr lang="en-DE" dirty="0"/>
          </a:p>
        </p:txBody>
      </p:sp>
      <p:sp>
        <p:nvSpPr>
          <p:cNvPr id="7" name="Rectangle 6">
            <a:extLst>
              <a:ext uri="{FF2B5EF4-FFF2-40B4-BE49-F238E27FC236}">
                <a16:creationId xmlns:a16="http://schemas.microsoft.com/office/drawing/2014/main" id="{568BDA82-266E-4F9A-B5A4-3AD764421230}"/>
              </a:ext>
            </a:extLst>
          </p:cNvPr>
          <p:cNvSpPr/>
          <p:nvPr/>
        </p:nvSpPr>
        <p:spPr>
          <a:xfrm>
            <a:off x="3158729" y="4872412"/>
            <a:ext cx="4572000" cy="246221"/>
          </a:xfrm>
          <a:prstGeom prst="rect">
            <a:avLst/>
          </a:prstGeom>
        </p:spPr>
        <p:txBody>
          <a:bodyPr>
            <a:spAutoFit/>
          </a:bodyPr>
          <a:lstStyle/>
          <a:p>
            <a:r>
              <a:rPr lang="en-DE" sz="1000" dirty="0">
                <a:solidFill>
                  <a:schemeClr val="bg2">
                    <a:lumMod val="50000"/>
                  </a:schemeClr>
                </a:solidFill>
                <a:latin typeface="+mn-lt"/>
              </a:rPr>
              <a:t>https://www.dwd.de/DE/leistungen/radarprodukte/radarprodukte.html</a:t>
            </a:r>
          </a:p>
        </p:txBody>
      </p:sp>
    </p:spTree>
    <p:extLst>
      <p:ext uri="{BB962C8B-B14F-4D97-AF65-F5344CB8AC3E}">
        <p14:creationId xmlns:p14="http://schemas.microsoft.com/office/powerpoint/2010/main" val="2558804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6"/>
          <p:cNvSpPr txBox="1">
            <a:spLocks noChangeArrowheads="1"/>
          </p:cNvSpPr>
          <p:nvPr/>
        </p:nvSpPr>
        <p:spPr bwMode="auto">
          <a:xfrm>
            <a:off x="587996" y="1410874"/>
            <a:ext cx="8016452"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anose="020B0604020202020204" pitchFamily="34" charset="0"/>
              <a:buChar char="•"/>
            </a:pPr>
            <a:r>
              <a:rPr lang="en-US" altLang="en-US" sz="1800" dirty="0">
                <a:solidFill>
                  <a:srgbClr val="0112F3"/>
                </a:solidFill>
                <a:latin typeface="+mn-lt"/>
                <a:cs typeface="Arial" charset="0"/>
              </a:rPr>
              <a:t>Radar cannot directly measure the precipitation height. </a:t>
            </a:r>
          </a:p>
          <a:p>
            <a:pPr marL="285750" indent="-285750">
              <a:spcBef>
                <a:spcPct val="50000"/>
              </a:spcBef>
              <a:buFont typeface="Arial" panose="020B0604020202020204" pitchFamily="34" charset="0"/>
              <a:buChar char="•"/>
            </a:pPr>
            <a:r>
              <a:rPr lang="en-US" altLang="en-US" sz="1800" dirty="0">
                <a:latin typeface="+mn-lt"/>
                <a:cs typeface="Arial" charset="0"/>
              </a:rPr>
              <a:t>The radar impulses reflected by raindrops only provide an areal distribution of the strength of the radar echoes. Since the strength of the backscatter depends on the size and quantity of the raindrops, the precipitation height can be calculated using empirical relationships and correction methods. </a:t>
            </a:r>
          </a:p>
          <a:p>
            <a:pPr marL="285750" indent="-285750">
              <a:spcBef>
                <a:spcPct val="50000"/>
              </a:spcBef>
              <a:buFont typeface="Arial" panose="020B0604020202020204" pitchFamily="34" charset="0"/>
              <a:buChar char="•"/>
            </a:pPr>
            <a:r>
              <a:rPr lang="en-US" altLang="en-US" sz="1800" dirty="0">
                <a:solidFill>
                  <a:srgbClr val="0112F3"/>
                </a:solidFill>
                <a:latin typeface="+mn-lt"/>
                <a:cs typeface="Arial" charset="0"/>
              </a:rPr>
              <a:t>The radar data are calibrated by means of precipitation measurements on the ground. </a:t>
            </a:r>
          </a:p>
          <a:p>
            <a:pPr marL="285750" indent="-285750">
              <a:spcBef>
                <a:spcPct val="50000"/>
              </a:spcBef>
              <a:buFont typeface="Arial" panose="020B0604020202020204" pitchFamily="34" charset="0"/>
              <a:buChar char="•"/>
            </a:pPr>
            <a:r>
              <a:rPr lang="en-US" altLang="en-US" sz="1800" dirty="0">
                <a:latin typeface="+mn-lt"/>
                <a:cs typeface="Arial" charset="0"/>
              </a:rPr>
              <a:t>The DWD radar network comprises 16 radar sites, each with a radius of 128 km, which ensure extensive coverage of Germany.</a:t>
            </a:r>
            <a:endParaRPr lang="de-DE" altLang="en-US" sz="1800" dirty="0">
              <a:latin typeface="+mn-lt"/>
              <a:cs typeface="Arial" charset="0"/>
            </a:endParaRPr>
          </a:p>
        </p:txBody>
      </p:sp>
      <p:sp>
        <p:nvSpPr>
          <p:cNvPr id="5" name="Text Box 2"/>
          <p:cNvSpPr txBox="1">
            <a:spLocks noChangeArrowheads="1"/>
          </p:cNvSpPr>
          <p:nvPr/>
        </p:nvSpPr>
        <p:spPr bwMode="auto">
          <a:xfrm>
            <a:off x="2000250" y="57150"/>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2" name="Title 1">
            <a:extLst>
              <a:ext uri="{FF2B5EF4-FFF2-40B4-BE49-F238E27FC236}">
                <a16:creationId xmlns:a16="http://schemas.microsoft.com/office/drawing/2014/main" id="{8E00B924-B6E5-4615-9E9D-97BD81574B2C}"/>
              </a:ext>
            </a:extLst>
          </p:cNvPr>
          <p:cNvSpPr>
            <a:spLocks noGrp="1"/>
          </p:cNvSpPr>
          <p:nvPr>
            <p:ph type="title"/>
          </p:nvPr>
        </p:nvSpPr>
        <p:spPr/>
        <p:txBody>
          <a:bodyPr/>
          <a:lstStyle/>
          <a:p>
            <a:r>
              <a:rPr lang="de-DE" dirty="0"/>
              <a:t>Radar </a:t>
            </a:r>
            <a:r>
              <a:rPr lang="de-DE" dirty="0" err="1"/>
              <a:t>monitoring</a:t>
            </a:r>
            <a:endParaRPr lang="en-DE" dirty="0"/>
          </a:p>
        </p:txBody>
      </p:sp>
      <p:sp>
        <p:nvSpPr>
          <p:cNvPr id="6" name="Rectangle 5">
            <a:extLst>
              <a:ext uri="{FF2B5EF4-FFF2-40B4-BE49-F238E27FC236}">
                <a16:creationId xmlns:a16="http://schemas.microsoft.com/office/drawing/2014/main" id="{44227A1B-2F90-41DE-BCAF-51924B6638C7}"/>
              </a:ext>
            </a:extLst>
          </p:cNvPr>
          <p:cNvSpPr/>
          <p:nvPr/>
        </p:nvSpPr>
        <p:spPr>
          <a:xfrm>
            <a:off x="3158729" y="4872412"/>
            <a:ext cx="4572000" cy="246221"/>
          </a:xfrm>
          <a:prstGeom prst="rect">
            <a:avLst/>
          </a:prstGeom>
        </p:spPr>
        <p:txBody>
          <a:bodyPr>
            <a:spAutoFit/>
          </a:bodyPr>
          <a:lstStyle/>
          <a:p>
            <a:r>
              <a:rPr lang="en-DE" sz="1000" dirty="0">
                <a:solidFill>
                  <a:schemeClr val="bg2">
                    <a:lumMod val="50000"/>
                  </a:schemeClr>
                </a:solidFill>
                <a:latin typeface="+mn-lt"/>
              </a:rPr>
              <a:t>https://www.dwd.de/DE/leistungen/radarprodukte/radarprodukte.html</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697" t="12222" b="15397"/>
          <a:stretch/>
        </p:blipFill>
        <p:spPr>
          <a:xfrm>
            <a:off x="3338129" y="1216921"/>
            <a:ext cx="5638166" cy="3722915"/>
          </a:xfrm>
          <a:prstGeom prst="rect">
            <a:avLst/>
          </a:prstGeom>
        </p:spPr>
      </p:pic>
      <p:sp>
        <p:nvSpPr>
          <p:cNvPr id="3" name="Text Box 2"/>
          <p:cNvSpPr txBox="1">
            <a:spLocks noChangeArrowheads="1"/>
          </p:cNvSpPr>
          <p:nvPr/>
        </p:nvSpPr>
        <p:spPr bwMode="auto">
          <a:xfrm>
            <a:off x="2000250" y="58341"/>
            <a:ext cx="5730479"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spcAft>
                <a:spcPts val="0"/>
              </a:spcAft>
            </a:pPr>
            <a:r>
              <a:rPr lang="de-DE" altLang="en-US" sz="1800" b="1" i="0" dirty="0">
                <a:solidFill>
                  <a:srgbClr val="FFFFFF"/>
                </a:solidFill>
                <a:latin typeface="Arial" charset="0"/>
              </a:rPr>
              <a:t>4. Niederschlag I</a:t>
            </a:r>
          </a:p>
          <a:p>
            <a:pPr eaLnBrk="1" hangingPunct="1">
              <a:spcAft>
                <a:spcPts val="0"/>
              </a:spcAft>
            </a:pPr>
            <a:r>
              <a:rPr lang="de-DE" altLang="en-US" sz="1800" b="1" i="0" dirty="0">
                <a:solidFill>
                  <a:srgbClr val="FFFFFF"/>
                </a:solidFill>
                <a:latin typeface="Arial" charset="0"/>
              </a:rPr>
              <a:t>4.2 Niederschlagsmessung</a:t>
            </a:r>
          </a:p>
        </p:txBody>
      </p:sp>
      <p:sp>
        <p:nvSpPr>
          <p:cNvPr id="4" name="TextBox 3"/>
          <p:cNvSpPr txBox="1"/>
          <p:nvPr/>
        </p:nvSpPr>
        <p:spPr>
          <a:xfrm>
            <a:off x="6947157" y="1574885"/>
            <a:ext cx="524503" cy="276999"/>
          </a:xfrm>
          <a:prstGeom prst="rect">
            <a:avLst/>
          </a:prstGeom>
          <a:noFill/>
        </p:spPr>
        <p:txBody>
          <a:bodyPr wrap="none" rtlCol="0">
            <a:spAutoFit/>
          </a:bodyPr>
          <a:lstStyle/>
          <a:p>
            <a:r>
              <a:rPr lang="de-DE" sz="1200" dirty="0">
                <a:latin typeface="+mn-lt"/>
              </a:rPr>
              <a:t>[mm]</a:t>
            </a:r>
            <a:endParaRPr lang="en-US" sz="1200" dirty="0">
              <a:latin typeface="+mn-l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014"/>
          <a:stretch/>
        </p:blipFill>
        <p:spPr>
          <a:xfrm>
            <a:off x="357890" y="1279507"/>
            <a:ext cx="2628900" cy="3219062"/>
          </a:xfrm>
          <a:prstGeom prst="rect">
            <a:avLst/>
          </a:prstGeom>
        </p:spPr>
      </p:pic>
      <p:sp>
        <p:nvSpPr>
          <p:cNvPr id="7" name="Title 6">
            <a:extLst>
              <a:ext uri="{FF2B5EF4-FFF2-40B4-BE49-F238E27FC236}">
                <a16:creationId xmlns:a16="http://schemas.microsoft.com/office/drawing/2014/main" id="{231749CD-AD22-48D8-87A0-EA510DE7C8BF}"/>
              </a:ext>
            </a:extLst>
          </p:cNvPr>
          <p:cNvSpPr>
            <a:spLocks noGrp="1"/>
          </p:cNvSpPr>
          <p:nvPr>
            <p:ph type="title"/>
          </p:nvPr>
        </p:nvSpPr>
        <p:spPr/>
        <p:txBody>
          <a:bodyPr/>
          <a:lstStyle/>
          <a:p>
            <a:r>
              <a:rPr lang="de-DE" dirty="0"/>
              <a:t>Radar </a:t>
            </a:r>
            <a:r>
              <a:rPr lang="de-DE" dirty="0" err="1"/>
              <a:t>monitoring</a:t>
            </a:r>
            <a:endParaRPr lang="en-DE" dirty="0"/>
          </a:p>
        </p:txBody>
      </p:sp>
      <p:sp>
        <p:nvSpPr>
          <p:cNvPr id="8" name="Rectangle 7">
            <a:extLst>
              <a:ext uri="{FF2B5EF4-FFF2-40B4-BE49-F238E27FC236}">
                <a16:creationId xmlns:a16="http://schemas.microsoft.com/office/drawing/2014/main" id="{7C9EBEEE-44EB-40D9-BD05-F717ECF1B194}"/>
              </a:ext>
            </a:extLst>
          </p:cNvPr>
          <p:cNvSpPr/>
          <p:nvPr/>
        </p:nvSpPr>
        <p:spPr>
          <a:xfrm>
            <a:off x="3158729" y="4872412"/>
            <a:ext cx="4572000" cy="246221"/>
          </a:xfrm>
          <a:prstGeom prst="rect">
            <a:avLst/>
          </a:prstGeom>
        </p:spPr>
        <p:txBody>
          <a:bodyPr>
            <a:spAutoFit/>
          </a:bodyPr>
          <a:lstStyle/>
          <a:p>
            <a:r>
              <a:rPr lang="en-DE" sz="1000" dirty="0">
                <a:solidFill>
                  <a:schemeClr val="bg2">
                    <a:lumMod val="50000"/>
                  </a:schemeClr>
                </a:solidFill>
                <a:latin typeface="+mn-lt"/>
              </a:rPr>
              <a:t>https://www.dwd.de/DE/leistungen/radarprodukte/radarprodukte.html</a:t>
            </a:r>
          </a:p>
        </p:txBody>
      </p:sp>
    </p:spTree>
    <p:extLst>
      <p:ext uri="{BB962C8B-B14F-4D97-AF65-F5344CB8AC3E}">
        <p14:creationId xmlns:p14="http://schemas.microsoft.com/office/powerpoint/2010/main" val="22213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1"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a:t>
            </a:r>
          </a:p>
        </p:txBody>
      </p:sp>
      <p:sp>
        <p:nvSpPr>
          <p:cNvPr id="160772" name="Rectangle 4"/>
          <p:cNvSpPr>
            <a:spLocks noChangeArrowheads="1"/>
          </p:cNvSpPr>
          <p:nvPr/>
        </p:nvSpPr>
        <p:spPr bwMode="auto">
          <a:xfrm>
            <a:off x="1143001" y="2172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pic>
        <p:nvPicPr>
          <p:cNvPr id="160773" name="Picture 3" descr="rain_arithmetis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371" y="1635646"/>
            <a:ext cx="3755605"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D1F60FAE-B2FE-4C61-9B37-4B6EB5045B96}"/>
              </a:ext>
            </a:extLst>
          </p:cNvPr>
          <p:cNvSpPr>
            <a:spLocks noGrp="1"/>
          </p:cNvSpPr>
          <p:nvPr>
            <p:ph type="title"/>
          </p:nvPr>
        </p:nvSpPr>
        <p:spPr/>
        <p:txBody>
          <a:bodyPr/>
          <a:lstStyle/>
          <a:p>
            <a:r>
              <a:rPr lang="de-DE" dirty="0"/>
              <a:t>Interpolation </a:t>
            </a:r>
            <a:r>
              <a:rPr lang="de-DE" dirty="0" err="1"/>
              <a:t>of</a:t>
            </a:r>
            <a:r>
              <a:rPr lang="de-DE" dirty="0"/>
              <a:t> </a:t>
            </a:r>
            <a:r>
              <a:rPr lang="de-DE" dirty="0" err="1"/>
              <a:t>point</a:t>
            </a:r>
            <a:r>
              <a:rPr lang="de-DE" dirty="0"/>
              <a:t> </a:t>
            </a:r>
            <a:r>
              <a:rPr lang="de-DE" dirty="0" err="1"/>
              <a:t>measurements</a:t>
            </a:r>
            <a:endParaRPr lang="en-DE" dirty="0"/>
          </a:p>
        </p:txBody>
      </p:sp>
      <p:sp>
        <p:nvSpPr>
          <p:cNvPr id="2" name="TextBox 1">
            <a:extLst>
              <a:ext uri="{FF2B5EF4-FFF2-40B4-BE49-F238E27FC236}">
                <a16:creationId xmlns:a16="http://schemas.microsoft.com/office/drawing/2014/main" id="{971B5E15-5FCD-4D51-86B9-6F49F26B744F}"/>
              </a:ext>
            </a:extLst>
          </p:cNvPr>
          <p:cNvSpPr txBox="1"/>
          <p:nvPr/>
        </p:nvSpPr>
        <p:spPr bwMode="auto">
          <a:xfrm>
            <a:off x="1668984" y="2517374"/>
            <a:ext cx="351378" cy="523220"/>
          </a:xfrm>
          <a:prstGeom prst="rect">
            <a:avLst/>
          </a:prstGeom>
          <a:noFill/>
        </p:spPr>
        <p:txBody>
          <a:bodyPr wrap="none" rtlCol="0">
            <a:spAutoFit/>
          </a:bodyPr>
          <a:lstStyle/>
          <a:p>
            <a:r>
              <a:rPr lang="de-DE" sz="2800" b="1" dirty="0">
                <a:solidFill>
                  <a:srgbClr val="FF0000"/>
                </a:solidFill>
                <a:latin typeface="+mn-lt"/>
              </a:rPr>
              <a:t>?</a:t>
            </a:r>
            <a:endParaRPr lang="en-DE" b="1" dirty="0">
              <a:solidFill>
                <a:srgbClr val="FF0000"/>
              </a:solidFill>
              <a:latin typeface="+mn-lt"/>
            </a:endParaRPr>
          </a:p>
        </p:txBody>
      </p:sp>
      <p:pic>
        <p:nvPicPr>
          <p:cNvPr id="8" name="Picture 8" descr="bild213">
            <a:extLst>
              <a:ext uri="{FF2B5EF4-FFF2-40B4-BE49-F238E27FC236}">
                <a16:creationId xmlns:a16="http://schemas.microsoft.com/office/drawing/2014/main" id="{FEE9CBDD-C2B5-4A42-9E66-DF63A5217B96}"/>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598" y="1779662"/>
            <a:ext cx="3320654"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59116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E24C-A6C8-4792-8944-6732BF442AB0}"/>
              </a:ext>
            </a:extLst>
          </p:cNvPr>
          <p:cNvSpPr>
            <a:spLocks noGrp="1"/>
          </p:cNvSpPr>
          <p:nvPr>
            <p:ph type="title"/>
          </p:nvPr>
        </p:nvSpPr>
        <p:spPr/>
        <p:txBody>
          <a:bodyPr/>
          <a:lstStyle/>
          <a:p>
            <a:r>
              <a:rPr lang="de-DE" dirty="0" err="1"/>
              <a:t>Water</a:t>
            </a:r>
            <a:r>
              <a:rPr lang="de-DE" dirty="0"/>
              <a:t> </a:t>
            </a:r>
            <a:r>
              <a:rPr lang="de-DE" dirty="0" err="1"/>
              <a:t>is</a:t>
            </a:r>
            <a:r>
              <a:rPr lang="de-DE" dirty="0"/>
              <a:t> </a:t>
            </a:r>
            <a:r>
              <a:rPr lang="de-DE" dirty="0" err="1"/>
              <a:t>life</a:t>
            </a:r>
            <a:endParaRPr lang="en-DE" dirty="0"/>
          </a:p>
        </p:txBody>
      </p:sp>
      <p:sp>
        <p:nvSpPr>
          <p:cNvPr id="6" name="Text Placeholder 2">
            <a:extLst>
              <a:ext uri="{FF2B5EF4-FFF2-40B4-BE49-F238E27FC236}">
                <a16:creationId xmlns:a16="http://schemas.microsoft.com/office/drawing/2014/main" id="{0BF5A297-C62A-4A5F-8125-DCE1E177B6C7}"/>
              </a:ext>
            </a:extLst>
          </p:cNvPr>
          <p:cNvSpPr>
            <a:spLocks noGrp="1"/>
          </p:cNvSpPr>
          <p:nvPr>
            <p:ph type="body" sz="quarter" idx="13"/>
          </p:nvPr>
        </p:nvSpPr>
        <p:spPr>
          <a:xfrm>
            <a:off x="4867113" y="1275606"/>
            <a:ext cx="4104456" cy="3024188"/>
          </a:xfrm>
        </p:spPr>
        <p:txBody>
          <a:bodyPr>
            <a:noAutofit/>
          </a:bodyPr>
          <a:lstStyle/>
          <a:p>
            <a:r>
              <a:rPr lang="en-US" sz="1600" dirty="0">
                <a:latin typeface="+mn-lt"/>
              </a:rPr>
              <a:t>Nearly 97% of the world’s water is salty or otherwise undrinkable. Another 2% is locked in ice caps and glaciers. </a:t>
            </a:r>
            <a:r>
              <a:rPr lang="en-US" sz="1600" dirty="0">
                <a:solidFill>
                  <a:srgbClr val="0070C0"/>
                </a:solidFill>
                <a:latin typeface="+mn-lt"/>
              </a:rPr>
              <a:t>That leaves just 1% for all of humanity’s needs.</a:t>
            </a:r>
          </a:p>
          <a:p>
            <a:r>
              <a:rPr lang="en-US" sz="1600" dirty="0">
                <a:solidFill>
                  <a:srgbClr val="0070C0"/>
                </a:solidFill>
                <a:latin typeface="+mn-lt"/>
              </a:rPr>
              <a:t>Water regulates the Earth’s temperature </a:t>
            </a:r>
            <a:r>
              <a:rPr lang="en-US" sz="1600" dirty="0">
                <a:latin typeface="+mn-lt"/>
              </a:rPr>
              <a:t>and the temperature of the human body, carries nutrients and oxygen to cells, and removes wastes.</a:t>
            </a:r>
          </a:p>
          <a:p>
            <a:r>
              <a:rPr lang="en-US" sz="1600" dirty="0">
                <a:solidFill>
                  <a:srgbClr val="0070C0"/>
                </a:solidFill>
                <a:latin typeface="+mn-lt"/>
              </a:rPr>
              <a:t>75% of the human brain is water </a:t>
            </a:r>
            <a:r>
              <a:rPr lang="en-US" sz="1600" dirty="0">
                <a:latin typeface="+mn-lt"/>
              </a:rPr>
              <a:t>and 75% of a living tree is water.</a:t>
            </a:r>
          </a:p>
          <a:p>
            <a:r>
              <a:rPr lang="en-US" sz="1600" dirty="0">
                <a:latin typeface="+mn-lt"/>
              </a:rPr>
              <a:t>A person can live about a month without food, but only a few days without water.</a:t>
            </a:r>
            <a:endParaRPr lang="en-DE" sz="1600" dirty="0">
              <a:latin typeface="+mn-lt"/>
            </a:endParaRPr>
          </a:p>
        </p:txBody>
      </p:sp>
      <p:sp>
        <p:nvSpPr>
          <p:cNvPr id="4" name="Slide Number Placeholder 3">
            <a:extLst>
              <a:ext uri="{FF2B5EF4-FFF2-40B4-BE49-F238E27FC236}">
                <a16:creationId xmlns:a16="http://schemas.microsoft.com/office/drawing/2014/main" id="{A020FA78-1D69-4C66-B87A-E315E58E822B}"/>
              </a:ext>
            </a:extLst>
          </p:cNvPr>
          <p:cNvSpPr>
            <a:spLocks noGrp="1"/>
          </p:cNvSpPr>
          <p:nvPr>
            <p:ph type="sldNum" sz="quarter" idx="16"/>
          </p:nvPr>
        </p:nvSpPr>
        <p:spPr/>
        <p:txBody>
          <a:bodyPr/>
          <a:lstStyle/>
          <a:p>
            <a:pPr>
              <a:defRPr/>
            </a:pPr>
            <a:r>
              <a:rPr lang="de-DE"/>
              <a:t>Seite </a:t>
            </a:r>
            <a:fld id="{959D87B1-1F1C-4319-8EA1-6710C33C6049}" type="slidenum">
              <a:rPr lang="de-DE" smtClean="0"/>
              <a:t>7</a:t>
            </a:fld>
            <a:endParaRPr lang="de-DE"/>
          </a:p>
        </p:txBody>
      </p:sp>
      <p:pic>
        <p:nvPicPr>
          <p:cNvPr id="2050" name="Picture 2" descr="This is why water is essential for life on Earth | BBC Science Focus  Magazine">
            <a:extLst>
              <a:ext uri="{FF2B5EF4-FFF2-40B4-BE49-F238E27FC236}">
                <a16:creationId xmlns:a16="http://schemas.microsoft.com/office/drawing/2014/main" id="{B5892952-D36E-4B14-B7DD-09382180F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14" y="1275606"/>
            <a:ext cx="4531304"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68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rain_thies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679" y="1203598"/>
            <a:ext cx="5336381" cy="377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Thiessen-Polygone (nächster Nachbar)</a:t>
            </a:r>
          </a:p>
        </p:txBody>
      </p:sp>
      <p:sp>
        <p:nvSpPr>
          <p:cNvPr id="2" name="Title 1">
            <a:extLst>
              <a:ext uri="{FF2B5EF4-FFF2-40B4-BE49-F238E27FC236}">
                <a16:creationId xmlns:a16="http://schemas.microsoft.com/office/drawing/2014/main" id="{FF82DBDA-4E3E-4380-A789-CBB4C9D02214}"/>
              </a:ext>
            </a:extLst>
          </p:cNvPr>
          <p:cNvSpPr>
            <a:spLocks noGrp="1"/>
          </p:cNvSpPr>
          <p:nvPr>
            <p:ph type="title"/>
          </p:nvPr>
        </p:nvSpPr>
        <p:spPr/>
        <p:txBody>
          <a:bodyPr/>
          <a:lstStyle/>
          <a:p>
            <a:r>
              <a:rPr lang="en-DE" dirty="0"/>
              <a:t>Weighted mean and polygon method</a:t>
            </a:r>
          </a:p>
        </p:txBody>
      </p:sp>
    </p:spTree>
    <p:extLst>
      <p:ext uri="{BB962C8B-B14F-4D97-AF65-F5344CB8AC3E}">
        <p14:creationId xmlns:p14="http://schemas.microsoft.com/office/powerpoint/2010/main" val="61615661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80" name="Rectangle 4"/>
          <p:cNvSpPr>
            <a:spLocks noChangeArrowheads="1"/>
          </p:cNvSpPr>
          <p:nvPr/>
        </p:nvSpPr>
        <p:spPr bwMode="auto">
          <a:xfrm>
            <a:off x="1143001" y="2172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grpSp>
        <p:nvGrpSpPr>
          <p:cNvPr id="178192" name="Group 16"/>
          <p:cNvGrpSpPr>
            <a:grpSpLocks/>
          </p:cNvGrpSpPr>
          <p:nvPr/>
        </p:nvGrpSpPr>
        <p:grpSpPr bwMode="auto">
          <a:xfrm>
            <a:off x="2699792" y="1707654"/>
            <a:ext cx="2764631" cy="2428875"/>
            <a:chOff x="3325" y="799"/>
            <a:chExt cx="2322" cy="2040"/>
          </a:xfrm>
        </p:grpSpPr>
        <p:grpSp>
          <p:nvGrpSpPr>
            <p:cNvPr id="178190" name="Group 14"/>
            <p:cNvGrpSpPr>
              <a:grpSpLocks/>
            </p:cNvGrpSpPr>
            <p:nvPr/>
          </p:nvGrpSpPr>
          <p:grpSpPr bwMode="auto">
            <a:xfrm>
              <a:off x="3325" y="799"/>
              <a:ext cx="2322" cy="2040"/>
              <a:chOff x="3325" y="799"/>
              <a:chExt cx="2322" cy="2040"/>
            </a:xfrm>
          </p:grpSpPr>
          <p:pic>
            <p:nvPicPr>
              <p:cNvPr id="178185" name="Picture 9" descr="bild2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5" y="799"/>
                <a:ext cx="2322"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Rectangle 10"/>
              <p:cNvSpPr>
                <a:spLocks noChangeArrowheads="1"/>
              </p:cNvSpPr>
              <p:nvPr/>
            </p:nvSpPr>
            <p:spPr bwMode="auto">
              <a:xfrm>
                <a:off x="4921" y="845"/>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78187" name="Rectangle 11"/>
              <p:cNvSpPr>
                <a:spLocks noChangeArrowheads="1"/>
              </p:cNvSpPr>
              <p:nvPr/>
            </p:nvSpPr>
            <p:spPr bwMode="auto">
              <a:xfrm>
                <a:off x="4921" y="2403"/>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78188" name="Rectangle 12"/>
              <p:cNvSpPr>
                <a:spLocks noChangeArrowheads="1"/>
              </p:cNvSpPr>
              <p:nvPr/>
            </p:nvSpPr>
            <p:spPr bwMode="auto">
              <a:xfrm>
                <a:off x="3515" y="2403"/>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78189" name="Rectangle 13"/>
              <p:cNvSpPr>
                <a:spLocks noChangeArrowheads="1"/>
              </p:cNvSpPr>
              <p:nvPr/>
            </p:nvSpPr>
            <p:spPr bwMode="auto">
              <a:xfrm>
                <a:off x="3606" y="845"/>
                <a:ext cx="363" cy="181"/>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178191" name="Text Box 15"/>
            <p:cNvSpPr txBox="1">
              <a:spLocks noChangeArrowheads="1"/>
            </p:cNvSpPr>
            <p:nvPr/>
          </p:nvSpPr>
          <p:spPr bwMode="auto">
            <a:xfrm>
              <a:off x="4100" y="1434"/>
              <a:ext cx="480"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en-US" sz="600"/>
                <a:t>raster point</a:t>
              </a:r>
            </a:p>
          </p:txBody>
        </p:sp>
      </p:grpSp>
      <p:sp>
        <p:nvSpPr>
          <p:cNvPr id="14"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Inverse Distanz</a:t>
            </a:r>
          </a:p>
        </p:txBody>
      </p:sp>
      <p:sp>
        <p:nvSpPr>
          <p:cNvPr id="2" name="Title 1">
            <a:extLst>
              <a:ext uri="{FF2B5EF4-FFF2-40B4-BE49-F238E27FC236}">
                <a16:creationId xmlns:a16="http://schemas.microsoft.com/office/drawing/2014/main" id="{DAEBEC39-5585-424E-A657-BB437882BC28}"/>
              </a:ext>
            </a:extLst>
          </p:cNvPr>
          <p:cNvSpPr>
            <a:spLocks noGrp="1"/>
          </p:cNvSpPr>
          <p:nvPr>
            <p:ph type="title"/>
          </p:nvPr>
        </p:nvSpPr>
        <p:spPr/>
        <p:txBody>
          <a:bodyPr/>
          <a:lstStyle/>
          <a:p>
            <a:r>
              <a:rPr lang="de-DE" dirty="0"/>
              <a:t>Inverse </a:t>
            </a:r>
            <a:r>
              <a:rPr lang="de-DE" dirty="0" err="1"/>
              <a:t>distance</a:t>
            </a:r>
            <a:endParaRPr lang="en-DE" dirty="0"/>
          </a:p>
        </p:txBody>
      </p:sp>
    </p:spTree>
    <p:extLst>
      <p:ext uri="{BB962C8B-B14F-4D97-AF65-F5344CB8AC3E}">
        <p14:creationId xmlns:p14="http://schemas.microsoft.com/office/powerpoint/2010/main" val="2100871131"/>
      </p:ext>
    </p:extLst>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CAABA-37AC-49AC-9894-65BED5958F67}"/>
              </a:ext>
            </a:extLst>
          </p:cNvPr>
          <p:cNvSpPr>
            <a:spLocks noGrp="1"/>
          </p:cNvSpPr>
          <p:nvPr>
            <p:ph type="title"/>
          </p:nvPr>
        </p:nvSpPr>
        <p:spPr/>
        <p:txBody>
          <a:bodyPr/>
          <a:lstStyle/>
          <a:p>
            <a:r>
              <a:rPr lang="de-DE" dirty="0"/>
              <a:t>Inverse </a:t>
            </a:r>
            <a:r>
              <a:rPr lang="de-DE" dirty="0" err="1"/>
              <a:t>distance</a:t>
            </a:r>
            <a:endParaRPr lang="en-DE" dirty="0"/>
          </a:p>
        </p:txBody>
      </p:sp>
      <p:sp>
        <p:nvSpPr>
          <p:cNvPr id="173058" name="Rectangle 2"/>
          <p:cNvSpPr>
            <a:spLocks noGrp="1" noChangeArrowheads="1"/>
          </p:cNvSpPr>
          <p:nvPr>
            <p:ph type="body" sz="quarter" idx="13"/>
          </p:nvPr>
        </p:nvSpPr>
        <p:spPr>
          <a:xfrm>
            <a:off x="827584" y="4371950"/>
            <a:ext cx="7886700" cy="432048"/>
          </a:xfrm>
        </p:spPr>
        <p:txBody>
          <a:bodyPr/>
          <a:lstStyle/>
          <a:p>
            <a:pPr marL="0" indent="0">
              <a:buNone/>
            </a:pPr>
            <a:r>
              <a:rPr lang="en-US" altLang="en-US" sz="1500" dirty="0">
                <a:solidFill>
                  <a:srgbClr val="000000"/>
                </a:solidFill>
                <a:latin typeface="+mn-lt"/>
              </a:rPr>
              <a:t>Good for non-uniformly distributed stations, as an interpolation method for soft transitions</a:t>
            </a:r>
            <a:endParaRPr lang="de-DE" altLang="en-US" sz="1500" dirty="0">
              <a:solidFill>
                <a:srgbClr val="000000"/>
              </a:solidFill>
              <a:latin typeface="+mn-lt"/>
            </a:endParaRPr>
          </a:p>
        </p:txBody>
      </p:sp>
      <p:sp>
        <p:nvSpPr>
          <p:cNvPr id="173060" name="Rectangle 4"/>
          <p:cNvSpPr>
            <a:spLocks noChangeArrowheads="1"/>
          </p:cNvSpPr>
          <p:nvPr/>
        </p:nvSpPr>
        <p:spPr bwMode="auto">
          <a:xfrm>
            <a:off x="1143001" y="2172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800"/>
          </a:p>
        </p:txBody>
      </p:sp>
      <p:graphicFrame>
        <p:nvGraphicFramePr>
          <p:cNvPr id="173061" name="Object 11"/>
          <p:cNvGraphicFramePr>
            <a:graphicFrameLocks noChangeAspect="1"/>
          </p:cNvGraphicFramePr>
          <p:nvPr>
            <p:extLst>
              <p:ext uri="{D42A27DB-BD31-4B8C-83A1-F6EECF244321}">
                <p14:modId xmlns:p14="http://schemas.microsoft.com/office/powerpoint/2010/main" val="1230324141"/>
              </p:ext>
            </p:extLst>
          </p:nvPr>
        </p:nvGraphicFramePr>
        <p:xfrm>
          <a:off x="2047875" y="1203325"/>
          <a:ext cx="4735513" cy="2938463"/>
        </p:xfrm>
        <a:graphic>
          <a:graphicData uri="http://schemas.openxmlformats.org/presentationml/2006/ole">
            <mc:AlternateContent xmlns:mc="http://schemas.openxmlformats.org/markup-compatibility/2006">
              <mc:Choice xmlns:v="urn:schemas-microsoft-com:vml" Requires="v">
                <p:oleObj spid="_x0000_s18547" name="Equation" r:id="rId4" imgW="3466800" imgH="2133360" progId="Equation.3">
                  <p:embed/>
                </p:oleObj>
              </mc:Choice>
              <mc:Fallback>
                <p:oleObj name="Equation" r:id="rId4" imgW="3466800" imgH="2133360" progId="Equation.3">
                  <p:embed/>
                  <p:pic>
                    <p:nvPicPr>
                      <p:cNvPr id="173061" name="Object 11"/>
                      <p:cNvPicPr>
                        <a:picLocks noChangeAspect="1" noChangeArrowheads="1"/>
                      </p:cNvPicPr>
                      <p:nvPr/>
                    </p:nvPicPr>
                    <p:blipFill>
                      <a:blip r:embed="rId5"/>
                      <a:srcRect/>
                      <a:stretch>
                        <a:fillRect/>
                      </a:stretch>
                    </p:blipFill>
                    <p:spPr bwMode="auto">
                      <a:xfrm>
                        <a:off x="2047875" y="1203325"/>
                        <a:ext cx="4735513" cy="293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Inverse Distanz</a:t>
            </a:r>
          </a:p>
        </p:txBody>
      </p:sp>
    </p:spTree>
    <p:extLst>
      <p:ext uri="{BB962C8B-B14F-4D97-AF65-F5344CB8AC3E}">
        <p14:creationId xmlns:p14="http://schemas.microsoft.com/office/powerpoint/2010/main" val="2034317669"/>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C466-596D-4A5A-AEED-4361A1F08286}"/>
              </a:ext>
            </a:extLst>
          </p:cNvPr>
          <p:cNvSpPr>
            <a:spLocks noGrp="1"/>
          </p:cNvSpPr>
          <p:nvPr>
            <p:ph type="title"/>
          </p:nvPr>
        </p:nvSpPr>
        <p:spPr/>
        <p:txBody>
          <a:bodyPr/>
          <a:lstStyle/>
          <a:p>
            <a:r>
              <a:rPr lang="de-DE" dirty="0"/>
              <a:t>Inverse </a:t>
            </a:r>
            <a:r>
              <a:rPr lang="de-DE" dirty="0" err="1"/>
              <a:t>distance</a:t>
            </a:r>
            <a:endParaRPr lang="en-DE" dirty="0"/>
          </a:p>
        </p:txBody>
      </p:sp>
      <p:graphicFrame>
        <p:nvGraphicFramePr>
          <p:cNvPr id="95235" name="Object 3"/>
          <p:cNvGraphicFramePr>
            <a:graphicFrameLocks noGrp="1" noChangeAspect="1"/>
          </p:cNvGraphicFramePr>
          <p:nvPr>
            <p:ph sz="half" idx="4294967295"/>
            <p:extLst>
              <p:ext uri="{D42A27DB-BD31-4B8C-83A1-F6EECF244321}">
                <p14:modId xmlns:p14="http://schemas.microsoft.com/office/powerpoint/2010/main" val="32076711"/>
              </p:ext>
            </p:extLst>
          </p:nvPr>
        </p:nvGraphicFramePr>
        <p:xfrm>
          <a:off x="5140275" y="3646345"/>
          <a:ext cx="3032125" cy="962025"/>
        </p:xfrm>
        <a:graphic>
          <a:graphicData uri="http://schemas.openxmlformats.org/presentationml/2006/ole">
            <mc:AlternateContent xmlns:mc="http://schemas.openxmlformats.org/markup-compatibility/2006">
              <mc:Choice xmlns:v="urn:schemas-microsoft-com:vml" Requires="v">
                <p:oleObj spid="_x0000_s19794" name="Formel" r:id="rId4" imgW="2400120" imgH="761760" progId="Equation.3">
                  <p:embed/>
                </p:oleObj>
              </mc:Choice>
              <mc:Fallback>
                <p:oleObj name="Formel" r:id="rId4" imgW="2400120" imgH="761760" progId="Equation.3">
                  <p:embed/>
                  <p:pic>
                    <p:nvPicPr>
                      <p:cNvPr id="95235"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275" y="3646345"/>
                        <a:ext cx="3032125" cy="962025"/>
                      </a:xfrm>
                      <a:prstGeom prst="rect">
                        <a:avLst/>
                      </a:prstGeom>
                      <a:noFill/>
                      <a:ln>
                        <a:noFill/>
                      </a:ln>
                      <a:effectLst/>
                    </p:spPr>
                  </p:pic>
                </p:oleObj>
              </mc:Fallback>
            </mc:AlternateContent>
          </a:graphicData>
        </a:graphic>
      </p:graphicFrame>
      <p:graphicFrame>
        <p:nvGraphicFramePr>
          <p:cNvPr id="95252" name="Object 20"/>
          <p:cNvGraphicFramePr>
            <a:graphicFrameLocks noGrp="1" noChangeAspect="1"/>
          </p:cNvGraphicFramePr>
          <p:nvPr>
            <p:ph sz="half" idx="4294967295"/>
            <p:extLst>
              <p:ext uri="{D42A27DB-BD31-4B8C-83A1-F6EECF244321}">
                <p14:modId xmlns:p14="http://schemas.microsoft.com/office/powerpoint/2010/main" val="1247986825"/>
              </p:ext>
            </p:extLst>
          </p:nvPr>
        </p:nvGraphicFramePr>
        <p:xfrm>
          <a:off x="5205363" y="2617645"/>
          <a:ext cx="2967037" cy="966788"/>
        </p:xfrm>
        <a:graphic>
          <a:graphicData uri="http://schemas.openxmlformats.org/presentationml/2006/ole">
            <mc:AlternateContent xmlns:mc="http://schemas.openxmlformats.org/markup-compatibility/2006">
              <mc:Choice xmlns:v="urn:schemas-microsoft-com:vml" Requires="v">
                <p:oleObj spid="_x0000_s19795" name="Formel" r:id="rId6" imgW="2336760" imgH="761760" progId="Equation.3">
                  <p:embed/>
                </p:oleObj>
              </mc:Choice>
              <mc:Fallback>
                <p:oleObj name="Formel" r:id="rId6" imgW="2336760" imgH="761760" progId="Equation.3">
                  <p:embed/>
                  <p:pic>
                    <p:nvPicPr>
                      <p:cNvPr id="95252" name="Object 20"/>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5363" y="2617645"/>
                        <a:ext cx="2967037" cy="966788"/>
                      </a:xfrm>
                      <a:prstGeom prst="rect">
                        <a:avLst/>
                      </a:prstGeom>
                      <a:noFill/>
                      <a:ln>
                        <a:noFill/>
                      </a:ln>
                      <a:effectLst/>
                    </p:spPr>
                  </p:pic>
                </p:oleObj>
              </mc:Fallback>
            </mc:AlternateContent>
          </a:graphicData>
        </a:graphic>
      </p:graphicFrame>
      <p:sp>
        <p:nvSpPr>
          <p:cNvPr id="95236" name="Rectangle 4"/>
          <p:cNvSpPr>
            <a:spLocks noChangeArrowheads="1"/>
          </p:cNvSpPr>
          <p:nvPr/>
        </p:nvSpPr>
        <p:spPr bwMode="auto">
          <a:xfrm>
            <a:off x="1429439" y="1416909"/>
            <a:ext cx="6048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Aft>
                <a:spcPct val="50000"/>
              </a:spcAft>
            </a:pPr>
            <a:r>
              <a:rPr lang="de-DE" altLang="en-US" sz="1800" dirty="0" err="1">
                <a:latin typeface="+mn-lt"/>
                <a:cs typeface="Arial" panose="020B0604020202020204" pitchFamily="34" charset="0"/>
              </a:rPr>
              <a:t>Example</a:t>
            </a:r>
            <a:r>
              <a:rPr lang="de-DE" altLang="en-US" sz="1800" dirty="0">
                <a:latin typeface="+mn-lt"/>
                <a:cs typeface="Arial" panose="020B0604020202020204" pitchFamily="34" charset="0"/>
              </a:rPr>
              <a:t> (</a:t>
            </a:r>
            <a:r>
              <a:rPr lang="de-DE" altLang="en-US" sz="1800" dirty="0" err="1">
                <a:latin typeface="+mn-lt"/>
                <a:cs typeface="Arial" panose="020B0604020202020204" pitchFamily="34" charset="0"/>
              </a:rPr>
              <a:t>with</a:t>
            </a:r>
            <a:r>
              <a:rPr lang="de-DE" altLang="en-US" sz="1800" dirty="0">
                <a:latin typeface="+mn-lt"/>
                <a:cs typeface="Arial" panose="020B0604020202020204" pitchFamily="34" charset="0"/>
              </a:rPr>
              <a:t> p=1, n=2): </a:t>
            </a:r>
          </a:p>
        </p:txBody>
      </p:sp>
      <p:graphicFrame>
        <p:nvGraphicFramePr>
          <p:cNvPr id="95237" name="Object 5"/>
          <p:cNvGraphicFramePr>
            <a:graphicFrameLocks noChangeAspect="1"/>
          </p:cNvGraphicFramePr>
          <p:nvPr>
            <p:extLst>
              <p:ext uri="{D42A27DB-BD31-4B8C-83A1-F6EECF244321}">
                <p14:modId xmlns:p14="http://schemas.microsoft.com/office/powerpoint/2010/main" val="1644247196"/>
              </p:ext>
            </p:extLst>
          </p:nvPr>
        </p:nvGraphicFramePr>
        <p:xfrm>
          <a:off x="5196253" y="1419622"/>
          <a:ext cx="1522295" cy="1107535"/>
        </p:xfrm>
        <a:graphic>
          <a:graphicData uri="http://schemas.openxmlformats.org/presentationml/2006/ole">
            <mc:AlternateContent xmlns:mc="http://schemas.openxmlformats.org/markup-compatibility/2006">
              <mc:Choice xmlns:v="urn:schemas-microsoft-com:vml" Requires="v">
                <p:oleObj spid="_x0000_s19796" name="Formel" r:id="rId8" imgW="1180800" imgH="863280" progId="Equation.3">
                  <p:embed/>
                </p:oleObj>
              </mc:Choice>
              <mc:Fallback>
                <p:oleObj name="Formel" r:id="rId8" imgW="1180800" imgH="863280" progId="Equation.3">
                  <p:embed/>
                  <p:pic>
                    <p:nvPicPr>
                      <p:cNvPr id="9523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6253" y="1419622"/>
                        <a:ext cx="1522295" cy="1107535"/>
                      </a:xfrm>
                      <a:prstGeom prst="rect">
                        <a:avLst/>
                      </a:prstGeom>
                      <a:noFill/>
                    </p:spPr>
                  </p:pic>
                </p:oleObj>
              </mc:Fallback>
            </mc:AlternateContent>
          </a:graphicData>
        </a:graphic>
      </p:graphicFrame>
      <p:sp>
        <p:nvSpPr>
          <p:cNvPr id="95238" name="Line 6"/>
          <p:cNvSpPr>
            <a:spLocks noChangeShapeType="1"/>
          </p:cNvSpPr>
          <p:nvPr/>
        </p:nvSpPr>
        <p:spPr bwMode="auto">
          <a:xfrm>
            <a:off x="1691159" y="3076103"/>
            <a:ext cx="2214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39" name="Line 7"/>
          <p:cNvSpPr>
            <a:spLocks noChangeShapeType="1"/>
          </p:cNvSpPr>
          <p:nvPr/>
        </p:nvSpPr>
        <p:spPr bwMode="auto">
          <a:xfrm>
            <a:off x="1691159" y="4426272"/>
            <a:ext cx="22145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0" name="Line 8"/>
          <p:cNvSpPr>
            <a:spLocks noChangeShapeType="1"/>
          </p:cNvSpPr>
          <p:nvPr/>
        </p:nvSpPr>
        <p:spPr bwMode="auto">
          <a:xfrm flipV="1">
            <a:off x="1691159" y="2751062"/>
            <a:ext cx="0" cy="32504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1" name="Line 9"/>
          <p:cNvSpPr>
            <a:spLocks noChangeShapeType="1"/>
          </p:cNvSpPr>
          <p:nvPr/>
        </p:nvSpPr>
        <p:spPr bwMode="auto">
          <a:xfrm flipV="1">
            <a:off x="1691159" y="4101231"/>
            <a:ext cx="0" cy="32504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2" name="Line 10"/>
          <p:cNvSpPr>
            <a:spLocks noChangeShapeType="1"/>
          </p:cNvSpPr>
          <p:nvPr/>
        </p:nvSpPr>
        <p:spPr bwMode="auto">
          <a:xfrm flipV="1">
            <a:off x="3905721" y="2535559"/>
            <a:ext cx="0" cy="5405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3" name="Line 11"/>
          <p:cNvSpPr>
            <a:spLocks noChangeShapeType="1"/>
          </p:cNvSpPr>
          <p:nvPr/>
        </p:nvSpPr>
        <p:spPr bwMode="auto">
          <a:xfrm flipV="1">
            <a:off x="3041328" y="3885728"/>
            <a:ext cx="0" cy="5405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4" name="Line 12"/>
          <p:cNvSpPr>
            <a:spLocks noChangeShapeType="1"/>
          </p:cNvSpPr>
          <p:nvPr/>
        </p:nvSpPr>
        <p:spPr bwMode="auto">
          <a:xfrm flipV="1">
            <a:off x="3041328" y="2697484"/>
            <a:ext cx="0" cy="378619"/>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5" name="Line 13"/>
          <p:cNvSpPr>
            <a:spLocks noChangeShapeType="1"/>
          </p:cNvSpPr>
          <p:nvPr/>
        </p:nvSpPr>
        <p:spPr bwMode="auto">
          <a:xfrm flipV="1">
            <a:off x="3905721" y="4047653"/>
            <a:ext cx="0" cy="378619"/>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cs typeface="Arial" panose="020B0604020202020204" pitchFamily="34" charset="0"/>
            </a:endParaRPr>
          </a:p>
        </p:txBody>
      </p:sp>
      <p:sp>
        <p:nvSpPr>
          <p:cNvPr id="95246" name="Rectangle 14"/>
          <p:cNvSpPr>
            <a:spLocks noChangeArrowheads="1"/>
          </p:cNvSpPr>
          <p:nvPr/>
        </p:nvSpPr>
        <p:spPr bwMode="auto">
          <a:xfrm>
            <a:off x="1475656" y="2373635"/>
            <a:ext cx="7184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z(u1)=2</a:t>
            </a:r>
            <a:endParaRPr lang="en-US" altLang="en-US" sz="1200" b="1">
              <a:cs typeface="Arial" panose="020B0604020202020204" pitchFamily="34" charset="0"/>
            </a:endParaRPr>
          </a:p>
        </p:txBody>
      </p:sp>
      <p:sp>
        <p:nvSpPr>
          <p:cNvPr id="95247" name="Rectangle 15"/>
          <p:cNvSpPr>
            <a:spLocks noChangeArrowheads="1"/>
          </p:cNvSpPr>
          <p:nvPr/>
        </p:nvSpPr>
        <p:spPr bwMode="auto">
          <a:xfrm>
            <a:off x="1475656" y="3826197"/>
            <a:ext cx="7184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z(u1)=2</a:t>
            </a:r>
            <a:endParaRPr lang="en-US" altLang="en-US" sz="1200" b="1">
              <a:cs typeface="Arial" panose="020B0604020202020204" pitchFamily="34" charset="0"/>
            </a:endParaRPr>
          </a:p>
        </p:txBody>
      </p:sp>
      <p:sp>
        <p:nvSpPr>
          <p:cNvPr id="95248" name="Rectangle 16"/>
          <p:cNvSpPr>
            <a:spLocks noChangeArrowheads="1"/>
          </p:cNvSpPr>
          <p:nvPr/>
        </p:nvSpPr>
        <p:spPr bwMode="auto">
          <a:xfrm>
            <a:off x="3527102" y="3832150"/>
            <a:ext cx="8019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Z*(u0)=?</a:t>
            </a:r>
            <a:endParaRPr lang="en-US" altLang="en-US" sz="1200" b="1" dirty="0">
              <a:cs typeface="Arial" panose="020B0604020202020204" pitchFamily="34" charset="0"/>
            </a:endParaRPr>
          </a:p>
        </p:txBody>
      </p:sp>
      <p:sp>
        <p:nvSpPr>
          <p:cNvPr id="95249" name="Rectangle 17"/>
          <p:cNvSpPr>
            <a:spLocks noChangeArrowheads="1"/>
          </p:cNvSpPr>
          <p:nvPr/>
        </p:nvSpPr>
        <p:spPr bwMode="auto">
          <a:xfrm>
            <a:off x="3527102" y="2211710"/>
            <a:ext cx="7184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z(u2)=4</a:t>
            </a:r>
            <a:endParaRPr lang="en-US" altLang="en-US" sz="1200" b="1" dirty="0">
              <a:cs typeface="Arial" panose="020B0604020202020204" pitchFamily="34" charset="0"/>
            </a:endParaRPr>
          </a:p>
        </p:txBody>
      </p:sp>
      <p:sp>
        <p:nvSpPr>
          <p:cNvPr id="95250" name="Rectangle 18"/>
          <p:cNvSpPr>
            <a:spLocks noChangeArrowheads="1"/>
          </p:cNvSpPr>
          <p:nvPr/>
        </p:nvSpPr>
        <p:spPr bwMode="auto">
          <a:xfrm>
            <a:off x="2717477" y="3561878"/>
            <a:ext cx="7012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en-US" sz="1200" b="1">
                <a:cs typeface="Arial" panose="020B0604020202020204" pitchFamily="34" charset="0"/>
              </a:rPr>
              <a:t>z(u2)=4</a:t>
            </a:r>
            <a:endParaRPr lang="en-US" altLang="en-US" sz="1200" b="1">
              <a:cs typeface="Arial" panose="020B0604020202020204" pitchFamily="34" charset="0"/>
            </a:endParaRPr>
          </a:p>
        </p:txBody>
      </p:sp>
      <p:sp>
        <p:nvSpPr>
          <p:cNvPr id="95251" name="Rectangle 19"/>
          <p:cNvSpPr>
            <a:spLocks noChangeArrowheads="1"/>
          </p:cNvSpPr>
          <p:nvPr/>
        </p:nvSpPr>
        <p:spPr bwMode="auto">
          <a:xfrm>
            <a:off x="2662709" y="2481981"/>
            <a:ext cx="8091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Z*(u0)=?</a:t>
            </a:r>
            <a:endParaRPr lang="en-US" altLang="en-US" sz="1200" b="1" dirty="0">
              <a:cs typeface="Arial" panose="020B0604020202020204" pitchFamily="34" charset="0"/>
            </a:endParaRPr>
          </a:p>
        </p:txBody>
      </p:sp>
      <p:sp>
        <p:nvSpPr>
          <p:cNvPr id="95253" name="Rectangle 21"/>
          <p:cNvSpPr>
            <a:spLocks noChangeArrowheads="1"/>
          </p:cNvSpPr>
          <p:nvPr/>
        </p:nvSpPr>
        <p:spPr bwMode="auto">
          <a:xfrm>
            <a:off x="2068587" y="2801069"/>
            <a:ext cx="5389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d1=5</a:t>
            </a:r>
            <a:endParaRPr lang="en-US" altLang="en-US" sz="1200" b="1">
              <a:cs typeface="Arial" panose="020B0604020202020204" pitchFamily="34" charset="0"/>
            </a:endParaRPr>
          </a:p>
        </p:txBody>
      </p:sp>
      <p:sp>
        <p:nvSpPr>
          <p:cNvPr id="95254" name="Rectangle 22"/>
          <p:cNvSpPr>
            <a:spLocks noChangeArrowheads="1"/>
          </p:cNvSpPr>
          <p:nvPr/>
        </p:nvSpPr>
        <p:spPr bwMode="auto">
          <a:xfrm>
            <a:off x="3256831" y="2805831"/>
            <a:ext cx="5983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d2=3</a:t>
            </a:r>
            <a:endParaRPr lang="en-US" altLang="en-US" sz="1200" b="1" dirty="0">
              <a:cs typeface="Arial" panose="020B0604020202020204" pitchFamily="34" charset="0"/>
            </a:endParaRPr>
          </a:p>
        </p:txBody>
      </p:sp>
      <p:sp>
        <p:nvSpPr>
          <p:cNvPr id="95255" name="Rectangle 23"/>
          <p:cNvSpPr>
            <a:spLocks noChangeArrowheads="1"/>
          </p:cNvSpPr>
          <p:nvPr/>
        </p:nvSpPr>
        <p:spPr bwMode="auto">
          <a:xfrm>
            <a:off x="2068587" y="4146475"/>
            <a:ext cx="5389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sz="1200" b="1">
                <a:cs typeface="Arial" panose="020B0604020202020204" pitchFamily="34" charset="0"/>
              </a:rPr>
              <a:t>d1=8</a:t>
            </a:r>
            <a:endParaRPr lang="en-US" altLang="en-US" sz="1200" b="1">
              <a:cs typeface="Arial" panose="020B0604020202020204" pitchFamily="34" charset="0"/>
            </a:endParaRPr>
          </a:p>
        </p:txBody>
      </p:sp>
      <p:sp>
        <p:nvSpPr>
          <p:cNvPr id="95256" name="Rectangle 24"/>
          <p:cNvSpPr>
            <a:spLocks noChangeArrowheads="1"/>
          </p:cNvSpPr>
          <p:nvPr/>
        </p:nvSpPr>
        <p:spPr bwMode="auto">
          <a:xfrm>
            <a:off x="3256831" y="4151237"/>
            <a:ext cx="5852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en-US" sz="1200" b="1" dirty="0">
                <a:cs typeface="Arial" panose="020B0604020202020204" pitchFamily="34" charset="0"/>
              </a:rPr>
              <a:t>d2=3</a:t>
            </a:r>
            <a:endParaRPr lang="en-US" altLang="en-US" sz="1200" b="1" dirty="0">
              <a:cs typeface="Arial" panose="020B0604020202020204" pitchFamily="34" charset="0"/>
            </a:endParaRPr>
          </a:p>
        </p:txBody>
      </p:sp>
      <p:sp>
        <p:nvSpPr>
          <p:cNvPr id="27"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Inverse Distanz</a:t>
            </a:r>
          </a:p>
        </p:txBody>
      </p:sp>
    </p:spTree>
    <p:extLst>
      <p:ext uri="{BB962C8B-B14F-4D97-AF65-F5344CB8AC3E}">
        <p14:creationId xmlns:p14="http://schemas.microsoft.com/office/powerpoint/2010/main" val="7770858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rain_isohye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03598"/>
            <a:ext cx="5485210" cy="377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4FA3263-EE7A-4B63-91E0-94454E8D69F4}"/>
              </a:ext>
            </a:extLst>
          </p:cNvPr>
          <p:cNvSpPr>
            <a:spLocks noGrp="1"/>
          </p:cNvSpPr>
          <p:nvPr>
            <p:ph type="title"/>
          </p:nvPr>
        </p:nvSpPr>
        <p:spPr/>
        <p:txBody>
          <a:bodyPr/>
          <a:lstStyle/>
          <a:p>
            <a:r>
              <a:rPr lang="en-DE" dirty="0" err="1"/>
              <a:t>Isoh</a:t>
            </a:r>
            <a:r>
              <a:rPr lang="de-DE" dirty="0"/>
              <a:t>y</a:t>
            </a:r>
            <a:r>
              <a:rPr lang="en-DE" dirty="0"/>
              <a:t>et</a:t>
            </a:r>
            <a:r>
              <a:rPr lang="de-DE" dirty="0"/>
              <a:t>es</a:t>
            </a:r>
            <a:r>
              <a:rPr lang="en-DE" dirty="0"/>
              <a:t> (zones</a:t>
            </a:r>
            <a:r>
              <a:rPr lang="de-DE" dirty="0"/>
              <a:t> </a:t>
            </a:r>
            <a:r>
              <a:rPr lang="de-DE" dirty="0" err="1"/>
              <a:t>of</a:t>
            </a:r>
            <a:r>
              <a:rPr lang="de-DE" dirty="0"/>
              <a:t> </a:t>
            </a:r>
            <a:r>
              <a:rPr lang="de-DE" dirty="0" err="1"/>
              <a:t>the</a:t>
            </a:r>
            <a:r>
              <a:rPr lang="de-DE" dirty="0"/>
              <a:t> same </a:t>
            </a:r>
            <a:r>
              <a:rPr lang="de-DE" dirty="0" err="1"/>
              <a:t>hight</a:t>
            </a:r>
            <a:r>
              <a:rPr lang="en-DE" dirty="0"/>
              <a:t>)</a:t>
            </a:r>
          </a:p>
        </p:txBody>
      </p:sp>
    </p:spTree>
    <p:extLst>
      <p:ext uri="{BB962C8B-B14F-4D97-AF65-F5344CB8AC3E}">
        <p14:creationId xmlns:p14="http://schemas.microsoft.com/office/powerpoint/2010/main" val="350759098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631" y="1172120"/>
            <a:ext cx="1131094" cy="145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273FAAA-5620-4B6E-A57A-4A417748846B}"/>
              </a:ext>
            </a:extLst>
          </p:cNvPr>
          <p:cNvSpPr>
            <a:spLocks noGrp="1"/>
          </p:cNvSpPr>
          <p:nvPr>
            <p:ph type="title"/>
          </p:nvPr>
        </p:nvSpPr>
        <p:spPr/>
        <p:txBody>
          <a:bodyPr/>
          <a:lstStyle/>
          <a:p>
            <a:r>
              <a:rPr lang="de-DE" dirty="0" err="1"/>
              <a:t>Geostatistical</a:t>
            </a:r>
            <a:r>
              <a:rPr lang="de-DE" dirty="0"/>
              <a:t> </a:t>
            </a:r>
            <a:r>
              <a:rPr lang="de-DE" dirty="0" err="1"/>
              <a:t>methods</a:t>
            </a:r>
            <a:endParaRPr lang="en-DE" dirty="0"/>
          </a:p>
        </p:txBody>
      </p:sp>
      <p:pic>
        <p:nvPicPr>
          <p:cNvPr id="717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7125" y="3581945"/>
            <a:ext cx="1139429" cy="146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185" y="3581945"/>
            <a:ext cx="1139428" cy="146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10"/>
          <p:cNvSpPr>
            <a:spLocks noChangeArrowheads="1"/>
          </p:cNvSpPr>
          <p:nvPr/>
        </p:nvSpPr>
        <p:spPr bwMode="auto">
          <a:xfrm>
            <a:off x="3646066" y="1572170"/>
            <a:ext cx="13811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chemeClr val="accent2"/>
                </a:solidFill>
              </a:rPr>
              <a:t>2) Data </a:t>
            </a:r>
            <a:r>
              <a:rPr lang="de-DE" altLang="en-US" sz="1200" b="1" dirty="0" err="1">
                <a:solidFill>
                  <a:schemeClr val="accent2"/>
                </a:solidFill>
              </a:rPr>
              <a:t>analysis</a:t>
            </a:r>
            <a:endParaRPr lang="de-DE" altLang="en-US" sz="1200" b="1" dirty="0">
              <a:solidFill>
                <a:schemeClr val="accent2"/>
              </a:solidFill>
            </a:endParaRPr>
          </a:p>
        </p:txBody>
      </p:sp>
      <p:sp>
        <p:nvSpPr>
          <p:cNvPr id="7176" name="Rectangle 11"/>
          <p:cNvSpPr>
            <a:spLocks noChangeArrowheads="1"/>
          </p:cNvSpPr>
          <p:nvPr/>
        </p:nvSpPr>
        <p:spPr bwMode="auto">
          <a:xfrm>
            <a:off x="7177459" y="2560389"/>
            <a:ext cx="1414463"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chemeClr val="accent2"/>
                </a:solidFill>
              </a:rPr>
              <a:t>3) </a:t>
            </a:r>
            <a:r>
              <a:rPr lang="de-DE" altLang="en-US" sz="1200" b="1" dirty="0" err="1">
                <a:solidFill>
                  <a:schemeClr val="accent2"/>
                </a:solidFill>
              </a:rPr>
              <a:t>Variogram</a:t>
            </a:r>
            <a:endParaRPr lang="de-DE" altLang="en-US" sz="1200" b="1" dirty="0">
              <a:solidFill>
                <a:schemeClr val="accent2"/>
              </a:solidFill>
            </a:endParaRPr>
          </a:p>
        </p:txBody>
      </p:sp>
      <p:sp>
        <p:nvSpPr>
          <p:cNvPr id="7177" name="Rectangle 12"/>
          <p:cNvSpPr>
            <a:spLocks noChangeArrowheads="1"/>
          </p:cNvSpPr>
          <p:nvPr/>
        </p:nvSpPr>
        <p:spPr bwMode="auto">
          <a:xfrm>
            <a:off x="5567735" y="3855789"/>
            <a:ext cx="1295400"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spcBef>
                <a:spcPct val="20000"/>
              </a:spcBef>
            </a:pPr>
            <a:r>
              <a:rPr lang="de-DE" altLang="en-US" sz="1200" b="1" dirty="0">
                <a:solidFill>
                  <a:schemeClr val="accent2"/>
                </a:solidFill>
              </a:rPr>
              <a:t>4) Interpolation </a:t>
            </a:r>
          </a:p>
          <a:p>
            <a:pPr eaLnBrk="1" hangingPunct="1">
              <a:spcBef>
                <a:spcPct val="20000"/>
              </a:spcBef>
            </a:pPr>
            <a:r>
              <a:rPr lang="de-DE" altLang="en-US" sz="1200" b="1" dirty="0" err="1">
                <a:solidFill>
                  <a:schemeClr val="accent2"/>
                </a:solidFill>
              </a:rPr>
              <a:t>with</a:t>
            </a:r>
            <a:r>
              <a:rPr lang="de-DE" altLang="en-US" sz="1200" b="1" dirty="0">
                <a:solidFill>
                  <a:schemeClr val="accent2"/>
                </a:solidFill>
              </a:rPr>
              <a:t> </a:t>
            </a:r>
            <a:r>
              <a:rPr lang="de-DE" altLang="en-US" sz="1200" b="1" dirty="0" err="1">
                <a:solidFill>
                  <a:schemeClr val="accent2"/>
                </a:solidFill>
              </a:rPr>
              <a:t>Kriging</a:t>
            </a:r>
            <a:endParaRPr lang="de-DE" altLang="en-US" sz="1200" b="1" dirty="0">
              <a:solidFill>
                <a:schemeClr val="accent2"/>
              </a:solidFill>
            </a:endParaRPr>
          </a:p>
        </p:txBody>
      </p:sp>
      <p:sp>
        <p:nvSpPr>
          <p:cNvPr id="7178" name="Rectangle 13"/>
          <p:cNvSpPr>
            <a:spLocks noChangeArrowheads="1"/>
          </p:cNvSpPr>
          <p:nvPr/>
        </p:nvSpPr>
        <p:spPr bwMode="auto">
          <a:xfrm>
            <a:off x="2267744" y="2992586"/>
            <a:ext cx="14287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rgbClr val="FF0000"/>
                </a:solidFill>
              </a:rPr>
              <a:t>5) Error </a:t>
            </a:r>
            <a:r>
              <a:rPr lang="de-DE" altLang="en-US" sz="1200" b="1" dirty="0" err="1">
                <a:solidFill>
                  <a:srgbClr val="FF0000"/>
                </a:solidFill>
              </a:rPr>
              <a:t>analysis</a:t>
            </a:r>
            <a:r>
              <a:rPr lang="de-DE" altLang="en-US" sz="1200" b="1" dirty="0">
                <a:solidFill>
                  <a:srgbClr val="FF0000"/>
                </a:solidFill>
              </a:rPr>
              <a:t>!</a:t>
            </a:r>
          </a:p>
        </p:txBody>
      </p:sp>
      <p:pic>
        <p:nvPicPr>
          <p:cNvPr id="7179" name="Picture 14" descr="histo"/>
          <p:cNvPicPr>
            <a:picLocks noChangeAspect="1" noChangeArrowheads="1"/>
          </p:cNvPicPr>
          <p:nvPr/>
        </p:nvPicPr>
        <p:blipFill>
          <a:blip r:embed="rId6">
            <a:extLst>
              <a:ext uri="{28A0092B-C50C-407E-A947-70E740481C1C}">
                <a14:useLocalDpi xmlns:a14="http://schemas.microsoft.com/office/drawing/2010/main" val="0"/>
              </a:ext>
            </a:extLst>
          </a:blip>
          <a:srcRect r="10236"/>
          <a:stretch>
            <a:fillRect/>
          </a:stretch>
        </p:blipFill>
        <p:spPr bwMode="auto">
          <a:xfrm>
            <a:off x="4949800" y="987574"/>
            <a:ext cx="2021681" cy="180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9828" y="3316437"/>
            <a:ext cx="1328738" cy="140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1" name="Line 16"/>
          <p:cNvSpPr>
            <a:spLocks noChangeShapeType="1"/>
          </p:cNvSpPr>
          <p:nvPr/>
        </p:nvSpPr>
        <p:spPr bwMode="auto">
          <a:xfrm>
            <a:off x="3785369" y="1912689"/>
            <a:ext cx="80962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2" name="Line 18"/>
          <p:cNvSpPr>
            <a:spLocks noChangeShapeType="1"/>
          </p:cNvSpPr>
          <p:nvPr/>
        </p:nvSpPr>
        <p:spPr bwMode="auto">
          <a:xfrm>
            <a:off x="7026250" y="2236539"/>
            <a:ext cx="323850" cy="10703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3" name="Line 19"/>
          <p:cNvSpPr>
            <a:spLocks noChangeShapeType="1"/>
          </p:cNvSpPr>
          <p:nvPr/>
        </p:nvSpPr>
        <p:spPr bwMode="auto">
          <a:xfrm>
            <a:off x="5640362" y="2846139"/>
            <a:ext cx="1714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4" name="Line 21"/>
          <p:cNvSpPr>
            <a:spLocks noChangeShapeType="1"/>
          </p:cNvSpPr>
          <p:nvPr/>
        </p:nvSpPr>
        <p:spPr bwMode="auto">
          <a:xfrm flipH="1" flipV="1">
            <a:off x="5297462" y="4396333"/>
            <a:ext cx="17287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nvGrpSpPr>
          <p:cNvPr id="144408" name="Group 24"/>
          <p:cNvGrpSpPr>
            <a:grpSpLocks/>
          </p:cNvGrpSpPr>
          <p:nvPr/>
        </p:nvGrpSpPr>
        <p:grpSpPr bwMode="auto">
          <a:xfrm>
            <a:off x="3785368" y="2290118"/>
            <a:ext cx="3024188" cy="1134665"/>
            <a:chOff x="1610" y="1933"/>
            <a:chExt cx="2540" cy="953"/>
          </a:xfrm>
        </p:grpSpPr>
        <p:sp>
          <p:nvSpPr>
            <p:cNvPr id="7186" name="Line 22"/>
            <p:cNvSpPr>
              <a:spLocks noChangeShapeType="1"/>
            </p:cNvSpPr>
            <p:nvPr/>
          </p:nvSpPr>
          <p:spPr bwMode="auto">
            <a:xfrm flipV="1">
              <a:off x="1610" y="1933"/>
              <a:ext cx="726" cy="681"/>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7187" name="Line 23"/>
            <p:cNvSpPr>
              <a:spLocks noChangeShapeType="1"/>
            </p:cNvSpPr>
            <p:nvPr/>
          </p:nvSpPr>
          <p:spPr bwMode="auto">
            <a:xfrm>
              <a:off x="1610" y="2614"/>
              <a:ext cx="2540" cy="272"/>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20"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4.3 Niederschlagsauswertung</a:t>
            </a:r>
            <a:br>
              <a:rPr lang="de-DE" altLang="en-US" sz="1800" dirty="0">
                <a:solidFill>
                  <a:schemeClr val="bg1"/>
                </a:solidFill>
              </a:rPr>
            </a:br>
            <a:r>
              <a:rPr lang="de-DE" altLang="en-US" sz="1500" dirty="0">
                <a:solidFill>
                  <a:schemeClr val="bg1"/>
                </a:solidFill>
              </a:rPr>
              <a:t>Gebietsniederschläge – Geostatistische Verfahren</a:t>
            </a:r>
          </a:p>
        </p:txBody>
      </p:sp>
      <p:sp>
        <p:nvSpPr>
          <p:cNvPr id="21" name="Rectangle 10">
            <a:extLst>
              <a:ext uri="{FF2B5EF4-FFF2-40B4-BE49-F238E27FC236}">
                <a16:creationId xmlns:a16="http://schemas.microsoft.com/office/drawing/2014/main" id="{979A967A-B5B8-4A14-8695-5C2FDE1B802E}"/>
              </a:ext>
            </a:extLst>
          </p:cNvPr>
          <p:cNvSpPr>
            <a:spLocks noChangeArrowheads="1"/>
          </p:cNvSpPr>
          <p:nvPr/>
        </p:nvSpPr>
        <p:spPr bwMode="auto">
          <a:xfrm>
            <a:off x="949472" y="1977466"/>
            <a:ext cx="13811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tabLst>
                <a:tab pos="952500" algn="ctr"/>
                <a:tab pos="4194175" algn="ctr"/>
                <a:tab pos="7150100" algn="ctr"/>
              </a:tabLst>
              <a:defRPr>
                <a:solidFill>
                  <a:schemeClr val="tx1"/>
                </a:solidFill>
                <a:latin typeface="Arial" pitchFamily="34" charset="0"/>
              </a:defRPr>
            </a:lvl1pPr>
            <a:lvl2pPr marL="742950" indent="-285750" eaLnBrk="0" hangingPunct="0">
              <a:tabLst>
                <a:tab pos="952500" algn="ctr"/>
                <a:tab pos="4194175" algn="ctr"/>
                <a:tab pos="7150100" algn="ctr"/>
              </a:tabLst>
              <a:defRPr>
                <a:solidFill>
                  <a:schemeClr val="tx1"/>
                </a:solidFill>
                <a:latin typeface="Arial" pitchFamily="34" charset="0"/>
              </a:defRPr>
            </a:lvl2pPr>
            <a:lvl3pPr marL="1143000" indent="-228600" eaLnBrk="0" hangingPunct="0">
              <a:tabLst>
                <a:tab pos="952500" algn="ctr"/>
                <a:tab pos="4194175" algn="ctr"/>
                <a:tab pos="7150100" algn="ctr"/>
              </a:tabLst>
              <a:defRPr>
                <a:solidFill>
                  <a:schemeClr val="tx1"/>
                </a:solidFill>
                <a:latin typeface="Arial" pitchFamily="34" charset="0"/>
              </a:defRPr>
            </a:lvl3pPr>
            <a:lvl4pPr marL="1600200" indent="-228600" eaLnBrk="0" hangingPunct="0">
              <a:tabLst>
                <a:tab pos="952500" algn="ctr"/>
                <a:tab pos="4194175" algn="ctr"/>
                <a:tab pos="7150100" algn="ctr"/>
              </a:tabLst>
              <a:defRPr>
                <a:solidFill>
                  <a:schemeClr val="tx1"/>
                </a:solidFill>
                <a:latin typeface="Arial" pitchFamily="34" charset="0"/>
              </a:defRPr>
            </a:lvl4pPr>
            <a:lvl5pPr marL="2057400" indent="-228600" eaLnBrk="0" hangingPunct="0">
              <a:tabLst>
                <a:tab pos="952500" algn="ctr"/>
                <a:tab pos="4194175" algn="ctr"/>
                <a:tab pos="7150100" algn="ctr"/>
              </a:tabLst>
              <a:defRPr>
                <a:solidFill>
                  <a:schemeClr val="tx1"/>
                </a:solidFill>
                <a:latin typeface="Arial" pitchFamily="34" charset="0"/>
              </a:defRPr>
            </a:lvl5pPr>
            <a:lvl6pPr marL="25146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6pPr>
            <a:lvl7pPr marL="29718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7pPr>
            <a:lvl8pPr marL="34290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8pPr>
            <a:lvl9pPr marL="3886200" indent="-228600" eaLnBrk="0" fontAlgn="base" hangingPunct="0">
              <a:spcBef>
                <a:spcPct val="0"/>
              </a:spcBef>
              <a:spcAft>
                <a:spcPct val="0"/>
              </a:spcAft>
              <a:tabLst>
                <a:tab pos="952500" algn="ctr"/>
                <a:tab pos="4194175" algn="ctr"/>
                <a:tab pos="7150100" algn="ctr"/>
              </a:tabLst>
              <a:defRPr>
                <a:solidFill>
                  <a:schemeClr val="tx1"/>
                </a:solidFill>
                <a:latin typeface="Arial" pitchFamily="34" charset="0"/>
              </a:defRPr>
            </a:lvl9pPr>
          </a:lstStyle>
          <a:p>
            <a:pPr eaLnBrk="1" hangingPunct="1">
              <a:lnSpc>
                <a:spcPct val="90000"/>
              </a:lnSpc>
              <a:spcBef>
                <a:spcPct val="20000"/>
              </a:spcBef>
            </a:pPr>
            <a:r>
              <a:rPr lang="de-DE" altLang="en-US" sz="1200" b="1" dirty="0">
                <a:solidFill>
                  <a:schemeClr val="accent2"/>
                </a:solidFill>
              </a:rPr>
              <a:t>2) </a:t>
            </a:r>
            <a:r>
              <a:rPr lang="de-DE" altLang="en-US" sz="1200" b="1" dirty="0" err="1">
                <a:solidFill>
                  <a:schemeClr val="accent2"/>
                </a:solidFill>
              </a:rPr>
              <a:t>Observations</a:t>
            </a:r>
            <a:endParaRPr lang="de-DE" altLang="en-US" sz="1200" b="1" dirty="0">
              <a:solidFill>
                <a:schemeClr val="accent2"/>
              </a:solidFill>
            </a:endParaRPr>
          </a:p>
        </p:txBody>
      </p:sp>
    </p:spTree>
    <p:extLst>
      <p:ext uri="{BB962C8B-B14F-4D97-AF65-F5344CB8AC3E}">
        <p14:creationId xmlns:p14="http://schemas.microsoft.com/office/powerpoint/2010/main" val="1758921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11B79-79E3-41E5-BF6E-066E65915B52}"/>
              </a:ext>
            </a:extLst>
          </p:cNvPr>
          <p:cNvSpPr>
            <a:spLocks noGrp="1"/>
          </p:cNvSpPr>
          <p:nvPr>
            <p:ph type="title"/>
          </p:nvPr>
        </p:nvSpPr>
        <p:spPr>
          <a:xfrm>
            <a:off x="107504" y="1419622"/>
            <a:ext cx="7886700" cy="521198"/>
          </a:xfrm>
        </p:spPr>
        <p:txBody>
          <a:bodyPr/>
          <a:lstStyle/>
          <a:p>
            <a:r>
              <a:rPr lang="de-DE" dirty="0" err="1"/>
              <a:t>Comparison</a:t>
            </a:r>
            <a:r>
              <a:rPr lang="de-DE" dirty="0"/>
              <a:t> </a:t>
            </a:r>
            <a:r>
              <a:rPr lang="de-DE" dirty="0" err="1"/>
              <a:t>of</a:t>
            </a:r>
            <a:br>
              <a:rPr lang="de-DE" dirty="0"/>
            </a:br>
            <a:r>
              <a:rPr lang="de-DE" dirty="0" err="1"/>
              <a:t>the</a:t>
            </a:r>
            <a:r>
              <a:rPr lang="de-DE" dirty="0"/>
              <a:t> </a:t>
            </a:r>
            <a:r>
              <a:rPr lang="de-DE" dirty="0" err="1"/>
              <a:t>methods</a:t>
            </a:r>
            <a:endParaRPr lang="en-DE" dirty="0"/>
          </a:p>
        </p:txBody>
      </p:sp>
      <p:graphicFrame>
        <p:nvGraphicFramePr>
          <p:cNvPr id="190467" name="Object 3"/>
          <p:cNvGraphicFramePr>
            <a:graphicFrameLocks noGrp="1" noChangeAspect="1"/>
          </p:cNvGraphicFramePr>
          <p:nvPr>
            <p:ph idx="4294967295"/>
            <p:extLst>
              <p:ext uri="{D42A27DB-BD31-4B8C-83A1-F6EECF244321}">
                <p14:modId xmlns:p14="http://schemas.microsoft.com/office/powerpoint/2010/main" val="2920832904"/>
              </p:ext>
            </p:extLst>
          </p:nvPr>
        </p:nvGraphicFramePr>
        <p:xfrm>
          <a:off x="2555875" y="53975"/>
          <a:ext cx="6518275" cy="5035550"/>
        </p:xfrm>
        <a:graphic>
          <a:graphicData uri="http://schemas.openxmlformats.org/presentationml/2006/ole">
            <mc:AlternateContent xmlns:mc="http://schemas.openxmlformats.org/markup-compatibility/2006">
              <mc:Choice xmlns:v="urn:schemas-microsoft-com:vml" Requires="v">
                <p:oleObj spid="_x0000_s21618" name="CorelDRAW" r:id="rId4" imgW="9960120" imgH="7690999" progId="CorelDRAW.Graphic.9">
                  <p:embed/>
                </p:oleObj>
              </mc:Choice>
              <mc:Fallback>
                <p:oleObj name="CorelDRAW" r:id="rId4" imgW="9960120" imgH="7690999" progId="CorelDRAW.Graphic.9">
                  <p:embed/>
                  <p:pic>
                    <p:nvPicPr>
                      <p:cNvPr id="190467"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53975"/>
                        <a:ext cx="6518275" cy="503555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505350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3568" y="1563638"/>
            <a:ext cx="7598668" cy="3400931"/>
          </a:xfrm>
          <a:prstGeom prst="rect">
            <a:avLst/>
          </a:prstGeom>
        </p:spPr>
        <p:txBody>
          <a:bodyPr wrap="square">
            <a:spAutoFit/>
          </a:bodyPr>
          <a:lstStyle/>
          <a:p>
            <a:pPr marL="257175" indent="-257175">
              <a:spcAft>
                <a:spcPts val="600"/>
              </a:spcAft>
              <a:buFont typeface="Arial" panose="020B0604020202020204" pitchFamily="34" charset="0"/>
              <a:buChar char="•"/>
            </a:pPr>
            <a:r>
              <a:rPr lang="en-US" sz="2000" b="1" dirty="0">
                <a:solidFill>
                  <a:srgbClr val="0070C0"/>
                </a:solidFill>
                <a:latin typeface="+mn-lt"/>
              </a:rPr>
              <a:t>Weather forecast data and station data are combined;</a:t>
            </a:r>
            <a:endParaRPr lang="en-US" sz="2000" b="1" dirty="0">
              <a:latin typeface="+mn-lt"/>
            </a:endParaRPr>
          </a:p>
          <a:p>
            <a:pPr marL="257175" indent="-257175">
              <a:spcAft>
                <a:spcPts val="600"/>
              </a:spcAft>
              <a:buFont typeface="Arial" panose="020B0604020202020204" pitchFamily="34" charset="0"/>
              <a:buChar char="•"/>
            </a:pPr>
            <a:r>
              <a:rPr lang="en-US" sz="2000" b="1" dirty="0">
                <a:solidFill>
                  <a:srgbClr val="0070C0"/>
                </a:solidFill>
                <a:latin typeface="+mn-lt"/>
              </a:rPr>
              <a:t>In the process, a weighted combination of measured values and older model predictions is interpolated onto the model grid </a:t>
            </a:r>
            <a:r>
              <a:rPr lang="en-US" sz="2000" dirty="0">
                <a:latin typeface="+mn-lt"/>
              </a:rPr>
              <a:t>using various mathematical methods (so-called data assimilation);</a:t>
            </a:r>
          </a:p>
          <a:p>
            <a:pPr marL="257175" indent="-257175">
              <a:spcAft>
                <a:spcPts val="600"/>
              </a:spcAft>
              <a:buFont typeface="Arial" panose="020B0604020202020204" pitchFamily="34" charset="0"/>
              <a:buChar char="•"/>
            </a:pPr>
            <a:r>
              <a:rPr lang="en-US" sz="2000" dirty="0">
                <a:latin typeface="+mn-lt"/>
              </a:rPr>
              <a:t>In a numerical forecast model, the computational domain is </a:t>
            </a:r>
            <a:r>
              <a:rPr lang="en-US" sz="2000" dirty="0" err="1">
                <a:latin typeface="+mn-lt"/>
              </a:rPr>
              <a:t>discretised</a:t>
            </a:r>
            <a:r>
              <a:rPr lang="en-US" sz="2000" dirty="0">
                <a:latin typeface="+mn-lt"/>
              </a:rPr>
              <a:t> with grid cells so that the relevant physical quantities, such as temperature, precipitation, air pressure, density and wind speed, can be represented in three-dimensional space and as a function of time.</a:t>
            </a:r>
          </a:p>
          <a:p>
            <a:pPr marL="257175" indent="-257175">
              <a:spcAft>
                <a:spcPts val="600"/>
              </a:spcAft>
              <a:buFont typeface="Arial" panose="020B0604020202020204" pitchFamily="34" charset="0"/>
              <a:buChar char="•"/>
            </a:pPr>
            <a:endParaRPr lang="de-DE" sz="2000" dirty="0">
              <a:latin typeface="+mn-lt"/>
            </a:endParaRPr>
          </a:p>
        </p:txBody>
      </p:sp>
      <p:sp>
        <p:nvSpPr>
          <p:cNvPr id="2" name="Title 1">
            <a:extLst>
              <a:ext uri="{FF2B5EF4-FFF2-40B4-BE49-F238E27FC236}">
                <a16:creationId xmlns:a16="http://schemas.microsoft.com/office/drawing/2014/main" id="{58AAA86D-0982-49FA-9B2A-99B64E83EE27}"/>
              </a:ext>
            </a:extLst>
          </p:cNvPr>
          <p:cNvSpPr>
            <a:spLocks noGrp="1"/>
          </p:cNvSpPr>
          <p:nvPr>
            <p:ph type="title"/>
          </p:nvPr>
        </p:nvSpPr>
        <p:spPr/>
        <p:txBody>
          <a:bodyPr/>
          <a:lstStyle/>
          <a:p>
            <a:r>
              <a:rPr lang="en-US" sz="2000" dirty="0"/>
              <a:t>Reanalysis data is another possible combination of spatial and point data</a:t>
            </a:r>
            <a:endParaRPr lang="en-DE" sz="2000" dirty="0"/>
          </a:p>
        </p:txBody>
      </p:sp>
    </p:spTree>
    <p:extLst>
      <p:ext uri="{BB962C8B-B14F-4D97-AF65-F5344CB8AC3E}">
        <p14:creationId xmlns:p14="http://schemas.microsoft.com/office/powerpoint/2010/main" val="972467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925" y="1641802"/>
            <a:ext cx="3695571" cy="2462213"/>
          </a:xfrm>
          <a:prstGeom prst="rect">
            <a:avLst/>
          </a:prstGeom>
        </p:spPr>
        <p:txBody>
          <a:bodyPr wrap="square">
            <a:spAutoFit/>
          </a:bodyPr>
          <a:lstStyle/>
          <a:p>
            <a:pPr marL="285750" indent="-285750">
              <a:buFont typeface="Arial" panose="020B0604020202020204" pitchFamily="34" charset="0"/>
              <a:buChar char="•"/>
            </a:pPr>
            <a:r>
              <a:rPr lang="en-US" sz="1800" dirty="0">
                <a:latin typeface="+mn-lt"/>
              </a:rPr>
              <a:t>Weather forecasts are available worldwide in high temporal and spatial resolution </a:t>
            </a:r>
            <a:endParaRPr lang="en-US" sz="1400" dirty="0">
              <a:latin typeface="+mn-lt"/>
            </a:endParaRPr>
          </a:p>
          <a:p>
            <a:pPr marL="285750" indent="-285750">
              <a:buFont typeface="Arial" panose="020B0604020202020204" pitchFamily="34" charset="0"/>
              <a:buChar char="•"/>
            </a:pPr>
            <a:r>
              <a:rPr lang="en-US" sz="1800" dirty="0">
                <a:latin typeface="+mn-lt"/>
              </a:rPr>
              <a:t>They are constantly updated with observations (data assimilation)</a:t>
            </a:r>
          </a:p>
          <a:p>
            <a:pPr marL="285750" indent="-285750">
              <a:buFont typeface="Arial" panose="020B0604020202020204" pitchFamily="34" charset="0"/>
              <a:buChar char="•"/>
            </a:pPr>
            <a:endParaRPr lang="en-US" sz="1800" dirty="0">
              <a:latin typeface="+mn-lt"/>
            </a:endParaRPr>
          </a:p>
          <a:p>
            <a:endParaRPr lang="en-US" sz="1800" dirty="0">
              <a:latin typeface="+mn-lt"/>
            </a:endParaRPr>
          </a:p>
          <a:p>
            <a:r>
              <a:rPr lang="en-US" sz="1200" dirty="0"/>
              <a:t>(Source: European Meteorological Service)</a:t>
            </a:r>
          </a:p>
          <a:p>
            <a:endParaRPr lang="en-US" sz="1600" dirty="0">
              <a:latin typeface="+mn-lt"/>
            </a:endParaRPr>
          </a:p>
        </p:txBody>
      </p:sp>
      <p:pic>
        <p:nvPicPr>
          <p:cNvPr id="80898" name="Picture 2" descr="http://www.ecmwf.int/sites/default/files/styles/flexslider_full/public/what-we-do-wind-pressure-686x385_0_0.jpg?itok=5GbeNr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771550"/>
            <a:ext cx="5184575"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63A52C-DC23-49C9-9CB7-478B654E8AE4}"/>
              </a:ext>
            </a:extLst>
          </p:cNvPr>
          <p:cNvSpPr>
            <a:spLocks noGrp="1"/>
          </p:cNvSpPr>
          <p:nvPr>
            <p:ph type="title"/>
          </p:nvPr>
        </p:nvSpPr>
        <p:spPr/>
        <p:txBody>
          <a:bodyPr/>
          <a:lstStyle/>
          <a:p>
            <a:r>
              <a:rPr lang="de-DE" dirty="0" err="1"/>
              <a:t>Reanalysis</a:t>
            </a:r>
            <a:r>
              <a:rPr lang="de-DE" dirty="0"/>
              <a:t> </a:t>
            </a:r>
            <a:r>
              <a:rPr lang="de-DE" dirty="0" err="1"/>
              <a:t>data</a:t>
            </a:r>
            <a:endParaRPr lang="en-DE" dirty="0"/>
          </a:p>
        </p:txBody>
      </p:sp>
    </p:spTree>
    <p:extLst>
      <p:ext uri="{BB962C8B-B14F-4D97-AF65-F5344CB8AC3E}">
        <p14:creationId xmlns:p14="http://schemas.microsoft.com/office/powerpoint/2010/main" val="1805622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881" y="1332580"/>
            <a:ext cx="4202085" cy="296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053" y="630273"/>
            <a:ext cx="4179094" cy="30861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0419" y="1768605"/>
            <a:ext cx="4179094" cy="2741577"/>
          </a:xfrm>
          <a:prstGeom prst="rect">
            <a:avLst/>
          </a:prstGeom>
        </p:spPr>
      </p:pic>
      <p:sp>
        <p:nvSpPr>
          <p:cNvPr id="2" name="Title 1">
            <a:extLst>
              <a:ext uri="{FF2B5EF4-FFF2-40B4-BE49-F238E27FC236}">
                <a16:creationId xmlns:a16="http://schemas.microsoft.com/office/drawing/2014/main" id="{CE6E613D-C194-4439-A6C6-76D2DA226B8E}"/>
              </a:ext>
            </a:extLst>
          </p:cNvPr>
          <p:cNvSpPr>
            <a:spLocks noGrp="1"/>
          </p:cNvSpPr>
          <p:nvPr>
            <p:ph type="title"/>
          </p:nvPr>
        </p:nvSpPr>
        <p:spPr/>
        <p:txBody>
          <a:bodyPr/>
          <a:lstStyle/>
          <a:p>
            <a:r>
              <a:rPr lang="de-DE" sz="2000" dirty="0" err="1"/>
              <a:t>Example</a:t>
            </a:r>
            <a:r>
              <a:rPr lang="de-DE" sz="2000" dirty="0"/>
              <a:t>: Re-analysis </a:t>
            </a:r>
            <a:r>
              <a:rPr lang="de-DE" sz="2000" dirty="0" err="1"/>
              <a:t>data</a:t>
            </a:r>
            <a:r>
              <a:rPr lang="de-DE" sz="2000" dirty="0"/>
              <a:t> </a:t>
            </a:r>
            <a:br>
              <a:rPr lang="de-DE" sz="2000" dirty="0"/>
            </a:br>
            <a:r>
              <a:rPr lang="de-DE" sz="2000" dirty="0" err="1"/>
              <a:t>for</a:t>
            </a:r>
            <a:r>
              <a:rPr lang="de-DE" sz="2000" dirty="0"/>
              <a:t> </a:t>
            </a:r>
            <a:r>
              <a:rPr lang="de-DE" sz="2000" dirty="0" err="1"/>
              <a:t>Tanzania</a:t>
            </a:r>
            <a:endParaRPr lang="en-DE" sz="2000" dirty="0"/>
          </a:p>
        </p:txBody>
      </p:sp>
    </p:spTree>
    <p:extLst>
      <p:ext uri="{BB962C8B-B14F-4D97-AF65-F5344CB8AC3E}">
        <p14:creationId xmlns:p14="http://schemas.microsoft.com/office/powerpoint/2010/main" val="389269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1BC7-42F9-4EB8-BB09-EFE30AE01A3F}"/>
              </a:ext>
            </a:extLst>
          </p:cNvPr>
          <p:cNvSpPr>
            <a:spLocks noGrp="1"/>
          </p:cNvSpPr>
          <p:nvPr>
            <p:ph type="title"/>
          </p:nvPr>
        </p:nvSpPr>
        <p:spPr/>
        <p:txBody>
          <a:bodyPr/>
          <a:lstStyle/>
          <a:p>
            <a:r>
              <a:rPr lang="de-DE" dirty="0" err="1"/>
              <a:t>Water</a:t>
            </a:r>
            <a:r>
              <a:rPr lang="de-DE" dirty="0"/>
              <a:t> </a:t>
            </a:r>
            <a:r>
              <a:rPr lang="de-DE" dirty="0" err="1"/>
              <a:t>can</a:t>
            </a:r>
            <a:r>
              <a:rPr lang="de-DE" dirty="0"/>
              <a:t> </a:t>
            </a:r>
            <a:r>
              <a:rPr lang="de-DE" dirty="0" err="1"/>
              <a:t>be</a:t>
            </a:r>
            <a:r>
              <a:rPr lang="de-DE" dirty="0"/>
              <a:t> a </a:t>
            </a:r>
            <a:r>
              <a:rPr lang="de-DE" dirty="0" err="1"/>
              <a:t>threat</a:t>
            </a:r>
            <a:endParaRPr lang="en-DE" dirty="0"/>
          </a:p>
        </p:txBody>
      </p:sp>
      <p:sp>
        <p:nvSpPr>
          <p:cNvPr id="3" name="Text Placeholder 2">
            <a:extLst>
              <a:ext uri="{FF2B5EF4-FFF2-40B4-BE49-F238E27FC236}">
                <a16:creationId xmlns:a16="http://schemas.microsoft.com/office/drawing/2014/main" id="{4A497303-5BA7-45CB-9D90-2C95626BF9C0}"/>
              </a:ext>
            </a:extLst>
          </p:cNvPr>
          <p:cNvSpPr>
            <a:spLocks noGrp="1"/>
          </p:cNvSpPr>
          <p:nvPr>
            <p:ph type="body" sz="quarter" idx="13"/>
          </p:nvPr>
        </p:nvSpPr>
        <p:spPr>
          <a:xfrm>
            <a:off x="4355976" y="1491853"/>
            <a:ext cx="4159374" cy="3024188"/>
          </a:xfrm>
        </p:spPr>
        <p:txBody>
          <a:bodyPr>
            <a:normAutofit/>
          </a:bodyPr>
          <a:lstStyle/>
          <a:p>
            <a:pPr marL="0" indent="0">
              <a:buNone/>
            </a:pPr>
            <a:r>
              <a:rPr lang="de-DE" sz="2000" dirty="0" err="1">
                <a:latin typeface="+mn-lt"/>
              </a:rPr>
              <a:t>Water</a:t>
            </a:r>
            <a:r>
              <a:rPr lang="de-DE" sz="2000" dirty="0">
                <a:latin typeface="+mn-lt"/>
              </a:rPr>
              <a:t> </a:t>
            </a:r>
            <a:r>
              <a:rPr lang="de-DE" sz="2000" dirty="0" err="1">
                <a:latin typeface="+mn-lt"/>
              </a:rPr>
              <a:t>is</a:t>
            </a:r>
            <a:r>
              <a:rPr lang="de-DE" sz="2000" dirty="0">
                <a:latin typeface="+mn-lt"/>
              </a:rPr>
              <a:t> a </a:t>
            </a:r>
            <a:r>
              <a:rPr lang="de-DE" sz="2000" dirty="0" err="1">
                <a:latin typeface="+mn-lt"/>
              </a:rPr>
              <a:t>problem</a:t>
            </a:r>
            <a:r>
              <a:rPr lang="de-DE" sz="2000" dirty="0">
                <a:latin typeface="+mn-lt"/>
              </a:rPr>
              <a:t>, </a:t>
            </a:r>
            <a:r>
              <a:rPr lang="de-DE" sz="2000" dirty="0" err="1">
                <a:latin typeface="+mn-lt"/>
              </a:rPr>
              <a:t>when</a:t>
            </a:r>
            <a:endParaRPr lang="de-DE" sz="2000" dirty="0">
              <a:latin typeface="+mn-lt"/>
            </a:endParaRPr>
          </a:p>
          <a:p>
            <a:r>
              <a:rPr lang="de-DE" dirty="0" err="1">
                <a:latin typeface="+mn-lt"/>
              </a:rPr>
              <a:t>having</a:t>
            </a:r>
            <a:r>
              <a:rPr lang="de-DE" dirty="0">
                <a:latin typeface="+mn-lt"/>
              </a:rPr>
              <a:t> </a:t>
            </a:r>
            <a:r>
              <a:rPr lang="de-DE" dirty="0" err="1">
                <a:latin typeface="+mn-lt"/>
              </a:rPr>
              <a:t>too</a:t>
            </a:r>
            <a:r>
              <a:rPr lang="de-DE" dirty="0">
                <a:latin typeface="+mn-lt"/>
              </a:rPr>
              <a:t> </a:t>
            </a:r>
            <a:r>
              <a:rPr lang="de-DE" dirty="0" err="1">
                <a:latin typeface="+mn-lt"/>
              </a:rPr>
              <a:t>much</a:t>
            </a:r>
            <a:r>
              <a:rPr lang="de-DE" dirty="0">
                <a:latin typeface="+mn-lt"/>
              </a:rPr>
              <a:t>;</a:t>
            </a:r>
          </a:p>
          <a:p>
            <a:r>
              <a:rPr lang="de-DE" dirty="0" err="1">
                <a:latin typeface="+mn-lt"/>
              </a:rPr>
              <a:t>having</a:t>
            </a:r>
            <a:r>
              <a:rPr lang="de-DE" dirty="0">
                <a:latin typeface="+mn-lt"/>
              </a:rPr>
              <a:t> </a:t>
            </a:r>
            <a:r>
              <a:rPr lang="de-DE" dirty="0" err="1">
                <a:latin typeface="+mn-lt"/>
              </a:rPr>
              <a:t>too</a:t>
            </a:r>
            <a:r>
              <a:rPr lang="de-DE" dirty="0">
                <a:latin typeface="+mn-lt"/>
              </a:rPr>
              <a:t> </a:t>
            </a:r>
            <a:r>
              <a:rPr lang="de-DE" dirty="0" err="1">
                <a:latin typeface="+mn-lt"/>
              </a:rPr>
              <a:t>low</a:t>
            </a:r>
            <a:r>
              <a:rPr lang="de-DE" dirty="0">
                <a:latin typeface="+mn-lt"/>
              </a:rPr>
              <a:t>;</a:t>
            </a:r>
          </a:p>
          <a:p>
            <a:r>
              <a:rPr lang="de-DE" dirty="0" err="1">
                <a:latin typeface="+mn-lt"/>
              </a:rPr>
              <a:t>having</a:t>
            </a:r>
            <a:r>
              <a:rPr lang="de-DE" dirty="0">
                <a:latin typeface="+mn-lt"/>
              </a:rPr>
              <a:t> </a:t>
            </a:r>
            <a:r>
              <a:rPr lang="de-DE" dirty="0" err="1">
                <a:latin typeface="+mn-lt"/>
              </a:rPr>
              <a:t>water</a:t>
            </a:r>
            <a:r>
              <a:rPr lang="de-DE" dirty="0">
                <a:latin typeface="+mn-lt"/>
              </a:rPr>
              <a:t> </a:t>
            </a:r>
            <a:r>
              <a:rPr lang="de-DE" dirty="0" err="1">
                <a:latin typeface="+mn-lt"/>
              </a:rPr>
              <a:t>of</a:t>
            </a:r>
            <a:r>
              <a:rPr lang="de-DE" dirty="0">
                <a:latin typeface="+mn-lt"/>
              </a:rPr>
              <a:t> </a:t>
            </a:r>
            <a:r>
              <a:rPr lang="de-DE" dirty="0" err="1">
                <a:latin typeface="+mn-lt"/>
              </a:rPr>
              <a:t>low</a:t>
            </a:r>
            <a:r>
              <a:rPr lang="de-DE" dirty="0">
                <a:latin typeface="+mn-lt"/>
              </a:rPr>
              <a:t> </a:t>
            </a:r>
            <a:r>
              <a:rPr lang="de-DE" dirty="0" err="1">
                <a:latin typeface="+mn-lt"/>
              </a:rPr>
              <a:t>quality</a:t>
            </a:r>
            <a:r>
              <a:rPr lang="de-DE" dirty="0">
                <a:latin typeface="+mn-lt"/>
              </a:rPr>
              <a:t>.</a:t>
            </a:r>
            <a:endParaRPr lang="en-DE" dirty="0">
              <a:latin typeface="+mn-lt"/>
            </a:endParaRPr>
          </a:p>
        </p:txBody>
      </p:sp>
      <p:sp>
        <p:nvSpPr>
          <p:cNvPr id="4" name="Slide Number Placeholder 3">
            <a:extLst>
              <a:ext uri="{FF2B5EF4-FFF2-40B4-BE49-F238E27FC236}">
                <a16:creationId xmlns:a16="http://schemas.microsoft.com/office/drawing/2014/main" id="{706430DF-FDA8-4B35-9C75-C699C3F7BBA0}"/>
              </a:ext>
            </a:extLst>
          </p:cNvPr>
          <p:cNvSpPr>
            <a:spLocks noGrp="1"/>
          </p:cNvSpPr>
          <p:nvPr>
            <p:ph type="sldNum" sz="quarter" idx="16"/>
          </p:nvPr>
        </p:nvSpPr>
        <p:spPr/>
        <p:txBody>
          <a:bodyPr/>
          <a:lstStyle/>
          <a:p>
            <a:pPr>
              <a:defRPr/>
            </a:pPr>
            <a:r>
              <a:rPr lang="de-DE"/>
              <a:t>Seite </a:t>
            </a:r>
            <a:fld id="{959D87B1-1F1C-4319-8EA1-6710C33C6049}" type="slidenum">
              <a:rPr lang="de-DE" smtClean="0"/>
              <a:t>8</a:t>
            </a:fld>
            <a:endParaRPr lang="de-DE"/>
          </a:p>
        </p:txBody>
      </p:sp>
      <p:pic>
        <p:nvPicPr>
          <p:cNvPr id="6" name="Picture 5">
            <a:extLst>
              <a:ext uri="{FF2B5EF4-FFF2-40B4-BE49-F238E27FC236}">
                <a16:creationId xmlns:a16="http://schemas.microsoft.com/office/drawing/2014/main" id="{10FF0AC1-7AE2-4FAB-88B3-80A329649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275755"/>
            <a:ext cx="3534230" cy="3456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99603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2" name="Group 12"/>
          <p:cNvGrpSpPr>
            <a:grpSpLocks/>
          </p:cNvGrpSpPr>
          <p:nvPr/>
        </p:nvGrpSpPr>
        <p:grpSpPr bwMode="auto">
          <a:xfrm>
            <a:off x="2987824" y="125610"/>
            <a:ext cx="5994797" cy="4625579"/>
            <a:chOff x="249" y="436"/>
            <a:chExt cx="5035" cy="3885"/>
          </a:xfrm>
        </p:grpSpPr>
        <p:pic>
          <p:nvPicPr>
            <p:cNvPr id="194563" name="Picture 3" descr="oberflaeche-grup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 y="436"/>
              <a:ext cx="5035" cy="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Rectangle 7"/>
            <p:cNvSpPr>
              <a:spLocks noChangeArrowheads="1"/>
            </p:cNvSpPr>
            <p:nvPr/>
          </p:nvSpPr>
          <p:spPr bwMode="auto">
            <a:xfrm>
              <a:off x="3198" y="754"/>
              <a:ext cx="544" cy="22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94568" name="Rectangle 8"/>
            <p:cNvSpPr>
              <a:spLocks noChangeArrowheads="1"/>
            </p:cNvSpPr>
            <p:nvPr/>
          </p:nvSpPr>
          <p:spPr bwMode="auto">
            <a:xfrm>
              <a:off x="4332" y="1162"/>
              <a:ext cx="544" cy="22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94570" name="Rectangle 10"/>
            <p:cNvSpPr>
              <a:spLocks noChangeArrowheads="1"/>
            </p:cNvSpPr>
            <p:nvPr/>
          </p:nvSpPr>
          <p:spPr bwMode="auto">
            <a:xfrm>
              <a:off x="4332" y="1434"/>
              <a:ext cx="544" cy="227"/>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94571" name="Rectangle 11"/>
            <p:cNvSpPr>
              <a:spLocks noChangeArrowheads="1"/>
            </p:cNvSpPr>
            <p:nvPr/>
          </p:nvSpPr>
          <p:spPr bwMode="auto">
            <a:xfrm>
              <a:off x="3515" y="2976"/>
              <a:ext cx="363" cy="182"/>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2" name="Title 1">
            <a:extLst>
              <a:ext uri="{FF2B5EF4-FFF2-40B4-BE49-F238E27FC236}">
                <a16:creationId xmlns:a16="http://schemas.microsoft.com/office/drawing/2014/main" id="{463105C3-29A0-40D0-8F54-9B079AC66D62}"/>
              </a:ext>
            </a:extLst>
          </p:cNvPr>
          <p:cNvSpPr>
            <a:spLocks noGrp="1"/>
          </p:cNvSpPr>
          <p:nvPr>
            <p:ph type="title"/>
          </p:nvPr>
        </p:nvSpPr>
        <p:spPr>
          <a:xfrm>
            <a:off x="0" y="2050552"/>
            <a:ext cx="2778016" cy="521198"/>
          </a:xfrm>
        </p:spPr>
        <p:txBody>
          <a:bodyPr/>
          <a:lstStyle/>
          <a:p>
            <a:r>
              <a:rPr lang="de-DE" dirty="0"/>
              <a:t>The COSTRA </a:t>
            </a:r>
            <a:r>
              <a:rPr lang="de-DE" dirty="0" err="1"/>
              <a:t>system</a:t>
            </a:r>
            <a:r>
              <a:rPr lang="de-DE" dirty="0"/>
              <a:t> </a:t>
            </a:r>
            <a:r>
              <a:rPr lang="de-DE" dirty="0" err="1"/>
              <a:t>of</a:t>
            </a:r>
            <a:r>
              <a:rPr lang="de-DE" dirty="0"/>
              <a:t> </a:t>
            </a:r>
            <a:r>
              <a:rPr lang="de-DE" dirty="0" err="1"/>
              <a:t>the</a:t>
            </a:r>
            <a:r>
              <a:rPr lang="de-DE" dirty="0"/>
              <a:t> DWD: Information </a:t>
            </a:r>
            <a:r>
              <a:rPr lang="de-DE" dirty="0" err="1"/>
              <a:t>about</a:t>
            </a:r>
            <a:r>
              <a:rPr lang="de-DE" dirty="0"/>
              <a:t> </a:t>
            </a:r>
            <a:r>
              <a:rPr lang="de-DE" dirty="0" err="1"/>
              <a:t>intense</a:t>
            </a:r>
            <a:r>
              <a:rPr lang="de-DE" dirty="0"/>
              <a:t> </a:t>
            </a:r>
            <a:r>
              <a:rPr lang="de-DE" dirty="0" err="1"/>
              <a:t>precipitation</a:t>
            </a:r>
            <a:endParaRPr lang="en-DE" dirty="0"/>
          </a:p>
        </p:txBody>
      </p:sp>
      <p:sp>
        <p:nvSpPr>
          <p:cNvPr id="3" name="Rectangle 2">
            <a:extLst>
              <a:ext uri="{FF2B5EF4-FFF2-40B4-BE49-F238E27FC236}">
                <a16:creationId xmlns:a16="http://schemas.microsoft.com/office/drawing/2014/main" id="{3FDF5B24-21AF-4FA1-995B-CFDC989D7EC2}"/>
              </a:ext>
            </a:extLst>
          </p:cNvPr>
          <p:cNvSpPr/>
          <p:nvPr/>
        </p:nvSpPr>
        <p:spPr>
          <a:xfrm>
            <a:off x="4626172" y="4910168"/>
            <a:ext cx="4572000" cy="215444"/>
          </a:xfrm>
          <a:prstGeom prst="rect">
            <a:avLst/>
          </a:prstGeom>
        </p:spPr>
        <p:txBody>
          <a:bodyPr>
            <a:spAutoFit/>
          </a:bodyPr>
          <a:lstStyle/>
          <a:p>
            <a:r>
              <a:rPr lang="en-DE" sz="800" dirty="0">
                <a:solidFill>
                  <a:schemeClr val="bg2">
                    <a:lumMod val="50000"/>
                  </a:schemeClr>
                </a:solidFill>
                <a:latin typeface="+mn-lt"/>
              </a:rPr>
              <a:t>https://www.dwd.de/DE/leistungen/kostra_dwd_rasterwerte/kostra_dwd_rasterwerte.html</a:t>
            </a:r>
          </a:p>
        </p:txBody>
      </p:sp>
    </p:spTree>
    <p:extLst>
      <p:ext uri="{BB962C8B-B14F-4D97-AF65-F5344CB8AC3E}">
        <p14:creationId xmlns:p14="http://schemas.microsoft.com/office/powerpoint/2010/main" val="24610782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81</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2 </a:t>
            </a:r>
            <a:r>
              <a:rPr lang="de-DE" sz="4000" b="1" dirty="0" err="1"/>
              <a:t>Precipitation</a:t>
            </a:r>
            <a:endParaRPr lang="de-DE" sz="4000" b="1" dirty="0"/>
          </a:p>
          <a:p>
            <a:pPr algn="ctr"/>
            <a:r>
              <a:rPr lang="de-DE" sz="3200" b="1" dirty="0"/>
              <a:t>2.3 </a:t>
            </a:r>
            <a:r>
              <a:rPr lang="de-DE" sz="3200" b="1" dirty="0" err="1"/>
              <a:t>Precipitation</a:t>
            </a:r>
            <a:r>
              <a:rPr lang="de-DE" sz="3200" b="1" dirty="0"/>
              <a:t> in Germany and global</a:t>
            </a:r>
            <a:endParaRPr lang="en-DE" sz="3200" b="1" dirty="0"/>
          </a:p>
        </p:txBody>
      </p:sp>
    </p:spTree>
    <p:extLst>
      <p:ext uri="{BB962C8B-B14F-4D97-AF65-F5344CB8AC3E}">
        <p14:creationId xmlns:p14="http://schemas.microsoft.com/office/powerpoint/2010/main" val="14411724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6646A-0108-4DEA-A731-B583D1EF2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476" y="1598270"/>
            <a:ext cx="3962400" cy="27736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B1CE576-009B-4C76-ACF7-41D626E2A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98270"/>
            <a:ext cx="3962400" cy="277368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7475092-9D54-41E2-8724-249ADF6E3510}"/>
              </a:ext>
            </a:extLst>
          </p:cNvPr>
          <p:cNvSpPr>
            <a:spLocks noGrp="1"/>
          </p:cNvSpPr>
          <p:nvPr>
            <p:ph type="title"/>
          </p:nvPr>
        </p:nvSpPr>
        <p:spPr/>
        <p:txBody>
          <a:bodyPr/>
          <a:lstStyle/>
          <a:p>
            <a:r>
              <a:rPr lang="de-DE" dirty="0" err="1"/>
              <a:t>Recent</a:t>
            </a:r>
            <a:r>
              <a:rPr lang="de-DE" dirty="0"/>
              <a:t> </a:t>
            </a:r>
            <a:r>
              <a:rPr lang="de-DE" dirty="0" err="1"/>
              <a:t>precipitation</a:t>
            </a:r>
            <a:r>
              <a:rPr lang="de-DE" dirty="0"/>
              <a:t> Potsdam</a:t>
            </a:r>
            <a:endParaRPr lang="en-DE" dirty="0"/>
          </a:p>
        </p:txBody>
      </p:sp>
      <p:sp>
        <p:nvSpPr>
          <p:cNvPr id="3" name="TextBox 2">
            <a:extLst>
              <a:ext uri="{FF2B5EF4-FFF2-40B4-BE49-F238E27FC236}">
                <a16:creationId xmlns:a16="http://schemas.microsoft.com/office/drawing/2014/main" id="{2E58E059-5D1A-4822-B0DC-430E9A444B75}"/>
              </a:ext>
            </a:extLst>
          </p:cNvPr>
          <p:cNvSpPr txBox="1"/>
          <p:nvPr/>
        </p:nvSpPr>
        <p:spPr bwMode="auto">
          <a:xfrm>
            <a:off x="2123728" y="2067694"/>
            <a:ext cx="335348" cy="461665"/>
          </a:xfrm>
          <a:prstGeom prst="rect">
            <a:avLst/>
          </a:prstGeom>
          <a:noFill/>
        </p:spPr>
        <p:txBody>
          <a:bodyPr wrap="none" rtlCol="0">
            <a:spAutoFit/>
          </a:bodyPr>
          <a:lstStyle/>
          <a:p>
            <a:r>
              <a:rPr lang="de-DE" b="1" dirty="0">
                <a:latin typeface="+mn-lt"/>
              </a:rPr>
              <a:t>T</a:t>
            </a:r>
            <a:endParaRPr lang="en-DE" b="1" dirty="0">
              <a:latin typeface="+mn-lt"/>
            </a:endParaRPr>
          </a:p>
        </p:txBody>
      </p:sp>
      <p:sp>
        <p:nvSpPr>
          <p:cNvPr id="6" name="TextBox 5">
            <a:extLst>
              <a:ext uri="{FF2B5EF4-FFF2-40B4-BE49-F238E27FC236}">
                <a16:creationId xmlns:a16="http://schemas.microsoft.com/office/drawing/2014/main" id="{8160A778-D36B-47D4-A660-23B7B4836ECA}"/>
              </a:ext>
            </a:extLst>
          </p:cNvPr>
          <p:cNvSpPr txBox="1"/>
          <p:nvPr/>
        </p:nvSpPr>
        <p:spPr bwMode="auto">
          <a:xfrm>
            <a:off x="6599590" y="2067694"/>
            <a:ext cx="348172" cy="461665"/>
          </a:xfrm>
          <a:prstGeom prst="rect">
            <a:avLst/>
          </a:prstGeom>
          <a:noFill/>
        </p:spPr>
        <p:txBody>
          <a:bodyPr wrap="none" rtlCol="0">
            <a:spAutoFit/>
          </a:bodyPr>
          <a:lstStyle/>
          <a:p>
            <a:r>
              <a:rPr lang="de-DE" b="1" dirty="0">
                <a:latin typeface="+mn-lt"/>
              </a:rPr>
              <a:t>P</a:t>
            </a:r>
            <a:endParaRPr lang="en-DE" b="1" dirty="0">
              <a:latin typeface="+mn-lt"/>
            </a:endParaRPr>
          </a:p>
        </p:txBody>
      </p:sp>
      <p:sp>
        <p:nvSpPr>
          <p:cNvPr id="4" name="Rectangle 3">
            <a:extLst>
              <a:ext uri="{FF2B5EF4-FFF2-40B4-BE49-F238E27FC236}">
                <a16:creationId xmlns:a16="http://schemas.microsoft.com/office/drawing/2014/main" id="{5FBD08BA-69E6-4019-85F7-1CB672DB4709}"/>
              </a:ext>
            </a:extLst>
          </p:cNvPr>
          <p:cNvSpPr/>
          <p:nvPr/>
        </p:nvSpPr>
        <p:spPr>
          <a:xfrm>
            <a:off x="1063997" y="1153076"/>
            <a:ext cx="7704856" cy="338554"/>
          </a:xfrm>
          <a:prstGeom prst="rect">
            <a:avLst/>
          </a:prstGeom>
          <a:solidFill>
            <a:schemeClr val="bg1"/>
          </a:solidFill>
        </p:spPr>
        <p:txBody>
          <a:bodyPr wrap="square">
            <a:spAutoFit/>
          </a:bodyPr>
          <a:lstStyle/>
          <a:p>
            <a:r>
              <a:rPr lang="en-DE" sz="1600" dirty="0">
                <a:latin typeface="+mn-lt"/>
              </a:rPr>
              <a:t>https://www.pik-potsdam.de/de/produkte/klima-wetter-potsdam/wetteranalyse</a:t>
            </a:r>
          </a:p>
        </p:txBody>
      </p:sp>
    </p:spTree>
    <p:extLst>
      <p:ext uri="{BB962C8B-B14F-4D97-AF65-F5344CB8AC3E}">
        <p14:creationId xmlns:p14="http://schemas.microsoft.com/office/powerpoint/2010/main" val="20564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1E94-BFA3-4CF3-8709-CDCD60796B5A}"/>
              </a:ext>
            </a:extLst>
          </p:cNvPr>
          <p:cNvSpPr>
            <a:spLocks noGrp="1"/>
          </p:cNvSpPr>
          <p:nvPr>
            <p:ph type="title"/>
          </p:nvPr>
        </p:nvSpPr>
        <p:spPr/>
        <p:txBody>
          <a:bodyPr/>
          <a:lstStyle/>
          <a:p>
            <a:r>
              <a:rPr lang="en-US" dirty="0"/>
              <a:t>Soil moisture station Potsdam</a:t>
            </a:r>
            <a:endParaRPr lang="en-DE" dirty="0"/>
          </a:p>
        </p:txBody>
      </p:sp>
      <p:sp>
        <p:nvSpPr>
          <p:cNvPr id="4" name="Slide Number Placeholder 3">
            <a:extLst>
              <a:ext uri="{FF2B5EF4-FFF2-40B4-BE49-F238E27FC236}">
                <a16:creationId xmlns:a16="http://schemas.microsoft.com/office/drawing/2014/main" id="{1145A843-31ED-4CE3-AA2F-A925B06A854E}"/>
              </a:ext>
            </a:extLst>
          </p:cNvPr>
          <p:cNvSpPr>
            <a:spLocks noGrp="1"/>
          </p:cNvSpPr>
          <p:nvPr>
            <p:ph type="sldNum" sz="quarter" idx="16"/>
          </p:nvPr>
        </p:nvSpPr>
        <p:spPr/>
        <p:txBody>
          <a:bodyPr/>
          <a:lstStyle/>
          <a:p>
            <a:pPr>
              <a:defRPr/>
            </a:pPr>
            <a:r>
              <a:rPr lang="de-DE"/>
              <a:t>Seite </a:t>
            </a:r>
            <a:fld id="{959D87B1-1F1C-4319-8EA1-6710C33C6049}" type="slidenum">
              <a:rPr lang="de-DE" smtClean="0"/>
              <a:t>83</a:t>
            </a:fld>
            <a:endParaRPr lang="de-DE"/>
          </a:p>
        </p:txBody>
      </p:sp>
      <p:pic>
        <p:nvPicPr>
          <p:cNvPr id="6" name="Picture 5">
            <a:extLst>
              <a:ext uri="{FF2B5EF4-FFF2-40B4-BE49-F238E27FC236}">
                <a16:creationId xmlns:a16="http://schemas.microsoft.com/office/drawing/2014/main" id="{14BF4C1B-A52C-4711-B8E1-44AF9374F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599960"/>
            <a:ext cx="3962400" cy="2773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3261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l_d01_basz_nied_m_5106_j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05" t="1472" r="7410" b="7498"/>
          <a:stretch/>
        </p:blipFill>
        <p:spPr bwMode="auto">
          <a:xfrm>
            <a:off x="559413" y="1208655"/>
            <a:ext cx="3886319" cy="295011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Process 5"/>
          <p:cNvSpPr/>
          <p:nvPr/>
        </p:nvSpPr>
        <p:spPr bwMode="auto">
          <a:xfrm>
            <a:off x="6539694" y="1515541"/>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7" name="Flowchart: Process 6"/>
          <p:cNvSpPr/>
          <p:nvPr/>
        </p:nvSpPr>
        <p:spPr bwMode="auto">
          <a:xfrm>
            <a:off x="6539694" y="1529373"/>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8" name="Flowchart: Process 7"/>
          <p:cNvSpPr/>
          <p:nvPr/>
        </p:nvSpPr>
        <p:spPr bwMode="auto">
          <a:xfrm>
            <a:off x="6591840" y="1529373"/>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pic>
        <p:nvPicPr>
          <p:cNvPr id="9" name="Picture 21" descr="l_d01_basz_nied_t_5106_j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5" t="1055" r="13011" b="7498"/>
          <a:stretch/>
        </p:blipFill>
        <p:spPr bwMode="auto">
          <a:xfrm>
            <a:off x="4932040" y="1233873"/>
            <a:ext cx="3641390" cy="2963636"/>
          </a:xfrm>
          <a:prstGeom prst="rect">
            <a:avLst/>
          </a:prstGeom>
          <a:noFill/>
          <a:extLst>
            <a:ext uri="{909E8E84-426E-40DD-AFC4-6F175D3DCCD1}">
              <a14:hiddenFill xmlns:a14="http://schemas.microsoft.com/office/drawing/2010/main">
                <a:solidFill>
                  <a:srgbClr val="FFFFFF"/>
                </a:solidFill>
              </a14:hiddenFill>
            </a:ext>
          </a:extLst>
        </p:spPr>
      </p:pic>
      <p:sp>
        <p:nvSpPr>
          <p:cNvPr id="12" name="Flowchart: Process 11"/>
          <p:cNvSpPr/>
          <p:nvPr/>
        </p:nvSpPr>
        <p:spPr bwMode="auto">
          <a:xfrm>
            <a:off x="3137316" y="4026616"/>
            <a:ext cx="1350150" cy="162018"/>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14" name="Flowchart: Process 13"/>
          <p:cNvSpPr/>
          <p:nvPr/>
        </p:nvSpPr>
        <p:spPr bwMode="auto">
          <a:xfrm>
            <a:off x="2915613" y="1203315"/>
            <a:ext cx="1240972" cy="342900"/>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15" name="Flowchart: Process 14">
            <a:extLst>
              <a:ext uri="{FF2B5EF4-FFF2-40B4-BE49-F238E27FC236}">
                <a16:creationId xmlns:a16="http://schemas.microsoft.com/office/drawing/2014/main" id="{C5DA5A46-8C88-4A67-BCF5-CE0D22551B0D}"/>
              </a:ext>
            </a:extLst>
          </p:cNvPr>
          <p:cNvSpPr/>
          <p:nvPr/>
        </p:nvSpPr>
        <p:spPr bwMode="auto">
          <a:xfrm>
            <a:off x="7254792" y="1210173"/>
            <a:ext cx="1240972" cy="342900"/>
          </a:xfrm>
          <a:prstGeom prst="flowChartProcess">
            <a:avLst/>
          </a:prstGeom>
          <a:solidFill>
            <a:schemeClr val="bg1"/>
          </a:solidFill>
          <a:ln>
            <a:noFill/>
          </a:ln>
          <a:effectLst/>
        </p:spPr>
        <p:txBody>
          <a:bodyPr vert="horz" wrap="square" lIns="68580" tIns="34290" rIns="68580" bIns="34290" numCol="1" rtlCol="0" anchor="ctr" anchorCtr="0" compatLnSpc="1">
            <a:prstTxWarp prst="textNoShape">
              <a:avLst/>
            </a:prstTxWarp>
          </a:bodyPr>
          <a:lstStyle/>
          <a:p>
            <a:pPr algn="ctr" defTabSz="685800" eaLnBrk="1" hangingPunct="1"/>
            <a:endParaRPr lang="en-US" sz="900">
              <a:latin typeface="Arial" charset="0"/>
            </a:endParaRPr>
          </a:p>
        </p:txBody>
      </p:sp>
      <p:sp>
        <p:nvSpPr>
          <p:cNvPr id="4" name="Title 3">
            <a:extLst>
              <a:ext uri="{FF2B5EF4-FFF2-40B4-BE49-F238E27FC236}">
                <a16:creationId xmlns:a16="http://schemas.microsoft.com/office/drawing/2014/main" id="{DC3448D8-330D-4D57-8D8A-3EC70A03251F}"/>
              </a:ext>
            </a:extLst>
          </p:cNvPr>
          <p:cNvSpPr>
            <a:spLocks noGrp="1"/>
          </p:cNvSpPr>
          <p:nvPr>
            <p:ph type="title"/>
          </p:nvPr>
        </p:nvSpPr>
        <p:spPr/>
        <p:txBody>
          <a:bodyPr/>
          <a:lstStyle/>
          <a:p>
            <a:r>
              <a:rPr lang="en-US" dirty="0"/>
              <a:t>Annual precipitation total (left) and trend (right)</a:t>
            </a:r>
            <a:endParaRPr lang="en-DE" dirty="0"/>
          </a:p>
        </p:txBody>
      </p:sp>
    </p:spTree>
    <p:extLst>
      <p:ext uri="{BB962C8B-B14F-4D97-AF65-F5344CB8AC3E}">
        <p14:creationId xmlns:p14="http://schemas.microsoft.com/office/powerpoint/2010/main" val="36362931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49C13-C0C2-48F9-8E55-CBB98040C3B6}"/>
              </a:ext>
            </a:extLst>
          </p:cNvPr>
          <p:cNvSpPr>
            <a:spLocks noGrp="1"/>
          </p:cNvSpPr>
          <p:nvPr>
            <p:ph type="title"/>
          </p:nvPr>
        </p:nvSpPr>
        <p:spPr/>
        <p:txBody>
          <a:bodyPr/>
          <a:lstStyle/>
          <a:p>
            <a:r>
              <a:rPr lang="de-DE" dirty="0" err="1"/>
              <a:t>Seasonal</a:t>
            </a:r>
            <a:r>
              <a:rPr lang="de-DE" dirty="0"/>
              <a:t> </a:t>
            </a:r>
            <a:r>
              <a:rPr lang="de-DE" dirty="0" err="1"/>
              <a:t>distribution</a:t>
            </a:r>
            <a:r>
              <a:rPr lang="de-DE" dirty="0"/>
              <a:t> </a:t>
            </a:r>
            <a:r>
              <a:rPr lang="de-DE" dirty="0" err="1"/>
              <a:t>of</a:t>
            </a:r>
            <a:r>
              <a:rPr lang="de-DE" dirty="0"/>
              <a:t> </a:t>
            </a:r>
            <a:r>
              <a:rPr lang="de-DE" dirty="0" err="1"/>
              <a:t>precipitation</a:t>
            </a:r>
            <a:endParaRPr lang="en-DE" dirty="0"/>
          </a:p>
        </p:txBody>
      </p:sp>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Niederschläge in Deutschland</a:t>
            </a:r>
          </a:p>
        </p:txBody>
      </p:sp>
      <p:graphicFrame>
        <p:nvGraphicFramePr>
          <p:cNvPr id="12" name="Object 8">
            <a:extLst>
              <a:ext uri="{FF2B5EF4-FFF2-40B4-BE49-F238E27FC236}">
                <a16:creationId xmlns:a16="http://schemas.microsoft.com/office/drawing/2014/main" id="{12527620-B73C-4C67-B306-B5084AF6F37D}"/>
              </a:ext>
            </a:extLst>
          </p:cNvPr>
          <p:cNvGraphicFramePr>
            <a:graphicFrameLocks noChangeAspect="1"/>
          </p:cNvGraphicFramePr>
          <p:nvPr>
            <p:extLst>
              <p:ext uri="{D42A27DB-BD31-4B8C-83A1-F6EECF244321}">
                <p14:modId xmlns:p14="http://schemas.microsoft.com/office/powerpoint/2010/main" val="4190344965"/>
              </p:ext>
            </p:extLst>
          </p:nvPr>
        </p:nvGraphicFramePr>
        <p:xfrm>
          <a:off x="1885950" y="1135561"/>
          <a:ext cx="5311379" cy="3737372"/>
        </p:xfrm>
        <a:graphic>
          <a:graphicData uri="http://schemas.openxmlformats.org/presentationml/2006/ole">
            <mc:AlternateContent xmlns:mc="http://schemas.openxmlformats.org/markup-compatibility/2006">
              <mc:Choice xmlns:v="urn:schemas-microsoft-com:vml" Requires="v">
                <p:oleObj spid="_x0000_s24690" name="Chart" r:id="rId4" imgW="4886325" imgH="3438430" progId="Excel.Chart.8">
                  <p:embed/>
                </p:oleObj>
              </mc:Choice>
              <mc:Fallback>
                <p:oleObj name="Chart" r:id="rId4" imgW="4886325" imgH="3438430" progId="Excel.Chart.8">
                  <p:embed/>
                  <p:pic>
                    <p:nvPicPr>
                      <p:cNvPr id="272392"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5950" y="1135561"/>
                        <a:ext cx="5311379" cy="373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10">
            <a:extLst>
              <a:ext uri="{FF2B5EF4-FFF2-40B4-BE49-F238E27FC236}">
                <a16:creationId xmlns:a16="http://schemas.microsoft.com/office/drawing/2014/main" id="{42E39C30-F84E-40C0-9AC6-C84B99083A7F}"/>
              </a:ext>
            </a:extLst>
          </p:cNvPr>
          <p:cNvSpPr txBox="1">
            <a:spLocks noChangeArrowheads="1"/>
          </p:cNvSpPr>
          <p:nvPr/>
        </p:nvSpPr>
        <p:spPr bwMode="auto">
          <a:xfrm>
            <a:off x="2908697" y="1639195"/>
            <a:ext cx="15872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rgbClr val="FF9900"/>
                </a:solidFill>
              </a:rPr>
              <a:t>Evapotranspiration</a:t>
            </a:r>
            <a:endParaRPr lang="en-US" altLang="en-US" sz="1200" b="1">
              <a:solidFill>
                <a:srgbClr val="FF9900"/>
              </a:solidFill>
            </a:endParaRPr>
          </a:p>
        </p:txBody>
      </p:sp>
      <p:sp>
        <p:nvSpPr>
          <p:cNvPr id="14" name="Text Box 11">
            <a:extLst>
              <a:ext uri="{FF2B5EF4-FFF2-40B4-BE49-F238E27FC236}">
                <a16:creationId xmlns:a16="http://schemas.microsoft.com/office/drawing/2014/main" id="{988988A0-8F9F-4248-BF4A-B5239417A657}"/>
              </a:ext>
            </a:extLst>
          </p:cNvPr>
          <p:cNvSpPr txBox="1">
            <a:spLocks noChangeArrowheads="1"/>
          </p:cNvSpPr>
          <p:nvPr/>
        </p:nvSpPr>
        <p:spPr bwMode="auto">
          <a:xfrm>
            <a:off x="2878932" y="2714330"/>
            <a:ext cx="11063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chemeClr val="accent2"/>
                </a:solidFill>
              </a:rPr>
              <a:t>Niederschag</a:t>
            </a:r>
            <a:endParaRPr lang="en-US" altLang="en-US" sz="1200" b="1">
              <a:solidFill>
                <a:schemeClr val="accent2"/>
              </a:solidFill>
            </a:endParaRPr>
          </a:p>
        </p:txBody>
      </p:sp>
      <p:sp>
        <p:nvSpPr>
          <p:cNvPr id="15" name="Text Box 12">
            <a:extLst>
              <a:ext uri="{FF2B5EF4-FFF2-40B4-BE49-F238E27FC236}">
                <a16:creationId xmlns:a16="http://schemas.microsoft.com/office/drawing/2014/main" id="{598C5C91-E18B-40FB-84CA-7F2871908B62}"/>
              </a:ext>
            </a:extLst>
          </p:cNvPr>
          <p:cNvSpPr txBox="1">
            <a:spLocks noChangeArrowheads="1"/>
          </p:cNvSpPr>
          <p:nvPr/>
        </p:nvSpPr>
        <p:spPr bwMode="auto">
          <a:xfrm>
            <a:off x="4770835" y="3529908"/>
            <a:ext cx="70564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200" b="1">
                <a:solidFill>
                  <a:schemeClr val="tx1"/>
                </a:solidFill>
              </a:rPr>
              <a:t>Abfuss</a:t>
            </a:r>
            <a:endParaRPr lang="en-US" altLang="en-US" sz="1200" b="1">
              <a:solidFill>
                <a:schemeClr val="tx1"/>
              </a:solidFill>
            </a:endParaRPr>
          </a:p>
        </p:txBody>
      </p:sp>
      <p:sp>
        <p:nvSpPr>
          <p:cNvPr id="16" name="Rectangle 14">
            <a:extLst>
              <a:ext uri="{FF2B5EF4-FFF2-40B4-BE49-F238E27FC236}">
                <a16:creationId xmlns:a16="http://schemas.microsoft.com/office/drawing/2014/main" id="{D87F6124-2646-4D15-988B-3F90A002D7C2}"/>
              </a:ext>
            </a:extLst>
          </p:cNvPr>
          <p:cNvSpPr>
            <a:spLocks noChangeArrowheads="1"/>
          </p:cNvSpPr>
          <p:nvPr/>
        </p:nvSpPr>
        <p:spPr bwMode="auto">
          <a:xfrm>
            <a:off x="6201967" y="1542755"/>
            <a:ext cx="671979"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700"/>
              </a:spcBef>
              <a:spcAft>
                <a:spcPct val="0"/>
              </a:spcAft>
              <a:defRPr sz="2800">
                <a:solidFill>
                  <a:srgbClr val="000000"/>
                </a:solidFill>
                <a:latin typeface="Arial" charset="0"/>
                <a:cs typeface="DejaVu Sans" pitchFamily="34" charset="0"/>
              </a:defRPr>
            </a:lvl1pPr>
            <a:lvl2pPr eaLnBrk="0" hangingPunct="0">
              <a:spcBef>
                <a:spcPts val="700"/>
              </a:spcBef>
              <a:spcAft>
                <a:spcPct val="0"/>
              </a:spcAft>
              <a:defRPr sz="2800">
                <a:solidFill>
                  <a:srgbClr val="000000"/>
                </a:solidFill>
                <a:latin typeface="Arial" charset="0"/>
                <a:cs typeface="DejaVu Sans" pitchFamily="34" charset="0"/>
              </a:defRPr>
            </a:lvl2pPr>
            <a:lvl3pPr eaLnBrk="0" hangingPunct="0">
              <a:spcBef>
                <a:spcPts val="700"/>
              </a:spcBef>
              <a:spcAft>
                <a:spcPct val="0"/>
              </a:spcAft>
              <a:defRPr sz="2800">
                <a:solidFill>
                  <a:srgbClr val="000000"/>
                </a:solidFill>
                <a:latin typeface="Arial" charset="0"/>
                <a:cs typeface="DejaVu Sans" pitchFamily="34" charset="0"/>
              </a:defRPr>
            </a:lvl3pPr>
            <a:lvl4pPr eaLnBrk="0" hangingPunct="0">
              <a:spcBef>
                <a:spcPts val="700"/>
              </a:spcBef>
              <a:spcAft>
                <a:spcPct val="0"/>
              </a:spcAft>
              <a:defRPr sz="2800">
                <a:solidFill>
                  <a:srgbClr val="000000"/>
                </a:solidFill>
                <a:latin typeface="Arial" charset="0"/>
                <a:cs typeface="DejaVu Sans" pitchFamily="34" charset="0"/>
              </a:defRPr>
            </a:lvl4pPr>
            <a:lvl5pPr eaLnBrk="0" hangingPunct="0">
              <a:spcBef>
                <a:spcPts val="700"/>
              </a:spcBef>
              <a:spcAft>
                <a:spcPct val="0"/>
              </a:spcAf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defRPr sz="2800">
                <a:solidFill>
                  <a:srgbClr val="000000"/>
                </a:solidFill>
                <a:latin typeface="Arial" charset="0"/>
                <a:cs typeface="DejaVu Sans" pitchFamily="34" charset="0"/>
              </a:defRPr>
            </a:lvl9pPr>
          </a:lstStyle>
          <a:p>
            <a:pPr eaLnBrk="1" hangingPunct="1">
              <a:spcBef>
                <a:spcPct val="0"/>
              </a:spcBef>
              <a:spcAft>
                <a:spcPts val="431"/>
              </a:spcAft>
            </a:pPr>
            <a:r>
              <a:rPr lang="de-DE" altLang="en-US" sz="1800" b="1">
                <a:solidFill>
                  <a:schemeClr val="tx1"/>
                </a:solidFill>
              </a:rPr>
              <a:t>Elbe</a:t>
            </a:r>
            <a:endParaRPr lang="en-US" altLang="en-US" sz="1800" b="1">
              <a:solidFill>
                <a:schemeClr val="tx1"/>
              </a:solidFill>
            </a:endParaRPr>
          </a:p>
        </p:txBody>
      </p:sp>
    </p:spTree>
    <p:extLst>
      <p:ext uri="{BB962C8B-B14F-4D97-AF65-F5344CB8AC3E}">
        <p14:creationId xmlns:p14="http://schemas.microsoft.com/office/powerpoint/2010/main" val="6048205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http://www.sage.wisc.edu/atlas/maps/anntotprecip/atl_anntotprecip.jpg">
            <a:extLst>
              <a:ext uri="{FF2B5EF4-FFF2-40B4-BE49-F238E27FC236}">
                <a16:creationId xmlns:a16="http://schemas.microsoft.com/office/drawing/2014/main" id="{335809B9-1185-4D9A-AC2E-6F5F4C1A1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285" b="6409"/>
          <a:stretch>
            <a:fillRect/>
          </a:stretch>
        </p:blipFill>
        <p:spPr bwMode="auto">
          <a:xfrm>
            <a:off x="1506711" y="1221308"/>
            <a:ext cx="6593681" cy="387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2">
            <a:extLst>
              <a:ext uri="{FF2B5EF4-FFF2-40B4-BE49-F238E27FC236}">
                <a16:creationId xmlns:a16="http://schemas.microsoft.com/office/drawing/2014/main" id="{FA0F1B22-7E14-4C51-BF0F-B7A8D3483215}"/>
              </a:ext>
            </a:extLst>
          </p:cNvPr>
          <p:cNvSpPr txBox="1">
            <a:spLocks noChangeArrowheads="1"/>
          </p:cNvSpPr>
          <p:nvPr/>
        </p:nvSpPr>
        <p:spPr bwMode="auto">
          <a:xfrm>
            <a:off x="1899048" y="0"/>
            <a:ext cx="5831681" cy="627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cs typeface="DejaVu Sans" pitchFamily="34" charset="0"/>
              </a:defRPr>
            </a:lvl9pPr>
          </a:lstStyle>
          <a:p>
            <a:pPr eaLnBrk="1" hangingPunct="1">
              <a:spcBef>
                <a:spcPct val="0"/>
              </a:spcBef>
              <a:spcAft>
                <a:spcPts val="431"/>
              </a:spcAft>
            </a:pPr>
            <a:r>
              <a:rPr lang="de-DE" altLang="en-US" sz="2100" b="1">
                <a:solidFill>
                  <a:srgbClr val="FFFFFF"/>
                </a:solidFill>
              </a:rPr>
              <a:t>Wasserkreislauf</a:t>
            </a:r>
          </a:p>
          <a:p>
            <a:pPr eaLnBrk="1" hangingPunct="1">
              <a:spcBef>
                <a:spcPct val="0"/>
              </a:spcBef>
              <a:spcAft>
                <a:spcPts val="431"/>
              </a:spcAft>
            </a:pPr>
            <a:r>
              <a:rPr lang="de-DE" altLang="en-US" sz="1800" b="1">
                <a:solidFill>
                  <a:srgbClr val="FFFFFF"/>
                </a:solidFill>
              </a:rPr>
              <a:t>2.2 Der globale Wasserkreislauf</a:t>
            </a:r>
          </a:p>
        </p:txBody>
      </p:sp>
      <p:sp>
        <p:nvSpPr>
          <p:cNvPr id="2" name="Title 1">
            <a:extLst>
              <a:ext uri="{FF2B5EF4-FFF2-40B4-BE49-F238E27FC236}">
                <a16:creationId xmlns:a16="http://schemas.microsoft.com/office/drawing/2014/main" id="{4A8D6013-946D-4AEC-8761-764CB402B965}"/>
              </a:ext>
            </a:extLst>
          </p:cNvPr>
          <p:cNvSpPr>
            <a:spLocks noGrp="1"/>
          </p:cNvSpPr>
          <p:nvPr>
            <p:ph type="title"/>
          </p:nvPr>
        </p:nvSpPr>
        <p:spPr/>
        <p:txBody>
          <a:bodyPr/>
          <a:lstStyle/>
          <a:p>
            <a:r>
              <a:rPr lang="de-DE" dirty="0"/>
              <a:t>Global </a:t>
            </a:r>
            <a:r>
              <a:rPr lang="de-DE" dirty="0" err="1"/>
              <a:t>precipitation</a:t>
            </a:r>
            <a:endParaRPr lang="en-DE" dirty="0"/>
          </a:p>
        </p:txBody>
      </p:sp>
    </p:spTree>
    <p:extLst>
      <p:ext uri="{BB962C8B-B14F-4D97-AF65-F5344CB8AC3E}">
        <p14:creationId xmlns:p14="http://schemas.microsoft.com/office/powerpoint/2010/main" val="413640300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2047" name="Group 127"/>
          <p:cNvGraphicFramePr>
            <a:graphicFrameLocks noGrp="1"/>
          </p:cNvGraphicFramePr>
          <p:nvPr>
            <p:extLst>
              <p:ext uri="{D42A27DB-BD31-4B8C-83A1-F6EECF244321}">
                <p14:modId xmlns:p14="http://schemas.microsoft.com/office/powerpoint/2010/main" val="3104824109"/>
              </p:ext>
            </p:extLst>
          </p:nvPr>
        </p:nvGraphicFramePr>
        <p:xfrm>
          <a:off x="1763688" y="1275606"/>
          <a:ext cx="5544616" cy="3353995"/>
        </p:xfrm>
        <a:graphic>
          <a:graphicData uri="http://schemas.openxmlformats.org/drawingml/2006/table">
            <a:tbl>
              <a:tblPr/>
              <a:tblGrid>
                <a:gridCol w="972616">
                  <a:extLst>
                    <a:ext uri="{9D8B030D-6E8A-4147-A177-3AD203B41FA5}">
                      <a16:colId xmlns:a16="http://schemas.microsoft.com/office/drawing/2014/main" val="20000"/>
                    </a:ext>
                  </a:extLst>
                </a:gridCol>
                <a:gridCol w="971550">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gridCol w="971550">
                  <a:extLst>
                    <a:ext uri="{9D8B030D-6E8A-4147-A177-3AD203B41FA5}">
                      <a16:colId xmlns:a16="http://schemas.microsoft.com/office/drawing/2014/main" val="20004"/>
                    </a:ext>
                  </a:extLst>
                </a:gridCol>
              </a:tblGrid>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err="1">
                          <a:ln>
                            <a:noFill/>
                          </a:ln>
                          <a:solidFill>
                            <a:schemeClr val="tx1"/>
                          </a:solidFill>
                          <a:effectLst/>
                          <a:latin typeface="+mn-lt"/>
                          <a:cs typeface="Arial" pitchFamily="34" charset="0"/>
                        </a:rPr>
                        <a:t>Precipitation</a:t>
                      </a:r>
                      <a:r>
                        <a:rPr kumimoji="0" lang="de-DE" sz="1200" b="1" i="0" u="none" strike="noStrike" cap="none" normalizeH="0" baseline="0" dirty="0">
                          <a:ln>
                            <a:noFill/>
                          </a:ln>
                          <a:solidFill>
                            <a:schemeClr val="tx1"/>
                          </a:solidFill>
                          <a:effectLst/>
                          <a:latin typeface="+mn-lt"/>
                          <a:cs typeface="Arial" pitchFamily="34" charset="0"/>
                        </a:rPr>
                        <a:t> </a:t>
                      </a:r>
                      <a:r>
                        <a:rPr kumimoji="0" lang="de-DE" sz="1200" b="1" i="0" u="none" strike="noStrike" cap="none" normalizeH="0" baseline="0" dirty="0" err="1">
                          <a:ln>
                            <a:noFill/>
                          </a:ln>
                          <a:solidFill>
                            <a:schemeClr val="tx1"/>
                          </a:solidFill>
                          <a:effectLst/>
                          <a:latin typeface="+mn-lt"/>
                          <a:cs typeface="Arial" pitchFamily="34" charset="0"/>
                        </a:rPr>
                        <a:t>records</a:t>
                      </a:r>
                      <a:endParaRPr kumimoji="0" lang="de-DE" sz="1200" b="1"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1" i="0" u="none" strike="noStrike" cap="none" normalizeH="0" baseline="0" dirty="0" err="1">
                          <a:ln>
                            <a:noFill/>
                          </a:ln>
                          <a:solidFill>
                            <a:schemeClr val="tx1"/>
                          </a:solidFill>
                          <a:effectLst/>
                          <a:latin typeface="+mn-lt"/>
                        </a:rPr>
                        <a:t>Continent</a:t>
                      </a:r>
                      <a:endParaRPr kumimoji="0" lang="de-DE" sz="1100" b="1" i="0" u="none" strike="noStrike" cap="none" normalizeH="0" baseline="0" dirty="0">
                        <a:ln>
                          <a:noFill/>
                        </a:ln>
                        <a:solidFill>
                          <a:schemeClr val="tx1"/>
                        </a:solidFill>
                        <a:effectLst/>
                        <a:latin typeface="+mn-lt"/>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mn-lt"/>
                          <a:cs typeface="Arial" pitchFamily="34" charset="0"/>
                        </a:rPr>
                        <a:t>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mn-lt"/>
                          <a:cs typeface="Arial" pitchFamily="34" charset="0"/>
                        </a:rPr>
                        <a:t>Location</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mn-lt"/>
                          <a:cs typeface="Arial" pitchFamily="34" charset="0"/>
                        </a:rPr>
                        <a:t>Value</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mn-lt"/>
                          <a:cs typeface="Arial" pitchFamily="34" charset="0"/>
                        </a:rPr>
                        <a:t>Year</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294085">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mn-lt"/>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mn-lt"/>
                          <a:cs typeface="Arial" pitchFamily="34" charset="0"/>
                        </a:rPr>
                        <a:t>Croatia</a:t>
                      </a:r>
                      <a:endParaRPr kumimoji="0" lang="de-DE" sz="1200" b="0"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Crkvice</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4648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1881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2"/>
                  </a:ext>
                </a:extLst>
              </a:tr>
              <a:tr h="60579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Germany</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mn-lt"/>
                          <a:cs typeface="Arial" pitchFamily="34" charset="0"/>
                        </a:rPr>
                        <a:t>Balderschwang</a:t>
                      </a: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(Allgäu)</a:t>
                      </a: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3503,1 mm</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788,8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1970</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1981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3"/>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mn-lt"/>
                        </a:rPr>
                        <a:t>Africa</a:t>
                      </a:r>
                      <a:endParaRPr kumimoji="0" lang="de-DE" sz="1100" b="0" i="0" u="none" strike="noStrike" cap="none" normalizeH="0" baseline="0" dirty="0">
                        <a:ln>
                          <a:noFill/>
                        </a:ln>
                        <a:solidFill>
                          <a:schemeClr val="tx1"/>
                        </a:solidFill>
                        <a:effectLst/>
                        <a:latin typeface="+mn-lt"/>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Kamerun</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mn-lt"/>
                          <a:cs typeface="Arial" pitchFamily="34" charset="0"/>
                        </a:rPr>
                        <a:t>Debundscha</a:t>
                      </a:r>
                      <a:endParaRPr kumimoji="0" lang="de-DE" sz="1200" b="0"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10287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1932</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4"/>
                  </a:ext>
                </a:extLst>
              </a:tr>
              <a:tr h="42291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mn-lt"/>
                        </a:rPr>
                        <a:t>America</a:t>
                      </a:r>
                      <a:endParaRPr kumimoji="0" lang="de-DE" sz="1100" b="0" i="0" u="none" strike="noStrike" cap="none" normalizeH="0" baseline="0" dirty="0">
                        <a:ln>
                          <a:noFill/>
                        </a:ln>
                        <a:solidFill>
                          <a:schemeClr val="tx1"/>
                        </a:solidFill>
                        <a:effectLst/>
                        <a:latin typeface="+mn-lt"/>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USA</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Paradise</a:t>
                      </a: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(Mt. Rainier)</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31100 mm</a:t>
                      </a: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(Snow)</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1970/71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5"/>
                  </a:ext>
                </a:extLst>
              </a:tr>
              <a:tr h="33813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mn-lt"/>
                          <a:cs typeface="Arial" pitchFamily="34" charset="0"/>
                        </a:rPr>
                        <a:t>Kolumbia</a:t>
                      </a:r>
                      <a:endParaRPr kumimoji="0" lang="de-DE" sz="1200" b="0"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mn-lt"/>
                          <a:cs typeface="Arial" pitchFamily="34" charset="0"/>
                        </a:rPr>
                        <a:t>Lloro</a:t>
                      </a:r>
                      <a:endParaRPr kumimoji="0" lang="de-DE" sz="1200" b="0"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13299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1929</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6"/>
                  </a:ext>
                </a:extLst>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mn-lt"/>
                        </a:rPr>
                        <a:t>Asia</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India</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mn-lt"/>
                          <a:cs typeface="Arial" pitchFamily="34" charset="0"/>
                        </a:rPr>
                        <a:t>Cherrapunji</a:t>
                      </a:r>
                      <a:endParaRPr kumimoji="0" lang="de-DE" sz="1200" b="0"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26461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1860/61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7"/>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mn-lt"/>
                        </a:rPr>
                        <a:t>Australia</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Queensland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Bellenden Ker</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8636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1909</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8"/>
                  </a:ext>
                </a:extLst>
              </a:tr>
            </a:tbl>
          </a:graphicData>
        </a:graphic>
      </p:graphicFrame>
      <p:sp>
        <p:nvSpPr>
          <p:cNvPr id="722048" name="AutoShape 128">
            <a:hlinkClick r:id="rId3" action="ppaction://hlinksldjump" highlightClick="1"/>
          </p:cNvPr>
          <p:cNvSpPr>
            <a:spLocks noChangeArrowheads="1"/>
          </p:cNvSpPr>
          <p:nvPr/>
        </p:nvSpPr>
        <p:spPr bwMode="auto">
          <a:xfrm>
            <a:off x="6580795" y="4855035"/>
            <a:ext cx="377428" cy="161925"/>
          </a:xfrm>
          <a:prstGeom prst="actionButtonForwardNex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Extreme des Niederschlages</a:t>
            </a:r>
          </a:p>
        </p:txBody>
      </p:sp>
      <p:sp>
        <p:nvSpPr>
          <p:cNvPr id="2" name="Title 1">
            <a:extLst>
              <a:ext uri="{FF2B5EF4-FFF2-40B4-BE49-F238E27FC236}">
                <a16:creationId xmlns:a16="http://schemas.microsoft.com/office/drawing/2014/main" id="{5B4625C2-929E-44D1-9FB9-4219AEB3D9A9}"/>
              </a:ext>
            </a:extLst>
          </p:cNvPr>
          <p:cNvSpPr>
            <a:spLocks noGrp="1"/>
          </p:cNvSpPr>
          <p:nvPr>
            <p:ph type="title"/>
          </p:nvPr>
        </p:nvSpPr>
        <p:spPr/>
        <p:txBody>
          <a:bodyPr/>
          <a:lstStyle/>
          <a:p>
            <a:r>
              <a:rPr lang="de-DE" dirty="0" err="1"/>
              <a:t>Precipitation</a:t>
            </a:r>
            <a:r>
              <a:rPr lang="de-DE" dirty="0"/>
              <a:t> </a:t>
            </a:r>
            <a:r>
              <a:rPr lang="de-DE" dirty="0" err="1"/>
              <a:t>records</a:t>
            </a:r>
            <a:r>
              <a:rPr lang="de-DE" dirty="0"/>
              <a:t> (annual)</a:t>
            </a:r>
            <a:endParaRPr lang="en-DE" dirty="0"/>
          </a:p>
        </p:txBody>
      </p:sp>
    </p:spTree>
    <p:extLst>
      <p:ext uri="{BB962C8B-B14F-4D97-AF65-F5344CB8AC3E}">
        <p14:creationId xmlns:p14="http://schemas.microsoft.com/office/powerpoint/2010/main" val="2338323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22047"/>
                                        </p:tgtEl>
                                        <p:attrNameLst>
                                          <p:attrName>style.visibility</p:attrName>
                                        </p:attrNameLst>
                                      </p:cBhvr>
                                      <p:to>
                                        <p:strVal val="visible"/>
                                      </p:to>
                                    </p:set>
                                    <p:animEffect transition="in" filter="diamond(in)">
                                      <p:cBhvr>
                                        <p:cTn id="7" dur="500"/>
                                        <p:tgtEl>
                                          <p:spTgt spid="722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114" name="Group 74"/>
          <p:cNvGraphicFramePr>
            <a:graphicFrameLocks noGrp="1"/>
          </p:cNvGraphicFramePr>
          <p:nvPr>
            <p:extLst>
              <p:ext uri="{D42A27DB-BD31-4B8C-83A1-F6EECF244321}">
                <p14:modId xmlns:p14="http://schemas.microsoft.com/office/powerpoint/2010/main" val="2677232465"/>
              </p:ext>
            </p:extLst>
          </p:nvPr>
        </p:nvGraphicFramePr>
        <p:xfrm>
          <a:off x="2843808" y="699542"/>
          <a:ext cx="5588124" cy="4356262"/>
        </p:xfrm>
        <a:graphic>
          <a:graphicData uri="http://schemas.openxmlformats.org/drawingml/2006/table">
            <a:tbl>
              <a:tblPr/>
              <a:tblGrid>
                <a:gridCol w="101612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857250">
                  <a:extLst>
                    <a:ext uri="{9D8B030D-6E8A-4147-A177-3AD203B41FA5}">
                      <a16:colId xmlns:a16="http://schemas.microsoft.com/office/drawing/2014/main" val="20003"/>
                    </a:ext>
                  </a:extLst>
                </a:gridCol>
                <a:gridCol w="1200150">
                  <a:extLst>
                    <a:ext uri="{9D8B030D-6E8A-4147-A177-3AD203B41FA5}">
                      <a16:colId xmlns:a16="http://schemas.microsoft.com/office/drawing/2014/main" val="20004"/>
                    </a:ext>
                  </a:extLst>
                </a:gridCol>
              </a:tblGrid>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mn-lt"/>
                          <a:cs typeface="Arial" pitchFamily="34" charset="0"/>
                        </a:rPr>
                        <a:t>Daily </a:t>
                      </a:r>
                      <a:r>
                        <a:rPr kumimoji="0" lang="de-DE" sz="1400" b="1" i="0" u="none" strike="noStrike" cap="none" normalizeH="0" baseline="0" dirty="0" err="1">
                          <a:ln>
                            <a:noFill/>
                          </a:ln>
                          <a:solidFill>
                            <a:schemeClr val="tx1"/>
                          </a:solidFill>
                          <a:effectLst/>
                          <a:latin typeface="+mn-lt"/>
                          <a:cs typeface="Arial" pitchFamily="34" charset="0"/>
                        </a:rPr>
                        <a:t>precipitation</a:t>
                      </a:r>
                      <a:r>
                        <a:rPr kumimoji="0" lang="de-DE" sz="1400" b="1" i="0" u="none" strike="noStrike" cap="none" normalizeH="0" baseline="0" dirty="0">
                          <a:ln>
                            <a:noFill/>
                          </a:ln>
                          <a:solidFill>
                            <a:schemeClr val="tx1"/>
                          </a:solidFill>
                          <a:effectLst/>
                          <a:latin typeface="+mn-lt"/>
                          <a:cs typeface="Arial" pitchFamily="34" charset="0"/>
                        </a:rPr>
                        <a:t> </a:t>
                      </a:r>
                      <a:r>
                        <a:rPr kumimoji="0" lang="de-DE" sz="1400" b="1" i="0" u="none" strike="noStrike" cap="none" normalizeH="0" baseline="0" dirty="0" err="1">
                          <a:ln>
                            <a:noFill/>
                          </a:ln>
                          <a:solidFill>
                            <a:schemeClr val="tx1"/>
                          </a:solidFill>
                          <a:effectLst/>
                          <a:latin typeface="+mn-lt"/>
                          <a:cs typeface="Arial" pitchFamily="34" charset="0"/>
                        </a:rPr>
                        <a:t>records</a:t>
                      </a:r>
                      <a:endParaRPr kumimoji="0" lang="de-DE" sz="1400" b="1"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1" i="0" u="none" strike="noStrike" cap="none" normalizeH="0" baseline="0" dirty="0" err="1">
                          <a:ln>
                            <a:noFill/>
                          </a:ln>
                          <a:solidFill>
                            <a:schemeClr val="tx1"/>
                          </a:solidFill>
                          <a:effectLst/>
                          <a:latin typeface="+mn-lt"/>
                        </a:rPr>
                        <a:t>Continent</a:t>
                      </a:r>
                      <a:endParaRPr kumimoji="0" lang="de-DE" sz="1100" b="1" i="0" u="none" strike="noStrike" cap="none" normalizeH="0" baseline="0" dirty="0">
                        <a:ln>
                          <a:noFill/>
                        </a:ln>
                        <a:solidFill>
                          <a:schemeClr val="tx1"/>
                        </a:solidFill>
                        <a:effectLst/>
                        <a:latin typeface="+mn-lt"/>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mn-lt"/>
                          <a:cs typeface="Arial" pitchFamily="34" charset="0"/>
                        </a:rPr>
                        <a:t>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mn-lt"/>
                          <a:cs typeface="Arial" pitchFamily="34" charset="0"/>
                        </a:rPr>
                        <a:t>Location</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a:ln>
                            <a:noFill/>
                          </a:ln>
                          <a:solidFill>
                            <a:schemeClr val="tx1"/>
                          </a:solidFill>
                          <a:effectLst/>
                          <a:latin typeface="+mn-lt"/>
                          <a:cs typeface="Arial" pitchFamily="34" charset="0"/>
                        </a:rPr>
                        <a:t>Value</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1" i="0" u="none" strike="noStrike" cap="none" normalizeH="0" baseline="0" dirty="0" err="1">
                          <a:ln>
                            <a:noFill/>
                          </a:ln>
                          <a:solidFill>
                            <a:schemeClr val="tx1"/>
                          </a:solidFill>
                          <a:effectLst/>
                          <a:latin typeface="+mn-lt"/>
                          <a:cs typeface="Arial" pitchFamily="34" charset="0"/>
                        </a:rPr>
                        <a:t>When</a:t>
                      </a:r>
                      <a:endParaRPr kumimoji="0" lang="de-DE" sz="1200" b="1"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4229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mn-lt"/>
                        </a:rPr>
                        <a:t>Africa</a:t>
                      </a:r>
                      <a:endParaRPr kumimoji="0" lang="de-DE" sz="1100" b="0" i="0" u="none" strike="noStrike" cap="none" normalizeH="0" baseline="0" dirty="0">
                        <a:ln>
                          <a:noFill/>
                        </a:ln>
                        <a:solidFill>
                          <a:schemeClr val="tx1"/>
                        </a:solidFill>
                        <a:effectLst/>
                        <a:latin typeface="+mn-lt"/>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La </a:t>
                      </a:r>
                      <a:r>
                        <a:rPr kumimoji="0" lang="de-DE" sz="1200" b="0" i="0" u="none" strike="noStrike" cap="none" normalizeH="0" baseline="0" dirty="0" err="1">
                          <a:ln>
                            <a:noFill/>
                          </a:ln>
                          <a:solidFill>
                            <a:schemeClr val="tx1"/>
                          </a:solidFill>
                          <a:effectLst/>
                          <a:latin typeface="+mn-lt"/>
                          <a:cs typeface="Arial" pitchFamily="34" charset="0"/>
                        </a:rPr>
                        <a:t>Reunion</a:t>
                      </a:r>
                      <a:endParaRPr kumimoji="0" lang="de-DE" sz="1200" b="0"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Cilaos</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1870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15.03.-16.03.1952</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2"/>
                  </a:ext>
                </a:extLst>
              </a:tr>
              <a:tr h="6057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mn-lt"/>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Deutschland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Zinnwald</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312.0 mm</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105.7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12.08.2002</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08.08.1978</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3"/>
                  </a:ext>
                </a:extLst>
              </a:tr>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mn-lt"/>
                          <a:cs typeface="Arial" pitchFamily="34" charset="0"/>
                        </a:rPr>
                        <a:t>Monthly </a:t>
                      </a:r>
                      <a:r>
                        <a:rPr kumimoji="0" lang="de-DE" sz="1400" b="1" i="0" u="none" strike="noStrike" cap="none" normalizeH="0" baseline="0" dirty="0" err="1">
                          <a:ln>
                            <a:noFill/>
                          </a:ln>
                          <a:solidFill>
                            <a:schemeClr val="tx1"/>
                          </a:solidFill>
                          <a:effectLst/>
                          <a:latin typeface="+mn-lt"/>
                          <a:cs typeface="Arial" pitchFamily="34" charset="0"/>
                        </a:rPr>
                        <a:t>precipitation</a:t>
                      </a:r>
                      <a:r>
                        <a:rPr kumimoji="0" lang="de-DE" sz="1400" b="1" i="0" u="none" strike="noStrike" cap="none" normalizeH="0" baseline="0" dirty="0">
                          <a:ln>
                            <a:noFill/>
                          </a:ln>
                          <a:solidFill>
                            <a:schemeClr val="tx1"/>
                          </a:solidFill>
                          <a:effectLst/>
                          <a:latin typeface="+mn-lt"/>
                          <a:cs typeface="Arial" pitchFamily="34" charset="0"/>
                        </a:rPr>
                        <a:t> </a:t>
                      </a:r>
                      <a:r>
                        <a:rPr kumimoji="0" lang="de-DE" sz="1400" b="1" i="0" u="none" strike="noStrike" cap="none" normalizeH="0" baseline="0" dirty="0" err="1">
                          <a:ln>
                            <a:noFill/>
                          </a:ln>
                          <a:solidFill>
                            <a:schemeClr val="tx1"/>
                          </a:solidFill>
                          <a:effectLst/>
                          <a:latin typeface="+mn-lt"/>
                          <a:cs typeface="Arial" pitchFamily="34" charset="0"/>
                        </a:rPr>
                        <a:t>records</a:t>
                      </a:r>
                      <a:endParaRPr kumimoji="0" lang="de-DE" sz="1400" b="1"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39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mn-lt"/>
                        </a:rPr>
                        <a:t>Asia</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Indien</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err="1">
                          <a:ln>
                            <a:noFill/>
                          </a:ln>
                          <a:solidFill>
                            <a:schemeClr val="tx1"/>
                          </a:solidFill>
                          <a:effectLst/>
                          <a:latin typeface="+mn-lt"/>
                          <a:cs typeface="Arial" pitchFamily="34" charset="0"/>
                        </a:rPr>
                        <a:t>Cherrapunji</a:t>
                      </a:r>
                      <a:endParaRPr kumimoji="0" lang="de-DE" sz="1200" b="0"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9300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1970/71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5"/>
                  </a:ext>
                </a:extLst>
              </a:tr>
              <a:tr h="6057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mn-lt"/>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Deutschland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Oberreute (Bodensee)</a:t>
                      </a:r>
                      <a:br>
                        <a:rPr kumimoji="0" lang="de-DE" sz="1200" b="0" i="0" u="none" strike="noStrike" cap="none" normalizeH="0" baseline="0" dirty="0">
                          <a:ln>
                            <a:noFill/>
                          </a:ln>
                          <a:solidFill>
                            <a:schemeClr val="tx1"/>
                          </a:solidFill>
                          <a:effectLst/>
                          <a:latin typeface="+mn-lt"/>
                          <a:cs typeface="Arial" pitchFamily="34" charset="0"/>
                        </a:rPr>
                      </a:b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777 mm</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202.3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Juli 1954</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Juli 1907</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6"/>
                  </a:ext>
                </a:extLst>
              </a:tr>
              <a:tr h="33813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400" b="1" i="0" u="none" strike="noStrike" cap="none" normalizeH="0" baseline="0" dirty="0">
                          <a:ln>
                            <a:noFill/>
                          </a:ln>
                          <a:solidFill>
                            <a:schemeClr val="tx1"/>
                          </a:solidFill>
                          <a:effectLst/>
                          <a:latin typeface="+mn-lt"/>
                          <a:cs typeface="Arial" pitchFamily="34" charset="0"/>
                        </a:rPr>
                        <a:t>Snow </a:t>
                      </a:r>
                      <a:r>
                        <a:rPr kumimoji="0" lang="de-DE" sz="1400" b="1" i="0" u="none" strike="noStrike" cap="none" normalizeH="0" baseline="0" dirty="0" err="1">
                          <a:ln>
                            <a:noFill/>
                          </a:ln>
                          <a:solidFill>
                            <a:schemeClr val="tx1"/>
                          </a:solidFill>
                          <a:effectLst/>
                          <a:latin typeface="+mn-lt"/>
                          <a:cs typeface="Arial" pitchFamily="34" charset="0"/>
                        </a:rPr>
                        <a:t>records</a:t>
                      </a:r>
                      <a:endParaRPr kumimoji="0" lang="de-DE" sz="1400" b="1" i="0" u="none" strike="noStrike" cap="none" normalizeH="0" baseline="0" dirty="0">
                        <a:ln>
                          <a:noFill/>
                        </a:ln>
                        <a:solidFill>
                          <a:schemeClr val="tx1"/>
                        </a:solidFill>
                        <a:effectLst/>
                        <a:latin typeface="+mn-lt"/>
                        <a:cs typeface="Arial" pitchFamily="34" charset="0"/>
                      </a:endParaRPr>
                    </a:p>
                  </a:txBody>
                  <a:tcPr marL="28575" marR="28575" marT="28575" marB="2857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46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29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err="1">
                          <a:ln>
                            <a:noFill/>
                          </a:ln>
                          <a:solidFill>
                            <a:schemeClr val="tx1"/>
                          </a:solidFill>
                          <a:effectLst/>
                          <a:latin typeface="+mn-lt"/>
                        </a:rPr>
                        <a:t>America</a:t>
                      </a:r>
                      <a:endParaRPr kumimoji="0" lang="de-DE" sz="1100" b="0" i="0" u="none" strike="noStrike" cap="none" normalizeH="0" baseline="0" dirty="0">
                        <a:ln>
                          <a:noFill/>
                        </a:ln>
                        <a:solidFill>
                          <a:schemeClr val="tx1"/>
                        </a:solidFill>
                        <a:effectLst/>
                        <a:latin typeface="+mn-lt"/>
                      </a:endParaRP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USA</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Paradise</a:t>
                      </a: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(Mt. Rainier)</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31100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1970/71</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8"/>
                  </a:ext>
                </a:extLst>
              </a:tr>
              <a:tr h="6057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100" b="0" i="0" u="none" strike="noStrike" cap="none" normalizeH="0" baseline="0" dirty="0">
                          <a:ln>
                            <a:noFill/>
                          </a:ln>
                          <a:solidFill>
                            <a:schemeClr val="tx1"/>
                          </a:solidFill>
                          <a:effectLst/>
                          <a:latin typeface="+mn-lt"/>
                        </a:rPr>
                        <a:t>Europe</a:t>
                      </a:r>
                    </a:p>
                  </a:txBody>
                  <a:tcPr marL="28575" marR="28575" marT="28575" marB="285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Deutschland</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a:ln>
                            <a:noFill/>
                          </a:ln>
                          <a:solidFill>
                            <a:schemeClr val="tx1"/>
                          </a:solidFill>
                          <a:effectLst/>
                          <a:latin typeface="+mn-lt"/>
                          <a:cs typeface="Arial" pitchFamily="34" charset="0"/>
                        </a:rPr>
                        <a:t>Zugspitze</a:t>
                      </a:r>
                      <a:br>
                        <a:rPr kumimoji="0" lang="de-DE" sz="1200" b="0" i="0" u="none" strike="noStrike" cap="none" normalizeH="0" baseline="0">
                          <a:ln>
                            <a:noFill/>
                          </a:ln>
                          <a:solidFill>
                            <a:schemeClr val="tx1"/>
                          </a:solidFill>
                          <a:effectLst/>
                          <a:latin typeface="+mn-lt"/>
                          <a:cs typeface="Arial" pitchFamily="34" charset="0"/>
                        </a:rPr>
                      </a:br>
                      <a:br>
                        <a:rPr kumimoji="0" lang="de-DE" sz="1200" b="0" i="0" u="none" strike="noStrike" cap="none" normalizeH="0" baseline="0">
                          <a:ln>
                            <a:noFill/>
                          </a:ln>
                          <a:solidFill>
                            <a:schemeClr val="tx1"/>
                          </a:solidFill>
                          <a:effectLst/>
                          <a:latin typeface="+mn-lt"/>
                          <a:cs typeface="Arial" pitchFamily="34" charset="0"/>
                        </a:rPr>
                      </a:br>
                      <a:r>
                        <a:rPr kumimoji="0" lang="de-DE" sz="1200" b="0" i="0" u="none" strike="noStrike" cap="none" normalizeH="0" baseline="0">
                          <a:ln>
                            <a:noFill/>
                          </a:ln>
                          <a:solidFill>
                            <a:schemeClr val="tx1"/>
                          </a:solidFill>
                          <a:effectLst/>
                          <a:latin typeface="+mn-lt"/>
                          <a:cs typeface="Arial" pitchFamily="34" charset="0"/>
                        </a:rPr>
                        <a:t>Potsdam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8300 mm</a:t>
                      </a:r>
                      <a:br>
                        <a:rPr kumimoji="0" lang="de-DE" sz="1200" b="0" i="0" u="none" strike="noStrike" cap="none" normalizeH="0" baseline="0" dirty="0">
                          <a:ln>
                            <a:noFill/>
                          </a:ln>
                          <a:solidFill>
                            <a:schemeClr val="tx1"/>
                          </a:solidFill>
                          <a:effectLst/>
                          <a:latin typeface="+mn-lt"/>
                          <a:cs typeface="Arial" pitchFamily="34" charset="0"/>
                        </a:rPr>
                      </a:b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700 mm</a:t>
                      </a:r>
                    </a:p>
                  </a:txBody>
                  <a:tcPr marL="28575" marR="28575" marT="28575" marB="285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1200" b="0" i="0" u="none" strike="noStrike" cap="none" normalizeH="0" baseline="0" dirty="0">
                          <a:ln>
                            <a:noFill/>
                          </a:ln>
                          <a:solidFill>
                            <a:schemeClr val="tx1"/>
                          </a:solidFill>
                          <a:effectLst/>
                          <a:latin typeface="+mn-lt"/>
                          <a:cs typeface="Arial" pitchFamily="34" charset="0"/>
                        </a:rPr>
                        <a:t>02.04.1944</a:t>
                      </a:r>
                      <a:br>
                        <a:rPr kumimoji="0" lang="de-DE" sz="1200" b="0" i="0" u="none" strike="noStrike" cap="none" normalizeH="0" baseline="0" dirty="0">
                          <a:ln>
                            <a:noFill/>
                          </a:ln>
                          <a:solidFill>
                            <a:schemeClr val="tx1"/>
                          </a:solidFill>
                          <a:effectLst/>
                          <a:latin typeface="+mn-lt"/>
                          <a:cs typeface="Arial" pitchFamily="34" charset="0"/>
                        </a:rPr>
                      </a:br>
                      <a:br>
                        <a:rPr kumimoji="0" lang="de-DE" sz="1200" b="0" i="0" u="none" strike="noStrike" cap="none" normalizeH="0" baseline="0" dirty="0">
                          <a:ln>
                            <a:noFill/>
                          </a:ln>
                          <a:solidFill>
                            <a:schemeClr val="tx1"/>
                          </a:solidFill>
                          <a:effectLst/>
                          <a:latin typeface="+mn-lt"/>
                          <a:cs typeface="Arial" pitchFamily="34" charset="0"/>
                        </a:rPr>
                      </a:br>
                      <a:r>
                        <a:rPr kumimoji="0" lang="de-DE" sz="1200" b="0" i="0" u="none" strike="noStrike" cap="none" normalizeH="0" baseline="0" dirty="0">
                          <a:ln>
                            <a:noFill/>
                          </a:ln>
                          <a:solidFill>
                            <a:schemeClr val="tx1"/>
                          </a:solidFill>
                          <a:effectLst/>
                          <a:latin typeface="+mn-lt"/>
                          <a:cs typeface="Arial" pitchFamily="34" charset="0"/>
                        </a:rPr>
                        <a:t>1969/70</a:t>
                      </a:r>
                    </a:p>
                  </a:txBody>
                  <a:tcPr marL="28575" marR="28575" marT="28575" marB="285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1E8FF"/>
                    </a:solidFill>
                  </a:tcPr>
                </a:tc>
                <a:extLst>
                  <a:ext uri="{0D108BD9-81ED-4DB2-BD59-A6C34878D82A}">
                    <a16:rowId xmlns:a16="http://schemas.microsoft.com/office/drawing/2014/main" val="10009"/>
                  </a:ext>
                </a:extLst>
              </a:tr>
            </a:tbl>
          </a:graphicData>
        </a:graphic>
      </p:graphicFrame>
      <p:sp>
        <p:nvSpPr>
          <p:cNvPr id="8" name="Rechteck 20481"/>
          <p:cNvSpPr>
            <a:spLocks noChangeArrowheads="1"/>
          </p:cNvSpPr>
          <p:nvPr/>
        </p:nvSpPr>
        <p:spPr bwMode="auto">
          <a:xfrm>
            <a:off x="1885950" y="2381"/>
            <a:ext cx="596384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defRPr sz="1600" b="1">
                <a:solidFill>
                  <a:schemeClr val="tx1"/>
                </a:solidFill>
                <a:latin typeface="Arial" charset="0"/>
              </a:defRPr>
            </a:lvl1pPr>
            <a:lvl2pPr marL="742950" indent="-285750" algn="ctr" eaLnBrk="0" hangingPunct="0">
              <a:defRPr sz="1600" b="1">
                <a:solidFill>
                  <a:schemeClr val="tx1"/>
                </a:solidFill>
                <a:latin typeface="Arial" charset="0"/>
              </a:defRPr>
            </a:lvl2pPr>
            <a:lvl3pPr marL="1143000" indent="-228600" algn="ctr" eaLnBrk="0" hangingPunct="0">
              <a:defRPr sz="1600" b="1">
                <a:solidFill>
                  <a:schemeClr val="tx1"/>
                </a:solidFill>
                <a:latin typeface="Arial" charset="0"/>
              </a:defRPr>
            </a:lvl3pPr>
            <a:lvl4pPr marL="1600200" indent="-228600" algn="ctr" eaLnBrk="0" hangingPunct="0">
              <a:defRPr sz="1600" b="1">
                <a:solidFill>
                  <a:schemeClr val="tx1"/>
                </a:solidFill>
                <a:latin typeface="Arial" charset="0"/>
              </a:defRPr>
            </a:lvl4pPr>
            <a:lvl5pPr marL="2057400" indent="-228600" algn="ctr" eaLnBrk="0" hangingPunct="0">
              <a:defRPr sz="1600" b="1">
                <a:solidFill>
                  <a:schemeClr val="tx1"/>
                </a:solidFill>
                <a:latin typeface="Arial" charset="0"/>
              </a:defRPr>
            </a:lvl5pPr>
            <a:lvl6pPr marL="2514600" indent="-228600" algn="ctr" eaLnBrk="0" fontAlgn="base" hangingPunct="0">
              <a:spcBef>
                <a:spcPct val="0"/>
              </a:spcBef>
              <a:spcAft>
                <a:spcPct val="0"/>
              </a:spcAft>
              <a:defRPr sz="1600" b="1">
                <a:solidFill>
                  <a:schemeClr val="tx1"/>
                </a:solidFill>
                <a:latin typeface="Arial" charset="0"/>
              </a:defRPr>
            </a:lvl6pPr>
            <a:lvl7pPr marL="2971800" indent="-228600" algn="ctr" eaLnBrk="0" fontAlgn="base" hangingPunct="0">
              <a:spcBef>
                <a:spcPct val="0"/>
              </a:spcBef>
              <a:spcAft>
                <a:spcPct val="0"/>
              </a:spcAft>
              <a:defRPr sz="1600" b="1">
                <a:solidFill>
                  <a:schemeClr val="tx1"/>
                </a:solidFill>
                <a:latin typeface="Arial" charset="0"/>
              </a:defRPr>
            </a:lvl7pPr>
            <a:lvl8pPr marL="3429000" indent="-228600" algn="ctr" eaLnBrk="0" fontAlgn="base" hangingPunct="0">
              <a:spcBef>
                <a:spcPct val="0"/>
              </a:spcBef>
              <a:spcAft>
                <a:spcPct val="0"/>
              </a:spcAft>
              <a:defRPr sz="1600" b="1">
                <a:solidFill>
                  <a:schemeClr val="tx1"/>
                </a:solidFill>
                <a:latin typeface="Arial" charset="0"/>
              </a:defRPr>
            </a:lvl8pPr>
            <a:lvl9pPr marL="3886200" indent="-228600" algn="ctr" eaLnBrk="0" fontAlgn="base" hangingPunct="0">
              <a:spcBef>
                <a:spcPct val="0"/>
              </a:spcBef>
              <a:spcAft>
                <a:spcPct val="0"/>
              </a:spcAft>
              <a:defRPr sz="1600" b="1">
                <a:solidFill>
                  <a:schemeClr val="tx1"/>
                </a:solidFill>
                <a:latin typeface="Arial" charset="0"/>
              </a:defRPr>
            </a:lvl9pPr>
          </a:lstStyle>
          <a:p>
            <a:pPr algn="l" eaLnBrk="1" hangingPunct="1">
              <a:spcBef>
                <a:spcPts val="525"/>
              </a:spcBef>
            </a:pPr>
            <a:r>
              <a:rPr lang="de-DE" altLang="en-US" sz="1800" dirty="0">
                <a:solidFill>
                  <a:schemeClr val="bg1"/>
                </a:solidFill>
              </a:rPr>
              <a:t>4.4   Niederschläge in Deutschland und Weltweit</a:t>
            </a:r>
            <a:br>
              <a:rPr lang="de-DE" altLang="en-US" sz="1800" dirty="0">
                <a:solidFill>
                  <a:schemeClr val="bg1"/>
                </a:solidFill>
              </a:rPr>
            </a:br>
            <a:r>
              <a:rPr lang="de-DE" altLang="en-US" sz="1500" dirty="0">
                <a:solidFill>
                  <a:schemeClr val="bg1"/>
                </a:solidFill>
              </a:rPr>
              <a:t>Extreme des Niederschlages</a:t>
            </a:r>
          </a:p>
        </p:txBody>
      </p:sp>
      <p:sp>
        <p:nvSpPr>
          <p:cNvPr id="2" name="Title 1">
            <a:extLst>
              <a:ext uri="{FF2B5EF4-FFF2-40B4-BE49-F238E27FC236}">
                <a16:creationId xmlns:a16="http://schemas.microsoft.com/office/drawing/2014/main" id="{8779353A-607E-4D9B-81CD-ECFB8E891164}"/>
              </a:ext>
            </a:extLst>
          </p:cNvPr>
          <p:cNvSpPr>
            <a:spLocks noGrp="1"/>
          </p:cNvSpPr>
          <p:nvPr>
            <p:ph type="title"/>
          </p:nvPr>
        </p:nvSpPr>
        <p:spPr>
          <a:xfrm>
            <a:off x="395536" y="1491630"/>
            <a:ext cx="1944216" cy="521198"/>
          </a:xfrm>
        </p:spPr>
        <p:txBody>
          <a:bodyPr/>
          <a:lstStyle/>
          <a:p>
            <a:r>
              <a:rPr lang="de-DE" dirty="0" err="1"/>
              <a:t>Precipitation</a:t>
            </a:r>
            <a:r>
              <a:rPr lang="de-DE" dirty="0"/>
              <a:t> </a:t>
            </a:r>
            <a:r>
              <a:rPr lang="de-DE" dirty="0" err="1"/>
              <a:t>records</a:t>
            </a:r>
            <a:r>
              <a:rPr lang="de-DE" dirty="0"/>
              <a:t> (</a:t>
            </a:r>
            <a:r>
              <a:rPr lang="de-DE" dirty="0" err="1"/>
              <a:t>subannual</a:t>
            </a:r>
            <a:r>
              <a:rPr lang="de-DE" dirty="0"/>
              <a:t>)</a:t>
            </a:r>
            <a:endParaRPr lang="en-DE" dirty="0"/>
          </a:p>
        </p:txBody>
      </p:sp>
    </p:spTree>
    <p:extLst>
      <p:ext uri="{BB962C8B-B14F-4D97-AF65-F5344CB8AC3E}">
        <p14:creationId xmlns:p14="http://schemas.microsoft.com/office/powerpoint/2010/main" val="2397370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27114"/>
                                        </p:tgtEl>
                                        <p:attrNameLst>
                                          <p:attrName>style.visibility</p:attrName>
                                        </p:attrNameLst>
                                      </p:cBhvr>
                                      <p:to>
                                        <p:strVal val="visible"/>
                                      </p:to>
                                    </p:set>
                                    <p:animEffect transition="in" filter="diamond(in)">
                                      <p:cBhvr>
                                        <p:cTn id="7" dur="500"/>
                                        <p:tgtEl>
                                          <p:spTgt spid="727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6" name="Picture 2" descr="cart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489" y="1543050"/>
            <a:ext cx="1828800" cy="1683544"/>
          </a:xfrm>
          <a:prstGeom prst="rect">
            <a:avLst/>
          </a:prstGeom>
          <a:noFill/>
          <a:extLst>
            <a:ext uri="{909E8E84-426E-40DD-AFC4-6F175D3DCCD1}">
              <a14:hiddenFill xmlns:a14="http://schemas.microsoft.com/office/drawing/2010/main">
                <a:solidFill>
                  <a:srgbClr val="FFFFFF"/>
                </a:solidFill>
              </a14:hiddenFill>
            </a:ext>
          </a:extLst>
        </p:spPr>
      </p:pic>
      <p:sp>
        <p:nvSpPr>
          <p:cNvPr id="728068" name="Text Box 4"/>
          <p:cNvSpPr txBox="1">
            <a:spLocks noChangeArrowheads="1"/>
          </p:cNvSpPr>
          <p:nvPr/>
        </p:nvSpPr>
        <p:spPr bwMode="auto">
          <a:xfrm>
            <a:off x="1809325" y="3320058"/>
            <a:ext cx="224313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350" b="1" dirty="0">
                <a:cs typeface="Arial" pitchFamily="34" charset="0"/>
              </a:rPr>
              <a:t>La </a:t>
            </a:r>
            <a:r>
              <a:rPr lang="de-DE" sz="1350" b="1" dirty="0" err="1">
                <a:cs typeface="Arial" pitchFamily="34" charset="0"/>
              </a:rPr>
              <a:t>Reunion</a:t>
            </a:r>
            <a:endParaRPr lang="de-DE" sz="1350" b="1" dirty="0">
              <a:cs typeface="Arial" pitchFamily="34" charset="0"/>
            </a:endParaRPr>
          </a:p>
        </p:txBody>
      </p:sp>
      <p:sp>
        <p:nvSpPr>
          <p:cNvPr id="728069" name="Text Box 5"/>
          <p:cNvSpPr txBox="1">
            <a:spLocks noChangeArrowheads="1"/>
          </p:cNvSpPr>
          <p:nvPr/>
        </p:nvSpPr>
        <p:spPr bwMode="auto">
          <a:xfrm>
            <a:off x="4997053" y="1172602"/>
            <a:ext cx="266104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350" dirty="0">
                <a:cs typeface="Arial" pitchFamily="34" charset="0"/>
              </a:rPr>
              <a:t>Climate </a:t>
            </a:r>
            <a:r>
              <a:rPr lang="de-DE" sz="1350" dirty="0" err="1">
                <a:cs typeface="Arial" pitchFamily="34" charset="0"/>
              </a:rPr>
              <a:t>diagram</a:t>
            </a:r>
            <a:br>
              <a:rPr lang="de-DE" sz="1350" dirty="0">
                <a:cs typeface="Arial" pitchFamily="34" charset="0"/>
              </a:rPr>
            </a:br>
            <a:r>
              <a:rPr lang="de-DE" sz="1350" dirty="0">
                <a:cs typeface="Arial" pitchFamily="34" charset="0"/>
              </a:rPr>
              <a:t>Saint Denis/Reunion</a:t>
            </a:r>
          </a:p>
        </p:txBody>
      </p:sp>
      <p:pic>
        <p:nvPicPr>
          <p:cNvPr id="728070" name="Picture 6" descr="15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536" y="1835945"/>
            <a:ext cx="2936081" cy="2968228"/>
          </a:xfrm>
          <a:prstGeom prst="rect">
            <a:avLst/>
          </a:prstGeom>
          <a:noFill/>
          <a:extLst>
            <a:ext uri="{909E8E84-426E-40DD-AFC4-6F175D3DCCD1}">
              <a14:hiddenFill xmlns:a14="http://schemas.microsoft.com/office/drawing/2010/main">
                <a:solidFill>
                  <a:srgbClr val="FFFFFF"/>
                </a:solidFill>
              </a14:hiddenFill>
            </a:ext>
          </a:extLst>
        </p:spPr>
      </p:pic>
      <p:sp>
        <p:nvSpPr>
          <p:cNvPr id="728072" name="AutoShape 8">
            <a:hlinkClick r:id="rId5" action="ppaction://hlinksldjump" highlightClick="1"/>
          </p:cNvPr>
          <p:cNvSpPr>
            <a:spLocks noChangeArrowheads="1"/>
          </p:cNvSpPr>
          <p:nvPr/>
        </p:nvSpPr>
        <p:spPr bwMode="auto">
          <a:xfrm>
            <a:off x="1709737" y="4723210"/>
            <a:ext cx="215504" cy="161925"/>
          </a:xfrm>
          <a:prstGeom prst="actionButtonBeginning">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 name="Title 1">
            <a:extLst>
              <a:ext uri="{FF2B5EF4-FFF2-40B4-BE49-F238E27FC236}">
                <a16:creationId xmlns:a16="http://schemas.microsoft.com/office/drawing/2014/main" id="{0DE14166-0247-4D4A-9B58-CB9E10A83DB1}"/>
              </a:ext>
            </a:extLst>
          </p:cNvPr>
          <p:cNvSpPr>
            <a:spLocks noGrp="1"/>
          </p:cNvSpPr>
          <p:nvPr>
            <p:ph type="title"/>
          </p:nvPr>
        </p:nvSpPr>
        <p:spPr/>
        <p:txBody>
          <a:bodyPr/>
          <a:lstStyle/>
          <a:p>
            <a:r>
              <a:rPr lang="de-DE" dirty="0" err="1"/>
              <a:t>Orographic</a:t>
            </a:r>
            <a:r>
              <a:rPr lang="de-DE" dirty="0"/>
              <a:t> </a:t>
            </a:r>
            <a:r>
              <a:rPr lang="de-DE" dirty="0" err="1"/>
              <a:t>precipitation</a:t>
            </a:r>
            <a:r>
              <a:rPr lang="de-DE" dirty="0"/>
              <a:t> La Reunion</a:t>
            </a:r>
            <a:endParaRPr lang="en-DE" dirty="0"/>
          </a:p>
        </p:txBody>
      </p:sp>
    </p:spTree>
    <p:extLst>
      <p:ext uri="{BB962C8B-B14F-4D97-AF65-F5344CB8AC3E}">
        <p14:creationId xmlns:p14="http://schemas.microsoft.com/office/powerpoint/2010/main" val="1322820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Properties </a:t>
            </a:r>
            <a:r>
              <a:rPr lang="de-DE" dirty="0" err="1"/>
              <a:t>of</a:t>
            </a:r>
            <a:r>
              <a:rPr lang="de-DE" dirty="0"/>
              <a:t> </a:t>
            </a:r>
            <a:r>
              <a:rPr lang="de-DE" dirty="0" err="1"/>
              <a:t>water</a:t>
            </a:r>
            <a:endParaRPr lang="de-DE" dirty="0"/>
          </a:p>
        </p:txBody>
      </p:sp>
      <p:sp>
        <p:nvSpPr>
          <p:cNvPr id="3" name="Text Placeholder 2"/>
          <p:cNvSpPr>
            <a:spLocks noGrp="1"/>
          </p:cNvSpPr>
          <p:nvPr>
            <p:ph type="body" sz="quarter" idx="13"/>
          </p:nvPr>
        </p:nvSpPr>
        <p:spPr bwMode="auto"/>
        <p:txBody>
          <a:bodyPr>
            <a:normAutofit/>
          </a:bodyPr>
          <a:lstStyle/>
          <a:p>
            <a:pPr marL="0" indent="0">
              <a:buNone/>
              <a:defRPr/>
            </a:pPr>
            <a:r>
              <a:rPr lang="de-DE" sz="2000" b="1" dirty="0">
                <a:latin typeface="+mn-lt"/>
              </a:rPr>
              <a:t>Dipol</a:t>
            </a:r>
          </a:p>
        </p:txBody>
      </p:sp>
      <p:sp>
        <p:nvSpPr>
          <p:cNvPr id="4" name="Slide Number Placeholder 3"/>
          <p:cNvSpPr>
            <a:spLocks noGrp="1"/>
          </p:cNvSpPr>
          <p:nvPr>
            <p:ph type="sldNum" sz="quarter" idx="16"/>
          </p:nvPr>
        </p:nvSpPr>
        <p:spPr bwMode="auto"/>
        <p:txBody>
          <a:bodyPr/>
          <a:lstStyle/>
          <a:p>
            <a:pPr>
              <a:defRPr/>
            </a:pPr>
            <a:r>
              <a:rPr lang="de-DE">
                <a:latin typeface="+mn-lt"/>
              </a:rPr>
              <a:t>Seite </a:t>
            </a:r>
            <a:fld id="{959D87B1-1F1C-4319-8EA1-6710C33C6049}" type="slidenum">
              <a:rPr lang="de-DE">
                <a:latin typeface="+mn-lt"/>
              </a:rPr>
              <a:t>9</a:t>
            </a:fld>
            <a:endParaRPr lang="de-DE">
              <a:latin typeface="+mn-lt"/>
            </a:endParaRPr>
          </a:p>
        </p:txBody>
      </p:sp>
      <p:grpSp>
        <p:nvGrpSpPr>
          <p:cNvPr id="7" name="Group 6"/>
          <p:cNvGrpSpPr/>
          <p:nvPr/>
        </p:nvGrpSpPr>
        <p:grpSpPr bwMode="auto">
          <a:xfrm>
            <a:off x="2573778" y="1426771"/>
            <a:ext cx="1566174" cy="1295026"/>
            <a:chOff x="2491080" y="1991697"/>
            <a:chExt cx="1648871" cy="1465285"/>
          </a:xfrm>
        </p:grpSpPr>
        <p:pic>
          <p:nvPicPr>
            <p:cNvPr id="5" name="Picture 4"/>
            <p:cNvPicPr>
              <a:picLocks noChangeAspect="1"/>
            </p:cNvPicPr>
            <p:nvPr/>
          </p:nvPicPr>
          <p:blipFill>
            <a:blip r:embed="rId2"/>
            <a:stretch/>
          </p:blipFill>
          <p:spPr bwMode="auto">
            <a:xfrm>
              <a:off x="2627784" y="1991697"/>
              <a:ext cx="1238763" cy="1152128"/>
            </a:xfrm>
            <a:prstGeom prst="rect">
              <a:avLst/>
            </a:prstGeom>
          </p:spPr>
        </p:pic>
        <p:sp>
          <p:nvSpPr>
            <p:cNvPr id="6" name="TextBox 5"/>
            <p:cNvSpPr txBox="1"/>
            <p:nvPr/>
          </p:nvSpPr>
          <p:spPr bwMode="auto">
            <a:xfrm>
              <a:off x="2491080" y="3117448"/>
              <a:ext cx="1648871" cy="339534"/>
            </a:xfrm>
            <a:prstGeom prst="rect">
              <a:avLst/>
            </a:prstGeom>
            <a:noFill/>
          </p:spPr>
          <p:txBody>
            <a:bodyPr wrap="square" rtlCol="0">
              <a:spAutoFit/>
            </a:bodyPr>
            <a:lstStyle/>
            <a:p>
              <a:pPr>
                <a:defRPr/>
              </a:pPr>
              <a:r>
                <a:rPr lang="en-GB" sz="675" i="1">
                  <a:latin typeface="+mn-lt"/>
                  <a:cs typeface="Arial"/>
                </a:rPr>
                <a:t>Wassermolekül, Wikimedia Commons contributors, CC BY-SA.</a:t>
              </a:r>
            </a:p>
          </p:txBody>
        </p:sp>
      </p:grpSp>
      <p:grpSp>
        <p:nvGrpSpPr>
          <p:cNvPr id="10" name="Group 9"/>
          <p:cNvGrpSpPr/>
          <p:nvPr/>
        </p:nvGrpSpPr>
        <p:grpSpPr bwMode="auto">
          <a:xfrm>
            <a:off x="5940358" y="2888886"/>
            <a:ext cx="2071496" cy="882105"/>
            <a:chOff x="2195736" y="3876186"/>
            <a:chExt cx="2761995" cy="1176139"/>
          </a:xfrm>
        </p:grpSpPr>
        <p:pic>
          <p:nvPicPr>
            <p:cNvPr id="8" name="Picture 7"/>
            <p:cNvPicPr>
              <a:picLocks noChangeAspect="1"/>
            </p:cNvPicPr>
            <p:nvPr/>
          </p:nvPicPr>
          <p:blipFill>
            <a:blip r:embed="rId3"/>
            <a:stretch/>
          </p:blipFill>
          <p:spPr bwMode="auto">
            <a:xfrm>
              <a:off x="2195736" y="3876186"/>
              <a:ext cx="1272848" cy="1061225"/>
            </a:xfrm>
            <a:prstGeom prst="rect">
              <a:avLst/>
            </a:prstGeom>
          </p:spPr>
        </p:pic>
        <p:sp>
          <p:nvSpPr>
            <p:cNvPr id="9" name="TextBox 8"/>
            <p:cNvSpPr txBox="1"/>
            <p:nvPr/>
          </p:nvSpPr>
          <p:spPr bwMode="auto">
            <a:xfrm>
              <a:off x="3421208" y="4375217"/>
              <a:ext cx="1536523" cy="677108"/>
            </a:xfrm>
            <a:prstGeom prst="rect">
              <a:avLst/>
            </a:prstGeom>
            <a:noFill/>
          </p:spPr>
          <p:txBody>
            <a:bodyPr wrap="square" rtlCol="0">
              <a:spAutoFit/>
            </a:bodyPr>
            <a:lstStyle/>
            <a:p>
              <a:pPr>
                <a:defRPr/>
              </a:pPr>
              <a:r>
                <a:rPr lang="en-GB" sz="675" i="1">
                  <a:latin typeface="+mn-lt"/>
                  <a:cs typeface="Arial"/>
                </a:rPr>
                <a:t>Wasserläufer auf Wasseroberfläche, Wikimedia Commons contributors, CC BY-SA.</a:t>
              </a:r>
            </a:p>
          </p:txBody>
        </p:sp>
      </p:grpSp>
      <p:sp>
        <p:nvSpPr>
          <p:cNvPr id="13" name="TextBox 12"/>
          <p:cNvSpPr txBox="1"/>
          <p:nvPr/>
        </p:nvSpPr>
        <p:spPr bwMode="auto">
          <a:xfrm>
            <a:off x="1443313" y="2959775"/>
            <a:ext cx="2520626" cy="400110"/>
          </a:xfrm>
          <a:prstGeom prst="rect">
            <a:avLst/>
          </a:prstGeom>
          <a:noFill/>
        </p:spPr>
        <p:txBody>
          <a:bodyPr wrap="none" rtlCol="0">
            <a:spAutoFit/>
          </a:bodyPr>
          <a:lstStyle/>
          <a:p>
            <a:pPr>
              <a:defRPr/>
            </a:pPr>
            <a:r>
              <a:rPr lang="en-GB" sz="2000" b="1" dirty="0">
                <a:latin typeface="+mn-lt"/>
                <a:cs typeface="Arial"/>
              </a:rPr>
              <a:t>Water surface tension</a:t>
            </a:r>
          </a:p>
        </p:txBody>
      </p:sp>
      <p:sp>
        <p:nvSpPr>
          <p:cNvPr id="14" name="TextBox 13"/>
          <p:cNvSpPr txBox="1"/>
          <p:nvPr/>
        </p:nvSpPr>
        <p:spPr bwMode="auto">
          <a:xfrm>
            <a:off x="1331640" y="3956839"/>
            <a:ext cx="1785617" cy="400110"/>
          </a:xfrm>
          <a:prstGeom prst="rect">
            <a:avLst/>
          </a:prstGeom>
          <a:noFill/>
        </p:spPr>
        <p:txBody>
          <a:bodyPr wrap="none" rtlCol="0">
            <a:spAutoFit/>
          </a:bodyPr>
          <a:lstStyle/>
          <a:p>
            <a:pPr>
              <a:defRPr/>
            </a:pPr>
            <a:r>
              <a:rPr lang="en-GB" sz="2000" b="1" dirty="0" err="1">
                <a:latin typeface="+mn-lt"/>
                <a:cs typeface="Arial"/>
              </a:rPr>
              <a:t>Kapillary</a:t>
            </a:r>
            <a:r>
              <a:rPr lang="en-GB" sz="2000" b="1" dirty="0">
                <a:latin typeface="+mn-lt"/>
                <a:cs typeface="Arial"/>
              </a:rPr>
              <a:t> effect</a:t>
            </a:r>
          </a:p>
        </p:txBody>
      </p:sp>
      <p:grpSp>
        <p:nvGrpSpPr>
          <p:cNvPr id="17" name="Group 16"/>
          <p:cNvGrpSpPr/>
          <p:nvPr/>
        </p:nvGrpSpPr>
        <p:grpSpPr bwMode="auto">
          <a:xfrm>
            <a:off x="3194847" y="3740199"/>
            <a:ext cx="1890210" cy="1020707"/>
            <a:chOff x="3036410" y="5160183"/>
            <a:chExt cx="1967638" cy="1134579"/>
          </a:xfrm>
        </p:grpSpPr>
        <p:pic>
          <p:nvPicPr>
            <p:cNvPr id="15" name="Picture 14"/>
            <p:cNvPicPr>
              <a:picLocks noChangeAspect="1"/>
            </p:cNvPicPr>
            <p:nvPr/>
          </p:nvPicPr>
          <p:blipFill>
            <a:blip r:embed="rId4"/>
            <a:stretch/>
          </p:blipFill>
          <p:spPr bwMode="auto">
            <a:xfrm>
              <a:off x="3036410" y="5160183"/>
              <a:ext cx="491451" cy="1113379"/>
            </a:xfrm>
            <a:prstGeom prst="rect">
              <a:avLst/>
            </a:prstGeom>
          </p:spPr>
        </p:pic>
        <p:sp>
          <p:nvSpPr>
            <p:cNvPr id="16" name="TextBox 15"/>
            <p:cNvSpPr txBox="1"/>
            <p:nvPr/>
          </p:nvSpPr>
          <p:spPr bwMode="auto">
            <a:xfrm>
              <a:off x="3491880" y="5845739"/>
              <a:ext cx="1512168" cy="449023"/>
            </a:xfrm>
            <a:prstGeom prst="rect">
              <a:avLst/>
            </a:prstGeom>
            <a:noFill/>
          </p:spPr>
          <p:txBody>
            <a:bodyPr wrap="square" rtlCol="0">
              <a:spAutoFit/>
            </a:bodyPr>
            <a:lstStyle/>
            <a:p>
              <a:pPr>
                <a:defRPr/>
              </a:pPr>
              <a:r>
                <a:rPr lang="en-GB" sz="675" i="1">
                  <a:latin typeface="+mn-lt"/>
                  <a:cs typeface="Arial"/>
                </a:rPr>
                <a:t>Kapillareffekt beim Wasser, Wikimedia Commons contributors, verändert, CC BY-SA.</a:t>
              </a:r>
            </a:p>
          </p:txBody>
        </p:sp>
      </p:grpSp>
      <p:grpSp>
        <p:nvGrpSpPr>
          <p:cNvPr id="25" name="Group 24"/>
          <p:cNvGrpSpPr/>
          <p:nvPr/>
        </p:nvGrpSpPr>
        <p:grpSpPr bwMode="auto">
          <a:xfrm>
            <a:off x="4448970" y="1424559"/>
            <a:ext cx="1772556" cy="1297239"/>
            <a:chOff x="4407960" y="1899412"/>
            <a:chExt cx="2363408" cy="1729652"/>
          </a:xfrm>
        </p:grpSpPr>
        <p:pic>
          <p:nvPicPr>
            <p:cNvPr id="18" name="Picture 17"/>
            <p:cNvPicPr>
              <a:picLocks noChangeAspect="1"/>
            </p:cNvPicPr>
            <p:nvPr/>
          </p:nvPicPr>
          <p:blipFill>
            <a:blip r:embed="rId5"/>
            <a:stretch/>
          </p:blipFill>
          <p:spPr bwMode="auto">
            <a:xfrm>
              <a:off x="4442240" y="1899412"/>
              <a:ext cx="2329127" cy="1420768"/>
            </a:xfrm>
            <a:prstGeom prst="rect">
              <a:avLst/>
            </a:prstGeom>
          </p:spPr>
        </p:pic>
        <p:sp>
          <p:nvSpPr>
            <p:cNvPr id="19" name="TextBox 18"/>
            <p:cNvSpPr txBox="1"/>
            <p:nvPr/>
          </p:nvSpPr>
          <p:spPr bwMode="auto">
            <a:xfrm>
              <a:off x="4407960" y="3228955"/>
              <a:ext cx="2363408" cy="400109"/>
            </a:xfrm>
            <a:prstGeom prst="rect">
              <a:avLst/>
            </a:prstGeom>
            <a:noFill/>
          </p:spPr>
          <p:txBody>
            <a:bodyPr wrap="square" rtlCol="0">
              <a:spAutoFit/>
            </a:bodyPr>
            <a:lstStyle/>
            <a:p>
              <a:pPr>
                <a:defRPr/>
              </a:pPr>
              <a:r>
                <a:rPr lang="en-GB" sz="675" i="1">
                  <a:latin typeface="+mn-lt"/>
                  <a:cs typeface="Arial"/>
                </a:rPr>
                <a:t>Wasserstoffbrückenbindung, Wikimedia Commons contributors, public domain.</a:t>
              </a:r>
            </a:p>
          </p:txBody>
        </p:sp>
      </p:grpSp>
      <p:grpSp>
        <p:nvGrpSpPr>
          <p:cNvPr id="24" name="Group 23"/>
          <p:cNvGrpSpPr/>
          <p:nvPr/>
        </p:nvGrpSpPr>
        <p:grpSpPr bwMode="auto">
          <a:xfrm>
            <a:off x="3944256" y="2855389"/>
            <a:ext cx="1267758" cy="915599"/>
            <a:chOff x="3470452" y="3841196"/>
            <a:chExt cx="1690344" cy="1220799"/>
          </a:xfrm>
        </p:grpSpPr>
        <p:sp>
          <p:nvSpPr>
            <p:cNvPr id="21" name="TextBox 20"/>
            <p:cNvSpPr txBox="1"/>
            <p:nvPr/>
          </p:nvSpPr>
          <p:spPr bwMode="auto">
            <a:xfrm>
              <a:off x="3470452" y="4800384"/>
              <a:ext cx="1096881" cy="261611"/>
            </a:xfrm>
            <a:prstGeom prst="rect">
              <a:avLst/>
            </a:prstGeom>
            <a:noFill/>
          </p:spPr>
          <p:txBody>
            <a:bodyPr wrap="none" rtlCol="0">
              <a:spAutoFit/>
            </a:bodyPr>
            <a:lstStyle/>
            <a:p>
              <a:pPr>
                <a:defRPr/>
              </a:pPr>
              <a:r>
                <a:rPr lang="en-GB" sz="675" i="1">
                  <a:latin typeface="+mn-lt"/>
                  <a:cs typeface="Arial"/>
                </a:rPr>
                <a:t>Aus: Fohrer, 2016.</a:t>
              </a:r>
            </a:p>
          </p:txBody>
        </p:sp>
        <p:pic>
          <p:nvPicPr>
            <p:cNvPr id="23" name="Picture 22"/>
            <p:cNvPicPr>
              <a:picLocks noChangeAspect="1"/>
            </p:cNvPicPr>
            <p:nvPr/>
          </p:nvPicPr>
          <p:blipFill>
            <a:blip r:embed="rId6"/>
            <a:stretch/>
          </p:blipFill>
          <p:spPr bwMode="auto">
            <a:xfrm>
              <a:off x="3485125" y="3841196"/>
              <a:ext cx="1675671" cy="94966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44155-43D1-4543-80EB-450AA2670223}"/>
              </a:ext>
            </a:extLst>
          </p:cNvPr>
          <p:cNvSpPr>
            <a:spLocks noGrp="1"/>
          </p:cNvSpPr>
          <p:nvPr>
            <p:ph type="title"/>
          </p:nvPr>
        </p:nvSpPr>
        <p:spPr/>
        <p:txBody>
          <a:bodyPr/>
          <a:lstStyle/>
          <a:p>
            <a:r>
              <a:rPr lang="de-DE" dirty="0"/>
              <a:t>Group </a:t>
            </a:r>
            <a:r>
              <a:rPr lang="de-DE" dirty="0" err="1"/>
              <a:t>work</a:t>
            </a:r>
            <a:r>
              <a:rPr lang="de-DE" dirty="0"/>
              <a:t>: </a:t>
            </a:r>
            <a:r>
              <a:rPr lang="de-DE" dirty="0" err="1"/>
              <a:t>please</a:t>
            </a:r>
            <a:r>
              <a:rPr lang="de-DE" dirty="0"/>
              <a:t> </a:t>
            </a:r>
            <a:r>
              <a:rPr lang="de-DE" dirty="0" err="1"/>
              <a:t>answer</a:t>
            </a:r>
            <a:r>
              <a:rPr lang="de-DE" dirty="0"/>
              <a:t> </a:t>
            </a:r>
            <a:r>
              <a:rPr lang="de-DE" dirty="0" err="1"/>
              <a:t>the</a:t>
            </a:r>
            <a:r>
              <a:rPr lang="de-DE" dirty="0"/>
              <a:t> </a:t>
            </a:r>
            <a:r>
              <a:rPr lang="de-DE" dirty="0" err="1"/>
              <a:t>questions</a:t>
            </a:r>
            <a:r>
              <a:rPr lang="de-DE" dirty="0"/>
              <a:t>!</a:t>
            </a:r>
            <a:endParaRPr lang="en-DE" dirty="0"/>
          </a:p>
        </p:txBody>
      </p:sp>
      <p:sp>
        <p:nvSpPr>
          <p:cNvPr id="3" name="Text Placeholder 2">
            <a:extLst>
              <a:ext uri="{FF2B5EF4-FFF2-40B4-BE49-F238E27FC236}">
                <a16:creationId xmlns:a16="http://schemas.microsoft.com/office/drawing/2014/main" id="{01009C8B-5D85-4751-B48D-EC236A19E0C6}"/>
              </a:ext>
            </a:extLst>
          </p:cNvPr>
          <p:cNvSpPr>
            <a:spLocks noGrp="1"/>
          </p:cNvSpPr>
          <p:nvPr>
            <p:ph type="body" sz="quarter" idx="13"/>
          </p:nvPr>
        </p:nvSpPr>
        <p:spPr>
          <a:xfrm>
            <a:off x="468313" y="1700916"/>
            <a:ext cx="8361249" cy="3940675"/>
          </a:xfrm>
        </p:spPr>
        <p:txBody>
          <a:bodyPr>
            <a:noAutofit/>
          </a:bodyPr>
          <a:lstStyle/>
          <a:p>
            <a:pPr marL="342900" indent="-342900">
              <a:buFont typeface="+mj-lt"/>
              <a:buAutoNum type="arabicPeriod"/>
            </a:pPr>
            <a:r>
              <a:rPr lang="de-DE" sz="1500" dirty="0" err="1">
                <a:latin typeface="+mn-lt"/>
              </a:rPr>
              <a:t>How</a:t>
            </a:r>
            <a:r>
              <a:rPr lang="de-DE" sz="1500" dirty="0">
                <a:latin typeface="+mn-lt"/>
              </a:rPr>
              <a:t> </a:t>
            </a:r>
            <a:r>
              <a:rPr lang="de-DE" sz="1500" dirty="0" err="1">
                <a:latin typeface="+mn-lt"/>
              </a:rPr>
              <a:t>is</a:t>
            </a:r>
            <a:r>
              <a:rPr lang="de-DE" sz="1500" dirty="0">
                <a:latin typeface="+mn-lt"/>
              </a:rPr>
              <a:t> </a:t>
            </a:r>
            <a:r>
              <a:rPr lang="de-DE" sz="1500" dirty="0" err="1">
                <a:latin typeface="+mn-lt"/>
              </a:rPr>
              <a:t>the</a:t>
            </a:r>
            <a:r>
              <a:rPr lang="de-DE" sz="1500" dirty="0">
                <a:latin typeface="+mn-lt"/>
              </a:rPr>
              <a:t> global </a:t>
            </a:r>
            <a:r>
              <a:rPr lang="de-DE" sz="1500" dirty="0" err="1">
                <a:latin typeface="+mn-lt"/>
              </a:rPr>
              <a:t>share</a:t>
            </a:r>
            <a:r>
              <a:rPr lang="de-DE" sz="1500" dirty="0">
                <a:latin typeface="+mn-lt"/>
              </a:rPr>
              <a:t> </a:t>
            </a:r>
            <a:r>
              <a:rPr lang="de-DE" sz="1500" dirty="0" err="1">
                <a:latin typeface="+mn-lt"/>
              </a:rPr>
              <a:t>of</a:t>
            </a:r>
            <a:r>
              <a:rPr lang="de-DE" sz="1500" dirty="0">
                <a:latin typeface="+mn-lt"/>
              </a:rPr>
              <a:t> </a:t>
            </a:r>
            <a:r>
              <a:rPr lang="de-DE" sz="1500" dirty="0" err="1">
                <a:latin typeface="+mn-lt"/>
              </a:rPr>
              <a:t>saltwater</a:t>
            </a:r>
            <a:r>
              <a:rPr lang="de-DE" sz="1500" dirty="0">
                <a:latin typeface="+mn-lt"/>
              </a:rPr>
              <a:t> and </a:t>
            </a:r>
            <a:r>
              <a:rPr lang="de-DE" sz="1500" dirty="0" err="1">
                <a:latin typeface="+mn-lt"/>
              </a:rPr>
              <a:t>freshwater</a:t>
            </a:r>
            <a:r>
              <a:rPr lang="de-DE" sz="1500" dirty="0">
                <a:latin typeface="+mn-lt"/>
              </a:rPr>
              <a:t>?</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are</a:t>
            </a:r>
            <a:r>
              <a:rPr lang="de-DE" sz="1500" dirty="0">
                <a:latin typeface="+mn-lt"/>
              </a:rPr>
              <a:t> </a:t>
            </a:r>
            <a:r>
              <a:rPr lang="de-DE" sz="1500" dirty="0" err="1">
                <a:latin typeface="+mn-lt"/>
              </a:rPr>
              <a:t>the</a:t>
            </a:r>
            <a:r>
              <a:rPr lang="de-DE" sz="1500" dirty="0">
                <a:latin typeface="+mn-lt"/>
              </a:rPr>
              <a:t> </a:t>
            </a:r>
            <a:r>
              <a:rPr lang="de-DE" sz="1500" dirty="0" err="1">
                <a:latin typeface="+mn-lt"/>
              </a:rPr>
              <a:t>three</a:t>
            </a:r>
            <a:r>
              <a:rPr lang="de-DE" sz="1500" dirty="0">
                <a:latin typeface="+mn-lt"/>
              </a:rPr>
              <a:t> </a:t>
            </a:r>
            <a:r>
              <a:rPr lang="de-DE" sz="1500" dirty="0" err="1">
                <a:latin typeface="+mn-lt"/>
              </a:rPr>
              <a:t>main</a:t>
            </a:r>
            <a:r>
              <a:rPr lang="de-DE" sz="1500" dirty="0">
                <a:latin typeface="+mn-lt"/>
              </a:rPr>
              <a:t> </a:t>
            </a:r>
            <a:r>
              <a:rPr lang="de-DE" sz="1500" dirty="0" err="1">
                <a:latin typeface="+mn-lt"/>
              </a:rPr>
              <a:t>components</a:t>
            </a:r>
            <a:r>
              <a:rPr lang="de-DE" sz="1500" dirty="0">
                <a:latin typeface="+mn-lt"/>
              </a:rPr>
              <a:t> </a:t>
            </a:r>
            <a:r>
              <a:rPr lang="de-DE" sz="1500" dirty="0" err="1">
                <a:latin typeface="+mn-lt"/>
              </a:rPr>
              <a:t>of</a:t>
            </a:r>
            <a:r>
              <a:rPr lang="de-DE" sz="1500" dirty="0">
                <a:latin typeface="+mn-lt"/>
              </a:rPr>
              <a:t> </a:t>
            </a:r>
            <a:r>
              <a:rPr lang="de-DE" sz="1500" dirty="0" err="1">
                <a:latin typeface="+mn-lt"/>
              </a:rPr>
              <a:t>the</a:t>
            </a:r>
            <a:r>
              <a:rPr lang="de-DE" sz="1500" dirty="0">
                <a:latin typeface="+mn-lt"/>
              </a:rPr>
              <a:t> </a:t>
            </a:r>
            <a:r>
              <a:rPr lang="de-DE" sz="1500" dirty="0" err="1">
                <a:latin typeface="+mn-lt"/>
              </a:rPr>
              <a:t>water</a:t>
            </a:r>
            <a:r>
              <a:rPr lang="de-DE" sz="1500" dirty="0">
                <a:latin typeface="+mn-lt"/>
              </a:rPr>
              <a:t> </a:t>
            </a:r>
            <a:r>
              <a:rPr lang="de-DE" sz="1500" dirty="0" err="1">
                <a:latin typeface="+mn-lt"/>
              </a:rPr>
              <a:t>balance</a:t>
            </a:r>
            <a:r>
              <a:rPr lang="de-DE" sz="1500" dirty="0">
                <a:latin typeface="+mn-lt"/>
              </a:rPr>
              <a:t>?</a:t>
            </a:r>
          </a:p>
          <a:p>
            <a:pPr marL="342900" indent="-342900">
              <a:buFont typeface="+mj-lt"/>
              <a:buAutoNum type="arabicPeriod"/>
            </a:pPr>
            <a:r>
              <a:rPr lang="de-DE" sz="1500" dirty="0" err="1">
                <a:latin typeface="+mn-lt"/>
              </a:rPr>
              <a:t>How</a:t>
            </a:r>
            <a:r>
              <a:rPr lang="de-DE" sz="1500" dirty="0">
                <a:latin typeface="+mn-lt"/>
              </a:rPr>
              <a:t> </a:t>
            </a:r>
            <a:r>
              <a:rPr lang="de-DE" sz="1500" dirty="0" err="1">
                <a:latin typeface="+mn-lt"/>
              </a:rPr>
              <a:t>much</a:t>
            </a:r>
            <a:r>
              <a:rPr lang="de-DE" sz="1500" dirty="0">
                <a:latin typeface="+mn-lt"/>
              </a:rPr>
              <a:t> </a:t>
            </a:r>
            <a:r>
              <a:rPr lang="de-DE" sz="1500" dirty="0" err="1">
                <a:latin typeface="+mn-lt"/>
              </a:rPr>
              <a:t>water</a:t>
            </a:r>
            <a:r>
              <a:rPr lang="de-DE" sz="1500" dirty="0">
                <a:latin typeface="+mn-lt"/>
              </a:rPr>
              <a:t> </a:t>
            </a:r>
            <a:r>
              <a:rPr lang="de-DE" sz="1500" dirty="0" err="1">
                <a:latin typeface="+mn-lt"/>
              </a:rPr>
              <a:t>is</a:t>
            </a:r>
            <a:r>
              <a:rPr lang="de-DE" sz="1500" dirty="0">
                <a:latin typeface="+mn-lt"/>
              </a:rPr>
              <a:t> 600 mm </a:t>
            </a:r>
            <a:r>
              <a:rPr lang="de-DE" sz="1500" dirty="0" err="1">
                <a:latin typeface="+mn-lt"/>
              </a:rPr>
              <a:t>of</a:t>
            </a:r>
            <a:r>
              <a:rPr lang="de-DE" sz="1500" dirty="0">
                <a:latin typeface="+mn-lt"/>
              </a:rPr>
              <a:t> </a:t>
            </a:r>
            <a:r>
              <a:rPr lang="de-DE" sz="1500" dirty="0" err="1">
                <a:latin typeface="+mn-lt"/>
              </a:rPr>
              <a:t>precipitation</a:t>
            </a:r>
            <a:r>
              <a:rPr lang="de-DE" sz="1500" dirty="0">
                <a:latin typeface="+mn-lt"/>
              </a:rPr>
              <a:t>?</a:t>
            </a:r>
          </a:p>
          <a:p>
            <a:pPr marL="342900" indent="-342900">
              <a:buFont typeface="+mj-lt"/>
              <a:buAutoNum type="arabicPeriod"/>
            </a:pPr>
            <a:r>
              <a:rPr lang="de-DE" sz="1500" dirty="0" err="1">
                <a:latin typeface="+mn-lt"/>
              </a:rPr>
              <a:t>How</a:t>
            </a:r>
            <a:r>
              <a:rPr lang="de-DE" sz="1500" dirty="0">
                <a:latin typeface="+mn-lt"/>
              </a:rPr>
              <a:t> </a:t>
            </a:r>
            <a:r>
              <a:rPr lang="de-DE" sz="1500" dirty="0" err="1">
                <a:latin typeface="+mn-lt"/>
              </a:rPr>
              <a:t>is</a:t>
            </a:r>
            <a:r>
              <a:rPr lang="de-DE" sz="1500" dirty="0">
                <a:latin typeface="+mn-lt"/>
              </a:rPr>
              <a:t> </a:t>
            </a:r>
            <a:r>
              <a:rPr lang="de-DE" sz="1500" dirty="0" err="1">
                <a:latin typeface="+mn-lt"/>
              </a:rPr>
              <a:t>the</a:t>
            </a:r>
            <a:r>
              <a:rPr lang="de-DE" sz="1500" dirty="0">
                <a:latin typeface="+mn-lt"/>
              </a:rPr>
              <a:t> </a:t>
            </a:r>
            <a:r>
              <a:rPr lang="de-DE" sz="1500" dirty="0" err="1">
                <a:latin typeface="+mn-lt"/>
              </a:rPr>
              <a:t>water</a:t>
            </a:r>
            <a:r>
              <a:rPr lang="de-DE" sz="1500" dirty="0">
                <a:latin typeface="+mn-lt"/>
              </a:rPr>
              <a:t> </a:t>
            </a:r>
            <a:r>
              <a:rPr lang="de-DE" sz="1500" dirty="0" err="1">
                <a:latin typeface="+mn-lt"/>
              </a:rPr>
              <a:t>balance</a:t>
            </a:r>
            <a:r>
              <a:rPr lang="de-DE" sz="1500" dirty="0">
                <a:latin typeface="+mn-lt"/>
              </a:rPr>
              <a:t> </a:t>
            </a:r>
            <a:r>
              <a:rPr lang="de-DE" sz="1500" dirty="0" err="1">
                <a:latin typeface="+mn-lt"/>
              </a:rPr>
              <a:t>of</a:t>
            </a:r>
            <a:r>
              <a:rPr lang="de-DE" sz="1500" dirty="0">
                <a:latin typeface="+mn-lt"/>
              </a:rPr>
              <a:t> Brandenburg?</a:t>
            </a:r>
          </a:p>
          <a:p>
            <a:pPr marL="342900" indent="-342900">
              <a:buFont typeface="+mj-lt"/>
              <a:buAutoNum type="arabicPeriod"/>
            </a:pPr>
            <a:r>
              <a:rPr lang="de-DE" sz="1500" dirty="0" err="1">
                <a:latin typeface="+mn-lt"/>
              </a:rPr>
              <a:t>What</a:t>
            </a:r>
            <a:r>
              <a:rPr lang="de-DE" sz="1500" dirty="0">
                <a:latin typeface="+mn-lt"/>
              </a:rPr>
              <a:t> </a:t>
            </a:r>
            <a:r>
              <a:rPr lang="de-DE" sz="1500" dirty="0" err="1">
                <a:latin typeface="+mn-lt"/>
              </a:rPr>
              <a:t>is</a:t>
            </a:r>
            <a:r>
              <a:rPr lang="de-DE" sz="1500" dirty="0">
                <a:latin typeface="+mn-lt"/>
              </a:rPr>
              <a:t> </a:t>
            </a:r>
            <a:r>
              <a:rPr lang="de-DE" sz="1500" dirty="0" err="1">
                <a:latin typeface="+mn-lt"/>
              </a:rPr>
              <a:t>undercatch</a:t>
            </a:r>
            <a:r>
              <a:rPr lang="de-DE" sz="1500" dirty="0">
                <a:latin typeface="+mn-lt"/>
              </a:rPr>
              <a:t> </a:t>
            </a:r>
            <a:r>
              <a:rPr lang="de-DE" sz="1500" dirty="0" err="1">
                <a:latin typeface="+mn-lt"/>
              </a:rPr>
              <a:t>of</a:t>
            </a:r>
            <a:r>
              <a:rPr lang="de-DE" sz="1500" dirty="0">
                <a:latin typeface="+mn-lt"/>
              </a:rPr>
              <a:t> </a:t>
            </a:r>
            <a:r>
              <a:rPr lang="de-DE" sz="1500" dirty="0" err="1">
                <a:latin typeface="+mn-lt"/>
              </a:rPr>
              <a:t>observed</a:t>
            </a:r>
            <a:r>
              <a:rPr lang="de-DE" sz="1500" dirty="0">
                <a:latin typeface="+mn-lt"/>
              </a:rPr>
              <a:t> </a:t>
            </a:r>
            <a:r>
              <a:rPr lang="de-DE" sz="1500" dirty="0" err="1">
                <a:latin typeface="+mn-lt"/>
              </a:rPr>
              <a:t>precipitation</a:t>
            </a:r>
            <a:r>
              <a:rPr lang="de-DE" sz="1500" dirty="0">
                <a:latin typeface="+mn-lt"/>
              </a:rPr>
              <a:t>?</a:t>
            </a:r>
          </a:p>
          <a:p>
            <a:pPr marL="342900" indent="-342900">
              <a:buFont typeface="+mj-lt"/>
              <a:buAutoNum type="arabicPeriod"/>
            </a:pPr>
            <a:r>
              <a:rPr lang="en-US" sz="1500" dirty="0">
                <a:latin typeface="+mn-lt"/>
              </a:rPr>
              <a:t>Is the saturated water content of the air a linear or non-linear function of T?</a:t>
            </a:r>
          </a:p>
          <a:p>
            <a:pPr marL="342900" indent="-342900">
              <a:buFont typeface="+mj-lt"/>
              <a:buAutoNum type="arabicPeriod"/>
            </a:pPr>
            <a:r>
              <a:rPr lang="en-US" sz="1500" dirty="0">
                <a:latin typeface="+mn-lt"/>
              </a:rPr>
              <a:t>What is orographic precipitation?</a:t>
            </a:r>
          </a:p>
          <a:p>
            <a:pPr marL="0" indent="0">
              <a:buNone/>
            </a:pPr>
            <a:endParaRPr lang="en-US" sz="1500" dirty="0">
              <a:latin typeface="+mn-lt"/>
            </a:endParaRPr>
          </a:p>
          <a:p>
            <a:pPr marL="0" indent="0">
              <a:buNone/>
            </a:pPr>
            <a:endParaRPr lang="de-DE" sz="1500" dirty="0">
              <a:latin typeface="+mn-lt"/>
            </a:endParaRPr>
          </a:p>
        </p:txBody>
      </p:sp>
      <p:sp>
        <p:nvSpPr>
          <p:cNvPr id="4" name="Slide Number Placeholder 3">
            <a:extLst>
              <a:ext uri="{FF2B5EF4-FFF2-40B4-BE49-F238E27FC236}">
                <a16:creationId xmlns:a16="http://schemas.microsoft.com/office/drawing/2014/main" id="{57229662-2448-4426-8554-DF90A304A26F}"/>
              </a:ext>
            </a:extLst>
          </p:cNvPr>
          <p:cNvSpPr>
            <a:spLocks noGrp="1"/>
          </p:cNvSpPr>
          <p:nvPr>
            <p:ph type="sldNum" sz="quarter" idx="16"/>
          </p:nvPr>
        </p:nvSpPr>
        <p:spPr/>
        <p:txBody>
          <a:bodyPr/>
          <a:lstStyle/>
          <a:p>
            <a:pPr>
              <a:defRPr/>
            </a:pPr>
            <a:r>
              <a:rPr lang="de-DE"/>
              <a:t>Seite </a:t>
            </a:r>
            <a:fld id="{959D87B1-1F1C-4319-8EA1-6710C33C6049}" type="slidenum">
              <a:rPr lang="de-DE" smtClean="0"/>
              <a:t>90</a:t>
            </a:fld>
            <a:endParaRPr lang="de-DE"/>
          </a:p>
        </p:txBody>
      </p:sp>
    </p:spTree>
    <p:extLst>
      <p:ext uri="{BB962C8B-B14F-4D97-AF65-F5344CB8AC3E}">
        <p14:creationId xmlns:p14="http://schemas.microsoft.com/office/powerpoint/2010/main" val="33400114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91</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en-DE" sz="4000" b="1" dirty="0"/>
          </a:p>
        </p:txBody>
      </p:sp>
    </p:spTree>
    <p:extLst>
      <p:ext uri="{BB962C8B-B14F-4D97-AF65-F5344CB8AC3E}">
        <p14:creationId xmlns:p14="http://schemas.microsoft.com/office/powerpoint/2010/main" val="34921097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71030" y="1563638"/>
            <a:ext cx="6001940" cy="2866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1pPr>
            <a:lvl2pPr marL="741363" indent="-276225"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2pPr>
            <a:lvl3pPr indent="-220663"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3pPr>
            <a:lvl4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4pPr>
            <a:lvl5pPr eaLnBrk="0" hangingPunc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400" i="1">
                <a:solidFill>
                  <a:schemeClr val="bg1"/>
                </a:solidFill>
                <a:latin typeface="Times New Roman" pitchFamily="18" charset="0"/>
                <a:cs typeface="DejaVu Sans" pitchFamily="34" charset="0"/>
              </a:defRPr>
            </a:lvl9pPr>
          </a:lstStyle>
          <a:p>
            <a:pPr eaLnBrk="1" hangingPunct="1">
              <a:spcBef>
                <a:spcPts val="525"/>
              </a:spcBef>
            </a:pPr>
            <a:endParaRPr lang="de-DE" altLang="en-US" i="0" dirty="0">
              <a:solidFill>
                <a:schemeClr val="tx1"/>
              </a:solidFill>
              <a:latin typeface="+mn-lt"/>
            </a:endParaRPr>
          </a:p>
          <a:p>
            <a:pPr eaLnBrk="1" hangingPunct="1">
              <a:spcBef>
                <a:spcPts val="525"/>
              </a:spcBef>
            </a:pPr>
            <a:r>
              <a:rPr lang="en-US" altLang="en-US" i="0" dirty="0">
                <a:solidFill>
                  <a:schemeClr val="tx1"/>
                </a:solidFill>
                <a:latin typeface="+mn-lt"/>
              </a:rPr>
              <a:t>4.1 Definition and processes</a:t>
            </a:r>
          </a:p>
          <a:p>
            <a:pPr eaLnBrk="1" hangingPunct="1">
              <a:spcBef>
                <a:spcPts val="525"/>
              </a:spcBef>
            </a:pPr>
            <a:r>
              <a:rPr lang="en-US" altLang="en-US" i="0" dirty="0">
                <a:solidFill>
                  <a:schemeClr val="tx1"/>
                </a:solidFill>
                <a:latin typeface="+mn-lt"/>
              </a:rPr>
              <a:t>4.2 Monitoring</a:t>
            </a:r>
          </a:p>
          <a:p>
            <a:pPr eaLnBrk="1" hangingPunct="1">
              <a:spcBef>
                <a:spcPts val="525"/>
              </a:spcBef>
            </a:pPr>
            <a:r>
              <a:rPr lang="en-US" altLang="en-US" i="0" dirty="0">
                <a:solidFill>
                  <a:schemeClr val="tx1"/>
                </a:solidFill>
                <a:latin typeface="+mn-lt"/>
              </a:rPr>
              <a:t>4.3 Evaporation in Germany and global</a:t>
            </a:r>
            <a:endParaRPr lang="de-DE" altLang="en-US" i="0" dirty="0">
              <a:solidFill>
                <a:schemeClr val="tx1"/>
              </a:solidFill>
              <a:latin typeface="+mn-lt"/>
            </a:endParaRPr>
          </a:p>
        </p:txBody>
      </p:sp>
      <p:sp>
        <p:nvSpPr>
          <p:cNvPr id="3" name="Title 2">
            <a:extLst>
              <a:ext uri="{FF2B5EF4-FFF2-40B4-BE49-F238E27FC236}">
                <a16:creationId xmlns:a16="http://schemas.microsoft.com/office/drawing/2014/main" id="{3C7DF521-CB2D-476A-B1B6-B91420DC6F92}"/>
              </a:ext>
            </a:extLst>
          </p:cNvPr>
          <p:cNvSpPr>
            <a:spLocks noGrp="1"/>
          </p:cNvSpPr>
          <p:nvPr>
            <p:ph type="title"/>
          </p:nvPr>
        </p:nvSpPr>
        <p:spPr/>
        <p:txBody>
          <a:bodyPr/>
          <a:lstStyle/>
          <a:p>
            <a:r>
              <a:rPr lang="de-DE" sz="2800" dirty="0" err="1"/>
              <a:t>Evapotranspiration</a:t>
            </a:r>
            <a:endParaRPr lang="en-DE" sz="2800" dirty="0"/>
          </a:p>
        </p:txBody>
      </p:sp>
    </p:spTree>
    <p:extLst>
      <p:ext uri="{BB962C8B-B14F-4D97-AF65-F5344CB8AC3E}">
        <p14:creationId xmlns:p14="http://schemas.microsoft.com/office/powerpoint/2010/main" val="2694698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93</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3. </a:t>
            </a:r>
            <a:r>
              <a:rPr lang="de-DE" sz="4000" b="1" dirty="0" err="1"/>
              <a:t>Evapotranspiration</a:t>
            </a:r>
            <a:endParaRPr lang="de-DE" sz="4000" b="1" dirty="0"/>
          </a:p>
          <a:p>
            <a:pPr algn="ctr"/>
            <a:r>
              <a:rPr lang="de-DE" sz="3200" b="1" dirty="0"/>
              <a:t>3.1. Definition and </a:t>
            </a:r>
            <a:r>
              <a:rPr lang="de-DE" sz="3200" b="1" dirty="0" err="1"/>
              <a:t>processes</a:t>
            </a:r>
            <a:endParaRPr lang="en-DE" sz="3200" b="1" dirty="0"/>
          </a:p>
        </p:txBody>
      </p:sp>
    </p:spTree>
    <p:extLst>
      <p:ext uri="{BB962C8B-B14F-4D97-AF65-F5344CB8AC3E}">
        <p14:creationId xmlns:p14="http://schemas.microsoft.com/office/powerpoint/2010/main" val="10715866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Definition</a:t>
            </a:r>
            <a:endParaRPr lang="en-US"/>
          </a:p>
        </p:txBody>
      </p:sp>
      <p:sp>
        <p:nvSpPr>
          <p:cNvPr id="3" name="Text Placeholder 2"/>
          <p:cNvSpPr>
            <a:spLocks noGrp="1"/>
          </p:cNvSpPr>
          <p:nvPr>
            <p:ph type="body" sz="quarter" idx="13"/>
          </p:nvPr>
        </p:nvSpPr>
        <p:spPr bwMode="auto"/>
        <p:txBody>
          <a:bodyPr>
            <a:normAutofit/>
          </a:bodyPr>
          <a:lstStyle/>
          <a:p>
            <a:pPr marL="0" indent="0">
              <a:buNone/>
              <a:defRPr/>
            </a:pPr>
            <a:r>
              <a:rPr lang="de-DE" sz="2000" dirty="0">
                <a:latin typeface="+mn-lt"/>
              </a:rPr>
              <a:t>DIN 4049-3</a:t>
            </a:r>
            <a:endParaRPr sz="2000" dirty="0">
              <a:latin typeface="+mn-lt"/>
            </a:endParaRPr>
          </a:p>
          <a:p>
            <a:pPr marL="0" indent="0">
              <a:buNone/>
              <a:defRPr/>
            </a:pPr>
            <a:endParaRPr lang="de-DE" sz="2000" dirty="0">
              <a:latin typeface="+mn-lt"/>
            </a:endParaRPr>
          </a:p>
          <a:p>
            <a:pPr marL="0" indent="0">
              <a:buNone/>
              <a:defRPr/>
            </a:pPr>
            <a:r>
              <a:rPr lang="en-US" sz="2000" dirty="0">
                <a:solidFill>
                  <a:schemeClr val="accent1">
                    <a:lumMod val="75000"/>
                  </a:schemeClr>
                </a:solidFill>
                <a:latin typeface="+mn-lt"/>
              </a:rPr>
              <a:t>Evaporation is a process in which water changes from the solid or liquid aggregate state to the gaseous state</a:t>
            </a:r>
            <a:r>
              <a:rPr lang="en-US" sz="2000" dirty="0">
                <a:latin typeface="+mn-lt"/>
              </a:rPr>
              <a:t> at temperatures below the boiling point. </a:t>
            </a:r>
          </a:p>
          <a:p>
            <a:pPr marL="0" indent="0">
              <a:buNone/>
              <a:defRPr/>
            </a:pPr>
            <a:endParaRPr lang="en-US" sz="2000" dirty="0">
              <a:latin typeface="+mn-lt"/>
            </a:endParaRPr>
          </a:p>
          <a:p>
            <a:pPr marL="0" indent="0">
              <a:buNone/>
              <a:defRPr/>
            </a:pPr>
            <a:r>
              <a:rPr lang="en-US" sz="2000" dirty="0">
                <a:latin typeface="+mn-lt"/>
              </a:rPr>
              <a:t>Unit of measurement: mm/unit of time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94</a:t>
            </a:fld>
            <a:endParaRPr lang="de-DE"/>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Evaporation</a:t>
            </a:r>
            <a:endParaRPr lang="en-US"/>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95</a:t>
            </a:fld>
            <a:endParaRPr lang="de-DE"/>
          </a:p>
        </p:txBody>
      </p:sp>
      <p:grpSp>
        <p:nvGrpSpPr>
          <p:cNvPr id="13" name="Group 12"/>
          <p:cNvGrpSpPr/>
          <p:nvPr/>
        </p:nvGrpSpPr>
        <p:grpSpPr bwMode="auto">
          <a:xfrm>
            <a:off x="209695" y="1851670"/>
            <a:ext cx="3714750" cy="2214321"/>
            <a:chOff x="-108520" y="3068960"/>
            <a:chExt cx="4953000" cy="2952428"/>
          </a:xfrm>
        </p:grpSpPr>
        <p:grpSp>
          <p:nvGrpSpPr>
            <p:cNvPr id="11" name="Group 10"/>
            <p:cNvGrpSpPr/>
            <p:nvPr/>
          </p:nvGrpSpPr>
          <p:grpSpPr bwMode="auto">
            <a:xfrm>
              <a:off x="-108520" y="3068960"/>
              <a:ext cx="4953000" cy="2952428"/>
              <a:chOff x="-108520" y="3068960"/>
              <a:chExt cx="4953000" cy="2952428"/>
            </a:xfrm>
          </p:grpSpPr>
          <p:grpSp>
            <p:nvGrpSpPr>
              <p:cNvPr id="9" name="Group 8"/>
              <p:cNvGrpSpPr/>
              <p:nvPr/>
            </p:nvGrpSpPr>
            <p:grpSpPr bwMode="auto">
              <a:xfrm>
                <a:off x="-108520" y="3068960"/>
                <a:ext cx="4953000" cy="2952428"/>
                <a:chOff x="-108520" y="3068960"/>
                <a:chExt cx="4953000" cy="2952428"/>
              </a:xfrm>
            </p:grpSpPr>
            <p:grpSp>
              <p:nvGrpSpPr>
                <p:cNvPr id="7" name="Group 6"/>
                <p:cNvGrpSpPr/>
                <p:nvPr/>
              </p:nvGrpSpPr>
              <p:grpSpPr bwMode="auto">
                <a:xfrm>
                  <a:off x="-108520" y="3068960"/>
                  <a:ext cx="4953000" cy="2873375"/>
                  <a:chOff x="-108520" y="3068960"/>
                  <a:chExt cx="4953000" cy="2873375"/>
                </a:xfrm>
              </p:grpSpPr>
              <p:pic>
                <p:nvPicPr>
                  <p:cNvPr id="5" name="Picture 21"/>
                  <p:cNvPicPr>
                    <a:picLocks noChangeAspect="1" noChangeArrowheads="1"/>
                  </p:cNvPicPr>
                  <p:nvPr/>
                </p:nvPicPr>
                <p:blipFill>
                  <a:blip r:embed="rId2"/>
                  <a:srcRect t="7324" r="23260"/>
                  <a:stretch/>
                </p:blipFill>
                <p:spPr bwMode="auto">
                  <a:xfrm>
                    <a:off x="-108520" y="3068960"/>
                    <a:ext cx="3800872" cy="2873375"/>
                  </a:xfrm>
                  <a:prstGeom prst="rect">
                    <a:avLst/>
                  </a:prstGeom>
                  <a:noFill/>
                  <a:ln>
                    <a:noFill/>
                  </a:ln>
                  <a:effectLst/>
                </p:spPr>
              </p:pic>
              <p:sp>
                <p:nvSpPr>
                  <p:cNvPr id="6" name="Rectangle 5"/>
                  <p:cNvSpPr/>
                  <p:nvPr/>
                </p:nvSpPr>
                <p:spPr bwMode="auto">
                  <a:xfrm>
                    <a:off x="3382438" y="3429000"/>
                    <a:ext cx="1462042" cy="115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grpSp>
            <p:sp>
              <p:nvSpPr>
                <p:cNvPr id="8" name="Rectangle 7"/>
                <p:cNvSpPr/>
                <p:nvPr/>
              </p:nvSpPr>
              <p:spPr bwMode="auto">
                <a:xfrm>
                  <a:off x="323850" y="5705873"/>
                  <a:ext cx="1462042" cy="315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grpSp>
          <p:sp>
            <p:nvSpPr>
              <p:cNvPr id="10" name="Rectangle 9"/>
              <p:cNvSpPr/>
              <p:nvPr/>
            </p:nvSpPr>
            <p:spPr bwMode="auto">
              <a:xfrm>
                <a:off x="0" y="4167332"/>
                <a:ext cx="827584" cy="440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25">
                  <a:solidFill>
                    <a:schemeClr val="tx1"/>
                  </a:solidFill>
                </a:endParaRPr>
              </a:p>
            </p:txBody>
          </p:sp>
        </p:grpSp>
        <p:sp>
          <p:nvSpPr>
            <p:cNvPr id="14" name="TextBox 13"/>
            <p:cNvSpPr txBox="1"/>
            <p:nvPr/>
          </p:nvSpPr>
          <p:spPr bwMode="auto">
            <a:xfrm>
              <a:off x="205083" y="4014847"/>
              <a:ext cx="1462043" cy="861775"/>
            </a:xfrm>
            <a:prstGeom prst="rect">
              <a:avLst/>
            </a:prstGeom>
            <a:noFill/>
          </p:spPr>
          <p:txBody>
            <a:bodyPr wrap="square" rtlCol="0">
              <a:spAutoFit/>
            </a:bodyPr>
            <a:lstStyle/>
            <a:p>
              <a:pPr>
                <a:defRPr/>
              </a:pPr>
              <a:r>
                <a:rPr lang="de-DE" sz="1200" dirty="0">
                  <a:latin typeface="Arial"/>
                  <a:cs typeface="Arial"/>
                </a:rPr>
                <a:t>Boundary </a:t>
              </a:r>
              <a:r>
                <a:rPr lang="de-DE" sz="1200" dirty="0" err="1">
                  <a:latin typeface="Arial"/>
                  <a:cs typeface="Arial"/>
                </a:rPr>
                <a:t>layer</a:t>
              </a:r>
              <a:endParaRPr lang="en-US" sz="1200" dirty="0">
                <a:latin typeface="Arial"/>
                <a:cs typeface="Arial"/>
              </a:endParaRPr>
            </a:p>
            <a:p>
              <a:pPr>
                <a:defRPr/>
              </a:pPr>
              <a:endParaRPr lang="en-US" sz="1200" dirty="0">
                <a:latin typeface="Arial"/>
                <a:cs typeface="Arial"/>
              </a:endParaRPr>
            </a:p>
          </p:txBody>
        </p:sp>
      </p:grpSp>
      <p:sp>
        <p:nvSpPr>
          <p:cNvPr id="16" name="Rectangle 15">
            <a:extLst>
              <a:ext uri="{FF2B5EF4-FFF2-40B4-BE49-F238E27FC236}">
                <a16:creationId xmlns:a16="http://schemas.microsoft.com/office/drawing/2014/main" id="{8E0F7BA7-E5C9-47FB-93D2-52DAD50E41A9}"/>
              </a:ext>
            </a:extLst>
          </p:cNvPr>
          <p:cNvSpPr/>
          <p:nvPr/>
        </p:nvSpPr>
        <p:spPr>
          <a:xfrm>
            <a:off x="3715708" y="1717128"/>
            <a:ext cx="4735890" cy="2031325"/>
          </a:xfrm>
          <a:prstGeom prst="rect">
            <a:avLst/>
          </a:prstGeom>
        </p:spPr>
        <p:txBody>
          <a:bodyPr wrap="square">
            <a:spAutoFit/>
          </a:bodyPr>
          <a:lstStyle/>
          <a:p>
            <a:pPr marL="342900" indent="-342900">
              <a:buFont typeface="Arial" panose="020B0604020202020204" pitchFamily="34" charset="0"/>
              <a:buChar char="•"/>
            </a:pPr>
            <a:r>
              <a:rPr lang="en-US" sz="1800" dirty="0">
                <a:latin typeface="+mn-lt"/>
              </a:rPr>
              <a:t>When the molecules of a liquid collide, they transfer energy based on how they collide with each other. </a:t>
            </a:r>
          </a:p>
          <a:p>
            <a:pPr marL="342900" indent="-342900">
              <a:buFont typeface="Arial" panose="020B0604020202020204" pitchFamily="34" charset="0"/>
              <a:buChar char="•"/>
            </a:pPr>
            <a:r>
              <a:rPr lang="en-US" sz="1800" dirty="0">
                <a:latin typeface="+mn-lt"/>
              </a:rPr>
              <a:t>When a molecule near the surface absorbs enough energy to overcome the </a:t>
            </a:r>
            <a:r>
              <a:rPr lang="en-US" sz="1800" dirty="0" err="1">
                <a:latin typeface="+mn-lt"/>
              </a:rPr>
              <a:t>vapour</a:t>
            </a:r>
            <a:r>
              <a:rPr lang="en-US" sz="1800" dirty="0">
                <a:latin typeface="+mn-lt"/>
              </a:rPr>
              <a:t> pressure, it will escape and enter the surrounding air as a gas.</a:t>
            </a:r>
            <a:endParaRPr lang="en-DE" sz="1800" dirty="0">
              <a:latin typeface="+mn-l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96</a:t>
            </a:fld>
            <a:endParaRPr lang="de-DE"/>
          </a:p>
        </p:txBody>
      </p:sp>
      <p:pic>
        <p:nvPicPr>
          <p:cNvPr id="5" name="Picture 4"/>
          <p:cNvPicPr>
            <a:picLocks noChangeAspect="1"/>
          </p:cNvPicPr>
          <p:nvPr/>
        </p:nvPicPr>
        <p:blipFill>
          <a:blip r:embed="rId2"/>
          <a:stretch/>
        </p:blipFill>
        <p:spPr bwMode="auto">
          <a:xfrm>
            <a:off x="755576" y="1340590"/>
            <a:ext cx="4920387" cy="347849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6002778" y="1594720"/>
            <a:ext cx="2025606" cy="707886"/>
          </a:xfrm>
          <a:prstGeom prst="rect">
            <a:avLst/>
          </a:prstGeom>
          <a:noFill/>
        </p:spPr>
        <p:txBody>
          <a:bodyPr wrap="square" rtlCol="0">
            <a:spAutoFit/>
          </a:bodyPr>
          <a:lstStyle/>
          <a:p>
            <a:pPr>
              <a:defRPr/>
            </a:pPr>
            <a:r>
              <a:rPr lang="en-GB" sz="1000" dirty="0">
                <a:latin typeface="Arial"/>
                <a:cs typeface="Arial"/>
              </a:rPr>
              <a:t>Der </a:t>
            </a:r>
            <a:r>
              <a:rPr lang="en-GB" sz="1000" dirty="0" err="1">
                <a:latin typeface="Arial"/>
                <a:cs typeface="Arial"/>
              </a:rPr>
              <a:t>globale</a:t>
            </a:r>
            <a:r>
              <a:rPr lang="en-GB" sz="1000" dirty="0">
                <a:latin typeface="Arial"/>
                <a:cs typeface="Arial"/>
              </a:rPr>
              <a:t> </a:t>
            </a:r>
            <a:r>
              <a:rPr lang="en-GB" sz="1000" dirty="0" err="1">
                <a:latin typeface="Arial"/>
                <a:cs typeface="Arial"/>
              </a:rPr>
              <a:t>Wasserkreislauf</a:t>
            </a:r>
            <a:r>
              <a:rPr lang="en-GB" sz="1000" dirty="0">
                <a:latin typeface="Arial"/>
                <a:cs typeface="Arial"/>
              </a:rPr>
              <a:t>. </a:t>
            </a:r>
            <a:r>
              <a:rPr lang="en-GB" sz="1000" dirty="0" err="1">
                <a:latin typeface="Arial"/>
                <a:cs typeface="Arial"/>
              </a:rPr>
              <a:t>Darstellung</a:t>
            </a:r>
            <a:r>
              <a:rPr lang="en-GB" sz="1000" dirty="0">
                <a:latin typeface="Arial"/>
                <a:cs typeface="Arial"/>
              </a:rPr>
              <a:t>: GIZ (2020) </a:t>
            </a:r>
            <a:r>
              <a:rPr lang="en-GB" sz="1000" dirty="0" err="1">
                <a:latin typeface="Arial"/>
                <a:cs typeface="Arial"/>
              </a:rPr>
              <a:t>mit</a:t>
            </a:r>
            <a:r>
              <a:rPr lang="en-GB" sz="1000" dirty="0">
                <a:latin typeface="Arial"/>
                <a:cs typeface="Arial"/>
              </a:rPr>
              <a:t> </a:t>
            </a:r>
            <a:r>
              <a:rPr lang="en-GB" sz="1000" dirty="0" err="1">
                <a:latin typeface="Arial"/>
                <a:cs typeface="Arial"/>
              </a:rPr>
              <a:t>Daten</a:t>
            </a:r>
            <a:r>
              <a:rPr lang="en-GB" sz="1000" dirty="0">
                <a:latin typeface="Arial"/>
                <a:cs typeface="Arial"/>
              </a:rPr>
              <a:t> </a:t>
            </a:r>
            <a:r>
              <a:rPr lang="en-GB" sz="1000" dirty="0" err="1">
                <a:latin typeface="Arial"/>
                <a:cs typeface="Arial"/>
              </a:rPr>
              <a:t>aus</a:t>
            </a:r>
            <a:r>
              <a:rPr lang="en-GB" sz="1000" dirty="0">
                <a:latin typeface="Arial"/>
                <a:cs typeface="Arial"/>
              </a:rPr>
              <a:t> Trenberth et al. (2011).</a:t>
            </a:r>
          </a:p>
        </p:txBody>
      </p:sp>
      <p:sp>
        <p:nvSpPr>
          <p:cNvPr id="3" name="Oval 2"/>
          <p:cNvSpPr/>
          <p:nvPr/>
        </p:nvSpPr>
        <p:spPr bwMode="auto">
          <a:xfrm>
            <a:off x="1331640" y="2787774"/>
            <a:ext cx="702078" cy="9002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sp>
        <p:nvSpPr>
          <p:cNvPr id="8" name="Oval 7"/>
          <p:cNvSpPr/>
          <p:nvPr/>
        </p:nvSpPr>
        <p:spPr bwMode="auto">
          <a:xfrm>
            <a:off x="4901594" y="2432768"/>
            <a:ext cx="702078" cy="9002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DE15-FCE7-4340-82DA-2ECC781D0926}"/>
              </a:ext>
            </a:extLst>
          </p:cNvPr>
          <p:cNvSpPr>
            <a:spLocks noGrp="1"/>
          </p:cNvSpPr>
          <p:nvPr>
            <p:ph type="title"/>
          </p:nvPr>
        </p:nvSpPr>
        <p:spPr/>
        <p:txBody>
          <a:bodyPr/>
          <a:lstStyle/>
          <a:p>
            <a:r>
              <a:rPr lang="en-US" sz="2200" dirty="0"/>
              <a:t>Water balance Brandenburg</a:t>
            </a:r>
            <a:endParaRPr lang="en-DE" sz="2200" dirty="0"/>
          </a:p>
        </p:txBody>
      </p:sp>
      <p:sp>
        <p:nvSpPr>
          <p:cNvPr id="4" name="Slide Number Placeholder 3">
            <a:extLst>
              <a:ext uri="{FF2B5EF4-FFF2-40B4-BE49-F238E27FC236}">
                <a16:creationId xmlns:a16="http://schemas.microsoft.com/office/drawing/2014/main" id="{F3399890-9C79-4B42-9EA5-665150A77416}"/>
              </a:ext>
            </a:extLst>
          </p:cNvPr>
          <p:cNvSpPr>
            <a:spLocks noGrp="1"/>
          </p:cNvSpPr>
          <p:nvPr>
            <p:ph type="sldNum" sz="quarter" idx="16"/>
          </p:nvPr>
        </p:nvSpPr>
        <p:spPr/>
        <p:txBody>
          <a:bodyPr/>
          <a:lstStyle/>
          <a:p>
            <a:pPr>
              <a:defRPr/>
            </a:pPr>
            <a:r>
              <a:rPr lang="de-DE"/>
              <a:t>Seite </a:t>
            </a:r>
            <a:fld id="{959D87B1-1F1C-4319-8EA1-6710C33C6049}" type="slidenum">
              <a:rPr lang="de-DE" smtClean="0"/>
              <a:t>97</a:t>
            </a:fld>
            <a:endParaRPr lang="de-DE"/>
          </a:p>
        </p:txBody>
      </p:sp>
      <p:pic>
        <p:nvPicPr>
          <p:cNvPr id="6" name="Picture 5">
            <a:extLst>
              <a:ext uri="{FF2B5EF4-FFF2-40B4-BE49-F238E27FC236}">
                <a16:creationId xmlns:a16="http://schemas.microsoft.com/office/drawing/2014/main" id="{E6451547-B108-44C0-9A1D-1CAE60E66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188"/>
            <a:ext cx="9144000" cy="2962656"/>
          </a:xfrm>
          <a:prstGeom prst="rect">
            <a:avLst/>
          </a:prstGeom>
        </p:spPr>
      </p:pic>
      <p:sp>
        <p:nvSpPr>
          <p:cNvPr id="3" name="Text Placeholder 2">
            <a:extLst>
              <a:ext uri="{FF2B5EF4-FFF2-40B4-BE49-F238E27FC236}">
                <a16:creationId xmlns:a16="http://schemas.microsoft.com/office/drawing/2014/main" id="{35A7AA97-0749-49DB-8AE2-1B326DFA5E45}"/>
              </a:ext>
            </a:extLst>
          </p:cNvPr>
          <p:cNvSpPr>
            <a:spLocks noGrp="1"/>
          </p:cNvSpPr>
          <p:nvPr>
            <p:ph type="body" sz="quarter" idx="13"/>
          </p:nvPr>
        </p:nvSpPr>
        <p:spPr>
          <a:xfrm>
            <a:off x="3995936" y="1707654"/>
            <a:ext cx="2448272" cy="432048"/>
          </a:xfrm>
        </p:spPr>
        <p:txBody>
          <a:bodyPr>
            <a:normAutofit/>
          </a:bodyPr>
          <a:lstStyle/>
          <a:p>
            <a:pPr marL="0" indent="0">
              <a:buNone/>
            </a:pPr>
            <a:r>
              <a:rPr lang="de-DE" b="1" dirty="0" err="1">
                <a:solidFill>
                  <a:srgbClr val="002060"/>
                </a:solidFill>
                <a:latin typeface="+mn-lt"/>
              </a:rPr>
              <a:t>Precipitation</a:t>
            </a:r>
            <a:r>
              <a:rPr lang="de-DE" b="1" dirty="0">
                <a:solidFill>
                  <a:srgbClr val="002060"/>
                </a:solidFill>
                <a:latin typeface="+mn-lt"/>
              </a:rPr>
              <a:t> ~600 mm</a:t>
            </a:r>
            <a:endParaRPr lang="en-DE" b="1" dirty="0">
              <a:solidFill>
                <a:srgbClr val="002060"/>
              </a:solidFill>
              <a:latin typeface="+mn-lt"/>
            </a:endParaRPr>
          </a:p>
        </p:txBody>
      </p:sp>
      <p:sp>
        <p:nvSpPr>
          <p:cNvPr id="7" name="Text Placeholder 2">
            <a:extLst>
              <a:ext uri="{FF2B5EF4-FFF2-40B4-BE49-F238E27FC236}">
                <a16:creationId xmlns:a16="http://schemas.microsoft.com/office/drawing/2014/main" id="{E06BF629-BBBA-40D0-B94A-FD0435A02C6E}"/>
              </a:ext>
            </a:extLst>
          </p:cNvPr>
          <p:cNvSpPr txBox="1">
            <a:spLocks/>
          </p:cNvSpPr>
          <p:nvPr/>
        </p:nvSpPr>
        <p:spPr bwMode="auto">
          <a:xfrm>
            <a:off x="2393501" y="3103377"/>
            <a:ext cx="3024335"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eaLnBrk="1" fontAlgn="auto" hangingPunct="1">
              <a:spcAft>
                <a:spcPts val="0"/>
              </a:spcAft>
              <a:buFont typeface="Arial"/>
              <a:buNone/>
            </a:pPr>
            <a:r>
              <a:rPr lang="de-DE" b="1" kern="0" dirty="0" err="1">
                <a:solidFill>
                  <a:srgbClr val="FFFF00"/>
                </a:solidFill>
                <a:latin typeface="+mn-lt"/>
              </a:rPr>
              <a:t>Evapotranspiration</a:t>
            </a:r>
            <a:r>
              <a:rPr lang="de-DE" b="1" kern="0" dirty="0">
                <a:solidFill>
                  <a:srgbClr val="FFFF00"/>
                </a:solidFill>
                <a:latin typeface="+mn-lt"/>
              </a:rPr>
              <a:t> ~500 mm</a:t>
            </a:r>
            <a:endParaRPr lang="en-DE" b="1" kern="0" dirty="0">
              <a:solidFill>
                <a:srgbClr val="FFFF00"/>
              </a:solidFill>
              <a:latin typeface="+mn-lt"/>
            </a:endParaRPr>
          </a:p>
        </p:txBody>
      </p:sp>
      <p:sp>
        <p:nvSpPr>
          <p:cNvPr id="8" name="Text Placeholder 2">
            <a:extLst>
              <a:ext uri="{FF2B5EF4-FFF2-40B4-BE49-F238E27FC236}">
                <a16:creationId xmlns:a16="http://schemas.microsoft.com/office/drawing/2014/main" id="{2784465A-B7BA-42FD-9EC7-7EC2078D5029}"/>
              </a:ext>
            </a:extLst>
          </p:cNvPr>
          <p:cNvSpPr txBox="1">
            <a:spLocks/>
          </p:cNvSpPr>
          <p:nvPr/>
        </p:nvSpPr>
        <p:spPr bwMode="auto">
          <a:xfrm>
            <a:off x="7076567" y="3315496"/>
            <a:ext cx="2123728" cy="432048"/>
          </a:xfrm>
          <a:prstGeom prst="rect">
            <a:avLst/>
          </a:prstGeom>
        </p:spPr>
        <p:txBody>
          <a:bodyPr vert="horz" lIns="91440" tIns="45720" rIns="91440" bIns="45720" rtlCol="0">
            <a:noAutofit/>
          </a:bodyPr>
          <a:lstStyle>
            <a:lvl1pPr marL="171450" indent="-171450" algn="l" defTabSz="685800">
              <a:lnSpc>
                <a:spcPct val="90000"/>
              </a:lnSpc>
              <a:spcBef>
                <a:spcPts val="750"/>
              </a:spcBef>
              <a:buFont typeface="Arial"/>
              <a:buChar char="•"/>
              <a:defRPr sz="1800">
                <a:solidFill>
                  <a:schemeClr val="tx1"/>
                </a:solidFill>
                <a:latin typeface="Arial"/>
                <a:ea typeface="+mn-ea"/>
                <a:cs typeface="Arial"/>
              </a:defRPr>
            </a:lvl1pPr>
            <a:lvl2pPr marL="514350" indent="-171450" algn="l" defTabSz="685800">
              <a:lnSpc>
                <a:spcPct val="90000"/>
              </a:lnSpc>
              <a:spcBef>
                <a:spcPts val="375"/>
              </a:spcBef>
              <a:buFont typeface="Wingdings"/>
              <a:buChar char="§"/>
              <a:defRPr sz="1600">
                <a:solidFill>
                  <a:schemeClr val="tx1"/>
                </a:solidFill>
                <a:latin typeface="Arial"/>
                <a:ea typeface="+mn-ea"/>
                <a:cs typeface="Arial"/>
              </a:defRPr>
            </a:lvl2pPr>
            <a:lvl3pPr marL="857250" indent="-171450" algn="l" defTabSz="685800">
              <a:lnSpc>
                <a:spcPct val="90000"/>
              </a:lnSpc>
              <a:spcBef>
                <a:spcPts val="375"/>
              </a:spcBef>
              <a:buFont typeface="Symbol"/>
              <a:buChar char="-"/>
              <a:defRPr sz="1600">
                <a:solidFill>
                  <a:schemeClr val="tx1"/>
                </a:solidFill>
                <a:latin typeface="Arial"/>
                <a:ea typeface="+mn-ea"/>
                <a:cs typeface="Arial"/>
              </a:defRPr>
            </a:lvl3pPr>
            <a:lvl4pPr marL="1200150" indent="-171450" algn="l" defTabSz="685800">
              <a:lnSpc>
                <a:spcPct val="90000"/>
              </a:lnSpc>
              <a:spcBef>
                <a:spcPts val="375"/>
              </a:spcBef>
              <a:buFont typeface="Arial"/>
              <a:buChar char="•"/>
              <a:defRPr sz="1600">
                <a:solidFill>
                  <a:schemeClr val="tx1"/>
                </a:solidFill>
                <a:latin typeface="Arial"/>
                <a:ea typeface="+mn-ea"/>
                <a:cs typeface="Arial"/>
              </a:defRPr>
            </a:lvl4pPr>
            <a:lvl5pPr marL="1543050" indent="-171450" algn="l" defTabSz="685800">
              <a:lnSpc>
                <a:spcPct val="90000"/>
              </a:lnSpc>
              <a:spcBef>
                <a:spcPts val="375"/>
              </a:spcBef>
              <a:buFont typeface="Wingdings"/>
              <a:buChar char="§"/>
              <a:defRPr sz="1600">
                <a:solidFill>
                  <a:schemeClr val="tx1"/>
                </a:solidFill>
                <a:latin typeface="Arial"/>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algn="ctr" eaLnBrk="1" fontAlgn="auto" hangingPunct="1">
              <a:spcAft>
                <a:spcPts val="0"/>
              </a:spcAft>
              <a:buFont typeface="Arial"/>
              <a:buNone/>
            </a:pPr>
            <a:r>
              <a:rPr lang="de-DE" b="1" kern="0" dirty="0" err="1">
                <a:solidFill>
                  <a:srgbClr val="00B0F0"/>
                </a:solidFill>
                <a:latin typeface="+mn-lt"/>
              </a:rPr>
              <a:t>Runoff</a:t>
            </a:r>
            <a:r>
              <a:rPr lang="de-DE" b="1" kern="0" dirty="0">
                <a:solidFill>
                  <a:srgbClr val="00B0F0"/>
                </a:solidFill>
                <a:latin typeface="+mn-lt"/>
              </a:rPr>
              <a:t>/ </a:t>
            </a:r>
            <a:br>
              <a:rPr lang="de-DE" b="1" kern="0" dirty="0">
                <a:solidFill>
                  <a:srgbClr val="00B0F0"/>
                </a:solidFill>
                <a:latin typeface="+mn-lt"/>
              </a:rPr>
            </a:br>
            <a:r>
              <a:rPr lang="de-DE" b="1" kern="0" dirty="0" err="1">
                <a:solidFill>
                  <a:srgbClr val="00B0F0"/>
                </a:solidFill>
                <a:latin typeface="+mn-lt"/>
              </a:rPr>
              <a:t>Discharge</a:t>
            </a:r>
            <a:r>
              <a:rPr lang="de-DE" b="1" kern="0" dirty="0">
                <a:solidFill>
                  <a:srgbClr val="00B0F0"/>
                </a:solidFill>
                <a:latin typeface="+mn-lt"/>
              </a:rPr>
              <a:t> ~100 mm</a:t>
            </a:r>
            <a:endParaRPr lang="en-DE" b="1" kern="0" dirty="0">
              <a:solidFill>
                <a:srgbClr val="00B0F0"/>
              </a:solidFill>
              <a:latin typeface="+mn-lt"/>
            </a:endParaRPr>
          </a:p>
        </p:txBody>
      </p:sp>
      <p:grpSp>
        <p:nvGrpSpPr>
          <p:cNvPr id="14" name="Group 13">
            <a:extLst>
              <a:ext uri="{FF2B5EF4-FFF2-40B4-BE49-F238E27FC236}">
                <a16:creationId xmlns:a16="http://schemas.microsoft.com/office/drawing/2014/main" id="{598E75AB-989E-424D-9B74-16C80CF15410}"/>
              </a:ext>
            </a:extLst>
          </p:cNvPr>
          <p:cNvGrpSpPr/>
          <p:nvPr/>
        </p:nvGrpSpPr>
        <p:grpSpPr>
          <a:xfrm>
            <a:off x="323528" y="3597073"/>
            <a:ext cx="3206600" cy="1075443"/>
            <a:chOff x="529500" y="3665182"/>
            <a:chExt cx="3206600" cy="1075443"/>
          </a:xfrm>
        </p:grpSpPr>
        <p:pic>
          <p:nvPicPr>
            <p:cNvPr id="11" name="Picture 2" descr="http://ts1.mm.bing.net/th?id=HN.608041956185998643&amp;w=220&amp;h=146&amp;c=7&amp;rs=1&amp;pid=1.7">
              <a:extLst>
                <a:ext uri="{FF2B5EF4-FFF2-40B4-BE49-F238E27FC236}">
                  <a16:creationId xmlns:a16="http://schemas.microsoft.com/office/drawing/2014/main" id="{BEAA9BC8-C252-412A-A825-077893966363}"/>
                </a:ext>
              </a:extLst>
            </p:cNvPr>
            <p:cNvPicPr>
              <a:picLocks noChangeAspect="1" noChangeArrowheads="1"/>
            </p:cNvPicPr>
            <p:nvPr/>
          </p:nvPicPr>
          <p:blipFill>
            <a:blip r:embed="rId3"/>
            <a:stretch/>
          </p:blipFill>
          <p:spPr bwMode="auto">
            <a:xfrm>
              <a:off x="529500" y="3665182"/>
              <a:ext cx="1620789" cy="1075443"/>
            </a:xfrm>
            <a:prstGeom prst="rect">
              <a:avLst/>
            </a:prstGeom>
            <a:noFill/>
            <a:ln>
              <a:noFill/>
            </a:ln>
          </p:spPr>
        </p:pic>
        <p:pic>
          <p:nvPicPr>
            <p:cNvPr id="12" name="Picture 4" descr="http://ts4.mm.bing.net/th?id=HN.607998873366037140&amp;w=229&amp;h=155&amp;c=7&amp;rs=1&amp;pid=1.7">
              <a:extLst>
                <a:ext uri="{FF2B5EF4-FFF2-40B4-BE49-F238E27FC236}">
                  <a16:creationId xmlns:a16="http://schemas.microsoft.com/office/drawing/2014/main" id="{9FCB154D-1EC8-404D-99E4-88EFBFA49524}"/>
                </a:ext>
              </a:extLst>
            </p:cNvPr>
            <p:cNvPicPr>
              <a:picLocks noChangeAspect="1" noChangeArrowheads="1"/>
            </p:cNvPicPr>
            <p:nvPr/>
          </p:nvPicPr>
          <p:blipFill>
            <a:blip r:embed="rId4"/>
            <a:stretch/>
          </p:blipFill>
          <p:spPr bwMode="auto">
            <a:xfrm>
              <a:off x="2146691" y="3665182"/>
              <a:ext cx="1589409" cy="1075443"/>
            </a:xfrm>
            <a:prstGeom prst="rect">
              <a:avLst/>
            </a:prstGeom>
            <a:noFill/>
            <a:ln>
              <a:noFill/>
            </a:ln>
          </p:spPr>
        </p:pic>
        <p:sp>
          <p:nvSpPr>
            <p:cNvPr id="13" name="Text Box 3">
              <a:extLst>
                <a:ext uri="{FF2B5EF4-FFF2-40B4-BE49-F238E27FC236}">
                  <a16:creationId xmlns:a16="http://schemas.microsoft.com/office/drawing/2014/main" id="{87FF7F3D-5C2D-492D-826F-9321DD6FDF21}"/>
                </a:ext>
              </a:extLst>
            </p:cNvPr>
            <p:cNvSpPr txBox="1">
              <a:spLocks noChangeArrowheads="1"/>
            </p:cNvSpPr>
            <p:nvPr/>
          </p:nvSpPr>
          <p:spPr bwMode="auto">
            <a:xfrm>
              <a:off x="1512543" y="3979248"/>
              <a:ext cx="1072281" cy="307777"/>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575"/>
                </a:spcAft>
                <a:defRPr/>
              </a:pPr>
              <a:r>
                <a:rPr lang="de-DE" sz="1400" dirty="0">
                  <a:solidFill>
                    <a:schemeClr val="tx1"/>
                  </a:solidFill>
                  <a:latin typeface="+mn-lt"/>
                </a:rPr>
                <a:t>  +/-Storage</a:t>
              </a:r>
            </a:p>
          </p:txBody>
        </p:sp>
      </p:grpSp>
      <p:sp>
        <p:nvSpPr>
          <p:cNvPr id="5" name="Rectangle 4">
            <a:extLst>
              <a:ext uri="{FF2B5EF4-FFF2-40B4-BE49-F238E27FC236}">
                <a16:creationId xmlns:a16="http://schemas.microsoft.com/office/drawing/2014/main" id="{3B8D6F47-AB06-4BD5-844C-2720D4410A69}"/>
              </a:ext>
            </a:extLst>
          </p:cNvPr>
          <p:cNvSpPr/>
          <p:nvPr/>
        </p:nvSpPr>
        <p:spPr>
          <a:xfrm>
            <a:off x="3819327" y="3540280"/>
            <a:ext cx="2801489" cy="1200329"/>
          </a:xfrm>
          <a:prstGeom prst="rect">
            <a:avLst/>
          </a:prstGeom>
          <a:solidFill>
            <a:schemeClr val="bg1"/>
          </a:solidFill>
          <a:effectLst>
            <a:outerShdw blurRad="76200" dir="13500000" sy="23000" kx="1200000" algn="br" rotWithShape="0">
              <a:prstClr val="black">
                <a:alpha val="20000"/>
              </a:prstClr>
            </a:outerShdw>
          </a:effectLst>
        </p:spPr>
        <p:txBody>
          <a:bodyPr wrap="square">
            <a:spAutoFit/>
          </a:bodyPr>
          <a:lstStyle/>
          <a:p>
            <a:pPr>
              <a:defRPr/>
            </a:pPr>
            <a:r>
              <a:rPr lang="de-DE" sz="1800" b="1" dirty="0" err="1">
                <a:latin typeface="+mn-lt"/>
              </a:rPr>
              <a:t>Evapotranspiration</a:t>
            </a:r>
            <a:r>
              <a:rPr lang="de-DE" sz="1800" b="1" dirty="0">
                <a:latin typeface="+mn-lt"/>
              </a:rPr>
              <a:t>:</a:t>
            </a:r>
          </a:p>
          <a:p>
            <a:pPr marL="285750" indent="-285750">
              <a:buFont typeface="Arial" panose="020B0604020202020204" pitchFamily="34" charset="0"/>
              <a:buChar char="•"/>
              <a:defRPr/>
            </a:pPr>
            <a:r>
              <a:rPr lang="de-DE" sz="1800" b="1" dirty="0">
                <a:latin typeface="+mn-lt"/>
              </a:rPr>
              <a:t>Transpiration: ~50–70 %</a:t>
            </a:r>
          </a:p>
          <a:p>
            <a:pPr marL="285750" indent="-285750">
              <a:buFont typeface="Arial" panose="020B0604020202020204" pitchFamily="34" charset="0"/>
              <a:buChar char="•"/>
              <a:defRPr/>
            </a:pPr>
            <a:r>
              <a:rPr lang="de-DE" sz="1800" b="1" dirty="0">
                <a:latin typeface="+mn-lt"/>
              </a:rPr>
              <a:t>Interception: ~15–40 %</a:t>
            </a:r>
          </a:p>
          <a:p>
            <a:pPr marL="285750" indent="-285750">
              <a:buFont typeface="Arial" panose="020B0604020202020204" pitchFamily="34" charset="0"/>
              <a:buChar char="•"/>
              <a:defRPr/>
            </a:pPr>
            <a:r>
              <a:rPr lang="de-DE" sz="1800" b="1" dirty="0">
                <a:latin typeface="+mn-lt"/>
              </a:rPr>
              <a:t>Evaporation: ~5–25 %</a:t>
            </a:r>
          </a:p>
        </p:txBody>
      </p:sp>
    </p:spTree>
    <p:extLst>
      <p:ext uri="{BB962C8B-B14F-4D97-AF65-F5344CB8AC3E}">
        <p14:creationId xmlns:p14="http://schemas.microsoft.com/office/powerpoint/2010/main" val="38600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39552" y="633318"/>
            <a:ext cx="8352928" cy="521198"/>
          </a:xfrm>
        </p:spPr>
        <p:txBody>
          <a:bodyPr/>
          <a:lstStyle/>
          <a:p>
            <a:pPr>
              <a:defRPr/>
            </a:pPr>
            <a:r>
              <a:rPr lang="de-DE" dirty="0" err="1"/>
              <a:t>Water</a:t>
            </a:r>
            <a:r>
              <a:rPr lang="de-DE" dirty="0"/>
              <a:t> </a:t>
            </a:r>
            <a:r>
              <a:rPr lang="de-DE" dirty="0" err="1"/>
              <a:t>balance</a:t>
            </a:r>
            <a:r>
              <a:rPr lang="de-DE" dirty="0"/>
              <a:t> and </a:t>
            </a:r>
            <a:r>
              <a:rPr lang="de-DE" dirty="0" err="1"/>
              <a:t>energy</a:t>
            </a:r>
            <a:r>
              <a:rPr lang="de-DE" dirty="0"/>
              <a:t> </a:t>
            </a:r>
            <a:r>
              <a:rPr lang="de-DE" dirty="0" err="1"/>
              <a:t>balance</a:t>
            </a:r>
            <a:r>
              <a:rPr lang="de-DE" dirty="0"/>
              <a:t> </a:t>
            </a:r>
            <a:r>
              <a:rPr lang="de-DE" dirty="0" err="1"/>
              <a:t>are</a:t>
            </a:r>
            <a:r>
              <a:rPr lang="de-DE" dirty="0"/>
              <a:t> </a:t>
            </a:r>
            <a:r>
              <a:rPr lang="de-DE" dirty="0" err="1"/>
              <a:t>coulpled</a:t>
            </a:r>
            <a:r>
              <a:rPr lang="de-DE" dirty="0"/>
              <a:t> via </a:t>
            </a:r>
            <a:r>
              <a:rPr lang="de-DE" dirty="0" err="1"/>
              <a:t>evaporation</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98</a:t>
            </a:fld>
            <a:endParaRPr lang="de-DE"/>
          </a:p>
        </p:txBody>
      </p:sp>
      <p:pic>
        <p:nvPicPr>
          <p:cNvPr id="10242" name="Picture 2" descr="D:\backup\=-workspace-=\lehre\hydroskript20080903\images\hy\hyab0501.gif"/>
          <p:cNvPicPr>
            <a:picLocks noChangeAspect="1" noChangeArrowheads="1"/>
          </p:cNvPicPr>
          <p:nvPr/>
        </p:nvPicPr>
        <p:blipFill>
          <a:blip r:embed="rId2"/>
          <a:stretch/>
        </p:blipFill>
        <p:spPr bwMode="auto">
          <a:xfrm>
            <a:off x="1254971" y="3300390"/>
            <a:ext cx="3078699" cy="891540"/>
          </a:xfrm>
          <a:prstGeom prst="rect">
            <a:avLst/>
          </a:prstGeom>
          <a:noFill/>
        </p:spPr>
      </p:pic>
      <p:pic>
        <p:nvPicPr>
          <p:cNvPr id="10244" name="Picture 4" descr="D:\backup\=-workspace-=\lehre\hydroskript20080903\images\hy\hyab0502.gif"/>
          <p:cNvPicPr>
            <a:picLocks noChangeAspect="1" noChangeArrowheads="1"/>
          </p:cNvPicPr>
          <p:nvPr/>
        </p:nvPicPr>
        <p:blipFill>
          <a:blip r:embed="rId3"/>
          <a:stretch/>
        </p:blipFill>
        <p:spPr bwMode="auto">
          <a:xfrm>
            <a:off x="5025842" y="3300390"/>
            <a:ext cx="2789438" cy="891540"/>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3659931796"/>
              </p:ext>
            </p:extLst>
          </p:nvPr>
        </p:nvGraphicFramePr>
        <p:xfrm>
          <a:off x="5274078" y="1545636"/>
          <a:ext cx="2442254" cy="1630343"/>
        </p:xfrm>
        <a:graphic>
          <a:graphicData uri="http://schemas.openxmlformats.org/drawingml/2006/table">
            <a:tbl>
              <a:tblPr/>
              <a:tblGrid>
                <a:gridCol w="49803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294852">
                <a:tc gridSpan="2">
                  <a:txBody>
                    <a:bodyPr/>
                    <a:lstStyle/>
                    <a:p>
                      <a:pPr algn="ctr">
                        <a:spcAft>
                          <a:spcPts val="600"/>
                        </a:spcAft>
                        <a:defRPr/>
                      </a:pPr>
                      <a:r>
                        <a:rPr lang="en-US" sz="1200" dirty="0">
                          <a:latin typeface="Arial"/>
                          <a:cs typeface="Arial"/>
                        </a:rPr>
                        <a:t>Energy balance</a:t>
                      </a:r>
                      <a:endParaRPr lang="en-US" sz="1200" b="1" dirty="0">
                        <a:solidFill>
                          <a:srgbClr val="101010"/>
                        </a:solidFill>
                        <a:latin typeface="Arial"/>
                        <a:cs typeface="Arial"/>
                      </a:endParaRPr>
                    </a:p>
                  </a:txBody>
                  <a:tcPr marL="68580" marR="68580" marT="34290" marB="34290" anchor="ctr"/>
                </a:tc>
                <a:tc hMerge="1">
                  <a:txBody>
                    <a:bodyPr/>
                    <a:lstStyle/>
                    <a:p>
                      <a:endParaRPr/>
                    </a:p>
                  </a:txBody>
                  <a:tcPr/>
                </a:tc>
                <a:extLst>
                  <a:ext uri="{0D108BD9-81ED-4DB2-BD59-A6C34878D82A}">
                    <a16:rowId xmlns:a16="http://schemas.microsoft.com/office/drawing/2014/main" val="10000"/>
                  </a:ext>
                </a:extLst>
              </a:tr>
              <a:tr h="329651">
                <a:tc gridSpan="2">
                  <a:txBody>
                    <a:bodyPr/>
                    <a:lstStyle/>
                    <a:p>
                      <a:pPr algn="ctr">
                        <a:defRPr/>
                      </a:pPr>
                      <a:r>
                        <a:rPr lang="en-US" sz="1200">
                          <a:latin typeface="Arial"/>
                          <a:cs typeface="Arial"/>
                        </a:rPr>
                        <a:t>R</a:t>
                      </a:r>
                      <a:r>
                        <a:rPr lang="en-US" sz="1200" baseline="-25000">
                          <a:latin typeface="Arial"/>
                          <a:cs typeface="Arial"/>
                        </a:rPr>
                        <a:t>n</a:t>
                      </a:r>
                      <a:r>
                        <a:rPr lang="en-US" sz="1200">
                          <a:latin typeface="Arial"/>
                          <a:cs typeface="Arial"/>
                        </a:rPr>
                        <a:t> + H + G + LE = 0</a:t>
                      </a:r>
                      <a:endParaRPr sz="1000"/>
                    </a:p>
                  </a:txBody>
                  <a:tcPr marL="68580" marR="68580" marT="34290" marB="34290"/>
                </a:tc>
                <a:tc hMerge="1">
                  <a:txBody>
                    <a:bodyPr/>
                    <a:lstStyle/>
                    <a:p>
                      <a:endParaRPr/>
                    </a:p>
                  </a:txBody>
                  <a:tcPr/>
                </a:tc>
                <a:extLst>
                  <a:ext uri="{0D108BD9-81ED-4DB2-BD59-A6C34878D82A}">
                    <a16:rowId xmlns:a16="http://schemas.microsoft.com/office/drawing/2014/main" val="10001"/>
                  </a:ext>
                </a:extLst>
              </a:tr>
              <a:tr h="251460">
                <a:tc>
                  <a:txBody>
                    <a:bodyPr/>
                    <a:lstStyle/>
                    <a:p>
                      <a:pPr algn="l">
                        <a:defRPr/>
                      </a:pPr>
                      <a:r>
                        <a:rPr lang="en-US" sz="1200">
                          <a:latin typeface="Arial"/>
                          <a:cs typeface="Arial"/>
                        </a:rPr>
                        <a:t>R</a:t>
                      </a:r>
                      <a:r>
                        <a:rPr lang="en-US" sz="1200" baseline="-25000">
                          <a:latin typeface="Arial"/>
                          <a:cs typeface="Arial"/>
                        </a:rPr>
                        <a:t>n</a:t>
                      </a:r>
                      <a:endParaRPr lang="en-US" sz="1200">
                        <a:latin typeface="Arial"/>
                        <a:cs typeface="Arial"/>
                      </a:endParaRPr>
                    </a:p>
                  </a:txBody>
                  <a:tcPr marL="68580" marR="68580" marT="34290" marB="34290"/>
                </a:tc>
                <a:tc>
                  <a:txBody>
                    <a:bodyPr/>
                    <a:lstStyle/>
                    <a:p>
                      <a:pPr algn="l">
                        <a:defRPr/>
                      </a:pPr>
                      <a:r>
                        <a:rPr lang="en-US" sz="1200" dirty="0">
                          <a:latin typeface="Arial"/>
                          <a:cs typeface="Arial"/>
                        </a:rPr>
                        <a:t>Net radiation</a:t>
                      </a:r>
                    </a:p>
                  </a:txBody>
                  <a:tcPr marL="68580" marR="68580" marT="34290" marB="34290"/>
                </a:tc>
                <a:extLst>
                  <a:ext uri="{0D108BD9-81ED-4DB2-BD59-A6C34878D82A}">
                    <a16:rowId xmlns:a16="http://schemas.microsoft.com/office/drawing/2014/main" val="10002"/>
                  </a:ext>
                </a:extLst>
              </a:tr>
              <a:tr h="251460">
                <a:tc>
                  <a:txBody>
                    <a:bodyPr/>
                    <a:lstStyle/>
                    <a:p>
                      <a:pPr algn="l">
                        <a:defRPr/>
                      </a:pPr>
                      <a:r>
                        <a:rPr lang="en-US" sz="1200">
                          <a:latin typeface="Arial"/>
                          <a:cs typeface="Arial"/>
                        </a:rPr>
                        <a:t>H</a:t>
                      </a:r>
                      <a:endParaRPr sz="1000"/>
                    </a:p>
                  </a:txBody>
                  <a:tcPr marL="68580" marR="68580" marT="34290" marB="34290"/>
                </a:tc>
                <a:tc>
                  <a:txBody>
                    <a:bodyPr/>
                    <a:lstStyle/>
                    <a:p>
                      <a:pPr algn="l">
                        <a:defRPr/>
                      </a:pPr>
                      <a:r>
                        <a:rPr lang="en-US" sz="1200" dirty="0">
                          <a:latin typeface="Arial"/>
                          <a:cs typeface="Arial"/>
                        </a:rPr>
                        <a:t>Sensible heat flux</a:t>
                      </a:r>
                    </a:p>
                  </a:txBody>
                  <a:tcPr marL="68580" marR="68580" marT="34290" marB="34290"/>
                </a:tc>
                <a:extLst>
                  <a:ext uri="{0D108BD9-81ED-4DB2-BD59-A6C34878D82A}">
                    <a16:rowId xmlns:a16="http://schemas.microsoft.com/office/drawing/2014/main" val="10003"/>
                  </a:ext>
                </a:extLst>
              </a:tr>
              <a:tr h="251460">
                <a:tc>
                  <a:txBody>
                    <a:bodyPr/>
                    <a:lstStyle/>
                    <a:p>
                      <a:pPr algn="l">
                        <a:defRPr/>
                      </a:pPr>
                      <a:r>
                        <a:rPr lang="en-US" sz="1200">
                          <a:latin typeface="Arial"/>
                          <a:cs typeface="Arial"/>
                        </a:rPr>
                        <a:t>G</a:t>
                      </a:r>
                      <a:endParaRPr sz="1000"/>
                    </a:p>
                  </a:txBody>
                  <a:tcPr marL="68580" marR="68580" marT="34290" marB="34290"/>
                </a:tc>
                <a:tc>
                  <a:txBody>
                    <a:bodyPr/>
                    <a:lstStyle/>
                    <a:p>
                      <a:pPr algn="l">
                        <a:defRPr/>
                      </a:pPr>
                      <a:r>
                        <a:rPr lang="en-US" sz="1200" dirty="0">
                          <a:latin typeface="Arial"/>
                          <a:cs typeface="Arial"/>
                        </a:rPr>
                        <a:t>Ground heat flux</a:t>
                      </a:r>
                    </a:p>
                  </a:txBody>
                  <a:tcPr marL="68580" marR="68580" marT="34290" marB="34290"/>
                </a:tc>
                <a:extLst>
                  <a:ext uri="{0D108BD9-81ED-4DB2-BD59-A6C34878D82A}">
                    <a16:rowId xmlns:a16="http://schemas.microsoft.com/office/drawing/2014/main" val="10004"/>
                  </a:ext>
                </a:extLst>
              </a:tr>
              <a:tr h="251460">
                <a:tc>
                  <a:txBody>
                    <a:bodyPr/>
                    <a:lstStyle/>
                    <a:p>
                      <a:pPr algn="l">
                        <a:defRPr/>
                      </a:pPr>
                      <a:r>
                        <a:rPr lang="en-US" sz="1200" b="1">
                          <a:latin typeface="Arial"/>
                          <a:cs typeface="Arial"/>
                        </a:rPr>
                        <a:t>LE</a:t>
                      </a:r>
                      <a:endParaRPr sz="1000"/>
                    </a:p>
                  </a:txBody>
                  <a:tcPr marL="68580" marR="68580" marT="34290" marB="34290"/>
                </a:tc>
                <a:tc>
                  <a:txBody>
                    <a:bodyPr/>
                    <a:lstStyle/>
                    <a:p>
                      <a:pPr algn="l">
                        <a:defRPr/>
                      </a:pPr>
                      <a:r>
                        <a:rPr lang="en-US" sz="1200" b="1" dirty="0">
                          <a:solidFill>
                            <a:srgbClr val="FF0000"/>
                          </a:solidFill>
                          <a:latin typeface="Arial"/>
                          <a:cs typeface="Arial"/>
                        </a:rPr>
                        <a:t>Latent heat flux</a:t>
                      </a:r>
                    </a:p>
                  </a:txBody>
                  <a:tcPr marL="68580" marR="68580" marT="34290" marB="34290"/>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7088475"/>
              </p:ext>
            </p:extLst>
          </p:nvPr>
        </p:nvGraphicFramePr>
        <p:xfrm>
          <a:off x="1439652" y="1545636"/>
          <a:ext cx="2442254" cy="1630343"/>
        </p:xfrm>
        <a:graphic>
          <a:graphicData uri="http://schemas.openxmlformats.org/drawingml/2006/table">
            <a:tbl>
              <a:tblPr/>
              <a:tblGrid>
                <a:gridCol w="498038">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294852">
                <a:tc gridSpan="2">
                  <a:txBody>
                    <a:bodyPr/>
                    <a:lstStyle/>
                    <a:p>
                      <a:pPr algn="ctr">
                        <a:spcAft>
                          <a:spcPts val="600"/>
                        </a:spcAft>
                        <a:defRPr/>
                      </a:pPr>
                      <a:r>
                        <a:rPr lang="en-US" sz="1200" dirty="0">
                          <a:latin typeface="Arial"/>
                          <a:cs typeface="Arial"/>
                        </a:rPr>
                        <a:t>Water balance</a:t>
                      </a:r>
                      <a:endParaRPr lang="en-US" sz="1200" b="1" dirty="0">
                        <a:solidFill>
                          <a:srgbClr val="101010"/>
                        </a:solidFill>
                        <a:latin typeface="Arial"/>
                        <a:cs typeface="Arial"/>
                      </a:endParaRPr>
                    </a:p>
                  </a:txBody>
                  <a:tcPr marL="68580" marR="68580" marT="34290" marB="34290" anchor="ctr"/>
                </a:tc>
                <a:tc hMerge="1">
                  <a:txBody>
                    <a:bodyPr/>
                    <a:lstStyle/>
                    <a:p>
                      <a:endParaRPr/>
                    </a:p>
                  </a:txBody>
                  <a:tcPr/>
                </a:tc>
                <a:extLst>
                  <a:ext uri="{0D108BD9-81ED-4DB2-BD59-A6C34878D82A}">
                    <a16:rowId xmlns:a16="http://schemas.microsoft.com/office/drawing/2014/main" val="10000"/>
                  </a:ext>
                </a:extLst>
              </a:tr>
              <a:tr h="329651">
                <a:tc gridSpan="2">
                  <a:txBody>
                    <a:bodyPr/>
                    <a:lstStyle/>
                    <a:p>
                      <a:pPr algn="ctr">
                        <a:defRPr/>
                      </a:pPr>
                      <a:r>
                        <a:rPr lang="en-US" sz="1200" dirty="0">
                          <a:latin typeface="Arial"/>
                          <a:cs typeface="Arial"/>
                        </a:rPr>
                        <a:t>N + V + Q + </a:t>
                      </a:r>
                      <a:r>
                        <a:rPr lang="el-GR" sz="1200" dirty="0">
                          <a:latin typeface="Calibri"/>
                          <a:cs typeface="Calibri"/>
                        </a:rPr>
                        <a:t>Δ</a:t>
                      </a:r>
                      <a:r>
                        <a:rPr lang="de-DE" sz="1200" dirty="0">
                          <a:latin typeface="Calibri"/>
                          <a:cs typeface="Calibri"/>
                        </a:rPr>
                        <a:t>S</a:t>
                      </a:r>
                      <a:r>
                        <a:rPr lang="en-US" sz="1200" dirty="0">
                          <a:latin typeface="Arial"/>
                          <a:cs typeface="Arial"/>
                        </a:rPr>
                        <a:t> = 0</a:t>
                      </a:r>
                      <a:endParaRPr sz="1000" dirty="0"/>
                    </a:p>
                  </a:txBody>
                  <a:tcPr marL="68580" marR="68580" marT="34290" marB="34290"/>
                </a:tc>
                <a:tc hMerge="1">
                  <a:txBody>
                    <a:bodyPr/>
                    <a:lstStyle/>
                    <a:p>
                      <a:endParaRPr/>
                    </a:p>
                  </a:txBody>
                  <a:tcPr/>
                </a:tc>
                <a:extLst>
                  <a:ext uri="{0D108BD9-81ED-4DB2-BD59-A6C34878D82A}">
                    <a16:rowId xmlns:a16="http://schemas.microsoft.com/office/drawing/2014/main" val="10001"/>
                  </a:ext>
                </a:extLst>
              </a:tr>
              <a:tr h="251460">
                <a:tc>
                  <a:txBody>
                    <a:bodyPr/>
                    <a:lstStyle/>
                    <a:p>
                      <a:pPr algn="l">
                        <a:defRPr/>
                      </a:pPr>
                      <a:r>
                        <a:rPr lang="de-DE" sz="1200">
                          <a:latin typeface="Arial"/>
                          <a:cs typeface="Arial"/>
                        </a:rPr>
                        <a:t>N</a:t>
                      </a:r>
                      <a:endParaRPr lang="en-US" sz="1200">
                        <a:latin typeface="Arial"/>
                        <a:cs typeface="Arial"/>
                      </a:endParaRPr>
                    </a:p>
                  </a:txBody>
                  <a:tcPr marL="68580" marR="68580" marT="34290" marB="34290"/>
                </a:tc>
                <a:tc>
                  <a:txBody>
                    <a:bodyPr/>
                    <a:lstStyle/>
                    <a:p>
                      <a:pPr algn="l">
                        <a:defRPr/>
                      </a:pPr>
                      <a:r>
                        <a:rPr lang="en-US" sz="1200" dirty="0">
                          <a:latin typeface="Arial"/>
                          <a:cs typeface="Arial"/>
                        </a:rPr>
                        <a:t>Precipitation</a:t>
                      </a:r>
                    </a:p>
                  </a:txBody>
                  <a:tcPr marL="68580" marR="68580" marT="34290" marB="34290"/>
                </a:tc>
                <a:extLst>
                  <a:ext uri="{0D108BD9-81ED-4DB2-BD59-A6C34878D82A}">
                    <a16:rowId xmlns:a16="http://schemas.microsoft.com/office/drawing/2014/main" val="10002"/>
                  </a:ext>
                </a:extLst>
              </a:tr>
              <a:tr h="251460">
                <a:tc>
                  <a:txBody>
                    <a:bodyPr/>
                    <a:lstStyle/>
                    <a:p>
                      <a:pPr algn="l">
                        <a:defRPr/>
                      </a:pPr>
                      <a:r>
                        <a:rPr lang="en-US" sz="1200">
                          <a:latin typeface="Arial"/>
                          <a:cs typeface="Arial"/>
                        </a:rPr>
                        <a:t>V</a:t>
                      </a:r>
                    </a:p>
                  </a:txBody>
                  <a:tcPr marL="68580" marR="68580" marT="34290" marB="34290"/>
                </a:tc>
                <a:tc>
                  <a:txBody>
                    <a:bodyPr/>
                    <a:lstStyle/>
                    <a:p>
                      <a:pPr algn="l">
                        <a:defRPr/>
                      </a:pPr>
                      <a:r>
                        <a:rPr lang="en-US" sz="1200" b="1" dirty="0">
                          <a:solidFill>
                            <a:srgbClr val="FF0000"/>
                          </a:solidFill>
                          <a:latin typeface="Arial"/>
                          <a:cs typeface="Arial"/>
                        </a:rPr>
                        <a:t>Evaporation</a:t>
                      </a:r>
                    </a:p>
                  </a:txBody>
                  <a:tcPr marL="68580" marR="68580" marT="34290" marB="34290"/>
                </a:tc>
                <a:extLst>
                  <a:ext uri="{0D108BD9-81ED-4DB2-BD59-A6C34878D82A}">
                    <a16:rowId xmlns:a16="http://schemas.microsoft.com/office/drawing/2014/main" val="10003"/>
                  </a:ext>
                </a:extLst>
              </a:tr>
              <a:tr h="251460">
                <a:tc>
                  <a:txBody>
                    <a:bodyPr/>
                    <a:lstStyle/>
                    <a:p>
                      <a:pPr algn="l">
                        <a:defRPr/>
                      </a:pPr>
                      <a:r>
                        <a:rPr lang="en-US" sz="1200">
                          <a:latin typeface="Arial"/>
                          <a:cs typeface="Arial"/>
                        </a:rPr>
                        <a:t>Q</a:t>
                      </a:r>
                    </a:p>
                  </a:txBody>
                  <a:tcPr marL="68580" marR="68580" marT="34290" marB="34290"/>
                </a:tc>
                <a:tc>
                  <a:txBody>
                    <a:bodyPr/>
                    <a:lstStyle/>
                    <a:p>
                      <a:pPr algn="l">
                        <a:defRPr/>
                      </a:pPr>
                      <a:r>
                        <a:rPr lang="en-US" sz="1200" dirty="0">
                          <a:latin typeface="Arial"/>
                          <a:cs typeface="Arial"/>
                        </a:rPr>
                        <a:t>Runoff</a:t>
                      </a:r>
                    </a:p>
                  </a:txBody>
                  <a:tcPr marL="68580" marR="68580" marT="34290" marB="34290"/>
                </a:tc>
                <a:extLst>
                  <a:ext uri="{0D108BD9-81ED-4DB2-BD59-A6C34878D82A}">
                    <a16:rowId xmlns:a16="http://schemas.microsoft.com/office/drawing/2014/main" val="10004"/>
                  </a:ext>
                </a:extLst>
              </a:tr>
              <a:tr h="251460">
                <a:tc>
                  <a:txBody>
                    <a:bodyPr/>
                    <a:lstStyle/>
                    <a:p>
                      <a:pPr algn="l">
                        <a:defRPr/>
                      </a:pPr>
                      <a:r>
                        <a:rPr lang="el-GR" sz="1200">
                          <a:latin typeface="Calibri"/>
                          <a:cs typeface="Calibri"/>
                        </a:rPr>
                        <a:t>Δ</a:t>
                      </a:r>
                      <a:r>
                        <a:rPr lang="de-DE" sz="1200">
                          <a:latin typeface="Calibri"/>
                          <a:cs typeface="Calibri"/>
                        </a:rPr>
                        <a:t>S</a:t>
                      </a:r>
                      <a:endParaRPr lang="en-US" sz="1200" b="1">
                        <a:latin typeface="Arial"/>
                        <a:cs typeface="Arial"/>
                      </a:endParaRPr>
                    </a:p>
                  </a:txBody>
                  <a:tcPr marL="68580" marR="68580" marT="34290" marB="34290"/>
                </a:tc>
                <a:tc>
                  <a:txBody>
                    <a:bodyPr/>
                    <a:lstStyle/>
                    <a:p>
                      <a:pPr algn="l">
                        <a:defRPr/>
                      </a:pPr>
                      <a:r>
                        <a:rPr lang="en-US" sz="1200" b="0" dirty="0">
                          <a:latin typeface="Arial"/>
                          <a:cs typeface="Arial"/>
                        </a:rPr>
                        <a:t>Storage </a:t>
                      </a:r>
                    </a:p>
                  </a:txBody>
                  <a:tcPr marL="68580" marR="68580" marT="34290" marB="34290"/>
                </a:tc>
                <a:extLst>
                  <a:ext uri="{0D108BD9-81ED-4DB2-BD59-A6C34878D82A}">
                    <a16:rowId xmlns:a16="http://schemas.microsoft.com/office/drawing/2014/main" val="10005"/>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Evaporation - </a:t>
            </a:r>
            <a:r>
              <a:rPr lang="de-DE" dirty="0" err="1"/>
              <a:t>phase</a:t>
            </a:r>
            <a:r>
              <a:rPr lang="de-DE" dirty="0"/>
              <a:t> </a:t>
            </a:r>
            <a:r>
              <a:rPr lang="de-DE" dirty="0" err="1"/>
              <a:t>transformation</a:t>
            </a:r>
            <a:endParaRPr lang="de-DE" dirty="0"/>
          </a:p>
        </p:txBody>
      </p:sp>
      <p:sp>
        <p:nvSpPr>
          <p:cNvPr id="3" name="Text Placeholder 2"/>
          <p:cNvSpPr>
            <a:spLocks noGrp="1"/>
          </p:cNvSpPr>
          <p:nvPr>
            <p:ph type="body" sz="quarter" idx="13"/>
          </p:nvPr>
        </p:nvSpPr>
        <p:spPr bwMode="auto">
          <a:xfrm>
            <a:off x="628650" y="1347614"/>
            <a:ext cx="7886700" cy="3024188"/>
          </a:xfrm>
        </p:spPr>
        <p:txBody>
          <a:bodyPr>
            <a:noAutofit/>
          </a:bodyPr>
          <a:lstStyle/>
          <a:p>
            <a:pPr marL="0" indent="0">
              <a:lnSpc>
                <a:spcPct val="100000"/>
              </a:lnSpc>
              <a:spcBef>
                <a:spcPts val="0"/>
              </a:spcBef>
              <a:spcAft>
                <a:spcPts val="600"/>
              </a:spcAft>
              <a:buNone/>
              <a:defRPr/>
            </a:pPr>
            <a:r>
              <a:rPr lang="en-US" b="1" dirty="0">
                <a:latin typeface="+mn-lt"/>
              </a:rPr>
              <a:t>The following transition heats L*, which depend on the temperature, apply to phase transitions of the water. </a:t>
            </a:r>
          </a:p>
          <a:p>
            <a:pPr marL="0" indent="0">
              <a:lnSpc>
                <a:spcPct val="100000"/>
              </a:lnSpc>
              <a:spcBef>
                <a:spcPts val="0"/>
              </a:spcBef>
              <a:spcAft>
                <a:spcPts val="600"/>
              </a:spcAft>
              <a:buNone/>
              <a:defRPr/>
            </a:pPr>
            <a:r>
              <a:rPr lang="en-US" sz="1600" dirty="0">
                <a:latin typeface="+mn-lt"/>
              </a:rPr>
              <a:t>At 0 °C they are</a:t>
            </a:r>
            <a:r>
              <a:rPr lang="de-DE" sz="1600" dirty="0">
                <a:latin typeface="+mn-lt"/>
              </a:rPr>
              <a:t>:</a:t>
            </a:r>
            <a:endParaRPr sz="1600" dirty="0">
              <a:latin typeface="+mn-lt"/>
            </a:endParaRPr>
          </a:p>
          <a:p>
            <a:pPr>
              <a:lnSpc>
                <a:spcPct val="100000"/>
              </a:lnSpc>
              <a:spcBef>
                <a:spcPts val="0"/>
              </a:spcBef>
              <a:spcAft>
                <a:spcPts val="600"/>
              </a:spcAft>
              <a:defRPr/>
            </a:pPr>
            <a:r>
              <a:rPr lang="de-DE" sz="1600" dirty="0">
                <a:latin typeface="+mn-lt"/>
              </a:rPr>
              <a:t>solid            </a:t>
            </a:r>
            <a:r>
              <a:rPr lang="de-DE" sz="1600" dirty="0" err="1">
                <a:latin typeface="+mn-lt"/>
              </a:rPr>
              <a:t>fluent</a:t>
            </a:r>
            <a:r>
              <a:rPr lang="de-DE" sz="1600" dirty="0">
                <a:latin typeface="+mn-lt"/>
              </a:rPr>
              <a:t>: L* = 333,6 kJ/kg</a:t>
            </a:r>
            <a:endParaRPr sz="1600" dirty="0">
              <a:latin typeface="+mn-lt"/>
            </a:endParaRPr>
          </a:p>
          <a:p>
            <a:pPr>
              <a:lnSpc>
                <a:spcPct val="100000"/>
              </a:lnSpc>
              <a:spcBef>
                <a:spcPts val="0"/>
              </a:spcBef>
              <a:spcAft>
                <a:spcPts val="600"/>
              </a:spcAft>
              <a:defRPr/>
            </a:pPr>
            <a:r>
              <a:rPr lang="de-DE" sz="1600" dirty="0" err="1">
                <a:latin typeface="+mn-lt"/>
              </a:rPr>
              <a:t>fluent</a:t>
            </a:r>
            <a:r>
              <a:rPr lang="de-DE" sz="1600" dirty="0">
                <a:latin typeface="+mn-lt"/>
              </a:rPr>
              <a:t>         gas:      L* = 2 500,6 kJ/kg</a:t>
            </a:r>
            <a:endParaRPr sz="1600" dirty="0">
              <a:latin typeface="+mn-lt"/>
            </a:endParaRPr>
          </a:p>
          <a:p>
            <a:pPr>
              <a:lnSpc>
                <a:spcPct val="100000"/>
              </a:lnSpc>
              <a:spcBef>
                <a:spcPts val="0"/>
              </a:spcBef>
              <a:spcAft>
                <a:spcPts val="600"/>
              </a:spcAft>
              <a:defRPr/>
            </a:pPr>
            <a:r>
              <a:rPr lang="de-DE" sz="1600" dirty="0">
                <a:latin typeface="+mn-lt"/>
              </a:rPr>
              <a:t>solid           gas:      L* = 2 834,2 kJ/kg</a:t>
            </a:r>
            <a:endParaRPr sz="1600" dirty="0">
              <a:latin typeface="+mn-lt"/>
            </a:endParaRPr>
          </a:p>
          <a:p>
            <a:pPr marL="0" indent="0">
              <a:lnSpc>
                <a:spcPct val="100000"/>
              </a:lnSpc>
              <a:spcBef>
                <a:spcPts val="0"/>
              </a:spcBef>
              <a:spcAft>
                <a:spcPts val="600"/>
              </a:spcAft>
              <a:buNone/>
              <a:defRPr/>
            </a:pPr>
            <a:r>
              <a:rPr lang="en-US" sz="1600" dirty="0">
                <a:latin typeface="+mn-lt"/>
              </a:rPr>
              <a:t>As a comparison: </a:t>
            </a:r>
          </a:p>
          <a:p>
            <a:pPr marL="0" indent="0">
              <a:lnSpc>
                <a:spcPct val="100000"/>
              </a:lnSpc>
              <a:spcBef>
                <a:spcPts val="0"/>
              </a:spcBef>
              <a:spcAft>
                <a:spcPts val="600"/>
              </a:spcAft>
              <a:buNone/>
              <a:defRPr/>
            </a:pPr>
            <a:r>
              <a:rPr lang="en-US" sz="1600" dirty="0">
                <a:latin typeface="+mn-lt"/>
              </a:rPr>
              <a:t>The heating of water from 0 °C to 100 °C (no change in the state of aggregation): 418 kJ/ kg. </a:t>
            </a:r>
          </a:p>
          <a:p>
            <a:pPr marL="0" indent="0">
              <a:lnSpc>
                <a:spcPct val="100000"/>
              </a:lnSpc>
              <a:spcBef>
                <a:spcPts val="0"/>
              </a:spcBef>
              <a:spcAft>
                <a:spcPts val="600"/>
              </a:spcAft>
              <a:buNone/>
              <a:defRPr/>
            </a:pPr>
            <a:r>
              <a:rPr lang="en-US" sz="1600" b="1" dirty="0">
                <a:latin typeface="+mn-lt"/>
              </a:rPr>
              <a:t>~1/6 of the energy needed at the same initial temperature to complete the phase transition by evaporation</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99</a:t>
            </a:fld>
            <a:endParaRPr lang="de-DE"/>
          </a:p>
        </p:txBody>
      </p:sp>
    </p:spTree>
  </p:cSld>
  <p:clrMapOvr>
    <a:masterClrMapping/>
  </p:clrMapOvr>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jobs:Projekte:PIK_ab2006:2_Corporate Design:03_Ausarbeitung:6_Powerpoint:Präsentation_090514.pot</Template>
  <TotalTime>5912</TotalTime>
  <Words>6148</Words>
  <Application>Microsoft Office PowerPoint</Application>
  <PresentationFormat>On-screen Show (16:9)</PresentationFormat>
  <Paragraphs>1086</Paragraphs>
  <Slides>161</Slides>
  <Notes>40</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6</vt:i4>
      </vt:variant>
      <vt:variant>
        <vt:lpstr>Slide Titles</vt:lpstr>
      </vt:variant>
      <vt:variant>
        <vt:i4>161</vt:i4>
      </vt:variant>
    </vt:vector>
  </HeadingPairs>
  <TitlesOfParts>
    <vt:vector size="183" baseType="lpstr">
      <vt:lpstr>Arial</vt:lpstr>
      <vt:lpstr>Calibri</vt:lpstr>
      <vt:lpstr>Cambria Math</vt:lpstr>
      <vt:lpstr>Comic Sans MS</vt:lpstr>
      <vt:lpstr>DejaVu Sans</vt:lpstr>
      <vt:lpstr>Droid Sans Fallback</vt:lpstr>
      <vt:lpstr>Helvetica</vt:lpstr>
      <vt:lpstr>Symbol</vt:lpstr>
      <vt:lpstr>Tahoma</vt:lpstr>
      <vt:lpstr>Times New Roman</vt:lpstr>
      <vt:lpstr>Verdana</vt:lpstr>
      <vt:lpstr>Wingdings</vt:lpstr>
      <vt:lpstr>ヒラギノ角ゴ Pro W3</vt:lpstr>
      <vt:lpstr>Benutzerdefiniertes Design</vt:lpstr>
      <vt:lpstr>4_Custom Design</vt:lpstr>
      <vt:lpstr>1_Benutzerdefiniertes Design</vt:lpstr>
      <vt:lpstr>oleObj</vt:lpstr>
      <vt:lpstr>Image</vt:lpstr>
      <vt:lpstr>Equation</vt:lpstr>
      <vt:lpstr>Formel</vt:lpstr>
      <vt:lpstr>CorelDRAW</vt:lpstr>
      <vt:lpstr>Chart</vt:lpstr>
      <vt:lpstr>Fred F. Hattermann  Potsdam Institute for Climate Impact Research hattermann@pik-potsdam.de</vt:lpstr>
      <vt:lpstr>Key questions addressed</vt:lpstr>
      <vt:lpstr>What we will do</vt:lpstr>
      <vt:lpstr>The water nexus, processes and interpretation</vt:lpstr>
      <vt:lpstr>Solutions</vt:lpstr>
      <vt:lpstr>Outline</vt:lpstr>
      <vt:lpstr>Water is life</vt:lpstr>
      <vt:lpstr>Water can be a threat</vt:lpstr>
      <vt:lpstr>Properties of water</vt:lpstr>
      <vt:lpstr>Conversion millimeter into litre</vt:lpstr>
      <vt:lpstr>Repetition: Energy distribution on Earth’s surface</vt:lpstr>
      <vt:lpstr>Excess energy at the equator is transferred towards the poles by convection cells</vt:lpstr>
      <vt:lpstr>PowerPoint Presentation</vt:lpstr>
      <vt:lpstr>Global Atmospheric Flux and Ciculation Cells</vt:lpstr>
      <vt:lpstr>Energy Transport in the Earth System</vt:lpstr>
      <vt:lpstr>Water cycle, simple</vt:lpstr>
      <vt:lpstr>PowerPoint Presentation</vt:lpstr>
      <vt:lpstr>Global water trends </vt:lpstr>
      <vt:lpstr>Number of events worldwide (Munich Re NatCat)</vt:lpstr>
      <vt:lpstr>Hydrological tasks</vt:lpstr>
      <vt:lpstr>Literatur</vt:lpstr>
      <vt:lpstr>„The hydrological classics“</vt:lpstr>
      <vt:lpstr>PowerPoint Presentation</vt:lpstr>
      <vt:lpstr>Definition (DIN 4049)</vt:lpstr>
      <vt:lpstr>Water balance, global</vt:lpstr>
      <vt:lpstr>Water cycle, simple</vt:lpstr>
      <vt:lpstr>Water balance equation</vt:lpstr>
      <vt:lpstr>Water cycle, global</vt:lpstr>
      <vt:lpstr>Water balance Brandenburg</vt:lpstr>
      <vt:lpstr>Precipitation in Germany</vt:lpstr>
      <vt:lpstr>Components of the water balance Germany</vt:lpstr>
      <vt:lpstr>Seasonal water balance Elbe EZG</vt:lpstr>
      <vt:lpstr>PowerPoint Presentation</vt:lpstr>
      <vt:lpstr>Precipitation</vt:lpstr>
      <vt:lpstr>PowerPoint Presentation</vt:lpstr>
      <vt:lpstr>Water cycle, simple</vt:lpstr>
      <vt:lpstr>Conversion millimeter into litre</vt:lpstr>
      <vt:lpstr>Water cycle, global</vt:lpstr>
      <vt:lpstr>Definition of precipitation</vt:lpstr>
      <vt:lpstr>Definition of precipitation</vt:lpstr>
      <vt:lpstr>Formation of precipitation</vt:lpstr>
      <vt:lpstr>Calculation of saturation vapour pressure</vt:lpstr>
      <vt:lpstr>Some results of the Magnus formula</vt:lpstr>
      <vt:lpstr>Saturated water content of the atmosphere is a non-linear function of temperature</vt:lpstr>
      <vt:lpstr>Increase of intense precipitation with temperature</vt:lpstr>
      <vt:lpstr>Daily Rainfall Records Increase Globally</vt:lpstr>
      <vt:lpstr>PowerPoint Presentation</vt:lpstr>
      <vt:lpstr>Frost</vt:lpstr>
      <vt:lpstr>Snow</vt:lpstr>
      <vt:lpstr>Hail</vt:lpstr>
      <vt:lpstr>Hail</vt:lpstr>
      <vt:lpstr>Advective (front) precipitation</vt:lpstr>
      <vt:lpstr>Advective (front) </vt:lpstr>
      <vt:lpstr>Convective</vt:lpstr>
      <vt:lpstr>Convective rain – thunder storms</vt:lpstr>
      <vt:lpstr>Orographic</vt:lpstr>
      <vt:lpstr>Orographic</vt:lpstr>
      <vt:lpstr>Settled precipitation</vt:lpstr>
      <vt:lpstr>PowerPoint Presentation</vt:lpstr>
      <vt:lpstr>Conversion millimeter into litre</vt:lpstr>
      <vt:lpstr>Hellmann rain gauge (ombrometer)</vt:lpstr>
      <vt:lpstr>Undercatch</vt:lpstr>
      <vt:lpstr>Advanced rain gauges</vt:lpstr>
      <vt:lpstr>Synoptic station</vt:lpstr>
      <vt:lpstr>Observation network in Germany </vt:lpstr>
      <vt:lpstr>Radar monitoring of precipitation</vt:lpstr>
      <vt:lpstr>Radar monitoring</vt:lpstr>
      <vt:lpstr>Radar monitoring</vt:lpstr>
      <vt:lpstr>Interpolation of point measurements</vt:lpstr>
      <vt:lpstr>Weighted mean and polygon method</vt:lpstr>
      <vt:lpstr>Inverse distance</vt:lpstr>
      <vt:lpstr>Inverse distance</vt:lpstr>
      <vt:lpstr>Inverse distance</vt:lpstr>
      <vt:lpstr>Isohyetes (zones of the same hight)</vt:lpstr>
      <vt:lpstr>Geostatistical methods</vt:lpstr>
      <vt:lpstr>Comparison of the methods</vt:lpstr>
      <vt:lpstr>Reanalysis data is another possible combination of spatial and point data</vt:lpstr>
      <vt:lpstr>Reanalysis data</vt:lpstr>
      <vt:lpstr>Example: Re-analysis data  for Tanzania</vt:lpstr>
      <vt:lpstr>The COSTRA system of the DWD: Information about intense precipitation</vt:lpstr>
      <vt:lpstr>PowerPoint Presentation</vt:lpstr>
      <vt:lpstr>Recent precipitation Potsdam</vt:lpstr>
      <vt:lpstr>Soil moisture station Potsdam</vt:lpstr>
      <vt:lpstr>Annual precipitation total (left) and trend (right)</vt:lpstr>
      <vt:lpstr>Seasonal distribution of precipitation</vt:lpstr>
      <vt:lpstr>Global precipitation</vt:lpstr>
      <vt:lpstr>Precipitation records (annual)</vt:lpstr>
      <vt:lpstr>Precipitation records (subannual)</vt:lpstr>
      <vt:lpstr>Orographic precipitation La Reunion</vt:lpstr>
      <vt:lpstr>Group work: please answer the questions!</vt:lpstr>
      <vt:lpstr>PowerPoint Presentation</vt:lpstr>
      <vt:lpstr>Evapotranspiration</vt:lpstr>
      <vt:lpstr>PowerPoint Presentation</vt:lpstr>
      <vt:lpstr>Definition</vt:lpstr>
      <vt:lpstr>Evaporation</vt:lpstr>
      <vt:lpstr>Water cycle, global</vt:lpstr>
      <vt:lpstr>Water balance Brandenburg</vt:lpstr>
      <vt:lpstr>Water balance and energy balance are coulpled via evaporation</vt:lpstr>
      <vt:lpstr>Evaporation - phase transformation</vt:lpstr>
      <vt:lpstr>Evapotranspiration</vt:lpstr>
      <vt:lpstr>Evaporation</vt:lpstr>
      <vt:lpstr>Evaporation</vt:lpstr>
      <vt:lpstr>Evaporation</vt:lpstr>
      <vt:lpstr>Evaporation</vt:lpstr>
      <vt:lpstr>Transpiration</vt:lpstr>
      <vt:lpstr>Plant evapotranspiration</vt:lpstr>
      <vt:lpstr>Competition CO2 in H2O out</vt:lpstr>
      <vt:lpstr>C3 and C4 plants</vt:lpstr>
      <vt:lpstr>Share [%] of the two components</vt:lpstr>
      <vt:lpstr>Effects on evaporation</vt:lpstr>
      <vt:lpstr>Potential and actual evapotranspiration</vt:lpstr>
      <vt:lpstr>Potential evapotranspiration</vt:lpstr>
      <vt:lpstr>Actual evapotranspiration AET</vt:lpstr>
      <vt:lpstr>Equations to calculate PET</vt:lpstr>
      <vt:lpstr>PowerPoint Presentation</vt:lpstr>
      <vt:lpstr>Evaporimeter</vt:lpstr>
      <vt:lpstr>Lysimeter</vt:lpstr>
      <vt:lpstr>Lysimeter</vt:lpstr>
      <vt:lpstr>Lysimeter</vt:lpstr>
      <vt:lpstr>PowerPoint Presentation</vt:lpstr>
      <vt:lpstr>AET 1961-90 for Germany, hyd. atlas and modelled</vt:lpstr>
      <vt:lpstr>AET in Berlin</vt:lpstr>
      <vt:lpstr>Effects of vegetation cover</vt:lpstr>
      <vt:lpstr>Influence of vegetation cover on water balance</vt:lpstr>
      <vt:lpstr>Seasonal distribution of evapotranspiration</vt:lpstr>
      <vt:lpstr>Potential evapotranspiration</vt:lpstr>
      <vt:lpstr>Actual transpiration</vt:lpstr>
      <vt:lpstr>Global water trends </vt:lpstr>
      <vt:lpstr>PowerPoint Presentation</vt:lpstr>
      <vt:lpstr>Discharge</vt:lpstr>
      <vt:lpstr>PowerPoint Presentation</vt:lpstr>
      <vt:lpstr>Definition discharge and runoff</vt:lpstr>
      <vt:lpstr>River types</vt:lpstr>
      <vt:lpstr>Flow generation: boundary conditions</vt:lpstr>
      <vt:lpstr>Surface flow</vt:lpstr>
      <vt:lpstr>Interflow</vt:lpstr>
      <vt:lpstr>Groundwater discharge</vt:lpstr>
      <vt:lpstr>Hydrograph</vt:lpstr>
      <vt:lpstr>Discharge regime after Pardé</vt:lpstr>
      <vt:lpstr>Discharge regime: examples</vt:lpstr>
      <vt:lpstr>Discharge regime along the River Danube</vt:lpstr>
      <vt:lpstr>PowerPoint Presentation</vt:lpstr>
      <vt:lpstr>Monitoring of discharge</vt:lpstr>
      <vt:lpstr>Venturi channel</vt:lpstr>
      <vt:lpstr>Monitoring weir</vt:lpstr>
      <vt:lpstr>Tracer / dillution method</vt:lpstr>
      <vt:lpstr>Water level gauges</vt:lpstr>
      <vt:lpstr>Rating curve</vt:lpstr>
      <vt:lpstr>Measuring and calibration via flow velocity</vt:lpstr>
      <vt:lpstr>Flow velocity field</vt:lpstr>
      <vt:lpstr>PowerPoint Presentation</vt:lpstr>
      <vt:lpstr>Water balance</vt:lpstr>
      <vt:lpstr>Water cycle, global</vt:lpstr>
      <vt:lpstr>Seasonal distribution of discharge</vt:lpstr>
      <vt:lpstr>Global discharge</vt:lpstr>
      <vt:lpstr>The largest rivers  (length)</vt:lpstr>
      <vt:lpstr>The largest rivers  (discharge)</vt:lpstr>
      <vt:lpstr>Please answer the questions!</vt:lpstr>
      <vt:lpstr>Outline</vt:lpstr>
      <vt:lpstr>Possible task for the groupwork</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Fred Hattermann</cp:lastModifiedBy>
  <cp:revision>489</cp:revision>
  <cp:lastPrinted>2012-12-05T08:54:19Z</cp:lastPrinted>
  <dcterms:created xsi:type="dcterms:W3CDTF">2009-05-18T10:53:25Z</dcterms:created>
  <dcterms:modified xsi:type="dcterms:W3CDTF">2024-11-18T11:43:55Z</dcterms:modified>
</cp:coreProperties>
</file>