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902" r:id="rId2"/>
    <p:sldMasterId id="2147483916" r:id="rId3"/>
  </p:sldMasterIdLst>
  <p:notesMasterIdLst>
    <p:notesMasterId r:id="rId29"/>
  </p:notesMasterIdLst>
  <p:handoutMasterIdLst>
    <p:handoutMasterId r:id="rId30"/>
  </p:handoutMasterIdLst>
  <p:sldIdLst>
    <p:sldId id="293" r:id="rId4"/>
    <p:sldId id="788" r:id="rId5"/>
    <p:sldId id="793" r:id="rId6"/>
    <p:sldId id="570" r:id="rId7"/>
    <p:sldId id="777" r:id="rId8"/>
    <p:sldId id="791" r:id="rId9"/>
    <p:sldId id="778" r:id="rId10"/>
    <p:sldId id="786" r:id="rId11"/>
    <p:sldId id="763" r:id="rId12"/>
    <p:sldId id="784" r:id="rId13"/>
    <p:sldId id="785" r:id="rId14"/>
    <p:sldId id="294" r:id="rId15"/>
    <p:sldId id="764" r:id="rId16"/>
    <p:sldId id="572" r:id="rId17"/>
    <p:sldId id="347" r:id="rId18"/>
    <p:sldId id="792" r:id="rId19"/>
    <p:sldId id="789" r:id="rId20"/>
    <p:sldId id="776" r:id="rId21"/>
    <p:sldId id="377" r:id="rId22"/>
    <p:sldId id="782" r:id="rId23"/>
    <p:sldId id="529" r:id="rId24"/>
    <p:sldId id="433" r:id="rId25"/>
    <p:sldId id="790" r:id="rId26"/>
    <p:sldId id="787" r:id="rId27"/>
    <p:sldId id="783" r:id="rId28"/>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14" userDrawn="1">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511" userDrawn="1">
          <p15:clr>
            <a:srgbClr val="A4A3A4"/>
          </p15:clr>
        </p15:guide>
        <p15:guide id="7" orient="horz" pos="2164">
          <p15:clr>
            <a:srgbClr val="A4A3A4"/>
          </p15:clr>
        </p15:guide>
        <p15:guide id="8" orient="horz" pos="3117" userDrawn="1">
          <p15:clr>
            <a:srgbClr val="A4A3A4"/>
          </p15:clr>
        </p15:guide>
        <p15:guide id="9" orient="horz" pos="1711">
          <p15:clr>
            <a:srgbClr val="A4A3A4"/>
          </p15:clr>
        </p15:guide>
        <p15:guide id="10" pos="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00"/>
    <a:srgbClr val="FF6600"/>
    <a:srgbClr val="01C3FF"/>
    <a:srgbClr val="E8B218"/>
    <a:srgbClr val="505050"/>
    <a:srgbClr val="646464"/>
    <a:srgbClr val="8C8C82"/>
    <a:srgbClr val="8C8C8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9" autoAdjust="0"/>
    <p:restoredTop sz="96374" autoAdjust="0"/>
  </p:normalViewPr>
  <p:slideViewPr>
    <p:cSldViewPr>
      <p:cViewPr varScale="1">
        <p:scale>
          <a:sx n="168" d="100"/>
          <a:sy n="168" d="100"/>
        </p:scale>
        <p:origin x="336" y="126"/>
      </p:cViewPr>
      <p:guideLst>
        <p:guide orient="horz" pos="214"/>
        <p:guide orient="horz" pos="3552"/>
        <p:guide orient="horz" pos="1536"/>
        <p:guide pos="144"/>
        <p:guide pos="2112"/>
        <p:guide pos="5511"/>
        <p:guide orient="horz" pos="2164"/>
        <p:guide orient="horz" pos="3117"/>
        <p:guide orient="horz" pos="1711"/>
        <p:guide pos="6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2D291F9D-9180-44D7-A2B4-94A3C424FEED}" type="slidenum">
              <a:rPr lang="en-US" sz="1200"/>
              <a:pPr/>
              <a:t>1</a:t>
            </a:fld>
            <a:endParaRPr lang="en-US" sz="1200"/>
          </a:p>
        </p:txBody>
      </p:sp>
      <p:sp>
        <p:nvSpPr>
          <p:cNvPr id="24579" name="Rectangle 7"/>
          <p:cNvSpPr txBox="1">
            <a:spLocks noGrp="1" noChangeArrowheads="1"/>
          </p:cNvSpPr>
          <p:nvPr/>
        </p:nvSpPr>
        <p:spPr bwMode="auto">
          <a:xfrm>
            <a:off x="3848398" y="9431406"/>
            <a:ext cx="2944497" cy="49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4" tIns="46243" rIns="92484" bIns="46243" anchor="b"/>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2E642324-E287-4917-A642-33CEA4318FA8}" type="slidenum">
              <a:rPr lang="en-US" sz="1200"/>
              <a:pPr algn="r"/>
              <a:t>1</a:t>
            </a:fld>
            <a:endParaRPr lang="en-US" sz="1200"/>
          </a:p>
        </p:txBody>
      </p:sp>
      <p:sp>
        <p:nvSpPr>
          <p:cNvPr id="24580" name="Rectangle 7"/>
          <p:cNvSpPr txBox="1">
            <a:spLocks noGrp="1" noChangeArrowheads="1"/>
          </p:cNvSpPr>
          <p:nvPr/>
        </p:nvSpPr>
        <p:spPr bwMode="auto">
          <a:xfrm>
            <a:off x="3848398" y="9433004"/>
            <a:ext cx="2944497" cy="49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7" tIns="46622" rIns="93247" bIns="46622" anchor="b"/>
          <a:lstStyle>
            <a:lvl1pPr defTabSz="923925">
              <a:defRPr sz="2400">
                <a:solidFill>
                  <a:schemeClr val="tx1"/>
                </a:solidFill>
                <a:latin typeface="Arial" pitchFamily="34" charset="0"/>
                <a:ea typeface="ヒラギノ角ゴ Pro W3" charset="-128"/>
              </a:defRPr>
            </a:lvl1pPr>
            <a:lvl2pPr marL="742950" indent="-285750" defTabSz="923925">
              <a:defRPr sz="2400">
                <a:solidFill>
                  <a:schemeClr val="tx1"/>
                </a:solidFill>
                <a:latin typeface="Arial" pitchFamily="34" charset="0"/>
                <a:ea typeface="ヒラギノ角ゴ Pro W3" charset="-128"/>
              </a:defRPr>
            </a:lvl2pPr>
            <a:lvl3pPr marL="1143000" indent="-228600" defTabSz="923925">
              <a:defRPr sz="2400">
                <a:solidFill>
                  <a:schemeClr val="tx1"/>
                </a:solidFill>
                <a:latin typeface="Arial" pitchFamily="34" charset="0"/>
                <a:ea typeface="ヒラギノ角ゴ Pro W3" charset="-128"/>
              </a:defRPr>
            </a:lvl3pPr>
            <a:lvl4pPr marL="1600200" indent="-228600" defTabSz="923925">
              <a:defRPr sz="2400">
                <a:solidFill>
                  <a:schemeClr val="tx1"/>
                </a:solidFill>
                <a:latin typeface="Arial" pitchFamily="34" charset="0"/>
                <a:ea typeface="ヒラギノ角ゴ Pro W3" charset="-128"/>
              </a:defRPr>
            </a:lvl4pPr>
            <a:lvl5pPr marL="2057400" indent="-228600" defTabSz="923925">
              <a:defRPr sz="2400">
                <a:solidFill>
                  <a:schemeClr val="tx1"/>
                </a:solidFill>
                <a:latin typeface="Arial" pitchFamily="34" charset="0"/>
                <a:ea typeface="ヒラギノ角ゴ Pro W3" charset="-128"/>
              </a:defRPr>
            </a:lvl5pPr>
            <a:lvl6pPr marL="25146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688B10FB-6E1F-4A1A-A5B8-72F023467633}" type="slidenum">
              <a:rPr lang="en-US" sz="1200"/>
              <a:pPr algn="r"/>
              <a:t>1</a:t>
            </a:fld>
            <a:endParaRPr lang="en-US" sz="1200"/>
          </a:p>
        </p:txBody>
      </p:sp>
      <p:sp>
        <p:nvSpPr>
          <p:cNvPr id="24581" name="Rectangle 2"/>
          <p:cNvSpPr>
            <a:spLocks noGrp="1" noRot="1" noChangeAspect="1" noChangeArrowheads="1" noTextEdit="1"/>
          </p:cNvSpPr>
          <p:nvPr>
            <p:ph type="sldImg"/>
          </p:nvPr>
        </p:nvSpPr>
        <p:spPr>
          <a:xfrm>
            <a:off x="88900" y="746125"/>
            <a:ext cx="6618288" cy="3724275"/>
          </a:xfrm>
          <a:ln/>
        </p:spPr>
      </p:sp>
      <p:sp>
        <p:nvSpPr>
          <p:cNvPr id="24582" name="Rectangle 3"/>
          <p:cNvSpPr>
            <a:spLocks noGrp="1" noChangeArrowheads="1"/>
          </p:cNvSpPr>
          <p:nvPr>
            <p:ph type="body" idx="1"/>
          </p:nvPr>
        </p:nvSpPr>
        <p:spPr>
          <a:xfrm>
            <a:off x="679130" y="4718898"/>
            <a:ext cx="5436242" cy="4464902"/>
          </a:xfrm>
          <a:noFill/>
        </p:spPr>
        <p:txBody>
          <a:bodyPr lIns="93247" tIns="46622" rIns="93247" bIns="46622"/>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302077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4</a:t>
            </a:fld>
            <a:endParaRPr lang="de-DE"/>
          </a:p>
        </p:txBody>
      </p:sp>
    </p:spTree>
    <p:extLst>
      <p:ext uri="{BB962C8B-B14F-4D97-AF65-F5344CB8AC3E}">
        <p14:creationId xmlns:p14="http://schemas.microsoft.com/office/powerpoint/2010/main" val="353412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8</a:t>
            </a:fld>
            <a:endParaRPr lang="de-DE"/>
          </a:p>
        </p:txBody>
      </p:sp>
    </p:spTree>
    <p:extLst>
      <p:ext uri="{BB962C8B-B14F-4D97-AF65-F5344CB8AC3E}">
        <p14:creationId xmlns:p14="http://schemas.microsoft.com/office/powerpoint/2010/main" val="188264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9</a:t>
            </a:fld>
            <a:endParaRPr lang="de-DE"/>
          </a:p>
        </p:txBody>
      </p:sp>
    </p:spTree>
    <p:extLst>
      <p:ext uri="{BB962C8B-B14F-4D97-AF65-F5344CB8AC3E}">
        <p14:creationId xmlns:p14="http://schemas.microsoft.com/office/powerpoint/2010/main" val="256325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10</a:t>
            </a:fld>
            <a:endParaRPr lang="de-DE"/>
          </a:p>
        </p:txBody>
      </p:sp>
    </p:spTree>
    <p:extLst>
      <p:ext uri="{BB962C8B-B14F-4D97-AF65-F5344CB8AC3E}">
        <p14:creationId xmlns:p14="http://schemas.microsoft.com/office/powerpoint/2010/main" val="184315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11</a:t>
            </a:fld>
            <a:endParaRPr lang="de-DE"/>
          </a:p>
        </p:txBody>
      </p:sp>
    </p:spTree>
    <p:extLst>
      <p:ext uri="{BB962C8B-B14F-4D97-AF65-F5344CB8AC3E}">
        <p14:creationId xmlns:p14="http://schemas.microsoft.com/office/powerpoint/2010/main" val="248008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12</a:t>
            </a:fld>
            <a:endParaRPr lang="de-DE"/>
          </a:p>
        </p:txBody>
      </p:sp>
    </p:spTree>
    <p:extLst>
      <p:ext uri="{BB962C8B-B14F-4D97-AF65-F5344CB8AC3E}">
        <p14:creationId xmlns:p14="http://schemas.microsoft.com/office/powerpoint/2010/main" val="213217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dirty="0"/>
              <a:t>Pflanzen</a:t>
            </a:r>
            <a:r>
              <a:rPr lang="de-DE" baseline="0" dirty="0"/>
              <a:t>verfügbares Wasser in Durchwurzelbarer Bodenzone, simuliert durch SWIM und, wo möglich, durch DWD-Daten validiert.</a:t>
            </a:r>
            <a:endParaRPr lang="de-DE" dirty="0"/>
          </a:p>
        </p:txBody>
      </p:sp>
      <p:sp>
        <p:nvSpPr>
          <p:cNvPr id="4" name="Slide Number Placeholder 3"/>
          <p:cNvSpPr>
            <a:spLocks noGrp="1"/>
          </p:cNvSpPr>
          <p:nvPr>
            <p:ph type="sldNum" sz="quarter" idx="10"/>
          </p:nvPr>
        </p:nvSpPr>
        <p:spPr/>
        <p:txBody>
          <a:bodyPr/>
          <a:lstStyle/>
          <a:p>
            <a:pPr>
              <a:defRPr/>
            </a:pPr>
            <a:fld id="{658265E3-42D8-4FD6-BFF5-559EFD911E66}" type="slidenum">
              <a:rPr lang="de-DE" smtClean="0"/>
              <a:pPr>
                <a:defRPr/>
              </a:pPr>
              <a:t>15</a:t>
            </a:fld>
            <a:endParaRPr lang="de-DE"/>
          </a:p>
        </p:txBody>
      </p:sp>
    </p:spTree>
    <p:extLst>
      <p:ext uri="{BB962C8B-B14F-4D97-AF65-F5344CB8AC3E}">
        <p14:creationId xmlns:p14="http://schemas.microsoft.com/office/powerpoint/2010/main" val="282779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20EC391-BA46-4AF5-8CF5-A9B1FC32E97C}" type="slidenum">
              <a:rPr lang="de-DE" altLang="en-US" smtClean="0">
                <a:latin typeface="Arial" pitchFamily="34" charset="0"/>
              </a:rPr>
              <a:pPr eaLnBrk="1" hangingPunct="1">
                <a:spcBef>
                  <a:spcPct val="0"/>
                </a:spcBef>
              </a:pPr>
              <a:t>21</a:t>
            </a:fld>
            <a:endParaRPr lang="de-DE" altLang="en-US">
              <a:latin typeface="Arial" pitchFamily="34" charset="0"/>
            </a:endParaRPr>
          </a:p>
        </p:txBody>
      </p:sp>
      <p:sp>
        <p:nvSpPr>
          <p:cNvPr id="92163" name="Rectangle 2"/>
          <p:cNvSpPr>
            <a:spLocks noGrp="1" noRot="1" noChangeAspect="1" noChangeArrowheads="1" noTextEdit="1"/>
          </p:cNvSpPr>
          <p:nvPr>
            <p:ph type="sldImg"/>
          </p:nvPr>
        </p:nvSpPr>
        <p:spPr>
          <a:xfrm>
            <a:off x="74613" y="738188"/>
            <a:ext cx="6569075" cy="3695700"/>
          </a:xfrm>
          <a:ln/>
        </p:spPr>
      </p:sp>
      <p:sp>
        <p:nvSpPr>
          <p:cNvPr id="92164" name="Rectangle 3"/>
          <p:cNvSpPr>
            <a:spLocks noGrp="1" noChangeArrowheads="1"/>
          </p:cNvSpPr>
          <p:nvPr>
            <p:ph type="body" idx="1"/>
          </p:nvPr>
        </p:nvSpPr>
        <p:spPr>
          <a:xfrm>
            <a:off x="895350" y="4681538"/>
            <a:ext cx="4927600" cy="4435475"/>
          </a:xfrm>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10/19/2023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10/19/2023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10/19/2023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3098703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6"/>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3"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2631469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10/19/2023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1" descr="B_dt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28650"/>
            <a:ext cx="4343400" cy="8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Grp="1" noChangeArrowheads="1"/>
          </p:cNvSpPr>
          <p:nvPr>
            <p:ph type="ctrTitle"/>
          </p:nvPr>
        </p:nvSpPr>
        <p:spPr>
          <a:xfrm>
            <a:off x="1409715" y="1930401"/>
            <a:ext cx="6315353" cy="812736"/>
          </a:xfrm>
        </p:spPr>
        <p:txBody>
          <a:bodyPr>
            <a:noAutofit/>
          </a:bodyPr>
          <a:lstStyle>
            <a:lvl1pPr algn="ctr">
              <a:defRPr sz="3000" b="1">
                <a:solidFill>
                  <a:srgbClr val="E6803A"/>
                </a:solidFill>
                <a:latin typeface="+mn-lt"/>
              </a:defRPr>
            </a:lvl1pPr>
          </a:lstStyle>
          <a:p>
            <a:pPr lvl="0"/>
            <a:r>
              <a:rPr lang="en-US" dirty="0"/>
              <a:t>Click to edit Master title style</a:t>
            </a:r>
            <a:endParaRPr lang="en-US" noProof="0" dirty="0"/>
          </a:p>
        </p:txBody>
      </p:sp>
      <p:sp>
        <p:nvSpPr>
          <p:cNvPr id="9" name="Rectangle 13"/>
          <p:cNvSpPr>
            <a:spLocks noGrp="1" noChangeArrowheads="1"/>
          </p:cNvSpPr>
          <p:nvPr>
            <p:ph type="subTitle" idx="1" hasCustomPrompt="1"/>
          </p:nvPr>
        </p:nvSpPr>
        <p:spPr>
          <a:xfrm>
            <a:off x="1409715" y="3210845"/>
            <a:ext cx="6315353" cy="776955"/>
          </a:xfrm>
        </p:spPr>
        <p:txBody>
          <a:bodyPr>
            <a:noAutofit/>
          </a:bodyPr>
          <a:lstStyle>
            <a:lvl1pPr marL="0" indent="0" algn="ctr">
              <a:buFont typeface="Arial" panose="020B0604020202020204" pitchFamily="34" charset="0"/>
              <a:buNone/>
              <a:defRPr sz="1800" b="0">
                <a:latin typeface="+mn-lt"/>
              </a:defRPr>
            </a:lvl1pPr>
          </a:lstStyle>
          <a:p>
            <a:pPr lvl="0"/>
            <a:r>
              <a:rPr lang="en-US" noProof="0" dirty="0"/>
              <a:t>Name</a:t>
            </a:r>
          </a:p>
          <a:p>
            <a:pPr lvl="0"/>
            <a:r>
              <a:rPr lang="en-US" noProof="0" dirty="0"/>
              <a:t>Meeting, Date</a:t>
            </a:r>
          </a:p>
        </p:txBody>
      </p:sp>
      <p:sp>
        <p:nvSpPr>
          <p:cNvPr id="10" name="Line 8"/>
          <p:cNvSpPr>
            <a:spLocks noChangeShapeType="1"/>
          </p:cNvSpPr>
          <p:nvPr userDrawn="1"/>
        </p:nvSpPr>
        <p:spPr bwMode="auto">
          <a:xfrm>
            <a:off x="162000" y="4320000"/>
            <a:ext cx="8721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1800">
              <a:solidFill>
                <a:srgbClr val="000000"/>
              </a:solidFill>
              <a:latin typeface="Arial"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0" y="4376700"/>
            <a:ext cx="1096028" cy="753300"/>
          </a:xfrm>
          <a:prstGeom prst="rect">
            <a:avLst/>
          </a:prstGeom>
        </p:spPr>
      </p:pic>
      <p:sp>
        <p:nvSpPr>
          <p:cNvPr id="12" name="Footer Placeholder 4"/>
          <p:cNvSpPr>
            <a:spLocks noGrp="1"/>
          </p:cNvSpPr>
          <p:nvPr>
            <p:ph type="ftr" sz="quarter" idx="11"/>
          </p:nvPr>
        </p:nvSpPr>
        <p:spPr>
          <a:xfrm>
            <a:off x="3028950" y="4767263"/>
            <a:ext cx="3086100" cy="273844"/>
          </a:xfrm>
        </p:spPr>
        <p:txBody>
          <a:bodyPr/>
          <a:lstStyle/>
          <a:p>
            <a:endParaRPr lang="de-DE" dirty="0"/>
          </a:p>
        </p:txBody>
      </p:sp>
      <p:sp>
        <p:nvSpPr>
          <p:cNvPr id="13" name="Slide Number Placeholder 5"/>
          <p:cNvSpPr>
            <a:spLocks noGrp="1"/>
          </p:cNvSpPr>
          <p:nvPr>
            <p:ph type="sldNum" sz="quarter" idx="12"/>
          </p:nvPr>
        </p:nvSpPr>
        <p:spPr>
          <a:xfrm>
            <a:off x="6457950" y="4767263"/>
            <a:ext cx="2057400" cy="273844"/>
          </a:xfrm>
        </p:spPr>
        <p:txBody>
          <a:bodyPr/>
          <a:lstStyle/>
          <a:p>
            <a:fld id="{1B44015D-9407-488E-8AD7-722ADB5AEF29}" type="slidenum">
              <a:rPr lang="de-DE" smtClean="0"/>
              <a:t>‹#›</a:t>
            </a:fld>
            <a:endParaRPr lang="de-DE"/>
          </a:p>
        </p:txBody>
      </p:sp>
      <p:grpSp>
        <p:nvGrpSpPr>
          <p:cNvPr id="14" name="Gruppieren 51"/>
          <p:cNvGrpSpPr>
            <a:grpSpLocks noChangeAspect="1"/>
          </p:cNvGrpSpPr>
          <p:nvPr userDrawn="1"/>
        </p:nvGrpSpPr>
        <p:grpSpPr>
          <a:xfrm>
            <a:off x="8083975" y="4564350"/>
            <a:ext cx="529633" cy="378000"/>
            <a:chOff x="7215188" y="176213"/>
            <a:chExt cx="1552575" cy="1108075"/>
          </a:xfrm>
        </p:grpSpPr>
        <p:sp>
          <p:nvSpPr>
            <p:cNvPr id="18"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9"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20"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1697111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141893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628650" y="1369219"/>
            <a:ext cx="7886700" cy="2894082"/>
          </a:xfrm>
        </p:spPr>
        <p:txBody>
          <a:bodyPr>
            <a:noAutofit/>
          </a:bodyPr>
          <a:lstStyle>
            <a:lvl1pPr marL="171450" indent="-171450">
              <a:lnSpc>
                <a:spcPct val="100000"/>
              </a:lnSpc>
              <a:spcBef>
                <a:spcPts val="0"/>
              </a:spcBef>
              <a:spcAft>
                <a:spcPts val="750"/>
              </a:spcAft>
              <a:buFont typeface="Arial" panose="020B0604020202020204" pitchFamily="34" charset="0"/>
              <a:buChar char="•"/>
              <a:defRPr>
                <a:latin typeface="+mn-lt"/>
              </a:defRPr>
            </a:lvl1pPr>
            <a:lvl2pPr marL="514350" indent="-171450">
              <a:lnSpc>
                <a:spcPct val="100000"/>
              </a:lnSpc>
              <a:spcBef>
                <a:spcPts val="0"/>
              </a:spcBef>
              <a:spcAft>
                <a:spcPts val="450"/>
              </a:spcAft>
              <a:buFont typeface="Arial" panose="020B0604020202020204" pitchFamily="34" charset="0"/>
              <a:buChar char="•"/>
              <a:defRPr>
                <a:latin typeface="+mn-lt"/>
              </a:defRPr>
            </a:lvl2pPr>
            <a:lvl3pPr marL="857250" indent="-171450">
              <a:spcBef>
                <a:spcPts val="0"/>
              </a:spcBef>
              <a:spcAft>
                <a:spcPts val="450"/>
              </a:spcAft>
              <a:buFont typeface="Arial" panose="020B0604020202020204" pitchFamily="34" charset="0"/>
              <a:buChar char="•"/>
              <a:defRPr>
                <a:latin typeface="+mn-lt"/>
              </a:defRPr>
            </a:lvl3pPr>
            <a:lvl4pPr marL="1200150" indent="-171450">
              <a:spcBef>
                <a:spcPts val="0"/>
              </a:spcBef>
              <a:spcAft>
                <a:spcPts val="450"/>
              </a:spcAft>
              <a:buFont typeface="Arial" panose="020B0604020202020204" pitchFamily="34" charset="0"/>
              <a:buChar char="•"/>
              <a:defRPr>
                <a:latin typeface="+mn-lt"/>
              </a:defRPr>
            </a:lvl4pPr>
            <a:lvl5pPr marL="1543050" indent="-171450">
              <a:spcBef>
                <a:spcPts val="0"/>
              </a:spcBef>
              <a:spcAft>
                <a:spcPts val="450"/>
              </a:spcAft>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3458097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Number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lstStyle>
            <a:lvl1pPr marL="385763" indent="-385763">
              <a:spcBef>
                <a:spcPts val="0"/>
              </a:spcBef>
              <a:spcAft>
                <a:spcPts val="450"/>
              </a:spcAft>
              <a:buFont typeface="+mj-lt"/>
              <a:buAutoNum type="arabicParenBoth"/>
              <a:defRPr/>
            </a:lvl1pPr>
            <a:lvl2pPr marL="685800" indent="-342900">
              <a:spcBef>
                <a:spcPts val="0"/>
              </a:spcBef>
              <a:spcAft>
                <a:spcPts val="450"/>
              </a:spcAft>
              <a:buFont typeface="Arial" panose="020B0604020202020204" pitchFamily="34" charset="0"/>
              <a:buChar char="•"/>
              <a:defRPr/>
            </a:lvl2pPr>
            <a:lvl3pPr marL="942975" indent="-257175">
              <a:spcBef>
                <a:spcPts val="0"/>
              </a:spcBef>
              <a:spcAft>
                <a:spcPts val="450"/>
              </a:spcAft>
              <a:buFont typeface="Arial" panose="020B0604020202020204" pitchFamily="34" charset="0"/>
              <a:buChar char="•"/>
              <a:defRPr/>
            </a:lvl3pPr>
            <a:lvl4pPr marL="1028700" indent="0">
              <a:spcBef>
                <a:spcPts val="0"/>
              </a:spcBef>
              <a:spcAft>
                <a:spcPts val="450"/>
              </a:spcAft>
              <a:buFont typeface="+mj-lt"/>
              <a:buNone/>
              <a:defRPr/>
            </a:lvl4pPr>
            <a:lvl5pPr marL="1371600" indent="0">
              <a:spcBef>
                <a:spcPts val="0"/>
              </a:spcBef>
              <a:spcAft>
                <a:spcPts val="450"/>
              </a:spcAft>
              <a:buFont typeface="+mj-lt"/>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11"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6"/>
          <p:cNvSpPr>
            <a:spLocks noChangeShapeType="1"/>
          </p:cNvSpPr>
          <p:nvPr userDrawn="1"/>
        </p:nvSpPr>
        <p:spPr bwMode="auto">
          <a:xfrm flipV="1">
            <a:off x="1285876" y="4680407"/>
            <a:ext cx="7229475"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9" name="Gruppieren 51"/>
          <p:cNvGrpSpPr>
            <a:grpSpLocks noChangeAspect="1"/>
          </p:cNvGrpSpPr>
          <p:nvPr userDrawn="1"/>
        </p:nvGrpSpPr>
        <p:grpSpPr>
          <a:xfrm>
            <a:off x="8443902" y="169850"/>
            <a:ext cx="529633" cy="378000"/>
            <a:chOff x="7215188" y="176213"/>
            <a:chExt cx="1552575" cy="1108075"/>
          </a:xfrm>
        </p:grpSpPr>
        <p:sp>
          <p:nvSpPr>
            <p:cNvPr id="10"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3"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59057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10/19/2023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51D2C4-8BCE-40DA-9704-DEAB61600C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63421"/>
            <a:ext cx="9144000" cy="4565730"/>
          </a:xfrm>
          <a:prstGeom prst="rect">
            <a:avLst/>
          </a:prstGeom>
        </p:spPr>
      </p:pic>
      <p:sp>
        <p:nvSpPr>
          <p:cNvPr id="24" name="Rectangle 23">
            <a:extLst>
              <a:ext uri="{FF2B5EF4-FFF2-40B4-BE49-F238E27FC236}">
                <a16:creationId xmlns:a16="http://schemas.microsoft.com/office/drawing/2014/main" id="{F21BEDFF-58DD-41B5-8B8B-39D3DB00D0D1}"/>
              </a:ext>
            </a:extLst>
          </p:cNvPr>
          <p:cNvSpPr/>
          <p:nvPr userDrawn="1"/>
        </p:nvSpPr>
        <p:spPr>
          <a:xfrm rot="10800000">
            <a:off x="-2" y="72778"/>
            <a:ext cx="9144001" cy="4556372"/>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1"/>
          <p:cNvSpPr>
            <a:spLocks noGrp="1"/>
          </p:cNvSpPr>
          <p:nvPr>
            <p:ph type="body" sz="quarter" idx="10" hasCustomPrompt="1"/>
          </p:nvPr>
        </p:nvSpPr>
        <p:spPr>
          <a:xfrm>
            <a:off x="521494" y="811549"/>
            <a:ext cx="5848901" cy="1450326"/>
          </a:xfrm>
          <a:prstGeom prst="rect">
            <a:avLst/>
          </a:prstGeom>
        </p:spPr>
        <p:txBody>
          <a:bodyPr anchor="b" anchorCtr="0">
            <a:normAutofit/>
          </a:bodyPr>
          <a:lstStyle>
            <a:lvl1pPr marL="0" indent="0">
              <a:buFontTx/>
              <a:buNone/>
              <a:defRPr sz="3000" b="0" i="0">
                <a:solidFill>
                  <a:schemeClr val="accent1"/>
                </a:solidFill>
                <a:latin typeface="Raleway"/>
                <a:ea typeface="Raleway"/>
                <a:cs typeface="Raleway"/>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PRESENTATION TITLE</a:t>
            </a:r>
          </a:p>
        </p:txBody>
      </p:sp>
      <p:sp>
        <p:nvSpPr>
          <p:cNvPr id="19" name="Text Placeholder 11"/>
          <p:cNvSpPr>
            <a:spLocks noGrp="1"/>
          </p:cNvSpPr>
          <p:nvPr>
            <p:ph type="body" sz="quarter" idx="11" hasCustomPrompt="1"/>
          </p:nvPr>
        </p:nvSpPr>
        <p:spPr>
          <a:xfrm>
            <a:off x="521494" y="2826160"/>
            <a:ext cx="5848901" cy="285953"/>
          </a:xfrm>
          <a:prstGeom prst="rect">
            <a:avLst/>
          </a:prstGeom>
        </p:spPr>
        <p:txBody>
          <a:bodyPr anchor="t" anchorCtr="0">
            <a:normAutofit/>
          </a:bodyPr>
          <a:lstStyle>
            <a:lvl1pPr marL="0" indent="0">
              <a:buFontTx/>
              <a:buNone/>
              <a:defRPr sz="1500" b="0" i="0" baseline="0">
                <a:solidFill>
                  <a:schemeClr val="accent4"/>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a:t>Name of speaker </a:t>
            </a:r>
            <a:endParaRPr lang="en-US" dirty="0"/>
          </a:p>
        </p:txBody>
      </p:sp>
      <p:sp>
        <p:nvSpPr>
          <p:cNvPr id="6" name="Rectangle 5"/>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3"/>
          <a:stretch>
            <a:fillRect/>
          </a:stretch>
        </p:blipFill>
        <p:spPr>
          <a:xfrm>
            <a:off x="521493" y="389256"/>
            <a:ext cx="2352904" cy="423523"/>
          </a:xfrm>
          <a:prstGeom prst="rect">
            <a:avLst/>
          </a:prstGeom>
        </p:spPr>
      </p:pic>
      <p:sp>
        <p:nvSpPr>
          <p:cNvPr id="9" name="Text Placeholder 11">
            <a:extLst>
              <a:ext uri="{FF2B5EF4-FFF2-40B4-BE49-F238E27FC236}">
                <a16:creationId xmlns:a16="http://schemas.microsoft.com/office/drawing/2014/main" id="{130947C5-C5DD-486C-B530-7F12A117311A}"/>
              </a:ext>
            </a:extLst>
          </p:cNvPr>
          <p:cNvSpPr>
            <a:spLocks noGrp="1"/>
          </p:cNvSpPr>
          <p:nvPr>
            <p:ph type="body" sz="quarter" idx="13" hasCustomPrompt="1"/>
          </p:nvPr>
        </p:nvSpPr>
        <p:spPr>
          <a:xfrm>
            <a:off x="521494" y="3070522"/>
            <a:ext cx="5848901" cy="315911"/>
          </a:xfrm>
          <a:prstGeom prst="rect">
            <a:avLst/>
          </a:prstGeom>
        </p:spPr>
        <p:txBody>
          <a:bodyPr anchor="t" anchorCtr="0">
            <a:normAutofit/>
          </a:bodyPr>
          <a:lstStyle>
            <a:lvl1pPr marL="0" indent="0">
              <a:buFontTx/>
              <a:buNone/>
              <a:defRPr sz="1500" b="0" i="0" baseline="0">
                <a:solidFill>
                  <a:schemeClr val="accent4"/>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Date of presentation</a:t>
            </a:r>
          </a:p>
        </p:txBody>
      </p:sp>
      <p:sp>
        <p:nvSpPr>
          <p:cNvPr id="10" name="Text Placeholder 11">
            <a:extLst>
              <a:ext uri="{FF2B5EF4-FFF2-40B4-BE49-F238E27FC236}">
                <a16:creationId xmlns:a16="http://schemas.microsoft.com/office/drawing/2014/main" id="{C14044D3-89CF-4734-80A9-544C8235E577}"/>
              </a:ext>
            </a:extLst>
          </p:cNvPr>
          <p:cNvSpPr>
            <a:spLocks noGrp="1"/>
          </p:cNvSpPr>
          <p:nvPr>
            <p:ph type="body" sz="quarter" idx="14" hasCustomPrompt="1"/>
          </p:nvPr>
        </p:nvSpPr>
        <p:spPr>
          <a:xfrm>
            <a:off x="2432274" y="3425618"/>
            <a:ext cx="6459478" cy="837339"/>
          </a:xfrm>
          <a:prstGeom prst="rect">
            <a:avLst/>
          </a:prstGeom>
        </p:spPr>
        <p:txBody>
          <a:bodyPr anchor="b" anchorCtr="0">
            <a:normAutofit/>
          </a:bodyPr>
          <a:lstStyle>
            <a:lvl1pPr marL="0" indent="0">
              <a:buFontTx/>
              <a:buNone/>
              <a:defRPr sz="1500" b="0" i="0" baseline="0">
                <a:solidFill>
                  <a:schemeClr val="tx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Partner name</a:t>
            </a:r>
          </a:p>
        </p:txBody>
      </p:sp>
      <p:sp>
        <p:nvSpPr>
          <p:cNvPr id="5" name="Picture Placeholder 4">
            <a:extLst>
              <a:ext uri="{FF2B5EF4-FFF2-40B4-BE49-F238E27FC236}">
                <a16:creationId xmlns:a16="http://schemas.microsoft.com/office/drawing/2014/main" id="{C1D5A73F-1817-44FF-94E9-CC2165826A33}"/>
              </a:ext>
            </a:extLst>
          </p:cNvPr>
          <p:cNvSpPr>
            <a:spLocks noGrp="1"/>
          </p:cNvSpPr>
          <p:nvPr>
            <p:ph type="pic" sz="quarter" idx="15" hasCustomPrompt="1"/>
          </p:nvPr>
        </p:nvSpPr>
        <p:spPr>
          <a:xfrm>
            <a:off x="521494" y="3425618"/>
            <a:ext cx="1781849" cy="837339"/>
          </a:xfrm>
          <a:prstGeom prst="rect">
            <a:avLst/>
          </a:prstGeom>
        </p:spPr>
        <p:txBody>
          <a:bodyPr anchor="b"/>
          <a:lstStyle>
            <a:lvl1pPr marL="0" indent="0">
              <a:buNone/>
              <a:defRPr sz="1500">
                <a:solidFill>
                  <a:schemeClr val="tx1"/>
                </a:solidFill>
              </a:defRPr>
            </a:lvl1pPr>
          </a:lstStyle>
          <a:p>
            <a:r>
              <a:rPr lang="es-ES" dirty="0" err="1"/>
              <a:t>Partner</a:t>
            </a:r>
            <a:r>
              <a:rPr lang="es-ES" dirty="0"/>
              <a:t> logo</a:t>
            </a:r>
            <a:endParaRPr lang="en-GB" dirty="0"/>
          </a:p>
        </p:txBody>
      </p:sp>
      <p:pic>
        <p:nvPicPr>
          <p:cNvPr id="15" name="Picture 14">
            <a:extLst>
              <a:ext uri="{FF2B5EF4-FFF2-40B4-BE49-F238E27FC236}">
                <a16:creationId xmlns:a16="http://schemas.microsoft.com/office/drawing/2014/main" id="{1181F03A-29C8-49C7-830B-F9BF786AB7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1135" y="4730911"/>
            <a:ext cx="4121727" cy="298826"/>
          </a:xfrm>
          <a:prstGeom prst="rect">
            <a:avLst/>
          </a:prstGeom>
        </p:spPr>
      </p:pic>
      <p:cxnSp>
        <p:nvCxnSpPr>
          <p:cNvPr id="17" name="Straight Connector 16">
            <a:extLst>
              <a:ext uri="{FF2B5EF4-FFF2-40B4-BE49-F238E27FC236}">
                <a16:creationId xmlns:a16="http://schemas.microsoft.com/office/drawing/2014/main" id="{B0DD7CE0-C3E3-4920-9CC0-E04C540A49AC}"/>
              </a:ext>
            </a:extLst>
          </p:cNvPr>
          <p:cNvCxnSpPr>
            <a:cxnSpLocks/>
          </p:cNvCxnSpPr>
          <p:nvPr userDrawn="1"/>
        </p:nvCxnSpPr>
        <p:spPr>
          <a:xfrm flipH="1">
            <a:off x="-1" y="4629151"/>
            <a:ext cx="9144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E629DA7-8315-4EF7-9075-4AF2DE5B9181}"/>
              </a:ext>
            </a:extLst>
          </p:cNvPr>
          <p:cNvSpPr>
            <a:spLocks noGrp="1"/>
          </p:cNvSpPr>
          <p:nvPr>
            <p:ph type="body" sz="quarter" idx="16" hasCustomPrompt="1"/>
          </p:nvPr>
        </p:nvSpPr>
        <p:spPr>
          <a:xfrm>
            <a:off x="521494" y="2329817"/>
            <a:ext cx="5848901" cy="986058"/>
          </a:xfrm>
          <a:prstGeom prst="rect">
            <a:avLst/>
          </a:prstGeom>
        </p:spPr>
        <p:txBody>
          <a:bodyPr/>
          <a:lstStyle>
            <a:lvl1pPr marL="0" indent="0">
              <a:buNone/>
              <a:defRPr sz="2100">
                <a:solidFill>
                  <a:schemeClr val="accent2"/>
                </a:solidFill>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of the event</a:t>
            </a:r>
            <a:endParaRPr lang="en-GB" dirty="0"/>
          </a:p>
        </p:txBody>
      </p:sp>
    </p:spTree>
    <p:extLst>
      <p:ext uri="{BB962C8B-B14F-4D97-AF65-F5344CB8AC3E}">
        <p14:creationId xmlns:p14="http://schemas.microsoft.com/office/powerpoint/2010/main" val="1213094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umbered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1246368"/>
            <a:ext cx="8276997" cy="3148715"/>
          </a:xfrm>
          <a:prstGeom prst="rect">
            <a:avLst/>
          </a:prstGeom>
        </p:spPr>
        <p:txBody>
          <a:bodyPr/>
          <a:lstStyle>
            <a:lvl1pPr marL="385763" indent="-385763">
              <a:buFont typeface="+mj-lt"/>
              <a:buAutoNum type="arabicPeriod"/>
              <a:defRPr lang="en-US" dirty="0" smtClean="0">
                <a:solidFill>
                  <a:srgbClr val="8A8A8D"/>
                </a:solidFill>
                <a:latin typeface="Raleway" panose="020B0503030101060003" pitchFamily="34" charset="0"/>
              </a:defRPr>
            </a:lvl1pPr>
            <a:lvl2pPr marL="685800" indent="-342900">
              <a:buFont typeface="+mj-lt"/>
              <a:buAutoNum type="arabicPeriod"/>
              <a:defRPr lang="en-US" dirty="0" smtClean="0">
                <a:solidFill>
                  <a:srgbClr val="8A8A8D"/>
                </a:solidFill>
                <a:latin typeface="Raleway" panose="020B0503030101060003" pitchFamily="34" charset="0"/>
              </a:defRPr>
            </a:lvl2pPr>
            <a:lvl3pPr marL="1028700" indent="-342900">
              <a:buFont typeface="+mj-lt"/>
              <a:buAutoNum type="arabicPeriod"/>
              <a:defRPr lang="en-US" dirty="0" smtClean="0">
                <a:solidFill>
                  <a:srgbClr val="8A8A8D"/>
                </a:solidFill>
                <a:latin typeface="Raleway" panose="020B0503030101060003" pitchFamily="34" charset="0"/>
              </a:defRPr>
            </a:lvl3pPr>
            <a:lvl4pPr marL="1285875" indent="-257175">
              <a:buFont typeface="+mj-lt"/>
              <a:buAutoNum type="arabicPeriod"/>
              <a:defRPr lang="en-US" dirty="0" smtClean="0">
                <a:solidFill>
                  <a:srgbClr val="8A8A8D"/>
                </a:solidFill>
                <a:latin typeface="Raleway" panose="020B0503030101060003" pitchFamily="34" charset="0"/>
              </a:defRPr>
            </a:lvl4pPr>
            <a:lvl5pPr marL="1628775" indent="-257175">
              <a:buFont typeface="+mj-lt"/>
              <a:buAutoNum type="arabicPeriod"/>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686349" y="316876"/>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588499"/>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260866"/>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3810613E-6768-436B-AA60-4806AF3052C4}"/>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C3C904C8-A6DE-4F29-A7ED-8C07EB0D262C}"/>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953374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lIns="121917" tIns="60958" rIns="121917" bIns="60958"/>
          <a:lstStyle/>
          <a:p>
            <a:r>
              <a:rPr lang="en-US"/>
              <a:t>Click to edit Master title style</a:t>
            </a:r>
          </a:p>
        </p:txBody>
      </p:sp>
      <p:sp>
        <p:nvSpPr>
          <p:cNvPr id="3" name="Rectangle 4"/>
          <p:cNvSpPr>
            <a:spLocks noGrp="1" noChangeArrowheads="1"/>
          </p:cNvSpPr>
          <p:nvPr>
            <p:ph type="dt" sz="half" idx="10"/>
          </p:nvPr>
        </p:nvSpPr>
        <p:spPr>
          <a:xfrm>
            <a:off x="457200" y="4767264"/>
            <a:ext cx="2133600" cy="273844"/>
          </a:xfrm>
          <a:prstGeom prst="rect">
            <a:avLst/>
          </a:prstGeom>
          <a:ln/>
        </p:spPr>
        <p:txBody>
          <a:bodyPr lIns="121917" tIns="60958" rIns="121917" bIns="60958"/>
          <a:lstStyle>
            <a:lvl1pPr>
              <a:defRPr/>
            </a:lvl1pPr>
          </a:lstStyle>
          <a:p>
            <a:pPr>
              <a:defRPr/>
            </a:pPr>
            <a:endParaRPr lang="en-US"/>
          </a:p>
        </p:txBody>
      </p:sp>
      <p:sp>
        <p:nvSpPr>
          <p:cNvPr id="4" name="Rectangle 5"/>
          <p:cNvSpPr>
            <a:spLocks noGrp="1" noChangeArrowheads="1"/>
          </p:cNvSpPr>
          <p:nvPr>
            <p:ph type="ftr" sz="quarter" idx="11"/>
          </p:nvPr>
        </p:nvSpPr>
        <p:spPr>
          <a:xfrm>
            <a:off x="3124200" y="4767264"/>
            <a:ext cx="2895600" cy="273844"/>
          </a:xfrm>
          <a:prstGeom prst="rect">
            <a:avLst/>
          </a:prstGeom>
          <a:ln/>
        </p:spPr>
        <p:txBody>
          <a:bodyPr lIns="121917" tIns="60958" rIns="121917" bIns="60958"/>
          <a:lstStyle>
            <a:lvl1pPr>
              <a:defRPr/>
            </a:lvl1pPr>
          </a:lstStyle>
          <a:p>
            <a:pPr>
              <a:defRPr/>
            </a:pPr>
            <a:endParaRPr lang="en-US"/>
          </a:p>
        </p:txBody>
      </p:sp>
      <p:sp>
        <p:nvSpPr>
          <p:cNvPr id="5" name="Rectangle 6"/>
          <p:cNvSpPr>
            <a:spLocks noGrp="1" noChangeArrowheads="1"/>
          </p:cNvSpPr>
          <p:nvPr>
            <p:ph type="sldNum" sz="quarter" idx="12"/>
          </p:nvPr>
        </p:nvSpPr>
        <p:spPr>
          <a:xfrm>
            <a:off x="6553200" y="4767264"/>
            <a:ext cx="2133600" cy="273844"/>
          </a:xfrm>
          <a:prstGeom prst="rect">
            <a:avLst/>
          </a:prstGeom>
          <a:ln/>
        </p:spPr>
        <p:txBody>
          <a:bodyPr lIns="121917" tIns="60958" rIns="121917" bIns="60958"/>
          <a:lstStyle>
            <a:lvl1pPr>
              <a:defRPr/>
            </a:lvl1pPr>
          </a:lstStyle>
          <a:p>
            <a:pPr>
              <a:defRPr/>
            </a:pPr>
            <a:fld id="{7C6144FC-F239-4363-BD35-E1D8BDF7889D}" type="slidenum">
              <a:rPr lang="en-US" smtClean="0"/>
              <a:pPr>
                <a:defRPr/>
              </a:pPr>
              <a:t>‹#›</a:t>
            </a:fld>
            <a:endParaRPr lang="en-US" dirty="0"/>
          </a:p>
        </p:txBody>
      </p:sp>
    </p:spTree>
    <p:extLst>
      <p:ext uri="{BB962C8B-B14F-4D97-AF65-F5344CB8AC3E}">
        <p14:creationId xmlns:p14="http://schemas.microsoft.com/office/powerpoint/2010/main" val="1109248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image 6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2580DD-87E4-4B73-858C-A8DA968D585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4797644"/>
          </a:xfrm>
          <a:prstGeom prst="rect">
            <a:avLst/>
          </a:prstGeom>
        </p:spPr>
      </p:pic>
      <p:sp>
        <p:nvSpPr>
          <p:cNvPr id="21" name="Rectangle 20">
            <a:extLst>
              <a:ext uri="{FF2B5EF4-FFF2-40B4-BE49-F238E27FC236}">
                <a16:creationId xmlns:a16="http://schemas.microsoft.com/office/drawing/2014/main" id="{AD1DAA3E-A22B-4B3D-AD21-5D42EBB64D07}"/>
              </a:ext>
            </a:extLst>
          </p:cNvPr>
          <p:cNvSpPr/>
          <p:nvPr userDrawn="1"/>
        </p:nvSpPr>
        <p:spPr>
          <a:xfrm rot="10800000">
            <a:off x="-1" y="-2233"/>
            <a:ext cx="9144001" cy="4796923"/>
          </a:xfrm>
          <a:prstGeom prst="rect">
            <a:avLst/>
          </a:prstGeom>
          <a:gradFill flip="none" rotWithShape="1">
            <a:gsLst>
              <a:gs pos="17000">
                <a:schemeClr val="bg1">
                  <a:alpha val="15000"/>
                </a:schemeClr>
              </a:gs>
              <a:gs pos="87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45CC07F-A1D4-4E85-9C73-EB225DF78518}"/>
              </a:ext>
            </a:extLst>
          </p:cNvPr>
          <p:cNvPicPr>
            <a:picLocks noChangeAspect="1"/>
          </p:cNvPicPr>
          <p:nvPr userDrawn="1"/>
        </p:nvPicPr>
        <p:blipFill>
          <a:blip r:embed="rId3"/>
          <a:stretch>
            <a:fillRect/>
          </a:stretch>
        </p:blipFill>
        <p:spPr>
          <a:xfrm>
            <a:off x="4197162" y="-34320"/>
            <a:ext cx="4841468" cy="4841468"/>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1">
            <a:extLst>
              <a:ext uri="{FF2B5EF4-FFF2-40B4-BE49-F238E27FC236}">
                <a16:creationId xmlns:a16="http://schemas.microsoft.com/office/drawing/2014/main" id="{5E3DA9AC-6A51-479F-8938-E39629DA16B5}"/>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20" name="Text Placeholder 11">
            <a:extLst>
              <a:ext uri="{FF2B5EF4-FFF2-40B4-BE49-F238E27FC236}">
                <a16:creationId xmlns:a16="http://schemas.microsoft.com/office/drawing/2014/main" id="{AA373DCB-6FAC-4367-BF25-7EC57D504C43}"/>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
        <p:nvSpPr>
          <p:cNvPr id="16" name="Text Placeholder 11">
            <a:extLst>
              <a:ext uri="{FF2B5EF4-FFF2-40B4-BE49-F238E27FC236}">
                <a16:creationId xmlns:a16="http://schemas.microsoft.com/office/drawing/2014/main" id="{7EFF4259-F5B1-4514-A948-218CDCEB18E7}"/>
              </a:ext>
            </a:extLst>
          </p:cNvPr>
          <p:cNvSpPr>
            <a:spLocks noGrp="1"/>
          </p:cNvSpPr>
          <p:nvPr>
            <p:ph type="body" sz="quarter" idx="11" hasCustomPrompt="1"/>
          </p:nvPr>
        </p:nvSpPr>
        <p:spPr>
          <a:xfrm>
            <a:off x="686349" y="638345"/>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5E340A1D-6403-4347-9880-7DEAD1F285E4}"/>
              </a:ext>
            </a:extLst>
          </p:cNvPr>
          <p:cNvSpPr>
            <a:spLocks noGrp="1"/>
          </p:cNvSpPr>
          <p:nvPr>
            <p:ph type="body" sz="quarter" idx="12" hasCustomPrompt="1"/>
          </p:nvPr>
        </p:nvSpPr>
        <p:spPr>
          <a:xfrm>
            <a:off x="686349" y="909968"/>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AFCA56C5-1328-4524-8106-63CF2F639495}"/>
              </a:ext>
            </a:extLst>
          </p:cNvPr>
          <p:cNvSpPr/>
          <p:nvPr userDrawn="1"/>
        </p:nvSpPr>
        <p:spPr>
          <a:xfrm>
            <a:off x="521494" y="582335"/>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77779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19" name="Text Placeholder 11"/>
          <p:cNvSpPr>
            <a:spLocks noGrp="1"/>
          </p:cNvSpPr>
          <p:nvPr>
            <p:ph type="body" sz="quarter" idx="11" hasCustomPrompt="1"/>
          </p:nvPr>
        </p:nvSpPr>
        <p:spPr>
          <a:xfrm>
            <a:off x="686349" y="331163"/>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602787"/>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275153"/>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8" name="TextBox 7"/>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9" name="Straight Connector 8"/>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B57004D-C9DA-447B-9C9C-77D2BE5FECD0}"/>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3" name="Text Placeholder 11">
            <a:extLst>
              <a:ext uri="{FF2B5EF4-FFF2-40B4-BE49-F238E27FC236}">
                <a16:creationId xmlns:a16="http://schemas.microsoft.com/office/drawing/2014/main" id="{14576D3D-D2D8-4002-8F02-13FD8D842F39}"/>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671698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image 5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46F03C-B265-4E9D-8AF9-4327DFD519E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4797644"/>
          </a:xfrm>
          <a:prstGeom prst="rect">
            <a:avLst/>
          </a:prstGeom>
        </p:spPr>
      </p:pic>
      <p:sp>
        <p:nvSpPr>
          <p:cNvPr id="12" name="Rectangle 11">
            <a:extLst>
              <a:ext uri="{FF2B5EF4-FFF2-40B4-BE49-F238E27FC236}">
                <a16:creationId xmlns:a16="http://schemas.microsoft.com/office/drawing/2014/main" id="{F21BEDFF-58DD-41B5-8B8B-39D3DB00D0D1}"/>
              </a:ext>
            </a:extLst>
          </p:cNvPr>
          <p:cNvSpPr/>
          <p:nvPr userDrawn="1"/>
        </p:nvSpPr>
        <p:spPr>
          <a:xfrm rot="10800000">
            <a:off x="-1" y="-2233"/>
            <a:ext cx="9144001" cy="4796923"/>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E7C368D3-5B68-4557-B546-229528B65FF0}"/>
              </a:ext>
            </a:extLst>
          </p:cNvPr>
          <p:cNvPicPr>
            <a:picLocks noChangeAspect="1"/>
          </p:cNvPicPr>
          <p:nvPr userDrawn="1"/>
        </p:nvPicPr>
        <p:blipFill>
          <a:blip r:embed="rId3"/>
          <a:stretch>
            <a:fillRect/>
          </a:stretch>
        </p:blipFill>
        <p:spPr>
          <a:xfrm>
            <a:off x="4197162" y="-34320"/>
            <a:ext cx="4841468" cy="4841468"/>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1">
            <a:extLst>
              <a:ext uri="{FF2B5EF4-FFF2-40B4-BE49-F238E27FC236}">
                <a16:creationId xmlns:a16="http://schemas.microsoft.com/office/drawing/2014/main" id="{889B32D3-5855-408D-B57A-0CE0F8D20FC6}"/>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20" name="Text Placeholder 11">
            <a:extLst>
              <a:ext uri="{FF2B5EF4-FFF2-40B4-BE49-F238E27FC236}">
                <a16:creationId xmlns:a16="http://schemas.microsoft.com/office/drawing/2014/main" id="{EDDE3649-E9D1-428A-A005-CE87F9467DE3}"/>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
        <p:nvSpPr>
          <p:cNvPr id="16" name="Text Placeholder 11">
            <a:extLst>
              <a:ext uri="{FF2B5EF4-FFF2-40B4-BE49-F238E27FC236}">
                <a16:creationId xmlns:a16="http://schemas.microsoft.com/office/drawing/2014/main" id="{A1EA201B-54B4-445A-A74C-B39F094EE345}"/>
              </a:ext>
            </a:extLst>
          </p:cNvPr>
          <p:cNvSpPr>
            <a:spLocks noGrp="1"/>
          </p:cNvSpPr>
          <p:nvPr>
            <p:ph type="body" sz="quarter" idx="11" hasCustomPrompt="1"/>
          </p:nvPr>
        </p:nvSpPr>
        <p:spPr>
          <a:xfrm>
            <a:off x="686349" y="309732"/>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901C07AD-2AD4-4359-A6F7-F3D4DDCD4F0A}"/>
              </a:ext>
            </a:extLst>
          </p:cNvPr>
          <p:cNvSpPr>
            <a:spLocks noGrp="1"/>
          </p:cNvSpPr>
          <p:nvPr>
            <p:ph type="body" sz="quarter" idx="12" hasCustomPrompt="1"/>
          </p:nvPr>
        </p:nvSpPr>
        <p:spPr>
          <a:xfrm>
            <a:off x="686349" y="581355"/>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6DF10D2A-0F3B-4E31-904E-E4BF948DFEE1}"/>
              </a:ext>
            </a:extLst>
          </p:cNvPr>
          <p:cNvSpPr/>
          <p:nvPr userDrawn="1"/>
        </p:nvSpPr>
        <p:spPr>
          <a:xfrm>
            <a:off x="521494" y="253722"/>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8314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21" name="Text Placeholder 11"/>
          <p:cNvSpPr>
            <a:spLocks noGrp="1"/>
          </p:cNvSpPr>
          <p:nvPr>
            <p:ph type="body" sz="quarter" idx="15" hasCustomPrompt="1"/>
          </p:nvPr>
        </p:nvSpPr>
        <p:spPr>
          <a:xfrm>
            <a:off x="686349" y="316876"/>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Charts and Graphs</a:t>
            </a:r>
          </a:p>
        </p:txBody>
      </p:sp>
      <p:sp>
        <p:nvSpPr>
          <p:cNvPr id="22" name="Text Placeholder 11"/>
          <p:cNvSpPr>
            <a:spLocks noGrp="1"/>
          </p:cNvSpPr>
          <p:nvPr>
            <p:ph type="body" sz="quarter" idx="16" hasCustomPrompt="1"/>
          </p:nvPr>
        </p:nvSpPr>
        <p:spPr>
          <a:xfrm>
            <a:off x="686349" y="588499"/>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Use this slide to illustrate figures and stats</a:t>
            </a:r>
          </a:p>
        </p:txBody>
      </p:sp>
      <p:sp>
        <p:nvSpPr>
          <p:cNvPr id="23" name="Rectangle 22"/>
          <p:cNvSpPr/>
          <p:nvPr userDrawn="1"/>
        </p:nvSpPr>
        <p:spPr>
          <a:xfrm rot="16200000">
            <a:off x="334918" y="447444"/>
            <a:ext cx="450240" cy="770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hart Placeholder 2"/>
          <p:cNvSpPr>
            <a:spLocks noGrp="1"/>
          </p:cNvSpPr>
          <p:nvPr>
            <p:ph type="chart" sz="quarter" idx="17"/>
          </p:nvPr>
        </p:nvSpPr>
        <p:spPr>
          <a:xfrm>
            <a:off x="521494" y="1138237"/>
            <a:ext cx="8277225" cy="3529013"/>
          </a:xfrm>
          <a:prstGeom prst="rect">
            <a:avLst/>
          </a:prstGeom>
        </p:spPr>
        <p:txBody>
          <a:bodyPr/>
          <a:lstStyle/>
          <a:p>
            <a:r>
              <a:rPr lang="en-US"/>
              <a:t>Click icon to add chart</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24" name="TextBox 23"/>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25" name="Straight Connector 24"/>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1"/>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58D794AD-7647-4B3F-8D93-6380DC70A0FF}"/>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421054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ullet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1246368"/>
            <a:ext cx="8276997" cy="3148715"/>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686349" y="638345"/>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909968"/>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582335"/>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1070BA40-CDAF-472D-A2D2-8BCB3C1F9240}"/>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45A48B96-84D8-46B4-A2E8-A6427021C976}"/>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852520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ullet text no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638345"/>
            <a:ext cx="8276997" cy="3756738"/>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B6CA3C9D-F735-4771-ABB3-A3EBF89541B7}"/>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259066BA-8808-4396-9D4B-8B35FFD70F91}"/>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910929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1EF5DA9D-6A2A-4E1E-B9FD-49D3E30DD582}" type="slidenum">
              <a:rPr lang="en-US"/>
              <a:pPr>
                <a:defRPr/>
              </a:pPr>
              <a:t>‹#›</a:t>
            </a:fld>
            <a:endParaRPr lang="en-US"/>
          </a:p>
        </p:txBody>
      </p:sp>
      <p:sp>
        <p:nvSpPr>
          <p:cNvPr id="4"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525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10/19/2023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F663AC4-6086-4E0C-B2DB-B8E4F384802C}"/>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4270413"/>
            <a:ext cx="9144000" cy="873088"/>
          </a:xfrm>
          <a:prstGeom prst="rect">
            <a:avLst/>
          </a:prstGeom>
        </p:spPr>
      </p:pic>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282633" y="1034363"/>
            <a:ext cx="8630543" cy="3516792"/>
          </a:xfrm>
          <a:prstGeom prst="rect">
            <a:avLst/>
          </a:prstGeom>
        </p:spPr>
        <p:txBody>
          <a:bodyPr>
            <a:normAutofit/>
          </a:bodyPr>
          <a:lstStyle>
            <a:lvl1pPr>
              <a:lnSpc>
                <a:spcPct val="100000"/>
              </a:lnSpc>
              <a:defRPr sz="21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15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35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35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483185" y="136780"/>
            <a:ext cx="7338999" cy="321500"/>
          </a:xfrm>
          <a:prstGeom prst="rect">
            <a:avLst/>
          </a:prstGeom>
          <a:solidFill>
            <a:schemeClr val="bg1"/>
          </a:solidFill>
        </p:spPr>
        <p:txBody>
          <a:bodyPr anchor="b">
            <a:normAutofit/>
          </a:bodyPr>
          <a:lstStyle>
            <a:lvl1pPr algn="l">
              <a:defRPr sz="15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6881631" y="4767262"/>
            <a:ext cx="2057400" cy="273844"/>
          </a:xfrm>
          <a:prstGeom prst="rect">
            <a:avLst/>
          </a:prstGeom>
        </p:spPr>
        <p:txBody>
          <a:bodyPr/>
          <a:lstStyle>
            <a:lvl1pPr algn="r">
              <a:defRPr sz="9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496307" y="487491"/>
            <a:ext cx="7352511" cy="299656"/>
          </a:xfrm>
          <a:prstGeom prst="rect">
            <a:avLst/>
          </a:prstGeom>
        </p:spPr>
        <p:txBody>
          <a:bodyPr/>
          <a:lstStyle>
            <a:lvl1pPr marL="0" indent="0">
              <a:buNone/>
              <a:defRPr sz="1350">
                <a:solidFill>
                  <a:srgbClr val="3DC1F2"/>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t>Workshop II: Lappeenranta – Climate vulnerability, Impacts and Projections</a:t>
            </a:r>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457" t="32444" r="30986" b="37111"/>
          <a:stretch/>
        </p:blipFill>
        <p:spPr>
          <a:xfrm>
            <a:off x="377457" y="140264"/>
            <a:ext cx="974926" cy="558849"/>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312938" y="756702"/>
            <a:ext cx="8535880" cy="42283"/>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63138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10/19/2023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10/19/2023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10/19/2023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10/19/2023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10/19/2023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10/19/2023</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15" r:id="rId12"/>
    <p:sldLayoutId id="214748393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44015D-9407-488E-8AD7-722ADB5AEF29}" type="slidenum">
              <a:rPr lang="de-DE" smtClean="0"/>
              <a:t>‹#›</a:t>
            </a:fld>
            <a:endParaRPr lang="de-DE"/>
          </a:p>
        </p:txBody>
      </p:sp>
    </p:spTree>
    <p:extLst>
      <p:ext uri="{BB962C8B-B14F-4D97-AF65-F5344CB8AC3E}">
        <p14:creationId xmlns:p14="http://schemas.microsoft.com/office/powerpoint/2010/main" val="166051052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2" r:id="rId14"/>
    <p:sldLayoutId id="2147483933" r:id="rId15"/>
  </p:sldLayoutIdLst>
  <p:hf hdr="0" dt="0"/>
  <p:txStyles>
    <p:title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9.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2FE232-FCD1-40A7-8F77-FCAF117CA9C2}"/>
              </a:ext>
            </a:extLst>
          </p:cNvPr>
          <p:cNvSpPr>
            <a:spLocks noGrp="1"/>
          </p:cNvSpPr>
          <p:nvPr>
            <p:ph type="ctrTitle"/>
          </p:nvPr>
        </p:nvSpPr>
        <p:spPr>
          <a:xfrm>
            <a:off x="1409715" y="2139702"/>
            <a:ext cx="6315353" cy="812736"/>
          </a:xfrm>
        </p:spPr>
        <p:txBody>
          <a:bodyPr/>
          <a:lstStyle/>
          <a:p>
            <a:r>
              <a:rPr lang="de-DE" dirty="0"/>
              <a:t>Was sonst noch auf uns zukommt: </a:t>
            </a:r>
            <a:br>
              <a:rPr lang="de-DE" dirty="0"/>
            </a:br>
            <a:r>
              <a:rPr lang="de-DE" sz="2400" dirty="0"/>
              <a:t>Wie der Klimawandel zu mehr Extremen führt</a:t>
            </a:r>
            <a:br>
              <a:rPr lang="en-US" dirty="0"/>
            </a:br>
            <a:endParaRPr lang="en-DE" dirty="0"/>
          </a:p>
        </p:txBody>
      </p:sp>
      <p:sp>
        <p:nvSpPr>
          <p:cNvPr id="7" name="Subtitle 6">
            <a:extLst>
              <a:ext uri="{FF2B5EF4-FFF2-40B4-BE49-F238E27FC236}">
                <a16:creationId xmlns:a16="http://schemas.microsoft.com/office/drawing/2014/main" id="{F8421332-2AE4-45F8-A0E3-08A32475E03D}"/>
              </a:ext>
            </a:extLst>
          </p:cNvPr>
          <p:cNvSpPr>
            <a:spLocks noGrp="1"/>
          </p:cNvSpPr>
          <p:nvPr>
            <p:ph type="subTitle" idx="1"/>
          </p:nvPr>
        </p:nvSpPr>
        <p:spPr/>
        <p:txBody>
          <a:bodyPr/>
          <a:lstStyle/>
          <a:p>
            <a:r>
              <a:rPr lang="de-DE" dirty="0"/>
              <a:t>Fred </a:t>
            </a:r>
            <a:r>
              <a:rPr lang="de-DE" dirty="0" err="1"/>
              <a:t>Fokko</a:t>
            </a:r>
            <a:r>
              <a:rPr lang="de-DE" dirty="0"/>
              <a:t> Hattermann</a:t>
            </a:r>
          </a:p>
          <a:p>
            <a:r>
              <a:rPr lang="de-DE" sz="1200" dirty="0">
                <a:solidFill>
                  <a:schemeClr val="bg1">
                    <a:lumMod val="50000"/>
                  </a:schemeClr>
                </a:solidFill>
              </a:rPr>
              <a:t>hattermann@pik-potsdam.de</a:t>
            </a:r>
            <a:endParaRPr lang="en-DE" sz="1200" dirty="0">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2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TextBox 6">
            <a:extLst>
              <a:ext uri="{FF2B5EF4-FFF2-40B4-BE49-F238E27FC236}">
                <a16:creationId xmlns:a16="http://schemas.microsoft.com/office/drawing/2014/main" id="{12D6B133-E949-424D-9F4C-ABE0E3414396}"/>
              </a:ext>
            </a:extLst>
          </p:cNvPr>
          <p:cNvSpPr txBox="1"/>
          <p:nvPr/>
        </p:nvSpPr>
        <p:spPr>
          <a:xfrm>
            <a:off x="6099720" y="1787954"/>
            <a:ext cx="328936" cy="369332"/>
          </a:xfrm>
          <a:prstGeom prst="rect">
            <a:avLst/>
          </a:prstGeom>
          <a:noFill/>
        </p:spPr>
        <p:txBody>
          <a:bodyPr wrap="none" rtlCol="0">
            <a:spAutoFit/>
          </a:bodyPr>
          <a:lstStyle/>
          <a:p>
            <a:r>
              <a:rPr lang="de-DE" sz="1800" dirty="0">
                <a:latin typeface="+mn-lt"/>
              </a:rPr>
              <a:t>H</a:t>
            </a:r>
            <a:endParaRPr lang="en-DE" sz="1800" dirty="0">
              <a:latin typeface="+mn-lt"/>
            </a:endParaRPr>
          </a:p>
        </p:txBody>
      </p:sp>
      <p:sp>
        <p:nvSpPr>
          <p:cNvPr id="8" name="Footer Placeholder 3">
            <a:extLst>
              <a:ext uri="{FF2B5EF4-FFF2-40B4-BE49-F238E27FC236}">
                <a16:creationId xmlns:a16="http://schemas.microsoft.com/office/drawing/2014/main" id="{2C38A6C4-951C-4706-A361-922FC6526760}"/>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10" name="Rectangle 9">
            <a:extLst>
              <a:ext uri="{FF2B5EF4-FFF2-40B4-BE49-F238E27FC236}">
                <a16:creationId xmlns:a16="http://schemas.microsoft.com/office/drawing/2014/main" id="{F00F940D-E4B6-4AF9-9096-9778D1257E6E}"/>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solidFill>
                  <a:srgbClr val="FF0000"/>
                </a:solidFill>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Tree>
    <p:extLst>
      <p:ext uri="{BB962C8B-B14F-4D97-AF65-F5344CB8AC3E}">
        <p14:creationId xmlns:p14="http://schemas.microsoft.com/office/powerpoint/2010/main" val="258400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2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TextBox 6">
            <a:extLst>
              <a:ext uri="{FF2B5EF4-FFF2-40B4-BE49-F238E27FC236}">
                <a16:creationId xmlns:a16="http://schemas.microsoft.com/office/drawing/2014/main" id="{D61DE6B6-14CA-4D22-941E-EC1EA0801268}"/>
              </a:ext>
            </a:extLst>
          </p:cNvPr>
          <p:cNvSpPr txBox="1"/>
          <p:nvPr/>
        </p:nvSpPr>
        <p:spPr>
          <a:xfrm>
            <a:off x="6130886" y="1794628"/>
            <a:ext cx="282450" cy="369332"/>
          </a:xfrm>
          <a:prstGeom prst="rect">
            <a:avLst/>
          </a:prstGeom>
          <a:noFill/>
        </p:spPr>
        <p:txBody>
          <a:bodyPr wrap="none" rtlCol="0">
            <a:spAutoFit/>
          </a:bodyPr>
          <a:lstStyle/>
          <a:p>
            <a:r>
              <a:rPr lang="de-DE" sz="1800" dirty="0">
                <a:latin typeface="+mn-lt"/>
              </a:rPr>
              <a:t>L</a:t>
            </a:r>
            <a:endParaRPr lang="en-DE" sz="1800" dirty="0">
              <a:latin typeface="+mn-lt"/>
            </a:endParaRPr>
          </a:p>
        </p:txBody>
      </p:sp>
      <p:sp>
        <p:nvSpPr>
          <p:cNvPr id="8" name="Footer Placeholder 3">
            <a:extLst>
              <a:ext uri="{FF2B5EF4-FFF2-40B4-BE49-F238E27FC236}">
                <a16:creationId xmlns:a16="http://schemas.microsoft.com/office/drawing/2014/main" id="{85E519DE-B6DB-4A58-B7BD-5B22869B01F1}"/>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10" name="Rectangle 9">
            <a:extLst>
              <a:ext uri="{FF2B5EF4-FFF2-40B4-BE49-F238E27FC236}">
                <a16:creationId xmlns:a16="http://schemas.microsoft.com/office/drawing/2014/main" id="{1795D6F7-5E80-4032-BC69-B6B76CAF36FF}"/>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solidFill>
                  <a:srgbClr val="FF0000"/>
                </a:solidFill>
                <a:latin typeface="+mn-lt"/>
              </a:rPr>
              <a:t>ein lang anhaltender Tiefdruck oft zu einer Überschwemmung.</a:t>
            </a:r>
            <a:endParaRPr lang="en-DE" sz="1800" dirty="0">
              <a:solidFill>
                <a:srgbClr val="FF0000"/>
              </a:solidFill>
              <a:latin typeface="+mn-lt"/>
            </a:endParaRPr>
          </a:p>
        </p:txBody>
      </p:sp>
    </p:spTree>
    <p:extLst>
      <p:ext uri="{BB962C8B-B14F-4D97-AF65-F5344CB8AC3E}">
        <p14:creationId xmlns:p14="http://schemas.microsoft.com/office/powerpoint/2010/main" val="125941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54378-C900-4350-8001-DC0C148B00F5}"/>
              </a:ext>
            </a:extLst>
          </p:cNvPr>
          <p:cNvSpPr>
            <a:spLocks noGrp="1"/>
          </p:cNvSpPr>
          <p:nvPr>
            <p:ph type="sldNum" sz="quarter" idx="12"/>
          </p:nvPr>
        </p:nvSpPr>
        <p:spPr/>
        <p:txBody>
          <a:bodyPr/>
          <a:lstStyle/>
          <a:p>
            <a:pPr>
              <a:defRPr/>
            </a:pPr>
            <a:fld id="{10925CD4-87B1-4B3D-951F-F97D390442A5}" type="slidenum">
              <a:rPr lang="en-US" smtClean="0"/>
              <a:pPr>
                <a:defRPr/>
              </a:pPr>
              <a:t>12</a:t>
            </a:fld>
            <a:endParaRPr lang="en-US"/>
          </a:p>
        </p:txBody>
      </p:sp>
      <p:sp>
        <p:nvSpPr>
          <p:cNvPr id="6" name="Title 5">
            <a:extLst>
              <a:ext uri="{FF2B5EF4-FFF2-40B4-BE49-F238E27FC236}">
                <a16:creationId xmlns:a16="http://schemas.microsoft.com/office/drawing/2014/main" id="{EDE53026-7BD5-4227-A853-FD44A131324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Aktuelle Daten der Klimastation Potsdam</a:t>
            </a:r>
            <a:endParaRPr lang="en-DE"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5237638-BE65-4D72-87F8-E74229582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15" y="1100390"/>
            <a:ext cx="4267200" cy="29870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CE4675-839C-4AA6-A49C-E27AEBD21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100390"/>
            <a:ext cx="4267200" cy="2987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52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B179AA-878C-474F-8ABD-89358223369B}"/>
              </a:ext>
            </a:extLst>
          </p:cNvPr>
          <p:cNvSpPr>
            <a:spLocks noGrp="1"/>
          </p:cNvSpPr>
          <p:nvPr>
            <p:ph type="sldNum" sz="quarter" idx="12"/>
          </p:nvPr>
        </p:nvSpPr>
        <p:spPr/>
        <p:txBody>
          <a:bodyPr/>
          <a:lstStyle/>
          <a:p>
            <a:fld id="{1B44015D-9407-488E-8AD7-722ADB5AEF29}" type="slidenum">
              <a:rPr lang="de-DE" smtClean="0"/>
              <a:t>13</a:t>
            </a:fld>
            <a:endParaRPr lang="de-DE" dirty="0"/>
          </a:p>
        </p:txBody>
      </p:sp>
      <p:sp>
        <p:nvSpPr>
          <p:cNvPr id="4" name="Title 3">
            <a:extLst>
              <a:ext uri="{FF2B5EF4-FFF2-40B4-BE49-F238E27FC236}">
                <a16:creationId xmlns:a16="http://schemas.microsoft.com/office/drawing/2014/main" id="{B9860355-E861-4F01-B73B-67FFA67DC9BF}"/>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Aktuelle Daten der Klimastation Potsdam</a:t>
            </a:r>
            <a:endParaRPr lang="en-DE" dirty="0"/>
          </a:p>
        </p:txBody>
      </p:sp>
      <p:pic>
        <p:nvPicPr>
          <p:cNvPr id="5" name="Picture 4">
            <a:extLst>
              <a:ext uri="{FF2B5EF4-FFF2-40B4-BE49-F238E27FC236}">
                <a16:creationId xmlns:a16="http://schemas.microsoft.com/office/drawing/2014/main" id="{174FC242-CEE6-455F-B8E9-1E976D1C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275606"/>
            <a:ext cx="4267200" cy="2987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026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AFA192-C989-4714-84F1-7A02971E2701}"/>
              </a:ext>
            </a:extLst>
          </p:cNvPr>
          <p:cNvSpPr>
            <a:spLocks noGrp="1"/>
          </p:cNvSpPr>
          <p:nvPr>
            <p:ph type="sldNum" sz="quarter" idx="12"/>
          </p:nvPr>
        </p:nvSpPr>
        <p:spPr/>
        <p:txBody>
          <a:bodyPr/>
          <a:lstStyle/>
          <a:p>
            <a:fld id="{1B44015D-9407-488E-8AD7-722ADB5AEF29}" type="slidenum">
              <a:rPr lang="de-DE" smtClean="0"/>
              <a:t>14</a:t>
            </a:fld>
            <a:endParaRPr lang="de-DE" dirty="0"/>
          </a:p>
        </p:txBody>
      </p:sp>
      <p:sp>
        <p:nvSpPr>
          <p:cNvPr id="4" name="Title 3">
            <a:extLst>
              <a:ext uri="{FF2B5EF4-FFF2-40B4-BE49-F238E27FC236}">
                <a16:creationId xmlns:a16="http://schemas.microsoft.com/office/drawing/2014/main" id="{7CF03D24-B5D7-4930-AB44-43EB7F19E912}"/>
              </a:ext>
            </a:extLst>
          </p:cNvPr>
          <p:cNvSpPr>
            <a:spLocks noGrp="1"/>
          </p:cNvSpPr>
          <p:nvPr>
            <p:ph type="title"/>
          </p:nvPr>
        </p:nvSpPr>
        <p:spPr/>
        <p:txBody>
          <a:bodyPr>
            <a:normAutofit/>
          </a:bodyPr>
          <a:lstStyle/>
          <a:p>
            <a:r>
              <a:rPr lang="de-DE" dirty="0">
                <a:latin typeface="Calibri" panose="020F0502020204030204" pitchFamily="34" charset="0"/>
                <a:cs typeface="Calibri" panose="020F0502020204030204" pitchFamily="34" charset="0"/>
              </a:rPr>
              <a:t>UFZ Dürremonitor </a:t>
            </a:r>
            <a:r>
              <a:rPr lang="de-DE" sz="1400" dirty="0">
                <a:latin typeface="Calibri" panose="020F0502020204030204" pitchFamily="34" charset="0"/>
                <a:cs typeface="Calibri" panose="020F0502020204030204" pitchFamily="34" charset="0"/>
              </a:rPr>
              <a:t>(https://www.ufz.de/index.php?de=37937)</a:t>
            </a:r>
            <a:endParaRPr lang="en-DE"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159EFD-285C-45DF-9683-D173F5EAA706}"/>
              </a:ext>
            </a:extLst>
          </p:cNvPr>
          <p:cNvPicPr>
            <a:picLocks noChangeAspect="1"/>
          </p:cNvPicPr>
          <p:nvPr/>
        </p:nvPicPr>
        <p:blipFill>
          <a:blip r:embed="rId2"/>
          <a:stretch>
            <a:fillRect/>
          </a:stretch>
        </p:blipFill>
        <p:spPr>
          <a:xfrm>
            <a:off x="1547664" y="861785"/>
            <a:ext cx="6423660" cy="3947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772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90600" y="57151"/>
            <a:ext cx="7793038"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gn="l"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1pPr>
            <a:lvl2pPr marL="742950" indent="-28575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2pPr>
            <a:lvl3pPr marL="11430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3pPr>
            <a:lvl4pPr marL="16002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4pPr>
            <a:lvl5pPr marL="20574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9pPr>
          </a:lstStyle>
          <a:p>
            <a:pPr algn="ctr" eaLnBrk="1" hangingPunct="1">
              <a:spcBef>
                <a:spcPct val="0"/>
              </a:spcBef>
              <a:spcAft>
                <a:spcPts val="431"/>
              </a:spcAft>
            </a:pPr>
            <a:r>
              <a:rPr lang="de-DE" altLang="en-US" sz="2100">
                <a:solidFill>
                  <a:srgbClr val="FFFFFF"/>
                </a:solidFill>
                <a:latin typeface="Calibri" panose="020F0502020204030204" pitchFamily="34" charset="0"/>
                <a:ea typeface="DejaVu Sans"/>
                <a:cs typeface="Calibri" panose="020F0502020204030204" pitchFamily="34" charset="0"/>
              </a:rPr>
              <a:t>7. Versickerung</a:t>
            </a:r>
            <a:br>
              <a:rPr lang="de-DE" altLang="en-US" sz="2100">
                <a:solidFill>
                  <a:srgbClr val="FFFFFF"/>
                </a:solidFill>
                <a:latin typeface="Calibri" panose="020F0502020204030204" pitchFamily="34" charset="0"/>
                <a:ea typeface="DejaVu Sans"/>
                <a:cs typeface="Calibri" panose="020F0502020204030204" pitchFamily="34" charset="0"/>
              </a:rPr>
            </a:br>
            <a:r>
              <a:rPr lang="de-DE" altLang="en-US" sz="1800">
                <a:solidFill>
                  <a:srgbClr val="FFFFFF"/>
                </a:solidFill>
                <a:latin typeface="Calibri" panose="020F0502020204030204" pitchFamily="34" charset="0"/>
                <a:ea typeface="DejaVu Sans"/>
                <a:cs typeface="Calibri" panose="020F0502020204030204" pitchFamily="34" charset="0"/>
              </a:rPr>
              <a:t>7.4 Bodenwasserhaushalt Deutschland</a:t>
            </a:r>
          </a:p>
        </p:txBody>
      </p:sp>
      <p:pic>
        <p:nvPicPr>
          <p:cNvPr id="49155" name="Picture 4" descr="dtl_ezgs_moisture_y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229" y="771550"/>
            <a:ext cx="2731361" cy="353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6" name="Picture 5" descr="dtl_ezgs_moisture_summ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5" y="771550"/>
            <a:ext cx="2731361" cy="353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9157" name="Text Box 7"/>
          <p:cNvSpPr txBox="1">
            <a:spLocks noChangeArrowheads="1"/>
          </p:cNvSpPr>
          <p:nvPr/>
        </p:nvSpPr>
        <p:spPr bwMode="auto">
          <a:xfrm>
            <a:off x="2210518" y="4365162"/>
            <a:ext cx="989373" cy="369332"/>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1800" b="1" dirty="0">
                <a:latin typeface="Calibri" panose="020F0502020204030204" pitchFamily="34" charset="0"/>
                <a:cs typeface="Calibri" panose="020F0502020204030204" pitchFamily="34" charset="0"/>
              </a:rPr>
              <a:t>Sommer</a:t>
            </a:r>
            <a:endParaRPr lang="en-US" altLang="en-US" sz="1800" b="1" dirty="0">
              <a:latin typeface="Calibri" panose="020F0502020204030204" pitchFamily="34" charset="0"/>
              <a:cs typeface="Calibri" panose="020F0502020204030204" pitchFamily="34" charset="0"/>
            </a:endParaRPr>
          </a:p>
        </p:txBody>
      </p:sp>
      <p:sp>
        <p:nvSpPr>
          <p:cNvPr id="49158" name="Text Box 8"/>
          <p:cNvSpPr txBox="1">
            <a:spLocks noChangeArrowheads="1"/>
          </p:cNvSpPr>
          <p:nvPr/>
        </p:nvSpPr>
        <p:spPr bwMode="auto">
          <a:xfrm>
            <a:off x="5436096" y="4351981"/>
            <a:ext cx="1312089" cy="369332"/>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1800" b="1" dirty="0">
                <a:latin typeface="Calibri" panose="020F0502020204030204" pitchFamily="34" charset="0"/>
                <a:cs typeface="Calibri" panose="020F0502020204030204" pitchFamily="34" charset="0"/>
              </a:rPr>
              <a:t>Ganzes Jahr</a:t>
            </a:r>
            <a:endParaRPr lang="en-US" altLang="en-US" sz="1800" b="1"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66700" y="75598"/>
            <a:ext cx="7886700" cy="678656"/>
          </a:xfrm>
        </p:spPr>
        <p:txBody>
          <a:bodyPr>
            <a:normAutofit/>
          </a:bodyPr>
          <a:lstStyle/>
          <a:p>
            <a:pPr algn="l"/>
            <a:r>
              <a:rPr lang="de-DE" altLang="en-US" dirty="0">
                <a:latin typeface="Calibri" panose="020F0502020204030204" pitchFamily="34" charset="0"/>
                <a:cs typeface="Calibri" panose="020F0502020204030204" pitchFamily="34" charset="0"/>
              </a:rPr>
              <a:t>Trends im Pflanzenverfügbaren Bodenwasser </a:t>
            </a:r>
            <a:br>
              <a:rPr lang="de-DE" altLang="en-US" dirty="0">
                <a:latin typeface="Calibri" panose="020F0502020204030204" pitchFamily="34" charset="0"/>
                <a:cs typeface="Calibri" panose="020F0502020204030204" pitchFamily="34" charset="0"/>
              </a:rPr>
            </a:br>
            <a:r>
              <a:rPr lang="de-DE" altLang="en-US" sz="1500" dirty="0">
                <a:latin typeface="Calibri" panose="020F0502020204030204" pitchFamily="34" charset="0"/>
                <a:cs typeface="Calibri" panose="020F0502020204030204" pitchFamily="34" charset="0"/>
              </a:rPr>
              <a:t>(1951-2010, simuliert)</a:t>
            </a:r>
            <a:endParaRPr lang="de-DE" sz="1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C7533AF-5EF3-4B28-88AC-3012F3C488D1}"/>
              </a:ext>
            </a:extLst>
          </p:cNvPr>
          <p:cNvSpPr txBox="1"/>
          <p:nvPr/>
        </p:nvSpPr>
        <p:spPr>
          <a:xfrm>
            <a:off x="7236296" y="4419807"/>
            <a:ext cx="1398140" cy="246221"/>
          </a:xfrm>
          <a:prstGeom prst="rect">
            <a:avLst/>
          </a:prstGeom>
          <a:noFill/>
        </p:spPr>
        <p:txBody>
          <a:bodyPr wrap="none" rtlCol="0">
            <a:spAutoFit/>
          </a:bodyPr>
          <a:lstStyle/>
          <a:p>
            <a:r>
              <a:rPr lang="de-DE" sz="1000" dirty="0">
                <a:latin typeface="Calibri" panose="020F0502020204030204" pitchFamily="34" charset="0"/>
                <a:cs typeface="Calibri" panose="020F0502020204030204" pitchFamily="34" charset="0"/>
              </a:rPr>
              <a:t>Hattermann et al. 2015</a:t>
            </a:r>
            <a:endParaRPr lang="en-DE"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7086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0BC956-1166-4E35-B724-847FA91ADC88}"/>
              </a:ext>
            </a:extLst>
          </p:cNvPr>
          <p:cNvSpPr>
            <a:spLocks noGrp="1"/>
          </p:cNvSpPr>
          <p:nvPr>
            <p:ph type="ftr" sz="quarter" idx="11"/>
          </p:nvPr>
        </p:nvSpPr>
        <p:spPr>
          <a:xfrm>
            <a:off x="2123728" y="4767263"/>
            <a:ext cx="5832648" cy="273844"/>
          </a:xfrm>
        </p:spPr>
        <p:txBody>
          <a:bodyPr/>
          <a:lstStyle/>
          <a:p>
            <a:r>
              <a:rPr lang="de-DE" sz="1000" dirty="0">
                <a:latin typeface="+mn-lt"/>
              </a:rPr>
              <a:t>https://maps.brandenburg.de/WebOffice/synserver?project=GWM_www_CORE&amp;client=core&amp;language=de</a:t>
            </a:r>
          </a:p>
        </p:txBody>
      </p:sp>
      <p:sp>
        <p:nvSpPr>
          <p:cNvPr id="4" name="Slide Number Placeholder 3">
            <a:extLst>
              <a:ext uri="{FF2B5EF4-FFF2-40B4-BE49-F238E27FC236}">
                <a16:creationId xmlns:a16="http://schemas.microsoft.com/office/drawing/2014/main" id="{D751EBBF-E7BB-4C71-B889-EBC84936FA85}"/>
              </a:ext>
            </a:extLst>
          </p:cNvPr>
          <p:cNvSpPr>
            <a:spLocks noGrp="1"/>
          </p:cNvSpPr>
          <p:nvPr>
            <p:ph type="sldNum" sz="quarter" idx="12"/>
          </p:nvPr>
        </p:nvSpPr>
        <p:spPr/>
        <p:txBody>
          <a:bodyPr/>
          <a:lstStyle/>
          <a:p>
            <a:fld id="{1B44015D-9407-488E-8AD7-722ADB5AEF29}" type="slidenum">
              <a:rPr lang="de-DE" smtClean="0"/>
              <a:t>16</a:t>
            </a:fld>
            <a:endParaRPr lang="de-DE" dirty="0"/>
          </a:p>
        </p:txBody>
      </p:sp>
      <p:sp>
        <p:nvSpPr>
          <p:cNvPr id="5" name="Title 4">
            <a:extLst>
              <a:ext uri="{FF2B5EF4-FFF2-40B4-BE49-F238E27FC236}">
                <a16:creationId xmlns:a16="http://schemas.microsoft.com/office/drawing/2014/main" id="{2F2834A6-4B93-4DC3-87C3-3B6D3AD0759D}"/>
              </a:ext>
            </a:extLst>
          </p:cNvPr>
          <p:cNvSpPr>
            <a:spLocks noGrp="1"/>
          </p:cNvSpPr>
          <p:nvPr>
            <p:ph type="title"/>
          </p:nvPr>
        </p:nvSpPr>
        <p:spPr>
          <a:xfrm>
            <a:off x="228600" y="397"/>
            <a:ext cx="6735363" cy="678656"/>
          </a:xfrm>
        </p:spPr>
        <p:txBody>
          <a:bodyPr>
            <a:noAutofit/>
          </a:bodyPr>
          <a:lstStyle/>
          <a:p>
            <a:r>
              <a:rPr lang="de-DE" sz="2800" dirty="0"/>
              <a:t>Grundwasserstände Fläming (</a:t>
            </a:r>
            <a:r>
              <a:rPr lang="de-DE" sz="2800" dirty="0" err="1"/>
              <a:t>Seddin</a:t>
            </a:r>
            <a:r>
              <a:rPr lang="de-DE" sz="2800" dirty="0"/>
              <a:t>)</a:t>
            </a:r>
            <a:endParaRPr lang="en-DE" sz="2800" dirty="0"/>
          </a:p>
        </p:txBody>
      </p:sp>
      <p:pic>
        <p:nvPicPr>
          <p:cNvPr id="9" name="Picture 8">
            <a:extLst>
              <a:ext uri="{FF2B5EF4-FFF2-40B4-BE49-F238E27FC236}">
                <a16:creationId xmlns:a16="http://schemas.microsoft.com/office/drawing/2014/main" id="{126975C5-AC25-45F7-939A-9446DC98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15566"/>
            <a:ext cx="4354830" cy="327040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4299EAB-F902-415F-A752-B9A86168A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915565"/>
            <a:ext cx="4354830" cy="3270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6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B0B58-81E4-457C-A3FA-18BB98169ACB}"/>
              </a:ext>
            </a:extLst>
          </p:cNvPr>
          <p:cNvSpPr>
            <a:spLocks noGrp="1"/>
          </p:cNvSpPr>
          <p:nvPr>
            <p:ph idx="1"/>
          </p:nvPr>
        </p:nvSpPr>
        <p:spPr>
          <a:xfrm>
            <a:off x="194148" y="1346773"/>
            <a:ext cx="3585763" cy="2894082"/>
          </a:xfrm>
        </p:spPr>
        <p:txBody>
          <a:bodyPr/>
          <a:lstStyle/>
          <a:p>
            <a:pPr marL="285750" indent="-285750">
              <a:buFont typeface="Arial" panose="020B0604020202020204" pitchFamily="34" charset="0"/>
              <a:buChar char="•"/>
            </a:pPr>
            <a:r>
              <a:rPr lang="de-DE" dirty="0"/>
              <a:t>Niederschlag mit hoher Variabilität, leichter negativer  Trend</a:t>
            </a:r>
          </a:p>
          <a:p>
            <a:pPr marL="285750" indent="-285750">
              <a:buFont typeface="Arial" panose="020B0604020202020204" pitchFamily="34" charset="0"/>
              <a:buChar char="•"/>
            </a:pPr>
            <a:r>
              <a:rPr lang="de-DE" dirty="0"/>
              <a:t>Deutlicher Trend zu mehr Verdunstung</a:t>
            </a:r>
          </a:p>
          <a:p>
            <a:pPr marL="285750" indent="-285750">
              <a:buFont typeface="Arial" panose="020B0604020202020204" pitchFamily="34" charset="0"/>
              <a:buChar char="•"/>
            </a:pPr>
            <a:r>
              <a:rPr lang="de-DE" dirty="0"/>
              <a:t>Relativ starker Trend bei der Grundwasserneubildung</a:t>
            </a:r>
          </a:p>
          <a:p>
            <a:pPr marL="285750" indent="-285750">
              <a:buFont typeface="Arial" panose="020B0604020202020204" pitchFamily="34" charset="0"/>
              <a:buChar char="•"/>
            </a:pPr>
            <a:r>
              <a:rPr lang="de-DE" dirty="0">
                <a:solidFill>
                  <a:srgbClr val="FF0000"/>
                </a:solidFill>
              </a:rPr>
              <a:t>Weniger Wasserverfügbarkeit!</a:t>
            </a:r>
            <a:endParaRPr lang="en-DE" dirty="0">
              <a:solidFill>
                <a:srgbClr val="FF0000"/>
              </a:solidFill>
            </a:endParaRPr>
          </a:p>
          <a:p>
            <a:pPr marL="285750" indent="-285750">
              <a:buFont typeface="Arial" panose="020B0604020202020204" pitchFamily="34" charset="0"/>
              <a:buChar char="•"/>
            </a:pPr>
            <a:endParaRPr lang="en-DE" dirty="0"/>
          </a:p>
        </p:txBody>
      </p:sp>
      <p:sp>
        <p:nvSpPr>
          <p:cNvPr id="3" name="Footer Placeholder 2">
            <a:extLst>
              <a:ext uri="{FF2B5EF4-FFF2-40B4-BE49-F238E27FC236}">
                <a16:creationId xmlns:a16="http://schemas.microsoft.com/office/drawing/2014/main" id="{A57878F8-9A51-4854-99CF-20E8D3AF32FA}"/>
              </a:ext>
            </a:extLst>
          </p:cNvPr>
          <p:cNvSpPr>
            <a:spLocks noGrp="1"/>
          </p:cNvSpPr>
          <p:nvPr>
            <p:ph type="ftr" sz="quarter" idx="11"/>
          </p:nvPr>
        </p:nvSpPr>
        <p:spPr/>
        <p:txBody>
          <a:bodyPr/>
          <a:lstStyle/>
          <a:p>
            <a:r>
              <a:rPr lang="de-DE" dirty="0"/>
              <a:t>Hattermann et al. 2020</a:t>
            </a:r>
          </a:p>
        </p:txBody>
      </p:sp>
      <p:sp>
        <p:nvSpPr>
          <p:cNvPr id="4" name="Slide Number Placeholder 3">
            <a:extLst>
              <a:ext uri="{FF2B5EF4-FFF2-40B4-BE49-F238E27FC236}">
                <a16:creationId xmlns:a16="http://schemas.microsoft.com/office/drawing/2014/main" id="{6923E99B-EDC3-40FC-BB99-867F535E98C6}"/>
              </a:ext>
            </a:extLst>
          </p:cNvPr>
          <p:cNvSpPr>
            <a:spLocks noGrp="1"/>
          </p:cNvSpPr>
          <p:nvPr>
            <p:ph type="sldNum" sz="quarter" idx="12"/>
          </p:nvPr>
        </p:nvSpPr>
        <p:spPr/>
        <p:txBody>
          <a:bodyPr/>
          <a:lstStyle/>
          <a:p>
            <a:fld id="{1B44015D-9407-488E-8AD7-722ADB5AEF29}" type="slidenum">
              <a:rPr lang="de-DE" smtClean="0"/>
              <a:t>17</a:t>
            </a:fld>
            <a:endParaRPr lang="de-DE" dirty="0"/>
          </a:p>
        </p:txBody>
      </p:sp>
      <p:sp>
        <p:nvSpPr>
          <p:cNvPr id="5" name="Title 4">
            <a:extLst>
              <a:ext uri="{FF2B5EF4-FFF2-40B4-BE49-F238E27FC236}">
                <a16:creationId xmlns:a16="http://schemas.microsoft.com/office/drawing/2014/main" id="{B2B2B977-924C-460B-8C84-88CC7DDDAC3B}"/>
              </a:ext>
            </a:extLst>
          </p:cNvPr>
          <p:cNvSpPr>
            <a:spLocks noGrp="1"/>
          </p:cNvSpPr>
          <p:nvPr>
            <p:ph type="title"/>
          </p:nvPr>
        </p:nvSpPr>
        <p:spPr/>
        <p:txBody>
          <a:bodyPr>
            <a:normAutofit fontScale="90000"/>
          </a:bodyPr>
          <a:lstStyle/>
          <a:p>
            <a:r>
              <a:rPr lang="de-DE" dirty="0"/>
              <a:t>Folgen des Klimawandels für die </a:t>
            </a:r>
            <a:r>
              <a:rPr lang="de-DE" dirty="0" err="1"/>
              <a:t>gegewärtige</a:t>
            </a:r>
            <a:r>
              <a:rPr lang="de-DE" dirty="0"/>
              <a:t> Wassersituation</a:t>
            </a:r>
            <a:endParaRPr lang="en-DE" dirty="0"/>
          </a:p>
        </p:txBody>
      </p:sp>
      <p:grpSp>
        <p:nvGrpSpPr>
          <p:cNvPr id="6" name="Group 5">
            <a:extLst>
              <a:ext uri="{FF2B5EF4-FFF2-40B4-BE49-F238E27FC236}">
                <a16:creationId xmlns:a16="http://schemas.microsoft.com/office/drawing/2014/main" id="{7D2849DE-F586-43F2-8758-24C1511511D3}"/>
              </a:ext>
            </a:extLst>
          </p:cNvPr>
          <p:cNvGrpSpPr/>
          <p:nvPr/>
        </p:nvGrpSpPr>
        <p:grpSpPr>
          <a:xfrm>
            <a:off x="3965104" y="1072475"/>
            <a:ext cx="4320480" cy="3300515"/>
            <a:chOff x="218594" y="1363357"/>
            <a:chExt cx="5043629" cy="4031058"/>
          </a:xfrm>
        </p:grpSpPr>
        <p:pic>
          <p:nvPicPr>
            <p:cNvPr id="7" name="Picture 6">
              <a:extLst>
                <a:ext uri="{FF2B5EF4-FFF2-40B4-BE49-F238E27FC236}">
                  <a16:creationId xmlns:a16="http://schemas.microsoft.com/office/drawing/2014/main" id="{72C7C080-09D0-4C29-A06F-BEC3A38B0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94" y="1363357"/>
              <a:ext cx="5043629" cy="40310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A76E49E-EF4A-4DC1-B9B7-018F19060085}"/>
                </a:ext>
              </a:extLst>
            </p:cNvPr>
            <p:cNvSpPr txBox="1"/>
            <p:nvPr/>
          </p:nvSpPr>
          <p:spPr>
            <a:xfrm>
              <a:off x="1202743" y="1401398"/>
              <a:ext cx="3016925" cy="375901"/>
            </a:xfrm>
            <a:prstGeom prst="rect">
              <a:avLst/>
            </a:prstGeom>
            <a:solidFill>
              <a:schemeClr val="bg1"/>
            </a:solidFill>
          </p:spPr>
          <p:txBody>
            <a:bodyPr wrap="none" rtlCol="0">
              <a:spAutoFit/>
            </a:bodyPr>
            <a:lstStyle/>
            <a:p>
              <a:r>
                <a:rPr lang="de-DE" sz="1400" b="1" dirty="0"/>
                <a:t>Jährliche Summen Potsdam</a:t>
              </a:r>
              <a:endParaRPr lang="en-DE" sz="1400" b="1" dirty="0"/>
            </a:p>
          </p:txBody>
        </p:sp>
      </p:grpSp>
      <p:cxnSp>
        <p:nvCxnSpPr>
          <p:cNvPr id="10" name="Straight Connector 9">
            <a:extLst>
              <a:ext uri="{FF2B5EF4-FFF2-40B4-BE49-F238E27FC236}">
                <a16:creationId xmlns:a16="http://schemas.microsoft.com/office/drawing/2014/main" id="{D563EF54-B4DA-4312-B2CD-B0EBA4440281}"/>
              </a:ext>
            </a:extLst>
          </p:cNvPr>
          <p:cNvCxnSpPr>
            <a:cxnSpLocks/>
          </p:cNvCxnSpPr>
          <p:nvPr/>
        </p:nvCxnSpPr>
        <p:spPr>
          <a:xfrm>
            <a:off x="4548236" y="2519764"/>
            <a:ext cx="3312368" cy="720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FCA7F-6921-45BA-A924-804F22CB9F6A}"/>
              </a:ext>
            </a:extLst>
          </p:cNvPr>
          <p:cNvCxnSpPr>
            <a:cxnSpLocks/>
          </p:cNvCxnSpPr>
          <p:nvPr/>
        </p:nvCxnSpPr>
        <p:spPr>
          <a:xfrm flipV="1">
            <a:off x="4542592" y="2859782"/>
            <a:ext cx="3318012" cy="105002"/>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E83BD-8451-4A63-AF64-901AFED529C4}"/>
              </a:ext>
            </a:extLst>
          </p:cNvPr>
          <p:cNvCxnSpPr>
            <a:cxnSpLocks/>
          </p:cNvCxnSpPr>
          <p:nvPr/>
        </p:nvCxnSpPr>
        <p:spPr>
          <a:xfrm>
            <a:off x="4542592" y="3402946"/>
            <a:ext cx="3339936" cy="121165"/>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CB0B1C84-5E7A-45D1-A8D3-9A58CBD4CA63}"/>
              </a:ext>
            </a:extLst>
          </p:cNvPr>
          <p:cNvSpPr/>
          <p:nvPr/>
        </p:nvSpPr>
        <p:spPr>
          <a:xfrm>
            <a:off x="4598126" y="2605939"/>
            <a:ext cx="3250956" cy="294015"/>
          </a:xfrm>
          <a:custGeom>
            <a:avLst/>
            <a:gdLst>
              <a:gd name="connsiteX0" fmla="*/ 0 w 3250956"/>
              <a:gd name="connsiteY0" fmla="*/ 267890 h 294015"/>
              <a:gd name="connsiteX1" fmla="*/ 189411 w 3250956"/>
              <a:gd name="connsiteY1" fmla="*/ 101 h 294015"/>
              <a:gd name="connsiteX2" fmla="*/ 365760 w 3250956"/>
              <a:gd name="connsiteY2" fmla="*/ 294015 h 294015"/>
              <a:gd name="connsiteX3" fmla="*/ 568234 w 3250956"/>
              <a:gd name="connsiteY3" fmla="*/ 101 h 294015"/>
              <a:gd name="connsiteX4" fmla="*/ 738051 w 3250956"/>
              <a:gd name="connsiteY4" fmla="*/ 274421 h 294015"/>
              <a:gd name="connsiteX5" fmla="*/ 875211 w 3250956"/>
              <a:gd name="connsiteY5" fmla="*/ 26227 h 294015"/>
              <a:gd name="connsiteX6" fmla="*/ 1025434 w 3250956"/>
              <a:gd name="connsiteY6" fmla="*/ 274421 h 294015"/>
              <a:gd name="connsiteX7" fmla="*/ 1208314 w 3250956"/>
              <a:gd name="connsiteY7" fmla="*/ 32758 h 294015"/>
              <a:gd name="connsiteX8" fmla="*/ 1319348 w 3250956"/>
              <a:gd name="connsiteY8" fmla="*/ 261358 h 294015"/>
              <a:gd name="connsiteX9" fmla="*/ 1463040 w 3250956"/>
              <a:gd name="connsiteY9" fmla="*/ 32758 h 294015"/>
              <a:gd name="connsiteX10" fmla="*/ 1580605 w 3250956"/>
              <a:gd name="connsiteY10" fmla="*/ 248295 h 294015"/>
              <a:gd name="connsiteX11" fmla="*/ 1717765 w 3250956"/>
              <a:gd name="connsiteY11" fmla="*/ 45821 h 294015"/>
              <a:gd name="connsiteX12" fmla="*/ 1828800 w 3250956"/>
              <a:gd name="connsiteY12" fmla="*/ 228701 h 294015"/>
              <a:gd name="connsiteX13" fmla="*/ 1998617 w 3250956"/>
              <a:gd name="connsiteY13" fmla="*/ 58884 h 294015"/>
              <a:gd name="connsiteX14" fmla="*/ 2116183 w 3250956"/>
              <a:gd name="connsiteY14" fmla="*/ 235232 h 294015"/>
              <a:gd name="connsiteX15" fmla="*/ 2259874 w 3250956"/>
              <a:gd name="connsiteY15" fmla="*/ 45821 h 294015"/>
              <a:gd name="connsiteX16" fmla="*/ 2390503 w 3250956"/>
              <a:gd name="connsiteY16" fmla="*/ 215638 h 294015"/>
              <a:gd name="connsiteX17" fmla="*/ 2488474 w 3250956"/>
              <a:gd name="connsiteY17" fmla="*/ 71947 h 294015"/>
              <a:gd name="connsiteX18" fmla="*/ 2606040 w 3250956"/>
              <a:gd name="connsiteY18" fmla="*/ 202575 h 294015"/>
              <a:gd name="connsiteX19" fmla="*/ 2717074 w 3250956"/>
              <a:gd name="connsiteY19" fmla="*/ 45821 h 294015"/>
              <a:gd name="connsiteX20" fmla="*/ 2847703 w 3250956"/>
              <a:gd name="connsiteY20" fmla="*/ 209107 h 294015"/>
              <a:gd name="connsiteX21" fmla="*/ 2952205 w 3250956"/>
              <a:gd name="connsiteY21" fmla="*/ 71947 h 294015"/>
              <a:gd name="connsiteX22" fmla="*/ 3063240 w 3250956"/>
              <a:gd name="connsiteY22" fmla="*/ 209107 h 294015"/>
              <a:gd name="connsiteX23" fmla="*/ 3161211 w 3250956"/>
              <a:gd name="connsiteY23" fmla="*/ 78478 h 294015"/>
              <a:gd name="connsiteX24" fmla="*/ 3246120 w 3250956"/>
              <a:gd name="connsiteY24" fmla="*/ 156855 h 294015"/>
              <a:gd name="connsiteX25" fmla="*/ 3233057 w 3250956"/>
              <a:gd name="connsiteY25" fmla="*/ 169918 h 29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0956" h="294015">
                <a:moveTo>
                  <a:pt x="0" y="267890"/>
                </a:moveTo>
                <a:cubicBezTo>
                  <a:pt x="64225" y="131818"/>
                  <a:pt x="128451" y="-4253"/>
                  <a:pt x="189411" y="101"/>
                </a:cubicBezTo>
                <a:cubicBezTo>
                  <a:pt x="250371" y="4455"/>
                  <a:pt x="302623" y="294015"/>
                  <a:pt x="365760" y="294015"/>
                </a:cubicBezTo>
                <a:cubicBezTo>
                  <a:pt x="428897" y="294015"/>
                  <a:pt x="506186" y="3367"/>
                  <a:pt x="568234" y="101"/>
                </a:cubicBezTo>
                <a:cubicBezTo>
                  <a:pt x="630283" y="-3165"/>
                  <a:pt x="686888" y="270067"/>
                  <a:pt x="738051" y="274421"/>
                </a:cubicBezTo>
                <a:cubicBezTo>
                  <a:pt x="789214" y="278775"/>
                  <a:pt x="827314" y="26227"/>
                  <a:pt x="875211" y="26227"/>
                </a:cubicBezTo>
                <a:cubicBezTo>
                  <a:pt x="923108" y="26227"/>
                  <a:pt x="969917" y="273333"/>
                  <a:pt x="1025434" y="274421"/>
                </a:cubicBezTo>
                <a:cubicBezTo>
                  <a:pt x="1080951" y="275509"/>
                  <a:pt x="1159328" y="34935"/>
                  <a:pt x="1208314" y="32758"/>
                </a:cubicBezTo>
                <a:cubicBezTo>
                  <a:pt x="1257300" y="30581"/>
                  <a:pt x="1276894" y="261358"/>
                  <a:pt x="1319348" y="261358"/>
                </a:cubicBezTo>
                <a:cubicBezTo>
                  <a:pt x="1361802" y="261358"/>
                  <a:pt x="1419497" y="34935"/>
                  <a:pt x="1463040" y="32758"/>
                </a:cubicBezTo>
                <a:cubicBezTo>
                  <a:pt x="1506583" y="30581"/>
                  <a:pt x="1538151" y="246118"/>
                  <a:pt x="1580605" y="248295"/>
                </a:cubicBezTo>
                <a:cubicBezTo>
                  <a:pt x="1623059" y="250472"/>
                  <a:pt x="1676399" y="49087"/>
                  <a:pt x="1717765" y="45821"/>
                </a:cubicBezTo>
                <a:cubicBezTo>
                  <a:pt x="1759131" y="42555"/>
                  <a:pt x="1781991" y="226524"/>
                  <a:pt x="1828800" y="228701"/>
                </a:cubicBezTo>
                <a:cubicBezTo>
                  <a:pt x="1875609" y="230878"/>
                  <a:pt x="1950720" y="57796"/>
                  <a:pt x="1998617" y="58884"/>
                </a:cubicBezTo>
                <a:cubicBezTo>
                  <a:pt x="2046514" y="59972"/>
                  <a:pt x="2072640" y="237409"/>
                  <a:pt x="2116183" y="235232"/>
                </a:cubicBezTo>
                <a:cubicBezTo>
                  <a:pt x="2159726" y="233055"/>
                  <a:pt x="2214154" y="49087"/>
                  <a:pt x="2259874" y="45821"/>
                </a:cubicBezTo>
                <a:cubicBezTo>
                  <a:pt x="2305594" y="42555"/>
                  <a:pt x="2352403" y="211284"/>
                  <a:pt x="2390503" y="215638"/>
                </a:cubicBezTo>
                <a:cubicBezTo>
                  <a:pt x="2428603" y="219992"/>
                  <a:pt x="2452551" y="74124"/>
                  <a:pt x="2488474" y="71947"/>
                </a:cubicBezTo>
                <a:cubicBezTo>
                  <a:pt x="2524397" y="69770"/>
                  <a:pt x="2567940" y="206929"/>
                  <a:pt x="2606040" y="202575"/>
                </a:cubicBezTo>
                <a:cubicBezTo>
                  <a:pt x="2644140" y="198221"/>
                  <a:pt x="2676797" y="44732"/>
                  <a:pt x="2717074" y="45821"/>
                </a:cubicBezTo>
                <a:cubicBezTo>
                  <a:pt x="2757351" y="46910"/>
                  <a:pt x="2808515" y="204753"/>
                  <a:pt x="2847703" y="209107"/>
                </a:cubicBezTo>
                <a:cubicBezTo>
                  <a:pt x="2886891" y="213461"/>
                  <a:pt x="2916282" y="71947"/>
                  <a:pt x="2952205" y="71947"/>
                </a:cubicBezTo>
                <a:cubicBezTo>
                  <a:pt x="2988128" y="71947"/>
                  <a:pt x="3028406" y="208018"/>
                  <a:pt x="3063240" y="209107"/>
                </a:cubicBezTo>
                <a:cubicBezTo>
                  <a:pt x="3098074" y="210195"/>
                  <a:pt x="3130731" y="87187"/>
                  <a:pt x="3161211" y="78478"/>
                </a:cubicBezTo>
                <a:cubicBezTo>
                  <a:pt x="3191691" y="69769"/>
                  <a:pt x="3246120" y="156855"/>
                  <a:pt x="3246120" y="156855"/>
                </a:cubicBezTo>
                <a:cubicBezTo>
                  <a:pt x="3258094" y="172095"/>
                  <a:pt x="3245575" y="171006"/>
                  <a:pt x="3233057" y="169918"/>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7433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71FD4C-9F95-4207-A92C-F2A24FDFC8D1}"/>
              </a:ext>
            </a:extLst>
          </p:cNvPr>
          <p:cNvPicPr>
            <a:picLocks noChangeAspect="1"/>
          </p:cNvPicPr>
          <p:nvPr/>
        </p:nvPicPr>
        <p:blipFill>
          <a:blip r:embed="rId2"/>
          <a:stretch>
            <a:fillRect/>
          </a:stretch>
        </p:blipFill>
        <p:spPr>
          <a:xfrm>
            <a:off x="4032914" y="949076"/>
            <a:ext cx="4381379" cy="3620346"/>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E33B0B58-81E4-457C-A3FA-18BB98169ACB}"/>
              </a:ext>
            </a:extLst>
          </p:cNvPr>
          <p:cNvSpPr>
            <a:spLocks noGrp="1"/>
          </p:cNvSpPr>
          <p:nvPr>
            <p:ph idx="1"/>
          </p:nvPr>
        </p:nvSpPr>
        <p:spPr>
          <a:xfrm>
            <a:off x="194148" y="1346773"/>
            <a:ext cx="3585763" cy="2894082"/>
          </a:xfrm>
        </p:spPr>
        <p:txBody>
          <a:bodyPr/>
          <a:lstStyle/>
          <a:p>
            <a:pPr marL="285750" indent="-285750">
              <a:buFont typeface="Arial" panose="020B0604020202020204" pitchFamily="34" charset="0"/>
              <a:buChar char="•"/>
            </a:pPr>
            <a:r>
              <a:rPr lang="de-DE" dirty="0"/>
              <a:t>Niederschlag mit hoher Variabilität, etwas zunehmender Trend</a:t>
            </a:r>
          </a:p>
          <a:p>
            <a:pPr marL="285750" indent="-285750">
              <a:buFont typeface="Arial" panose="020B0604020202020204" pitchFamily="34" charset="0"/>
              <a:buChar char="•"/>
            </a:pPr>
            <a:r>
              <a:rPr lang="de-DE" dirty="0"/>
              <a:t>Starker Trend zu mehr Verdunstung</a:t>
            </a:r>
          </a:p>
          <a:p>
            <a:pPr marL="285750" indent="-285750">
              <a:buFont typeface="Arial" panose="020B0604020202020204" pitchFamily="34" charset="0"/>
              <a:buChar char="•"/>
            </a:pPr>
            <a:r>
              <a:rPr lang="de-DE" dirty="0"/>
              <a:t>Trend zu abnehmender Grundwasserneubildung</a:t>
            </a:r>
            <a:endParaRPr lang="en-DE" dirty="0"/>
          </a:p>
        </p:txBody>
      </p:sp>
      <p:sp>
        <p:nvSpPr>
          <p:cNvPr id="3" name="Footer Placeholder 2">
            <a:extLst>
              <a:ext uri="{FF2B5EF4-FFF2-40B4-BE49-F238E27FC236}">
                <a16:creationId xmlns:a16="http://schemas.microsoft.com/office/drawing/2014/main" id="{A57878F8-9A51-4854-99CF-20E8D3AF32FA}"/>
              </a:ext>
            </a:extLst>
          </p:cNvPr>
          <p:cNvSpPr>
            <a:spLocks noGrp="1"/>
          </p:cNvSpPr>
          <p:nvPr>
            <p:ph type="ftr" sz="quarter" idx="11"/>
          </p:nvPr>
        </p:nvSpPr>
        <p:spPr/>
        <p:txBody>
          <a:bodyPr/>
          <a:lstStyle/>
          <a:p>
            <a:r>
              <a:rPr lang="de-DE" dirty="0"/>
              <a:t>Hattermann et al. 2023</a:t>
            </a:r>
          </a:p>
        </p:txBody>
      </p:sp>
      <p:sp>
        <p:nvSpPr>
          <p:cNvPr id="4" name="Slide Number Placeholder 3">
            <a:extLst>
              <a:ext uri="{FF2B5EF4-FFF2-40B4-BE49-F238E27FC236}">
                <a16:creationId xmlns:a16="http://schemas.microsoft.com/office/drawing/2014/main" id="{6923E99B-EDC3-40FC-BB99-867F535E98C6}"/>
              </a:ext>
            </a:extLst>
          </p:cNvPr>
          <p:cNvSpPr>
            <a:spLocks noGrp="1"/>
          </p:cNvSpPr>
          <p:nvPr>
            <p:ph type="sldNum" sz="quarter" idx="12"/>
          </p:nvPr>
        </p:nvSpPr>
        <p:spPr>
          <a:xfrm>
            <a:off x="6457950" y="4818186"/>
            <a:ext cx="2057400" cy="273844"/>
          </a:xfrm>
        </p:spPr>
        <p:txBody>
          <a:bodyPr/>
          <a:lstStyle/>
          <a:p>
            <a:fld id="{1B44015D-9407-488E-8AD7-722ADB5AEF29}" type="slidenum">
              <a:rPr lang="de-DE" smtClean="0"/>
              <a:t>18</a:t>
            </a:fld>
            <a:endParaRPr lang="de-DE" dirty="0"/>
          </a:p>
        </p:txBody>
      </p:sp>
      <p:sp>
        <p:nvSpPr>
          <p:cNvPr id="5" name="Title 4">
            <a:extLst>
              <a:ext uri="{FF2B5EF4-FFF2-40B4-BE49-F238E27FC236}">
                <a16:creationId xmlns:a16="http://schemas.microsoft.com/office/drawing/2014/main" id="{B2B2B977-924C-460B-8C84-88CC7DDDAC3B}"/>
              </a:ext>
            </a:extLst>
          </p:cNvPr>
          <p:cNvSpPr>
            <a:spLocks noGrp="1"/>
          </p:cNvSpPr>
          <p:nvPr>
            <p:ph type="title"/>
          </p:nvPr>
        </p:nvSpPr>
        <p:spPr>
          <a:xfrm>
            <a:off x="253984" y="273844"/>
            <a:ext cx="8134439" cy="678656"/>
          </a:xfrm>
        </p:spPr>
        <p:txBody>
          <a:bodyPr>
            <a:noAutofit/>
          </a:bodyPr>
          <a:lstStyle/>
          <a:p>
            <a:r>
              <a:rPr lang="de-DE" dirty="0"/>
              <a:t>Folgen des Klimawandels für die gegenwärtige Wassersituation – DWD-</a:t>
            </a:r>
            <a:r>
              <a:rPr lang="de-DE" dirty="0" err="1"/>
              <a:t>Atern</a:t>
            </a:r>
            <a:endParaRPr lang="en-DE" dirty="0"/>
          </a:p>
        </p:txBody>
      </p:sp>
      <p:cxnSp>
        <p:nvCxnSpPr>
          <p:cNvPr id="10" name="Straight Connector 9">
            <a:extLst>
              <a:ext uri="{FF2B5EF4-FFF2-40B4-BE49-F238E27FC236}">
                <a16:creationId xmlns:a16="http://schemas.microsoft.com/office/drawing/2014/main" id="{D563EF54-B4DA-4312-B2CD-B0EBA4440281}"/>
              </a:ext>
            </a:extLst>
          </p:cNvPr>
          <p:cNvCxnSpPr>
            <a:cxnSpLocks/>
          </p:cNvCxnSpPr>
          <p:nvPr/>
        </p:nvCxnSpPr>
        <p:spPr>
          <a:xfrm flipV="1">
            <a:off x="4598126" y="2619144"/>
            <a:ext cx="3358250" cy="10514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FCA7F-6921-45BA-A924-804F22CB9F6A}"/>
              </a:ext>
            </a:extLst>
          </p:cNvPr>
          <p:cNvCxnSpPr>
            <a:cxnSpLocks/>
          </p:cNvCxnSpPr>
          <p:nvPr/>
        </p:nvCxnSpPr>
        <p:spPr>
          <a:xfrm flipV="1">
            <a:off x="4598126" y="2724284"/>
            <a:ext cx="3358250" cy="17892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E83BD-8451-4A63-AF64-901AFED529C4}"/>
              </a:ext>
            </a:extLst>
          </p:cNvPr>
          <p:cNvCxnSpPr>
            <a:cxnSpLocks/>
          </p:cNvCxnSpPr>
          <p:nvPr/>
        </p:nvCxnSpPr>
        <p:spPr>
          <a:xfrm>
            <a:off x="4594039" y="3756533"/>
            <a:ext cx="3362337" cy="86456"/>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CB0B1C84-5E7A-45D1-A8D3-9A58CBD4CA63}"/>
              </a:ext>
            </a:extLst>
          </p:cNvPr>
          <p:cNvSpPr/>
          <p:nvPr/>
        </p:nvSpPr>
        <p:spPr>
          <a:xfrm rot="21420000">
            <a:off x="4598125" y="2633885"/>
            <a:ext cx="3250956" cy="241250"/>
          </a:xfrm>
          <a:custGeom>
            <a:avLst/>
            <a:gdLst>
              <a:gd name="connsiteX0" fmla="*/ 0 w 3250956"/>
              <a:gd name="connsiteY0" fmla="*/ 267890 h 294015"/>
              <a:gd name="connsiteX1" fmla="*/ 189411 w 3250956"/>
              <a:gd name="connsiteY1" fmla="*/ 101 h 294015"/>
              <a:gd name="connsiteX2" fmla="*/ 365760 w 3250956"/>
              <a:gd name="connsiteY2" fmla="*/ 294015 h 294015"/>
              <a:gd name="connsiteX3" fmla="*/ 568234 w 3250956"/>
              <a:gd name="connsiteY3" fmla="*/ 101 h 294015"/>
              <a:gd name="connsiteX4" fmla="*/ 738051 w 3250956"/>
              <a:gd name="connsiteY4" fmla="*/ 274421 h 294015"/>
              <a:gd name="connsiteX5" fmla="*/ 875211 w 3250956"/>
              <a:gd name="connsiteY5" fmla="*/ 26227 h 294015"/>
              <a:gd name="connsiteX6" fmla="*/ 1025434 w 3250956"/>
              <a:gd name="connsiteY6" fmla="*/ 274421 h 294015"/>
              <a:gd name="connsiteX7" fmla="*/ 1208314 w 3250956"/>
              <a:gd name="connsiteY7" fmla="*/ 32758 h 294015"/>
              <a:gd name="connsiteX8" fmla="*/ 1319348 w 3250956"/>
              <a:gd name="connsiteY8" fmla="*/ 261358 h 294015"/>
              <a:gd name="connsiteX9" fmla="*/ 1463040 w 3250956"/>
              <a:gd name="connsiteY9" fmla="*/ 32758 h 294015"/>
              <a:gd name="connsiteX10" fmla="*/ 1580605 w 3250956"/>
              <a:gd name="connsiteY10" fmla="*/ 248295 h 294015"/>
              <a:gd name="connsiteX11" fmla="*/ 1717765 w 3250956"/>
              <a:gd name="connsiteY11" fmla="*/ 45821 h 294015"/>
              <a:gd name="connsiteX12" fmla="*/ 1828800 w 3250956"/>
              <a:gd name="connsiteY12" fmla="*/ 228701 h 294015"/>
              <a:gd name="connsiteX13" fmla="*/ 1998617 w 3250956"/>
              <a:gd name="connsiteY13" fmla="*/ 58884 h 294015"/>
              <a:gd name="connsiteX14" fmla="*/ 2116183 w 3250956"/>
              <a:gd name="connsiteY14" fmla="*/ 235232 h 294015"/>
              <a:gd name="connsiteX15" fmla="*/ 2259874 w 3250956"/>
              <a:gd name="connsiteY15" fmla="*/ 45821 h 294015"/>
              <a:gd name="connsiteX16" fmla="*/ 2390503 w 3250956"/>
              <a:gd name="connsiteY16" fmla="*/ 215638 h 294015"/>
              <a:gd name="connsiteX17" fmla="*/ 2488474 w 3250956"/>
              <a:gd name="connsiteY17" fmla="*/ 71947 h 294015"/>
              <a:gd name="connsiteX18" fmla="*/ 2606040 w 3250956"/>
              <a:gd name="connsiteY18" fmla="*/ 202575 h 294015"/>
              <a:gd name="connsiteX19" fmla="*/ 2717074 w 3250956"/>
              <a:gd name="connsiteY19" fmla="*/ 45821 h 294015"/>
              <a:gd name="connsiteX20" fmla="*/ 2847703 w 3250956"/>
              <a:gd name="connsiteY20" fmla="*/ 209107 h 294015"/>
              <a:gd name="connsiteX21" fmla="*/ 2952205 w 3250956"/>
              <a:gd name="connsiteY21" fmla="*/ 71947 h 294015"/>
              <a:gd name="connsiteX22" fmla="*/ 3063240 w 3250956"/>
              <a:gd name="connsiteY22" fmla="*/ 209107 h 294015"/>
              <a:gd name="connsiteX23" fmla="*/ 3161211 w 3250956"/>
              <a:gd name="connsiteY23" fmla="*/ 78478 h 294015"/>
              <a:gd name="connsiteX24" fmla="*/ 3246120 w 3250956"/>
              <a:gd name="connsiteY24" fmla="*/ 156855 h 294015"/>
              <a:gd name="connsiteX25" fmla="*/ 3233057 w 3250956"/>
              <a:gd name="connsiteY25" fmla="*/ 169918 h 29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0956" h="294015">
                <a:moveTo>
                  <a:pt x="0" y="267890"/>
                </a:moveTo>
                <a:cubicBezTo>
                  <a:pt x="64225" y="131818"/>
                  <a:pt x="128451" y="-4253"/>
                  <a:pt x="189411" y="101"/>
                </a:cubicBezTo>
                <a:cubicBezTo>
                  <a:pt x="250371" y="4455"/>
                  <a:pt x="302623" y="294015"/>
                  <a:pt x="365760" y="294015"/>
                </a:cubicBezTo>
                <a:cubicBezTo>
                  <a:pt x="428897" y="294015"/>
                  <a:pt x="506186" y="3367"/>
                  <a:pt x="568234" y="101"/>
                </a:cubicBezTo>
                <a:cubicBezTo>
                  <a:pt x="630283" y="-3165"/>
                  <a:pt x="686888" y="270067"/>
                  <a:pt x="738051" y="274421"/>
                </a:cubicBezTo>
                <a:cubicBezTo>
                  <a:pt x="789214" y="278775"/>
                  <a:pt x="827314" y="26227"/>
                  <a:pt x="875211" y="26227"/>
                </a:cubicBezTo>
                <a:cubicBezTo>
                  <a:pt x="923108" y="26227"/>
                  <a:pt x="969917" y="273333"/>
                  <a:pt x="1025434" y="274421"/>
                </a:cubicBezTo>
                <a:cubicBezTo>
                  <a:pt x="1080951" y="275509"/>
                  <a:pt x="1159328" y="34935"/>
                  <a:pt x="1208314" y="32758"/>
                </a:cubicBezTo>
                <a:cubicBezTo>
                  <a:pt x="1257300" y="30581"/>
                  <a:pt x="1276894" y="261358"/>
                  <a:pt x="1319348" y="261358"/>
                </a:cubicBezTo>
                <a:cubicBezTo>
                  <a:pt x="1361802" y="261358"/>
                  <a:pt x="1419497" y="34935"/>
                  <a:pt x="1463040" y="32758"/>
                </a:cubicBezTo>
                <a:cubicBezTo>
                  <a:pt x="1506583" y="30581"/>
                  <a:pt x="1538151" y="246118"/>
                  <a:pt x="1580605" y="248295"/>
                </a:cubicBezTo>
                <a:cubicBezTo>
                  <a:pt x="1623059" y="250472"/>
                  <a:pt x="1676399" y="49087"/>
                  <a:pt x="1717765" y="45821"/>
                </a:cubicBezTo>
                <a:cubicBezTo>
                  <a:pt x="1759131" y="42555"/>
                  <a:pt x="1781991" y="226524"/>
                  <a:pt x="1828800" y="228701"/>
                </a:cubicBezTo>
                <a:cubicBezTo>
                  <a:pt x="1875609" y="230878"/>
                  <a:pt x="1950720" y="57796"/>
                  <a:pt x="1998617" y="58884"/>
                </a:cubicBezTo>
                <a:cubicBezTo>
                  <a:pt x="2046514" y="59972"/>
                  <a:pt x="2072640" y="237409"/>
                  <a:pt x="2116183" y="235232"/>
                </a:cubicBezTo>
                <a:cubicBezTo>
                  <a:pt x="2159726" y="233055"/>
                  <a:pt x="2214154" y="49087"/>
                  <a:pt x="2259874" y="45821"/>
                </a:cubicBezTo>
                <a:cubicBezTo>
                  <a:pt x="2305594" y="42555"/>
                  <a:pt x="2352403" y="211284"/>
                  <a:pt x="2390503" y="215638"/>
                </a:cubicBezTo>
                <a:cubicBezTo>
                  <a:pt x="2428603" y="219992"/>
                  <a:pt x="2452551" y="74124"/>
                  <a:pt x="2488474" y="71947"/>
                </a:cubicBezTo>
                <a:cubicBezTo>
                  <a:pt x="2524397" y="69770"/>
                  <a:pt x="2567940" y="206929"/>
                  <a:pt x="2606040" y="202575"/>
                </a:cubicBezTo>
                <a:cubicBezTo>
                  <a:pt x="2644140" y="198221"/>
                  <a:pt x="2676797" y="44732"/>
                  <a:pt x="2717074" y="45821"/>
                </a:cubicBezTo>
                <a:cubicBezTo>
                  <a:pt x="2757351" y="46910"/>
                  <a:pt x="2808515" y="204753"/>
                  <a:pt x="2847703" y="209107"/>
                </a:cubicBezTo>
                <a:cubicBezTo>
                  <a:pt x="2886891" y="213461"/>
                  <a:pt x="2916282" y="71947"/>
                  <a:pt x="2952205" y="71947"/>
                </a:cubicBezTo>
                <a:cubicBezTo>
                  <a:pt x="2988128" y="71947"/>
                  <a:pt x="3028406" y="208018"/>
                  <a:pt x="3063240" y="209107"/>
                </a:cubicBezTo>
                <a:cubicBezTo>
                  <a:pt x="3098074" y="210195"/>
                  <a:pt x="3130731" y="87187"/>
                  <a:pt x="3161211" y="78478"/>
                </a:cubicBezTo>
                <a:cubicBezTo>
                  <a:pt x="3191691" y="69769"/>
                  <a:pt x="3246120" y="156855"/>
                  <a:pt x="3246120" y="156855"/>
                </a:cubicBezTo>
                <a:cubicBezTo>
                  <a:pt x="3258094" y="172095"/>
                  <a:pt x="3245575" y="171006"/>
                  <a:pt x="3233057" y="169918"/>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Rectangle 19">
            <a:extLst>
              <a:ext uri="{FF2B5EF4-FFF2-40B4-BE49-F238E27FC236}">
                <a16:creationId xmlns:a16="http://schemas.microsoft.com/office/drawing/2014/main" id="{62CE1714-FC37-4F4C-8DB3-442AF005E5C0}"/>
              </a:ext>
            </a:extLst>
          </p:cNvPr>
          <p:cNvSpPr/>
          <p:nvPr/>
        </p:nvSpPr>
        <p:spPr>
          <a:xfrm>
            <a:off x="4728497" y="1036622"/>
            <a:ext cx="2723823" cy="307777"/>
          </a:xfrm>
          <a:prstGeom prst="rect">
            <a:avLst/>
          </a:prstGeom>
          <a:solidFill>
            <a:schemeClr val="bg1"/>
          </a:solidFill>
        </p:spPr>
        <p:txBody>
          <a:bodyPr wrap="none">
            <a:spAutoFit/>
          </a:bodyPr>
          <a:lstStyle/>
          <a:p>
            <a:r>
              <a:rPr lang="de-DE" sz="1400" b="1" dirty="0"/>
              <a:t>Jährliche Summen Norderney</a:t>
            </a:r>
            <a:endParaRPr lang="en-DE" sz="1400" b="1" dirty="0"/>
          </a:p>
        </p:txBody>
      </p:sp>
    </p:spTree>
    <p:extLst>
      <p:ext uri="{BB962C8B-B14F-4D97-AF65-F5344CB8AC3E}">
        <p14:creationId xmlns:p14="http://schemas.microsoft.com/office/powerpoint/2010/main" val="1116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196289-E5C8-4194-81FF-4AA897764987}"/>
              </a:ext>
            </a:extLst>
          </p:cNvPr>
          <p:cNvSpPr>
            <a:spLocks noGrp="1"/>
          </p:cNvSpPr>
          <p:nvPr>
            <p:ph type="ftr" sz="quarter" idx="11"/>
          </p:nvPr>
        </p:nvSpPr>
        <p:spPr/>
        <p:txBody>
          <a:bodyPr/>
          <a:lstStyle/>
          <a:p>
            <a:r>
              <a:rPr lang="de-DE" dirty="0"/>
              <a:t>Di Sante et al. 2021, Int. J. </a:t>
            </a:r>
            <a:r>
              <a:rPr lang="de-DE" dirty="0" err="1"/>
              <a:t>Clim.Change</a:t>
            </a:r>
            <a:r>
              <a:rPr lang="de-DE" dirty="0"/>
              <a:t>, geändert</a:t>
            </a:r>
            <a:endParaRPr lang="en-DE" dirty="0"/>
          </a:p>
          <a:p>
            <a:endParaRPr lang="de-DE" dirty="0"/>
          </a:p>
        </p:txBody>
      </p:sp>
      <p:sp>
        <p:nvSpPr>
          <p:cNvPr id="5" name="Slide Number Placeholder 4">
            <a:extLst>
              <a:ext uri="{FF2B5EF4-FFF2-40B4-BE49-F238E27FC236}">
                <a16:creationId xmlns:a16="http://schemas.microsoft.com/office/drawing/2014/main" id="{4F284E01-6AFB-47EA-9426-F6C23491477A}"/>
              </a:ext>
            </a:extLst>
          </p:cNvPr>
          <p:cNvSpPr>
            <a:spLocks noGrp="1"/>
          </p:cNvSpPr>
          <p:nvPr>
            <p:ph type="sldNum" sz="quarter" idx="12"/>
          </p:nvPr>
        </p:nvSpPr>
        <p:spPr/>
        <p:txBody>
          <a:bodyPr/>
          <a:lstStyle/>
          <a:p>
            <a:fld id="{1B44015D-9407-488E-8AD7-722ADB5AEF29}" type="slidenum">
              <a:rPr lang="de-DE" smtClean="0"/>
              <a:t>19</a:t>
            </a:fld>
            <a:endParaRPr lang="de-DE" dirty="0"/>
          </a:p>
        </p:txBody>
      </p:sp>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a:bodyPr>
          <a:lstStyle/>
          <a:p>
            <a:r>
              <a:rPr lang="de-DE" dirty="0"/>
              <a:t>Mehr Dürren unter Klimawandel? Ja</a:t>
            </a:r>
            <a:endParaRPr lang="en-DE" dirty="0"/>
          </a:p>
        </p:txBody>
      </p:sp>
      <p:sp>
        <p:nvSpPr>
          <p:cNvPr id="8" name="Rectangle 7">
            <a:extLst>
              <a:ext uri="{FF2B5EF4-FFF2-40B4-BE49-F238E27FC236}">
                <a16:creationId xmlns:a16="http://schemas.microsoft.com/office/drawing/2014/main" id="{6ED4BB3B-56D4-4108-8529-7EC71F9FBFEA}"/>
              </a:ext>
            </a:extLst>
          </p:cNvPr>
          <p:cNvSpPr/>
          <p:nvPr/>
        </p:nvSpPr>
        <p:spPr>
          <a:xfrm>
            <a:off x="8028384" y="2375372"/>
            <a:ext cx="389850" cy="369332"/>
          </a:xfrm>
          <a:prstGeom prst="rect">
            <a:avLst/>
          </a:prstGeom>
        </p:spPr>
        <p:txBody>
          <a:bodyPr wrap="none">
            <a:spAutoFit/>
          </a:bodyPr>
          <a:lstStyle/>
          <a:p>
            <a:r>
              <a:rPr lang="de-DE" sz="1800" dirty="0"/>
              <a:t>%</a:t>
            </a:r>
            <a:endParaRPr lang="en-DE" sz="1800" dirty="0"/>
          </a:p>
        </p:txBody>
      </p:sp>
      <p:sp>
        <p:nvSpPr>
          <p:cNvPr id="3" name="Content Placeholder 2">
            <a:extLst>
              <a:ext uri="{FF2B5EF4-FFF2-40B4-BE49-F238E27FC236}">
                <a16:creationId xmlns:a16="http://schemas.microsoft.com/office/drawing/2014/main" id="{710EBAD3-1F26-40DC-89AF-084D1FB65050}"/>
              </a:ext>
            </a:extLst>
          </p:cNvPr>
          <p:cNvSpPr>
            <a:spLocks noGrp="1"/>
          </p:cNvSpPr>
          <p:nvPr>
            <p:ph idx="1"/>
          </p:nvPr>
        </p:nvSpPr>
        <p:spPr>
          <a:xfrm>
            <a:off x="971600" y="1373738"/>
            <a:ext cx="3312368" cy="430113"/>
          </a:xfrm>
          <a:solidFill>
            <a:schemeClr val="bg1"/>
          </a:solidFill>
        </p:spPr>
        <p:txBody>
          <a:bodyPr/>
          <a:lstStyle/>
          <a:p>
            <a:pPr algn="ctr"/>
            <a:r>
              <a:rPr lang="de-DE" sz="2000" dirty="0"/>
              <a:t>Moderates Klimaszenario</a:t>
            </a:r>
            <a:endParaRPr lang="en-DE" sz="2000" dirty="0"/>
          </a:p>
        </p:txBody>
      </p:sp>
      <p:sp>
        <p:nvSpPr>
          <p:cNvPr id="23" name="Content Placeholder 2">
            <a:extLst>
              <a:ext uri="{FF2B5EF4-FFF2-40B4-BE49-F238E27FC236}">
                <a16:creationId xmlns:a16="http://schemas.microsoft.com/office/drawing/2014/main" id="{92971AF9-3E7C-48B1-9715-5AB1D0B0BBB0}"/>
              </a:ext>
            </a:extLst>
          </p:cNvPr>
          <p:cNvSpPr txBox="1">
            <a:spLocks/>
          </p:cNvSpPr>
          <p:nvPr/>
        </p:nvSpPr>
        <p:spPr>
          <a:xfrm>
            <a:off x="4309208" y="1369023"/>
            <a:ext cx="3312368" cy="430113"/>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2000" dirty="0"/>
              <a:t>Extremes Klimaszenario</a:t>
            </a:r>
            <a:endParaRPr lang="en-DE" sz="2000" dirty="0"/>
          </a:p>
        </p:txBody>
      </p:sp>
      <p:pic>
        <p:nvPicPr>
          <p:cNvPr id="9" name="Picture 8">
            <a:extLst>
              <a:ext uri="{FF2B5EF4-FFF2-40B4-BE49-F238E27FC236}">
                <a16:creationId xmlns:a16="http://schemas.microsoft.com/office/drawing/2014/main" id="{7109F333-1B0C-4443-B639-3AC41E496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 t="36000" r="5783" b="33210"/>
          <a:stretch/>
        </p:blipFill>
        <p:spPr>
          <a:xfrm>
            <a:off x="971600" y="1851669"/>
            <a:ext cx="6704237" cy="1668884"/>
          </a:xfrm>
          <a:prstGeom prst="rect">
            <a:avLst/>
          </a:prstGeom>
        </p:spPr>
      </p:pic>
      <p:pic>
        <p:nvPicPr>
          <p:cNvPr id="12" name="Picture 11">
            <a:extLst>
              <a:ext uri="{FF2B5EF4-FFF2-40B4-BE49-F238E27FC236}">
                <a16:creationId xmlns:a16="http://schemas.microsoft.com/office/drawing/2014/main" id="{5FD5F04A-54CF-48CA-A523-63BBE3B31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217"/>
          <a:stretch/>
        </p:blipFill>
        <p:spPr>
          <a:xfrm>
            <a:off x="7621576" y="0"/>
            <a:ext cx="398870" cy="5143500"/>
          </a:xfrm>
          <a:prstGeom prst="rect">
            <a:avLst/>
          </a:prstGeom>
        </p:spPr>
      </p:pic>
      <p:sp>
        <p:nvSpPr>
          <p:cNvPr id="19" name="TextBox 18">
            <a:extLst>
              <a:ext uri="{FF2B5EF4-FFF2-40B4-BE49-F238E27FC236}">
                <a16:creationId xmlns:a16="http://schemas.microsoft.com/office/drawing/2014/main" id="{70AABE59-7284-439B-AFD4-FBCAB182D65E}"/>
              </a:ext>
            </a:extLst>
          </p:cNvPr>
          <p:cNvSpPr txBox="1"/>
          <p:nvPr/>
        </p:nvSpPr>
        <p:spPr>
          <a:xfrm>
            <a:off x="253985" y="771550"/>
            <a:ext cx="3887346" cy="307777"/>
          </a:xfrm>
          <a:prstGeom prst="rect">
            <a:avLst/>
          </a:prstGeom>
          <a:noFill/>
        </p:spPr>
        <p:txBody>
          <a:bodyPr wrap="none" rtlCol="0">
            <a:spAutoFit/>
          </a:bodyPr>
          <a:lstStyle/>
          <a:p>
            <a:r>
              <a:rPr lang="de-DE" sz="1400" dirty="0"/>
              <a:t>(Änderung der jährlichen Wasserverfügbarkeit)</a:t>
            </a:r>
            <a:endParaRPr lang="en-DE" sz="1400" dirty="0"/>
          </a:p>
        </p:txBody>
      </p:sp>
      <p:sp>
        <p:nvSpPr>
          <p:cNvPr id="16" name="Content Placeholder 2">
            <a:extLst>
              <a:ext uri="{FF2B5EF4-FFF2-40B4-BE49-F238E27FC236}">
                <a16:creationId xmlns:a16="http://schemas.microsoft.com/office/drawing/2014/main" id="{CD8A9525-42FD-4182-A21C-A015575EC060}"/>
              </a:ext>
            </a:extLst>
          </p:cNvPr>
          <p:cNvSpPr txBox="1">
            <a:spLocks/>
          </p:cNvSpPr>
          <p:nvPr/>
        </p:nvSpPr>
        <p:spPr>
          <a:xfrm>
            <a:off x="1187624"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7" name="Content Placeholder 2">
            <a:extLst>
              <a:ext uri="{FF2B5EF4-FFF2-40B4-BE49-F238E27FC236}">
                <a16:creationId xmlns:a16="http://schemas.microsoft.com/office/drawing/2014/main" id="{4C1AA801-11D1-4F92-862E-3AB7475C025F}"/>
              </a:ext>
            </a:extLst>
          </p:cNvPr>
          <p:cNvSpPr txBox="1">
            <a:spLocks/>
          </p:cNvSpPr>
          <p:nvPr/>
        </p:nvSpPr>
        <p:spPr>
          <a:xfrm>
            <a:off x="2773621"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a:t>
            </a:r>
            <a:r>
              <a:rPr lang="de-DE" sz="1600" dirty="0" err="1"/>
              <a:t>Zukinft</a:t>
            </a:r>
            <a:endParaRPr lang="en-DE" sz="1600" dirty="0"/>
          </a:p>
        </p:txBody>
      </p:sp>
      <p:sp>
        <p:nvSpPr>
          <p:cNvPr id="18" name="Content Placeholder 2">
            <a:extLst>
              <a:ext uri="{FF2B5EF4-FFF2-40B4-BE49-F238E27FC236}">
                <a16:creationId xmlns:a16="http://schemas.microsoft.com/office/drawing/2014/main" id="{623865BA-5336-4A4A-AA50-B3F01AC7588C}"/>
              </a:ext>
            </a:extLst>
          </p:cNvPr>
          <p:cNvSpPr txBox="1">
            <a:spLocks/>
          </p:cNvSpPr>
          <p:nvPr/>
        </p:nvSpPr>
        <p:spPr>
          <a:xfrm>
            <a:off x="4472743"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26" name="Content Placeholder 2">
            <a:extLst>
              <a:ext uri="{FF2B5EF4-FFF2-40B4-BE49-F238E27FC236}">
                <a16:creationId xmlns:a16="http://schemas.microsoft.com/office/drawing/2014/main" id="{86F50659-5B32-49BD-8809-223B1C63D94F}"/>
              </a:ext>
            </a:extLst>
          </p:cNvPr>
          <p:cNvSpPr txBox="1">
            <a:spLocks/>
          </p:cNvSpPr>
          <p:nvPr/>
        </p:nvSpPr>
        <p:spPr>
          <a:xfrm>
            <a:off x="6058740"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Zukunft</a:t>
            </a:r>
            <a:endParaRPr lang="en-DE" sz="1600" dirty="0"/>
          </a:p>
        </p:txBody>
      </p:sp>
    </p:spTree>
    <p:extLst>
      <p:ext uri="{BB962C8B-B14F-4D97-AF65-F5344CB8AC3E}">
        <p14:creationId xmlns:p14="http://schemas.microsoft.com/office/powerpoint/2010/main" val="384891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0ABD93-E03A-4075-85EA-0811824D259D}"/>
              </a:ext>
            </a:extLst>
          </p:cNvPr>
          <p:cNvSpPr>
            <a:spLocks noGrp="1"/>
          </p:cNvSpPr>
          <p:nvPr>
            <p:ph type="ftr" sz="quarter" idx="11"/>
          </p:nvPr>
        </p:nvSpPr>
        <p:spPr>
          <a:xfrm>
            <a:off x="2843808" y="4767263"/>
            <a:ext cx="3312368" cy="273844"/>
          </a:xfrm>
        </p:spPr>
        <p:txBody>
          <a:bodyPr/>
          <a:lstStyle/>
          <a:p>
            <a:r>
              <a:rPr lang="de-DE" dirty="0"/>
              <a:t>Daten: ERA5, bearbeitet am PIK sowie Klimadaten des DWD</a:t>
            </a:r>
            <a:endParaRPr lang="en-DE" dirty="0"/>
          </a:p>
        </p:txBody>
      </p:sp>
      <p:sp>
        <p:nvSpPr>
          <p:cNvPr id="4" name="Slide Number Placeholder 3">
            <a:extLst>
              <a:ext uri="{FF2B5EF4-FFF2-40B4-BE49-F238E27FC236}">
                <a16:creationId xmlns:a16="http://schemas.microsoft.com/office/drawing/2014/main" id="{E57B595F-F9B7-4F35-A42A-38AD986A496D}"/>
              </a:ext>
            </a:extLst>
          </p:cNvPr>
          <p:cNvSpPr>
            <a:spLocks noGrp="1"/>
          </p:cNvSpPr>
          <p:nvPr>
            <p:ph type="sldNum" sz="quarter" idx="12"/>
          </p:nvPr>
        </p:nvSpPr>
        <p:spPr/>
        <p:txBody>
          <a:bodyPr/>
          <a:lstStyle/>
          <a:p>
            <a:fld id="{1B44015D-9407-488E-8AD7-722ADB5AEF29}" type="slidenum">
              <a:rPr lang="de-DE" smtClean="0"/>
              <a:t>2</a:t>
            </a:fld>
            <a:endParaRPr lang="de-DE" dirty="0"/>
          </a:p>
        </p:txBody>
      </p:sp>
      <p:sp>
        <p:nvSpPr>
          <p:cNvPr id="5" name="Title 4">
            <a:extLst>
              <a:ext uri="{FF2B5EF4-FFF2-40B4-BE49-F238E27FC236}">
                <a16:creationId xmlns:a16="http://schemas.microsoft.com/office/drawing/2014/main" id="{329A9144-DDFC-4884-AD2B-E9B7E2C8C276}"/>
              </a:ext>
            </a:extLst>
          </p:cNvPr>
          <p:cNvSpPr>
            <a:spLocks noGrp="1"/>
          </p:cNvSpPr>
          <p:nvPr>
            <p:ph type="title"/>
          </p:nvPr>
        </p:nvSpPr>
        <p:spPr/>
        <p:txBody>
          <a:bodyPr>
            <a:normAutofit/>
          </a:bodyPr>
          <a:lstStyle/>
          <a:p>
            <a:r>
              <a:rPr lang="de-DE" sz="2800" dirty="0"/>
              <a:t>Beobachteter Klimawandel in Deutschland</a:t>
            </a:r>
            <a:endParaRPr lang="en-DE" sz="2800" dirty="0"/>
          </a:p>
        </p:txBody>
      </p:sp>
      <p:pic>
        <p:nvPicPr>
          <p:cNvPr id="6" name="Picture 5">
            <a:extLst>
              <a:ext uri="{FF2B5EF4-FFF2-40B4-BE49-F238E27FC236}">
                <a16:creationId xmlns:a16="http://schemas.microsoft.com/office/drawing/2014/main" id="{1A7709C0-5AD5-464E-8EF1-F8170555BDBF}"/>
              </a:ext>
            </a:extLst>
          </p:cNvPr>
          <p:cNvPicPr>
            <a:picLocks noChangeAspect="1"/>
          </p:cNvPicPr>
          <p:nvPr/>
        </p:nvPicPr>
        <p:blipFill>
          <a:blip r:embed="rId2"/>
          <a:stretch>
            <a:fillRect/>
          </a:stretch>
        </p:blipFill>
        <p:spPr>
          <a:xfrm>
            <a:off x="4622757" y="1061848"/>
            <a:ext cx="3981691" cy="33045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E691714-BA12-4BAF-AED7-E59149A10199}"/>
              </a:ext>
            </a:extLst>
          </p:cNvPr>
          <p:cNvPicPr>
            <a:picLocks noChangeAspect="1"/>
          </p:cNvPicPr>
          <p:nvPr/>
        </p:nvPicPr>
        <p:blipFill>
          <a:blip r:embed="rId3"/>
          <a:stretch>
            <a:fillRect/>
          </a:stretch>
        </p:blipFill>
        <p:spPr>
          <a:xfrm>
            <a:off x="520199" y="1059582"/>
            <a:ext cx="3958542" cy="3310359"/>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C72A0E23-A1BE-44CD-90BA-D7AC68490F91}"/>
              </a:ext>
            </a:extLst>
          </p:cNvPr>
          <p:cNvSpPr>
            <a:spLocks noGrp="1"/>
          </p:cNvSpPr>
          <p:nvPr>
            <p:ph idx="1"/>
          </p:nvPr>
        </p:nvSpPr>
        <p:spPr>
          <a:xfrm>
            <a:off x="1692455" y="1077000"/>
            <a:ext cx="1855118" cy="323106"/>
          </a:xfrm>
          <a:solidFill>
            <a:schemeClr val="bg1"/>
          </a:solidFill>
        </p:spPr>
        <p:txBody>
          <a:bodyPr/>
          <a:lstStyle/>
          <a:p>
            <a:pPr algn="ctr">
              <a:spcAft>
                <a:spcPts val="0"/>
              </a:spcAft>
            </a:pPr>
            <a:r>
              <a:rPr lang="de-DE" dirty="0"/>
              <a:t>Trend Temperatur</a:t>
            </a:r>
            <a:endParaRPr lang="en-DE" dirty="0"/>
          </a:p>
        </p:txBody>
      </p:sp>
      <p:sp>
        <p:nvSpPr>
          <p:cNvPr id="9" name="Content Placeholder 1">
            <a:extLst>
              <a:ext uri="{FF2B5EF4-FFF2-40B4-BE49-F238E27FC236}">
                <a16:creationId xmlns:a16="http://schemas.microsoft.com/office/drawing/2014/main" id="{CEA1DD51-F34E-4ACE-9A6B-E6D59E6CF019}"/>
              </a:ext>
            </a:extLst>
          </p:cNvPr>
          <p:cNvSpPr txBox="1">
            <a:spLocks/>
          </p:cNvSpPr>
          <p:nvPr/>
        </p:nvSpPr>
        <p:spPr>
          <a:xfrm>
            <a:off x="5558861" y="1077000"/>
            <a:ext cx="2016224" cy="323106"/>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pPr>
            <a:r>
              <a:rPr lang="de-DE" dirty="0"/>
              <a:t>Trend Niederschlag</a:t>
            </a:r>
            <a:endParaRPr lang="en-DE" dirty="0"/>
          </a:p>
        </p:txBody>
      </p:sp>
    </p:spTree>
    <p:extLst>
      <p:ext uri="{BB962C8B-B14F-4D97-AF65-F5344CB8AC3E}">
        <p14:creationId xmlns:p14="http://schemas.microsoft.com/office/powerpoint/2010/main" val="307408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8B3C94-2054-4509-9746-7F99997AF13B}"/>
              </a:ext>
            </a:extLst>
          </p:cNvPr>
          <p:cNvSpPr>
            <a:spLocks noGrp="1"/>
          </p:cNvSpPr>
          <p:nvPr>
            <p:ph type="sldNum" sz="quarter" idx="12"/>
          </p:nvPr>
        </p:nvSpPr>
        <p:spPr/>
        <p:txBody>
          <a:bodyPr/>
          <a:lstStyle/>
          <a:p>
            <a:fld id="{1B44015D-9407-488E-8AD7-722ADB5AEF29}" type="slidenum">
              <a:rPr lang="de-DE" smtClean="0"/>
              <a:t>20</a:t>
            </a:fld>
            <a:endParaRPr lang="de-DE" dirty="0"/>
          </a:p>
        </p:txBody>
      </p:sp>
      <p:sp>
        <p:nvSpPr>
          <p:cNvPr id="5" name="Title 4">
            <a:extLst>
              <a:ext uri="{FF2B5EF4-FFF2-40B4-BE49-F238E27FC236}">
                <a16:creationId xmlns:a16="http://schemas.microsoft.com/office/drawing/2014/main" id="{C7AB40B1-4C33-4C50-BA03-620A92D09CF4}"/>
              </a:ext>
            </a:extLst>
          </p:cNvPr>
          <p:cNvSpPr>
            <a:spLocks noGrp="1"/>
          </p:cNvSpPr>
          <p:nvPr>
            <p:ph type="title"/>
          </p:nvPr>
        </p:nvSpPr>
        <p:spPr>
          <a:xfrm>
            <a:off x="253985" y="273844"/>
            <a:ext cx="7886700" cy="678656"/>
          </a:xfrm>
        </p:spPr>
        <p:txBody>
          <a:bodyPr>
            <a:normAutofit/>
          </a:bodyPr>
          <a:lstStyle/>
          <a:p>
            <a:r>
              <a:rPr lang="de-DE" dirty="0"/>
              <a:t>Mehr Hochwasser unter Klimawandel? Ja </a:t>
            </a:r>
            <a:endParaRPr lang="en-DE" dirty="0"/>
          </a:p>
        </p:txBody>
      </p:sp>
      <p:pic>
        <p:nvPicPr>
          <p:cNvPr id="8" name="Picture 7">
            <a:extLst>
              <a:ext uri="{FF2B5EF4-FFF2-40B4-BE49-F238E27FC236}">
                <a16:creationId xmlns:a16="http://schemas.microsoft.com/office/drawing/2014/main" id="{68CBFFB4-1107-4CD8-9DB0-29265E96D2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7" t="36000" r="7220" b="33210"/>
          <a:stretch/>
        </p:blipFill>
        <p:spPr>
          <a:xfrm>
            <a:off x="1043608" y="1851671"/>
            <a:ext cx="6521739" cy="1667833"/>
          </a:xfrm>
          <a:prstGeom prst="rect">
            <a:avLst/>
          </a:prstGeom>
        </p:spPr>
      </p:pic>
      <p:pic>
        <p:nvPicPr>
          <p:cNvPr id="10" name="Picture 9">
            <a:extLst>
              <a:ext uri="{FF2B5EF4-FFF2-40B4-BE49-F238E27FC236}">
                <a16:creationId xmlns:a16="http://schemas.microsoft.com/office/drawing/2014/main" id="{7D11DE31-4A44-4480-A9A3-FF79139451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823"/>
          <a:stretch/>
        </p:blipFill>
        <p:spPr>
          <a:xfrm>
            <a:off x="7596336" y="0"/>
            <a:ext cx="426284" cy="5143500"/>
          </a:xfrm>
          <a:prstGeom prst="rect">
            <a:avLst/>
          </a:prstGeom>
        </p:spPr>
      </p:pic>
      <p:sp>
        <p:nvSpPr>
          <p:cNvPr id="12" name="Content Placeholder 2">
            <a:extLst>
              <a:ext uri="{FF2B5EF4-FFF2-40B4-BE49-F238E27FC236}">
                <a16:creationId xmlns:a16="http://schemas.microsoft.com/office/drawing/2014/main" id="{0A02816B-A451-4C20-9001-57D1B311C78F}"/>
              </a:ext>
            </a:extLst>
          </p:cNvPr>
          <p:cNvSpPr txBox="1">
            <a:spLocks/>
          </p:cNvSpPr>
          <p:nvPr/>
        </p:nvSpPr>
        <p:spPr>
          <a:xfrm>
            <a:off x="1187624"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3" name="Content Placeholder 2">
            <a:extLst>
              <a:ext uri="{FF2B5EF4-FFF2-40B4-BE49-F238E27FC236}">
                <a16:creationId xmlns:a16="http://schemas.microsoft.com/office/drawing/2014/main" id="{2851E821-21E1-4BC2-A9AF-27933E8CA15C}"/>
              </a:ext>
            </a:extLst>
          </p:cNvPr>
          <p:cNvSpPr txBox="1">
            <a:spLocks/>
          </p:cNvSpPr>
          <p:nvPr/>
        </p:nvSpPr>
        <p:spPr>
          <a:xfrm>
            <a:off x="2773621"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a:t>
            </a:r>
            <a:r>
              <a:rPr lang="de-DE" sz="1600" dirty="0" err="1"/>
              <a:t>Zukinft</a:t>
            </a:r>
            <a:endParaRPr lang="en-DE" sz="1600" dirty="0"/>
          </a:p>
        </p:txBody>
      </p:sp>
      <p:sp>
        <p:nvSpPr>
          <p:cNvPr id="14" name="Content Placeholder 2">
            <a:extLst>
              <a:ext uri="{FF2B5EF4-FFF2-40B4-BE49-F238E27FC236}">
                <a16:creationId xmlns:a16="http://schemas.microsoft.com/office/drawing/2014/main" id="{FB825E14-04A9-4109-9CC1-82287AEFDB66}"/>
              </a:ext>
            </a:extLst>
          </p:cNvPr>
          <p:cNvSpPr>
            <a:spLocks noGrp="1"/>
          </p:cNvSpPr>
          <p:nvPr>
            <p:ph idx="1"/>
          </p:nvPr>
        </p:nvSpPr>
        <p:spPr>
          <a:xfrm>
            <a:off x="971600" y="1373738"/>
            <a:ext cx="3312368" cy="430113"/>
          </a:xfrm>
          <a:solidFill>
            <a:schemeClr val="bg1"/>
          </a:solidFill>
        </p:spPr>
        <p:txBody>
          <a:bodyPr/>
          <a:lstStyle/>
          <a:p>
            <a:pPr algn="ctr"/>
            <a:r>
              <a:rPr lang="de-DE" sz="2000" dirty="0" err="1"/>
              <a:t>Moderats</a:t>
            </a:r>
            <a:r>
              <a:rPr lang="de-DE" sz="2000" dirty="0"/>
              <a:t> Klimaszenario</a:t>
            </a:r>
            <a:endParaRPr lang="en-DE" sz="2000" dirty="0"/>
          </a:p>
        </p:txBody>
      </p:sp>
      <p:sp>
        <p:nvSpPr>
          <p:cNvPr id="15" name="Content Placeholder 2">
            <a:extLst>
              <a:ext uri="{FF2B5EF4-FFF2-40B4-BE49-F238E27FC236}">
                <a16:creationId xmlns:a16="http://schemas.microsoft.com/office/drawing/2014/main" id="{CEFB1D1F-2EE1-4A76-9825-6529B1A8137C}"/>
              </a:ext>
            </a:extLst>
          </p:cNvPr>
          <p:cNvSpPr txBox="1">
            <a:spLocks/>
          </p:cNvSpPr>
          <p:nvPr/>
        </p:nvSpPr>
        <p:spPr>
          <a:xfrm>
            <a:off x="4309208" y="1369023"/>
            <a:ext cx="3312368" cy="430113"/>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2000" dirty="0"/>
              <a:t>Extremes Klimaszenario</a:t>
            </a:r>
            <a:endParaRPr lang="en-DE" sz="2000" dirty="0"/>
          </a:p>
        </p:txBody>
      </p:sp>
      <p:sp>
        <p:nvSpPr>
          <p:cNvPr id="16" name="Content Placeholder 2">
            <a:extLst>
              <a:ext uri="{FF2B5EF4-FFF2-40B4-BE49-F238E27FC236}">
                <a16:creationId xmlns:a16="http://schemas.microsoft.com/office/drawing/2014/main" id="{705BF035-BA59-4D5C-B548-6033C2A66F69}"/>
              </a:ext>
            </a:extLst>
          </p:cNvPr>
          <p:cNvSpPr txBox="1">
            <a:spLocks/>
          </p:cNvSpPr>
          <p:nvPr/>
        </p:nvSpPr>
        <p:spPr>
          <a:xfrm>
            <a:off x="4472743"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7" name="Content Placeholder 2">
            <a:extLst>
              <a:ext uri="{FF2B5EF4-FFF2-40B4-BE49-F238E27FC236}">
                <a16:creationId xmlns:a16="http://schemas.microsoft.com/office/drawing/2014/main" id="{8339EDE3-28DB-488D-9A16-FA84B057E634}"/>
              </a:ext>
            </a:extLst>
          </p:cNvPr>
          <p:cNvSpPr txBox="1">
            <a:spLocks/>
          </p:cNvSpPr>
          <p:nvPr/>
        </p:nvSpPr>
        <p:spPr>
          <a:xfrm>
            <a:off x="6058740"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Zukunft</a:t>
            </a:r>
            <a:endParaRPr lang="en-DE" sz="1600" dirty="0"/>
          </a:p>
        </p:txBody>
      </p:sp>
      <p:sp>
        <p:nvSpPr>
          <p:cNvPr id="18" name="Rectangle 17">
            <a:extLst>
              <a:ext uri="{FF2B5EF4-FFF2-40B4-BE49-F238E27FC236}">
                <a16:creationId xmlns:a16="http://schemas.microsoft.com/office/drawing/2014/main" id="{570A78CD-AB71-4F3E-B661-EC7BBDDA747F}"/>
              </a:ext>
            </a:extLst>
          </p:cNvPr>
          <p:cNvSpPr/>
          <p:nvPr/>
        </p:nvSpPr>
        <p:spPr>
          <a:xfrm>
            <a:off x="8028384" y="2375372"/>
            <a:ext cx="389850" cy="369332"/>
          </a:xfrm>
          <a:prstGeom prst="rect">
            <a:avLst/>
          </a:prstGeom>
        </p:spPr>
        <p:txBody>
          <a:bodyPr wrap="none">
            <a:spAutoFit/>
          </a:bodyPr>
          <a:lstStyle/>
          <a:p>
            <a:r>
              <a:rPr lang="de-DE" sz="1800" dirty="0"/>
              <a:t>%</a:t>
            </a:r>
            <a:endParaRPr lang="en-DE" sz="1800" dirty="0"/>
          </a:p>
        </p:txBody>
      </p:sp>
      <p:sp>
        <p:nvSpPr>
          <p:cNvPr id="19" name="TextBox 18">
            <a:extLst>
              <a:ext uri="{FF2B5EF4-FFF2-40B4-BE49-F238E27FC236}">
                <a16:creationId xmlns:a16="http://schemas.microsoft.com/office/drawing/2014/main" id="{2D3E6DCA-A121-4032-B264-1859EB0D53DD}"/>
              </a:ext>
            </a:extLst>
          </p:cNvPr>
          <p:cNvSpPr txBox="1"/>
          <p:nvPr/>
        </p:nvSpPr>
        <p:spPr>
          <a:xfrm>
            <a:off x="253985" y="771550"/>
            <a:ext cx="3959033" cy="307777"/>
          </a:xfrm>
          <a:prstGeom prst="rect">
            <a:avLst/>
          </a:prstGeom>
          <a:noFill/>
        </p:spPr>
        <p:txBody>
          <a:bodyPr wrap="none" rtlCol="0">
            <a:spAutoFit/>
          </a:bodyPr>
          <a:lstStyle/>
          <a:p>
            <a:r>
              <a:rPr lang="de-DE" sz="1400" dirty="0"/>
              <a:t>(Änderung in der Niederschlägen über 7 Tagen)</a:t>
            </a:r>
            <a:endParaRPr lang="en-DE" sz="1400" dirty="0"/>
          </a:p>
        </p:txBody>
      </p:sp>
      <p:sp>
        <p:nvSpPr>
          <p:cNvPr id="21" name="Footer Placeholder 3">
            <a:extLst>
              <a:ext uri="{FF2B5EF4-FFF2-40B4-BE49-F238E27FC236}">
                <a16:creationId xmlns:a16="http://schemas.microsoft.com/office/drawing/2014/main" id="{0C771C23-9242-41F7-8BF5-39F3B7C9295C}"/>
              </a:ext>
            </a:extLst>
          </p:cNvPr>
          <p:cNvSpPr>
            <a:spLocks noGrp="1"/>
          </p:cNvSpPr>
          <p:nvPr>
            <p:ph type="ftr" sz="quarter" idx="11"/>
          </p:nvPr>
        </p:nvSpPr>
        <p:spPr>
          <a:xfrm>
            <a:off x="3028950" y="4767263"/>
            <a:ext cx="3086100" cy="273844"/>
          </a:xfrm>
        </p:spPr>
        <p:txBody>
          <a:bodyPr/>
          <a:lstStyle/>
          <a:p>
            <a:r>
              <a:rPr lang="de-DE" dirty="0"/>
              <a:t>Di Sante et al. 2021, Int. J. </a:t>
            </a:r>
            <a:r>
              <a:rPr lang="de-DE" dirty="0" err="1"/>
              <a:t>Clim.Change</a:t>
            </a:r>
            <a:r>
              <a:rPr lang="de-DE" dirty="0"/>
              <a:t>, geändert</a:t>
            </a:r>
            <a:endParaRPr lang="en-DE" dirty="0"/>
          </a:p>
          <a:p>
            <a:endParaRPr lang="de-DE" dirty="0"/>
          </a:p>
        </p:txBody>
      </p:sp>
    </p:spTree>
    <p:extLst>
      <p:ext uri="{BB962C8B-B14F-4D97-AF65-F5344CB8AC3E}">
        <p14:creationId xmlns:p14="http://schemas.microsoft.com/office/powerpoint/2010/main" val="71939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0"/>
          <p:cNvSpPr>
            <a:spLocks noGrp="1" noChangeArrowheads="1"/>
          </p:cNvSpPr>
          <p:nvPr>
            <p:ph type="title"/>
          </p:nvPr>
        </p:nvSpPr>
        <p:spPr>
          <a:xfrm>
            <a:off x="439615" y="141685"/>
            <a:ext cx="7210151" cy="594122"/>
          </a:xfrm>
        </p:spPr>
        <p:txBody>
          <a:bodyPr>
            <a:normAutofit fontScale="90000"/>
          </a:bodyPr>
          <a:lstStyle/>
          <a:p>
            <a:r>
              <a:rPr lang="de-DE" altLang="en-US" dirty="0"/>
              <a:t>Szenarien zeigen Übereinstimmung zu mehr Hochwassern und </a:t>
            </a:r>
            <a:r>
              <a:rPr lang="de-DE" altLang="en-US" dirty="0" err="1"/>
              <a:t>Hochwasserschägen</a:t>
            </a:r>
            <a:r>
              <a:rPr lang="de-DE" altLang="en-US" dirty="0"/>
              <a:t> unter Klimawandel</a:t>
            </a:r>
            <a:endParaRPr lang="en-US" altLang="en-US" dirty="0"/>
          </a:p>
        </p:txBody>
      </p:sp>
      <p:sp>
        <p:nvSpPr>
          <p:cNvPr id="12" name="Text Box 5"/>
          <p:cNvSpPr txBox="1">
            <a:spLocks noChangeArrowheads="1"/>
          </p:cNvSpPr>
          <p:nvPr/>
        </p:nvSpPr>
        <p:spPr bwMode="auto">
          <a:xfrm>
            <a:off x="2736298" y="4717617"/>
            <a:ext cx="5580117"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har char="•"/>
              <a:defRPr sz="2400" b="1">
                <a:solidFill>
                  <a:schemeClr val="tx1"/>
                </a:solidFill>
                <a:latin typeface="Calibri" pitchFamily="34" charset="0"/>
              </a:defRPr>
            </a:lvl1pPr>
            <a:lvl2pPr marL="742950" indent="-285750" eaLnBrk="0" hangingPunct="0">
              <a:spcAft>
                <a:spcPct val="50000"/>
              </a:spcAft>
              <a:buChar char="–"/>
              <a:defRPr sz="2000" b="1">
                <a:solidFill>
                  <a:schemeClr val="tx1"/>
                </a:solidFill>
                <a:latin typeface="Calibri" pitchFamily="34" charset="0"/>
              </a:defRPr>
            </a:lvl2pPr>
            <a:lvl3pPr marL="1143000" indent="-228600" eaLnBrk="0" hangingPunct="0">
              <a:spcAft>
                <a:spcPct val="50000"/>
              </a:spcAft>
              <a:buChar char="•"/>
              <a:defRPr sz="1600" b="1">
                <a:solidFill>
                  <a:schemeClr val="tx1"/>
                </a:solidFill>
                <a:latin typeface="Calibri" pitchFamily="34" charset="0"/>
              </a:defRPr>
            </a:lvl3pPr>
            <a:lvl4pPr marL="1600200" indent="-228600" eaLnBrk="0" hangingPunct="0">
              <a:spcAft>
                <a:spcPct val="50000"/>
              </a:spcAft>
              <a:buChar char="–"/>
              <a:defRPr sz="1400" b="1">
                <a:solidFill>
                  <a:schemeClr val="tx1"/>
                </a:solidFill>
                <a:latin typeface="Calibri"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a:spcAft>
                <a:spcPct val="0"/>
              </a:spcAft>
              <a:buFontTx/>
              <a:buNone/>
            </a:pPr>
            <a:r>
              <a:rPr lang="de-DE" altLang="en-US" sz="1100" b="0" dirty="0">
                <a:ea typeface="ヒラギノ角ゴ Pro W3"/>
                <a:cs typeface="ヒラギノ角ゴ Pro W3"/>
              </a:rPr>
              <a:t>Hattermann et al. 2017, </a:t>
            </a:r>
            <a:r>
              <a:rPr lang="de-DE" altLang="en-US" sz="1100" b="0" dirty="0">
                <a:latin typeface="+mn-lt"/>
                <a:ea typeface="ヒラギノ角ゴ Pro W3"/>
                <a:cs typeface="ヒラギノ角ゴ Pro W3"/>
              </a:rPr>
              <a:t>Source </a:t>
            </a:r>
            <a:r>
              <a:rPr lang="de-DE" altLang="en-US" sz="1100" b="0" dirty="0" err="1">
                <a:latin typeface="+mn-lt"/>
                <a:ea typeface="ヒラギノ角ゴ Pro W3"/>
                <a:cs typeface="ヒラギノ角ゴ Pro W3"/>
              </a:rPr>
              <a:t>of</a:t>
            </a:r>
            <a:r>
              <a:rPr lang="de-DE" altLang="en-US" sz="1100" b="0" dirty="0">
                <a:latin typeface="+mn-lt"/>
                <a:ea typeface="ヒラギノ角ゴ Pro W3"/>
                <a:cs typeface="ヒラギノ角ゴ Pro W3"/>
              </a:rPr>
              <a:t> </a:t>
            </a:r>
            <a:r>
              <a:rPr lang="de-DE" altLang="en-US" sz="1100" b="0" dirty="0" err="1">
                <a:latin typeface="+mn-lt"/>
                <a:ea typeface="ヒラギノ角ゴ Pro W3"/>
                <a:cs typeface="ヒラギノ角ゴ Pro W3"/>
              </a:rPr>
              <a:t>damage</a:t>
            </a:r>
            <a:r>
              <a:rPr lang="de-DE" altLang="en-US" sz="1100" b="0" dirty="0">
                <a:latin typeface="+mn-lt"/>
                <a:ea typeface="ヒラギノ角ゴ Pro W3"/>
                <a:cs typeface="ヒラギノ角ゴ Pro W3"/>
              </a:rPr>
              <a:t> </a:t>
            </a:r>
            <a:r>
              <a:rPr lang="de-DE" altLang="en-US" sz="1100" b="0" dirty="0" err="1">
                <a:latin typeface="+mn-lt"/>
                <a:ea typeface="ヒラギノ角ゴ Pro W3"/>
                <a:cs typeface="ヒラギノ角ゴ Pro W3"/>
              </a:rPr>
              <a:t>functions</a:t>
            </a:r>
            <a:r>
              <a:rPr lang="de-DE" altLang="en-US" sz="1100" b="0" dirty="0">
                <a:latin typeface="+mn-lt"/>
                <a:ea typeface="ヒラギノ角ゴ Pro W3"/>
                <a:cs typeface="ヒラギノ角ゴ Pro W3"/>
              </a:rPr>
              <a:t>: German Insurance </a:t>
            </a:r>
            <a:r>
              <a:rPr lang="de-DE" altLang="en-US" sz="1100" b="0" dirty="0" err="1">
                <a:latin typeface="+mn-lt"/>
                <a:ea typeface="ヒラギノ角ゴ Pro W3"/>
                <a:cs typeface="ヒラギノ角ゴ Pro W3"/>
              </a:rPr>
              <a:t>Association</a:t>
            </a:r>
            <a:r>
              <a:rPr lang="de-DE" altLang="en-US" sz="1100" b="0" dirty="0">
                <a:latin typeface="+mn-lt"/>
                <a:ea typeface="ヒラギノ角ゴ Pro W3"/>
                <a:cs typeface="ヒラギノ角ゴ Pro W3"/>
              </a:rPr>
              <a:t> (GDV)</a:t>
            </a:r>
            <a:endParaRPr lang="en-US" altLang="en-US" sz="1100" b="0" dirty="0">
              <a:latin typeface="+mn-lt"/>
              <a:ea typeface="ヒラギノ角ゴ Pro W3"/>
              <a:cs typeface="ヒラギノ角ゴ Pro W3"/>
            </a:endParaRP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71" y="843558"/>
            <a:ext cx="4566285" cy="3646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d 26" descr="F:\PIK\Bearbeiten\daten.png">
            <a:extLst>
              <a:ext uri="{FF2B5EF4-FFF2-40B4-BE49-F238E27FC236}">
                <a16:creationId xmlns:a16="http://schemas.microsoft.com/office/drawing/2014/main" id="{59B59C07-D933-436A-977C-A6CE34AB51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9916" y="141685"/>
            <a:ext cx="1714990" cy="214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96AFD31-CD75-48CC-A2AF-D0A04E3FC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9676" y="2129002"/>
            <a:ext cx="2743332" cy="27433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0" y="613772"/>
            <a:ext cx="3566838" cy="2499851"/>
          </a:xfrm>
          <a:prstGeom prst="rect">
            <a:avLst/>
          </a:prstGeom>
        </p:spPr>
      </p:pic>
      <p:grpSp>
        <p:nvGrpSpPr>
          <p:cNvPr id="33" name="Group 32"/>
          <p:cNvGrpSpPr/>
          <p:nvPr/>
        </p:nvGrpSpPr>
        <p:grpSpPr>
          <a:xfrm>
            <a:off x="3134032" y="1524706"/>
            <a:ext cx="5395268" cy="3638989"/>
            <a:chOff x="4607725" y="2032936"/>
            <a:chExt cx="6754843" cy="4700933"/>
          </a:xfrm>
        </p:grpSpPr>
        <p:grpSp>
          <p:nvGrpSpPr>
            <p:cNvPr id="21" name="Group 20"/>
            <p:cNvGrpSpPr/>
            <p:nvPr/>
          </p:nvGrpSpPr>
          <p:grpSpPr>
            <a:xfrm>
              <a:off x="4925962" y="2032936"/>
              <a:ext cx="6347460" cy="4105910"/>
              <a:chOff x="4925962" y="2032936"/>
              <a:chExt cx="6347460" cy="4105910"/>
            </a:xfrm>
          </p:grpSpPr>
          <p:grpSp>
            <p:nvGrpSpPr>
              <p:cNvPr id="6" name="Group 3">
                <a:extLst>
                  <a:ext uri="{FF2B5EF4-FFF2-40B4-BE49-F238E27FC236}">
                    <a16:creationId xmlns:a16="http://schemas.microsoft.com/office/drawing/2014/main" id="{AE272A07-DB2E-47DC-8995-98605E95135C}"/>
                  </a:ext>
                </a:extLst>
              </p:cNvPr>
              <p:cNvGrpSpPr>
                <a:grpSpLocks noChangeAspect="1"/>
              </p:cNvGrpSpPr>
              <p:nvPr/>
            </p:nvGrpSpPr>
            <p:grpSpPr bwMode="auto">
              <a:xfrm>
                <a:off x="4925962" y="2032936"/>
                <a:ext cx="6347460" cy="4105910"/>
                <a:chOff x="11800" y="621056"/>
                <a:chExt cx="9060792" cy="5688632"/>
              </a:xfrm>
            </p:grpSpPr>
            <p:grpSp>
              <p:nvGrpSpPr>
                <p:cNvPr id="7" name="Group 2">
                  <a:extLst>
                    <a:ext uri="{FF2B5EF4-FFF2-40B4-BE49-F238E27FC236}">
                      <a16:creationId xmlns:a16="http://schemas.microsoft.com/office/drawing/2014/main" id="{99C976F7-1906-414B-9390-FAB3EAA17208}"/>
                    </a:ext>
                  </a:extLst>
                </p:cNvPr>
                <p:cNvGrpSpPr>
                  <a:grpSpLocks/>
                </p:cNvGrpSpPr>
                <p:nvPr/>
              </p:nvGrpSpPr>
              <p:grpSpPr bwMode="auto">
                <a:xfrm>
                  <a:off x="11800" y="621056"/>
                  <a:ext cx="9060792" cy="5688632"/>
                  <a:chOff x="-24296" y="512768"/>
                  <a:chExt cx="9060792" cy="5688632"/>
                </a:xfrm>
              </p:grpSpPr>
              <p:pic>
                <p:nvPicPr>
                  <p:cNvPr id="10" name="Picture 5">
                    <a:extLst>
                      <a:ext uri="{FF2B5EF4-FFF2-40B4-BE49-F238E27FC236}">
                        <a16:creationId xmlns:a16="http://schemas.microsoft.com/office/drawing/2014/main" id="{518667EB-0B86-4248-9F7A-85B5AC6D7E25}"/>
                      </a:ext>
                    </a:extLst>
                  </p:cNvPr>
                  <p:cNvPicPr>
                    <a:picLocks noChangeAspect="1"/>
                  </p:cNvPicPr>
                  <p:nvPr/>
                </p:nvPicPr>
                <p:blipFill>
                  <a:blip r:embed="rId3">
                    <a:extLst>
                      <a:ext uri="{28A0092B-C50C-407E-A947-70E740481C1C}">
                        <a14:useLocalDpi xmlns:a14="http://schemas.microsoft.com/office/drawing/2010/main" val="0"/>
                      </a:ext>
                    </a:extLst>
                  </a:blip>
                  <a:srcRect l="2966"/>
                  <a:stretch>
                    <a:fillRect/>
                  </a:stretch>
                </p:blipFill>
                <p:spPr bwMode="auto">
                  <a:xfrm>
                    <a:off x="324853" y="548680"/>
                    <a:ext cx="8711643" cy="56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3762425-8073-4745-A107-CE0C1D6EA8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96085"/>
                  <a:stretch>
                    <a:fillRect/>
                  </a:stretch>
                </p:blipFill>
                <p:spPr bwMode="auto">
                  <a:xfrm>
                    <a:off x="-24296" y="512768"/>
                    <a:ext cx="3585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1056686" y="867855"/>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Shakun</a:t>
                  </a:r>
                  <a:r>
                    <a:rPr lang="de-DE" altLang="en-US" sz="900" b="0" dirty="0">
                      <a:solidFill>
                        <a:srgbClr val="000000"/>
                      </a:solidFill>
                    </a:rPr>
                    <a:t> et al. 2012</a:t>
                  </a:r>
                  <a:endParaRPr lang="en-US" altLang="en-US" sz="900" b="0" dirty="0">
                    <a:solidFill>
                      <a:srgbClr val="000000"/>
                    </a:solidFill>
                  </a:endParaRPr>
                </a:p>
              </p:txBody>
            </p:sp>
            <p:sp>
              <p:nvSpPr>
                <p:cNvPr id="9" name="TextBox 7">
                  <a:extLst>
                    <a:ext uri="{FF2B5EF4-FFF2-40B4-BE49-F238E27FC236}">
                      <a16:creationId xmlns:a16="http://schemas.microsoft.com/office/drawing/2014/main" id="{26531A0E-E833-432A-BDB0-C55934FFC588}"/>
                    </a:ext>
                  </a:extLst>
                </p:cNvPr>
                <p:cNvSpPr txBox="1">
                  <a:spLocks noChangeArrowheads="1"/>
                </p:cNvSpPr>
                <p:nvPr/>
              </p:nvSpPr>
              <p:spPr bwMode="auto">
                <a:xfrm>
                  <a:off x="1056686" y="1260002"/>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Marcott</a:t>
                  </a:r>
                  <a:r>
                    <a:rPr lang="de-DE" altLang="en-US" sz="900" b="0" dirty="0">
                      <a:solidFill>
                        <a:srgbClr val="000000"/>
                      </a:solidFill>
                    </a:rPr>
                    <a:t> et al. 2013</a:t>
                  </a:r>
                  <a:endParaRPr lang="en-US" altLang="en-US" sz="900" b="0" dirty="0">
                    <a:solidFill>
                      <a:srgbClr val="000000"/>
                    </a:solidFill>
                  </a:endParaRPr>
                </a:p>
              </p:txBody>
            </p:sp>
          </p:grpSp>
          <p:sp>
            <p:nvSpPr>
              <p:cNvPr id="20" name="Rectangle 19"/>
              <p:cNvSpPr/>
              <p:nvPr/>
            </p:nvSpPr>
            <p:spPr>
              <a:xfrm>
                <a:off x="8819536" y="3598606"/>
                <a:ext cx="334297" cy="23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panose="020F0502020204030204" pitchFamily="34" charset="0"/>
                </a:endParaRPr>
              </a:p>
            </p:txBody>
          </p:sp>
        </p:grpSp>
        <p:sp>
          <p:nvSpPr>
            <p:cNvPr id="22"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5293909" y="5224657"/>
              <a:ext cx="1790783" cy="4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a:solidFill>
                    <a:srgbClr val="000000"/>
                  </a:solidFill>
                </a:rPr>
                <a:t>Last </a:t>
              </a:r>
              <a:br>
                <a:rPr lang="de-DE" altLang="en-US" sz="900" b="0" dirty="0">
                  <a:solidFill>
                    <a:srgbClr val="000000"/>
                  </a:solidFill>
                </a:rPr>
              </a:br>
              <a:r>
                <a:rPr lang="de-DE" altLang="en-US" sz="900" b="0" dirty="0" err="1">
                  <a:solidFill>
                    <a:srgbClr val="000000"/>
                  </a:solidFill>
                </a:rPr>
                <a:t>Ice</a:t>
              </a:r>
              <a:r>
                <a:rPr lang="de-DE" altLang="en-US" sz="900" b="0" dirty="0">
                  <a:solidFill>
                    <a:srgbClr val="000000"/>
                  </a:solidFill>
                </a:rPr>
                <a:t> Age</a:t>
              </a:r>
              <a:endParaRPr lang="en-US" altLang="en-US" sz="900" b="0" dirty="0">
                <a:solidFill>
                  <a:srgbClr val="000000"/>
                </a:solidFill>
              </a:endParaRPr>
            </a:p>
          </p:txBody>
        </p:sp>
        <p:sp>
          <p:nvSpPr>
            <p:cNvPr id="23"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9521968" y="4393831"/>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Present-day</a:t>
              </a:r>
              <a:endParaRPr lang="en-US" altLang="en-US" sz="900" b="0" dirty="0">
                <a:solidFill>
                  <a:srgbClr val="000000"/>
                </a:solidFill>
              </a:endParaRPr>
            </a:p>
          </p:txBody>
        </p:sp>
        <p:sp>
          <p:nvSpPr>
            <p:cNvPr id="24"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7924144" y="4288746"/>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Holocene</a:t>
              </a:r>
              <a:endParaRPr lang="en-US" altLang="en-US" sz="900" b="0" dirty="0">
                <a:solidFill>
                  <a:srgbClr val="000000"/>
                </a:solidFill>
              </a:endParaRPr>
            </a:p>
          </p:txBody>
        </p:sp>
        <p:cxnSp>
          <p:nvCxnSpPr>
            <p:cNvPr id="26" name="Straight Connector 25"/>
            <p:cNvCxnSpPr/>
            <p:nvPr/>
          </p:nvCxnSpPr>
          <p:spPr>
            <a:xfrm>
              <a:off x="10417359" y="4608706"/>
              <a:ext cx="122822" cy="88044"/>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4607725" y="6435675"/>
              <a:ext cx="6754843" cy="298194"/>
            </a:xfrm>
            <a:prstGeom prst="rect">
              <a:avLst/>
            </a:prstGeom>
            <a:noFill/>
          </p:spPr>
          <p:txBody>
            <a:bodyPr wrap="square" rtlCol="0">
              <a:spAutoFit/>
            </a:bodyPr>
            <a:lstStyle/>
            <a:p>
              <a:pPr algn="r"/>
              <a:r>
                <a:rPr lang="de-DE" sz="900" dirty="0" err="1">
                  <a:solidFill>
                    <a:prstClr val="white">
                      <a:lumMod val="50000"/>
                    </a:prstClr>
                  </a:solidFill>
                  <a:latin typeface="Calibri" panose="020F0502020204030204" pitchFamily="34" charset="0"/>
                  <a:cs typeface="Arial" panose="020B0604020202020204" pitchFamily="34" charset="0"/>
                </a:rPr>
                <a:t>Schellnhuber</a:t>
              </a:r>
              <a:r>
                <a:rPr lang="de-DE" sz="900" dirty="0">
                  <a:solidFill>
                    <a:prstClr val="white">
                      <a:lumMod val="50000"/>
                    </a:prstClr>
                  </a:solidFill>
                  <a:latin typeface="Calibri" panose="020F0502020204030204" pitchFamily="34" charset="0"/>
                  <a:cs typeface="Arial" panose="020B0604020202020204" pitchFamily="34" charset="0"/>
                </a:rPr>
                <a:t>, </a:t>
              </a:r>
              <a:r>
                <a:rPr lang="de-DE" sz="900" dirty="0" err="1">
                  <a:solidFill>
                    <a:prstClr val="white">
                      <a:lumMod val="50000"/>
                    </a:prstClr>
                  </a:solidFill>
                  <a:latin typeface="Calibri" panose="020F0502020204030204" pitchFamily="34" charset="0"/>
                  <a:cs typeface="Arial" panose="020B0604020202020204" pitchFamily="34" charset="0"/>
                </a:rPr>
                <a:t>Rahmstorf</a:t>
              </a:r>
              <a:r>
                <a:rPr lang="de-DE" sz="900" dirty="0">
                  <a:solidFill>
                    <a:prstClr val="white">
                      <a:lumMod val="50000"/>
                    </a:prstClr>
                  </a:solidFill>
                  <a:latin typeface="Calibri" panose="020F0502020204030204" pitchFamily="34" charset="0"/>
                  <a:cs typeface="Arial" panose="020B0604020202020204" pitchFamily="34" charset="0"/>
                </a:rPr>
                <a:t>, Winkelmann, Nature </a:t>
              </a:r>
              <a:r>
                <a:rPr lang="de-DE" sz="900" dirty="0" err="1">
                  <a:solidFill>
                    <a:prstClr val="white">
                      <a:lumMod val="50000"/>
                    </a:prstClr>
                  </a:solidFill>
                  <a:latin typeface="Calibri" panose="020F0502020204030204" pitchFamily="34" charset="0"/>
                  <a:cs typeface="Arial" panose="020B0604020202020204" pitchFamily="34" charset="0"/>
                </a:rPr>
                <a:t>Climate</a:t>
              </a:r>
              <a:r>
                <a:rPr lang="de-DE" sz="900" dirty="0">
                  <a:solidFill>
                    <a:prstClr val="white">
                      <a:lumMod val="50000"/>
                    </a:prstClr>
                  </a:solidFill>
                  <a:latin typeface="Calibri" panose="020F0502020204030204" pitchFamily="34" charset="0"/>
                  <a:cs typeface="Arial" panose="020B0604020202020204" pitchFamily="34" charset="0"/>
                </a:rPr>
                <a:t> Change (2016)</a:t>
              </a:r>
            </a:p>
          </p:txBody>
        </p:sp>
      </p:grpSp>
      <p:grpSp>
        <p:nvGrpSpPr>
          <p:cNvPr id="34" name="Gruppieren 2">
            <a:extLst>
              <a:ext uri="{FF2B5EF4-FFF2-40B4-BE49-F238E27FC236}">
                <a16:creationId xmlns:a16="http://schemas.microsoft.com/office/drawing/2014/main" id="{EBF8A2BA-B278-4495-9A3A-E8C60A14C60C}"/>
              </a:ext>
            </a:extLst>
          </p:cNvPr>
          <p:cNvGrpSpPr>
            <a:grpSpLocks noChangeAspect="1"/>
          </p:cNvGrpSpPr>
          <p:nvPr/>
        </p:nvGrpSpPr>
        <p:grpSpPr>
          <a:xfrm>
            <a:off x="3389861" y="1558076"/>
            <a:ext cx="5072585" cy="3131915"/>
            <a:chOff x="209550" y="1042988"/>
            <a:chExt cx="8639175" cy="5334000"/>
          </a:xfrm>
        </p:grpSpPr>
        <p:pic>
          <p:nvPicPr>
            <p:cNvPr id="35" name="Picture 2">
              <a:extLst>
                <a:ext uri="{FF2B5EF4-FFF2-40B4-BE49-F238E27FC236}">
                  <a16:creationId xmlns:a16="http://schemas.microsoft.com/office/drawing/2014/main" id="{95628721-27F6-46C0-90CC-F8FD549ED5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50" y="1042988"/>
              <a:ext cx="86391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feld 1">
              <a:extLst>
                <a:ext uri="{FF2B5EF4-FFF2-40B4-BE49-F238E27FC236}">
                  <a16:creationId xmlns:a16="http://schemas.microsoft.com/office/drawing/2014/main" id="{2FFA2D0D-47F4-4F15-9CE7-B6114A454DA4}"/>
                </a:ext>
              </a:extLst>
            </p:cNvPr>
            <p:cNvSpPr txBox="1"/>
            <p:nvPr/>
          </p:nvSpPr>
          <p:spPr>
            <a:xfrm rot="16200000">
              <a:off x="1034169" y="1942570"/>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West</a:t>
              </a:r>
            </a:p>
          </p:txBody>
        </p:sp>
        <p:sp>
          <p:nvSpPr>
            <p:cNvPr id="37" name="Textfeld 12">
              <a:extLst>
                <a:ext uri="{FF2B5EF4-FFF2-40B4-BE49-F238E27FC236}">
                  <a16:creationId xmlns:a16="http://schemas.microsoft.com/office/drawing/2014/main" id="{509F2D33-03D9-4412-9147-3DDE068B758C}"/>
                </a:ext>
              </a:extLst>
            </p:cNvPr>
            <p:cNvSpPr txBox="1"/>
            <p:nvPr/>
          </p:nvSpPr>
          <p:spPr>
            <a:xfrm rot="16200000">
              <a:off x="936950" y="1808101"/>
              <a:ext cx="1274852"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sp>
          <p:nvSpPr>
            <p:cNvPr id="38" name="Textfeld 13">
              <a:extLst>
                <a:ext uri="{FF2B5EF4-FFF2-40B4-BE49-F238E27FC236}">
                  <a16:creationId xmlns:a16="http://schemas.microsoft.com/office/drawing/2014/main" id="{103F02ED-67B3-455C-948D-C04C669DE388}"/>
                </a:ext>
              </a:extLst>
            </p:cNvPr>
            <p:cNvSpPr txBox="1"/>
            <p:nvPr/>
          </p:nvSpPr>
          <p:spPr>
            <a:xfrm rot="16200000">
              <a:off x="5782516" y="3037161"/>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East</a:t>
              </a:r>
            </a:p>
          </p:txBody>
        </p:sp>
        <p:sp>
          <p:nvSpPr>
            <p:cNvPr id="39" name="Textfeld 14">
              <a:extLst>
                <a:ext uri="{FF2B5EF4-FFF2-40B4-BE49-F238E27FC236}">
                  <a16:creationId xmlns:a16="http://schemas.microsoft.com/office/drawing/2014/main" id="{6B5A7D6C-88AE-4C79-A656-9DEF36205399}"/>
                </a:ext>
              </a:extLst>
            </p:cNvPr>
            <p:cNvSpPr txBox="1"/>
            <p:nvPr/>
          </p:nvSpPr>
          <p:spPr>
            <a:xfrm rot="16200000">
              <a:off x="5736749" y="3122966"/>
              <a:ext cx="1197434"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grpSp>
      <p:sp>
        <p:nvSpPr>
          <p:cNvPr id="5" name="TextBox 4">
            <a:extLst>
              <a:ext uri="{FF2B5EF4-FFF2-40B4-BE49-F238E27FC236}">
                <a16:creationId xmlns:a16="http://schemas.microsoft.com/office/drawing/2014/main" id="{A08F68A2-103A-F740-9404-2C3EB3E569A3}"/>
              </a:ext>
            </a:extLst>
          </p:cNvPr>
          <p:cNvSpPr txBox="1"/>
          <p:nvPr/>
        </p:nvSpPr>
        <p:spPr>
          <a:xfrm>
            <a:off x="-2312" y="76081"/>
            <a:ext cx="9146312" cy="838689"/>
          </a:xfrm>
          <a:prstGeom prst="rect">
            <a:avLst/>
          </a:prstGeom>
          <a:noFill/>
        </p:spPr>
        <p:txBody>
          <a:bodyPr wrap="square" lIns="68574" tIns="34289" rIns="68574" bIns="34289" rtlCol="0">
            <a:spAutoFit/>
          </a:bodyPr>
          <a:lstStyle/>
          <a:p>
            <a:pPr algn="ctr"/>
            <a:r>
              <a:rPr lang="en-US" sz="3000" b="1" dirty="0">
                <a:solidFill>
                  <a:srgbClr val="FF6600"/>
                </a:solidFill>
                <a:latin typeface="Calibri" panose="020F0502020204030204" pitchFamily="34" charset="0"/>
              </a:rPr>
              <a:t>Klima-</a:t>
            </a:r>
            <a:r>
              <a:rPr lang="en-US" sz="3000" b="1" dirty="0" err="1">
                <a:solidFill>
                  <a:srgbClr val="FF6600"/>
                </a:solidFill>
                <a:latin typeface="Calibri" panose="020F0502020204030204" pitchFamily="34" charset="0"/>
              </a:rPr>
              <a:t>Kipp</a:t>
            </a:r>
            <a:r>
              <a:rPr lang="en-US" sz="3000" b="1" dirty="0">
                <a:solidFill>
                  <a:srgbClr val="FF6600"/>
                </a:solidFill>
                <a:latin typeface="Calibri" panose="020F0502020204030204" pitchFamily="34" charset="0"/>
              </a:rPr>
              <a:t>-</a:t>
            </a:r>
            <a:r>
              <a:rPr lang="en-US" sz="3000" b="1" dirty="0" err="1">
                <a:solidFill>
                  <a:srgbClr val="FF6600"/>
                </a:solidFill>
                <a:latin typeface="Calibri" panose="020F0502020204030204" pitchFamily="34" charset="0"/>
              </a:rPr>
              <a:t>Punkte</a:t>
            </a:r>
            <a:r>
              <a:rPr lang="en-US" sz="3000" b="1" dirty="0">
                <a:solidFill>
                  <a:srgbClr val="FF6600"/>
                </a:solidFill>
                <a:latin typeface="Calibri" panose="020F0502020204030204" pitchFamily="34" charset="0"/>
              </a:rPr>
              <a:t>  </a:t>
            </a:r>
            <a:br>
              <a:rPr lang="en-US" sz="3000" b="1" dirty="0">
                <a:solidFill>
                  <a:srgbClr val="FF6600"/>
                </a:solidFill>
                <a:latin typeface="Calibri" panose="020F0502020204030204" pitchFamily="34" charset="0"/>
              </a:rPr>
            </a:br>
            <a:r>
              <a:rPr lang="en-US" sz="2000" b="1" dirty="0" err="1">
                <a:solidFill>
                  <a:srgbClr val="FF6600"/>
                </a:solidFill>
                <a:latin typeface="Calibri" panose="020F0502020204030204" pitchFamily="34" charset="0"/>
              </a:rPr>
              <a:t>keine</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Umkehr</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mehr</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möglich</a:t>
            </a:r>
            <a:endParaRPr lang="en-US" sz="3000" b="1" dirty="0">
              <a:solidFill>
                <a:srgbClr val="FF6600"/>
              </a:solidFill>
              <a:latin typeface="Calibri" panose="020F0502020204030204" pitchFamily="34" charset="0"/>
            </a:endParaRP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5632"/>
          <a:stretch/>
        </p:blipFill>
        <p:spPr>
          <a:xfrm>
            <a:off x="7596336" y="0"/>
            <a:ext cx="1504336" cy="1419622"/>
          </a:xfrm>
          <a:prstGeom prst="rect">
            <a:avLst/>
          </a:prstGeom>
        </p:spPr>
      </p:pic>
      <p:sp>
        <p:nvSpPr>
          <p:cNvPr id="32" name="TextBox 31"/>
          <p:cNvSpPr txBox="1"/>
          <p:nvPr/>
        </p:nvSpPr>
        <p:spPr>
          <a:xfrm>
            <a:off x="2177446" y="2923890"/>
            <a:ext cx="1112174" cy="207749"/>
          </a:xfrm>
          <a:prstGeom prst="rect">
            <a:avLst/>
          </a:prstGeom>
          <a:noFill/>
        </p:spPr>
        <p:txBody>
          <a:bodyPr wrap="square" lIns="68574" tIns="34289" rIns="68574" bIns="34289" rtlCol="0">
            <a:spAutoFit/>
          </a:bodyPr>
          <a:lstStyle/>
          <a:p>
            <a:pPr algn="r"/>
            <a:r>
              <a:rPr lang="de-DE" sz="900" i="1" dirty="0">
                <a:solidFill>
                  <a:prstClr val="white">
                    <a:lumMod val="50000"/>
                  </a:prstClr>
                </a:solidFill>
                <a:latin typeface="Calibri" panose="020F0502020204030204" pitchFamily="34" charset="0"/>
                <a:cs typeface="Arial" panose="020B0604020202020204" pitchFamily="34" charset="0"/>
              </a:rPr>
              <a:t>©PIK</a:t>
            </a:r>
          </a:p>
        </p:txBody>
      </p:sp>
      <p:sp>
        <p:nvSpPr>
          <p:cNvPr id="40" name="TextBox 39"/>
          <p:cNvSpPr txBox="1"/>
          <p:nvPr/>
        </p:nvSpPr>
        <p:spPr>
          <a:xfrm>
            <a:off x="7920589" y="1750827"/>
            <a:ext cx="1378238" cy="207749"/>
          </a:xfrm>
          <a:prstGeom prst="rect">
            <a:avLst/>
          </a:prstGeom>
          <a:noFill/>
        </p:spPr>
        <p:txBody>
          <a:bodyPr wrap="square" lIns="68574" tIns="34289" rIns="68574" bIns="34289" rtlCol="0">
            <a:spAutoFit/>
          </a:bodyPr>
          <a:lstStyle/>
          <a:p>
            <a:r>
              <a:rPr lang="de-DE" sz="900" dirty="0">
                <a:solidFill>
                  <a:srgbClr val="C64E60"/>
                </a:solidFill>
                <a:latin typeface="Calibri" panose="020F0502020204030204" pitchFamily="34" charset="0"/>
                <a:cs typeface="Arial" panose="020B0604020202020204" pitchFamily="34" charset="0"/>
              </a:rPr>
              <a:t>business-</a:t>
            </a:r>
            <a:r>
              <a:rPr lang="de-DE" sz="900" dirty="0" err="1">
                <a:solidFill>
                  <a:srgbClr val="C64E60"/>
                </a:solidFill>
                <a:latin typeface="Calibri" panose="020F0502020204030204" pitchFamily="34" charset="0"/>
                <a:cs typeface="Arial" panose="020B0604020202020204" pitchFamily="34" charset="0"/>
              </a:rPr>
              <a:t>as</a:t>
            </a:r>
            <a:r>
              <a:rPr lang="de-DE" sz="900" dirty="0">
                <a:solidFill>
                  <a:srgbClr val="C64E60"/>
                </a:solidFill>
                <a:latin typeface="Calibri" panose="020F0502020204030204" pitchFamily="34" charset="0"/>
                <a:cs typeface="Arial" panose="020B0604020202020204" pitchFamily="34" charset="0"/>
              </a:rPr>
              <a:t>-</a:t>
            </a:r>
            <a:r>
              <a:rPr lang="de-DE" sz="900" dirty="0" err="1">
                <a:solidFill>
                  <a:srgbClr val="C64E60"/>
                </a:solidFill>
                <a:latin typeface="Calibri" panose="020F0502020204030204" pitchFamily="34" charset="0"/>
                <a:cs typeface="Arial" panose="020B0604020202020204" pitchFamily="34" charset="0"/>
              </a:rPr>
              <a:t>usual</a:t>
            </a:r>
            <a:endParaRPr lang="de-DE" sz="900" dirty="0">
              <a:solidFill>
                <a:srgbClr val="C64E60"/>
              </a:solidFill>
              <a:latin typeface="Calibri" panose="020F0502020204030204" pitchFamily="34" charset="0"/>
              <a:cs typeface="Arial" panose="020B0604020202020204" pitchFamily="34" charset="0"/>
            </a:endParaRPr>
          </a:p>
        </p:txBody>
      </p:sp>
      <p:sp>
        <p:nvSpPr>
          <p:cNvPr id="41" name="TextBox 40"/>
          <p:cNvSpPr txBox="1"/>
          <p:nvPr/>
        </p:nvSpPr>
        <p:spPr>
          <a:xfrm>
            <a:off x="7926577" y="3501947"/>
            <a:ext cx="1378238" cy="346249"/>
          </a:xfrm>
          <a:prstGeom prst="rect">
            <a:avLst/>
          </a:prstGeom>
          <a:noFill/>
        </p:spPr>
        <p:txBody>
          <a:bodyPr wrap="square" lIns="68574" tIns="34289" rIns="68574" bIns="34289" rtlCol="0">
            <a:spAutoFit/>
          </a:bodyPr>
          <a:lstStyle/>
          <a:p>
            <a:r>
              <a:rPr lang="de-DE" sz="900" dirty="0">
                <a:solidFill>
                  <a:srgbClr val="1A861A"/>
                </a:solidFill>
                <a:latin typeface="Calibri" panose="020F0502020204030204" pitchFamily="34" charset="0"/>
                <a:cs typeface="Arial" panose="020B0604020202020204" pitchFamily="34" charset="0"/>
              </a:rPr>
              <a:t>in </a:t>
            </a:r>
            <a:r>
              <a:rPr lang="de-DE" sz="900" dirty="0" err="1">
                <a:solidFill>
                  <a:srgbClr val="1A861A"/>
                </a:solidFill>
                <a:latin typeface="Calibri" panose="020F0502020204030204" pitchFamily="34" charset="0"/>
                <a:cs typeface="Arial" panose="020B0604020202020204" pitchFamily="34" charset="0"/>
              </a:rPr>
              <a:t>accordance</a:t>
            </a:r>
            <a:r>
              <a:rPr lang="de-DE" sz="900" dirty="0">
                <a:solidFill>
                  <a:srgbClr val="1A861A"/>
                </a:solidFill>
                <a:latin typeface="Calibri" panose="020F0502020204030204" pitchFamily="34" charset="0"/>
                <a:cs typeface="Arial" panose="020B0604020202020204" pitchFamily="34" charset="0"/>
              </a:rPr>
              <a:t> </a:t>
            </a:r>
            <a:br>
              <a:rPr lang="de-DE" sz="900" dirty="0">
                <a:solidFill>
                  <a:srgbClr val="1A861A"/>
                </a:solidFill>
                <a:latin typeface="Calibri" panose="020F0502020204030204" pitchFamily="34" charset="0"/>
                <a:cs typeface="Arial" panose="020B0604020202020204" pitchFamily="34" charset="0"/>
              </a:rPr>
            </a:br>
            <a:r>
              <a:rPr lang="de-DE" sz="900" dirty="0" err="1">
                <a:solidFill>
                  <a:srgbClr val="1A861A"/>
                </a:solidFill>
                <a:latin typeface="Calibri" panose="020F0502020204030204" pitchFamily="34" charset="0"/>
                <a:cs typeface="Arial" panose="020B0604020202020204" pitchFamily="34" charset="0"/>
              </a:rPr>
              <a:t>with</a:t>
            </a:r>
            <a:r>
              <a:rPr lang="de-DE" sz="900" dirty="0">
                <a:solidFill>
                  <a:srgbClr val="1A861A"/>
                </a:solidFill>
                <a:latin typeface="Calibri" panose="020F0502020204030204" pitchFamily="34" charset="0"/>
                <a:cs typeface="Arial" panose="020B0604020202020204" pitchFamily="34" charset="0"/>
              </a:rPr>
              <a:t> Paris Agreement</a:t>
            </a:r>
          </a:p>
        </p:txBody>
      </p:sp>
      <p:sp>
        <p:nvSpPr>
          <p:cNvPr id="42" name="TextBox 41"/>
          <p:cNvSpPr txBox="1"/>
          <p:nvPr/>
        </p:nvSpPr>
        <p:spPr>
          <a:xfrm>
            <a:off x="237934" y="3458230"/>
            <a:ext cx="3022934" cy="931022"/>
          </a:xfrm>
          <a:prstGeom prst="rect">
            <a:avLst/>
          </a:prstGeom>
          <a:noFill/>
        </p:spPr>
        <p:txBody>
          <a:bodyPr wrap="square" lIns="68574" tIns="34289" rIns="68574" bIns="34289" rtlCol="0">
            <a:spAutoFit/>
          </a:bodyPr>
          <a:lstStyle/>
          <a:p>
            <a:pPr marL="214293" indent="-214293">
              <a:buFont typeface="Arial" panose="020B0604020202020204" pitchFamily="34" charset="0"/>
              <a:buChar char="•"/>
            </a:pPr>
            <a:r>
              <a:rPr lang="de-DE" sz="1400" dirty="0">
                <a:solidFill>
                  <a:prstClr val="black"/>
                </a:solidFill>
                <a:latin typeface="+mn-lt"/>
              </a:rPr>
              <a:t>Wichtige Teile des Klimasystems laufen Gefahr, selbst innerhalb der Pariser Bandbreite von 1,5 – 2 Grad zu kippen</a:t>
            </a:r>
          </a:p>
        </p:txBody>
      </p:sp>
    </p:spTree>
    <p:extLst>
      <p:ext uri="{BB962C8B-B14F-4D97-AF65-F5344CB8AC3E}">
        <p14:creationId xmlns:p14="http://schemas.microsoft.com/office/powerpoint/2010/main" val="2031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wipe(left)">
                                      <p:cBhvr>
                                        <p:cTn id="1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EA541E-0DE0-44B5-8846-02DC313D724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567"/>
          <a:stretch/>
        </p:blipFill>
        <p:spPr>
          <a:xfrm>
            <a:off x="5945668" y="132569"/>
            <a:ext cx="3047619" cy="3068654"/>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E1001BC-F401-4255-A27E-1EC26B26B282}"/>
              </a:ext>
            </a:extLst>
          </p:cNvPr>
          <p:cNvSpPr>
            <a:spLocks noGrp="1"/>
          </p:cNvSpPr>
          <p:nvPr>
            <p:ph type="ftr" sz="quarter" idx="11"/>
          </p:nvPr>
        </p:nvSpPr>
        <p:spPr/>
        <p:txBody>
          <a:bodyPr/>
          <a:lstStyle/>
          <a:p>
            <a:r>
              <a:rPr lang="de-DE" dirty="0"/>
              <a:t>Hattermann 2023</a:t>
            </a:r>
          </a:p>
        </p:txBody>
      </p:sp>
      <p:sp>
        <p:nvSpPr>
          <p:cNvPr id="4" name="Slide Number Placeholder 3">
            <a:extLst>
              <a:ext uri="{FF2B5EF4-FFF2-40B4-BE49-F238E27FC236}">
                <a16:creationId xmlns:a16="http://schemas.microsoft.com/office/drawing/2014/main" id="{F4E022B5-D090-4C12-8204-B35F0A6A67CB}"/>
              </a:ext>
            </a:extLst>
          </p:cNvPr>
          <p:cNvSpPr>
            <a:spLocks noGrp="1"/>
          </p:cNvSpPr>
          <p:nvPr>
            <p:ph type="sldNum" sz="quarter" idx="12"/>
          </p:nvPr>
        </p:nvSpPr>
        <p:spPr/>
        <p:txBody>
          <a:bodyPr/>
          <a:lstStyle/>
          <a:p>
            <a:fld id="{1B44015D-9407-488E-8AD7-722ADB5AEF29}" type="slidenum">
              <a:rPr lang="de-DE" smtClean="0"/>
              <a:t>23</a:t>
            </a:fld>
            <a:endParaRPr lang="de-DE" dirty="0"/>
          </a:p>
        </p:txBody>
      </p:sp>
      <p:sp>
        <p:nvSpPr>
          <p:cNvPr id="5" name="Title 4">
            <a:extLst>
              <a:ext uri="{FF2B5EF4-FFF2-40B4-BE49-F238E27FC236}">
                <a16:creationId xmlns:a16="http://schemas.microsoft.com/office/drawing/2014/main" id="{A1E89157-4758-4102-A720-1B23F8A37816}"/>
              </a:ext>
            </a:extLst>
          </p:cNvPr>
          <p:cNvSpPr>
            <a:spLocks noGrp="1"/>
          </p:cNvSpPr>
          <p:nvPr>
            <p:ph type="title"/>
          </p:nvPr>
        </p:nvSpPr>
        <p:spPr>
          <a:xfrm>
            <a:off x="303162" y="303863"/>
            <a:ext cx="5398135" cy="678656"/>
          </a:xfrm>
        </p:spPr>
        <p:txBody>
          <a:bodyPr>
            <a:normAutofit fontScale="90000"/>
          </a:bodyPr>
          <a:lstStyle/>
          <a:p>
            <a:r>
              <a:rPr lang="de-DE" dirty="0"/>
              <a:t>Domino-Effekt beim Abschmelzen des Grönlandeises</a:t>
            </a:r>
            <a:endParaRPr lang="en-DE" dirty="0"/>
          </a:p>
        </p:txBody>
      </p:sp>
      <p:sp>
        <p:nvSpPr>
          <p:cNvPr id="11" name="Freeform: Shape 10">
            <a:extLst>
              <a:ext uri="{FF2B5EF4-FFF2-40B4-BE49-F238E27FC236}">
                <a16:creationId xmlns:a16="http://schemas.microsoft.com/office/drawing/2014/main" id="{E9433600-A8E4-472C-BB70-1BBA99F71550}"/>
              </a:ext>
            </a:extLst>
          </p:cNvPr>
          <p:cNvSpPr/>
          <p:nvPr/>
        </p:nvSpPr>
        <p:spPr>
          <a:xfrm>
            <a:off x="1115616" y="2888296"/>
            <a:ext cx="4814637" cy="1177665"/>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2" name="Freeform: Shape 11">
            <a:extLst>
              <a:ext uri="{FF2B5EF4-FFF2-40B4-BE49-F238E27FC236}">
                <a16:creationId xmlns:a16="http://schemas.microsoft.com/office/drawing/2014/main" id="{6CF24E62-45A0-411F-86F3-A9485720E395}"/>
              </a:ext>
            </a:extLst>
          </p:cNvPr>
          <p:cNvSpPr/>
          <p:nvPr/>
        </p:nvSpPr>
        <p:spPr>
          <a:xfrm>
            <a:off x="1125433" y="3044556"/>
            <a:ext cx="4814637" cy="1036770"/>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3" name="Freeform: Shape 12">
            <a:extLst>
              <a:ext uri="{FF2B5EF4-FFF2-40B4-BE49-F238E27FC236}">
                <a16:creationId xmlns:a16="http://schemas.microsoft.com/office/drawing/2014/main" id="{960EE5C1-CEF2-4D9D-B3ED-0B28B4640801}"/>
              </a:ext>
            </a:extLst>
          </p:cNvPr>
          <p:cNvSpPr/>
          <p:nvPr/>
        </p:nvSpPr>
        <p:spPr>
          <a:xfrm>
            <a:off x="1143931" y="3188572"/>
            <a:ext cx="4814637" cy="885072"/>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4" name="Freeform: Shape 13">
            <a:extLst>
              <a:ext uri="{FF2B5EF4-FFF2-40B4-BE49-F238E27FC236}">
                <a16:creationId xmlns:a16="http://schemas.microsoft.com/office/drawing/2014/main" id="{8BAD2566-5C0E-4E5D-A547-6DF8EDC541FC}"/>
              </a:ext>
            </a:extLst>
          </p:cNvPr>
          <p:cNvSpPr/>
          <p:nvPr/>
        </p:nvSpPr>
        <p:spPr>
          <a:xfrm>
            <a:off x="1134114" y="3332587"/>
            <a:ext cx="4814637" cy="744897"/>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5" name="Freeform: Shape 14">
            <a:extLst>
              <a:ext uri="{FF2B5EF4-FFF2-40B4-BE49-F238E27FC236}">
                <a16:creationId xmlns:a16="http://schemas.microsoft.com/office/drawing/2014/main" id="{0E6279CD-F42E-4F9B-BD53-0068059C32A4}"/>
              </a:ext>
            </a:extLst>
          </p:cNvPr>
          <p:cNvSpPr/>
          <p:nvPr/>
        </p:nvSpPr>
        <p:spPr>
          <a:xfrm>
            <a:off x="1131031" y="3476604"/>
            <a:ext cx="4814637" cy="597038"/>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cxnSp>
        <p:nvCxnSpPr>
          <p:cNvPr id="17" name="Straight Arrow Connector 16">
            <a:extLst>
              <a:ext uri="{FF2B5EF4-FFF2-40B4-BE49-F238E27FC236}">
                <a16:creationId xmlns:a16="http://schemas.microsoft.com/office/drawing/2014/main" id="{FA51DE26-F2CC-4FC4-8DCF-7E38B5DCDFA9}"/>
              </a:ext>
            </a:extLst>
          </p:cNvPr>
          <p:cNvCxnSpPr>
            <a:cxnSpLocks/>
          </p:cNvCxnSpPr>
          <p:nvPr/>
        </p:nvCxnSpPr>
        <p:spPr>
          <a:xfrm flipV="1">
            <a:off x="1123648" y="2698256"/>
            <a:ext cx="0" cy="136770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777567C-AC75-4DA3-A1E0-F04B202141E1}"/>
              </a:ext>
            </a:extLst>
          </p:cNvPr>
          <p:cNvSpPr txBox="1"/>
          <p:nvPr/>
        </p:nvSpPr>
        <p:spPr>
          <a:xfrm>
            <a:off x="735333" y="2564426"/>
            <a:ext cx="791435" cy="1569660"/>
          </a:xfrm>
          <a:prstGeom prst="rect">
            <a:avLst/>
          </a:prstGeom>
          <a:noFill/>
        </p:spPr>
        <p:txBody>
          <a:bodyPr wrap="none" rtlCol="0">
            <a:spAutoFit/>
          </a:bodyPr>
          <a:lstStyle/>
          <a:p>
            <a:r>
              <a:rPr lang="de-DE" dirty="0"/>
              <a:t>-    </a:t>
            </a:r>
          </a:p>
          <a:p>
            <a:r>
              <a:rPr lang="de-DE" dirty="0"/>
              <a:t>     T</a:t>
            </a:r>
          </a:p>
          <a:p>
            <a:endParaRPr lang="de-DE" dirty="0"/>
          </a:p>
          <a:p>
            <a:r>
              <a:rPr lang="de-DE" dirty="0"/>
              <a:t>+</a:t>
            </a:r>
            <a:endParaRPr lang="en-DE" dirty="0"/>
          </a:p>
        </p:txBody>
      </p:sp>
      <p:sp>
        <p:nvSpPr>
          <p:cNvPr id="20" name="TextBox 19">
            <a:extLst>
              <a:ext uri="{FF2B5EF4-FFF2-40B4-BE49-F238E27FC236}">
                <a16:creationId xmlns:a16="http://schemas.microsoft.com/office/drawing/2014/main" id="{35419AB7-C432-46BE-B8BB-74D8F7B259EC}"/>
              </a:ext>
            </a:extLst>
          </p:cNvPr>
          <p:cNvSpPr txBox="1"/>
          <p:nvPr/>
        </p:nvSpPr>
        <p:spPr>
          <a:xfrm>
            <a:off x="348292" y="1004904"/>
            <a:ext cx="5112568"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1600" dirty="0">
                <a:solidFill>
                  <a:srgbClr val="FF0000"/>
                </a:solidFill>
                <a:latin typeface="+mn-lt"/>
              </a:rPr>
              <a:t>Alleine das Abschmelzen des Grönlandeises würde den </a:t>
            </a:r>
            <a:r>
              <a:rPr lang="de-DE" sz="1600" dirty="0" err="1">
                <a:solidFill>
                  <a:srgbClr val="FF0000"/>
                </a:solidFill>
                <a:latin typeface="+mn-lt"/>
              </a:rPr>
              <a:t>Meerespiegel</a:t>
            </a:r>
            <a:r>
              <a:rPr lang="de-DE" sz="1600" dirty="0">
                <a:solidFill>
                  <a:srgbClr val="FF0000"/>
                </a:solidFill>
                <a:latin typeface="+mn-lt"/>
              </a:rPr>
              <a:t> um über 7 m ansteigen lassen</a:t>
            </a:r>
          </a:p>
          <a:p>
            <a:pPr marL="285750" indent="-285750">
              <a:spcAft>
                <a:spcPts val="600"/>
              </a:spcAft>
              <a:buFont typeface="Arial" panose="020B0604020202020204" pitchFamily="34" charset="0"/>
              <a:buChar char="•"/>
            </a:pPr>
            <a:r>
              <a:rPr lang="de-DE" sz="1600" dirty="0">
                <a:latin typeface="+mn-lt"/>
              </a:rPr>
              <a:t>Langwieriger Prozess</a:t>
            </a:r>
          </a:p>
          <a:p>
            <a:pPr marL="285750" indent="-285750">
              <a:spcAft>
                <a:spcPts val="600"/>
              </a:spcAft>
              <a:buFont typeface="Arial" panose="020B0604020202020204" pitchFamily="34" charset="0"/>
              <a:buChar char="•"/>
            </a:pPr>
            <a:r>
              <a:rPr lang="de-DE" sz="1600" dirty="0">
                <a:latin typeface="+mn-lt"/>
              </a:rPr>
              <a:t>Studien zeigen, dass das Abschmelzen eventuell schneller voranschreitet als gedacht</a:t>
            </a:r>
            <a:endParaRPr lang="en-DE" sz="1600" dirty="0">
              <a:latin typeface="+mn-lt"/>
            </a:endParaRPr>
          </a:p>
        </p:txBody>
      </p:sp>
      <p:cxnSp>
        <p:nvCxnSpPr>
          <p:cNvPr id="22" name="Straight Arrow Connector 21">
            <a:extLst>
              <a:ext uri="{FF2B5EF4-FFF2-40B4-BE49-F238E27FC236}">
                <a16:creationId xmlns:a16="http://schemas.microsoft.com/office/drawing/2014/main" id="{6EB8F357-6D90-4AFC-B7EB-C6D2EA78E1EF}"/>
              </a:ext>
            </a:extLst>
          </p:cNvPr>
          <p:cNvCxnSpPr>
            <a:cxnSpLocks/>
            <a:stCxn id="11" idx="5"/>
          </p:cNvCxnSpPr>
          <p:nvPr/>
        </p:nvCxnSpPr>
        <p:spPr>
          <a:xfrm>
            <a:off x="3703832" y="2977703"/>
            <a:ext cx="13357" cy="10882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5E7187-136E-4FF3-8BA9-162F58CE353E}"/>
              </a:ext>
            </a:extLst>
          </p:cNvPr>
          <p:cNvSpPr txBox="1"/>
          <p:nvPr/>
        </p:nvSpPr>
        <p:spPr>
          <a:xfrm>
            <a:off x="1803820" y="4117501"/>
            <a:ext cx="3632276" cy="276999"/>
          </a:xfrm>
          <a:prstGeom prst="rect">
            <a:avLst/>
          </a:prstGeom>
          <a:noFill/>
        </p:spPr>
        <p:txBody>
          <a:bodyPr wrap="none" rtlCol="0">
            <a:spAutoFit/>
          </a:bodyPr>
          <a:lstStyle/>
          <a:p>
            <a:r>
              <a:rPr lang="de-DE" sz="1200" dirty="0">
                <a:latin typeface="+mn-lt"/>
              </a:rPr>
              <a:t>Grönlands Eisschild hat eine Mächtigkeit von  ~3500 m</a:t>
            </a:r>
            <a:endParaRPr lang="en-DE" sz="1200" dirty="0">
              <a:latin typeface="+mn-lt"/>
            </a:endParaRPr>
          </a:p>
        </p:txBody>
      </p:sp>
    </p:spTree>
    <p:extLst>
      <p:ext uri="{BB962C8B-B14F-4D97-AF65-F5344CB8AC3E}">
        <p14:creationId xmlns:p14="http://schemas.microsoft.com/office/powerpoint/2010/main" val="8114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FE00FB-6EBC-44B2-B1D2-CA45FA40C52A}"/>
              </a:ext>
            </a:extLst>
          </p:cNvPr>
          <p:cNvSpPr>
            <a:spLocks noGrp="1"/>
          </p:cNvSpPr>
          <p:nvPr>
            <p:ph idx="1"/>
          </p:nvPr>
        </p:nvSpPr>
        <p:spPr>
          <a:xfrm>
            <a:off x="4788024" y="843557"/>
            <a:ext cx="4244814" cy="3672409"/>
          </a:xfrm>
          <a:solidFill>
            <a:schemeClr val="bg1"/>
          </a:solidFill>
        </p:spPr>
        <p:txBody>
          <a:bodyPr/>
          <a:lstStyle/>
          <a:p>
            <a:pPr>
              <a:spcAft>
                <a:spcPts val="300"/>
              </a:spcAft>
            </a:pPr>
            <a:r>
              <a:rPr lang="de-DE" dirty="0"/>
              <a:t>Der Klimawandel hat bereits zu einer Intensivierung des Wasserkreislaufs geführt: </a:t>
            </a:r>
          </a:p>
          <a:p>
            <a:pPr marL="285750" indent="-285750">
              <a:spcAft>
                <a:spcPts val="300"/>
              </a:spcAft>
              <a:buFont typeface="Arial" panose="020B0604020202020204" pitchFamily="34" charset="0"/>
              <a:buChar char="•"/>
            </a:pPr>
            <a:r>
              <a:rPr lang="de-DE" sz="1600" dirty="0"/>
              <a:t>Je wärmer es wird, desto mehr Energie ist in der Atmosphäre, desto häufiger und intensiver werden die Extreme</a:t>
            </a:r>
          </a:p>
          <a:p>
            <a:pPr marL="285750" indent="-285750">
              <a:spcAft>
                <a:spcPts val="300"/>
              </a:spcAft>
              <a:buFont typeface="Arial" panose="020B0604020202020204" pitchFamily="34" charset="0"/>
              <a:buChar char="•"/>
            </a:pPr>
            <a:r>
              <a:rPr lang="de-DE" sz="1600" dirty="0"/>
              <a:t>Mehr extreme Hochwasser und </a:t>
            </a:r>
          </a:p>
          <a:p>
            <a:pPr marL="285750" indent="-285750">
              <a:spcAft>
                <a:spcPts val="300"/>
              </a:spcAft>
              <a:buFont typeface="Arial" panose="020B0604020202020204" pitchFamily="34" charset="0"/>
              <a:buChar char="•"/>
            </a:pPr>
            <a:r>
              <a:rPr lang="de-DE" sz="1600" dirty="0"/>
              <a:t>mehr extreme Dürreperioden</a:t>
            </a:r>
          </a:p>
          <a:p>
            <a:pPr marL="285750" indent="-285750">
              <a:spcAft>
                <a:spcPts val="300"/>
              </a:spcAft>
              <a:buFont typeface="Arial" panose="020B0604020202020204" pitchFamily="34" charset="0"/>
              <a:buChar char="•"/>
            </a:pPr>
            <a:r>
              <a:rPr lang="de-DE" sz="1600" dirty="0"/>
              <a:t>Unsere Infrastruktur ist nicht mehr an diese Extreme angepasst</a:t>
            </a:r>
          </a:p>
          <a:p>
            <a:pPr marL="285750" indent="-285750">
              <a:spcAft>
                <a:spcPts val="300"/>
              </a:spcAft>
              <a:buFont typeface="Arial" panose="020B0604020202020204" pitchFamily="34" charset="0"/>
              <a:buChar char="•"/>
            </a:pPr>
            <a:r>
              <a:rPr lang="de-DE" sz="1600" dirty="0"/>
              <a:t>Es gibt deutliche Hinweise darauf, dass wir die Auswirkungen des Klimawandels auf die Extreme unterschätzen</a:t>
            </a:r>
            <a:endParaRPr lang="en-DE" sz="1600" dirty="0">
              <a:solidFill>
                <a:srgbClr val="FF0000"/>
              </a:solidFill>
            </a:endParaRPr>
          </a:p>
        </p:txBody>
      </p:sp>
      <p:sp>
        <p:nvSpPr>
          <p:cNvPr id="3" name="Slide Number Placeholder 2">
            <a:extLst>
              <a:ext uri="{FF2B5EF4-FFF2-40B4-BE49-F238E27FC236}">
                <a16:creationId xmlns:a16="http://schemas.microsoft.com/office/drawing/2014/main" id="{45EE1152-B9FF-4013-BB3C-721575B2F671}"/>
              </a:ext>
            </a:extLst>
          </p:cNvPr>
          <p:cNvSpPr>
            <a:spLocks noGrp="1"/>
          </p:cNvSpPr>
          <p:nvPr>
            <p:ph type="sldNum" sz="quarter" idx="12"/>
          </p:nvPr>
        </p:nvSpPr>
        <p:spPr/>
        <p:txBody>
          <a:bodyPr/>
          <a:lstStyle/>
          <a:p>
            <a:fld id="{1B44015D-9407-488E-8AD7-722ADB5AEF29}" type="slidenum">
              <a:rPr lang="de-DE" smtClean="0"/>
              <a:t>24</a:t>
            </a:fld>
            <a:endParaRPr lang="de-DE" dirty="0"/>
          </a:p>
        </p:txBody>
      </p:sp>
      <p:sp>
        <p:nvSpPr>
          <p:cNvPr id="5" name="Title 4">
            <a:extLst>
              <a:ext uri="{FF2B5EF4-FFF2-40B4-BE49-F238E27FC236}">
                <a16:creationId xmlns:a16="http://schemas.microsoft.com/office/drawing/2014/main" id="{A3A45040-7992-4CE3-8749-FF4EDD276249}"/>
              </a:ext>
            </a:extLst>
          </p:cNvPr>
          <p:cNvSpPr>
            <a:spLocks noGrp="1"/>
          </p:cNvSpPr>
          <p:nvPr>
            <p:ph type="title"/>
          </p:nvPr>
        </p:nvSpPr>
        <p:spPr>
          <a:xfrm>
            <a:off x="4788024" y="266896"/>
            <a:ext cx="3136637" cy="678656"/>
          </a:xfrm>
        </p:spPr>
        <p:txBody>
          <a:bodyPr>
            <a:normAutofit/>
          </a:bodyPr>
          <a:lstStyle/>
          <a:p>
            <a:r>
              <a:rPr lang="de-DE" sz="2800" dirty="0"/>
              <a:t>Zusammenfassung</a:t>
            </a:r>
            <a:endParaRPr lang="en-DE" sz="2800" dirty="0"/>
          </a:p>
        </p:txBody>
      </p:sp>
      <p:pic>
        <p:nvPicPr>
          <p:cNvPr id="9" name="Picture 8">
            <a:extLst>
              <a:ext uri="{FF2B5EF4-FFF2-40B4-BE49-F238E27FC236}">
                <a16:creationId xmlns:a16="http://schemas.microsoft.com/office/drawing/2014/main" id="{09CBA795-8B28-4139-B542-3F173D74DDA8}"/>
              </a:ext>
            </a:extLst>
          </p:cNvPr>
          <p:cNvPicPr>
            <a:picLocks noChangeAspect="1"/>
          </p:cNvPicPr>
          <p:nvPr/>
        </p:nvPicPr>
        <p:blipFill>
          <a:blip r:embed="rId2"/>
          <a:stretch>
            <a:fillRect/>
          </a:stretch>
        </p:blipFill>
        <p:spPr>
          <a:xfrm>
            <a:off x="118789" y="474219"/>
            <a:ext cx="4499080" cy="382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219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ABEC4-3AAE-4F24-A044-80D01000D5C7}"/>
              </a:ext>
            </a:extLst>
          </p:cNvPr>
          <p:cNvSpPr>
            <a:spLocks noGrp="1"/>
          </p:cNvSpPr>
          <p:nvPr>
            <p:ph idx="1"/>
          </p:nvPr>
        </p:nvSpPr>
        <p:spPr>
          <a:xfrm>
            <a:off x="971600" y="1369219"/>
            <a:ext cx="4896544" cy="2894082"/>
          </a:xfrm>
        </p:spPr>
        <p:txBody>
          <a:bodyPr/>
          <a:lstStyle/>
          <a:p>
            <a:r>
              <a:rPr lang="de-DE" sz="2400" dirty="0">
                <a:latin typeface="Comic Sans MS" panose="030F0702030302020204" pitchFamily="66" charset="0"/>
              </a:rPr>
              <a:t>Vielen Dank!</a:t>
            </a:r>
            <a:endParaRPr lang="en-DE" sz="2400" dirty="0">
              <a:latin typeface="Comic Sans MS" panose="030F0702030302020204" pitchFamily="66" charset="0"/>
            </a:endParaRPr>
          </a:p>
        </p:txBody>
      </p:sp>
      <p:sp>
        <p:nvSpPr>
          <p:cNvPr id="3" name="Footer Placeholder 2">
            <a:extLst>
              <a:ext uri="{FF2B5EF4-FFF2-40B4-BE49-F238E27FC236}">
                <a16:creationId xmlns:a16="http://schemas.microsoft.com/office/drawing/2014/main" id="{06EB0209-00E3-4F6D-BF9B-1137EBCC682E}"/>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C4AA718D-C3CA-477B-B6AF-5A99958FC02B}"/>
              </a:ext>
            </a:extLst>
          </p:cNvPr>
          <p:cNvSpPr>
            <a:spLocks noGrp="1"/>
          </p:cNvSpPr>
          <p:nvPr>
            <p:ph type="sldNum" sz="quarter" idx="12"/>
          </p:nvPr>
        </p:nvSpPr>
        <p:spPr/>
        <p:txBody>
          <a:bodyPr/>
          <a:lstStyle/>
          <a:p>
            <a:fld id="{1B44015D-9407-488E-8AD7-722ADB5AEF29}" type="slidenum">
              <a:rPr lang="de-DE" smtClean="0"/>
              <a:t>25</a:t>
            </a:fld>
            <a:endParaRPr lang="de-DE" dirty="0"/>
          </a:p>
        </p:txBody>
      </p:sp>
    </p:spTree>
    <p:extLst>
      <p:ext uri="{BB962C8B-B14F-4D97-AF65-F5344CB8AC3E}">
        <p14:creationId xmlns:p14="http://schemas.microsoft.com/office/powerpoint/2010/main" val="158868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0ABD93-E03A-4075-85EA-0811824D259D}"/>
              </a:ext>
            </a:extLst>
          </p:cNvPr>
          <p:cNvSpPr>
            <a:spLocks noGrp="1"/>
          </p:cNvSpPr>
          <p:nvPr>
            <p:ph type="ftr" sz="quarter" idx="11"/>
          </p:nvPr>
        </p:nvSpPr>
        <p:spPr>
          <a:xfrm>
            <a:off x="2843808" y="4767263"/>
            <a:ext cx="3312368" cy="273844"/>
          </a:xfrm>
        </p:spPr>
        <p:txBody>
          <a:bodyPr/>
          <a:lstStyle/>
          <a:p>
            <a:r>
              <a:rPr lang="de-DE" dirty="0"/>
              <a:t>Daten: ERA5, bearbeitet am PIK sowie Klimadaten des DWD</a:t>
            </a:r>
            <a:endParaRPr lang="en-DE" dirty="0"/>
          </a:p>
        </p:txBody>
      </p:sp>
      <p:sp>
        <p:nvSpPr>
          <p:cNvPr id="4" name="Slide Number Placeholder 3">
            <a:extLst>
              <a:ext uri="{FF2B5EF4-FFF2-40B4-BE49-F238E27FC236}">
                <a16:creationId xmlns:a16="http://schemas.microsoft.com/office/drawing/2014/main" id="{E57B595F-F9B7-4F35-A42A-38AD986A496D}"/>
              </a:ext>
            </a:extLst>
          </p:cNvPr>
          <p:cNvSpPr>
            <a:spLocks noGrp="1"/>
          </p:cNvSpPr>
          <p:nvPr>
            <p:ph type="sldNum" sz="quarter" idx="12"/>
          </p:nvPr>
        </p:nvSpPr>
        <p:spPr/>
        <p:txBody>
          <a:bodyPr/>
          <a:lstStyle/>
          <a:p>
            <a:fld id="{1B44015D-9407-488E-8AD7-722ADB5AEF29}" type="slidenum">
              <a:rPr lang="de-DE" smtClean="0"/>
              <a:t>3</a:t>
            </a:fld>
            <a:endParaRPr lang="de-DE" dirty="0"/>
          </a:p>
        </p:txBody>
      </p:sp>
      <p:sp>
        <p:nvSpPr>
          <p:cNvPr id="5" name="Title 4">
            <a:extLst>
              <a:ext uri="{FF2B5EF4-FFF2-40B4-BE49-F238E27FC236}">
                <a16:creationId xmlns:a16="http://schemas.microsoft.com/office/drawing/2014/main" id="{329A9144-DDFC-4884-AD2B-E9B7E2C8C276}"/>
              </a:ext>
            </a:extLst>
          </p:cNvPr>
          <p:cNvSpPr>
            <a:spLocks noGrp="1"/>
          </p:cNvSpPr>
          <p:nvPr>
            <p:ph type="title"/>
          </p:nvPr>
        </p:nvSpPr>
        <p:spPr/>
        <p:txBody>
          <a:bodyPr>
            <a:normAutofit/>
          </a:bodyPr>
          <a:lstStyle/>
          <a:p>
            <a:r>
              <a:rPr lang="de-DE" sz="2800" dirty="0"/>
              <a:t>Beobachteter Klimawandel in Deutschland</a:t>
            </a:r>
            <a:endParaRPr lang="en-DE" sz="2800" dirty="0"/>
          </a:p>
        </p:txBody>
      </p:sp>
      <p:pic>
        <p:nvPicPr>
          <p:cNvPr id="6" name="Picture 5">
            <a:extLst>
              <a:ext uri="{FF2B5EF4-FFF2-40B4-BE49-F238E27FC236}">
                <a16:creationId xmlns:a16="http://schemas.microsoft.com/office/drawing/2014/main" id="{1A7709C0-5AD5-464E-8EF1-F8170555BDBF}"/>
              </a:ext>
            </a:extLst>
          </p:cNvPr>
          <p:cNvPicPr>
            <a:picLocks noChangeAspect="1"/>
          </p:cNvPicPr>
          <p:nvPr/>
        </p:nvPicPr>
        <p:blipFill>
          <a:blip r:embed="rId2"/>
          <a:stretch>
            <a:fillRect/>
          </a:stretch>
        </p:blipFill>
        <p:spPr>
          <a:xfrm>
            <a:off x="4622757" y="1061848"/>
            <a:ext cx="3981691" cy="33045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E691714-BA12-4BAF-AED7-E59149A10199}"/>
              </a:ext>
            </a:extLst>
          </p:cNvPr>
          <p:cNvPicPr>
            <a:picLocks noChangeAspect="1"/>
          </p:cNvPicPr>
          <p:nvPr/>
        </p:nvPicPr>
        <p:blipFill>
          <a:blip r:embed="rId3"/>
          <a:stretch>
            <a:fillRect/>
          </a:stretch>
        </p:blipFill>
        <p:spPr>
          <a:xfrm>
            <a:off x="520199" y="1059582"/>
            <a:ext cx="3958542" cy="3310359"/>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C72A0E23-A1BE-44CD-90BA-D7AC68490F91}"/>
              </a:ext>
            </a:extLst>
          </p:cNvPr>
          <p:cNvSpPr>
            <a:spLocks noGrp="1"/>
          </p:cNvSpPr>
          <p:nvPr>
            <p:ph idx="1"/>
          </p:nvPr>
        </p:nvSpPr>
        <p:spPr>
          <a:xfrm>
            <a:off x="1692455" y="1077000"/>
            <a:ext cx="1855118" cy="323106"/>
          </a:xfrm>
          <a:solidFill>
            <a:schemeClr val="bg1"/>
          </a:solidFill>
        </p:spPr>
        <p:txBody>
          <a:bodyPr/>
          <a:lstStyle/>
          <a:p>
            <a:pPr algn="ctr">
              <a:spcAft>
                <a:spcPts val="0"/>
              </a:spcAft>
            </a:pPr>
            <a:r>
              <a:rPr lang="de-DE" dirty="0"/>
              <a:t>Trend Temperatur</a:t>
            </a:r>
            <a:endParaRPr lang="en-DE" dirty="0"/>
          </a:p>
        </p:txBody>
      </p:sp>
      <p:sp>
        <p:nvSpPr>
          <p:cNvPr id="9" name="Content Placeholder 1">
            <a:extLst>
              <a:ext uri="{FF2B5EF4-FFF2-40B4-BE49-F238E27FC236}">
                <a16:creationId xmlns:a16="http://schemas.microsoft.com/office/drawing/2014/main" id="{CEA1DD51-F34E-4ACE-9A6B-E6D59E6CF019}"/>
              </a:ext>
            </a:extLst>
          </p:cNvPr>
          <p:cNvSpPr txBox="1">
            <a:spLocks/>
          </p:cNvSpPr>
          <p:nvPr/>
        </p:nvSpPr>
        <p:spPr>
          <a:xfrm>
            <a:off x="5558861" y="1077000"/>
            <a:ext cx="2016224" cy="323106"/>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pPr>
            <a:r>
              <a:rPr lang="de-DE" dirty="0"/>
              <a:t>Trend Niederschlag</a:t>
            </a:r>
            <a:endParaRPr lang="en-DE" dirty="0"/>
          </a:p>
        </p:txBody>
      </p:sp>
      <p:sp>
        <p:nvSpPr>
          <p:cNvPr id="10" name="TextBox 9">
            <a:extLst>
              <a:ext uri="{FF2B5EF4-FFF2-40B4-BE49-F238E27FC236}">
                <a16:creationId xmlns:a16="http://schemas.microsoft.com/office/drawing/2014/main" id="{2FF2C1D9-0BD5-4CE8-B32E-0032D48E7F16}"/>
              </a:ext>
            </a:extLst>
          </p:cNvPr>
          <p:cNvSpPr txBox="1"/>
          <p:nvPr/>
        </p:nvSpPr>
        <p:spPr>
          <a:xfrm>
            <a:off x="2116436" y="2466906"/>
            <a:ext cx="1236364" cy="461665"/>
          </a:xfrm>
          <a:prstGeom prst="rect">
            <a:avLst/>
          </a:prstGeom>
          <a:noFill/>
        </p:spPr>
        <p:txBody>
          <a:bodyPr wrap="none" rtlCol="0">
            <a:spAutoFit/>
          </a:bodyPr>
          <a:lstStyle/>
          <a:p>
            <a:r>
              <a:rPr lang="de-DE" dirty="0">
                <a:latin typeface="+mn-lt"/>
              </a:rPr>
              <a:t>+ 2 Grad</a:t>
            </a:r>
            <a:endParaRPr lang="en-DE" dirty="0">
              <a:latin typeface="+mn-lt"/>
            </a:endParaRPr>
          </a:p>
        </p:txBody>
      </p:sp>
    </p:spTree>
    <p:extLst>
      <p:ext uri="{BB962C8B-B14F-4D97-AF65-F5344CB8AC3E}">
        <p14:creationId xmlns:p14="http://schemas.microsoft.com/office/powerpoint/2010/main" val="16936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C8387-4C1B-4C4A-9841-5FB7B59BE9BB}"/>
              </a:ext>
            </a:extLst>
          </p:cNvPr>
          <p:cNvSpPr>
            <a:spLocks noGrp="1"/>
          </p:cNvSpPr>
          <p:nvPr>
            <p:ph idx="1"/>
          </p:nvPr>
        </p:nvSpPr>
        <p:spPr/>
        <p:txBody>
          <a:bodyPr/>
          <a:lstStyle/>
          <a:p>
            <a:endParaRPr lang="en-DE"/>
          </a:p>
        </p:txBody>
      </p:sp>
      <p:sp>
        <p:nvSpPr>
          <p:cNvPr id="3" name="Slide Number Placeholder 2">
            <a:extLst>
              <a:ext uri="{FF2B5EF4-FFF2-40B4-BE49-F238E27FC236}">
                <a16:creationId xmlns:a16="http://schemas.microsoft.com/office/drawing/2014/main" id="{3CC42FE6-7D2C-4136-B8C4-BE1CB5CFBB1E}"/>
              </a:ext>
            </a:extLst>
          </p:cNvPr>
          <p:cNvSpPr>
            <a:spLocks noGrp="1"/>
          </p:cNvSpPr>
          <p:nvPr>
            <p:ph type="sldNum" sz="quarter" idx="12"/>
          </p:nvPr>
        </p:nvSpPr>
        <p:spPr/>
        <p:txBody>
          <a:bodyPr/>
          <a:lstStyle/>
          <a:p>
            <a:fld id="{1B44015D-9407-488E-8AD7-722ADB5AEF29}" type="slidenum">
              <a:rPr lang="de-DE" smtClean="0"/>
              <a:t>4</a:t>
            </a:fld>
            <a:endParaRPr lang="de-DE" dirty="0"/>
          </a:p>
        </p:txBody>
      </p:sp>
      <p:sp>
        <p:nvSpPr>
          <p:cNvPr id="4" name="Title 3">
            <a:extLst>
              <a:ext uri="{FF2B5EF4-FFF2-40B4-BE49-F238E27FC236}">
                <a16:creationId xmlns:a16="http://schemas.microsoft.com/office/drawing/2014/main" id="{B50267D5-1AD9-4F9E-B63A-E683C698F9EC}"/>
              </a:ext>
            </a:extLst>
          </p:cNvPr>
          <p:cNvSpPr>
            <a:spLocks noGrp="1"/>
          </p:cNvSpPr>
          <p:nvPr>
            <p:ph type="title"/>
          </p:nvPr>
        </p:nvSpPr>
        <p:spPr/>
        <p:txBody>
          <a:bodyPr>
            <a:normAutofit/>
          </a:bodyPr>
          <a:lstStyle/>
          <a:p>
            <a:r>
              <a:rPr lang="de-DE" dirty="0">
                <a:latin typeface="Calibri" panose="020F0502020204030204" pitchFamily="34" charset="0"/>
                <a:cs typeface="Calibri" panose="020F0502020204030204" pitchFamily="34" charset="0"/>
              </a:rPr>
              <a:t>Änderungen in der terrestrischen Wasserspeicherung </a:t>
            </a:r>
            <a:r>
              <a:rPr lang="de-DE" sz="1800" dirty="0">
                <a:latin typeface="Calibri" panose="020F0502020204030204" pitchFamily="34" charset="0"/>
                <a:cs typeface="Calibri" panose="020F0502020204030204" pitchFamily="34" charset="0"/>
              </a:rPr>
              <a:t>(Grundwasser, basierend auf NASA-Satelliten-Daten, September 2022 und 2023)</a:t>
            </a:r>
            <a:endParaRPr lang="en-DE" dirty="0">
              <a:solidFill>
                <a:srgbClr val="FF00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950B07-1D7A-46F4-A354-D816C62998CD}"/>
              </a:ext>
            </a:extLst>
          </p:cNvPr>
          <p:cNvSpPr/>
          <p:nvPr/>
        </p:nvSpPr>
        <p:spPr>
          <a:xfrm>
            <a:off x="7069303" y="4427295"/>
            <a:ext cx="1588897" cy="246221"/>
          </a:xfrm>
          <a:prstGeom prst="rect">
            <a:avLst/>
          </a:prstGeom>
        </p:spPr>
        <p:txBody>
          <a:bodyPr wrap="none">
            <a:spAutoFit/>
          </a:bodyPr>
          <a:lstStyle/>
          <a:p>
            <a:r>
              <a:rPr lang="en-DE" sz="1000" dirty="0">
                <a:latin typeface="Calibri" panose="020F0502020204030204" pitchFamily="34" charset="0"/>
                <a:cs typeface="Calibri" panose="020F0502020204030204" pitchFamily="34" charset="0"/>
              </a:rPr>
              <a:t>https://nasagrace.unl.edu/</a:t>
            </a:r>
          </a:p>
        </p:txBody>
      </p:sp>
      <p:pic>
        <p:nvPicPr>
          <p:cNvPr id="9" name="Picture 8">
            <a:extLst>
              <a:ext uri="{FF2B5EF4-FFF2-40B4-BE49-F238E27FC236}">
                <a16:creationId xmlns:a16="http://schemas.microsoft.com/office/drawing/2014/main" id="{7C90A783-67F7-4A73-9255-ABFDB5759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24" y="936066"/>
            <a:ext cx="4192943" cy="3240000"/>
          </a:xfrm>
          <a:prstGeom prst="rect">
            <a:avLst/>
          </a:prstGeom>
        </p:spPr>
      </p:pic>
      <p:pic>
        <p:nvPicPr>
          <p:cNvPr id="5" name="Picture 4">
            <a:extLst>
              <a:ext uri="{FF2B5EF4-FFF2-40B4-BE49-F238E27FC236}">
                <a16:creationId xmlns:a16="http://schemas.microsoft.com/office/drawing/2014/main" id="{E2E6CCD8-BDEE-4178-81B9-DB32EA6D75EF}"/>
              </a:ext>
            </a:extLst>
          </p:cNvPr>
          <p:cNvPicPr>
            <a:picLocks noChangeAspect="1"/>
          </p:cNvPicPr>
          <p:nvPr/>
        </p:nvPicPr>
        <p:blipFill>
          <a:blip r:embed="rId4"/>
          <a:stretch>
            <a:fillRect/>
          </a:stretch>
        </p:blipFill>
        <p:spPr>
          <a:xfrm>
            <a:off x="4299985" y="935057"/>
            <a:ext cx="4215365" cy="3257327"/>
          </a:xfrm>
          <a:prstGeom prst="rect">
            <a:avLst/>
          </a:prstGeom>
        </p:spPr>
      </p:pic>
    </p:spTree>
    <p:extLst>
      <p:ext uri="{BB962C8B-B14F-4D97-AF65-F5344CB8AC3E}">
        <p14:creationId xmlns:p14="http://schemas.microsoft.com/office/powerpoint/2010/main" val="11565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CED36A-142F-475F-B78F-1CB89A5916D4}"/>
              </a:ext>
            </a:extLst>
          </p:cNvPr>
          <p:cNvSpPr>
            <a:spLocks noGrp="1"/>
          </p:cNvSpPr>
          <p:nvPr>
            <p:ph type="ftr" sz="quarter" idx="11"/>
          </p:nvPr>
        </p:nvSpPr>
        <p:spPr/>
        <p:txBody>
          <a:bodyPr/>
          <a:lstStyle/>
          <a:p>
            <a:r>
              <a:rPr lang="de-DE" dirty="0"/>
              <a:t>Source: BBC</a:t>
            </a:r>
          </a:p>
        </p:txBody>
      </p:sp>
      <p:sp>
        <p:nvSpPr>
          <p:cNvPr id="5" name="Slide Number Placeholder 4">
            <a:extLst>
              <a:ext uri="{FF2B5EF4-FFF2-40B4-BE49-F238E27FC236}">
                <a16:creationId xmlns:a16="http://schemas.microsoft.com/office/drawing/2014/main" id="{F96A1F94-4F92-42B6-BD16-599F77827BB7}"/>
              </a:ext>
            </a:extLst>
          </p:cNvPr>
          <p:cNvSpPr>
            <a:spLocks noGrp="1"/>
          </p:cNvSpPr>
          <p:nvPr>
            <p:ph type="sldNum" sz="quarter" idx="12"/>
          </p:nvPr>
        </p:nvSpPr>
        <p:spPr/>
        <p:txBody>
          <a:bodyPr/>
          <a:lstStyle/>
          <a:p>
            <a:fld id="{1B44015D-9407-488E-8AD7-722ADB5AEF29}" type="slidenum">
              <a:rPr lang="de-DE" smtClean="0"/>
              <a:t>5</a:t>
            </a:fld>
            <a:endParaRPr lang="de-DE" dirty="0"/>
          </a:p>
        </p:txBody>
      </p:sp>
      <p:sp>
        <p:nvSpPr>
          <p:cNvPr id="2" name="Title 1">
            <a:extLst>
              <a:ext uri="{FF2B5EF4-FFF2-40B4-BE49-F238E27FC236}">
                <a16:creationId xmlns:a16="http://schemas.microsoft.com/office/drawing/2014/main" id="{CC97E3E2-A3F5-4DB7-8B57-6FFDC80D0EB9}"/>
              </a:ext>
            </a:extLst>
          </p:cNvPr>
          <p:cNvSpPr>
            <a:spLocks noGrp="1"/>
          </p:cNvSpPr>
          <p:nvPr>
            <p:ph type="title"/>
          </p:nvPr>
        </p:nvSpPr>
        <p:spPr>
          <a:xfrm>
            <a:off x="253985" y="123478"/>
            <a:ext cx="7886700" cy="678656"/>
          </a:xfrm>
        </p:spPr>
        <p:txBody>
          <a:bodyPr>
            <a:normAutofit/>
          </a:bodyPr>
          <a:lstStyle/>
          <a:p>
            <a:r>
              <a:rPr lang="de-DE" sz="3200" dirty="0"/>
              <a:t>Extreme im Jahr 2023</a:t>
            </a:r>
            <a:endParaRPr lang="en-DE" sz="3200" dirty="0"/>
          </a:p>
        </p:txBody>
      </p:sp>
      <p:grpSp>
        <p:nvGrpSpPr>
          <p:cNvPr id="20" name="Group 19">
            <a:extLst>
              <a:ext uri="{FF2B5EF4-FFF2-40B4-BE49-F238E27FC236}">
                <a16:creationId xmlns:a16="http://schemas.microsoft.com/office/drawing/2014/main" id="{F7E92136-E0B4-490F-B040-2C358CA187AF}"/>
              </a:ext>
            </a:extLst>
          </p:cNvPr>
          <p:cNvGrpSpPr/>
          <p:nvPr/>
        </p:nvGrpSpPr>
        <p:grpSpPr>
          <a:xfrm>
            <a:off x="266052" y="892634"/>
            <a:ext cx="3240000" cy="2351574"/>
            <a:chOff x="9457862" y="-239577"/>
            <a:chExt cx="3240000" cy="2351574"/>
          </a:xfrm>
        </p:grpSpPr>
        <p:pic>
          <p:nvPicPr>
            <p:cNvPr id="10" name="Picture 9">
              <a:extLst>
                <a:ext uri="{FF2B5EF4-FFF2-40B4-BE49-F238E27FC236}">
                  <a16:creationId xmlns:a16="http://schemas.microsoft.com/office/drawing/2014/main" id="{F6A35F32-1CF0-4A0E-AF33-166EAAA81ABA}"/>
                </a:ext>
              </a:extLst>
            </p:cNvPr>
            <p:cNvPicPr preferRelativeResize="0">
              <a:picLocks/>
            </p:cNvPicPr>
            <p:nvPr/>
          </p:nvPicPr>
          <p:blipFill>
            <a:blip r:embed="rId2"/>
            <a:stretch>
              <a:fillRect/>
            </a:stretch>
          </p:blipFill>
          <p:spPr>
            <a:xfrm>
              <a:off x="9457862" y="-239577"/>
              <a:ext cx="3240000" cy="1980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F2213323-B23B-4FEB-85CF-90CDBF966C3D}"/>
                </a:ext>
              </a:extLst>
            </p:cNvPr>
            <p:cNvSpPr/>
            <p:nvPr/>
          </p:nvSpPr>
          <p:spPr>
            <a:xfrm>
              <a:off x="10548664" y="1742665"/>
              <a:ext cx="2045753" cy="369332"/>
            </a:xfrm>
            <a:prstGeom prst="rect">
              <a:avLst/>
            </a:prstGeom>
          </p:spPr>
          <p:txBody>
            <a:bodyPr wrap="none">
              <a:spAutoFit/>
            </a:bodyPr>
            <a:lstStyle/>
            <a:p>
              <a:r>
                <a:rPr lang="de-DE" sz="1800" dirty="0">
                  <a:latin typeface="+mn-lt"/>
                </a:rPr>
                <a:t>Spanien, März 2023</a:t>
              </a:r>
              <a:endParaRPr lang="en-DE" sz="1800" dirty="0">
                <a:latin typeface="+mn-lt"/>
              </a:endParaRPr>
            </a:p>
          </p:txBody>
        </p:sp>
      </p:grpSp>
      <p:grpSp>
        <p:nvGrpSpPr>
          <p:cNvPr id="21" name="Group 20">
            <a:extLst>
              <a:ext uri="{FF2B5EF4-FFF2-40B4-BE49-F238E27FC236}">
                <a16:creationId xmlns:a16="http://schemas.microsoft.com/office/drawing/2014/main" id="{E3579CA1-DDA8-4D27-9EB7-3901C0A9FA4F}"/>
              </a:ext>
            </a:extLst>
          </p:cNvPr>
          <p:cNvGrpSpPr/>
          <p:nvPr/>
        </p:nvGrpSpPr>
        <p:grpSpPr>
          <a:xfrm>
            <a:off x="580377" y="1286965"/>
            <a:ext cx="3240000" cy="2392100"/>
            <a:chOff x="9073545" y="1726213"/>
            <a:chExt cx="3240000" cy="2392100"/>
          </a:xfrm>
        </p:grpSpPr>
        <p:pic>
          <p:nvPicPr>
            <p:cNvPr id="11" name="Picture 10">
              <a:extLst>
                <a:ext uri="{FF2B5EF4-FFF2-40B4-BE49-F238E27FC236}">
                  <a16:creationId xmlns:a16="http://schemas.microsoft.com/office/drawing/2014/main" id="{C079695A-ED39-416F-8EE2-526706841534}"/>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9073545" y="1726213"/>
              <a:ext cx="3240000" cy="19800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88D0340-37B0-4E58-AE32-4AED9489B79F}"/>
                </a:ext>
              </a:extLst>
            </p:cNvPr>
            <p:cNvSpPr txBox="1"/>
            <p:nvPr/>
          </p:nvSpPr>
          <p:spPr>
            <a:xfrm>
              <a:off x="9871786" y="3748981"/>
              <a:ext cx="2307491" cy="369332"/>
            </a:xfrm>
            <a:prstGeom prst="rect">
              <a:avLst/>
            </a:prstGeom>
            <a:noFill/>
          </p:spPr>
          <p:txBody>
            <a:bodyPr wrap="none" rtlCol="0">
              <a:spAutoFit/>
            </a:bodyPr>
            <a:lstStyle/>
            <a:p>
              <a:r>
                <a:rPr lang="de-DE" sz="1800" dirty="0">
                  <a:latin typeface="+mn-lt"/>
                </a:rPr>
                <a:t>Norditalien, April 2023</a:t>
              </a:r>
              <a:endParaRPr lang="en-DE" sz="1800" dirty="0">
                <a:latin typeface="+mn-lt"/>
              </a:endParaRPr>
            </a:p>
          </p:txBody>
        </p:sp>
      </p:grpSp>
      <p:grpSp>
        <p:nvGrpSpPr>
          <p:cNvPr id="22" name="Group 21">
            <a:extLst>
              <a:ext uri="{FF2B5EF4-FFF2-40B4-BE49-F238E27FC236}">
                <a16:creationId xmlns:a16="http://schemas.microsoft.com/office/drawing/2014/main" id="{C7F0FA14-F59C-40C9-A92B-B72620597069}"/>
              </a:ext>
            </a:extLst>
          </p:cNvPr>
          <p:cNvGrpSpPr/>
          <p:nvPr/>
        </p:nvGrpSpPr>
        <p:grpSpPr>
          <a:xfrm>
            <a:off x="935868" y="1748308"/>
            <a:ext cx="3240000" cy="2435072"/>
            <a:chOff x="9083442" y="3748981"/>
            <a:chExt cx="3240000" cy="2435072"/>
          </a:xfrm>
        </p:grpSpPr>
        <p:pic>
          <p:nvPicPr>
            <p:cNvPr id="9" name="Picture 8">
              <a:extLst>
                <a:ext uri="{FF2B5EF4-FFF2-40B4-BE49-F238E27FC236}">
                  <a16:creationId xmlns:a16="http://schemas.microsoft.com/office/drawing/2014/main" id="{CE75D270-9CD8-4A1D-A66D-C6B7F9AACB5A}"/>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r="7120"/>
            <a:stretch/>
          </p:blipFill>
          <p:spPr>
            <a:xfrm>
              <a:off x="9083442" y="3748981"/>
              <a:ext cx="3240000" cy="198000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93A41700-7151-43B0-8AD7-EFB07A968FBC}"/>
                </a:ext>
              </a:extLst>
            </p:cNvPr>
            <p:cNvSpPr/>
            <p:nvPr/>
          </p:nvSpPr>
          <p:spPr>
            <a:xfrm>
              <a:off x="9948795" y="5814721"/>
              <a:ext cx="2364750" cy="369332"/>
            </a:xfrm>
            <a:prstGeom prst="rect">
              <a:avLst/>
            </a:prstGeom>
          </p:spPr>
          <p:txBody>
            <a:bodyPr wrap="none">
              <a:spAutoFit/>
            </a:bodyPr>
            <a:lstStyle/>
            <a:p>
              <a:r>
                <a:rPr lang="en-GB" sz="1800" dirty="0" err="1"/>
                <a:t>Norditalien</a:t>
              </a:r>
              <a:r>
                <a:rPr lang="en-GB" sz="1800" dirty="0"/>
                <a:t>, Mai 2023</a:t>
              </a:r>
              <a:endParaRPr lang="en-DE" sz="1800" dirty="0"/>
            </a:p>
          </p:txBody>
        </p:sp>
      </p:grpSp>
      <p:grpSp>
        <p:nvGrpSpPr>
          <p:cNvPr id="28" name="Group 27">
            <a:extLst>
              <a:ext uri="{FF2B5EF4-FFF2-40B4-BE49-F238E27FC236}">
                <a16:creationId xmlns:a16="http://schemas.microsoft.com/office/drawing/2014/main" id="{0CE90E49-28A5-453B-A598-9826DF6025DA}"/>
              </a:ext>
            </a:extLst>
          </p:cNvPr>
          <p:cNvGrpSpPr/>
          <p:nvPr/>
        </p:nvGrpSpPr>
        <p:grpSpPr>
          <a:xfrm>
            <a:off x="1467124" y="2030624"/>
            <a:ext cx="5697164" cy="2702946"/>
            <a:chOff x="1467124" y="2030624"/>
            <a:chExt cx="5697164" cy="2702946"/>
          </a:xfrm>
        </p:grpSpPr>
        <p:pic>
          <p:nvPicPr>
            <p:cNvPr id="13" name="Picture 12">
              <a:extLst>
                <a:ext uri="{FF2B5EF4-FFF2-40B4-BE49-F238E27FC236}">
                  <a16:creationId xmlns:a16="http://schemas.microsoft.com/office/drawing/2014/main" id="{F1856B5A-EF2F-41F7-870D-D260E7FC2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7124" y="2030624"/>
              <a:ext cx="3529130" cy="2354892"/>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CDBA2E26-1C5D-45E9-8E81-D93952DAED9B}"/>
                </a:ext>
              </a:extLst>
            </p:cNvPr>
            <p:cNvSpPr txBox="1"/>
            <p:nvPr/>
          </p:nvSpPr>
          <p:spPr>
            <a:xfrm>
              <a:off x="2515061" y="4364238"/>
              <a:ext cx="4649227" cy="369332"/>
            </a:xfrm>
            <a:prstGeom prst="rect">
              <a:avLst/>
            </a:prstGeom>
            <a:noFill/>
          </p:spPr>
          <p:txBody>
            <a:bodyPr wrap="square" rtlCol="0">
              <a:spAutoFit/>
            </a:bodyPr>
            <a:lstStyle/>
            <a:p>
              <a:r>
                <a:rPr lang="de-DE" sz="1800" dirty="0">
                  <a:latin typeface="+mn-lt"/>
                </a:rPr>
                <a:t>Slowenien, August 2023</a:t>
              </a:r>
              <a:endParaRPr lang="en-DE" sz="1800" dirty="0">
                <a:latin typeface="+mn-lt"/>
              </a:endParaRPr>
            </a:p>
          </p:txBody>
        </p:sp>
      </p:grpSp>
      <p:grpSp>
        <p:nvGrpSpPr>
          <p:cNvPr id="26" name="Group 25">
            <a:extLst>
              <a:ext uri="{FF2B5EF4-FFF2-40B4-BE49-F238E27FC236}">
                <a16:creationId xmlns:a16="http://schemas.microsoft.com/office/drawing/2014/main" id="{253ADE2F-17B3-431C-9B0E-A59DAFD4378D}"/>
              </a:ext>
            </a:extLst>
          </p:cNvPr>
          <p:cNvGrpSpPr/>
          <p:nvPr/>
        </p:nvGrpSpPr>
        <p:grpSpPr>
          <a:xfrm>
            <a:off x="3217344" y="756667"/>
            <a:ext cx="5580027" cy="3792237"/>
            <a:chOff x="4857750" y="-35245"/>
            <a:chExt cx="4286250" cy="2853278"/>
          </a:xfrm>
        </p:grpSpPr>
        <p:pic>
          <p:nvPicPr>
            <p:cNvPr id="6" name="Picture 5">
              <a:extLst>
                <a:ext uri="{FF2B5EF4-FFF2-40B4-BE49-F238E27FC236}">
                  <a16:creationId xmlns:a16="http://schemas.microsoft.com/office/drawing/2014/main" id="{C4C8F4AB-F1CE-4905-9EE9-EA9839961349}"/>
                </a:ext>
              </a:extLst>
            </p:cNvPr>
            <p:cNvPicPr>
              <a:picLocks noChangeAspect="1"/>
            </p:cNvPicPr>
            <p:nvPr/>
          </p:nvPicPr>
          <p:blipFill>
            <a:blip r:embed="rId6"/>
            <a:stretch>
              <a:fillRect/>
            </a:stretch>
          </p:blipFill>
          <p:spPr>
            <a:xfrm>
              <a:off x="4857750" y="-35245"/>
              <a:ext cx="4286250" cy="2413159"/>
            </a:xfrm>
            <a:prstGeom prst="rect">
              <a:avLst/>
            </a:prstGeom>
            <a:ln>
              <a:noFill/>
            </a:ln>
            <a:effectLst>
              <a:outerShdw blurRad="292100" dist="139700" dir="2700000" algn="tl" rotWithShape="0">
                <a:srgbClr val="333333">
                  <a:alpha val="65000"/>
                </a:srgbClr>
              </a:outerShdw>
            </a:effectLst>
          </p:spPr>
        </p:pic>
        <p:sp>
          <p:nvSpPr>
            <p:cNvPr id="25" name="Content Placeholder 6">
              <a:extLst>
                <a:ext uri="{FF2B5EF4-FFF2-40B4-BE49-F238E27FC236}">
                  <a16:creationId xmlns:a16="http://schemas.microsoft.com/office/drawing/2014/main" id="{DAAF2399-6E41-4875-B678-89D0AFDD9DB7}"/>
                </a:ext>
              </a:extLst>
            </p:cNvPr>
            <p:cNvSpPr txBox="1">
              <a:spLocks/>
            </p:cNvSpPr>
            <p:nvPr/>
          </p:nvSpPr>
          <p:spPr>
            <a:xfrm>
              <a:off x="6008662" y="2422626"/>
              <a:ext cx="3086100" cy="39540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fontAlgn="auto"/>
              <a:r>
                <a:rPr lang="de-DE" dirty="0"/>
                <a:t>Griechenland, September 2023</a:t>
              </a:r>
              <a:endParaRPr lang="en-DE" dirty="0"/>
            </a:p>
          </p:txBody>
        </p:sp>
      </p:grpSp>
      <p:sp>
        <p:nvSpPr>
          <p:cNvPr id="19" name="Rectangle: Rounded Corners 18">
            <a:extLst>
              <a:ext uri="{FF2B5EF4-FFF2-40B4-BE49-F238E27FC236}">
                <a16:creationId xmlns:a16="http://schemas.microsoft.com/office/drawing/2014/main" id="{8E897AA3-6D00-43C3-BC65-CBD003435FE0}"/>
              </a:ext>
            </a:extLst>
          </p:cNvPr>
          <p:cNvSpPr/>
          <p:nvPr/>
        </p:nvSpPr>
        <p:spPr>
          <a:xfrm>
            <a:off x="2037906" y="1582634"/>
            <a:ext cx="4986905" cy="1583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Aber </a:t>
            </a:r>
            <a:r>
              <a:rPr lang="en-GB" sz="2800" dirty="0" err="1"/>
              <a:t>wie</a:t>
            </a:r>
            <a:r>
              <a:rPr lang="en-GB" sz="2800" dirty="0"/>
              <a:t> </a:t>
            </a:r>
            <a:r>
              <a:rPr lang="en-GB" sz="2800" dirty="0" err="1"/>
              <a:t>betrifft</a:t>
            </a:r>
            <a:r>
              <a:rPr lang="en-GB" sz="2800" dirty="0"/>
              <a:t> </a:t>
            </a:r>
            <a:r>
              <a:rPr lang="en-GB" sz="2800" dirty="0" err="1"/>
              <a:t>uns</a:t>
            </a:r>
            <a:r>
              <a:rPr lang="en-GB" sz="2800" dirty="0"/>
              <a:t> das?</a:t>
            </a:r>
            <a:endParaRPr lang="en-DE" sz="2800" dirty="0"/>
          </a:p>
        </p:txBody>
      </p:sp>
    </p:spTree>
    <p:extLst>
      <p:ext uri="{BB962C8B-B14F-4D97-AF65-F5344CB8AC3E}">
        <p14:creationId xmlns:p14="http://schemas.microsoft.com/office/powerpoint/2010/main" val="10786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285A27-8778-4C5A-80C3-541BBF3EF7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86222"/>
            <a:ext cx="4876800" cy="3733800"/>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0EF62EF-BBF1-4724-8FEB-741AA23440D4}"/>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9A8CA3A9-2F42-42BD-B72F-1514BC24CAAB}"/>
              </a:ext>
            </a:extLst>
          </p:cNvPr>
          <p:cNvSpPr>
            <a:spLocks noGrp="1"/>
          </p:cNvSpPr>
          <p:nvPr>
            <p:ph type="sldNum" sz="quarter" idx="12"/>
          </p:nvPr>
        </p:nvSpPr>
        <p:spPr/>
        <p:txBody>
          <a:bodyPr/>
          <a:lstStyle/>
          <a:p>
            <a:fld id="{1B44015D-9407-488E-8AD7-722ADB5AEF29}" type="slidenum">
              <a:rPr lang="de-DE" smtClean="0"/>
              <a:t>6</a:t>
            </a:fld>
            <a:endParaRPr lang="de-DE" dirty="0"/>
          </a:p>
        </p:txBody>
      </p:sp>
      <p:sp>
        <p:nvSpPr>
          <p:cNvPr id="5" name="Title 4">
            <a:extLst>
              <a:ext uri="{FF2B5EF4-FFF2-40B4-BE49-F238E27FC236}">
                <a16:creationId xmlns:a16="http://schemas.microsoft.com/office/drawing/2014/main" id="{2A659FDA-A277-4D65-8C2B-8F8F40685894}"/>
              </a:ext>
            </a:extLst>
          </p:cNvPr>
          <p:cNvSpPr>
            <a:spLocks noGrp="1"/>
          </p:cNvSpPr>
          <p:nvPr>
            <p:ph type="title"/>
          </p:nvPr>
        </p:nvSpPr>
        <p:spPr/>
        <p:txBody>
          <a:bodyPr>
            <a:noAutofit/>
          </a:bodyPr>
          <a:lstStyle/>
          <a:p>
            <a:r>
              <a:rPr lang="de-DE" sz="2800" dirty="0"/>
              <a:t>Anomalien der Meeresoberflächentemperaturen </a:t>
            </a:r>
            <a:r>
              <a:rPr lang="de-DE" sz="2000" dirty="0"/>
              <a:t>September 2023</a:t>
            </a:r>
            <a:endParaRPr lang="en-DE" sz="2800" dirty="0"/>
          </a:p>
        </p:txBody>
      </p:sp>
      <p:pic>
        <p:nvPicPr>
          <p:cNvPr id="9" name="Picture 8">
            <a:extLst>
              <a:ext uri="{FF2B5EF4-FFF2-40B4-BE49-F238E27FC236}">
                <a16:creationId xmlns:a16="http://schemas.microsoft.com/office/drawing/2014/main" id="{9EFF91CB-3044-4484-B67E-2984C637D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696" y="123478"/>
            <a:ext cx="4876800" cy="4338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8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A55741-45B1-4939-986B-A3A32CD58A63}"/>
              </a:ext>
            </a:extLst>
          </p:cNvPr>
          <p:cNvSpPr>
            <a:spLocks noGrp="1"/>
          </p:cNvSpPr>
          <p:nvPr>
            <p:ph idx="1"/>
          </p:nvPr>
        </p:nvSpPr>
        <p:spPr>
          <a:xfrm>
            <a:off x="213400" y="1635645"/>
            <a:ext cx="5208974" cy="2290795"/>
          </a:xfrm>
        </p:spPr>
        <p:txBody>
          <a:bodyPr/>
          <a:lstStyle/>
          <a:p>
            <a:pPr marL="214313" indent="-214313">
              <a:buFont typeface="Arial" panose="020B0604020202020204" pitchFamily="34" charset="0"/>
              <a:buChar char="•"/>
            </a:pPr>
            <a:r>
              <a:rPr lang="de-DE" dirty="0" err="1"/>
              <a:t>Wiederkehrinterval</a:t>
            </a:r>
            <a:r>
              <a:rPr lang="de-DE" dirty="0"/>
              <a:t> ohne Klimawandel ~2000 Jahre</a:t>
            </a:r>
          </a:p>
          <a:p>
            <a:pPr marL="214313" indent="-214313">
              <a:buFont typeface="Arial" panose="020B0604020202020204" pitchFamily="34" charset="0"/>
              <a:buChar char="•"/>
            </a:pPr>
            <a:r>
              <a:rPr lang="de-DE" dirty="0"/>
              <a:t>Schäden ~30 Milliarden Euro</a:t>
            </a:r>
            <a:endParaRPr lang="de-DE" sz="1600" dirty="0"/>
          </a:p>
          <a:p>
            <a:pPr marL="214313" indent="-214313">
              <a:buFont typeface="Arial" panose="020B0604020202020204" pitchFamily="34" charset="0"/>
              <a:buChar char="•"/>
            </a:pPr>
            <a:r>
              <a:rPr lang="de-DE" sz="1600" dirty="0"/>
              <a:t>Aufgrund des Klimawandels sind unsere (kritischen) Infrastrukturen nicht mehr in ihrem Sicherheitsbereich.</a:t>
            </a:r>
            <a:endParaRPr lang="de-DE" dirty="0"/>
          </a:p>
        </p:txBody>
      </p:sp>
      <p:sp>
        <p:nvSpPr>
          <p:cNvPr id="3" name="Footer Placeholder 2">
            <a:extLst>
              <a:ext uri="{FF2B5EF4-FFF2-40B4-BE49-F238E27FC236}">
                <a16:creationId xmlns:a16="http://schemas.microsoft.com/office/drawing/2014/main" id="{5B4394CE-1160-49BC-9498-3CDB8195C36D}"/>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7711111B-1022-4DC2-ACDC-07F82F79C338}"/>
              </a:ext>
            </a:extLst>
          </p:cNvPr>
          <p:cNvSpPr>
            <a:spLocks noGrp="1"/>
          </p:cNvSpPr>
          <p:nvPr>
            <p:ph type="sldNum" sz="quarter" idx="12"/>
          </p:nvPr>
        </p:nvSpPr>
        <p:spPr/>
        <p:txBody>
          <a:bodyPr/>
          <a:lstStyle/>
          <a:p>
            <a:fld id="{1B44015D-9407-488E-8AD7-722ADB5AEF29}" type="slidenum">
              <a:rPr lang="de-DE" smtClean="0"/>
              <a:t>7</a:t>
            </a:fld>
            <a:endParaRPr lang="de-DE" dirty="0"/>
          </a:p>
        </p:txBody>
      </p:sp>
      <p:sp>
        <p:nvSpPr>
          <p:cNvPr id="5" name="Title 4">
            <a:extLst>
              <a:ext uri="{FF2B5EF4-FFF2-40B4-BE49-F238E27FC236}">
                <a16:creationId xmlns:a16="http://schemas.microsoft.com/office/drawing/2014/main" id="{BCFC049C-8081-475D-AA38-0C4BD9666AFF}"/>
              </a:ext>
            </a:extLst>
          </p:cNvPr>
          <p:cNvSpPr>
            <a:spLocks noGrp="1"/>
          </p:cNvSpPr>
          <p:nvPr>
            <p:ph type="title"/>
          </p:nvPr>
        </p:nvSpPr>
        <p:spPr/>
        <p:txBody>
          <a:bodyPr/>
          <a:lstStyle/>
          <a:p>
            <a:r>
              <a:rPr lang="de-DE" dirty="0"/>
              <a:t>Ahrtal Hochwasser 2021</a:t>
            </a:r>
            <a:endParaRPr lang="en-DE" dirty="0"/>
          </a:p>
        </p:txBody>
      </p:sp>
      <p:pic>
        <p:nvPicPr>
          <p:cNvPr id="8" name="Grafik 5">
            <a:extLst>
              <a:ext uri="{FF2B5EF4-FFF2-40B4-BE49-F238E27FC236}">
                <a16:creationId xmlns:a16="http://schemas.microsoft.com/office/drawing/2014/main" id="{9E40D7D8-5161-468B-AF12-98097E8FE2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5864794" y="1160945"/>
            <a:ext cx="2742566" cy="248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19">
            <a:extLst>
              <a:ext uri="{FF2B5EF4-FFF2-40B4-BE49-F238E27FC236}">
                <a16:creationId xmlns:a16="http://schemas.microsoft.com/office/drawing/2014/main" id="{C90A37C8-22A0-440D-83A8-3F21C2314967}"/>
              </a:ext>
            </a:extLst>
          </p:cNvPr>
          <p:cNvCxnSpPr/>
          <p:nvPr/>
        </p:nvCxnSpPr>
        <p:spPr bwMode="auto">
          <a:xfrm>
            <a:off x="7586035" y="3118048"/>
            <a:ext cx="73698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feld 7">
            <a:extLst>
              <a:ext uri="{FF2B5EF4-FFF2-40B4-BE49-F238E27FC236}">
                <a16:creationId xmlns:a16="http://schemas.microsoft.com/office/drawing/2014/main" id="{1342F7EA-39BC-464E-AE21-625E71109F80}"/>
              </a:ext>
            </a:extLst>
          </p:cNvPr>
          <p:cNvSpPr txBox="1">
            <a:spLocks noChangeArrowheads="1"/>
          </p:cNvSpPr>
          <p:nvPr/>
        </p:nvSpPr>
        <p:spPr bwMode="auto">
          <a:xfrm>
            <a:off x="7585339" y="2768382"/>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1910</a:t>
            </a:r>
          </a:p>
        </p:txBody>
      </p:sp>
      <p:cxnSp>
        <p:nvCxnSpPr>
          <p:cNvPr id="11" name="Gerade Verbindung 21">
            <a:extLst>
              <a:ext uri="{FF2B5EF4-FFF2-40B4-BE49-F238E27FC236}">
                <a16:creationId xmlns:a16="http://schemas.microsoft.com/office/drawing/2014/main" id="{9F48EC8B-743C-478F-A941-59FF628EEB50}"/>
              </a:ext>
            </a:extLst>
          </p:cNvPr>
          <p:cNvCxnSpPr/>
          <p:nvPr/>
        </p:nvCxnSpPr>
        <p:spPr bwMode="auto">
          <a:xfrm>
            <a:off x="7568527" y="2290801"/>
            <a:ext cx="73857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feld 9">
            <a:extLst>
              <a:ext uri="{FF2B5EF4-FFF2-40B4-BE49-F238E27FC236}">
                <a16:creationId xmlns:a16="http://schemas.microsoft.com/office/drawing/2014/main" id="{193E9185-9794-4A23-9D88-C6EF7B55CE97}"/>
              </a:ext>
            </a:extLst>
          </p:cNvPr>
          <p:cNvSpPr txBox="1">
            <a:spLocks noChangeArrowheads="1"/>
          </p:cNvSpPr>
          <p:nvPr/>
        </p:nvSpPr>
        <p:spPr bwMode="auto">
          <a:xfrm>
            <a:off x="7568856" y="1916691"/>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1804</a:t>
            </a:r>
          </a:p>
        </p:txBody>
      </p:sp>
      <p:cxnSp>
        <p:nvCxnSpPr>
          <p:cNvPr id="13" name="Gerade Verbindung 23">
            <a:extLst>
              <a:ext uri="{FF2B5EF4-FFF2-40B4-BE49-F238E27FC236}">
                <a16:creationId xmlns:a16="http://schemas.microsoft.com/office/drawing/2014/main" id="{F97F707E-E954-4CA0-946D-F18A646C2A12}"/>
              </a:ext>
            </a:extLst>
          </p:cNvPr>
          <p:cNvCxnSpPr/>
          <p:nvPr/>
        </p:nvCxnSpPr>
        <p:spPr bwMode="auto">
          <a:xfrm>
            <a:off x="7547833" y="1346318"/>
            <a:ext cx="73857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feld 11">
            <a:extLst>
              <a:ext uri="{FF2B5EF4-FFF2-40B4-BE49-F238E27FC236}">
                <a16:creationId xmlns:a16="http://schemas.microsoft.com/office/drawing/2014/main" id="{C7491C85-B3B3-4129-8590-E5BB4BF70528}"/>
              </a:ext>
            </a:extLst>
          </p:cNvPr>
          <p:cNvSpPr txBox="1">
            <a:spLocks noChangeArrowheads="1"/>
          </p:cNvSpPr>
          <p:nvPr/>
        </p:nvSpPr>
        <p:spPr bwMode="auto">
          <a:xfrm>
            <a:off x="7568856" y="987574"/>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2021</a:t>
            </a:r>
          </a:p>
        </p:txBody>
      </p:sp>
      <p:sp>
        <p:nvSpPr>
          <p:cNvPr id="15" name="Rectangle: Rounded Corners 14">
            <a:extLst>
              <a:ext uri="{FF2B5EF4-FFF2-40B4-BE49-F238E27FC236}">
                <a16:creationId xmlns:a16="http://schemas.microsoft.com/office/drawing/2014/main" id="{83076247-B17E-4F3B-8A44-1E28BD2EC432}"/>
              </a:ext>
            </a:extLst>
          </p:cNvPr>
          <p:cNvSpPr/>
          <p:nvPr/>
        </p:nvSpPr>
        <p:spPr>
          <a:xfrm>
            <a:off x="1042988" y="1102963"/>
            <a:ext cx="6769372" cy="2573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Fast </a:t>
            </a:r>
            <a:r>
              <a:rPr lang="en-GB" sz="2800" dirty="0" err="1"/>
              <a:t>alle</a:t>
            </a:r>
            <a:r>
              <a:rPr lang="en-GB" sz="2800" dirty="0"/>
              <a:t> </a:t>
            </a:r>
            <a:r>
              <a:rPr lang="en-GB" sz="2800" dirty="0" err="1"/>
              <a:t>Hochwasser</a:t>
            </a:r>
            <a:r>
              <a:rPr lang="en-GB" sz="2800" dirty="0"/>
              <a:t> in </a:t>
            </a:r>
            <a:r>
              <a:rPr lang="en-GB" sz="2800" dirty="0" err="1"/>
              <a:t>Mitteleuropa</a:t>
            </a:r>
            <a:r>
              <a:rPr lang="en-GB" sz="2800" dirty="0"/>
              <a:t> der </a:t>
            </a:r>
            <a:r>
              <a:rPr lang="en-GB" sz="2800" dirty="0" err="1"/>
              <a:t>letzten</a:t>
            </a:r>
            <a:r>
              <a:rPr lang="en-GB" sz="2800" dirty="0"/>
              <a:t> </a:t>
            </a:r>
            <a:r>
              <a:rPr lang="en-GB" sz="2800" dirty="0" err="1"/>
              <a:t>Jahrzehnte</a:t>
            </a:r>
            <a:r>
              <a:rPr lang="en-GB" sz="2800" dirty="0"/>
              <a:t> </a:t>
            </a:r>
            <a:r>
              <a:rPr lang="en-GB" sz="2800" dirty="0" err="1"/>
              <a:t>waren</a:t>
            </a:r>
            <a:r>
              <a:rPr lang="en-GB" sz="2800" dirty="0"/>
              <a:t> </a:t>
            </a:r>
            <a:r>
              <a:rPr lang="en-GB" sz="2800" dirty="0" err="1"/>
              <a:t>durch</a:t>
            </a:r>
            <a:r>
              <a:rPr lang="en-GB" sz="2800" dirty="0"/>
              <a:t> </a:t>
            </a:r>
            <a:r>
              <a:rPr lang="en-GB" sz="2800" dirty="0" err="1"/>
              <a:t>feuchte</a:t>
            </a:r>
            <a:r>
              <a:rPr lang="en-GB" sz="2800" dirty="0"/>
              <a:t> </a:t>
            </a:r>
            <a:r>
              <a:rPr lang="en-GB" sz="2800" dirty="0" err="1"/>
              <a:t>Luftmassen</a:t>
            </a:r>
            <a:r>
              <a:rPr lang="en-GB" sz="2800" dirty="0"/>
              <a:t> </a:t>
            </a:r>
            <a:r>
              <a:rPr lang="en-GB" sz="2800" dirty="0" err="1"/>
              <a:t>aus</a:t>
            </a:r>
            <a:r>
              <a:rPr lang="en-GB" sz="2800" dirty="0"/>
              <a:t> </a:t>
            </a:r>
            <a:r>
              <a:rPr lang="en-GB" sz="2800" dirty="0" err="1"/>
              <a:t>dem</a:t>
            </a:r>
            <a:r>
              <a:rPr lang="en-GB" sz="2800" dirty="0"/>
              <a:t> </a:t>
            </a:r>
            <a:r>
              <a:rPr lang="en-GB" sz="2800" dirty="0" err="1"/>
              <a:t>Mittelmeerraum</a:t>
            </a:r>
            <a:r>
              <a:rPr lang="en-GB" sz="2800" dirty="0"/>
              <a:t> </a:t>
            </a:r>
            <a:r>
              <a:rPr lang="en-GB" sz="2800" dirty="0" err="1"/>
              <a:t>gespeist</a:t>
            </a:r>
            <a:endParaRPr lang="en-DE" sz="2800" dirty="0"/>
          </a:p>
        </p:txBody>
      </p:sp>
    </p:spTree>
    <p:extLst>
      <p:ext uri="{BB962C8B-B14F-4D97-AF65-F5344CB8AC3E}">
        <p14:creationId xmlns:p14="http://schemas.microsoft.com/office/powerpoint/2010/main" val="3132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3">
            <a:extLst>
              <a:ext uri="{FF2B5EF4-FFF2-40B4-BE49-F238E27FC236}">
                <a16:creationId xmlns:a16="http://schemas.microsoft.com/office/drawing/2014/main" id="{6289E499-A6A1-457A-ACDE-787551765A04}"/>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5" name="Rectangle 4">
            <a:extLst>
              <a:ext uri="{FF2B5EF4-FFF2-40B4-BE49-F238E27FC236}">
                <a16:creationId xmlns:a16="http://schemas.microsoft.com/office/drawing/2014/main" id="{AAD26947-03B5-4FBB-9B08-2E0F51C2A35A}"/>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646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Footer Placeholder 3">
            <a:extLst>
              <a:ext uri="{FF2B5EF4-FFF2-40B4-BE49-F238E27FC236}">
                <a16:creationId xmlns:a16="http://schemas.microsoft.com/office/drawing/2014/main" id="{742349E1-79B8-4E21-A00A-C760EA330600}"/>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8" name="Rectangle 7">
            <a:extLst>
              <a:ext uri="{FF2B5EF4-FFF2-40B4-BE49-F238E27FC236}">
                <a16:creationId xmlns:a16="http://schemas.microsoft.com/office/drawing/2014/main" id="{16D552CD-BC61-4BD4-84A2-15D98FCAAAEB}"/>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solidFill>
                  <a:srgbClr val="FF0000"/>
                </a:solidFill>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Tree>
    <p:extLst>
      <p:ext uri="{BB962C8B-B14F-4D97-AF65-F5344CB8AC3E}">
        <p14:creationId xmlns:p14="http://schemas.microsoft.com/office/powerpoint/2010/main" val="27424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3945</TotalTime>
  <Words>2109</Words>
  <Application>Microsoft Office PowerPoint</Application>
  <PresentationFormat>On-screen Show (16:9)</PresentationFormat>
  <Paragraphs>220</Paragraphs>
  <Slides>25</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Arial</vt:lpstr>
      <vt:lpstr>Calibri</vt:lpstr>
      <vt:lpstr>Comic Sans MS</vt:lpstr>
      <vt:lpstr>DejaVu Sans</vt:lpstr>
      <vt:lpstr>Raleway</vt:lpstr>
      <vt:lpstr>Segoe UI</vt:lpstr>
      <vt:lpstr>Segoe UI Light</vt:lpstr>
      <vt:lpstr>Source Sans Pro</vt:lpstr>
      <vt:lpstr>Tahoma</vt:lpstr>
      <vt:lpstr>Times New Roman</vt:lpstr>
      <vt:lpstr>Verdana</vt:lpstr>
      <vt:lpstr>ヒラギノ角ゴ Pro W3</vt:lpstr>
      <vt:lpstr>Benutzerdefiniertes Design</vt:lpstr>
      <vt:lpstr>4_Custom Design</vt:lpstr>
      <vt:lpstr>Office Theme</vt:lpstr>
      <vt:lpstr>Was sonst noch auf uns zukommt:  Wie der Klimawandel zu mehr Extremen führt </vt:lpstr>
      <vt:lpstr>Beobachteter Klimawandel in Deutschland</vt:lpstr>
      <vt:lpstr>Beobachteter Klimawandel in Deutschland</vt:lpstr>
      <vt:lpstr>Änderungen in der terrestrischen Wasserspeicherung (Grundwasser, basierend auf NASA-Satelliten-Daten, September 2022 und 2023)</vt:lpstr>
      <vt:lpstr>Extreme im Jahr 2023</vt:lpstr>
      <vt:lpstr>Anomalien der Meeresoberflächentemperaturen September 2023</vt:lpstr>
      <vt:lpstr>Ahrtal Hochwasser 2021</vt:lpstr>
      <vt:lpstr>PowerPoint Presentation</vt:lpstr>
      <vt:lpstr>PowerPoint Presentation</vt:lpstr>
      <vt:lpstr>PowerPoint Presentation</vt:lpstr>
      <vt:lpstr>PowerPoint Presentation</vt:lpstr>
      <vt:lpstr>Aktuelle Daten der Klimastation Potsdam</vt:lpstr>
      <vt:lpstr>Aktuelle Daten der Klimastation Potsdam</vt:lpstr>
      <vt:lpstr>UFZ Dürremonitor (https://www.ufz.de/index.php?de=37937)</vt:lpstr>
      <vt:lpstr>Trends im Pflanzenverfügbaren Bodenwasser  (1951-2010, simuliert)</vt:lpstr>
      <vt:lpstr>Grundwasserstände Fläming (Seddin)</vt:lpstr>
      <vt:lpstr>Folgen des Klimawandels für die gegewärtige Wassersituation</vt:lpstr>
      <vt:lpstr>Folgen des Klimawandels für die gegenwärtige Wassersituation – DWD-Atern</vt:lpstr>
      <vt:lpstr>Mehr Dürren unter Klimawandel? Ja</vt:lpstr>
      <vt:lpstr>Mehr Hochwasser unter Klimawandel? Ja </vt:lpstr>
      <vt:lpstr>Szenarien zeigen Übereinstimmung zu mehr Hochwassern und Hochwasserschägen unter Klimawandel</vt:lpstr>
      <vt:lpstr>PowerPoint Presentation</vt:lpstr>
      <vt:lpstr>Domino-Effekt beim Abschmelzen des Grönlandeises</vt:lpstr>
      <vt:lpstr>Zusammenfassung</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402</cp:revision>
  <cp:lastPrinted>2012-12-05T08:54:19Z</cp:lastPrinted>
  <dcterms:created xsi:type="dcterms:W3CDTF">2009-05-18T10:53:25Z</dcterms:created>
  <dcterms:modified xsi:type="dcterms:W3CDTF">2023-10-19T07:22:33Z</dcterms:modified>
</cp:coreProperties>
</file>