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omments/modernComment_161_28BB8AD5.xml" ContentType="application/vnd.ms-powerpoint.comments+xml"/>
  <Override PartName="/ppt/comments/modernComment_162_D5E58E2E.xml" ContentType="application/vnd.ms-powerpoint.comments+xml"/>
  <Override PartName="/ppt/authors.xml" ContentType="application/vnd.ms-powerpoint.author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71" r:id="rId4"/>
    <p:sldMasterId id="2147483684" r:id="rId5"/>
  </p:sldMasterIdLst>
  <p:notesMasterIdLst>
    <p:notesMasterId r:id="rId42"/>
  </p:notesMasterIdLst>
  <p:sldIdLst>
    <p:sldId id="458" r:id="rId6"/>
    <p:sldId id="474" r:id="rId7"/>
    <p:sldId id="353" r:id="rId8"/>
    <p:sldId id="354" r:id="rId9"/>
    <p:sldId id="355" r:id="rId10"/>
    <p:sldId id="356" r:id="rId11"/>
    <p:sldId id="471" r:id="rId12"/>
    <p:sldId id="460" r:id="rId13"/>
    <p:sldId id="457" r:id="rId14"/>
    <p:sldId id="453" r:id="rId15"/>
    <p:sldId id="454" r:id="rId16"/>
    <p:sldId id="261" r:id="rId17"/>
    <p:sldId id="269" r:id="rId18"/>
    <p:sldId id="276" r:id="rId19"/>
    <p:sldId id="455" r:id="rId20"/>
    <p:sldId id="447" r:id="rId21"/>
    <p:sldId id="448" r:id="rId22"/>
    <p:sldId id="452" r:id="rId23"/>
    <p:sldId id="449" r:id="rId24"/>
    <p:sldId id="450" r:id="rId25"/>
    <p:sldId id="475" r:id="rId26"/>
    <p:sldId id="476" r:id="rId27"/>
    <p:sldId id="451" r:id="rId28"/>
    <p:sldId id="461" r:id="rId29"/>
    <p:sldId id="462" r:id="rId30"/>
    <p:sldId id="463" r:id="rId31"/>
    <p:sldId id="464" r:id="rId32"/>
    <p:sldId id="467" r:id="rId33"/>
    <p:sldId id="472" r:id="rId34"/>
    <p:sldId id="469" r:id="rId35"/>
    <p:sldId id="470" r:id="rId36"/>
    <p:sldId id="468" r:id="rId37"/>
    <p:sldId id="425" r:id="rId38"/>
    <p:sldId id="427" r:id="rId39"/>
    <p:sldId id="477" r:id="rId40"/>
    <p:sldId id="473"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247" userDrawn="1">
          <p15:clr>
            <a:srgbClr val="A4A3A4"/>
          </p15:clr>
        </p15:guide>
        <p15:guide id="2" pos="1118"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92BDB11-66B2-C683-03B7-1F128C9D6D5E}" name="Rim KHAMIS" initials="RK" userId="S::r.khamis_acterraconsult.com#ext#@uantwerpen.onmicrosoft.com::b6bd531e-c218-4d29-bb50-cd1110c9d7fd" providerId="AD"/>
  <p188:author id="{6827552C-F4A2-CE16-078B-4D0130BD58D5}" name="Giles Rickard" initials="GR" userId="S::giles_wrt.org.uk#ext#@uantwerpen.onmicrosoft.com::523371d7-3875-4e00-b81a-3d4e0cb66a6d" providerId="AD"/>
  <p188:author id="{F9B307A0-4BDF-9CD6-58E3-E4B5A73E8BFA}" name="Tobias Pilz" initials="TP" userId="S::topilz_pik-potsdam.de#ext#@uantwerpen.onmicrosoft.com::0778e950-0516-448b-bcf6-31d0219f37d8" providerId="AD"/>
  <p188:author id="{B408DBB3-8E6E-11E1-FAA0-54E3224F335F}" name="antonio.trabucco" initials="an" userId="S::antonio.trabucco_cmcc.it#ext#@uantwerpen.onmicrosoft.com::cb0a1896-ccaf-41b5-be8d-ca4b36632710"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Jaime Nivala" initials="JN" lastIdx="1" clrIdx="0">
    <p:extLst>
      <p:ext uri="{19B8F6BF-5375-455C-9EA6-DF929625EA0E}">
        <p15:presenceInfo xmlns:p15="http://schemas.microsoft.com/office/powerpoint/2012/main" userId="d2b516c76b9fa169" providerId="Windows Live"/>
      </p:ext>
    </p:extLst>
  </p:cmAuthor>
  <p:cmAuthor id="2" name="Jisha Joseph" initials="JJ" lastIdx="1" clrIdx="1">
    <p:extLst>
      <p:ext uri="{19B8F6BF-5375-455C-9EA6-DF929625EA0E}">
        <p15:presenceInfo xmlns:p15="http://schemas.microsoft.com/office/powerpoint/2012/main" userId="Jisha Joseph"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F1E2D"/>
    <a:srgbClr val="524F4F"/>
    <a:srgbClr val="3DC1F2"/>
    <a:srgbClr val="E009C7"/>
    <a:srgbClr val="065566"/>
    <a:srgbClr val="95DBF4"/>
    <a:srgbClr val="F2655C"/>
    <a:srgbClr val="448899"/>
    <a:srgbClr val="788D26"/>
    <a:srgbClr val="0AD2F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69012ECD-51FC-41F1-AA8D-1B2483CD663E}" styleName="Style léger 2 - Accentuation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22838BEF-8BB2-4498-84A7-C5851F593DF1}" styleName="Style moyen 4 - Accentuation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BDBED569-4797-4DF1-A0F4-6AAB3CD982D8}" styleName="Style léger 3 - Accentuation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69CF1AB2-1976-4502-BF36-3FF5EA218861}" styleName="Style moyen 4 - Accentuation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22" d="100"/>
          <a:sy n="122" d="100"/>
        </p:scale>
        <p:origin x="114" y="114"/>
      </p:cViewPr>
      <p:guideLst>
        <p:guide orient="horz" pos="4247"/>
        <p:guide pos="1118"/>
      </p:guideLst>
    </p:cSldViewPr>
  </p:slideViewPr>
  <p:notesTextViewPr>
    <p:cViewPr>
      <p:scale>
        <a:sx n="3" d="2"/>
        <a:sy n="3" d="2"/>
      </p:scale>
      <p:origin x="0" y="0"/>
    </p:cViewPr>
  </p:notesTextViewPr>
  <p:sorterViewPr>
    <p:cViewPr varScale="1">
      <p:scale>
        <a:sx n="100" d="100"/>
        <a:sy n="100" d="100"/>
      </p:scale>
      <p:origin x="0" y="-1998"/>
    </p:cViewPr>
  </p:sorterViewPr>
  <p:notesViewPr>
    <p:cSldViewPr snapToGrid="0" showGuides="1">
      <p:cViewPr varScale="1">
        <p:scale>
          <a:sx n="98" d="100"/>
          <a:sy n="98" d="100"/>
        </p:scale>
        <p:origin x="3594" y="9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commentAuthors" Target="commentAuthors.xml"/><Relationship Id="rId48" Type="http://schemas.microsoft.com/office/2018/10/relationships/authors" Target="author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theme" Target="theme/theme1.xml"/><Relationship Id="rId20" Type="http://schemas.openxmlformats.org/officeDocument/2006/relationships/slide" Target="slides/slide15.xml"/><Relationship Id="rId41" Type="http://schemas.openxmlformats.org/officeDocument/2006/relationships/slide" Target="slides/slide36.xml"/></Relationships>
</file>

<file path=ppt/comments/modernComment_161_28BB8AD5.xml><?xml version="1.0" encoding="utf-8"?>
<p188:cmLst xmlns:a="http://schemas.openxmlformats.org/drawingml/2006/main" xmlns:r="http://schemas.openxmlformats.org/officeDocument/2006/relationships" xmlns:p188="http://schemas.microsoft.com/office/powerpoint/2018/8/main">
  <p188:cm id="{E950DD04-AF47-49A5-B560-6C7611878566}" authorId="{B92BDB11-66B2-C683-03B7-1F128C9D6D5E}" created="2022-02-28T13:29:02.084">
    <ac:deMkLst xmlns:ac="http://schemas.microsoft.com/office/drawing/2013/main/command">
      <pc:docMk xmlns:pc="http://schemas.microsoft.com/office/powerpoint/2013/main/command"/>
      <pc:sldMk xmlns:pc="http://schemas.microsoft.com/office/powerpoint/2013/main/command" cId="683379413" sldId="353"/>
      <ac:picMk id="7" creationId="{65E06D8D-FBA5-4D72-8825-5E565B2E8AAB}"/>
    </ac:deMkLst>
    <p188:txBody>
      <a:bodyPr/>
      <a:lstStyle/>
      <a:p>
        <a:r>
          <a:rPr lang="fr-FR"/>
          <a:t>Could you add a legend explaining what are the different scenarios? e.g., what is the line in yellow? green? red...
We need to emphasize that there is uncertainty and different scenarios are taken into consideration. 
The font needs to be bigger for readability </a:t>
        </a:r>
      </a:p>
    </p188:txBody>
  </p188:cm>
</p188:cmLst>
</file>

<file path=ppt/comments/modernComment_162_D5E58E2E.xml><?xml version="1.0" encoding="utf-8"?>
<p188:cmLst xmlns:a="http://schemas.openxmlformats.org/drawingml/2006/main" xmlns:r="http://schemas.openxmlformats.org/officeDocument/2006/relationships" xmlns:p188="http://schemas.microsoft.com/office/powerpoint/2018/8/main">
  <p188:cm id="{4DEBA421-CBFF-4C39-8992-CC570E5F9DA0}" authorId="{B92BDB11-66B2-C683-03B7-1F128C9D6D5E}" created="2022-02-28T13:30:03.350">
    <ac:deMkLst xmlns:ac="http://schemas.microsoft.com/office/drawing/2013/main/command">
      <pc:docMk xmlns:pc="http://schemas.microsoft.com/office/powerpoint/2013/main/command"/>
      <pc:sldMk xmlns:pc="http://schemas.microsoft.com/office/powerpoint/2013/main/command" cId="3588591150" sldId="354"/>
      <ac:picMk id="6" creationId="{F85E2FF6-7C45-48E4-B861-0782661CE673}"/>
    </ac:deMkLst>
    <p188:replyLst>
      <p188:reply id="{20A977AC-FC70-4AF6-A864-93131A9353AB}" authorId="{F9B307A0-4BDF-9CD6-58E3-E4B5A73E8BFA}" created="2022-03-01T12:30:17.011">
        <p188:txBody>
          <a:bodyPr/>
          <a:lstStyle/>
          <a:p>
            <a:r>
              <a:rPr lang="de-DE"/>
              <a:t>Decided against naming scenarios as this might be too comlicated (new IPCC AR 6 scenarios) and this is hardly relevant for the near future (next 30 years)</a:t>
            </a:r>
          </a:p>
        </p188:txBody>
      </p188:reply>
    </p188:replyLst>
    <p188:txBody>
      <a:bodyPr/>
      <a:lstStyle/>
      <a:p>
        <a:r>
          <a:rPr lang="fr-FR"/>
          <a:t>Is there figure below representing different scenarios? 
Or the incertainty within 1 scenario? if yes which? 
This should be clearly stated and presented. </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53D448-7B44-814C-89C4-D95DB2019C67}" type="datetimeFigureOut">
              <a:rPr lang="en-US" smtClean="0"/>
              <a:t>9/12/2024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1F4F531-B937-C442-A30F-1A7228F890B8}" type="slidenum">
              <a:rPr lang="en-US" smtClean="0"/>
              <a:t>‹#›</a:t>
            </a:fld>
            <a:endParaRPr lang="en-US"/>
          </a:p>
        </p:txBody>
      </p:sp>
    </p:spTree>
    <p:extLst>
      <p:ext uri="{BB962C8B-B14F-4D97-AF65-F5344CB8AC3E}">
        <p14:creationId xmlns:p14="http://schemas.microsoft.com/office/powerpoint/2010/main" val="20556526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1F4F531-B937-C442-A30F-1A7228F890B8}" type="slidenum">
              <a:rPr lang="en-US" smtClean="0"/>
              <a:t>3</a:t>
            </a:fld>
            <a:endParaRPr lang="en-US"/>
          </a:p>
        </p:txBody>
      </p:sp>
    </p:spTree>
    <p:extLst>
      <p:ext uri="{BB962C8B-B14F-4D97-AF65-F5344CB8AC3E}">
        <p14:creationId xmlns:p14="http://schemas.microsoft.com/office/powerpoint/2010/main" val="33041777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1F4F531-B937-C442-A30F-1A7228F890B8}" type="slidenum">
              <a:rPr lang="en-US" smtClean="0"/>
              <a:t>4</a:t>
            </a:fld>
            <a:endParaRPr lang="en-US"/>
          </a:p>
        </p:txBody>
      </p:sp>
    </p:spTree>
    <p:extLst>
      <p:ext uri="{BB962C8B-B14F-4D97-AF65-F5344CB8AC3E}">
        <p14:creationId xmlns:p14="http://schemas.microsoft.com/office/powerpoint/2010/main" val="780080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1F4F531-B937-C442-A30F-1A7228F890B8}" type="slidenum">
              <a:rPr lang="en-US" smtClean="0"/>
              <a:t>5</a:t>
            </a:fld>
            <a:endParaRPr lang="en-US"/>
          </a:p>
        </p:txBody>
      </p:sp>
    </p:spTree>
    <p:extLst>
      <p:ext uri="{BB962C8B-B14F-4D97-AF65-F5344CB8AC3E}">
        <p14:creationId xmlns:p14="http://schemas.microsoft.com/office/powerpoint/2010/main" val="40042541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1F4F531-B937-C442-A30F-1A7228F890B8}" type="slidenum">
              <a:rPr lang="en-US" smtClean="0"/>
              <a:t>6</a:t>
            </a:fld>
            <a:endParaRPr lang="en-US"/>
          </a:p>
        </p:txBody>
      </p:sp>
    </p:spTree>
    <p:extLst>
      <p:ext uri="{BB962C8B-B14F-4D97-AF65-F5344CB8AC3E}">
        <p14:creationId xmlns:p14="http://schemas.microsoft.com/office/powerpoint/2010/main" val="21617829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1F4F531-B937-C442-A30F-1A7228F890B8}" type="slidenum">
              <a:rPr lang="en-US" smtClean="0"/>
              <a:t>7</a:t>
            </a:fld>
            <a:endParaRPr lang="en-US"/>
          </a:p>
        </p:txBody>
      </p:sp>
    </p:spTree>
    <p:extLst>
      <p:ext uri="{BB962C8B-B14F-4D97-AF65-F5344CB8AC3E}">
        <p14:creationId xmlns:p14="http://schemas.microsoft.com/office/powerpoint/2010/main" val="20568719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dirty="0"/>
          </a:p>
        </p:txBody>
      </p:sp>
      <p:sp>
        <p:nvSpPr>
          <p:cNvPr id="4" name="Slide Number Placeholder 3"/>
          <p:cNvSpPr>
            <a:spLocks noGrp="1"/>
          </p:cNvSpPr>
          <p:nvPr>
            <p:ph type="sldNum" sz="quarter" idx="5"/>
          </p:nvPr>
        </p:nvSpPr>
        <p:spPr/>
        <p:txBody>
          <a:bodyPr/>
          <a:lstStyle/>
          <a:p>
            <a:fld id="{E1F4F531-B937-C442-A30F-1A7228F890B8}" type="slidenum">
              <a:rPr lang="en-US" smtClean="0"/>
              <a:t>23</a:t>
            </a:fld>
            <a:endParaRPr lang="en-US"/>
          </a:p>
        </p:txBody>
      </p:sp>
    </p:spTree>
    <p:extLst>
      <p:ext uri="{BB962C8B-B14F-4D97-AF65-F5344CB8AC3E}">
        <p14:creationId xmlns:p14="http://schemas.microsoft.com/office/powerpoint/2010/main" val="35266485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dirty="0"/>
          </a:p>
        </p:txBody>
      </p:sp>
      <p:sp>
        <p:nvSpPr>
          <p:cNvPr id="4" name="Slide Number Placeholder 3"/>
          <p:cNvSpPr>
            <a:spLocks noGrp="1"/>
          </p:cNvSpPr>
          <p:nvPr>
            <p:ph type="sldNum" sz="quarter" idx="5"/>
          </p:nvPr>
        </p:nvSpPr>
        <p:spPr/>
        <p:txBody>
          <a:bodyPr/>
          <a:lstStyle/>
          <a:p>
            <a:fld id="{E1F4F531-B937-C442-A30F-1A7228F890B8}" type="slidenum">
              <a:rPr lang="en-US" smtClean="0"/>
              <a:t>35</a:t>
            </a:fld>
            <a:endParaRPr lang="en-US"/>
          </a:p>
        </p:txBody>
      </p:sp>
    </p:spTree>
    <p:extLst>
      <p:ext uri="{BB962C8B-B14F-4D97-AF65-F5344CB8AC3E}">
        <p14:creationId xmlns:p14="http://schemas.microsoft.com/office/powerpoint/2010/main" val="213624458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emf"/><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emf"/><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968386-E839-774E-8795-9599887F29E0}"/>
              </a:ext>
            </a:extLst>
          </p:cNvPr>
          <p:cNvSpPr>
            <a:spLocks noGrp="1"/>
          </p:cNvSpPr>
          <p:nvPr>
            <p:ph type="ctrTitle" hasCustomPrompt="1"/>
          </p:nvPr>
        </p:nvSpPr>
        <p:spPr>
          <a:xfrm>
            <a:off x="429490" y="4722608"/>
            <a:ext cx="11438313" cy="433585"/>
          </a:xfrm>
          <a:prstGeom prst="rect">
            <a:avLst/>
          </a:prstGeom>
        </p:spPr>
        <p:txBody>
          <a:bodyPr anchor="b">
            <a:normAutofit/>
          </a:bodyPr>
          <a:lstStyle>
            <a:lvl1pPr algn="l">
              <a:defRPr sz="2000" b="0" i="0">
                <a:solidFill>
                  <a:srgbClr val="C00000"/>
                </a:solidFill>
                <a:latin typeface="Verdana" panose="020B0604030504040204" pitchFamily="34" charset="0"/>
                <a:ea typeface="Verdana" panose="020B0604030504040204" pitchFamily="34" charset="0"/>
                <a:cs typeface="Tahoma" panose="020B060403050404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279A95E5-1C66-0140-ACC4-4AA358A478D7}"/>
              </a:ext>
            </a:extLst>
          </p:cNvPr>
          <p:cNvSpPr>
            <a:spLocks noGrp="1"/>
          </p:cNvSpPr>
          <p:nvPr>
            <p:ph type="subTitle" idx="1"/>
          </p:nvPr>
        </p:nvSpPr>
        <p:spPr>
          <a:xfrm>
            <a:off x="429490" y="5329592"/>
            <a:ext cx="9144000" cy="365125"/>
          </a:xfrm>
          <a:prstGeom prst="rect">
            <a:avLst/>
          </a:prstGeom>
        </p:spPr>
        <p:txBody>
          <a:bodyPr/>
          <a:lstStyle>
            <a:lvl1pPr marL="0" indent="0" algn="l">
              <a:buNone/>
              <a:defRPr sz="1800" b="0" i="0">
                <a:solidFill>
                  <a:srgbClr val="3DC1F2"/>
                </a:solidFill>
                <a:latin typeface="+mn-lt"/>
                <a:ea typeface="Tahoma" panose="020B0604030504040204" pitchFamily="34" charset="0"/>
                <a:cs typeface="Tahom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a:extLst>
              <a:ext uri="{FF2B5EF4-FFF2-40B4-BE49-F238E27FC236}">
                <a16:creationId xmlns:a16="http://schemas.microsoft.com/office/drawing/2014/main" id="{B43E07C4-3087-224F-A322-F1D3640AA1E4}"/>
              </a:ext>
            </a:extLst>
          </p:cNvPr>
          <p:cNvSpPr>
            <a:spLocks noGrp="1"/>
          </p:cNvSpPr>
          <p:nvPr>
            <p:ph type="sldNum" sz="quarter" idx="12"/>
          </p:nvPr>
        </p:nvSpPr>
        <p:spPr>
          <a:xfrm>
            <a:off x="9284368" y="6356349"/>
            <a:ext cx="2743200" cy="365125"/>
          </a:xfrm>
          <a:prstGeom prst="rect">
            <a:avLst/>
          </a:prstGeom>
        </p:spPr>
        <p:txBody>
          <a:bodyPr/>
          <a:lstStyle>
            <a:lvl1pPr algn="r">
              <a:defRPr b="0" i="0">
                <a:solidFill>
                  <a:srgbClr val="524F4F"/>
                </a:solidFill>
                <a:latin typeface="Verdana" panose="020B0604030504040204" pitchFamily="34" charset="0"/>
                <a:ea typeface="Verdana" panose="020B0604030504040204" pitchFamily="34" charset="0"/>
                <a:cs typeface="Tahoma" panose="020B0604030504040204" pitchFamily="34" charset="0"/>
              </a:defRPr>
            </a:lvl1pPr>
          </a:lstStyle>
          <a:p>
            <a:fld id="{6B3F9B04-52E9-D64B-8808-0308FE78F2E0}" type="slidenum">
              <a:rPr lang="en-US" smtClean="0"/>
              <a:pPr/>
              <a:t>‹#›</a:t>
            </a:fld>
            <a:endParaRPr lang="en-US"/>
          </a:p>
        </p:txBody>
      </p:sp>
      <p:pic>
        <p:nvPicPr>
          <p:cNvPr id="18" name="Picture 17">
            <a:extLst>
              <a:ext uri="{FF2B5EF4-FFF2-40B4-BE49-F238E27FC236}">
                <a16:creationId xmlns:a16="http://schemas.microsoft.com/office/drawing/2014/main" id="{4C7C9E3D-1CFE-45B8-8B18-9980AF0F5C7D}"/>
              </a:ext>
            </a:extLst>
          </p:cNvPr>
          <p:cNvPicPr/>
          <p:nvPr userDrawn="1"/>
        </p:nvPicPr>
        <p:blipFill>
          <a:blip r:embed="rId2">
            <a:extLst>
              <a:ext uri="{28A0092B-C50C-407E-A947-70E740481C1C}">
                <a14:useLocalDpi xmlns:a14="http://schemas.microsoft.com/office/drawing/2010/main" val="0"/>
              </a:ext>
            </a:extLst>
          </a:blip>
          <a:stretch>
            <a:fillRect/>
          </a:stretch>
        </p:blipFill>
        <p:spPr bwMode="auto">
          <a:xfrm>
            <a:off x="4015740" y="809454"/>
            <a:ext cx="4160520" cy="590550"/>
          </a:xfrm>
          <a:prstGeom prst="rect">
            <a:avLst/>
          </a:prstGeom>
          <a:noFill/>
          <a:ln>
            <a:noFill/>
          </a:ln>
        </p:spPr>
      </p:pic>
      <p:sp>
        <p:nvSpPr>
          <p:cNvPr id="20" name="TextBox 19">
            <a:extLst>
              <a:ext uri="{FF2B5EF4-FFF2-40B4-BE49-F238E27FC236}">
                <a16:creationId xmlns:a16="http://schemas.microsoft.com/office/drawing/2014/main" id="{44688BAE-D9CB-4172-ADF5-332004213630}"/>
              </a:ext>
            </a:extLst>
          </p:cNvPr>
          <p:cNvSpPr txBox="1"/>
          <p:nvPr userDrawn="1"/>
        </p:nvSpPr>
        <p:spPr>
          <a:xfrm>
            <a:off x="1509852" y="3449439"/>
            <a:ext cx="9172296" cy="830997"/>
          </a:xfrm>
          <a:prstGeom prst="rect">
            <a:avLst/>
          </a:prstGeom>
          <a:noFill/>
        </p:spPr>
        <p:txBody>
          <a:bodyPr wrap="square" rtlCol="0">
            <a:spAutoFit/>
          </a:bodyPr>
          <a:lstStyle/>
          <a:p>
            <a:pPr algn="ctr"/>
            <a:r>
              <a:rPr lang="en-GB" sz="2400" b="0" i="0" u="none" strike="noStrike" baseline="0">
                <a:solidFill>
                  <a:srgbClr val="524F4F"/>
                </a:solidFill>
                <a:latin typeface="MyriadPro-Regular"/>
              </a:rPr>
              <a:t>Accelerating and upscaling transformational adaptation in Europe: demonstration of water-related innovation packages</a:t>
            </a:r>
            <a:endParaRPr lang="en-GB" sz="3200">
              <a:solidFill>
                <a:srgbClr val="524F4F"/>
              </a:solidFill>
            </a:endParaRPr>
          </a:p>
        </p:txBody>
      </p:sp>
      <p:grpSp>
        <p:nvGrpSpPr>
          <p:cNvPr id="25" name="Group 24">
            <a:extLst>
              <a:ext uri="{FF2B5EF4-FFF2-40B4-BE49-F238E27FC236}">
                <a16:creationId xmlns:a16="http://schemas.microsoft.com/office/drawing/2014/main" id="{86E94FEB-0BAE-417F-BBEE-A5F950DB2039}"/>
              </a:ext>
            </a:extLst>
          </p:cNvPr>
          <p:cNvGrpSpPr/>
          <p:nvPr userDrawn="1"/>
        </p:nvGrpSpPr>
        <p:grpSpPr>
          <a:xfrm>
            <a:off x="1965126" y="6093788"/>
            <a:ext cx="8261748" cy="624840"/>
            <a:chOff x="429490" y="6217613"/>
            <a:chExt cx="8261748" cy="624840"/>
          </a:xfrm>
        </p:grpSpPr>
        <p:sp>
          <p:nvSpPr>
            <p:cNvPr id="26" name="Text Box 45">
              <a:extLst>
                <a:ext uri="{FF2B5EF4-FFF2-40B4-BE49-F238E27FC236}">
                  <a16:creationId xmlns:a16="http://schemas.microsoft.com/office/drawing/2014/main" id="{A94E8A7D-0849-49C3-8F08-0AC3FE46BB6F}"/>
                </a:ext>
              </a:extLst>
            </p:cNvPr>
            <p:cNvSpPr txBox="1"/>
            <p:nvPr userDrawn="1"/>
          </p:nvSpPr>
          <p:spPr>
            <a:xfrm>
              <a:off x="762049" y="6217613"/>
              <a:ext cx="7929189" cy="62484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457200" tIns="91440" rIns="457200" bIns="91440" numCol="1" spcCol="0" rtlCol="0" fromWordArt="0" anchor="ctr" anchorCtr="0" forceAA="0" compatLnSpc="1">
              <a:prstTxWarp prst="textNoShape">
                <a:avLst/>
              </a:prstTxWarp>
              <a:noAutofit/>
            </a:bodyPr>
            <a:lstStyle/>
            <a:p>
              <a:pPr algn="ctr">
                <a:spcAft>
                  <a:spcPts val="600"/>
                </a:spcAft>
              </a:pPr>
              <a:endParaRPr lang="en-GB" sz="1200">
                <a:solidFill>
                  <a:schemeClr val="tx1">
                    <a:lumMod val="75000"/>
                    <a:lumOff val="25000"/>
                  </a:schemeClr>
                </a:solidFill>
                <a:effectLst/>
                <a:ea typeface="Times New Roman" panose="02020603050405020304" pitchFamily="18" charset="0"/>
                <a:cs typeface="Times New Roman" panose="02020603050405020304" pitchFamily="18" charset="0"/>
              </a:endParaRPr>
            </a:p>
            <a:p>
              <a:pPr algn="just">
                <a:spcAft>
                  <a:spcPts val="600"/>
                </a:spcAft>
              </a:pPr>
              <a:r>
                <a:rPr lang="en-GB" sz="1200">
                  <a:solidFill>
                    <a:schemeClr val="tx1">
                      <a:lumMod val="75000"/>
                      <a:lumOff val="25000"/>
                    </a:schemeClr>
                  </a:solidFill>
                  <a:effectLst/>
                  <a:ea typeface="Times New Roman" panose="02020603050405020304" pitchFamily="18" charset="0"/>
                  <a:cs typeface="Times New Roman" panose="02020603050405020304" pitchFamily="18" charset="0"/>
                </a:rPr>
                <a:t>This project has received funding from the European Union’s Horizon H2020 innovation action programme under grant agreement 101036683.</a:t>
              </a:r>
              <a:endParaRPr lang="en-GB" sz="1200">
                <a:solidFill>
                  <a:schemeClr val="tx1">
                    <a:lumMod val="75000"/>
                    <a:lumOff val="25000"/>
                  </a:schemeClr>
                </a:solidFill>
                <a:effectLst/>
                <a:ea typeface="Calibri" panose="020F0502020204030204" pitchFamily="34" charset="0"/>
                <a:cs typeface="Times New Roman" panose="02020603050405020304" pitchFamily="18" charset="0"/>
              </a:endParaRPr>
            </a:p>
            <a:p>
              <a:pPr algn="just">
                <a:spcAft>
                  <a:spcPts val="600"/>
                </a:spcAft>
              </a:pPr>
              <a:r>
                <a:rPr lang="en-US" sz="1200">
                  <a:solidFill>
                    <a:srgbClr val="FFFFFF"/>
                  </a:solidFill>
                  <a:effectLst/>
                  <a:ea typeface="Calibri" panose="020F0502020204030204" pitchFamily="34" charset="0"/>
                  <a:cs typeface="Times New Roman" panose="02020603050405020304" pitchFamily="18" charset="0"/>
                </a:rPr>
                <a:t> </a:t>
              </a:r>
              <a:endParaRPr lang="en-GB" sz="1200">
                <a:effectLst/>
                <a:ea typeface="Calibri" panose="020F0502020204030204" pitchFamily="34" charset="0"/>
                <a:cs typeface="Times New Roman" panose="02020603050405020304" pitchFamily="18" charset="0"/>
              </a:endParaRPr>
            </a:p>
          </p:txBody>
        </p:sp>
        <p:pic>
          <p:nvPicPr>
            <p:cNvPr id="27" name="Image 16">
              <a:extLst>
                <a:ext uri="{FF2B5EF4-FFF2-40B4-BE49-F238E27FC236}">
                  <a16:creationId xmlns:a16="http://schemas.microsoft.com/office/drawing/2014/main" id="{70D2041A-BA75-48CA-AC92-57F49D181831}"/>
                </a:ext>
              </a:extLst>
            </p:cNvPr>
            <p:cNvPicPr>
              <a:picLocks noChangeAspect="1"/>
            </p:cNvPicPr>
            <p:nvPr userDrawn="1"/>
          </p:nvPicPr>
          <p:blipFill>
            <a:blip r:embed="rId3"/>
            <a:stretch>
              <a:fillRect/>
            </a:stretch>
          </p:blipFill>
          <p:spPr>
            <a:xfrm>
              <a:off x="429490" y="6295182"/>
              <a:ext cx="676514" cy="469701"/>
            </a:xfrm>
            <a:prstGeom prst="rect">
              <a:avLst/>
            </a:prstGeom>
          </p:spPr>
        </p:pic>
      </p:grpSp>
      <p:pic>
        <p:nvPicPr>
          <p:cNvPr id="12" name="Picture 11" descr="Logo, company name&#10;&#10;Description automatically generated">
            <a:extLst>
              <a:ext uri="{FF2B5EF4-FFF2-40B4-BE49-F238E27FC236}">
                <a16:creationId xmlns:a16="http://schemas.microsoft.com/office/drawing/2014/main" id="{113A8B32-BAEE-4689-B4F4-8CD9BB0EA12D}"/>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31457" t="32444" r="30986" b="37111"/>
          <a:stretch/>
        </p:blipFill>
        <p:spPr>
          <a:xfrm>
            <a:off x="4945741" y="2004991"/>
            <a:ext cx="2300518" cy="1318708"/>
          </a:xfrm>
          <a:prstGeom prst="rect">
            <a:avLst/>
          </a:prstGeom>
        </p:spPr>
      </p:pic>
      <p:pic>
        <p:nvPicPr>
          <p:cNvPr id="5" name="Graphic 4">
            <a:extLst>
              <a:ext uri="{FF2B5EF4-FFF2-40B4-BE49-F238E27FC236}">
                <a16:creationId xmlns:a16="http://schemas.microsoft.com/office/drawing/2014/main" id="{A98071E0-7398-486E-B41F-DEB269C68DE5}"/>
              </a:ext>
            </a:extLst>
          </p:cNvPr>
          <p:cNvPicPr>
            <a:picLocks noChangeAspect="1"/>
          </p:cNvPicPr>
          <p:nvPr userDrawn="1"/>
        </p:nvPicPr>
        <p:blipFill rotWithShape="1">
          <a:blip r:embed="rId5">
            <a:alphaModFix amt="50000"/>
            <a:extLst>
              <a:ext uri="{96DAC541-7B7A-43D3-8B79-37D633B846F1}">
                <asvg:svgBlip xmlns:asvg="http://schemas.microsoft.com/office/drawing/2016/SVG/main" r:embed="rId6"/>
              </a:ext>
            </a:extLst>
          </a:blip>
          <a:srcRect t="50000"/>
          <a:stretch/>
        </p:blipFill>
        <p:spPr>
          <a:xfrm>
            <a:off x="0" y="0"/>
            <a:ext cx="12192000" cy="2032000"/>
          </a:xfrm>
          <a:prstGeom prst="rect">
            <a:avLst/>
          </a:prstGeom>
        </p:spPr>
      </p:pic>
    </p:spTree>
    <p:extLst>
      <p:ext uri="{BB962C8B-B14F-4D97-AF65-F5344CB8AC3E}">
        <p14:creationId xmlns:p14="http://schemas.microsoft.com/office/powerpoint/2010/main" val="6924407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4_Title and Content-MCC-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6E9E"/>
                </a:solidFill>
                <a:latin typeface="+mn-lt"/>
              </a:defRPr>
            </a:lvl1pPr>
          </a:lstStyle>
          <a:p>
            <a:r>
              <a:rPr lang="en-US" dirty="0"/>
              <a:t>Click to edit Master title style</a:t>
            </a:r>
            <a:endParaRPr lang="de-DE" dirty="0"/>
          </a:p>
        </p:txBody>
      </p:sp>
      <p:sp>
        <p:nvSpPr>
          <p:cNvPr id="3" name="Content Placeholder 2"/>
          <p:cNvSpPr>
            <a:spLocks noGrp="1"/>
          </p:cNvSpPr>
          <p:nvPr>
            <p:ph idx="1"/>
          </p:nvPr>
        </p:nvSpPr>
        <p:spPr>
          <a:xfrm>
            <a:off x="838200" y="1825625"/>
            <a:ext cx="10515600" cy="3858776"/>
          </a:xfrm>
        </p:spPr>
        <p:txBody>
          <a:bodyPr/>
          <a:lstStyle>
            <a:lvl1pPr marL="228600" indent="-228600">
              <a:spcBef>
                <a:spcPts val="0"/>
              </a:spcBef>
              <a:spcAft>
                <a:spcPts val="600"/>
              </a:spcAft>
              <a:buFont typeface="Arial" panose="020B0604020202020204" pitchFamily="34" charset="0"/>
              <a:buChar char="•"/>
              <a:defRPr lang="en-US" sz="2800" kern="1200" dirty="0" smtClean="0">
                <a:solidFill>
                  <a:schemeClr val="tx1"/>
                </a:solidFill>
                <a:latin typeface="+mn-lt"/>
                <a:ea typeface="+mn-ea"/>
                <a:cs typeface="+mn-cs"/>
              </a:defRPr>
            </a:lvl1pPr>
            <a:lvl2pPr marL="685800" indent="-228600">
              <a:spcBef>
                <a:spcPts val="0"/>
              </a:spcBef>
              <a:spcAft>
                <a:spcPts val="600"/>
              </a:spcAft>
              <a:buFont typeface="Arial" panose="020B0604020202020204" pitchFamily="34" charset="0"/>
              <a:buChar char="•"/>
              <a:defRPr lang="en-US" sz="2400" kern="1200" dirty="0" smtClean="0">
                <a:solidFill>
                  <a:schemeClr val="tx1"/>
                </a:solidFill>
                <a:latin typeface="+mn-lt"/>
                <a:ea typeface="+mn-ea"/>
                <a:cs typeface="+mn-cs"/>
              </a:defRPr>
            </a:lvl2pPr>
            <a:lvl3pPr marL="1143000" indent="-228600">
              <a:spcBef>
                <a:spcPts val="0"/>
              </a:spcBef>
              <a:spcAft>
                <a:spcPts val="600"/>
              </a:spcAft>
              <a:buFont typeface="Arial" panose="020B0604020202020204" pitchFamily="34" charset="0"/>
              <a:buChar char="•"/>
              <a:defRPr/>
            </a:lvl3pPr>
            <a:lvl4pPr marL="1600200" indent="-228600">
              <a:spcBef>
                <a:spcPts val="0"/>
              </a:spcBef>
              <a:spcAft>
                <a:spcPts val="600"/>
              </a:spcAft>
              <a:buFont typeface="Arial" panose="020B0604020202020204" pitchFamily="34" charset="0"/>
              <a:buChar char="•"/>
              <a:defRPr/>
            </a:lvl4pPr>
            <a:lvl5pPr marL="2057400" indent="-228600">
              <a:spcBef>
                <a:spcPts val="0"/>
              </a:spcBef>
              <a:spcAft>
                <a:spcPts val="600"/>
              </a:spcAft>
              <a:buFont typeface="Arial" panose="020B0604020202020204" pitchFamily="34" charset="0"/>
              <a:buChar char="•"/>
              <a:defRPr/>
            </a:lvl5pPr>
          </a:lstStyle>
          <a:p>
            <a:pPr marL="228600" lvl="0" indent="-228600" algn="l" defTabSz="914400" rtl="0" eaLnBrk="1" latinLnBrk="0" hangingPunct="1">
              <a:lnSpc>
                <a:spcPct val="100000"/>
              </a:lnSpc>
              <a:spcBef>
                <a:spcPts val="0"/>
              </a:spcBef>
              <a:spcAft>
                <a:spcPts val="1000"/>
              </a:spcAft>
              <a:buFont typeface="Arial" panose="020B0604020202020204" pitchFamily="34" charset="0"/>
              <a:buChar char="•"/>
            </a:pPr>
            <a:r>
              <a:rPr lang="en-US" dirty="0"/>
              <a:t>Click to edit Master text styles</a:t>
            </a:r>
          </a:p>
          <a:p>
            <a:pPr marL="685800" lvl="1" indent="-228600" algn="l" defTabSz="914400" rtl="0" eaLnBrk="1" latinLnBrk="0" hangingPunct="1">
              <a:lnSpc>
                <a:spcPct val="100000"/>
              </a:lnSpc>
              <a:spcBef>
                <a:spcPts val="0"/>
              </a:spcBef>
              <a:spcAft>
                <a:spcPts val="600"/>
              </a:spcAft>
              <a:buFont typeface="Arial" panose="020B0604020202020204" pitchFamily="34" charset="0"/>
              <a:buChar char="•"/>
            </a:pPr>
            <a:r>
              <a:rPr lang="en-US" dirty="0"/>
              <a:t>Second level</a:t>
            </a:r>
          </a:p>
          <a:p>
            <a:pPr lvl="2"/>
            <a:r>
              <a:rPr lang="en-US" dirty="0"/>
              <a:t>Third level</a:t>
            </a:r>
          </a:p>
          <a:p>
            <a:pPr lvl="3"/>
            <a:r>
              <a:rPr lang="en-US" dirty="0"/>
              <a:t>Fourth level</a:t>
            </a:r>
          </a:p>
          <a:p>
            <a:pPr lvl="4"/>
            <a:r>
              <a:rPr lang="en-US" dirty="0"/>
              <a:t>Fifth level</a:t>
            </a:r>
            <a:endParaRPr lang="de-DE" dirty="0"/>
          </a:p>
        </p:txBody>
      </p:sp>
      <p:sp>
        <p:nvSpPr>
          <p:cNvPr id="5" name="Footer Placeholder 4"/>
          <p:cNvSpPr>
            <a:spLocks noGrp="1"/>
          </p:cNvSpPr>
          <p:nvPr>
            <p:ph type="ftr" sz="quarter" idx="11"/>
          </p:nvPr>
        </p:nvSpPr>
        <p:spPr/>
        <p:txBody>
          <a:bodyPr/>
          <a:lstStyle/>
          <a:p>
            <a:r>
              <a:rPr lang="de-DE"/>
              <a:t>SAB - March 18, 2019</a:t>
            </a:r>
            <a:endParaRPr lang="de-DE" dirty="0"/>
          </a:p>
        </p:txBody>
      </p:sp>
      <p:sp>
        <p:nvSpPr>
          <p:cNvPr id="6" name="Slide Number Placeholder 5"/>
          <p:cNvSpPr>
            <a:spLocks noGrp="1"/>
          </p:cNvSpPr>
          <p:nvPr>
            <p:ph type="sldNum" sz="quarter" idx="12"/>
          </p:nvPr>
        </p:nvSpPr>
        <p:spPr/>
        <p:txBody>
          <a:bodyPr/>
          <a:lstStyle/>
          <a:p>
            <a:fld id="{1B44015D-9407-488E-8AD7-722ADB5AEF29}" type="slidenum">
              <a:rPr lang="de-DE" smtClean="0"/>
              <a:t>‹#›</a:t>
            </a:fld>
            <a:endParaRPr lang="de-DE"/>
          </a:p>
        </p:txBody>
      </p:sp>
      <p:pic>
        <p:nvPicPr>
          <p:cNvPr id="9" name="Picture 8"/>
          <p:cNvPicPr>
            <a:picLocks noChangeAspect="1"/>
          </p:cNvPicPr>
          <p:nvPr userDrawn="1"/>
        </p:nvPicPr>
        <p:blipFill>
          <a:blip r:embed="rId2"/>
          <a:stretch>
            <a:fillRect/>
          </a:stretch>
        </p:blipFill>
        <p:spPr>
          <a:xfrm>
            <a:off x="1661475" y="5700115"/>
            <a:ext cx="1411664" cy="1052323"/>
          </a:xfrm>
          <a:prstGeom prst="rect">
            <a:avLst/>
          </a:prstGeom>
        </p:spPr>
      </p:pic>
      <p:pic>
        <p:nvPicPr>
          <p:cNvPr id="10" name="Picture 10" descr="A_RGB"/>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228600" y="6016625"/>
            <a:ext cx="1371600"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Line 16"/>
          <p:cNvSpPr>
            <a:spLocks noChangeShapeType="1"/>
          </p:cNvSpPr>
          <p:nvPr userDrawn="1"/>
        </p:nvSpPr>
        <p:spPr bwMode="auto">
          <a:xfrm flipV="1">
            <a:off x="2969443" y="6240542"/>
            <a:ext cx="8384357" cy="1"/>
          </a:xfrm>
          <a:prstGeom prst="line">
            <a:avLst/>
          </a:prstGeom>
          <a:ln>
            <a:headEnd/>
            <a:tailEnd/>
          </a:ln>
        </p:spPr>
        <p:style>
          <a:lnRef idx="1">
            <a:schemeClr val="dk1"/>
          </a:lnRef>
          <a:fillRef idx="0">
            <a:schemeClr val="dk1"/>
          </a:fillRef>
          <a:effectRef idx="0">
            <a:schemeClr val="dk1"/>
          </a:effectRef>
          <a:fontRef idx="minor">
            <a:schemeClr val="tx1"/>
          </a:fontRef>
        </p:style>
        <p:txBody>
          <a:bodyPr/>
          <a:lstStyle/>
          <a:p>
            <a:endParaRPr lang="de-DE"/>
          </a:p>
        </p:txBody>
      </p:sp>
    </p:spTree>
    <p:extLst>
      <p:ext uri="{BB962C8B-B14F-4D97-AF65-F5344CB8AC3E}">
        <p14:creationId xmlns:p14="http://schemas.microsoft.com/office/powerpoint/2010/main" val="26625794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5_Title and Content-MCC Numberi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6E9E"/>
                </a:solidFill>
                <a:latin typeface="+mn-lt"/>
              </a:defRPr>
            </a:lvl1pPr>
          </a:lstStyle>
          <a:p>
            <a:r>
              <a:rPr lang="en-US" dirty="0"/>
              <a:t>Click to edit Master title style</a:t>
            </a:r>
            <a:endParaRPr lang="de-DE" dirty="0"/>
          </a:p>
        </p:txBody>
      </p:sp>
      <p:sp>
        <p:nvSpPr>
          <p:cNvPr id="3" name="Content Placeholder 2"/>
          <p:cNvSpPr>
            <a:spLocks noGrp="1"/>
          </p:cNvSpPr>
          <p:nvPr>
            <p:ph idx="1"/>
          </p:nvPr>
        </p:nvSpPr>
        <p:spPr>
          <a:xfrm>
            <a:off x="838200" y="1825625"/>
            <a:ext cx="10515600" cy="3858776"/>
          </a:xfrm>
        </p:spPr>
        <p:txBody>
          <a:bodyPr/>
          <a:lstStyle>
            <a:lvl1pPr marL="514350" indent="-514350">
              <a:spcBef>
                <a:spcPts val="0"/>
              </a:spcBef>
              <a:spcAft>
                <a:spcPts val="600"/>
              </a:spcAft>
              <a:buFont typeface="+mj-lt"/>
              <a:buAutoNum type="arabicParenBoth"/>
              <a:defRPr/>
            </a:lvl1pPr>
            <a:lvl2pPr marL="914400" indent="-457200">
              <a:spcBef>
                <a:spcPts val="0"/>
              </a:spcBef>
              <a:spcAft>
                <a:spcPts val="600"/>
              </a:spcAft>
              <a:buFont typeface="Arial" panose="020B0604020202020204" pitchFamily="34" charset="0"/>
              <a:buChar char="•"/>
              <a:defRPr/>
            </a:lvl2pPr>
            <a:lvl3pPr marL="1257300" indent="-342900">
              <a:spcBef>
                <a:spcPts val="0"/>
              </a:spcBef>
              <a:spcAft>
                <a:spcPts val="600"/>
              </a:spcAft>
              <a:buFont typeface="Arial" panose="020B0604020202020204" pitchFamily="34" charset="0"/>
              <a:buChar char="•"/>
              <a:defRPr/>
            </a:lvl3pPr>
            <a:lvl4pPr marL="1371600" indent="0">
              <a:spcBef>
                <a:spcPts val="0"/>
              </a:spcBef>
              <a:spcAft>
                <a:spcPts val="600"/>
              </a:spcAft>
              <a:buFont typeface="+mj-lt"/>
              <a:buNone/>
              <a:defRPr/>
            </a:lvl4pPr>
            <a:lvl5pPr marL="1828800" indent="0">
              <a:spcBef>
                <a:spcPts val="0"/>
              </a:spcBef>
              <a:spcAft>
                <a:spcPts val="600"/>
              </a:spcAft>
              <a:buFont typeface="+mj-lt"/>
              <a:buNone/>
              <a:defRPr/>
            </a:lvl5pPr>
          </a:lstStyle>
          <a:p>
            <a:pPr lvl="0"/>
            <a:r>
              <a:rPr lang="en-US" dirty="0"/>
              <a:t>Click to edit Master text styles</a:t>
            </a:r>
          </a:p>
          <a:p>
            <a:pPr lvl="1"/>
            <a:r>
              <a:rPr lang="en-US" dirty="0"/>
              <a:t>Second level</a:t>
            </a:r>
          </a:p>
          <a:p>
            <a:pPr lvl="2"/>
            <a:r>
              <a:rPr lang="en-US" dirty="0"/>
              <a:t>Third level</a:t>
            </a:r>
          </a:p>
        </p:txBody>
      </p:sp>
      <p:sp>
        <p:nvSpPr>
          <p:cNvPr id="5" name="Footer Placeholder 4"/>
          <p:cNvSpPr>
            <a:spLocks noGrp="1"/>
          </p:cNvSpPr>
          <p:nvPr>
            <p:ph type="ftr" sz="quarter" idx="11"/>
          </p:nvPr>
        </p:nvSpPr>
        <p:spPr/>
        <p:txBody>
          <a:bodyPr/>
          <a:lstStyle/>
          <a:p>
            <a:r>
              <a:rPr lang="de-DE"/>
              <a:t>SAB - March 18, 2019</a:t>
            </a:r>
            <a:endParaRPr lang="de-DE" dirty="0"/>
          </a:p>
        </p:txBody>
      </p:sp>
      <p:sp>
        <p:nvSpPr>
          <p:cNvPr id="6" name="Slide Number Placeholder 5"/>
          <p:cNvSpPr>
            <a:spLocks noGrp="1"/>
          </p:cNvSpPr>
          <p:nvPr>
            <p:ph type="sldNum" sz="quarter" idx="12"/>
          </p:nvPr>
        </p:nvSpPr>
        <p:spPr/>
        <p:txBody>
          <a:bodyPr/>
          <a:lstStyle/>
          <a:p>
            <a:fld id="{1B44015D-9407-488E-8AD7-722ADB5AEF29}" type="slidenum">
              <a:rPr lang="de-DE" smtClean="0"/>
              <a:t>‹#›</a:t>
            </a:fld>
            <a:endParaRPr lang="de-DE"/>
          </a:p>
        </p:txBody>
      </p:sp>
      <p:pic>
        <p:nvPicPr>
          <p:cNvPr id="10" name="Picture 9"/>
          <p:cNvPicPr>
            <a:picLocks noChangeAspect="1"/>
          </p:cNvPicPr>
          <p:nvPr userDrawn="1"/>
        </p:nvPicPr>
        <p:blipFill>
          <a:blip r:embed="rId2"/>
          <a:stretch>
            <a:fillRect/>
          </a:stretch>
        </p:blipFill>
        <p:spPr>
          <a:xfrm>
            <a:off x="1661475" y="5700115"/>
            <a:ext cx="1411664" cy="1052323"/>
          </a:xfrm>
          <a:prstGeom prst="rect">
            <a:avLst/>
          </a:prstGeom>
        </p:spPr>
      </p:pic>
      <p:pic>
        <p:nvPicPr>
          <p:cNvPr id="11" name="Picture 10" descr="A_RGB"/>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228600" y="6016625"/>
            <a:ext cx="1371600"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Line 16"/>
          <p:cNvSpPr>
            <a:spLocks noChangeShapeType="1"/>
          </p:cNvSpPr>
          <p:nvPr userDrawn="1"/>
        </p:nvSpPr>
        <p:spPr bwMode="auto">
          <a:xfrm flipV="1">
            <a:off x="2969443" y="6240542"/>
            <a:ext cx="8384357" cy="1"/>
          </a:xfrm>
          <a:prstGeom prst="line">
            <a:avLst/>
          </a:prstGeom>
          <a:ln>
            <a:headEnd/>
            <a:tailEnd/>
          </a:ln>
        </p:spPr>
        <p:style>
          <a:lnRef idx="1">
            <a:schemeClr val="dk1"/>
          </a:lnRef>
          <a:fillRef idx="0">
            <a:schemeClr val="dk1"/>
          </a:fillRef>
          <a:effectRef idx="0">
            <a:schemeClr val="dk1"/>
          </a:effectRef>
          <a:fontRef idx="minor">
            <a:schemeClr val="tx1"/>
          </a:fontRef>
        </p:style>
        <p:txBody>
          <a:bodyPr/>
          <a:lstStyle/>
          <a:p>
            <a:endParaRPr lang="de-DE"/>
          </a:p>
        </p:txBody>
      </p:sp>
    </p:spTree>
    <p:extLst>
      <p:ext uri="{BB962C8B-B14F-4D97-AF65-F5344CB8AC3E}">
        <p14:creationId xmlns:p14="http://schemas.microsoft.com/office/powerpoint/2010/main" val="7104238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Style 1 - 1 column">
    <p:spTree>
      <p:nvGrpSpPr>
        <p:cNvPr id="1" name=""/>
        <p:cNvGrpSpPr/>
        <p:nvPr/>
      </p:nvGrpSpPr>
      <p:grpSpPr>
        <a:xfrm>
          <a:off x="0" y="0"/>
          <a:ext cx="0" cy="0"/>
          <a:chOff x="0" y="0"/>
          <a:chExt cx="0" cy="0"/>
        </a:xfrm>
      </p:grpSpPr>
      <p:pic>
        <p:nvPicPr>
          <p:cNvPr id="20" name="Graphic 19">
            <a:extLst>
              <a:ext uri="{FF2B5EF4-FFF2-40B4-BE49-F238E27FC236}">
                <a16:creationId xmlns:a16="http://schemas.microsoft.com/office/drawing/2014/main" id="{FF663AC4-6086-4E0C-B2DB-B8E4F384802C}"/>
              </a:ext>
            </a:extLst>
          </p:cNvPr>
          <p:cNvPicPr>
            <a:picLocks noChangeAspect="1"/>
          </p:cNvPicPr>
          <p:nvPr userDrawn="1"/>
        </p:nvPicPr>
        <p:blipFill rotWithShape="1">
          <a:blip r:embed="rId2">
            <a:alphaModFix amt="20000"/>
            <a:extLst>
              <a:ext uri="{96DAC541-7B7A-43D3-8B79-37D633B846F1}">
                <asvg:svgBlip xmlns:asvg="http://schemas.microsoft.com/office/drawing/2016/SVG/main" r:embed="rId3"/>
              </a:ext>
            </a:extLst>
          </a:blip>
          <a:srcRect t="-654" b="72009"/>
          <a:stretch/>
        </p:blipFill>
        <p:spPr>
          <a:xfrm>
            <a:off x="0" y="5693883"/>
            <a:ext cx="12192000" cy="1164117"/>
          </a:xfrm>
          <a:prstGeom prst="rect">
            <a:avLst/>
          </a:prstGeom>
        </p:spPr>
      </p:pic>
      <p:sp>
        <p:nvSpPr>
          <p:cNvPr id="3" name="Content Placeholder 2">
            <a:extLst>
              <a:ext uri="{FF2B5EF4-FFF2-40B4-BE49-F238E27FC236}">
                <a16:creationId xmlns:a16="http://schemas.microsoft.com/office/drawing/2014/main" id="{480A60EE-DF4D-A440-AE44-3AB1CECCB364}"/>
              </a:ext>
            </a:extLst>
          </p:cNvPr>
          <p:cNvSpPr>
            <a:spLocks noGrp="1"/>
          </p:cNvSpPr>
          <p:nvPr>
            <p:ph idx="1"/>
          </p:nvPr>
        </p:nvSpPr>
        <p:spPr>
          <a:xfrm>
            <a:off x="376843" y="1379151"/>
            <a:ext cx="11507391" cy="4689056"/>
          </a:xfrm>
          <a:prstGeom prst="rect">
            <a:avLst/>
          </a:prstGeom>
        </p:spPr>
        <p:txBody>
          <a:bodyPr>
            <a:normAutofit/>
          </a:bodyPr>
          <a:lstStyle>
            <a:lvl1pPr>
              <a:lnSpc>
                <a:spcPct val="100000"/>
              </a:lnSpc>
              <a:defRPr sz="2800">
                <a:solidFill>
                  <a:schemeClr val="tx1">
                    <a:lumMod val="75000"/>
                    <a:lumOff val="25000"/>
                  </a:schemeClr>
                </a:solidFill>
                <a:latin typeface="Calibri" panose="020F0502020204030204" pitchFamily="34" charset="0"/>
                <a:ea typeface="Source Sans Pro" panose="020B0503030403020204" pitchFamily="34" charset="0"/>
                <a:cs typeface="Calibri" panose="020F0502020204030204" pitchFamily="34" charset="0"/>
              </a:defRPr>
            </a:lvl1pPr>
            <a:lvl2pPr>
              <a:lnSpc>
                <a:spcPct val="100000"/>
              </a:lnSpc>
              <a:defRPr sz="2400">
                <a:solidFill>
                  <a:schemeClr val="tx1">
                    <a:lumMod val="75000"/>
                    <a:lumOff val="25000"/>
                  </a:schemeClr>
                </a:solidFill>
                <a:latin typeface="Calibri" panose="020F0502020204030204" pitchFamily="34" charset="0"/>
                <a:ea typeface="Source Sans Pro" panose="020B0503030403020204" pitchFamily="34" charset="0"/>
                <a:cs typeface="Calibri" panose="020F0502020204030204" pitchFamily="34" charset="0"/>
              </a:defRPr>
            </a:lvl2pPr>
            <a:lvl3pPr>
              <a:lnSpc>
                <a:spcPct val="100000"/>
              </a:lnSpc>
              <a:defRPr sz="2000">
                <a:solidFill>
                  <a:schemeClr val="tx1">
                    <a:lumMod val="75000"/>
                    <a:lumOff val="25000"/>
                  </a:schemeClr>
                </a:solidFill>
                <a:latin typeface="Calibri" panose="020F0502020204030204" pitchFamily="34" charset="0"/>
                <a:ea typeface="Source Sans Pro" panose="020B0503030403020204" pitchFamily="34" charset="0"/>
                <a:cs typeface="Calibri" panose="020F0502020204030204" pitchFamily="34" charset="0"/>
              </a:defRPr>
            </a:lvl3pPr>
            <a:lvl4pPr>
              <a:lnSpc>
                <a:spcPct val="100000"/>
              </a:lnSpc>
              <a:defRPr sz="1800">
                <a:solidFill>
                  <a:schemeClr val="tx1">
                    <a:lumMod val="75000"/>
                    <a:lumOff val="25000"/>
                  </a:schemeClr>
                </a:solidFill>
                <a:latin typeface="Calibri" panose="020F0502020204030204" pitchFamily="34" charset="0"/>
                <a:ea typeface="Source Sans Pro" panose="020B0503030403020204" pitchFamily="34" charset="0"/>
                <a:cs typeface="Calibri" panose="020F0502020204030204" pitchFamily="34" charset="0"/>
              </a:defRPr>
            </a:lvl4pPr>
            <a:lvl5pPr>
              <a:lnSpc>
                <a:spcPct val="100000"/>
              </a:lnSpc>
              <a:defRPr sz="1800">
                <a:solidFill>
                  <a:schemeClr val="tx1">
                    <a:lumMod val="75000"/>
                    <a:lumOff val="25000"/>
                  </a:schemeClr>
                </a:solidFill>
                <a:latin typeface="Calibri" panose="020F0502020204030204" pitchFamily="34" charset="0"/>
                <a:ea typeface="Source Sans Pro" panose="020B050303040302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
            <a:extLst>
              <a:ext uri="{FF2B5EF4-FFF2-40B4-BE49-F238E27FC236}">
                <a16:creationId xmlns:a16="http://schemas.microsoft.com/office/drawing/2014/main" id="{10410373-9BD8-DD42-83F6-4531850B9152}"/>
              </a:ext>
            </a:extLst>
          </p:cNvPr>
          <p:cNvSpPr>
            <a:spLocks noGrp="1"/>
          </p:cNvSpPr>
          <p:nvPr>
            <p:ph type="ctrTitle" hasCustomPrompt="1"/>
          </p:nvPr>
        </p:nvSpPr>
        <p:spPr>
          <a:xfrm>
            <a:off x="1977580" y="182374"/>
            <a:ext cx="9785332" cy="428666"/>
          </a:xfrm>
          <a:prstGeom prst="rect">
            <a:avLst/>
          </a:prstGeom>
          <a:solidFill>
            <a:schemeClr val="bg1"/>
          </a:solidFill>
        </p:spPr>
        <p:txBody>
          <a:bodyPr anchor="b">
            <a:normAutofit/>
          </a:bodyPr>
          <a:lstStyle>
            <a:lvl1pPr algn="l">
              <a:defRPr sz="2000" b="0">
                <a:solidFill>
                  <a:srgbClr val="BF1E2D"/>
                </a:solidFill>
                <a:latin typeface="Verdana" panose="020B0604030504040204" pitchFamily="34" charset="0"/>
                <a:ea typeface="Verdana" panose="020B0604030504040204" pitchFamily="34" charset="0"/>
                <a:cs typeface="Tahoma" panose="020B0604030504040204" pitchFamily="34" charset="0"/>
              </a:defRPr>
            </a:lvl1pPr>
          </a:lstStyle>
          <a:p>
            <a:r>
              <a:rPr lang="en-US" dirty="0"/>
              <a:t>CLICK TO EDIT MASTER TITLE STYLE</a:t>
            </a:r>
          </a:p>
        </p:txBody>
      </p:sp>
      <p:sp>
        <p:nvSpPr>
          <p:cNvPr id="21" name="Slide Number Placeholder 5">
            <a:extLst>
              <a:ext uri="{FF2B5EF4-FFF2-40B4-BE49-F238E27FC236}">
                <a16:creationId xmlns:a16="http://schemas.microsoft.com/office/drawing/2014/main" id="{E0A44291-1AF8-D64D-BD0E-9FB0307EF91B}"/>
              </a:ext>
            </a:extLst>
          </p:cNvPr>
          <p:cNvSpPr>
            <a:spLocks noGrp="1"/>
          </p:cNvSpPr>
          <p:nvPr>
            <p:ph type="sldNum" sz="quarter" idx="12"/>
          </p:nvPr>
        </p:nvSpPr>
        <p:spPr>
          <a:xfrm>
            <a:off x="9175508" y="6356349"/>
            <a:ext cx="2743200" cy="365125"/>
          </a:xfrm>
          <a:prstGeom prst="rect">
            <a:avLst/>
          </a:prstGeom>
        </p:spPr>
        <p:txBody>
          <a:bodyPr/>
          <a:lstStyle>
            <a:lvl1pPr algn="r">
              <a:defRPr sz="1200">
                <a:solidFill>
                  <a:schemeClr val="tx1">
                    <a:lumMod val="75000"/>
                    <a:lumOff val="25000"/>
                  </a:schemeClr>
                </a:solidFill>
                <a:latin typeface="Verdana" panose="020B0604030504040204" pitchFamily="34" charset="0"/>
                <a:ea typeface="Verdana" panose="020B0604030504040204" pitchFamily="34" charset="0"/>
              </a:defRPr>
            </a:lvl1pPr>
          </a:lstStyle>
          <a:p>
            <a:fld id="{6B3F9B04-52E9-D64B-8808-0308FE78F2E0}" type="slidenum">
              <a:rPr lang="en-US" smtClean="0"/>
              <a:pPr/>
              <a:t>‹#›</a:t>
            </a:fld>
            <a:endParaRPr lang="en-US"/>
          </a:p>
        </p:txBody>
      </p:sp>
      <p:sp>
        <p:nvSpPr>
          <p:cNvPr id="7" name="Text Placeholder 6">
            <a:extLst>
              <a:ext uri="{FF2B5EF4-FFF2-40B4-BE49-F238E27FC236}">
                <a16:creationId xmlns:a16="http://schemas.microsoft.com/office/drawing/2014/main" id="{A03842E7-49D3-4D34-A791-100B6CEEBC22}"/>
              </a:ext>
            </a:extLst>
          </p:cNvPr>
          <p:cNvSpPr>
            <a:spLocks noGrp="1"/>
          </p:cNvSpPr>
          <p:nvPr>
            <p:ph type="body" sz="quarter" idx="13" hasCustomPrompt="1"/>
          </p:nvPr>
        </p:nvSpPr>
        <p:spPr>
          <a:xfrm>
            <a:off x="1995076" y="649988"/>
            <a:ext cx="9803348" cy="399541"/>
          </a:xfrm>
          <a:prstGeom prst="rect">
            <a:avLst/>
          </a:prstGeom>
        </p:spPr>
        <p:txBody>
          <a:bodyPr/>
          <a:lstStyle>
            <a:lvl1pPr marL="0" indent="0">
              <a:buNone/>
              <a:defRPr sz="1800">
                <a:solidFill>
                  <a:srgbClr val="3DC1F2"/>
                </a:solidFill>
              </a:defRPr>
            </a:lvl1pPr>
            <a:lvl2pPr marL="457200" indent="0">
              <a:buNone/>
              <a:defRPr/>
            </a:lvl2pPr>
            <a:lvl3pPr marL="914400" indent="0">
              <a:buNone/>
              <a:defRPr/>
            </a:lvl3pPr>
            <a:lvl4pPr marL="1371600" indent="0">
              <a:buNone/>
              <a:defRPr/>
            </a:lvl4pPr>
            <a:lvl5pPr marL="1828800" indent="0">
              <a:buNone/>
              <a:defRPr/>
            </a:lvl5pPr>
          </a:lstStyle>
          <a:p>
            <a:r>
              <a:rPr lang="en-US" dirty="0"/>
              <a:t>Workshop II: West Country – Climate vulnerability, Impacts and Projections</a:t>
            </a:r>
          </a:p>
        </p:txBody>
      </p:sp>
      <p:pic>
        <p:nvPicPr>
          <p:cNvPr id="9" name="Picture 8" descr="Logo, company name&#10;&#10;Description automatically generated">
            <a:extLst>
              <a:ext uri="{FF2B5EF4-FFF2-40B4-BE49-F238E27FC236}">
                <a16:creationId xmlns:a16="http://schemas.microsoft.com/office/drawing/2014/main" id="{F4789087-0D66-4D80-B2B8-F2F567375E7A}"/>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31457" t="32444" r="30986" b="37111"/>
          <a:stretch/>
        </p:blipFill>
        <p:spPr>
          <a:xfrm>
            <a:off x="503276" y="187019"/>
            <a:ext cx="1299901" cy="745132"/>
          </a:xfrm>
          <a:prstGeom prst="rect">
            <a:avLst/>
          </a:prstGeom>
        </p:spPr>
      </p:pic>
      <p:grpSp>
        <p:nvGrpSpPr>
          <p:cNvPr id="10" name="Group 9">
            <a:extLst>
              <a:ext uri="{FF2B5EF4-FFF2-40B4-BE49-F238E27FC236}">
                <a16:creationId xmlns:a16="http://schemas.microsoft.com/office/drawing/2014/main" id="{6D89B5A4-E817-40BA-903E-0D498949773E}"/>
              </a:ext>
            </a:extLst>
          </p:cNvPr>
          <p:cNvGrpSpPr/>
          <p:nvPr userDrawn="1"/>
        </p:nvGrpSpPr>
        <p:grpSpPr>
          <a:xfrm flipV="1">
            <a:off x="417250" y="1008935"/>
            <a:ext cx="11381173" cy="56377"/>
            <a:chOff x="2396971" y="1331650"/>
            <a:chExt cx="7856737" cy="85670"/>
          </a:xfrm>
        </p:grpSpPr>
        <p:sp>
          <p:nvSpPr>
            <p:cNvPr id="13" name="Rectangle 12">
              <a:extLst>
                <a:ext uri="{FF2B5EF4-FFF2-40B4-BE49-F238E27FC236}">
                  <a16:creationId xmlns:a16="http://schemas.microsoft.com/office/drawing/2014/main" id="{A6F4F81B-06AC-44B9-BEF4-8D48286513E6}"/>
                </a:ext>
              </a:extLst>
            </p:cNvPr>
            <p:cNvSpPr/>
            <p:nvPr/>
          </p:nvSpPr>
          <p:spPr>
            <a:xfrm>
              <a:off x="2396971" y="1331650"/>
              <a:ext cx="1127464" cy="85670"/>
            </a:xfrm>
            <a:prstGeom prst="rect">
              <a:avLst/>
            </a:prstGeom>
            <a:solidFill>
              <a:srgbClr val="BF1E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DD68AEE7-BE09-4B06-BAC9-BEC1548FD5BD}"/>
                </a:ext>
              </a:extLst>
            </p:cNvPr>
            <p:cNvSpPr/>
            <p:nvPr/>
          </p:nvSpPr>
          <p:spPr>
            <a:xfrm>
              <a:off x="3524435" y="1331650"/>
              <a:ext cx="1127464" cy="85670"/>
            </a:xfrm>
            <a:prstGeom prst="rect">
              <a:avLst/>
            </a:prstGeom>
            <a:solidFill>
              <a:srgbClr val="F265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8F2ACA25-3493-4C78-BEFC-64101E91BFD9}"/>
                </a:ext>
              </a:extLst>
            </p:cNvPr>
            <p:cNvSpPr/>
            <p:nvPr/>
          </p:nvSpPr>
          <p:spPr>
            <a:xfrm>
              <a:off x="4651899" y="1331650"/>
              <a:ext cx="1127464" cy="85670"/>
            </a:xfrm>
            <a:prstGeom prst="rect">
              <a:avLst/>
            </a:prstGeom>
            <a:solidFill>
              <a:srgbClr val="F7A3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75AF0746-2FF3-4518-A5E9-840E1691F5BF}"/>
                </a:ext>
              </a:extLst>
            </p:cNvPr>
            <p:cNvSpPr/>
            <p:nvPr/>
          </p:nvSpPr>
          <p:spPr>
            <a:xfrm>
              <a:off x="5779363" y="1331650"/>
              <a:ext cx="1127464" cy="85670"/>
            </a:xfrm>
            <a:prstGeom prst="rect">
              <a:avLst/>
            </a:prstGeom>
            <a:solidFill>
              <a:srgbClr val="FAF4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D3C8CA45-BFFD-4289-8D70-CE0FD7117279}"/>
                </a:ext>
              </a:extLst>
            </p:cNvPr>
            <p:cNvSpPr/>
            <p:nvPr/>
          </p:nvSpPr>
          <p:spPr>
            <a:xfrm>
              <a:off x="6906827" y="1331650"/>
              <a:ext cx="1127464" cy="85670"/>
            </a:xfrm>
            <a:prstGeom prst="rect">
              <a:avLst/>
            </a:prstGeom>
            <a:solidFill>
              <a:srgbClr val="67CA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68612B2A-4A6D-4CF0-A9EA-34093EA14EAB}"/>
                </a:ext>
              </a:extLst>
            </p:cNvPr>
            <p:cNvSpPr/>
            <p:nvPr/>
          </p:nvSpPr>
          <p:spPr>
            <a:xfrm>
              <a:off x="8025413" y="1331650"/>
              <a:ext cx="1127464" cy="85670"/>
            </a:xfrm>
            <a:prstGeom prst="rect">
              <a:avLst/>
            </a:prstGeom>
            <a:solidFill>
              <a:srgbClr val="95DB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91E3E56C-831B-4843-B1BC-D5EA7EE8177D}"/>
                </a:ext>
              </a:extLst>
            </p:cNvPr>
            <p:cNvSpPr/>
            <p:nvPr/>
          </p:nvSpPr>
          <p:spPr>
            <a:xfrm>
              <a:off x="9126244" y="1331650"/>
              <a:ext cx="1127464" cy="85670"/>
            </a:xfrm>
            <a:prstGeom prst="rect">
              <a:avLst/>
            </a:prstGeom>
            <a:solidFill>
              <a:srgbClr val="3DC1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1653596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tyle 1 - 2 columns">
    <p:spTree>
      <p:nvGrpSpPr>
        <p:cNvPr id="1" name=""/>
        <p:cNvGrpSpPr/>
        <p:nvPr/>
      </p:nvGrpSpPr>
      <p:grpSpPr>
        <a:xfrm>
          <a:off x="0" y="0"/>
          <a:ext cx="0" cy="0"/>
          <a:chOff x="0" y="0"/>
          <a:chExt cx="0" cy="0"/>
        </a:xfrm>
      </p:grpSpPr>
      <p:pic>
        <p:nvPicPr>
          <p:cNvPr id="26" name="Graphic 25">
            <a:extLst>
              <a:ext uri="{FF2B5EF4-FFF2-40B4-BE49-F238E27FC236}">
                <a16:creationId xmlns:a16="http://schemas.microsoft.com/office/drawing/2014/main" id="{8D23AD60-19C3-4F78-AA1B-DF5651F590F5}"/>
              </a:ext>
            </a:extLst>
          </p:cNvPr>
          <p:cNvPicPr>
            <a:picLocks noChangeAspect="1"/>
          </p:cNvPicPr>
          <p:nvPr userDrawn="1"/>
        </p:nvPicPr>
        <p:blipFill rotWithShape="1">
          <a:blip r:embed="rId2">
            <a:alphaModFix amt="20000"/>
            <a:extLst>
              <a:ext uri="{96DAC541-7B7A-43D3-8B79-37D633B846F1}">
                <asvg:svgBlip xmlns:asvg="http://schemas.microsoft.com/office/drawing/2016/SVG/main" r:embed="rId3"/>
              </a:ext>
            </a:extLst>
          </a:blip>
          <a:srcRect t="-654" b="72009"/>
          <a:stretch/>
        </p:blipFill>
        <p:spPr>
          <a:xfrm>
            <a:off x="0" y="5693883"/>
            <a:ext cx="12192000" cy="1164117"/>
          </a:xfrm>
          <a:prstGeom prst="rect">
            <a:avLst/>
          </a:prstGeom>
        </p:spPr>
      </p:pic>
      <p:sp>
        <p:nvSpPr>
          <p:cNvPr id="11" name="Title 1">
            <a:extLst>
              <a:ext uri="{FF2B5EF4-FFF2-40B4-BE49-F238E27FC236}">
                <a16:creationId xmlns:a16="http://schemas.microsoft.com/office/drawing/2014/main" id="{10410373-9BD8-DD42-83F6-4531850B9152}"/>
              </a:ext>
            </a:extLst>
          </p:cNvPr>
          <p:cNvSpPr>
            <a:spLocks noGrp="1"/>
          </p:cNvSpPr>
          <p:nvPr>
            <p:ph type="ctrTitle" hasCustomPrompt="1"/>
          </p:nvPr>
        </p:nvSpPr>
        <p:spPr>
          <a:xfrm>
            <a:off x="1977580" y="233097"/>
            <a:ext cx="9785332" cy="428666"/>
          </a:xfrm>
          <a:prstGeom prst="rect">
            <a:avLst/>
          </a:prstGeom>
          <a:solidFill>
            <a:schemeClr val="bg1"/>
          </a:solidFill>
        </p:spPr>
        <p:txBody>
          <a:bodyPr anchor="b">
            <a:normAutofit/>
          </a:bodyPr>
          <a:lstStyle>
            <a:lvl1pPr algn="l">
              <a:defRPr sz="2000" b="0">
                <a:solidFill>
                  <a:srgbClr val="BF1E2D"/>
                </a:solidFill>
                <a:latin typeface="Verdana" panose="020B0604030504040204" pitchFamily="34" charset="0"/>
                <a:ea typeface="Verdana" panose="020B0604030504040204" pitchFamily="34" charset="0"/>
                <a:cs typeface="Tahoma" panose="020B0604030504040204" pitchFamily="34" charset="0"/>
              </a:defRPr>
            </a:lvl1pPr>
          </a:lstStyle>
          <a:p>
            <a:r>
              <a:rPr lang="en-US"/>
              <a:t>CLICK TO EDIT MASTER TITLE STYLE</a:t>
            </a:r>
          </a:p>
        </p:txBody>
      </p:sp>
      <p:sp>
        <p:nvSpPr>
          <p:cNvPr id="21" name="Slide Number Placeholder 5">
            <a:extLst>
              <a:ext uri="{FF2B5EF4-FFF2-40B4-BE49-F238E27FC236}">
                <a16:creationId xmlns:a16="http://schemas.microsoft.com/office/drawing/2014/main" id="{E0A44291-1AF8-D64D-BD0E-9FB0307EF91B}"/>
              </a:ext>
            </a:extLst>
          </p:cNvPr>
          <p:cNvSpPr>
            <a:spLocks noGrp="1"/>
          </p:cNvSpPr>
          <p:nvPr>
            <p:ph type="sldNum" sz="quarter" idx="12"/>
          </p:nvPr>
        </p:nvSpPr>
        <p:spPr>
          <a:xfrm>
            <a:off x="9175508" y="6356349"/>
            <a:ext cx="2743200" cy="365125"/>
          </a:xfrm>
          <a:prstGeom prst="rect">
            <a:avLst/>
          </a:prstGeom>
        </p:spPr>
        <p:txBody>
          <a:bodyPr/>
          <a:lstStyle>
            <a:lvl1pPr algn="r">
              <a:defRPr sz="1200">
                <a:solidFill>
                  <a:schemeClr val="tx1">
                    <a:lumMod val="75000"/>
                    <a:lumOff val="25000"/>
                  </a:schemeClr>
                </a:solidFill>
                <a:latin typeface="Verdana" panose="020B0604030504040204" pitchFamily="34" charset="0"/>
                <a:ea typeface="Verdana" panose="020B0604030504040204" pitchFamily="34" charset="0"/>
              </a:defRPr>
            </a:lvl1pPr>
          </a:lstStyle>
          <a:p>
            <a:fld id="{6B3F9B04-52E9-D64B-8808-0308FE78F2E0}" type="slidenum">
              <a:rPr lang="en-US" smtClean="0"/>
              <a:pPr/>
              <a:t>‹#›</a:t>
            </a:fld>
            <a:endParaRPr lang="en-US"/>
          </a:p>
        </p:txBody>
      </p:sp>
      <p:pic>
        <p:nvPicPr>
          <p:cNvPr id="9" name="Picture 8" descr="Logo, company name&#10;&#10;Description automatically generated">
            <a:extLst>
              <a:ext uri="{FF2B5EF4-FFF2-40B4-BE49-F238E27FC236}">
                <a16:creationId xmlns:a16="http://schemas.microsoft.com/office/drawing/2014/main" id="{F4789087-0D66-4D80-B2B8-F2F567375E7A}"/>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31457" t="32444" r="30986" b="37111"/>
          <a:stretch/>
        </p:blipFill>
        <p:spPr>
          <a:xfrm>
            <a:off x="503276" y="213652"/>
            <a:ext cx="1299901" cy="745132"/>
          </a:xfrm>
          <a:prstGeom prst="rect">
            <a:avLst/>
          </a:prstGeom>
        </p:spPr>
      </p:pic>
      <p:grpSp>
        <p:nvGrpSpPr>
          <p:cNvPr id="10" name="Group 9">
            <a:extLst>
              <a:ext uri="{FF2B5EF4-FFF2-40B4-BE49-F238E27FC236}">
                <a16:creationId xmlns:a16="http://schemas.microsoft.com/office/drawing/2014/main" id="{6D89B5A4-E817-40BA-903E-0D498949773E}"/>
              </a:ext>
            </a:extLst>
          </p:cNvPr>
          <p:cNvGrpSpPr/>
          <p:nvPr userDrawn="1"/>
        </p:nvGrpSpPr>
        <p:grpSpPr>
          <a:xfrm flipV="1">
            <a:off x="417250" y="1035568"/>
            <a:ext cx="11381173" cy="56377"/>
            <a:chOff x="2396971" y="1331650"/>
            <a:chExt cx="7856737" cy="85670"/>
          </a:xfrm>
        </p:grpSpPr>
        <p:sp>
          <p:nvSpPr>
            <p:cNvPr id="13" name="Rectangle 12">
              <a:extLst>
                <a:ext uri="{FF2B5EF4-FFF2-40B4-BE49-F238E27FC236}">
                  <a16:creationId xmlns:a16="http://schemas.microsoft.com/office/drawing/2014/main" id="{A6F4F81B-06AC-44B9-BEF4-8D48286513E6}"/>
                </a:ext>
              </a:extLst>
            </p:cNvPr>
            <p:cNvSpPr/>
            <p:nvPr/>
          </p:nvSpPr>
          <p:spPr>
            <a:xfrm>
              <a:off x="2396971" y="1331650"/>
              <a:ext cx="1127464" cy="85670"/>
            </a:xfrm>
            <a:prstGeom prst="rect">
              <a:avLst/>
            </a:prstGeom>
            <a:solidFill>
              <a:srgbClr val="BF1E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DD68AEE7-BE09-4B06-BAC9-BEC1548FD5BD}"/>
                </a:ext>
              </a:extLst>
            </p:cNvPr>
            <p:cNvSpPr/>
            <p:nvPr/>
          </p:nvSpPr>
          <p:spPr>
            <a:xfrm>
              <a:off x="3524435" y="1331650"/>
              <a:ext cx="1127464" cy="85670"/>
            </a:xfrm>
            <a:prstGeom prst="rect">
              <a:avLst/>
            </a:prstGeom>
            <a:solidFill>
              <a:srgbClr val="F265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8F2ACA25-3493-4C78-BEFC-64101E91BFD9}"/>
                </a:ext>
              </a:extLst>
            </p:cNvPr>
            <p:cNvSpPr/>
            <p:nvPr/>
          </p:nvSpPr>
          <p:spPr>
            <a:xfrm>
              <a:off x="4651899" y="1331650"/>
              <a:ext cx="1127464" cy="85670"/>
            </a:xfrm>
            <a:prstGeom prst="rect">
              <a:avLst/>
            </a:prstGeom>
            <a:solidFill>
              <a:srgbClr val="F7A3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75AF0746-2FF3-4518-A5E9-840E1691F5BF}"/>
                </a:ext>
              </a:extLst>
            </p:cNvPr>
            <p:cNvSpPr/>
            <p:nvPr/>
          </p:nvSpPr>
          <p:spPr>
            <a:xfrm>
              <a:off x="5779363" y="1331650"/>
              <a:ext cx="1127464" cy="85670"/>
            </a:xfrm>
            <a:prstGeom prst="rect">
              <a:avLst/>
            </a:prstGeom>
            <a:solidFill>
              <a:srgbClr val="FAF4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D3C8CA45-BFFD-4289-8D70-CE0FD7117279}"/>
                </a:ext>
              </a:extLst>
            </p:cNvPr>
            <p:cNvSpPr/>
            <p:nvPr/>
          </p:nvSpPr>
          <p:spPr>
            <a:xfrm>
              <a:off x="6906827" y="1331650"/>
              <a:ext cx="1127464" cy="85670"/>
            </a:xfrm>
            <a:prstGeom prst="rect">
              <a:avLst/>
            </a:prstGeom>
            <a:solidFill>
              <a:srgbClr val="67CA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68612B2A-4A6D-4CF0-A9EA-34093EA14EAB}"/>
                </a:ext>
              </a:extLst>
            </p:cNvPr>
            <p:cNvSpPr/>
            <p:nvPr/>
          </p:nvSpPr>
          <p:spPr>
            <a:xfrm>
              <a:off x="8025413" y="1331650"/>
              <a:ext cx="1127464" cy="85670"/>
            </a:xfrm>
            <a:prstGeom prst="rect">
              <a:avLst/>
            </a:prstGeom>
            <a:solidFill>
              <a:srgbClr val="95DB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91E3E56C-831B-4843-B1BC-D5EA7EE8177D}"/>
                </a:ext>
              </a:extLst>
            </p:cNvPr>
            <p:cNvSpPr/>
            <p:nvPr/>
          </p:nvSpPr>
          <p:spPr>
            <a:xfrm>
              <a:off x="9126244" y="1331650"/>
              <a:ext cx="1127464" cy="85670"/>
            </a:xfrm>
            <a:prstGeom prst="rect">
              <a:avLst/>
            </a:prstGeom>
            <a:solidFill>
              <a:srgbClr val="3DC1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2" name="Content Placeholder 2">
            <a:extLst>
              <a:ext uri="{FF2B5EF4-FFF2-40B4-BE49-F238E27FC236}">
                <a16:creationId xmlns:a16="http://schemas.microsoft.com/office/drawing/2014/main" id="{6C5B6CB3-AD5B-4718-B405-F9C15C64101E}"/>
              </a:ext>
            </a:extLst>
          </p:cNvPr>
          <p:cNvSpPr>
            <a:spLocks noGrp="1"/>
          </p:cNvSpPr>
          <p:nvPr>
            <p:ph idx="1"/>
          </p:nvPr>
        </p:nvSpPr>
        <p:spPr>
          <a:xfrm>
            <a:off x="378660" y="1830391"/>
            <a:ext cx="5554054" cy="4455000"/>
          </a:xfrm>
          <a:prstGeom prst="rect">
            <a:avLst/>
          </a:prstGeom>
        </p:spPr>
        <p:txBody>
          <a:bodyPr>
            <a:normAutofit/>
          </a:bodyPr>
          <a:lstStyle>
            <a:lvl1pPr>
              <a:lnSpc>
                <a:spcPct val="100000"/>
              </a:lnSpc>
              <a:defRPr sz="2800">
                <a:solidFill>
                  <a:schemeClr val="tx1">
                    <a:lumMod val="75000"/>
                    <a:lumOff val="25000"/>
                  </a:schemeClr>
                </a:solidFill>
                <a:latin typeface="Calibri" panose="020F0502020204030204" pitchFamily="34" charset="0"/>
                <a:ea typeface="Source Sans Pro" panose="020B0503030403020204" pitchFamily="34" charset="0"/>
                <a:cs typeface="Calibri" panose="020F0502020204030204" pitchFamily="34" charset="0"/>
              </a:defRPr>
            </a:lvl1pPr>
            <a:lvl2pPr>
              <a:lnSpc>
                <a:spcPct val="100000"/>
              </a:lnSpc>
              <a:defRPr sz="2400">
                <a:solidFill>
                  <a:schemeClr val="tx1">
                    <a:lumMod val="75000"/>
                    <a:lumOff val="25000"/>
                  </a:schemeClr>
                </a:solidFill>
                <a:latin typeface="Calibri" panose="020F0502020204030204" pitchFamily="34" charset="0"/>
                <a:ea typeface="Source Sans Pro" panose="020B0503030403020204" pitchFamily="34" charset="0"/>
                <a:cs typeface="Calibri" panose="020F0502020204030204" pitchFamily="34" charset="0"/>
              </a:defRPr>
            </a:lvl2pPr>
            <a:lvl3pPr>
              <a:lnSpc>
                <a:spcPct val="100000"/>
              </a:lnSpc>
              <a:defRPr sz="2000">
                <a:solidFill>
                  <a:schemeClr val="tx1">
                    <a:lumMod val="75000"/>
                    <a:lumOff val="25000"/>
                  </a:schemeClr>
                </a:solidFill>
                <a:latin typeface="Calibri" panose="020F0502020204030204" pitchFamily="34" charset="0"/>
                <a:ea typeface="Source Sans Pro" panose="020B0503030403020204" pitchFamily="34" charset="0"/>
                <a:cs typeface="Calibri" panose="020F0502020204030204" pitchFamily="34" charset="0"/>
              </a:defRPr>
            </a:lvl3pPr>
            <a:lvl4pPr>
              <a:lnSpc>
                <a:spcPct val="100000"/>
              </a:lnSpc>
              <a:defRPr sz="1800">
                <a:solidFill>
                  <a:schemeClr val="tx1">
                    <a:lumMod val="75000"/>
                    <a:lumOff val="25000"/>
                  </a:schemeClr>
                </a:solidFill>
                <a:latin typeface="Calibri" panose="020F0502020204030204" pitchFamily="34" charset="0"/>
                <a:ea typeface="Source Sans Pro" panose="020B0503030403020204" pitchFamily="34" charset="0"/>
                <a:cs typeface="Calibri" panose="020F0502020204030204" pitchFamily="34" charset="0"/>
              </a:defRPr>
            </a:lvl4pPr>
            <a:lvl5pPr>
              <a:lnSpc>
                <a:spcPct val="100000"/>
              </a:lnSpc>
              <a:defRPr sz="1800">
                <a:solidFill>
                  <a:schemeClr val="tx1">
                    <a:lumMod val="75000"/>
                    <a:lumOff val="25000"/>
                  </a:schemeClr>
                </a:solidFill>
                <a:latin typeface="Calibri" panose="020F0502020204030204" pitchFamily="34" charset="0"/>
                <a:ea typeface="Source Sans Pro" panose="020B050303040302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Content Placeholder 2">
            <a:extLst>
              <a:ext uri="{FF2B5EF4-FFF2-40B4-BE49-F238E27FC236}">
                <a16:creationId xmlns:a16="http://schemas.microsoft.com/office/drawing/2014/main" id="{F0E963C9-62DF-48FA-A070-9BE3AF078E58}"/>
              </a:ext>
            </a:extLst>
          </p:cNvPr>
          <p:cNvSpPr>
            <a:spLocks noGrp="1"/>
          </p:cNvSpPr>
          <p:nvPr>
            <p:ph idx="15"/>
          </p:nvPr>
        </p:nvSpPr>
        <p:spPr>
          <a:xfrm>
            <a:off x="6289602" y="1830391"/>
            <a:ext cx="5629105" cy="4455000"/>
          </a:xfrm>
          <a:prstGeom prst="rect">
            <a:avLst/>
          </a:prstGeom>
        </p:spPr>
        <p:txBody>
          <a:bodyPr>
            <a:normAutofit/>
          </a:bodyPr>
          <a:lstStyle>
            <a:lvl1pPr>
              <a:lnSpc>
                <a:spcPct val="100000"/>
              </a:lnSpc>
              <a:defRPr sz="2800">
                <a:solidFill>
                  <a:schemeClr val="tx1">
                    <a:lumMod val="75000"/>
                    <a:lumOff val="25000"/>
                  </a:schemeClr>
                </a:solidFill>
                <a:latin typeface="Calibri" panose="020F0502020204030204" pitchFamily="34" charset="0"/>
                <a:ea typeface="Source Sans Pro" panose="020B0503030403020204" pitchFamily="34" charset="0"/>
                <a:cs typeface="Calibri" panose="020F0502020204030204" pitchFamily="34" charset="0"/>
              </a:defRPr>
            </a:lvl1pPr>
            <a:lvl2pPr>
              <a:lnSpc>
                <a:spcPct val="100000"/>
              </a:lnSpc>
              <a:defRPr sz="2400">
                <a:solidFill>
                  <a:schemeClr val="tx1">
                    <a:lumMod val="75000"/>
                    <a:lumOff val="25000"/>
                  </a:schemeClr>
                </a:solidFill>
                <a:latin typeface="Calibri" panose="020F0502020204030204" pitchFamily="34" charset="0"/>
                <a:ea typeface="Source Sans Pro" panose="020B0503030403020204" pitchFamily="34" charset="0"/>
                <a:cs typeface="Calibri" panose="020F0502020204030204" pitchFamily="34" charset="0"/>
              </a:defRPr>
            </a:lvl2pPr>
            <a:lvl3pPr>
              <a:lnSpc>
                <a:spcPct val="100000"/>
              </a:lnSpc>
              <a:defRPr sz="2000">
                <a:solidFill>
                  <a:schemeClr val="tx1">
                    <a:lumMod val="75000"/>
                    <a:lumOff val="25000"/>
                  </a:schemeClr>
                </a:solidFill>
                <a:latin typeface="Calibri" panose="020F0502020204030204" pitchFamily="34" charset="0"/>
                <a:ea typeface="Source Sans Pro" panose="020B0503030403020204" pitchFamily="34" charset="0"/>
                <a:cs typeface="Calibri" panose="020F0502020204030204" pitchFamily="34" charset="0"/>
              </a:defRPr>
            </a:lvl3pPr>
            <a:lvl4pPr>
              <a:lnSpc>
                <a:spcPct val="100000"/>
              </a:lnSpc>
              <a:defRPr sz="1800">
                <a:solidFill>
                  <a:schemeClr val="tx1">
                    <a:lumMod val="75000"/>
                    <a:lumOff val="25000"/>
                  </a:schemeClr>
                </a:solidFill>
                <a:latin typeface="Calibri" panose="020F0502020204030204" pitchFamily="34" charset="0"/>
                <a:ea typeface="Source Sans Pro" panose="020B0503030403020204" pitchFamily="34" charset="0"/>
                <a:cs typeface="Calibri" panose="020F0502020204030204" pitchFamily="34" charset="0"/>
              </a:defRPr>
            </a:lvl4pPr>
            <a:lvl5pPr>
              <a:lnSpc>
                <a:spcPct val="100000"/>
              </a:lnSpc>
              <a:defRPr sz="1800">
                <a:solidFill>
                  <a:schemeClr val="tx1">
                    <a:lumMod val="75000"/>
                    <a:lumOff val="25000"/>
                  </a:schemeClr>
                </a:solidFill>
                <a:latin typeface="Calibri" panose="020F0502020204030204" pitchFamily="34" charset="0"/>
                <a:ea typeface="Source Sans Pro" panose="020B050303040302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6">
            <a:extLst>
              <a:ext uri="{FF2B5EF4-FFF2-40B4-BE49-F238E27FC236}">
                <a16:creationId xmlns:a16="http://schemas.microsoft.com/office/drawing/2014/main" id="{73B92BE6-DD7B-4180-8783-A762F089969D}"/>
              </a:ext>
            </a:extLst>
          </p:cNvPr>
          <p:cNvSpPr>
            <a:spLocks noGrp="1"/>
          </p:cNvSpPr>
          <p:nvPr>
            <p:ph type="body" sz="quarter" idx="16" hasCustomPrompt="1"/>
          </p:nvPr>
        </p:nvSpPr>
        <p:spPr>
          <a:xfrm>
            <a:off x="376842" y="1261397"/>
            <a:ext cx="5588529" cy="399541"/>
          </a:xfrm>
          <a:prstGeom prst="rect">
            <a:avLst/>
          </a:prstGeom>
        </p:spPr>
        <p:txBody>
          <a:bodyPr/>
          <a:lstStyle>
            <a:lvl1pPr marL="0" indent="0">
              <a:buNone/>
              <a:defRPr sz="2000">
                <a:solidFill>
                  <a:srgbClr val="3DC1F2"/>
                </a:solidFill>
              </a:defRPr>
            </a:lvl1pPr>
            <a:lvl2pPr marL="457200" indent="0">
              <a:buNone/>
              <a:defRPr/>
            </a:lvl2pPr>
            <a:lvl3pPr marL="914400" indent="0">
              <a:buNone/>
              <a:defRPr/>
            </a:lvl3pPr>
            <a:lvl4pPr marL="1371600" indent="0">
              <a:buNone/>
              <a:defRPr/>
            </a:lvl4pPr>
            <a:lvl5pPr marL="1828800" indent="0">
              <a:buNone/>
              <a:defRPr/>
            </a:lvl5pPr>
          </a:lstStyle>
          <a:p>
            <a:r>
              <a:rPr lang="en-US"/>
              <a:t>Click to edit Master subtitle style</a:t>
            </a:r>
          </a:p>
        </p:txBody>
      </p:sp>
      <p:sp>
        <p:nvSpPr>
          <p:cNvPr id="25" name="Text Placeholder 6">
            <a:extLst>
              <a:ext uri="{FF2B5EF4-FFF2-40B4-BE49-F238E27FC236}">
                <a16:creationId xmlns:a16="http://schemas.microsoft.com/office/drawing/2014/main" id="{FC2A7C32-A34B-497F-83DC-DAE00BE37DFF}"/>
              </a:ext>
            </a:extLst>
          </p:cNvPr>
          <p:cNvSpPr>
            <a:spLocks noGrp="1"/>
          </p:cNvSpPr>
          <p:nvPr>
            <p:ph type="body" sz="quarter" idx="14" hasCustomPrompt="1"/>
          </p:nvPr>
        </p:nvSpPr>
        <p:spPr>
          <a:xfrm>
            <a:off x="6298670" y="1261397"/>
            <a:ext cx="5588529" cy="399541"/>
          </a:xfrm>
          <a:prstGeom prst="rect">
            <a:avLst/>
          </a:prstGeom>
        </p:spPr>
        <p:txBody>
          <a:bodyPr/>
          <a:lstStyle>
            <a:lvl1pPr marL="0" indent="0">
              <a:buNone/>
              <a:defRPr sz="2000">
                <a:solidFill>
                  <a:srgbClr val="3DC1F2"/>
                </a:solidFill>
              </a:defRPr>
            </a:lvl1pPr>
            <a:lvl2pPr marL="457200" indent="0">
              <a:buNone/>
              <a:defRPr/>
            </a:lvl2pPr>
            <a:lvl3pPr marL="914400" indent="0">
              <a:buNone/>
              <a:defRPr/>
            </a:lvl3pPr>
            <a:lvl4pPr marL="1371600" indent="0">
              <a:buNone/>
              <a:defRPr/>
            </a:lvl4pPr>
            <a:lvl5pPr marL="1828800" indent="0">
              <a:buNone/>
              <a:defRPr/>
            </a:lvl5pPr>
          </a:lstStyle>
          <a:p>
            <a:r>
              <a:rPr lang="en-US"/>
              <a:t>Click to edit Master subtitle style</a:t>
            </a:r>
          </a:p>
        </p:txBody>
      </p:sp>
      <p:sp>
        <p:nvSpPr>
          <p:cNvPr id="20" name="Text Placeholder 6">
            <a:extLst>
              <a:ext uri="{FF2B5EF4-FFF2-40B4-BE49-F238E27FC236}">
                <a16:creationId xmlns:a16="http://schemas.microsoft.com/office/drawing/2014/main" id="{A03842E7-49D3-4D34-A791-100B6CEEBC22}"/>
              </a:ext>
            </a:extLst>
          </p:cNvPr>
          <p:cNvSpPr>
            <a:spLocks noGrp="1"/>
          </p:cNvSpPr>
          <p:nvPr>
            <p:ph type="body" sz="quarter" idx="13" hasCustomPrompt="1"/>
          </p:nvPr>
        </p:nvSpPr>
        <p:spPr>
          <a:xfrm>
            <a:off x="1995076" y="666316"/>
            <a:ext cx="9803348" cy="399541"/>
          </a:xfrm>
          <a:prstGeom prst="rect">
            <a:avLst/>
          </a:prstGeom>
        </p:spPr>
        <p:txBody>
          <a:bodyPr/>
          <a:lstStyle>
            <a:lvl1pPr marL="0" indent="0">
              <a:buNone/>
              <a:defRPr sz="1800">
                <a:solidFill>
                  <a:srgbClr val="3DC1F2"/>
                </a:solidFill>
              </a:defRPr>
            </a:lvl1pPr>
            <a:lvl2pPr marL="457200" indent="0">
              <a:buNone/>
              <a:defRPr/>
            </a:lvl2pPr>
            <a:lvl3pPr marL="914400" indent="0">
              <a:buNone/>
              <a:defRPr/>
            </a:lvl3pPr>
            <a:lvl4pPr marL="1371600" indent="0">
              <a:buNone/>
              <a:defRPr/>
            </a:lvl4pPr>
            <a:lvl5pPr marL="1828800" indent="0">
              <a:buNone/>
              <a:defRPr/>
            </a:lvl5pPr>
          </a:lstStyle>
          <a:p>
            <a:r>
              <a:rPr lang="en-US"/>
              <a:t>Workshop II: </a:t>
            </a:r>
            <a:r>
              <a:rPr lang="en-US" err="1"/>
              <a:t>Oristano</a:t>
            </a:r>
            <a:r>
              <a:rPr lang="en-US"/>
              <a:t> – Climate vulnerability, Impacts and Projections</a:t>
            </a:r>
          </a:p>
        </p:txBody>
      </p:sp>
    </p:spTree>
    <p:extLst>
      <p:ext uri="{BB962C8B-B14F-4D97-AF65-F5344CB8AC3E}">
        <p14:creationId xmlns:p14="http://schemas.microsoft.com/office/powerpoint/2010/main" val="25171714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tyle 1 - title only">
    <p:spTree>
      <p:nvGrpSpPr>
        <p:cNvPr id="1" name=""/>
        <p:cNvGrpSpPr/>
        <p:nvPr/>
      </p:nvGrpSpPr>
      <p:grpSpPr>
        <a:xfrm>
          <a:off x="0" y="0"/>
          <a:ext cx="0" cy="0"/>
          <a:chOff x="0" y="0"/>
          <a:chExt cx="0" cy="0"/>
        </a:xfrm>
      </p:grpSpPr>
      <p:pic>
        <p:nvPicPr>
          <p:cNvPr id="22" name="Graphic 21">
            <a:extLst>
              <a:ext uri="{FF2B5EF4-FFF2-40B4-BE49-F238E27FC236}">
                <a16:creationId xmlns:a16="http://schemas.microsoft.com/office/drawing/2014/main" id="{B17B8B74-F6B9-4410-87F2-FEFCBD2685A7}"/>
              </a:ext>
            </a:extLst>
          </p:cNvPr>
          <p:cNvPicPr>
            <a:picLocks noChangeAspect="1"/>
          </p:cNvPicPr>
          <p:nvPr userDrawn="1"/>
        </p:nvPicPr>
        <p:blipFill rotWithShape="1">
          <a:blip r:embed="rId2">
            <a:alphaModFix amt="20000"/>
            <a:extLst>
              <a:ext uri="{96DAC541-7B7A-43D3-8B79-37D633B846F1}">
                <asvg:svgBlip xmlns:asvg="http://schemas.microsoft.com/office/drawing/2016/SVG/main" r:embed="rId3"/>
              </a:ext>
            </a:extLst>
          </a:blip>
          <a:srcRect t="-654" b="72009"/>
          <a:stretch/>
        </p:blipFill>
        <p:spPr>
          <a:xfrm>
            <a:off x="0" y="5693883"/>
            <a:ext cx="12192000" cy="1164117"/>
          </a:xfrm>
          <a:prstGeom prst="rect">
            <a:avLst/>
          </a:prstGeom>
        </p:spPr>
      </p:pic>
      <p:sp>
        <p:nvSpPr>
          <p:cNvPr id="11" name="Title 1">
            <a:extLst>
              <a:ext uri="{FF2B5EF4-FFF2-40B4-BE49-F238E27FC236}">
                <a16:creationId xmlns:a16="http://schemas.microsoft.com/office/drawing/2014/main" id="{10410373-9BD8-DD42-83F6-4531850B9152}"/>
              </a:ext>
            </a:extLst>
          </p:cNvPr>
          <p:cNvSpPr>
            <a:spLocks noGrp="1"/>
          </p:cNvSpPr>
          <p:nvPr>
            <p:ph type="ctrTitle" hasCustomPrompt="1"/>
          </p:nvPr>
        </p:nvSpPr>
        <p:spPr>
          <a:xfrm>
            <a:off x="1977580" y="216761"/>
            <a:ext cx="9785332" cy="428666"/>
          </a:xfrm>
          <a:prstGeom prst="rect">
            <a:avLst/>
          </a:prstGeom>
          <a:solidFill>
            <a:schemeClr val="bg1"/>
          </a:solidFill>
        </p:spPr>
        <p:txBody>
          <a:bodyPr anchor="b">
            <a:normAutofit/>
          </a:bodyPr>
          <a:lstStyle>
            <a:lvl1pPr algn="l">
              <a:defRPr sz="2000" b="0">
                <a:solidFill>
                  <a:srgbClr val="BF1E2D"/>
                </a:solidFill>
                <a:latin typeface="Verdana" panose="020B0604030504040204" pitchFamily="34" charset="0"/>
                <a:ea typeface="Verdana" panose="020B0604030504040204" pitchFamily="34" charset="0"/>
                <a:cs typeface="Tahoma" panose="020B0604030504040204" pitchFamily="34" charset="0"/>
              </a:defRPr>
            </a:lvl1pPr>
          </a:lstStyle>
          <a:p>
            <a:r>
              <a:rPr lang="en-US"/>
              <a:t>CLICK TO EDIT MASTER TITLE STYLE</a:t>
            </a:r>
          </a:p>
        </p:txBody>
      </p:sp>
      <p:sp>
        <p:nvSpPr>
          <p:cNvPr id="21" name="Slide Number Placeholder 5">
            <a:extLst>
              <a:ext uri="{FF2B5EF4-FFF2-40B4-BE49-F238E27FC236}">
                <a16:creationId xmlns:a16="http://schemas.microsoft.com/office/drawing/2014/main" id="{E0A44291-1AF8-D64D-BD0E-9FB0307EF91B}"/>
              </a:ext>
            </a:extLst>
          </p:cNvPr>
          <p:cNvSpPr>
            <a:spLocks noGrp="1"/>
          </p:cNvSpPr>
          <p:nvPr>
            <p:ph type="sldNum" sz="quarter" idx="12"/>
          </p:nvPr>
        </p:nvSpPr>
        <p:spPr>
          <a:xfrm>
            <a:off x="9175508" y="6356349"/>
            <a:ext cx="2743200" cy="365125"/>
          </a:xfrm>
          <a:prstGeom prst="rect">
            <a:avLst/>
          </a:prstGeom>
        </p:spPr>
        <p:txBody>
          <a:bodyPr/>
          <a:lstStyle>
            <a:lvl1pPr algn="r">
              <a:defRPr sz="1200">
                <a:solidFill>
                  <a:schemeClr val="tx1">
                    <a:lumMod val="75000"/>
                    <a:lumOff val="25000"/>
                  </a:schemeClr>
                </a:solidFill>
                <a:latin typeface="Verdana" panose="020B0604030504040204" pitchFamily="34" charset="0"/>
                <a:ea typeface="Verdana" panose="020B0604030504040204" pitchFamily="34" charset="0"/>
              </a:defRPr>
            </a:lvl1pPr>
          </a:lstStyle>
          <a:p>
            <a:fld id="{6B3F9B04-52E9-D64B-8808-0308FE78F2E0}" type="slidenum">
              <a:rPr lang="en-US" smtClean="0"/>
              <a:pPr/>
              <a:t>‹#›</a:t>
            </a:fld>
            <a:endParaRPr lang="en-US"/>
          </a:p>
        </p:txBody>
      </p:sp>
      <p:pic>
        <p:nvPicPr>
          <p:cNvPr id="9" name="Picture 8" descr="Logo, company name&#10;&#10;Description automatically generated">
            <a:extLst>
              <a:ext uri="{FF2B5EF4-FFF2-40B4-BE49-F238E27FC236}">
                <a16:creationId xmlns:a16="http://schemas.microsoft.com/office/drawing/2014/main" id="{F4789087-0D66-4D80-B2B8-F2F567375E7A}"/>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31457" t="32444" r="30986" b="37111"/>
          <a:stretch/>
        </p:blipFill>
        <p:spPr>
          <a:xfrm>
            <a:off x="503276" y="213652"/>
            <a:ext cx="1299901" cy="745132"/>
          </a:xfrm>
          <a:prstGeom prst="rect">
            <a:avLst/>
          </a:prstGeom>
        </p:spPr>
      </p:pic>
      <p:grpSp>
        <p:nvGrpSpPr>
          <p:cNvPr id="10" name="Group 9">
            <a:extLst>
              <a:ext uri="{FF2B5EF4-FFF2-40B4-BE49-F238E27FC236}">
                <a16:creationId xmlns:a16="http://schemas.microsoft.com/office/drawing/2014/main" id="{6D89B5A4-E817-40BA-903E-0D498949773E}"/>
              </a:ext>
            </a:extLst>
          </p:cNvPr>
          <p:cNvGrpSpPr/>
          <p:nvPr userDrawn="1"/>
        </p:nvGrpSpPr>
        <p:grpSpPr>
          <a:xfrm flipV="1">
            <a:off x="417250" y="1035568"/>
            <a:ext cx="11381173" cy="56377"/>
            <a:chOff x="2396971" y="1331650"/>
            <a:chExt cx="7856737" cy="85670"/>
          </a:xfrm>
        </p:grpSpPr>
        <p:sp>
          <p:nvSpPr>
            <p:cNvPr id="13" name="Rectangle 12">
              <a:extLst>
                <a:ext uri="{FF2B5EF4-FFF2-40B4-BE49-F238E27FC236}">
                  <a16:creationId xmlns:a16="http://schemas.microsoft.com/office/drawing/2014/main" id="{A6F4F81B-06AC-44B9-BEF4-8D48286513E6}"/>
                </a:ext>
              </a:extLst>
            </p:cNvPr>
            <p:cNvSpPr/>
            <p:nvPr/>
          </p:nvSpPr>
          <p:spPr>
            <a:xfrm>
              <a:off x="2396971" y="1331650"/>
              <a:ext cx="1127464" cy="85670"/>
            </a:xfrm>
            <a:prstGeom prst="rect">
              <a:avLst/>
            </a:prstGeom>
            <a:solidFill>
              <a:srgbClr val="BF1E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DD68AEE7-BE09-4B06-BAC9-BEC1548FD5BD}"/>
                </a:ext>
              </a:extLst>
            </p:cNvPr>
            <p:cNvSpPr/>
            <p:nvPr/>
          </p:nvSpPr>
          <p:spPr>
            <a:xfrm>
              <a:off x="3524435" y="1331650"/>
              <a:ext cx="1127464" cy="85670"/>
            </a:xfrm>
            <a:prstGeom prst="rect">
              <a:avLst/>
            </a:prstGeom>
            <a:solidFill>
              <a:srgbClr val="F265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8F2ACA25-3493-4C78-BEFC-64101E91BFD9}"/>
                </a:ext>
              </a:extLst>
            </p:cNvPr>
            <p:cNvSpPr/>
            <p:nvPr/>
          </p:nvSpPr>
          <p:spPr>
            <a:xfrm>
              <a:off x="4651899" y="1331650"/>
              <a:ext cx="1127464" cy="85670"/>
            </a:xfrm>
            <a:prstGeom prst="rect">
              <a:avLst/>
            </a:prstGeom>
            <a:solidFill>
              <a:srgbClr val="F7A3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75AF0746-2FF3-4518-A5E9-840E1691F5BF}"/>
                </a:ext>
              </a:extLst>
            </p:cNvPr>
            <p:cNvSpPr/>
            <p:nvPr/>
          </p:nvSpPr>
          <p:spPr>
            <a:xfrm>
              <a:off x="5779363" y="1331650"/>
              <a:ext cx="1127464" cy="85670"/>
            </a:xfrm>
            <a:prstGeom prst="rect">
              <a:avLst/>
            </a:prstGeom>
            <a:solidFill>
              <a:srgbClr val="FAF4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D3C8CA45-BFFD-4289-8D70-CE0FD7117279}"/>
                </a:ext>
              </a:extLst>
            </p:cNvPr>
            <p:cNvSpPr/>
            <p:nvPr/>
          </p:nvSpPr>
          <p:spPr>
            <a:xfrm>
              <a:off x="6906827" y="1331650"/>
              <a:ext cx="1127464" cy="85670"/>
            </a:xfrm>
            <a:prstGeom prst="rect">
              <a:avLst/>
            </a:prstGeom>
            <a:solidFill>
              <a:srgbClr val="67CA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68612B2A-4A6D-4CF0-A9EA-34093EA14EAB}"/>
                </a:ext>
              </a:extLst>
            </p:cNvPr>
            <p:cNvSpPr/>
            <p:nvPr/>
          </p:nvSpPr>
          <p:spPr>
            <a:xfrm>
              <a:off x="8025413" y="1331650"/>
              <a:ext cx="1127464" cy="85670"/>
            </a:xfrm>
            <a:prstGeom prst="rect">
              <a:avLst/>
            </a:prstGeom>
            <a:solidFill>
              <a:srgbClr val="95DB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91E3E56C-831B-4843-B1BC-D5EA7EE8177D}"/>
                </a:ext>
              </a:extLst>
            </p:cNvPr>
            <p:cNvSpPr/>
            <p:nvPr/>
          </p:nvSpPr>
          <p:spPr>
            <a:xfrm>
              <a:off x="9126244" y="1331650"/>
              <a:ext cx="1127464" cy="85670"/>
            </a:xfrm>
            <a:prstGeom prst="rect">
              <a:avLst/>
            </a:prstGeom>
            <a:solidFill>
              <a:srgbClr val="3DC1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0" name="Text Placeholder 6">
            <a:extLst>
              <a:ext uri="{FF2B5EF4-FFF2-40B4-BE49-F238E27FC236}">
                <a16:creationId xmlns:a16="http://schemas.microsoft.com/office/drawing/2014/main" id="{A03842E7-49D3-4D34-A791-100B6CEEBC22}"/>
              </a:ext>
            </a:extLst>
          </p:cNvPr>
          <p:cNvSpPr>
            <a:spLocks noGrp="1"/>
          </p:cNvSpPr>
          <p:nvPr>
            <p:ph type="body" sz="quarter" idx="13" hasCustomPrompt="1"/>
          </p:nvPr>
        </p:nvSpPr>
        <p:spPr>
          <a:xfrm>
            <a:off x="1995076" y="666316"/>
            <a:ext cx="9803348" cy="399541"/>
          </a:xfrm>
          <a:prstGeom prst="rect">
            <a:avLst/>
          </a:prstGeom>
        </p:spPr>
        <p:txBody>
          <a:bodyPr/>
          <a:lstStyle>
            <a:lvl1pPr marL="0" indent="0">
              <a:buNone/>
              <a:defRPr sz="1800">
                <a:solidFill>
                  <a:srgbClr val="3DC1F2"/>
                </a:solidFill>
              </a:defRPr>
            </a:lvl1pPr>
            <a:lvl2pPr marL="457200" indent="0">
              <a:buNone/>
              <a:defRPr/>
            </a:lvl2pPr>
            <a:lvl3pPr marL="914400" indent="0">
              <a:buNone/>
              <a:defRPr/>
            </a:lvl3pPr>
            <a:lvl4pPr marL="1371600" indent="0">
              <a:buNone/>
              <a:defRPr/>
            </a:lvl4pPr>
            <a:lvl5pPr marL="1828800" indent="0">
              <a:buNone/>
              <a:defRPr/>
            </a:lvl5pPr>
          </a:lstStyle>
          <a:p>
            <a:r>
              <a:rPr lang="en-US"/>
              <a:t>Workshop II: </a:t>
            </a:r>
            <a:r>
              <a:rPr lang="en-US" err="1"/>
              <a:t>Oristano</a:t>
            </a:r>
            <a:r>
              <a:rPr lang="en-US"/>
              <a:t> – Climate vulnerability, Impacts and Projections</a:t>
            </a:r>
          </a:p>
        </p:txBody>
      </p:sp>
    </p:spTree>
    <p:extLst>
      <p:ext uri="{BB962C8B-B14F-4D97-AF65-F5344CB8AC3E}">
        <p14:creationId xmlns:p14="http://schemas.microsoft.com/office/powerpoint/2010/main" val="31582538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tyle 1 - watermark">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0794CFDB-D5B9-4CF5-89EE-4EF45088EA96}"/>
              </a:ext>
            </a:extLst>
          </p:cNvPr>
          <p:cNvPicPr>
            <a:picLocks noChangeAspect="1"/>
          </p:cNvPicPr>
          <p:nvPr userDrawn="1"/>
        </p:nvPicPr>
        <p:blipFill rotWithShape="1">
          <a:blip r:embed="rId2">
            <a:alphaModFix amt="20000"/>
            <a:extLst>
              <a:ext uri="{96DAC541-7B7A-43D3-8B79-37D633B846F1}">
                <asvg:svgBlip xmlns:asvg="http://schemas.microsoft.com/office/drawing/2016/SVG/main" r:embed="rId3"/>
              </a:ext>
            </a:extLst>
          </a:blip>
          <a:srcRect t="-654" b="72009"/>
          <a:stretch/>
        </p:blipFill>
        <p:spPr>
          <a:xfrm>
            <a:off x="0" y="5693883"/>
            <a:ext cx="12192000" cy="1164117"/>
          </a:xfrm>
          <a:prstGeom prst="rect">
            <a:avLst/>
          </a:prstGeom>
        </p:spPr>
      </p:pic>
      <p:sp>
        <p:nvSpPr>
          <p:cNvPr id="21" name="Slide Number Placeholder 5">
            <a:extLst>
              <a:ext uri="{FF2B5EF4-FFF2-40B4-BE49-F238E27FC236}">
                <a16:creationId xmlns:a16="http://schemas.microsoft.com/office/drawing/2014/main" id="{E0A44291-1AF8-D64D-BD0E-9FB0307EF91B}"/>
              </a:ext>
            </a:extLst>
          </p:cNvPr>
          <p:cNvSpPr>
            <a:spLocks noGrp="1"/>
          </p:cNvSpPr>
          <p:nvPr>
            <p:ph type="sldNum" sz="quarter" idx="12"/>
          </p:nvPr>
        </p:nvSpPr>
        <p:spPr>
          <a:xfrm>
            <a:off x="9175508" y="6356349"/>
            <a:ext cx="2743200" cy="365125"/>
          </a:xfrm>
          <a:prstGeom prst="rect">
            <a:avLst/>
          </a:prstGeom>
        </p:spPr>
        <p:txBody>
          <a:bodyPr/>
          <a:lstStyle>
            <a:lvl1pPr algn="r">
              <a:defRPr sz="1200">
                <a:solidFill>
                  <a:schemeClr val="tx1">
                    <a:lumMod val="75000"/>
                    <a:lumOff val="25000"/>
                  </a:schemeClr>
                </a:solidFill>
                <a:latin typeface="Verdana" panose="020B0604030504040204" pitchFamily="34" charset="0"/>
                <a:ea typeface="Verdana" panose="020B0604030504040204" pitchFamily="34" charset="0"/>
              </a:defRPr>
            </a:lvl1pPr>
          </a:lstStyle>
          <a:p>
            <a:fld id="{6B3F9B04-52E9-D64B-8808-0308FE78F2E0}" type="slidenum">
              <a:rPr lang="en-US" smtClean="0"/>
              <a:pPr/>
              <a:t>‹#›</a:t>
            </a:fld>
            <a:endParaRPr lang="en-US"/>
          </a:p>
        </p:txBody>
      </p:sp>
    </p:spTree>
    <p:extLst>
      <p:ext uri="{BB962C8B-B14F-4D97-AF65-F5344CB8AC3E}">
        <p14:creationId xmlns:p14="http://schemas.microsoft.com/office/powerpoint/2010/main" val="1223493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tyle 2 - picture">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C207B1A-DE4D-1B4A-8F8D-DD02A0D1127E}"/>
              </a:ext>
            </a:extLst>
          </p:cNvPr>
          <p:cNvSpPr>
            <a:spLocks noGrp="1"/>
          </p:cNvSpPr>
          <p:nvPr>
            <p:ph type="body" sz="half" idx="2"/>
          </p:nvPr>
        </p:nvSpPr>
        <p:spPr>
          <a:xfrm>
            <a:off x="342305" y="3131583"/>
            <a:ext cx="3391496" cy="773328"/>
          </a:xfrm>
          <a:prstGeom prst="rect">
            <a:avLst/>
          </a:prstGeom>
        </p:spPr>
        <p:txBody>
          <a:bodyPr>
            <a:normAutofit/>
          </a:bodyPr>
          <a:lstStyle>
            <a:lvl1pPr marL="0" indent="0" algn="l">
              <a:buNone/>
              <a:defRPr sz="1800">
                <a:solidFill>
                  <a:srgbClr val="3DC1F2"/>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Title 1">
            <a:extLst>
              <a:ext uri="{FF2B5EF4-FFF2-40B4-BE49-F238E27FC236}">
                <a16:creationId xmlns:a16="http://schemas.microsoft.com/office/drawing/2014/main" id="{6D9054CC-8F1D-A642-8CB0-CE9AFC2264CA}"/>
              </a:ext>
            </a:extLst>
          </p:cNvPr>
          <p:cNvSpPr>
            <a:spLocks noGrp="1"/>
          </p:cNvSpPr>
          <p:nvPr>
            <p:ph type="ctrTitle" hasCustomPrompt="1"/>
          </p:nvPr>
        </p:nvSpPr>
        <p:spPr>
          <a:xfrm>
            <a:off x="307766" y="1720163"/>
            <a:ext cx="3426035" cy="1151725"/>
          </a:xfrm>
          <a:prstGeom prst="rect">
            <a:avLst/>
          </a:prstGeom>
          <a:noFill/>
        </p:spPr>
        <p:txBody>
          <a:bodyPr anchor="b">
            <a:noAutofit/>
          </a:bodyPr>
          <a:lstStyle>
            <a:lvl1pPr algn="l">
              <a:defRPr sz="2000" b="0">
                <a:solidFill>
                  <a:srgbClr val="BF1E2D"/>
                </a:solidFill>
                <a:latin typeface="Verdana" panose="020B0604030504040204" pitchFamily="34" charset="0"/>
                <a:ea typeface="Verdana" panose="020B0604030504040204" pitchFamily="34" charset="0"/>
                <a:cs typeface="Tahoma" panose="020B0604030504040204" pitchFamily="34" charset="0"/>
              </a:defRPr>
            </a:lvl1pPr>
          </a:lstStyle>
          <a:p>
            <a:r>
              <a:rPr lang="en-US"/>
              <a:t>CLICK TO EDIT MASTER TITLE STYLE</a:t>
            </a:r>
          </a:p>
        </p:txBody>
      </p:sp>
      <p:sp>
        <p:nvSpPr>
          <p:cNvPr id="13" name="Slide Number Placeholder 5">
            <a:extLst>
              <a:ext uri="{FF2B5EF4-FFF2-40B4-BE49-F238E27FC236}">
                <a16:creationId xmlns:a16="http://schemas.microsoft.com/office/drawing/2014/main" id="{476FCC4C-EDFD-F34E-B8AB-3F06220CDD1C}"/>
              </a:ext>
            </a:extLst>
          </p:cNvPr>
          <p:cNvSpPr>
            <a:spLocks noGrp="1"/>
          </p:cNvSpPr>
          <p:nvPr>
            <p:ph type="sldNum" sz="quarter" idx="12"/>
          </p:nvPr>
        </p:nvSpPr>
        <p:spPr>
          <a:xfrm>
            <a:off x="9284368" y="6356349"/>
            <a:ext cx="2743200" cy="365125"/>
          </a:xfrm>
          <a:prstGeom prst="rect">
            <a:avLst/>
          </a:prstGeom>
        </p:spPr>
        <p:txBody>
          <a:bodyPr/>
          <a:lstStyle>
            <a:lvl1pPr algn="r">
              <a:defRPr sz="1200">
                <a:solidFill>
                  <a:schemeClr val="tx1">
                    <a:lumMod val="75000"/>
                    <a:lumOff val="25000"/>
                  </a:schemeClr>
                </a:solidFill>
                <a:latin typeface="Verdana" panose="020B0604030504040204" pitchFamily="34" charset="0"/>
                <a:ea typeface="Verdana" panose="020B0604030504040204" pitchFamily="34" charset="0"/>
                <a:cs typeface="Tahoma" panose="020B0604030504040204" pitchFamily="34" charset="0"/>
              </a:defRPr>
            </a:lvl1pPr>
          </a:lstStyle>
          <a:p>
            <a:fld id="{6B3F9B04-52E9-D64B-8808-0308FE78F2E0}" type="slidenum">
              <a:rPr lang="en-US" smtClean="0"/>
              <a:pPr/>
              <a:t>‹#›</a:t>
            </a:fld>
            <a:endParaRPr lang="en-US"/>
          </a:p>
        </p:txBody>
      </p:sp>
      <p:grpSp>
        <p:nvGrpSpPr>
          <p:cNvPr id="10" name="Group 9">
            <a:extLst>
              <a:ext uri="{FF2B5EF4-FFF2-40B4-BE49-F238E27FC236}">
                <a16:creationId xmlns:a16="http://schemas.microsoft.com/office/drawing/2014/main" id="{05E2CEE5-19D7-4432-AF10-9F407E960906}"/>
              </a:ext>
            </a:extLst>
          </p:cNvPr>
          <p:cNvGrpSpPr/>
          <p:nvPr userDrawn="1"/>
        </p:nvGrpSpPr>
        <p:grpSpPr>
          <a:xfrm rot="5400000">
            <a:off x="965513" y="3406141"/>
            <a:ext cx="6430239" cy="45719"/>
            <a:chOff x="2396971" y="1331650"/>
            <a:chExt cx="7856737" cy="85670"/>
          </a:xfrm>
        </p:grpSpPr>
        <p:sp>
          <p:nvSpPr>
            <p:cNvPr id="14" name="Rectangle 13">
              <a:extLst>
                <a:ext uri="{FF2B5EF4-FFF2-40B4-BE49-F238E27FC236}">
                  <a16:creationId xmlns:a16="http://schemas.microsoft.com/office/drawing/2014/main" id="{10D268DB-E3CD-4BEA-A95E-53FDF136973F}"/>
                </a:ext>
              </a:extLst>
            </p:cNvPr>
            <p:cNvSpPr/>
            <p:nvPr/>
          </p:nvSpPr>
          <p:spPr>
            <a:xfrm>
              <a:off x="2396971" y="1331650"/>
              <a:ext cx="1127464" cy="85670"/>
            </a:xfrm>
            <a:prstGeom prst="rect">
              <a:avLst/>
            </a:prstGeom>
            <a:solidFill>
              <a:srgbClr val="BF1E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29AC02E7-49B8-4346-AAA0-A017BFC9A452}"/>
                </a:ext>
              </a:extLst>
            </p:cNvPr>
            <p:cNvSpPr/>
            <p:nvPr/>
          </p:nvSpPr>
          <p:spPr>
            <a:xfrm>
              <a:off x="3524435" y="1331650"/>
              <a:ext cx="1127464" cy="85670"/>
            </a:xfrm>
            <a:prstGeom prst="rect">
              <a:avLst/>
            </a:prstGeom>
            <a:solidFill>
              <a:srgbClr val="F265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7BD7C922-3D40-48F5-92FA-E728A1E1B4AA}"/>
                </a:ext>
              </a:extLst>
            </p:cNvPr>
            <p:cNvSpPr/>
            <p:nvPr/>
          </p:nvSpPr>
          <p:spPr>
            <a:xfrm>
              <a:off x="4651899" y="1331650"/>
              <a:ext cx="1127464" cy="85670"/>
            </a:xfrm>
            <a:prstGeom prst="rect">
              <a:avLst/>
            </a:prstGeom>
            <a:solidFill>
              <a:srgbClr val="F7A3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09FCEB67-873E-44D9-9989-2FD1E9EABD54}"/>
                </a:ext>
              </a:extLst>
            </p:cNvPr>
            <p:cNvSpPr/>
            <p:nvPr/>
          </p:nvSpPr>
          <p:spPr>
            <a:xfrm>
              <a:off x="5779363" y="1331650"/>
              <a:ext cx="1127464" cy="85670"/>
            </a:xfrm>
            <a:prstGeom prst="rect">
              <a:avLst/>
            </a:prstGeom>
            <a:solidFill>
              <a:srgbClr val="FAF4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5BCDE878-3A24-4B54-9876-817DF356D591}"/>
                </a:ext>
              </a:extLst>
            </p:cNvPr>
            <p:cNvSpPr/>
            <p:nvPr/>
          </p:nvSpPr>
          <p:spPr>
            <a:xfrm>
              <a:off x="6906827" y="1331650"/>
              <a:ext cx="1127464" cy="85670"/>
            </a:xfrm>
            <a:prstGeom prst="rect">
              <a:avLst/>
            </a:prstGeom>
            <a:solidFill>
              <a:srgbClr val="67CA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886D3E90-D4C4-4DA7-A2F7-76D989B7C630}"/>
                </a:ext>
              </a:extLst>
            </p:cNvPr>
            <p:cNvSpPr/>
            <p:nvPr/>
          </p:nvSpPr>
          <p:spPr>
            <a:xfrm>
              <a:off x="8025413" y="1331650"/>
              <a:ext cx="1127464" cy="85670"/>
            </a:xfrm>
            <a:prstGeom prst="rect">
              <a:avLst/>
            </a:prstGeom>
            <a:solidFill>
              <a:srgbClr val="95DB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F8764347-DDD4-43C2-9530-FD44B9084231}"/>
                </a:ext>
              </a:extLst>
            </p:cNvPr>
            <p:cNvSpPr/>
            <p:nvPr/>
          </p:nvSpPr>
          <p:spPr>
            <a:xfrm>
              <a:off x="9126244" y="1331650"/>
              <a:ext cx="1127464" cy="85670"/>
            </a:xfrm>
            <a:prstGeom prst="rect">
              <a:avLst/>
            </a:prstGeom>
            <a:solidFill>
              <a:srgbClr val="3DC1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21" name="Picture 20" descr="Logo, company name&#10;&#10;Description automatically generated">
            <a:extLst>
              <a:ext uri="{FF2B5EF4-FFF2-40B4-BE49-F238E27FC236}">
                <a16:creationId xmlns:a16="http://schemas.microsoft.com/office/drawing/2014/main" id="{6F5AECBD-7B9A-4CE1-B4ED-31E156517CB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1457" t="32444" r="30986" b="37111"/>
          <a:stretch/>
        </p:blipFill>
        <p:spPr>
          <a:xfrm>
            <a:off x="1428936" y="572169"/>
            <a:ext cx="1299901" cy="745132"/>
          </a:xfrm>
          <a:prstGeom prst="rect">
            <a:avLst/>
          </a:prstGeom>
        </p:spPr>
      </p:pic>
      <p:sp>
        <p:nvSpPr>
          <p:cNvPr id="22" name="Picture Placeholder 4">
            <a:extLst>
              <a:ext uri="{FF2B5EF4-FFF2-40B4-BE49-F238E27FC236}">
                <a16:creationId xmlns:a16="http://schemas.microsoft.com/office/drawing/2014/main" id="{7BA80060-7381-4725-AE56-46770660A97A}"/>
              </a:ext>
            </a:extLst>
          </p:cNvPr>
          <p:cNvSpPr>
            <a:spLocks noGrp="1"/>
          </p:cNvSpPr>
          <p:nvPr>
            <p:ph type="pic" sz="quarter" idx="13"/>
          </p:nvPr>
        </p:nvSpPr>
        <p:spPr>
          <a:xfrm>
            <a:off x="4686895" y="998572"/>
            <a:ext cx="7172325" cy="5305425"/>
          </a:xfrm>
          <a:prstGeom prst="rect">
            <a:avLst/>
          </a:prstGeom>
        </p:spPr>
        <p:txBody>
          <a:bodyPr/>
          <a:lstStyle>
            <a:lvl1pPr>
              <a:defRPr>
                <a:solidFill>
                  <a:schemeClr val="tx1">
                    <a:lumMod val="75000"/>
                    <a:lumOff val="25000"/>
                  </a:schemeClr>
                </a:solidFill>
              </a:defRPr>
            </a:lvl1pPr>
          </a:lstStyle>
          <a:p>
            <a:endParaRPr lang="en-GB"/>
          </a:p>
        </p:txBody>
      </p:sp>
      <p:pic>
        <p:nvPicPr>
          <p:cNvPr id="23" name="Graphic 22">
            <a:extLst>
              <a:ext uri="{FF2B5EF4-FFF2-40B4-BE49-F238E27FC236}">
                <a16:creationId xmlns:a16="http://schemas.microsoft.com/office/drawing/2014/main" id="{22BB4674-9DFF-4533-AD7D-3DAA8366A2B6}"/>
              </a:ext>
            </a:extLst>
          </p:cNvPr>
          <p:cNvPicPr>
            <a:picLocks noChangeAspect="1"/>
          </p:cNvPicPr>
          <p:nvPr userDrawn="1"/>
        </p:nvPicPr>
        <p:blipFill rotWithShape="1">
          <a:blip r:embed="rId3">
            <a:alphaModFix amt="15000"/>
            <a:extLst>
              <a:ext uri="{96DAC541-7B7A-43D3-8B79-37D633B846F1}">
                <asvg:svgBlip xmlns:asvg="http://schemas.microsoft.com/office/drawing/2016/SVG/main" r:embed="rId4"/>
              </a:ext>
            </a:extLst>
          </a:blip>
          <a:srcRect b="50000"/>
          <a:stretch/>
        </p:blipFill>
        <p:spPr>
          <a:xfrm rot="5400000">
            <a:off x="-2852740" y="2857500"/>
            <a:ext cx="6858000" cy="1143000"/>
          </a:xfrm>
          <a:prstGeom prst="rect">
            <a:avLst/>
          </a:prstGeom>
        </p:spPr>
      </p:pic>
    </p:spTree>
    <p:extLst>
      <p:ext uri="{BB962C8B-B14F-4D97-AF65-F5344CB8AC3E}">
        <p14:creationId xmlns:p14="http://schemas.microsoft.com/office/powerpoint/2010/main" val="20661205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duotone>
              <a:schemeClr val="bg2">
                <a:shade val="45000"/>
                <a:satMod val="135000"/>
              </a:schemeClr>
              <a:prstClr val="white"/>
            </a:duotone>
            <a:extLst>
              <a:ext uri="{28A0092B-C50C-407E-A947-70E740481C1C}">
                <a14:useLocalDpi xmlns:a14="http://schemas.microsoft.com/office/drawing/2010/main" val="0"/>
              </a:ext>
            </a:extLst>
          </a:blip>
          <a:srcRect t="3813" b="6821"/>
          <a:stretch/>
        </p:blipFill>
        <p:spPr>
          <a:xfrm>
            <a:off x="569926" y="5826306"/>
            <a:ext cx="1386095" cy="1019767"/>
          </a:xfrm>
          <a:prstGeom prst="rect">
            <a:avLst/>
          </a:prstGeom>
        </p:spPr>
      </p:pic>
      <p:sp>
        <p:nvSpPr>
          <p:cNvPr id="8" name="Rectangle 12"/>
          <p:cNvSpPr>
            <a:spLocks noGrp="1" noChangeArrowheads="1"/>
          </p:cNvSpPr>
          <p:nvPr>
            <p:ph type="ctrTitle"/>
          </p:nvPr>
        </p:nvSpPr>
        <p:spPr>
          <a:xfrm>
            <a:off x="1375675" y="3006640"/>
            <a:ext cx="8424862" cy="650875"/>
          </a:xfrm>
        </p:spPr>
        <p:txBody>
          <a:bodyPr/>
          <a:lstStyle>
            <a:lvl1pPr algn="ctr">
              <a:defRPr>
                <a:solidFill>
                  <a:srgbClr val="006E9E"/>
                </a:solidFill>
                <a:latin typeface="+mn-lt"/>
              </a:defRPr>
            </a:lvl1pPr>
          </a:lstStyle>
          <a:p>
            <a:pPr lvl="0"/>
            <a:r>
              <a:rPr lang="en-US" noProof="0" dirty="0" err="1"/>
              <a:t>Titelmasterformat</a:t>
            </a:r>
            <a:r>
              <a:rPr lang="en-US" noProof="0" dirty="0"/>
              <a:t> </a:t>
            </a:r>
            <a:r>
              <a:rPr lang="en-US" noProof="0" dirty="0" err="1"/>
              <a:t>durch</a:t>
            </a:r>
            <a:r>
              <a:rPr lang="en-US" noProof="0" dirty="0"/>
              <a:t> </a:t>
            </a:r>
            <a:r>
              <a:rPr lang="en-US" noProof="0" dirty="0" err="1"/>
              <a:t>Klicken</a:t>
            </a:r>
            <a:r>
              <a:rPr lang="en-US" noProof="0" dirty="0"/>
              <a:t> </a:t>
            </a:r>
            <a:r>
              <a:rPr lang="en-US" noProof="0" dirty="0" err="1"/>
              <a:t>bearbeiten</a:t>
            </a:r>
            <a:endParaRPr lang="en-US" noProof="0" dirty="0"/>
          </a:p>
        </p:txBody>
      </p:sp>
      <p:sp>
        <p:nvSpPr>
          <p:cNvPr id="9" name="Rectangle 13"/>
          <p:cNvSpPr>
            <a:spLocks noGrp="1" noChangeArrowheads="1"/>
          </p:cNvSpPr>
          <p:nvPr>
            <p:ph type="subTitle" idx="1"/>
          </p:nvPr>
        </p:nvSpPr>
        <p:spPr>
          <a:xfrm>
            <a:off x="1375675" y="4281127"/>
            <a:ext cx="8424862" cy="649288"/>
          </a:xfrm>
        </p:spPr>
        <p:txBody>
          <a:bodyPr/>
          <a:lstStyle>
            <a:lvl1pPr marL="0" indent="0" algn="r">
              <a:buFont typeface="Arial" panose="020B0604020202020204" pitchFamily="34" charset="0"/>
              <a:buNone/>
              <a:defRPr sz="2800">
                <a:latin typeface="+mn-lt"/>
              </a:defRPr>
            </a:lvl1pPr>
          </a:lstStyle>
          <a:p>
            <a:pPr lvl="0"/>
            <a:r>
              <a:rPr lang="en-US" noProof="0" dirty="0" err="1"/>
              <a:t>Untertitelmasterformat</a:t>
            </a:r>
            <a:r>
              <a:rPr lang="en-US" noProof="0" dirty="0"/>
              <a:t> </a:t>
            </a:r>
            <a:r>
              <a:rPr lang="en-US" noProof="0" dirty="0" err="1"/>
              <a:t>durch</a:t>
            </a:r>
            <a:r>
              <a:rPr lang="en-US" noProof="0" dirty="0"/>
              <a:t> </a:t>
            </a:r>
            <a:r>
              <a:rPr lang="en-US" noProof="0" dirty="0" err="1"/>
              <a:t>Klicken</a:t>
            </a:r>
            <a:r>
              <a:rPr lang="en-US" noProof="0" dirty="0"/>
              <a:t> </a:t>
            </a:r>
            <a:r>
              <a:rPr lang="en-US" noProof="0" dirty="0" err="1"/>
              <a:t>bearbeiten</a:t>
            </a:r>
            <a:endParaRPr lang="en-US" noProof="0" dirty="0"/>
          </a:p>
        </p:txBody>
      </p:sp>
      <p:sp>
        <p:nvSpPr>
          <p:cNvPr id="10" name="Line 8"/>
          <p:cNvSpPr>
            <a:spLocks noChangeShapeType="1"/>
          </p:cNvSpPr>
          <p:nvPr userDrawn="1"/>
        </p:nvSpPr>
        <p:spPr bwMode="auto">
          <a:xfrm>
            <a:off x="216000" y="5760000"/>
            <a:ext cx="11628000" cy="0"/>
          </a:xfrm>
          <a:prstGeom prst="line">
            <a:avLst/>
          </a:prstGeom>
          <a:noFill/>
          <a:ln w="28575">
            <a:solidFill>
              <a:srgbClr val="808080"/>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de-DE" sz="2400">
              <a:solidFill>
                <a:srgbClr val="000000"/>
              </a:solidFill>
              <a:latin typeface="Arial" charset="0"/>
            </a:endParaRPr>
          </a:p>
        </p:txBody>
      </p:sp>
      <p:sp>
        <p:nvSpPr>
          <p:cNvPr id="12" name="Footer Placeholder 4"/>
          <p:cNvSpPr>
            <a:spLocks noGrp="1"/>
          </p:cNvSpPr>
          <p:nvPr>
            <p:ph type="ftr" sz="quarter" idx="11"/>
          </p:nvPr>
        </p:nvSpPr>
        <p:spPr>
          <a:xfrm>
            <a:off x="4038600" y="6356350"/>
            <a:ext cx="4114800" cy="365125"/>
          </a:xfrm>
        </p:spPr>
        <p:txBody>
          <a:bodyPr/>
          <a:lstStyle/>
          <a:p>
            <a:r>
              <a:rPr lang="de-DE"/>
              <a:t>SAB - March 18, 2019</a:t>
            </a:r>
            <a:endParaRPr lang="de-DE" dirty="0"/>
          </a:p>
        </p:txBody>
      </p:sp>
      <p:sp>
        <p:nvSpPr>
          <p:cNvPr id="13" name="Slide Number Placeholder 5"/>
          <p:cNvSpPr>
            <a:spLocks noGrp="1"/>
          </p:cNvSpPr>
          <p:nvPr>
            <p:ph type="sldNum" sz="quarter" idx="12"/>
          </p:nvPr>
        </p:nvSpPr>
        <p:spPr>
          <a:xfrm>
            <a:off x="8610600" y="6356350"/>
            <a:ext cx="2743200" cy="365125"/>
          </a:xfrm>
        </p:spPr>
        <p:txBody>
          <a:bodyPr/>
          <a:lstStyle/>
          <a:p>
            <a:fld id="{1B44015D-9407-488E-8AD7-722ADB5AEF29}" type="slidenum">
              <a:rPr lang="de-DE" smtClean="0"/>
              <a:t>‹#›</a:t>
            </a:fld>
            <a:endParaRPr lang="de-DE"/>
          </a:p>
        </p:txBody>
      </p:sp>
      <p:pic>
        <p:nvPicPr>
          <p:cNvPr id="14" name="Picture 1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04800" y="838200"/>
            <a:ext cx="5897217" cy="1167683"/>
          </a:xfrm>
          <a:prstGeom prst="rect">
            <a:avLst/>
          </a:prstGeom>
        </p:spPr>
      </p:pic>
    </p:spTree>
    <p:extLst>
      <p:ext uri="{BB962C8B-B14F-4D97-AF65-F5344CB8AC3E}">
        <p14:creationId xmlns:p14="http://schemas.microsoft.com/office/powerpoint/2010/main" val="13946658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 Bullet Points">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lvl1pPr>
              <a:defRPr/>
            </a:lvl1pPr>
          </a:lstStyle>
          <a:p>
            <a:r>
              <a:rPr lang="de-DE" dirty="0"/>
              <a:t> </a:t>
            </a:r>
          </a:p>
        </p:txBody>
      </p:sp>
      <p:sp>
        <p:nvSpPr>
          <p:cNvPr id="6" name="Slide Number Placeholder 5"/>
          <p:cNvSpPr>
            <a:spLocks noGrp="1"/>
          </p:cNvSpPr>
          <p:nvPr>
            <p:ph type="sldNum" sz="quarter" idx="12"/>
          </p:nvPr>
        </p:nvSpPr>
        <p:spPr/>
        <p:txBody>
          <a:bodyPr/>
          <a:lstStyle/>
          <a:p>
            <a:fld id="{1B44015D-9407-488E-8AD7-722ADB5AEF29}" type="slidenum">
              <a:rPr lang="de-DE" smtClean="0"/>
              <a:t>‹#›</a:t>
            </a:fld>
            <a:endParaRPr lang="de-DE" dirty="0"/>
          </a:p>
        </p:txBody>
      </p:sp>
      <p:pic>
        <p:nvPicPr>
          <p:cNvPr id="9" name="Picture 10" descr="A_RGB"/>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28600" y="6016625"/>
            <a:ext cx="1371600"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Line 16"/>
          <p:cNvSpPr>
            <a:spLocks noChangeShapeType="1"/>
          </p:cNvSpPr>
          <p:nvPr userDrawn="1"/>
        </p:nvSpPr>
        <p:spPr bwMode="auto">
          <a:xfrm>
            <a:off x="1692274" y="6237287"/>
            <a:ext cx="9661526" cy="3256"/>
          </a:xfrm>
          <a:prstGeom prst="line">
            <a:avLst/>
          </a:prstGeom>
          <a:ln>
            <a:headEnd/>
            <a:tailEnd/>
          </a:ln>
        </p:spPr>
        <p:style>
          <a:lnRef idx="1">
            <a:schemeClr val="dk1"/>
          </a:lnRef>
          <a:fillRef idx="0">
            <a:schemeClr val="dk1"/>
          </a:fillRef>
          <a:effectRef idx="0">
            <a:schemeClr val="dk1"/>
          </a:effectRef>
          <a:fontRef idx="minor">
            <a:schemeClr val="tx1"/>
          </a:fontRef>
        </p:style>
        <p:txBody>
          <a:bodyPr/>
          <a:lstStyle/>
          <a:p>
            <a:endParaRPr lang="de-DE"/>
          </a:p>
        </p:txBody>
      </p:sp>
      <p:sp>
        <p:nvSpPr>
          <p:cNvPr id="8" name="Title 1"/>
          <p:cNvSpPr>
            <a:spLocks noGrp="1"/>
          </p:cNvSpPr>
          <p:nvPr>
            <p:ph type="title"/>
          </p:nvPr>
        </p:nvSpPr>
        <p:spPr>
          <a:xfrm>
            <a:off x="838200" y="365126"/>
            <a:ext cx="10515600" cy="785894"/>
          </a:xfrm>
        </p:spPr>
        <p:txBody>
          <a:bodyPr/>
          <a:lstStyle>
            <a:lvl1pPr>
              <a:defRPr b="0">
                <a:solidFill>
                  <a:srgbClr val="006E9E"/>
                </a:solidFill>
                <a:latin typeface="+mn-lt"/>
              </a:defRPr>
            </a:lvl1pPr>
          </a:lstStyle>
          <a:p>
            <a:r>
              <a:rPr lang="en-US" dirty="0"/>
              <a:t>Click to edit Master title style</a:t>
            </a:r>
            <a:endParaRPr lang="de-DE" dirty="0"/>
          </a:p>
        </p:txBody>
      </p:sp>
      <p:sp>
        <p:nvSpPr>
          <p:cNvPr id="11" name="Content Placeholder 2"/>
          <p:cNvSpPr>
            <a:spLocks noGrp="1"/>
          </p:cNvSpPr>
          <p:nvPr>
            <p:ph idx="1"/>
          </p:nvPr>
        </p:nvSpPr>
        <p:spPr>
          <a:xfrm>
            <a:off x="838200" y="1740559"/>
            <a:ext cx="10515600" cy="3858776"/>
          </a:xfrm>
        </p:spPr>
        <p:txBody>
          <a:bodyPr>
            <a:noAutofit/>
          </a:bodyPr>
          <a:lstStyle>
            <a:lvl1pPr marL="0" indent="0">
              <a:lnSpc>
                <a:spcPct val="100000"/>
              </a:lnSpc>
              <a:spcBef>
                <a:spcPts val="0"/>
              </a:spcBef>
              <a:spcAft>
                <a:spcPts val="600"/>
              </a:spcAft>
              <a:buFont typeface="Arial" panose="020B0604020202020204" pitchFamily="34" charset="0"/>
              <a:buNone/>
              <a:defRPr b="1"/>
            </a:lvl1pPr>
            <a:lvl2pPr marL="685800" indent="-228600">
              <a:lnSpc>
                <a:spcPct val="100000"/>
              </a:lnSpc>
              <a:spcBef>
                <a:spcPts val="0"/>
              </a:spcBef>
              <a:spcAft>
                <a:spcPts val="300"/>
              </a:spcAft>
              <a:buFont typeface="Arial" panose="020B0604020202020204" pitchFamily="34" charset="0"/>
              <a:buChar char="•"/>
              <a:defRPr/>
            </a:lvl2pPr>
            <a:lvl3pPr marL="1143000" indent="-228600">
              <a:spcBef>
                <a:spcPts val="0"/>
              </a:spcBef>
              <a:spcAft>
                <a:spcPts val="600"/>
              </a:spcAft>
              <a:buFont typeface="Arial" panose="020B0604020202020204" pitchFamily="34" charset="0"/>
              <a:buChar char="•"/>
              <a:defRPr/>
            </a:lvl3pPr>
            <a:lvl4pPr marL="1600200" indent="-228600">
              <a:spcBef>
                <a:spcPts val="0"/>
              </a:spcBef>
              <a:spcAft>
                <a:spcPts val="600"/>
              </a:spcAft>
              <a:buFont typeface="Arial" panose="020B0604020202020204" pitchFamily="34" charset="0"/>
              <a:buChar char="•"/>
              <a:defRPr/>
            </a:lvl4pPr>
            <a:lvl5pPr marL="2057400" indent="-228600">
              <a:spcBef>
                <a:spcPts val="0"/>
              </a:spcBef>
              <a:spcAft>
                <a:spcPts val="600"/>
              </a:spcAft>
              <a:buFont typeface="Arial" panose="020B0604020202020204" pitchFamily="34" charset="0"/>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de-DE" dirty="0"/>
          </a:p>
        </p:txBody>
      </p:sp>
      <p:sp>
        <p:nvSpPr>
          <p:cNvPr id="12" name="Title 1"/>
          <p:cNvSpPr txBox="1">
            <a:spLocks/>
          </p:cNvSpPr>
          <p:nvPr userDrawn="1"/>
        </p:nvSpPr>
        <p:spPr>
          <a:xfrm>
            <a:off x="878964" y="1070447"/>
            <a:ext cx="10515600" cy="8895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kern="1200">
                <a:solidFill>
                  <a:srgbClr val="006E9E"/>
                </a:solidFill>
                <a:latin typeface="+mn-lt"/>
                <a:ea typeface="+mj-ea"/>
                <a:cs typeface="+mj-cs"/>
              </a:defRPr>
            </a:lvl1pPr>
          </a:lstStyle>
          <a:p>
            <a:r>
              <a:rPr lang="de-DE" sz="2000" dirty="0"/>
              <a:t> </a:t>
            </a:r>
          </a:p>
        </p:txBody>
      </p:sp>
      <p:sp>
        <p:nvSpPr>
          <p:cNvPr id="13" name="Content Placeholder 6"/>
          <p:cNvSpPr>
            <a:spLocks noGrp="1"/>
          </p:cNvSpPr>
          <p:nvPr>
            <p:ph sz="quarter" idx="13" hasCustomPrompt="1"/>
          </p:nvPr>
        </p:nvSpPr>
        <p:spPr>
          <a:xfrm>
            <a:off x="838200" y="1084523"/>
            <a:ext cx="10515600" cy="377448"/>
          </a:xfrm>
        </p:spPr>
        <p:txBody>
          <a:bodyPr>
            <a:noAutofit/>
          </a:bodyPr>
          <a:lstStyle>
            <a:lvl1pPr marL="0" indent="0">
              <a:buNone/>
              <a:defRPr sz="2000">
                <a:solidFill>
                  <a:srgbClr val="006E9E"/>
                </a:solidFill>
              </a:defRPr>
            </a:lvl1pPr>
          </a:lstStyle>
          <a:p>
            <a:pPr lvl="0"/>
            <a:r>
              <a:rPr lang="en-US" dirty="0"/>
              <a:t>Click to edit </a:t>
            </a:r>
            <a:r>
              <a:rPr lang="en-US" dirty="0" err="1"/>
              <a:t>subtitile</a:t>
            </a:r>
            <a:endParaRPr lang="en-US" dirty="0"/>
          </a:p>
        </p:txBody>
      </p:sp>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28600" y="480339"/>
            <a:ext cx="325180" cy="459078"/>
          </a:xfrm>
          <a:prstGeom prst="rect">
            <a:avLst/>
          </a:prstGeom>
        </p:spPr>
      </p:pic>
    </p:spTree>
    <p:extLst>
      <p:ext uri="{BB962C8B-B14F-4D97-AF65-F5344CB8AC3E}">
        <p14:creationId xmlns:p14="http://schemas.microsoft.com/office/powerpoint/2010/main" val="12516909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 and Content - Blanco Bullets">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1B44015D-9407-488E-8AD7-722ADB5AEF29}" type="slidenum">
              <a:rPr lang="de-DE" smtClean="0"/>
              <a:t>‹#›</a:t>
            </a:fld>
            <a:endParaRPr lang="de-DE" dirty="0"/>
          </a:p>
        </p:txBody>
      </p:sp>
      <p:sp>
        <p:nvSpPr>
          <p:cNvPr id="5" name="Title 1"/>
          <p:cNvSpPr>
            <a:spLocks noGrp="1"/>
          </p:cNvSpPr>
          <p:nvPr>
            <p:ph type="title"/>
          </p:nvPr>
        </p:nvSpPr>
        <p:spPr>
          <a:xfrm>
            <a:off x="838200" y="365126"/>
            <a:ext cx="10515600" cy="785894"/>
          </a:xfrm>
        </p:spPr>
        <p:txBody>
          <a:bodyPr/>
          <a:lstStyle>
            <a:lvl1pPr>
              <a:defRPr b="0">
                <a:solidFill>
                  <a:srgbClr val="006E9E"/>
                </a:solidFill>
                <a:latin typeface="+mn-lt"/>
              </a:defRPr>
            </a:lvl1pPr>
          </a:lstStyle>
          <a:p>
            <a:r>
              <a:rPr lang="en-US" dirty="0"/>
              <a:t>Click to edit Master title style</a:t>
            </a:r>
            <a:endParaRPr lang="de-DE" dirty="0"/>
          </a:p>
        </p:txBody>
      </p:sp>
      <p:sp>
        <p:nvSpPr>
          <p:cNvPr id="7" name="Content Placeholder 2"/>
          <p:cNvSpPr>
            <a:spLocks noGrp="1"/>
          </p:cNvSpPr>
          <p:nvPr>
            <p:ph idx="1"/>
          </p:nvPr>
        </p:nvSpPr>
        <p:spPr>
          <a:xfrm>
            <a:off x="838200" y="1846889"/>
            <a:ext cx="10515600" cy="3858776"/>
          </a:xfrm>
        </p:spPr>
        <p:txBody>
          <a:bodyPr>
            <a:noAutofit/>
          </a:bodyPr>
          <a:lstStyle>
            <a:lvl1pPr marL="228600" indent="-228600">
              <a:lnSpc>
                <a:spcPct val="100000"/>
              </a:lnSpc>
              <a:spcBef>
                <a:spcPts val="0"/>
              </a:spcBef>
              <a:spcAft>
                <a:spcPts val="1000"/>
              </a:spcAft>
              <a:buFont typeface="Arial" panose="020B0604020202020204" pitchFamily="34" charset="0"/>
              <a:buChar char="•"/>
              <a:defRPr/>
            </a:lvl1pPr>
            <a:lvl2pPr marL="685800" indent="-228600">
              <a:lnSpc>
                <a:spcPct val="100000"/>
              </a:lnSpc>
              <a:spcBef>
                <a:spcPts val="0"/>
              </a:spcBef>
              <a:spcAft>
                <a:spcPts val="600"/>
              </a:spcAft>
              <a:buFont typeface="Arial" panose="020B0604020202020204" pitchFamily="34" charset="0"/>
              <a:buChar char="•"/>
              <a:defRPr/>
            </a:lvl2pPr>
            <a:lvl3pPr marL="1143000" indent="-228600">
              <a:spcBef>
                <a:spcPts val="0"/>
              </a:spcBef>
              <a:spcAft>
                <a:spcPts val="600"/>
              </a:spcAft>
              <a:buFont typeface="Arial" panose="020B0604020202020204" pitchFamily="34" charset="0"/>
              <a:buChar char="•"/>
              <a:defRPr/>
            </a:lvl3pPr>
            <a:lvl4pPr marL="1600200" indent="-228600">
              <a:spcBef>
                <a:spcPts val="0"/>
              </a:spcBef>
              <a:spcAft>
                <a:spcPts val="600"/>
              </a:spcAft>
              <a:buFont typeface="Arial" panose="020B0604020202020204" pitchFamily="34" charset="0"/>
              <a:buChar char="•"/>
              <a:defRPr/>
            </a:lvl4pPr>
            <a:lvl5pPr marL="2057400" indent="-228600">
              <a:spcBef>
                <a:spcPts val="0"/>
              </a:spcBef>
              <a:spcAft>
                <a:spcPts val="600"/>
              </a:spcAft>
              <a:buFont typeface="Arial" panose="020B0604020202020204" pitchFamily="34" charset="0"/>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de-DE" dirty="0"/>
          </a:p>
        </p:txBody>
      </p:sp>
      <p:sp>
        <p:nvSpPr>
          <p:cNvPr id="8" name="Title 1"/>
          <p:cNvSpPr txBox="1">
            <a:spLocks/>
          </p:cNvSpPr>
          <p:nvPr userDrawn="1"/>
        </p:nvSpPr>
        <p:spPr>
          <a:xfrm>
            <a:off x="878964" y="1070447"/>
            <a:ext cx="10515600" cy="8895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kern="1200">
                <a:solidFill>
                  <a:srgbClr val="006E9E"/>
                </a:solidFill>
                <a:latin typeface="+mn-lt"/>
                <a:ea typeface="+mj-ea"/>
                <a:cs typeface="+mj-cs"/>
              </a:defRPr>
            </a:lvl1pPr>
          </a:lstStyle>
          <a:p>
            <a:r>
              <a:rPr lang="de-DE" sz="2000" dirty="0"/>
              <a:t> </a:t>
            </a:r>
          </a:p>
        </p:txBody>
      </p:sp>
      <p:sp>
        <p:nvSpPr>
          <p:cNvPr id="9" name="Content Placeholder 6"/>
          <p:cNvSpPr>
            <a:spLocks noGrp="1"/>
          </p:cNvSpPr>
          <p:nvPr>
            <p:ph sz="quarter" idx="13" hasCustomPrompt="1"/>
          </p:nvPr>
        </p:nvSpPr>
        <p:spPr>
          <a:xfrm>
            <a:off x="838200" y="1084523"/>
            <a:ext cx="10515600" cy="377448"/>
          </a:xfrm>
        </p:spPr>
        <p:txBody>
          <a:bodyPr>
            <a:noAutofit/>
          </a:bodyPr>
          <a:lstStyle>
            <a:lvl1pPr marL="0" indent="0">
              <a:buNone/>
              <a:defRPr sz="2000">
                <a:solidFill>
                  <a:srgbClr val="006E9E"/>
                </a:solidFill>
              </a:defRPr>
            </a:lvl1pPr>
          </a:lstStyle>
          <a:p>
            <a:pPr lvl="0"/>
            <a:r>
              <a:rPr lang="en-US" dirty="0"/>
              <a:t>Click to edit </a:t>
            </a:r>
            <a:r>
              <a:rPr lang="en-US" dirty="0" err="1"/>
              <a:t>subtitile</a:t>
            </a:r>
            <a:endParaRPr lang="en-US" dirty="0"/>
          </a:p>
        </p:txBody>
      </p:sp>
    </p:spTree>
    <p:extLst>
      <p:ext uri="{BB962C8B-B14F-4D97-AF65-F5344CB8AC3E}">
        <p14:creationId xmlns:p14="http://schemas.microsoft.com/office/powerpoint/2010/main" val="255171542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theme" Target="../theme/theme2.xml"/><Relationship Id="rId5" Type="http://schemas.openxmlformats.org/officeDocument/2006/relationships/slideLayout" Target="../slideLayouts/slideLayout11.xml"/><Relationship Id="rId4"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2">
            <a:extLst>
              <a:ext uri="{FF2B5EF4-FFF2-40B4-BE49-F238E27FC236}">
                <a16:creationId xmlns:a16="http://schemas.microsoft.com/office/drawing/2014/main" id="{1AF44502-6AB8-433E-B9BD-95AA6BA4C6A9}"/>
              </a:ext>
            </a:extLst>
          </p:cNvPr>
          <p:cNvSpPr>
            <a:spLocks noChangeArrowheads="1"/>
          </p:cNvSpPr>
          <p:nvPr userDrawn="1"/>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Tree>
    <p:extLst>
      <p:ext uri="{BB962C8B-B14F-4D97-AF65-F5344CB8AC3E}">
        <p14:creationId xmlns:p14="http://schemas.microsoft.com/office/powerpoint/2010/main" val="2004699387"/>
      </p:ext>
    </p:extLst>
  </p:cSld>
  <p:clrMap bg1="lt1" tx1="dk1" bg2="lt2" tx2="dk2" accent1="accent1" accent2="accent2" accent3="accent3" accent4="accent4" accent5="accent5" accent6="accent6" hlink="hlink" folHlink="folHlink"/>
  <p:sldLayoutIdLst>
    <p:sldLayoutId id="2147483649" r:id="rId1"/>
    <p:sldLayoutId id="2147483683" r:id="rId2"/>
    <p:sldLayoutId id="2147483665" r:id="rId3"/>
    <p:sldLayoutId id="2147483666" r:id="rId4"/>
    <p:sldLayoutId id="2147483667" r:id="rId5"/>
    <p:sldLayoutId id="2147483668" r:id="rId6"/>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de-DE"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BB95BA-C818-42DE-81B8-EE9F05582B3E}" type="datetime1">
              <a:rPr lang="de-DE" smtClean="0"/>
              <a:t>12.09.2024</a:t>
            </a:fld>
            <a:endParaRPr lang="de-DE"/>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de-DE"/>
              <a:t>SAB - March 18, 2019</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B44015D-9407-488E-8AD7-722ADB5AEF29}" type="slidenum">
              <a:rPr lang="de-DE" smtClean="0"/>
              <a:t>‹#›</a:t>
            </a:fld>
            <a:endParaRPr lang="de-DE"/>
          </a:p>
        </p:txBody>
      </p:sp>
    </p:spTree>
    <p:extLst>
      <p:ext uri="{BB962C8B-B14F-4D97-AF65-F5344CB8AC3E}">
        <p14:creationId xmlns:p14="http://schemas.microsoft.com/office/powerpoint/2010/main" val="110995634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Lst>
  <p:hf hdr="0" dt="0"/>
  <p:txStyles>
    <p:titleStyle>
      <a:lvl1pPr algn="l" defTabSz="914400" rtl="0" eaLnBrk="1" latinLnBrk="0" hangingPunct="1">
        <a:lnSpc>
          <a:spcPct val="90000"/>
        </a:lnSpc>
        <a:spcBef>
          <a:spcPct val="0"/>
        </a:spcBef>
        <a:buNone/>
        <a:defRPr sz="4400" kern="1200">
          <a:solidFill>
            <a:srgbClr val="006E9E"/>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46.png"/><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2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49.pn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50.pn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51.pn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52.pn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53.pn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52.pn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microsoft.com/office/2018/10/relationships/comments" Target="../comments/modernComment_161_28BB8AD5.xml"/><Relationship Id="rId4" Type="http://schemas.openxmlformats.org/officeDocument/2006/relationships/image" Target="../media/image1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microsoft.com/office/2018/10/relationships/comments" Target="../comments/modernComment_162_D5E58E2E.xml"/><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8" Type="http://schemas.openxmlformats.org/officeDocument/2006/relationships/image" Target="../media/image23.svg"/><Relationship Id="rId13" Type="http://schemas.openxmlformats.org/officeDocument/2006/relationships/image" Target="../media/image28.sv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7.sv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1.sv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svg"/><Relationship Id="rId4" Type="http://schemas.openxmlformats.org/officeDocument/2006/relationships/image" Target="../media/image19.svg"/><Relationship Id="rId9" Type="http://schemas.openxmlformats.org/officeDocument/2006/relationships/image" Target="../media/image24.png"/><Relationship Id="rId14" Type="http://schemas.openxmlformats.org/officeDocument/2006/relationships/image" Target="../media/image29.sv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1A01E3-1342-44E9-976D-36CE39BBA138}"/>
              </a:ext>
            </a:extLst>
          </p:cNvPr>
          <p:cNvSpPr>
            <a:spLocks noGrp="1"/>
          </p:cNvSpPr>
          <p:nvPr>
            <p:ph type="ctrTitle"/>
          </p:nvPr>
        </p:nvSpPr>
        <p:spPr/>
        <p:txBody>
          <a:bodyPr/>
          <a:lstStyle/>
          <a:p>
            <a:pPr algn="ctr"/>
            <a:r>
              <a:rPr lang="en-US" dirty="0"/>
              <a:t>Update on climate change impacts in West Country</a:t>
            </a:r>
            <a:endParaRPr lang="en-DE" dirty="0"/>
          </a:p>
        </p:txBody>
      </p:sp>
      <p:sp>
        <p:nvSpPr>
          <p:cNvPr id="3" name="Subtitle 2">
            <a:extLst>
              <a:ext uri="{FF2B5EF4-FFF2-40B4-BE49-F238E27FC236}">
                <a16:creationId xmlns:a16="http://schemas.microsoft.com/office/drawing/2014/main" id="{A53E5BBB-5208-4A09-B0FB-BC95E2B695E7}"/>
              </a:ext>
            </a:extLst>
          </p:cNvPr>
          <p:cNvSpPr>
            <a:spLocks noGrp="1"/>
          </p:cNvSpPr>
          <p:nvPr>
            <p:ph type="subTitle" idx="1"/>
          </p:nvPr>
        </p:nvSpPr>
        <p:spPr>
          <a:xfrm>
            <a:off x="1576646" y="5360853"/>
            <a:ext cx="9144000" cy="365125"/>
          </a:xfrm>
        </p:spPr>
        <p:txBody>
          <a:bodyPr/>
          <a:lstStyle/>
          <a:p>
            <a:pPr algn="ctr"/>
            <a:r>
              <a:rPr lang="en-US" dirty="0"/>
              <a:t>Fred F. Hattermann, Potsdam Institute for Climate Impact Research</a:t>
            </a:r>
            <a:endParaRPr lang="en-DE" dirty="0"/>
          </a:p>
        </p:txBody>
      </p:sp>
    </p:spTree>
    <p:extLst>
      <p:ext uri="{BB962C8B-B14F-4D97-AF65-F5344CB8AC3E}">
        <p14:creationId xmlns:p14="http://schemas.microsoft.com/office/powerpoint/2010/main" val="26681553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E04AB7A-B519-40B8-9691-20ECEDAA420F}"/>
              </a:ext>
            </a:extLst>
          </p:cNvPr>
          <p:cNvSpPr>
            <a:spLocks noGrp="1"/>
          </p:cNvSpPr>
          <p:nvPr>
            <p:ph type="ctrTitle"/>
          </p:nvPr>
        </p:nvSpPr>
        <p:spPr/>
        <p:txBody>
          <a:bodyPr>
            <a:normAutofit/>
          </a:bodyPr>
          <a:lstStyle/>
          <a:p>
            <a:r>
              <a:rPr lang="en-US" dirty="0"/>
              <a:t>First step: Investigation of observed discharge (River Exe)</a:t>
            </a:r>
            <a:endParaRPr lang="en-DE" dirty="0"/>
          </a:p>
        </p:txBody>
      </p:sp>
      <p:sp>
        <p:nvSpPr>
          <p:cNvPr id="4" name="Slide Number Placeholder 3">
            <a:extLst>
              <a:ext uri="{FF2B5EF4-FFF2-40B4-BE49-F238E27FC236}">
                <a16:creationId xmlns:a16="http://schemas.microsoft.com/office/drawing/2014/main" id="{18AF1D9A-BF30-4B74-BDC1-937C99F57DDE}"/>
              </a:ext>
            </a:extLst>
          </p:cNvPr>
          <p:cNvSpPr>
            <a:spLocks noGrp="1"/>
          </p:cNvSpPr>
          <p:nvPr>
            <p:ph type="sldNum" sz="quarter" idx="12"/>
          </p:nvPr>
        </p:nvSpPr>
        <p:spPr/>
        <p:txBody>
          <a:bodyPr/>
          <a:lstStyle/>
          <a:p>
            <a:fld id="{6B3F9B04-52E9-D64B-8808-0308FE78F2E0}" type="slidenum">
              <a:rPr lang="en-US" smtClean="0"/>
              <a:pPr/>
              <a:t>10</a:t>
            </a:fld>
            <a:endParaRPr lang="en-US"/>
          </a:p>
        </p:txBody>
      </p:sp>
      <p:sp>
        <p:nvSpPr>
          <p:cNvPr id="5" name="Text Placeholder 4">
            <a:extLst>
              <a:ext uri="{FF2B5EF4-FFF2-40B4-BE49-F238E27FC236}">
                <a16:creationId xmlns:a16="http://schemas.microsoft.com/office/drawing/2014/main" id="{75504C1B-24D1-4F7F-B191-53C34C117833}"/>
              </a:ext>
            </a:extLst>
          </p:cNvPr>
          <p:cNvSpPr>
            <a:spLocks noGrp="1"/>
          </p:cNvSpPr>
          <p:nvPr>
            <p:ph type="body" sz="quarter" idx="13"/>
          </p:nvPr>
        </p:nvSpPr>
        <p:spPr/>
        <p:txBody>
          <a:bodyPr/>
          <a:lstStyle/>
          <a:p>
            <a:endParaRPr lang="en-DE" dirty="0"/>
          </a:p>
        </p:txBody>
      </p:sp>
      <p:pic>
        <p:nvPicPr>
          <p:cNvPr id="13" name="Picture 12">
            <a:extLst>
              <a:ext uri="{FF2B5EF4-FFF2-40B4-BE49-F238E27FC236}">
                <a16:creationId xmlns:a16="http://schemas.microsoft.com/office/drawing/2014/main" id="{2132CBFA-9ADC-4BD0-9E55-5A0285A8457A}"/>
              </a:ext>
            </a:extLst>
          </p:cNvPr>
          <p:cNvPicPr>
            <a:picLocks noChangeAspect="1"/>
          </p:cNvPicPr>
          <p:nvPr/>
        </p:nvPicPr>
        <p:blipFill rotWithShape="1">
          <a:blip r:embed="rId2"/>
          <a:srcRect l="4193" t="-2914" r="8186" b="5737"/>
          <a:stretch/>
        </p:blipFill>
        <p:spPr>
          <a:xfrm>
            <a:off x="273292" y="2235785"/>
            <a:ext cx="6003627" cy="4151940"/>
          </a:xfrm>
          <a:prstGeom prst="rect">
            <a:avLst/>
          </a:prstGeom>
          <a:ln>
            <a:noFill/>
          </a:ln>
          <a:effectLst>
            <a:outerShdw blurRad="292100" dist="139700" dir="2700000" algn="tl" rotWithShape="0">
              <a:srgbClr val="333333">
                <a:alpha val="65000"/>
              </a:srgbClr>
            </a:outerShdw>
          </a:effectLst>
        </p:spPr>
      </p:pic>
      <p:sp>
        <p:nvSpPr>
          <p:cNvPr id="2" name="Content Placeholder 1">
            <a:extLst>
              <a:ext uri="{FF2B5EF4-FFF2-40B4-BE49-F238E27FC236}">
                <a16:creationId xmlns:a16="http://schemas.microsoft.com/office/drawing/2014/main" id="{349F8168-6982-44EC-B667-C822669837D4}"/>
              </a:ext>
            </a:extLst>
          </p:cNvPr>
          <p:cNvSpPr>
            <a:spLocks noGrp="1"/>
          </p:cNvSpPr>
          <p:nvPr>
            <p:ph idx="1"/>
          </p:nvPr>
        </p:nvSpPr>
        <p:spPr>
          <a:xfrm>
            <a:off x="1329926" y="2379016"/>
            <a:ext cx="3890357" cy="399541"/>
          </a:xfrm>
        </p:spPr>
        <p:txBody>
          <a:bodyPr>
            <a:normAutofit/>
          </a:bodyPr>
          <a:lstStyle/>
          <a:p>
            <a:pPr marL="0" indent="0" algn="ctr">
              <a:buNone/>
            </a:pPr>
            <a:r>
              <a:rPr lang="en-US" sz="1800" dirty="0"/>
              <a:t>Daily discharge River Exe [m</a:t>
            </a:r>
            <a:r>
              <a:rPr lang="en-US" sz="1800" baseline="30000" dirty="0"/>
              <a:t>3</a:t>
            </a:r>
            <a:r>
              <a:rPr lang="en-US" sz="1800" dirty="0"/>
              <a:t>/s]</a:t>
            </a:r>
            <a:endParaRPr lang="en-DE" sz="1800" dirty="0"/>
          </a:p>
        </p:txBody>
      </p:sp>
      <p:sp>
        <p:nvSpPr>
          <p:cNvPr id="14" name="Rectangle 13">
            <a:extLst>
              <a:ext uri="{FF2B5EF4-FFF2-40B4-BE49-F238E27FC236}">
                <a16:creationId xmlns:a16="http://schemas.microsoft.com/office/drawing/2014/main" id="{60242801-13C0-4F8F-B1D0-A17096F5B4E8}"/>
              </a:ext>
            </a:extLst>
          </p:cNvPr>
          <p:cNvSpPr/>
          <p:nvPr/>
        </p:nvSpPr>
        <p:spPr>
          <a:xfrm>
            <a:off x="8036440" y="4609637"/>
            <a:ext cx="3726472" cy="1600438"/>
          </a:xfrm>
          <a:prstGeom prst="rect">
            <a:avLst/>
          </a:prstGeom>
        </p:spPr>
        <p:txBody>
          <a:bodyPr wrap="square">
            <a:spAutoFit/>
          </a:bodyPr>
          <a:lstStyle/>
          <a:p>
            <a:r>
              <a:rPr lang="en-US" sz="1400" b="1" dirty="0">
                <a:solidFill>
                  <a:srgbClr val="0070C0"/>
                </a:solidFill>
              </a:rPr>
              <a:t>Return period [a]   	Discharge [m</a:t>
            </a:r>
            <a:r>
              <a:rPr lang="en-US" sz="1400" b="1" baseline="30000" dirty="0">
                <a:solidFill>
                  <a:srgbClr val="0070C0"/>
                </a:solidFill>
              </a:rPr>
              <a:t>3</a:t>
            </a:r>
            <a:r>
              <a:rPr lang="en-US" sz="1400" b="1" dirty="0">
                <a:solidFill>
                  <a:srgbClr val="0070C0"/>
                </a:solidFill>
              </a:rPr>
              <a:t>/s] </a:t>
            </a:r>
          </a:p>
          <a:p>
            <a:r>
              <a:rPr lang="en-DE" sz="1400" dirty="0"/>
              <a:t>5      </a:t>
            </a:r>
            <a:r>
              <a:rPr lang="en-US" sz="1400" dirty="0"/>
              <a:t>		</a:t>
            </a:r>
            <a:r>
              <a:rPr lang="en-DE" sz="1400" dirty="0"/>
              <a:t>161.</a:t>
            </a:r>
            <a:r>
              <a:rPr lang="en-US" sz="1400" dirty="0"/>
              <a:t>5</a:t>
            </a:r>
            <a:endParaRPr lang="en-DE" sz="1400" dirty="0"/>
          </a:p>
          <a:p>
            <a:r>
              <a:rPr lang="en-DE" sz="1400" dirty="0"/>
              <a:t>10    </a:t>
            </a:r>
            <a:r>
              <a:rPr lang="en-US" sz="1400" dirty="0"/>
              <a:t>		</a:t>
            </a:r>
            <a:r>
              <a:rPr lang="en-DE" sz="1400" dirty="0"/>
              <a:t>184.</a:t>
            </a:r>
            <a:r>
              <a:rPr lang="en-US" sz="1400" dirty="0"/>
              <a:t>8</a:t>
            </a:r>
            <a:endParaRPr lang="en-DE" sz="1400" dirty="0"/>
          </a:p>
          <a:p>
            <a:r>
              <a:rPr lang="en-DE" sz="1400" dirty="0"/>
              <a:t>25    </a:t>
            </a:r>
            <a:r>
              <a:rPr lang="en-US" sz="1400" dirty="0"/>
              <a:t>		</a:t>
            </a:r>
            <a:r>
              <a:rPr lang="en-DE" sz="1400" dirty="0"/>
              <a:t>214.</a:t>
            </a:r>
            <a:r>
              <a:rPr lang="en-US" sz="1400" dirty="0"/>
              <a:t>2</a:t>
            </a:r>
            <a:endParaRPr lang="en-DE" sz="1400" dirty="0"/>
          </a:p>
          <a:p>
            <a:r>
              <a:rPr lang="en-DE" sz="1400" dirty="0"/>
              <a:t>50    </a:t>
            </a:r>
            <a:r>
              <a:rPr lang="en-US" sz="1400" dirty="0"/>
              <a:t>		</a:t>
            </a:r>
            <a:r>
              <a:rPr lang="en-DE" sz="1400" dirty="0"/>
              <a:t>236.0</a:t>
            </a:r>
          </a:p>
          <a:p>
            <a:r>
              <a:rPr lang="en-DE" sz="1400" dirty="0"/>
              <a:t>100  </a:t>
            </a:r>
            <a:r>
              <a:rPr lang="en-US" sz="1400" dirty="0"/>
              <a:t>		</a:t>
            </a:r>
            <a:r>
              <a:rPr lang="en-DE" sz="1400" dirty="0"/>
              <a:t>257.</a:t>
            </a:r>
            <a:r>
              <a:rPr lang="en-US" sz="1400" dirty="0"/>
              <a:t>7</a:t>
            </a:r>
            <a:endParaRPr lang="en-DE" sz="1400" dirty="0"/>
          </a:p>
          <a:p>
            <a:r>
              <a:rPr lang="en-DE" sz="1400" dirty="0"/>
              <a:t>250  </a:t>
            </a:r>
            <a:r>
              <a:rPr lang="en-US" sz="1400" dirty="0"/>
              <a:t>		</a:t>
            </a:r>
            <a:r>
              <a:rPr lang="en-DE" sz="1400" dirty="0"/>
              <a:t>286.2</a:t>
            </a:r>
          </a:p>
        </p:txBody>
      </p:sp>
      <p:sp>
        <p:nvSpPr>
          <p:cNvPr id="6" name="Rectangle 5">
            <a:extLst>
              <a:ext uri="{FF2B5EF4-FFF2-40B4-BE49-F238E27FC236}">
                <a16:creationId xmlns:a16="http://schemas.microsoft.com/office/drawing/2014/main" id="{E65D28F1-0405-4234-9B9B-F9C694D73654}"/>
              </a:ext>
            </a:extLst>
          </p:cNvPr>
          <p:cNvSpPr/>
          <p:nvPr/>
        </p:nvSpPr>
        <p:spPr>
          <a:xfrm>
            <a:off x="372771" y="1471672"/>
            <a:ext cx="5804666" cy="461665"/>
          </a:xfrm>
          <a:prstGeom prst="rect">
            <a:avLst/>
          </a:prstGeom>
        </p:spPr>
        <p:txBody>
          <a:bodyPr wrap="none">
            <a:spAutoFit/>
          </a:bodyPr>
          <a:lstStyle/>
          <a:p>
            <a:r>
              <a:rPr lang="en-US" sz="2400" dirty="0">
                <a:solidFill>
                  <a:schemeClr val="accent1"/>
                </a:solidFill>
              </a:rPr>
              <a:t>Observed discharge and extremes (River Exe)</a:t>
            </a:r>
            <a:endParaRPr lang="en-DE" sz="2400" dirty="0">
              <a:solidFill>
                <a:schemeClr val="accent1"/>
              </a:solidFill>
            </a:endParaRPr>
          </a:p>
        </p:txBody>
      </p:sp>
      <p:grpSp>
        <p:nvGrpSpPr>
          <p:cNvPr id="9" name="Group 8">
            <a:extLst>
              <a:ext uri="{FF2B5EF4-FFF2-40B4-BE49-F238E27FC236}">
                <a16:creationId xmlns:a16="http://schemas.microsoft.com/office/drawing/2014/main" id="{8A291CA6-1496-4D58-B8EB-4A573ECC2BFD}"/>
              </a:ext>
            </a:extLst>
          </p:cNvPr>
          <p:cNvGrpSpPr/>
          <p:nvPr/>
        </p:nvGrpSpPr>
        <p:grpSpPr>
          <a:xfrm>
            <a:off x="6307142" y="1464199"/>
            <a:ext cx="4554932" cy="2952962"/>
            <a:chOff x="6307142" y="1464199"/>
            <a:chExt cx="4554932" cy="2952962"/>
          </a:xfrm>
        </p:grpSpPr>
        <p:pic>
          <p:nvPicPr>
            <p:cNvPr id="12" name="Picture 11">
              <a:extLst>
                <a:ext uri="{FF2B5EF4-FFF2-40B4-BE49-F238E27FC236}">
                  <a16:creationId xmlns:a16="http://schemas.microsoft.com/office/drawing/2014/main" id="{E6483C47-07C9-45C9-8AD3-2E471B9F05E0}"/>
                </a:ext>
              </a:extLst>
            </p:cNvPr>
            <p:cNvPicPr>
              <a:picLocks noChangeAspect="1"/>
            </p:cNvPicPr>
            <p:nvPr/>
          </p:nvPicPr>
          <p:blipFill rotWithShape="1">
            <a:blip r:embed="rId3"/>
            <a:srcRect l="4606" t="7320" r="52347" b="48236"/>
            <a:stretch/>
          </p:blipFill>
          <p:spPr>
            <a:xfrm>
              <a:off x="8058720" y="1528829"/>
              <a:ext cx="2803354" cy="2888332"/>
            </a:xfrm>
            <a:prstGeom prst="rect">
              <a:avLst/>
            </a:prstGeom>
            <a:ln>
              <a:noFill/>
            </a:ln>
            <a:effectLst>
              <a:outerShdw blurRad="292100" dist="139700" dir="2700000" algn="tl" rotWithShape="0">
                <a:srgbClr val="333333">
                  <a:alpha val="65000"/>
                </a:srgbClr>
              </a:outerShdw>
            </a:effectLst>
          </p:spPr>
        </p:pic>
        <p:sp>
          <p:nvSpPr>
            <p:cNvPr id="7" name="Arrow: Curved Up 6">
              <a:extLst>
                <a:ext uri="{FF2B5EF4-FFF2-40B4-BE49-F238E27FC236}">
                  <a16:creationId xmlns:a16="http://schemas.microsoft.com/office/drawing/2014/main" id="{7E89D3B8-6330-407F-B3AE-7D8A1F3C64B6}"/>
                </a:ext>
              </a:extLst>
            </p:cNvPr>
            <p:cNvSpPr/>
            <p:nvPr/>
          </p:nvSpPr>
          <p:spPr>
            <a:xfrm rot="10106296" flipH="1">
              <a:off x="6307142" y="1464199"/>
              <a:ext cx="1581162" cy="461665"/>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solidFill>
                  <a:schemeClr val="tx1"/>
                </a:solidFill>
              </a:endParaRPr>
            </a:p>
          </p:txBody>
        </p:sp>
        <p:sp>
          <p:nvSpPr>
            <p:cNvPr id="8" name="Rectangle 7">
              <a:extLst>
                <a:ext uri="{FF2B5EF4-FFF2-40B4-BE49-F238E27FC236}">
                  <a16:creationId xmlns:a16="http://schemas.microsoft.com/office/drawing/2014/main" id="{7D9ACBA6-576F-4C9D-BACB-AF1D558211FA}"/>
                </a:ext>
              </a:extLst>
            </p:cNvPr>
            <p:cNvSpPr/>
            <p:nvPr/>
          </p:nvSpPr>
          <p:spPr>
            <a:xfrm rot="20736502">
              <a:off x="6576811" y="1574873"/>
              <a:ext cx="1041824" cy="646331"/>
            </a:xfrm>
            <a:prstGeom prst="rect">
              <a:avLst/>
            </a:prstGeom>
          </p:spPr>
          <p:txBody>
            <a:bodyPr wrap="none">
              <a:spAutoFit/>
            </a:bodyPr>
            <a:lstStyle/>
            <a:p>
              <a:pPr algn="ctr"/>
              <a:r>
                <a:rPr lang="en-US" dirty="0">
                  <a:solidFill>
                    <a:schemeClr val="accent1"/>
                  </a:solidFill>
                </a:rPr>
                <a:t>Flood</a:t>
              </a:r>
              <a:br>
                <a:rPr lang="en-US" dirty="0">
                  <a:solidFill>
                    <a:schemeClr val="accent1"/>
                  </a:solidFill>
                </a:rPr>
              </a:br>
              <a:r>
                <a:rPr lang="en-US" dirty="0">
                  <a:solidFill>
                    <a:schemeClr val="accent1"/>
                  </a:solidFill>
                </a:rPr>
                <a:t>statistics </a:t>
              </a:r>
              <a:endParaRPr lang="en-DE" dirty="0"/>
            </a:p>
          </p:txBody>
        </p:sp>
      </p:grpSp>
      <p:sp>
        <p:nvSpPr>
          <p:cNvPr id="10" name="Rectangle: Rounded Corners 9">
            <a:extLst>
              <a:ext uri="{FF2B5EF4-FFF2-40B4-BE49-F238E27FC236}">
                <a16:creationId xmlns:a16="http://schemas.microsoft.com/office/drawing/2014/main" id="{98E2E12C-1E43-47EA-8E83-FE30745EE5D8}"/>
              </a:ext>
            </a:extLst>
          </p:cNvPr>
          <p:cNvSpPr/>
          <p:nvPr/>
        </p:nvSpPr>
        <p:spPr>
          <a:xfrm>
            <a:off x="8058720" y="5056553"/>
            <a:ext cx="2374818" cy="272617"/>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cxnSp>
        <p:nvCxnSpPr>
          <p:cNvPr id="15" name="Straight Connector 14">
            <a:extLst>
              <a:ext uri="{FF2B5EF4-FFF2-40B4-BE49-F238E27FC236}">
                <a16:creationId xmlns:a16="http://schemas.microsoft.com/office/drawing/2014/main" id="{80E936FB-A751-498D-B63B-FB5FDEE02680}"/>
              </a:ext>
            </a:extLst>
          </p:cNvPr>
          <p:cNvCxnSpPr>
            <a:cxnSpLocks/>
          </p:cNvCxnSpPr>
          <p:nvPr/>
        </p:nvCxnSpPr>
        <p:spPr>
          <a:xfrm flipV="1">
            <a:off x="9831754" y="2762927"/>
            <a:ext cx="0" cy="122292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D3E994C-EEA0-4FD1-A2AA-FAFDDB623542}"/>
              </a:ext>
            </a:extLst>
          </p:cNvPr>
          <p:cNvCxnSpPr>
            <a:cxnSpLocks/>
          </p:cNvCxnSpPr>
          <p:nvPr/>
        </p:nvCxnSpPr>
        <p:spPr>
          <a:xfrm>
            <a:off x="8604739" y="2762927"/>
            <a:ext cx="118065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29834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42D8FDD-93DF-4775-9677-7C80DEFD420D}"/>
              </a:ext>
            </a:extLst>
          </p:cNvPr>
          <p:cNvSpPr>
            <a:spLocks noGrp="1"/>
          </p:cNvSpPr>
          <p:nvPr>
            <p:ph idx="1"/>
          </p:nvPr>
        </p:nvSpPr>
        <p:spPr>
          <a:xfrm>
            <a:off x="273292" y="6097773"/>
            <a:ext cx="11507391" cy="517152"/>
          </a:xfrm>
        </p:spPr>
        <p:txBody>
          <a:bodyPr>
            <a:normAutofit lnSpcReduction="10000"/>
          </a:bodyPr>
          <a:lstStyle/>
          <a:p>
            <a:endParaRPr lang="en-DE" dirty="0"/>
          </a:p>
        </p:txBody>
      </p:sp>
      <p:sp>
        <p:nvSpPr>
          <p:cNvPr id="3" name="Title 2">
            <a:extLst>
              <a:ext uri="{FF2B5EF4-FFF2-40B4-BE49-F238E27FC236}">
                <a16:creationId xmlns:a16="http://schemas.microsoft.com/office/drawing/2014/main" id="{D0AF8213-5201-438D-8E04-99AAA714C30C}"/>
              </a:ext>
            </a:extLst>
          </p:cNvPr>
          <p:cNvSpPr>
            <a:spLocks noGrp="1"/>
          </p:cNvSpPr>
          <p:nvPr>
            <p:ph type="ctrTitle"/>
          </p:nvPr>
        </p:nvSpPr>
        <p:spPr/>
        <p:txBody>
          <a:bodyPr/>
          <a:lstStyle/>
          <a:p>
            <a:r>
              <a:rPr lang="en-US" dirty="0"/>
              <a:t>River Exe, development of river discharge</a:t>
            </a:r>
            <a:endParaRPr lang="en-DE" dirty="0"/>
          </a:p>
        </p:txBody>
      </p:sp>
      <p:sp>
        <p:nvSpPr>
          <p:cNvPr id="4" name="Slide Number Placeholder 3">
            <a:extLst>
              <a:ext uri="{FF2B5EF4-FFF2-40B4-BE49-F238E27FC236}">
                <a16:creationId xmlns:a16="http://schemas.microsoft.com/office/drawing/2014/main" id="{C37FBC91-E727-4991-BD9D-F4BAE70B0C1C}"/>
              </a:ext>
            </a:extLst>
          </p:cNvPr>
          <p:cNvSpPr>
            <a:spLocks noGrp="1"/>
          </p:cNvSpPr>
          <p:nvPr>
            <p:ph type="sldNum" sz="quarter" idx="12"/>
          </p:nvPr>
        </p:nvSpPr>
        <p:spPr/>
        <p:txBody>
          <a:bodyPr/>
          <a:lstStyle/>
          <a:p>
            <a:fld id="{6B3F9B04-52E9-D64B-8808-0308FE78F2E0}" type="slidenum">
              <a:rPr lang="en-US" smtClean="0"/>
              <a:pPr/>
              <a:t>11</a:t>
            </a:fld>
            <a:endParaRPr lang="en-US"/>
          </a:p>
        </p:txBody>
      </p:sp>
      <p:sp>
        <p:nvSpPr>
          <p:cNvPr id="5" name="Text Placeholder 4">
            <a:extLst>
              <a:ext uri="{FF2B5EF4-FFF2-40B4-BE49-F238E27FC236}">
                <a16:creationId xmlns:a16="http://schemas.microsoft.com/office/drawing/2014/main" id="{DEAD5F69-AE06-40C9-82A3-DB2BDC149AE5}"/>
              </a:ext>
            </a:extLst>
          </p:cNvPr>
          <p:cNvSpPr>
            <a:spLocks noGrp="1"/>
          </p:cNvSpPr>
          <p:nvPr>
            <p:ph type="body" sz="quarter" idx="13"/>
          </p:nvPr>
        </p:nvSpPr>
        <p:spPr/>
        <p:txBody>
          <a:bodyPr/>
          <a:lstStyle/>
          <a:p>
            <a:endParaRPr lang="en-DE"/>
          </a:p>
        </p:txBody>
      </p:sp>
      <p:pic>
        <p:nvPicPr>
          <p:cNvPr id="6" name="Picture 5">
            <a:extLst>
              <a:ext uri="{FF2B5EF4-FFF2-40B4-BE49-F238E27FC236}">
                <a16:creationId xmlns:a16="http://schemas.microsoft.com/office/drawing/2014/main" id="{34CAC257-2FEE-4466-A288-52AC5853BF04}"/>
              </a:ext>
            </a:extLst>
          </p:cNvPr>
          <p:cNvPicPr>
            <a:picLocks noChangeAspect="1"/>
          </p:cNvPicPr>
          <p:nvPr/>
        </p:nvPicPr>
        <p:blipFill>
          <a:blip r:embed="rId2"/>
          <a:stretch>
            <a:fillRect/>
          </a:stretch>
        </p:blipFill>
        <p:spPr>
          <a:xfrm>
            <a:off x="3700587" y="1702410"/>
            <a:ext cx="5891082" cy="4001058"/>
          </a:xfrm>
          <a:prstGeom prst="rect">
            <a:avLst/>
          </a:prstGeom>
          <a:ln>
            <a:noFill/>
          </a:ln>
          <a:effectLst>
            <a:outerShdw blurRad="292100" dist="139700" dir="2700000" algn="tl" rotWithShape="0">
              <a:srgbClr val="333333">
                <a:alpha val="65000"/>
              </a:srgbClr>
            </a:outerShdw>
          </a:effectLst>
        </p:spPr>
      </p:pic>
      <p:sp>
        <p:nvSpPr>
          <p:cNvPr id="7" name="Rectangle 6">
            <a:extLst>
              <a:ext uri="{FF2B5EF4-FFF2-40B4-BE49-F238E27FC236}">
                <a16:creationId xmlns:a16="http://schemas.microsoft.com/office/drawing/2014/main" id="{E29E695B-38E1-456F-A710-137716720813}"/>
              </a:ext>
            </a:extLst>
          </p:cNvPr>
          <p:cNvSpPr/>
          <p:nvPr/>
        </p:nvSpPr>
        <p:spPr>
          <a:xfrm>
            <a:off x="751591" y="2064120"/>
            <a:ext cx="2486970" cy="1200329"/>
          </a:xfrm>
          <a:prstGeom prst="rect">
            <a:avLst/>
          </a:prstGeom>
        </p:spPr>
        <p:txBody>
          <a:bodyPr wrap="square">
            <a:spAutoFit/>
          </a:bodyPr>
          <a:lstStyle/>
          <a:p>
            <a:r>
              <a:rPr lang="en-US" sz="2400" dirty="0">
                <a:solidFill>
                  <a:schemeClr val="accent1"/>
                </a:solidFill>
              </a:rPr>
              <a:t>Trend in annual discharge (River Exe)</a:t>
            </a:r>
            <a:endParaRPr lang="en-DE" sz="2400" dirty="0">
              <a:solidFill>
                <a:schemeClr val="accent1"/>
              </a:solidFill>
            </a:endParaRPr>
          </a:p>
        </p:txBody>
      </p:sp>
    </p:spTree>
    <p:extLst>
      <p:ext uri="{BB962C8B-B14F-4D97-AF65-F5344CB8AC3E}">
        <p14:creationId xmlns:p14="http://schemas.microsoft.com/office/powerpoint/2010/main" val="23777967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44015D-9407-488E-8AD7-722ADB5AEF29}" type="slidenum">
              <a:rPr kumimoji="0" lang="de-DE"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de-DE"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Content Placeholder 2"/>
          <p:cNvSpPr>
            <a:spLocks noGrp="1"/>
          </p:cNvSpPr>
          <p:nvPr>
            <p:ph idx="1"/>
          </p:nvPr>
        </p:nvSpPr>
        <p:spPr/>
        <p:txBody>
          <a:bodyPr>
            <a:noAutofit/>
          </a:bodyPr>
          <a:lstStyle/>
          <a:p>
            <a:pPr marL="0" indent="0">
              <a:buFont typeface="Arial" panose="020B0604020202020204" pitchFamily="34" charset="0"/>
              <a:buNone/>
            </a:pPr>
            <a:r>
              <a:rPr lang="de-DE" sz="2000" b="1" dirty="0"/>
              <a:t>Weather / climate</a:t>
            </a:r>
            <a:r>
              <a:rPr lang="de-DE" sz="1800" b="0" dirty="0"/>
              <a:t> (input)</a:t>
            </a:r>
            <a:endParaRPr lang="de-DE" sz="2000" b="0" dirty="0"/>
          </a:p>
          <a:p>
            <a:pPr lvl="1"/>
            <a:r>
              <a:rPr lang="de-DE" sz="2000" dirty="0"/>
              <a:t>Precipitation (rain &amp; snow)</a:t>
            </a:r>
          </a:p>
          <a:p>
            <a:pPr lvl="1"/>
            <a:r>
              <a:rPr lang="de-DE" sz="2000" dirty="0"/>
              <a:t>Temperature, solar radiation, rel. humidity</a:t>
            </a:r>
          </a:p>
          <a:p>
            <a:pPr marL="0" indent="0">
              <a:buFont typeface="Arial" panose="020B0604020202020204" pitchFamily="34" charset="0"/>
              <a:buNone/>
            </a:pPr>
            <a:r>
              <a:rPr lang="de-DE" sz="2000" b="1" dirty="0"/>
              <a:t>Hydrology</a:t>
            </a:r>
          </a:p>
          <a:p>
            <a:pPr lvl="1"/>
            <a:r>
              <a:rPr lang="de-DE" sz="2000" dirty="0"/>
              <a:t>Infiltration</a:t>
            </a:r>
          </a:p>
          <a:p>
            <a:pPr lvl="1"/>
            <a:r>
              <a:rPr lang="de-DE" sz="2000" dirty="0"/>
              <a:t>Runoff: surface, sub-surface, groundwater</a:t>
            </a:r>
          </a:p>
          <a:p>
            <a:pPr lvl="1"/>
            <a:r>
              <a:rPr lang="de-DE" sz="2000" dirty="0"/>
              <a:t>River discharge</a:t>
            </a:r>
          </a:p>
          <a:p>
            <a:pPr lvl="1"/>
            <a:r>
              <a:rPr lang="de-DE" sz="2000" dirty="0"/>
              <a:t>Evapotranspiration</a:t>
            </a:r>
          </a:p>
          <a:p>
            <a:pPr marL="0" indent="0">
              <a:buFont typeface="Arial" panose="020B0604020202020204" pitchFamily="34" charset="0"/>
              <a:buNone/>
            </a:pPr>
            <a:r>
              <a:rPr lang="de-DE" sz="2000" b="1" dirty="0"/>
              <a:t>Vegetation</a:t>
            </a:r>
          </a:p>
          <a:p>
            <a:pPr lvl="1"/>
            <a:r>
              <a:rPr lang="de-DE" sz="2000" dirty="0"/>
              <a:t>Natural: forests, grasslands, savannah...</a:t>
            </a:r>
          </a:p>
          <a:p>
            <a:pPr lvl="1"/>
            <a:r>
              <a:rPr lang="de-DE" sz="2000" dirty="0"/>
              <a:t>Managed crops</a:t>
            </a:r>
          </a:p>
          <a:p>
            <a:pPr marL="0" indent="0">
              <a:buFont typeface="Arial" panose="020B0604020202020204" pitchFamily="34" charset="0"/>
              <a:buNone/>
            </a:pPr>
            <a:r>
              <a:rPr lang="de-DE" sz="2000" b="1" dirty="0"/>
              <a:t>Glaciers</a:t>
            </a:r>
          </a:p>
        </p:txBody>
      </p:sp>
      <p:sp>
        <p:nvSpPr>
          <p:cNvPr id="6" name="Content Placeholder 5"/>
          <p:cNvSpPr>
            <a:spLocks noGrp="1"/>
          </p:cNvSpPr>
          <p:nvPr>
            <p:ph sz="quarter" idx="13"/>
          </p:nvPr>
        </p:nvSpPr>
        <p:spPr/>
        <p:txBody>
          <a:bodyPr/>
          <a:lstStyle/>
          <a:p>
            <a:r>
              <a:rPr lang="de-DE" dirty="0"/>
              <a:t>Natural processes</a:t>
            </a:r>
            <a:endParaRPr lang="en-GB"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16009" y="1"/>
            <a:ext cx="6375990" cy="6375990"/>
          </a:xfrm>
          <a:prstGeom prst="rect">
            <a:avLst/>
          </a:prstGeom>
        </p:spPr>
      </p:pic>
      <p:sp>
        <p:nvSpPr>
          <p:cNvPr id="2" name="Title 1"/>
          <p:cNvSpPr>
            <a:spLocks noGrp="1"/>
          </p:cNvSpPr>
          <p:nvPr>
            <p:ph type="title"/>
          </p:nvPr>
        </p:nvSpPr>
        <p:spPr/>
        <p:txBody>
          <a:bodyPr/>
          <a:lstStyle/>
          <a:p>
            <a:r>
              <a:rPr lang="de-DE" dirty="0"/>
              <a:t>Eco-</a:t>
            </a:r>
            <a:r>
              <a:rPr lang="de-DE" dirty="0" err="1"/>
              <a:t>hydrological</a:t>
            </a:r>
            <a:r>
              <a:rPr lang="de-DE" dirty="0"/>
              <a:t> </a:t>
            </a:r>
            <a:r>
              <a:rPr lang="de-DE" dirty="0" err="1"/>
              <a:t>model</a:t>
            </a:r>
            <a:r>
              <a:rPr lang="de-DE" dirty="0"/>
              <a:t> SWIM</a:t>
            </a:r>
            <a:endParaRPr lang="en-GB" dirty="0"/>
          </a:p>
        </p:txBody>
      </p:sp>
    </p:spTree>
    <p:extLst>
      <p:ext uri="{BB962C8B-B14F-4D97-AF65-F5344CB8AC3E}">
        <p14:creationId xmlns:p14="http://schemas.microsoft.com/office/powerpoint/2010/main" val="20718573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44015D-9407-488E-8AD7-722ADB5AEF29}" type="slidenum">
              <a:rPr kumimoji="0" lang="de-DE"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de-DE"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2" name="Title 1"/>
          <p:cNvSpPr>
            <a:spLocks noGrp="1"/>
          </p:cNvSpPr>
          <p:nvPr>
            <p:ph type="title"/>
          </p:nvPr>
        </p:nvSpPr>
        <p:spPr/>
        <p:txBody>
          <a:bodyPr/>
          <a:lstStyle/>
          <a:p>
            <a:r>
              <a:rPr lang="de-DE" dirty="0"/>
              <a:t>Eco-hydrological model</a:t>
            </a:r>
            <a:endParaRPr lang="en-GB" dirty="0"/>
          </a:p>
        </p:txBody>
      </p:sp>
      <p:sp>
        <p:nvSpPr>
          <p:cNvPr id="6" name="Content Placeholder 5"/>
          <p:cNvSpPr>
            <a:spLocks noGrp="1"/>
          </p:cNvSpPr>
          <p:nvPr>
            <p:ph sz="quarter" idx="13"/>
          </p:nvPr>
        </p:nvSpPr>
        <p:spPr/>
        <p:txBody>
          <a:bodyPr/>
          <a:lstStyle/>
          <a:p>
            <a:r>
              <a:rPr lang="de-DE" dirty="0"/>
              <a:t>Water and land management</a:t>
            </a:r>
            <a:endParaRPr lang="en-GB"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16009" y="1"/>
            <a:ext cx="6375990" cy="6375990"/>
          </a:xfrm>
          <a:prstGeom prst="rect">
            <a:avLst/>
          </a:prstGeom>
        </p:spPr>
      </p:pic>
      <p:sp>
        <p:nvSpPr>
          <p:cNvPr id="8" name="Content Placeholder 4"/>
          <p:cNvSpPr>
            <a:spLocks noGrp="1"/>
          </p:cNvSpPr>
          <p:nvPr>
            <p:ph idx="1"/>
          </p:nvPr>
        </p:nvSpPr>
        <p:spPr>
          <a:xfrm>
            <a:off x="838200" y="1740559"/>
            <a:ext cx="10515600" cy="3858776"/>
          </a:xfrm>
        </p:spPr>
        <p:txBody>
          <a:bodyPr/>
          <a:lstStyle/>
          <a:p>
            <a:r>
              <a:rPr lang="de-DE" sz="2400" dirty="0"/>
              <a:t>Crop management</a:t>
            </a:r>
          </a:p>
          <a:p>
            <a:pPr lvl="1"/>
            <a:r>
              <a:rPr lang="de-DE" sz="2000" dirty="0"/>
              <a:t>Crop rotations</a:t>
            </a:r>
          </a:p>
          <a:p>
            <a:pPr lvl="1"/>
            <a:r>
              <a:rPr lang="de-DE" sz="2000" dirty="0"/>
              <a:t>Fertilization</a:t>
            </a:r>
            <a:endParaRPr lang="en-GB" sz="2000" dirty="0"/>
          </a:p>
          <a:p>
            <a:r>
              <a:rPr lang="en-GB" sz="2400" dirty="0"/>
              <a:t>Irrigation</a:t>
            </a:r>
          </a:p>
          <a:p>
            <a:pPr lvl="1"/>
            <a:r>
              <a:rPr lang="en-GB" sz="2000" dirty="0"/>
              <a:t>Crop water demand / deficits</a:t>
            </a:r>
          </a:p>
          <a:p>
            <a:pPr lvl="1"/>
            <a:r>
              <a:rPr lang="de-DE" sz="2000" dirty="0"/>
              <a:t>Water use efficiency</a:t>
            </a:r>
            <a:endParaRPr lang="en-GB" sz="2000" dirty="0"/>
          </a:p>
          <a:p>
            <a:r>
              <a:rPr lang="en-GB" sz="2400" dirty="0"/>
              <a:t>Water allocation</a:t>
            </a:r>
          </a:p>
          <a:p>
            <a:r>
              <a:rPr lang="en-GB" sz="2400" dirty="0"/>
              <a:t>Reservoirs</a:t>
            </a:r>
          </a:p>
          <a:p>
            <a:pPr lvl="1"/>
            <a:r>
              <a:rPr lang="en-GB" sz="2000" dirty="0"/>
              <a:t>Hydropower</a:t>
            </a:r>
          </a:p>
          <a:p>
            <a:pPr lvl="1"/>
            <a:r>
              <a:rPr lang="en-GB" sz="2000" dirty="0"/>
              <a:t>Flood protection</a:t>
            </a:r>
          </a:p>
          <a:p>
            <a:pPr lvl="1"/>
            <a:r>
              <a:rPr lang="en-GB" sz="2000" dirty="0"/>
              <a:t>Water supply</a:t>
            </a:r>
          </a:p>
          <a:p>
            <a:endParaRPr lang="en-GB" dirty="0"/>
          </a:p>
        </p:txBody>
      </p:sp>
    </p:spTree>
    <p:extLst>
      <p:ext uri="{BB962C8B-B14F-4D97-AF65-F5344CB8AC3E}">
        <p14:creationId xmlns:p14="http://schemas.microsoft.com/office/powerpoint/2010/main" val="31170944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5103629" y="854814"/>
            <a:ext cx="6900530" cy="2966484"/>
          </a:xfrm>
          <a:prstGeom prst="roundRect">
            <a:avLst/>
          </a:prstGeom>
          <a:solidFill>
            <a:schemeClr val="bg1">
              <a:lumMod val="85000"/>
            </a:schemeClr>
          </a:solidFill>
          <a:ln w="381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44015D-9407-488E-8AD7-722ADB5AEF29}" type="slidenum">
              <a:rPr kumimoji="0" lang="de-DE"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de-DE"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2" name="Title 1"/>
          <p:cNvSpPr>
            <a:spLocks noGrp="1"/>
          </p:cNvSpPr>
          <p:nvPr>
            <p:ph type="title"/>
          </p:nvPr>
        </p:nvSpPr>
        <p:spPr/>
        <p:txBody>
          <a:bodyPr/>
          <a:lstStyle/>
          <a:p>
            <a:r>
              <a:rPr lang="de-DE" dirty="0"/>
              <a:t>Spatial data</a:t>
            </a:r>
            <a:endParaRPr lang="en-GB" dirty="0"/>
          </a:p>
        </p:txBody>
      </p:sp>
      <p:sp>
        <p:nvSpPr>
          <p:cNvPr id="3" name="Content Placeholder 2"/>
          <p:cNvSpPr>
            <a:spLocks noGrp="1"/>
          </p:cNvSpPr>
          <p:nvPr>
            <p:ph idx="1"/>
          </p:nvPr>
        </p:nvSpPr>
        <p:spPr>
          <a:xfrm>
            <a:off x="838200" y="1740559"/>
            <a:ext cx="3675059" cy="3858776"/>
          </a:xfrm>
        </p:spPr>
        <p:txBody>
          <a:bodyPr/>
          <a:lstStyle/>
          <a:p>
            <a:pPr marL="342900" indent="-342900">
              <a:buFont typeface="Arial" panose="020B0604020202020204" pitchFamily="34" charset="0"/>
              <a:buChar char="•"/>
            </a:pPr>
            <a:r>
              <a:rPr lang="de-DE" sz="2400" b="0" dirty="0"/>
              <a:t>European </a:t>
            </a:r>
            <a:r>
              <a:rPr lang="de-DE" sz="2400" b="0" dirty="0" err="1"/>
              <a:t>Soil</a:t>
            </a:r>
            <a:r>
              <a:rPr lang="de-DE" sz="2400" b="0" dirty="0"/>
              <a:t> </a:t>
            </a:r>
            <a:r>
              <a:rPr lang="de-DE" sz="2400" b="0" dirty="0" err="1"/>
              <a:t>Map</a:t>
            </a:r>
            <a:endParaRPr lang="de-DE" sz="2400" b="0" dirty="0"/>
          </a:p>
          <a:p>
            <a:pPr marL="342900" indent="-342900">
              <a:buFont typeface="Arial" panose="020B0604020202020204" pitchFamily="34" charset="0"/>
              <a:buChar char="•"/>
            </a:pPr>
            <a:r>
              <a:rPr lang="de-DE" sz="2400" b="0" dirty="0"/>
              <a:t>CORINE </a:t>
            </a:r>
            <a:r>
              <a:rPr lang="de-DE" sz="2400" b="0" dirty="0" err="1"/>
              <a:t>land</a:t>
            </a:r>
            <a:r>
              <a:rPr lang="de-DE" sz="2400" b="0" dirty="0"/>
              <a:t> </a:t>
            </a:r>
            <a:r>
              <a:rPr lang="de-DE" sz="2400" b="0" dirty="0" err="1"/>
              <a:t>use</a:t>
            </a:r>
            <a:r>
              <a:rPr lang="de-DE" sz="2400" b="0" dirty="0"/>
              <a:t> </a:t>
            </a:r>
            <a:r>
              <a:rPr lang="de-DE" sz="2400" b="0" dirty="0" err="1"/>
              <a:t>map</a:t>
            </a:r>
            <a:endParaRPr lang="de-DE" sz="2400" b="0" dirty="0"/>
          </a:p>
          <a:p>
            <a:pPr marL="342900" indent="-342900">
              <a:buFont typeface="Arial" panose="020B0604020202020204" pitchFamily="34" charset="0"/>
              <a:buChar char="•"/>
            </a:pPr>
            <a:r>
              <a:rPr lang="de-DE" sz="2400" b="0" dirty="0"/>
              <a:t>Digital Elevation Model </a:t>
            </a:r>
            <a:r>
              <a:rPr lang="de-DE" sz="2400" b="0" dirty="0" err="1"/>
              <a:t>of</a:t>
            </a:r>
            <a:r>
              <a:rPr lang="de-DE" sz="2400" b="0" dirty="0"/>
              <a:t> 100 m </a:t>
            </a:r>
            <a:r>
              <a:rPr lang="de-DE" sz="2400" b="0" dirty="0" err="1"/>
              <a:t>resolution</a:t>
            </a:r>
            <a:endParaRPr lang="de-DE" sz="2400" b="0" dirty="0"/>
          </a:p>
          <a:p>
            <a:pPr marL="342900" indent="-342900">
              <a:buFont typeface="Arial" panose="020B0604020202020204" pitchFamily="34" charset="0"/>
              <a:buChar char="•"/>
            </a:pPr>
            <a:endParaRPr lang="de-DE" sz="2400" b="0" dirty="0"/>
          </a:p>
          <a:p>
            <a:pPr marL="342900" indent="-342900">
              <a:buFont typeface="Arial" panose="020B0604020202020204" pitchFamily="34" charset="0"/>
              <a:buChar char="•"/>
            </a:pPr>
            <a:endParaRPr lang="de-DE" sz="2400" b="0" dirty="0"/>
          </a:p>
          <a:p>
            <a:pPr marL="342900" indent="-342900">
              <a:buFont typeface="Arial" panose="020B0604020202020204" pitchFamily="34" charset="0"/>
              <a:buChar char="•"/>
            </a:pPr>
            <a:r>
              <a:rPr lang="de-DE" sz="2400" b="0" dirty="0"/>
              <a:t>Climate </a:t>
            </a:r>
            <a:r>
              <a:rPr lang="de-DE" sz="2400" b="0" dirty="0" err="1"/>
              <a:t>data</a:t>
            </a:r>
            <a:r>
              <a:rPr lang="de-DE" sz="2400" b="0" dirty="0"/>
              <a:t> </a:t>
            </a:r>
            <a:r>
              <a:rPr lang="de-DE" sz="2400" b="0" dirty="0" err="1"/>
              <a:t>of</a:t>
            </a:r>
            <a:r>
              <a:rPr lang="de-DE" sz="2400" b="0" dirty="0"/>
              <a:t> European </a:t>
            </a:r>
            <a:r>
              <a:rPr lang="de-DE" sz="2400" b="0" dirty="0" err="1"/>
              <a:t>Weather</a:t>
            </a:r>
            <a:r>
              <a:rPr lang="de-DE" sz="2400" b="0" dirty="0"/>
              <a:t> Service</a:t>
            </a:r>
          </a:p>
          <a:p>
            <a:pPr marL="342900" indent="-342900">
              <a:buFont typeface="Arial" panose="020B0604020202020204" pitchFamily="34" charset="0"/>
              <a:buChar char="•"/>
            </a:pPr>
            <a:r>
              <a:rPr lang="de-DE" sz="2400" b="0" dirty="0"/>
              <a:t>ISIMIP </a:t>
            </a:r>
            <a:r>
              <a:rPr lang="de-DE" sz="2400" b="0" dirty="0" err="1"/>
              <a:t>climate</a:t>
            </a:r>
            <a:r>
              <a:rPr lang="de-DE" sz="2400" b="0" dirty="0"/>
              <a:t> </a:t>
            </a:r>
            <a:r>
              <a:rPr lang="de-DE" sz="2400" b="0" dirty="0" err="1"/>
              <a:t>scenario</a:t>
            </a:r>
            <a:r>
              <a:rPr lang="de-DE" sz="2400" b="0" dirty="0"/>
              <a:t> </a:t>
            </a:r>
            <a:r>
              <a:rPr lang="de-DE" sz="2400" b="0" dirty="0" err="1"/>
              <a:t>data</a:t>
            </a:r>
            <a:endParaRPr lang="de-DE" sz="2400" b="0" dirty="0"/>
          </a:p>
        </p:txBody>
      </p:sp>
      <p:sp>
        <p:nvSpPr>
          <p:cNvPr id="7" name="Content Placeholder 6"/>
          <p:cNvSpPr>
            <a:spLocks noGrp="1"/>
          </p:cNvSpPr>
          <p:nvPr>
            <p:ph sz="quarter" idx="13"/>
          </p:nvPr>
        </p:nvSpPr>
        <p:spPr/>
        <p:txBody>
          <a:bodyPr/>
          <a:lstStyle/>
          <a:p>
            <a:r>
              <a:rPr lang="de-DE" sz="2800" dirty="0"/>
              <a:t>Basic GIS layers</a:t>
            </a:r>
            <a:endParaRPr lang="en-GB" sz="2800" dirty="0"/>
          </a:p>
        </p:txBody>
      </p:sp>
      <p:sp>
        <p:nvSpPr>
          <p:cNvPr id="25" name="TextBox 24"/>
          <p:cNvSpPr txBox="1"/>
          <p:nvPr/>
        </p:nvSpPr>
        <p:spPr>
          <a:xfrm>
            <a:off x="5648964" y="5274563"/>
            <a:ext cx="2009268" cy="369332"/>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dirty="0">
                <a:ln>
                  <a:noFill/>
                </a:ln>
                <a:solidFill>
                  <a:prstClr val="black"/>
                </a:solidFill>
                <a:effectLst/>
                <a:uLnTx/>
                <a:uFillTx/>
                <a:latin typeface="Calibri"/>
                <a:ea typeface="+mn-ea"/>
                <a:cs typeface="+mn-cs"/>
              </a:rPr>
              <a:t>Hydrotopes (HRUs)</a:t>
            </a:r>
            <a:endParaRPr kumimoji="0" lang="en-GB" sz="18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27" name="Picture 2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37651" y="835172"/>
            <a:ext cx="4475492" cy="5344264"/>
          </a:xfrm>
          <a:prstGeom prst="rect">
            <a:avLst/>
          </a:prstGeom>
        </p:spPr>
      </p:pic>
      <p:sp>
        <p:nvSpPr>
          <p:cNvPr id="28" name="TextBox 27"/>
          <p:cNvSpPr txBox="1"/>
          <p:nvPr/>
        </p:nvSpPr>
        <p:spPr>
          <a:xfrm>
            <a:off x="5290790" y="1276793"/>
            <a:ext cx="2346861" cy="369332"/>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dirty="0">
                <a:ln>
                  <a:noFill/>
                </a:ln>
                <a:solidFill>
                  <a:prstClr val="black"/>
                </a:solidFill>
                <a:effectLst/>
                <a:uLnTx/>
                <a:uFillTx/>
                <a:latin typeface="Calibri"/>
                <a:ea typeface="+mn-ea"/>
                <a:cs typeface="+mn-cs"/>
              </a:rPr>
              <a:t>Elevation, slope (DEM)</a:t>
            </a:r>
            <a:endParaRPr kumimoji="0" lang="en-GB" sz="1800" b="1" i="0" u="none" strike="noStrike" kern="1200" cap="none" spc="0" normalizeH="0" baseline="0" noProof="0" dirty="0">
              <a:ln>
                <a:noFill/>
              </a:ln>
              <a:solidFill>
                <a:prstClr val="black"/>
              </a:solidFill>
              <a:effectLst/>
              <a:uLnTx/>
              <a:uFillTx/>
              <a:latin typeface="Calibri"/>
              <a:ea typeface="+mn-ea"/>
              <a:cs typeface="+mn-cs"/>
            </a:endParaRPr>
          </a:p>
        </p:txBody>
      </p:sp>
      <p:sp>
        <p:nvSpPr>
          <p:cNvPr id="29" name="TextBox 28"/>
          <p:cNvSpPr txBox="1"/>
          <p:nvPr/>
        </p:nvSpPr>
        <p:spPr>
          <a:xfrm>
            <a:off x="5244175" y="2154934"/>
            <a:ext cx="2410019" cy="369332"/>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dirty="0">
                <a:ln>
                  <a:noFill/>
                </a:ln>
                <a:solidFill>
                  <a:prstClr val="black"/>
                </a:solidFill>
                <a:effectLst/>
                <a:uLnTx/>
                <a:uFillTx/>
                <a:latin typeface="Calibri"/>
                <a:ea typeface="+mn-ea"/>
                <a:cs typeface="+mn-cs"/>
              </a:rPr>
              <a:t>Land use / cover (LULC)</a:t>
            </a:r>
            <a:endParaRPr kumimoji="0" lang="en-GB" sz="1800" b="1" i="0" u="none" strike="noStrike" kern="1200" cap="none" spc="0" normalizeH="0" baseline="0" noProof="0" dirty="0">
              <a:ln>
                <a:noFill/>
              </a:ln>
              <a:solidFill>
                <a:prstClr val="black"/>
              </a:solidFill>
              <a:effectLst/>
              <a:uLnTx/>
              <a:uFillTx/>
              <a:latin typeface="Calibri"/>
              <a:ea typeface="+mn-ea"/>
              <a:cs typeface="+mn-cs"/>
            </a:endParaRPr>
          </a:p>
        </p:txBody>
      </p:sp>
      <p:sp>
        <p:nvSpPr>
          <p:cNvPr id="30" name="TextBox 29"/>
          <p:cNvSpPr txBox="1"/>
          <p:nvPr/>
        </p:nvSpPr>
        <p:spPr>
          <a:xfrm>
            <a:off x="7015685" y="3264713"/>
            <a:ext cx="620683" cy="369332"/>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dirty="0">
                <a:ln>
                  <a:noFill/>
                </a:ln>
                <a:solidFill>
                  <a:prstClr val="black"/>
                </a:solidFill>
                <a:effectLst/>
                <a:uLnTx/>
                <a:uFillTx/>
                <a:latin typeface="Calibri"/>
                <a:ea typeface="+mn-ea"/>
                <a:cs typeface="+mn-cs"/>
              </a:rPr>
              <a:t>Soils</a:t>
            </a:r>
            <a:endParaRPr kumimoji="0" lang="en-GB" sz="1800" b="1" i="0" u="none" strike="noStrike" kern="1200" cap="none" spc="0" normalizeH="0" baseline="0" noProof="0" dirty="0">
              <a:ln>
                <a:noFill/>
              </a:ln>
              <a:solidFill>
                <a:prstClr val="black"/>
              </a:solidFill>
              <a:effectLst/>
              <a:uLnTx/>
              <a:uFillTx/>
              <a:latin typeface="Calibri"/>
              <a:ea typeface="+mn-ea"/>
              <a:cs typeface="+mn-cs"/>
            </a:endParaRPr>
          </a:p>
        </p:txBody>
      </p:sp>
      <p:sp>
        <p:nvSpPr>
          <p:cNvPr id="31" name="TextBox 30"/>
          <p:cNvSpPr txBox="1"/>
          <p:nvPr/>
        </p:nvSpPr>
        <p:spPr>
          <a:xfrm>
            <a:off x="6894940" y="3954768"/>
            <a:ext cx="740908" cy="369332"/>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dirty="0">
                <a:ln>
                  <a:noFill/>
                </a:ln>
                <a:solidFill>
                  <a:prstClr val="black"/>
                </a:solidFill>
                <a:effectLst/>
                <a:uLnTx/>
                <a:uFillTx/>
                <a:latin typeface="Calibri"/>
                <a:ea typeface="+mn-ea"/>
                <a:cs typeface="+mn-cs"/>
              </a:rPr>
              <a:t>Other</a:t>
            </a:r>
            <a:endParaRPr kumimoji="0" lang="en-GB" sz="1800" b="1" i="0" u="none" strike="noStrike" kern="1200" cap="none" spc="0" normalizeH="0" baseline="0" noProof="0" dirty="0">
              <a:ln>
                <a:noFill/>
              </a:ln>
              <a:solidFill>
                <a:prstClr val="black"/>
              </a:solidFill>
              <a:effectLst/>
              <a:uLnTx/>
              <a:uFillTx/>
              <a:latin typeface="Calibri"/>
              <a:ea typeface="+mn-ea"/>
              <a:cs typeface="+mn-cs"/>
            </a:endParaRPr>
          </a:p>
        </p:txBody>
      </p:sp>
      <p:sp>
        <p:nvSpPr>
          <p:cNvPr id="33" name="TextBox 32"/>
          <p:cNvSpPr txBox="1"/>
          <p:nvPr/>
        </p:nvSpPr>
        <p:spPr>
          <a:xfrm>
            <a:off x="5740777" y="2480885"/>
            <a:ext cx="1895071" cy="369332"/>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de-DE" sz="1800" b="0" i="1" u="none" strike="noStrike" kern="1200" cap="none" spc="0" normalizeH="0" baseline="0" noProof="0" dirty="0">
                <a:ln>
                  <a:noFill/>
                </a:ln>
                <a:solidFill>
                  <a:prstClr val="black"/>
                </a:solidFill>
                <a:effectLst/>
                <a:uLnTx/>
                <a:uFillTx/>
                <a:latin typeface="Calibri"/>
                <a:ea typeface="+mn-ea"/>
                <a:cs typeface="+mn-cs"/>
              </a:rPr>
              <a:t>Natural, managed</a:t>
            </a:r>
            <a:endParaRPr kumimoji="0" lang="en-GB" sz="1800" b="0" i="1" u="none" strike="noStrike" kern="1200" cap="none" spc="0" normalizeH="0" baseline="0" noProof="0" dirty="0">
              <a:ln>
                <a:noFill/>
              </a:ln>
              <a:solidFill>
                <a:prstClr val="black"/>
              </a:solidFill>
              <a:effectLst/>
              <a:uLnTx/>
              <a:uFillTx/>
              <a:latin typeface="Calibri"/>
              <a:ea typeface="+mn-ea"/>
              <a:cs typeface="+mn-cs"/>
            </a:endParaRPr>
          </a:p>
        </p:txBody>
      </p:sp>
      <p:sp>
        <p:nvSpPr>
          <p:cNvPr id="16" name="TextBox 15"/>
          <p:cNvSpPr txBox="1"/>
          <p:nvPr/>
        </p:nvSpPr>
        <p:spPr>
          <a:xfrm>
            <a:off x="4622243" y="4257957"/>
            <a:ext cx="3048238" cy="64633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de-DE" sz="1800" b="0" i="1" u="none" strike="noStrike" kern="1200" cap="none" spc="0" normalizeH="0" baseline="0" noProof="0" dirty="0">
                <a:ln>
                  <a:noFill/>
                </a:ln>
                <a:solidFill>
                  <a:prstClr val="black"/>
                </a:solidFill>
                <a:effectLst/>
                <a:uLnTx/>
                <a:uFillTx/>
                <a:latin typeface="Calibri"/>
                <a:ea typeface="+mn-ea"/>
                <a:cs typeface="+mn-cs"/>
              </a:rPr>
              <a:t>Reservoirs, irrigation,</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de-DE" sz="1800" b="0" i="1" u="none" strike="noStrike" kern="1200" cap="none" spc="0" normalizeH="0" baseline="0" noProof="0" dirty="0">
                <a:ln>
                  <a:noFill/>
                </a:ln>
                <a:solidFill>
                  <a:prstClr val="black"/>
                </a:solidFill>
                <a:effectLst/>
                <a:uLnTx/>
                <a:uFillTx/>
                <a:latin typeface="Calibri"/>
                <a:ea typeface="+mn-ea"/>
                <a:cs typeface="+mn-cs"/>
              </a:rPr>
              <a:t>wetlands, glaciers, elevation</a:t>
            </a:r>
            <a:endParaRPr kumimoji="0" lang="en-GB" sz="1800" b="0" i="1" u="none" strike="noStrike" kern="1200" cap="none" spc="0" normalizeH="0" baseline="0" noProof="0" dirty="0">
              <a:ln>
                <a:noFill/>
              </a:ln>
              <a:solidFill>
                <a:prstClr val="black"/>
              </a:solidFill>
              <a:effectLst/>
              <a:uLnTx/>
              <a:uFillTx/>
              <a:latin typeface="Calibri"/>
              <a:ea typeface="+mn-ea"/>
              <a:cs typeface="+mn-cs"/>
            </a:endParaRPr>
          </a:p>
        </p:txBody>
      </p:sp>
      <p:sp>
        <p:nvSpPr>
          <p:cNvPr id="15" name="Content Placeholder 6">
            <a:extLst>
              <a:ext uri="{FF2B5EF4-FFF2-40B4-BE49-F238E27FC236}">
                <a16:creationId xmlns:a16="http://schemas.microsoft.com/office/drawing/2014/main" id="{3059D317-E129-4474-B854-BA5B0A963588}"/>
              </a:ext>
            </a:extLst>
          </p:cNvPr>
          <p:cNvSpPr txBox="1">
            <a:spLocks/>
          </p:cNvSpPr>
          <p:nvPr/>
        </p:nvSpPr>
        <p:spPr>
          <a:xfrm>
            <a:off x="817655" y="3761986"/>
            <a:ext cx="10515600" cy="37744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rgbClr val="006E9E"/>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sz="2800" dirty="0"/>
              <a:t>Climate </a:t>
            </a:r>
            <a:r>
              <a:rPr lang="de-DE" sz="2800" dirty="0" err="1"/>
              <a:t>input</a:t>
            </a:r>
            <a:endParaRPr lang="en-GB" sz="2800" dirty="0"/>
          </a:p>
        </p:txBody>
      </p:sp>
    </p:spTree>
    <p:extLst>
      <p:ext uri="{BB962C8B-B14F-4D97-AF65-F5344CB8AC3E}">
        <p14:creationId xmlns:p14="http://schemas.microsoft.com/office/powerpoint/2010/main" val="33764057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76350AC7-642E-4DE4-BC11-CE8C503E6761}"/>
              </a:ext>
            </a:extLst>
          </p:cNvPr>
          <p:cNvPicPr>
            <a:picLocks noGrp="1" noChangeAspect="1"/>
          </p:cNvPicPr>
          <p:nvPr>
            <p:ph idx="1"/>
          </p:nvPr>
        </p:nvPicPr>
        <p:blipFill>
          <a:blip r:embed="rId2"/>
          <a:stretch>
            <a:fillRect/>
          </a:stretch>
        </p:blipFill>
        <p:spPr>
          <a:xfrm>
            <a:off x="1860826" y="1358995"/>
            <a:ext cx="7314682" cy="4687887"/>
          </a:xfrm>
        </p:spPr>
      </p:pic>
      <p:sp>
        <p:nvSpPr>
          <p:cNvPr id="3" name="Title 2">
            <a:extLst>
              <a:ext uri="{FF2B5EF4-FFF2-40B4-BE49-F238E27FC236}">
                <a16:creationId xmlns:a16="http://schemas.microsoft.com/office/drawing/2014/main" id="{2326EA26-383D-4B59-93E1-57FB18D29815}"/>
              </a:ext>
            </a:extLst>
          </p:cNvPr>
          <p:cNvSpPr>
            <a:spLocks noGrp="1"/>
          </p:cNvSpPr>
          <p:nvPr>
            <p:ph type="ctrTitle"/>
          </p:nvPr>
        </p:nvSpPr>
        <p:spPr/>
        <p:txBody>
          <a:bodyPr/>
          <a:lstStyle/>
          <a:p>
            <a:r>
              <a:rPr lang="en-US" dirty="0"/>
              <a:t>Rivers and observed stations considered in the model set-up</a:t>
            </a:r>
            <a:endParaRPr lang="en-DE" dirty="0"/>
          </a:p>
        </p:txBody>
      </p:sp>
      <p:sp>
        <p:nvSpPr>
          <p:cNvPr id="4" name="Slide Number Placeholder 3">
            <a:extLst>
              <a:ext uri="{FF2B5EF4-FFF2-40B4-BE49-F238E27FC236}">
                <a16:creationId xmlns:a16="http://schemas.microsoft.com/office/drawing/2014/main" id="{500366D9-AE46-42FC-9BB3-E6EC4D91651D}"/>
              </a:ext>
            </a:extLst>
          </p:cNvPr>
          <p:cNvSpPr>
            <a:spLocks noGrp="1"/>
          </p:cNvSpPr>
          <p:nvPr>
            <p:ph type="sldNum" sz="quarter" idx="12"/>
          </p:nvPr>
        </p:nvSpPr>
        <p:spPr/>
        <p:txBody>
          <a:bodyPr/>
          <a:lstStyle/>
          <a:p>
            <a:fld id="{6B3F9B04-52E9-D64B-8808-0308FE78F2E0}" type="slidenum">
              <a:rPr lang="en-US" smtClean="0"/>
              <a:pPr/>
              <a:t>15</a:t>
            </a:fld>
            <a:endParaRPr lang="en-US"/>
          </a:p>
        </p:txBody>
      </p:sp>
      <p:sp>
        <p:nvSpPr>
          <p:cNvPr id="5" name="Text Placeholder 4">
            <a:extLst>
              <a:ext uri="{FF2B5EF4-FFF2-40B4-BE49-F238E27FC236}">
                <a16:creationId xmlns:a16="http://schemas.microsoft.com/office/drawing/2014/main" id="{BB20B4A0-54AD-4CC4-9001-4763A7D6CF10}"/>
              </a:ext>
            </a:extLst>
          </p:cNvPr>
          <p:cNvSpPr>
            <a:spLocks noGrp="1"/>
          </p:cNvSpPr>
          <p:nvPr>
            <p:ph type="body" sz="quarter" idx="13"/>
          </p:nvPr>
        </p:nvSpPr>
        <p:spPr/>
        <p:txBody>
          <a:bodyPr/>
          <a:lstStyle/>
          <a:p>
            <a:endParaRPr lang="en-DE"/>
          </a:p>
        </p:txBody>
      </p:sp>
      <p:pic>
        <p:nvPicPr>
          <p:cNvPr id="8" name="Grafik 5">
            <a:extLst>
              <a:ext uri="{FF2B5EF4-FFF2-40B4-BE49-F238E27FC236}">
                <a16:creationId xmlns:a16="http://schemas.microsoft.com/office/drawing/2014/main" id="{E7FC390E-14B8-470D-ACF6-2DC8129C63DE}"/>
              </a:ext>
            </a:extLst>
          </p:cNvPr>
          <p:cNvPicPr>
            <a:picLocks noChangeAspect="1"/>
          </p:cNvPicPr>
          <p:nvPr/>
        </p:nvPicPr>
        <p:blipFill>
          <a:blip r:embed="rId3"/>
          <a:stretch>
            <a:fillRect/>
          </a:stretch>
        </p:blipFill>
        <p:spPr>
          <a:xfrm>
            <a:off x="10358625" y="229545"/>
            <a:ext cx="1439799" cy="523070"/>
          </a:xfrm>
          <a:prstGeom prst="rect">
            <a:avLst/>
          </a:prstGeom>
        </p:spPr>
      </p:pic>
      <p:pic>
        <p:nvPicPr>
          <p:cNvPr id="9" name="Grafik 6">
            <a:extLst>
              <a:ext uri="{FF2B5EF4-FFF2-40B4-BE49-F238E27FC236}">
                <a16:creationId xmlns:a16="http://schemas.microsoft.com/office/drawing/2014/main" id="{D99489F8-F708-4EDB-A84F-EBB2E8DFB2F7}"/>
              </a:ext>
            </a:extLst>
          </p:cNvPr>
          <p:cNvPicPr>
            <a:picLocks noChangeAspect="1"/>
          </p:cNvPicPr>
          <p:nvPr/>
        </p:nvPicPr>
        <p:blipFill>
          <a:blip r:embed="rId4"/>
          <a:stretch>
            <a:fillRect/>
          </a:stretch>
        </p:blipFill>
        <p:spPr>
          <a:xfrm>
            <a:off x="10014772" y="1088477"/>
            <a:ext cx="2127504" cy="2118856"/>
          </a:xfrm>
          <a:prstGeom prst="rect">
            <a:avLst/>
          </a:prstGeom>
        </p:spPr>
      </p:pic>
      <p:sp>
        <p:nvSpPr>
          <p:cNvPr id="2" name="Rectangle 1">
            <a:extLst>
              <a:ext uri="{FF2B5EF4-FFF2-40B4-BE49-F238E27FC236}">
                <a16:creationId xmlns:a16="http://schemas.microsoft.com/office/drawing/2014/main" id="{489B3EDF-2C6A-4B7E-8879-15AEECF3D3E0}"/>
              </a:ext>
            </a:extLst>
          </p:cNvPr>
          <p:cNvSpPr/>
          <p:nvPr/>
        </p:nvSpPr>
        <p:spPr>
          <a:xfrm>
            <a:off x="445477" y="1734133"/>
            <a:ext cx="3602892" cy="1077218"/>
          </a:xfrm>
          <a:prstGeom prst="rect">
            <a:avLst/>
          </a:prstGeom>
        </p:spPr>
        <p:txBody>
          <a:bodyPr wrap="square">
            <a:spAutoFit/>
          </a:bodyPr>
          <a:lstStyle/>
          <a:p>
            <a:r>
              <a:rPr lang="en-US" sz="1600" dirty="0"/>
              <a:t>No of catchments: 		344</a:t>
            </a:r>
            <a:br>
              <a:rPr lang="en-US" sz="1600" dirty="0"/>
            </a:br>
            <a:r>
              <a:rPr lang="en-US" sz="1600" dirty="0"/>
              <a:t>No of </a:t>
            </a:r>
            <a:r>
              <a:rPr lang="en-US" sz="1600" dirty="0" err="1"/>
              <a:t>subbasins</a:t>
            </a:r>
            <a:r>
              <a:rPr lang="en-US" sz="1600" dirty="0"/>
              <a:t>:		1630 </a:t>
            </a:r>
          </a:p>
          <a:p>
            <a:r>
              <a:rPr lang="en-US" sz="1600" dirty="0"/>
              <a:t>No of </a:t>
            </a:r>
            <a:r>
              <a:rPr lang="en-US" sz="1600" dirty="0" err="1"/>
              <a:t>hydrotopes</a:t>
            </a:r>
            <a:r>
              <a:rPr lang="en-US" sz="1600" dirty="0"/>
              <a:t>: 		47948</a:t>
            </a:r>
          </a:p>
          <a:p>
            <a:r>
              <a:rPr lang="en-US" sz="1600" dirty="0"/>
              <a:t>No. of discharge station: 	167</a:t>
            </a:r>
          </a:p>
        </p:txBody>
      </p:sp>
    </p:spTree>
    <p:extLst>
      <p:ext uri="{BB962C8B-B14F-4D97-AF65-F5344CB8AC3E}">
        <p14:creationId xmlns:p14="http://schemas.microsoft.com/office/powerpoint/2010/main" val="1047420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1009B8D-F372-418D-8AD4-44113790A0E4}"/>
              </a:ext>
            </a:extLst>
          </p:cNvPr>
          <p:cNvSpPr>
            <a:spLocks noGrp="1"/>
          </p:cNvSpPr>
          <p:nvPr>
            <p:ph type="ctrTitle"/>
          </p:nvPr>
        </p:nvSpPr>
        <p:spPr/>
        <p:txBody>
          <a:bodyPr lIns="91440" tIns="45720" rIns="91440" bIns="45720" anchor="b">
            <a:normAutofit/>
          </a:bodyPr>
          <a:lstStyle/>
          <a:p>
            <a:r>
              <a:rPr lang="en-US" dirty="0">
                <a:latin typeface="Verdana"/>
                <a:ea typeface="Verdana"/>
                <a:cs typeface="Tahoma"/>
              </a:rPr>
              <a:t>Comparison of observed and modeled discharge</a:t>
            </a:r>
            <a:endParaRPr lang="de-DE" dirty="0"/>
          </a:p>
        </p:txBody>
      </p:sp>
      <p:sp>
        <p:nvSpPr>
          <p:cNvPr id="4" name="Slide Number Placeholder 3">
            <a:extLst>
              <a:ext uri="{FF2B5EF4-FFF2-40B4-BE49-F238E27FC236}">
                <a16:creationId xmlns:a16="http://schemas.microsoft.com/office/drawing/2014/main" id="{611D7CC3-9F3C-41BD-93B0-6D74C049BF30}"/>
              </a:ext>
            </a:extLst>
          </p:cNvPr>
          <p:cNvSpPr>
            <a:spLocks noGrp="1"/>
          </p:cNvSpPr>
          <p:nvPr>
            <p:ph type="sldNum" sz="quarter" idx="12"/>
          </p:nvPr>
        </p:nvSpPr>
        <p:spPr/>
        <p:txBody>
          <a:bodyPr/>
          <a:lstStyle/>
          <a:p>
            <a:fld id="{6B3F9B04-52E9-D64B-8808-0308FE78F2E0}" type="slidenum">
              <a:rPr lang="en-US" smtClean="0"/>
              <a:pPr/>
              <a:t>16</a:t>
            </a:fld>
            <a:endParaRPr lang="en-US"/>
          </a:p>
        </p:txBody>
      </p:sp>
      <p:sp>
        <p:nvSpPr>
          <p:cNvPr id="2" name="Text Placeholder 1"/>
          <p:cNvSpPr>
            <a:spLocks noGrp="1"/>
          </p:cNvSpPr>
          <p:nvPr>
            <p:ph type="body" sz="quarter" idx="13"/>
          </p:nvPr>
        </p:nvSpPr>
        <p:spPr/>
        <p:txBody>
          <a:bodyPr/>
          <a:lstStyle/>
          <a:p>
            <a:r>
              <a:rPr lang="en-US" dirty="0"/>
              <a:t>Workshop II: Westcountry – Climate vulnerability, Impacts and Projections</a:t>
            </a:r>
          </a:p>
        </p:txBody>
      </p:sp>
      <p:pic>
        <p:nvPicPr>
          <p:cNvPr id="5" name="Grafik 5">
            <a:extLst>
              <a:ext uri="{FF2B5EF4-FFF2-40B4-BE49-F238E27FC236}">
                <a16:creationId xmlns:a16="http://schemas.microsoft.com/office/drawing/2014/main" id="{8FDCCEBA-6B39-1DFB-1075-0930874D9777}"/>
              </a:ext>
            </a:extLst>
          </p:cNvPr>
          <p:cNvPicPr>
            <a:picLocks noChangeAspect="1"/>
          </p:cNvPicPr>
          <p:nvPr/>
        </p:nvPicPr>
        <p:blipFill>
          <a:blip r:embed="rId2"/>
          <a:stretch>
            <a:fillRect/>
          </a:stretch>
        </p:blipFill>
        <p:spPr>
          <a:xfrm>
            <a:off x="10358625" y="229545"/>
            <a:ext cx="1439799" cy="523070"/>
          </a:xfrm>
          <a:prstGeom prst="rect">
            <a:avLst/>
          </a:prstGeom>
        </p:spPr>
      </p:pic>
      <p:pic>
        <p:nvPicPr>
          <p:cNvPr id="6" name="Grafik 6">
            <a:extLst>
              <a:ext uri="{FF2B5EF4-FFF2-40B4-BE49-F238E27FC236}">
                <a16:creationId xmlns:a16="http://schemas.microsoft.com/office/drawing/2014/main" id="{845AF570-1935-ECF0-0B39-0C90A77DD29A}"/>
              </a:ext>
            </a:extLst>
          </p:cNvPr>
          <p:cNvPicPr>
            <a:picLocks noChangeAspect="1"/>
          </p:cNvPicPr>
          <p:nvPr/>
        </p:nvPicPr>
        <p:blipFill>
          <a:blip r:embed="rId3"/>
          <a:stretch>
            <a:fillRect/>
          </a:stretch>
        </p:blipFill>
        <p:spPr>
          <a:xfrm>
            <a:off x="10014772" y="1088477"/>
            <a:ext cx="2127504" cy="2118856"/>
          </a:xfrm>
          <a:prstGeom prst="rect">
            <a:avLst/>
          </a:prstGeom>
        </p:spPr>
      </p:pic>
      <p:sp>
        <p:nvSpPr>
          <p:cNvPr id="8" name="Textfeld 7">
            <a:extLst>
              <a:ext uri="{FF2B5EF4-FFF2-40B4-BE49-F238E27FC236}">
                <a16:creationId xmlns:a16="http://schemas.microsoft.com/office/drawing/2014/main" id="{1435A7C0-2D8E-2B45-D077-563549E71F2D}"/>
              </a:ext>
            </a:extLst>
          </p:cNvPr>
          <p:cNvSpPr txBox="1"/>
          <p:nvPr/>
        </p:nvSpPr>
        <p:spPr>
          <a:xfrm>
            <a:off x="496229" y="1269624"/>
            <a:ext cx="8915626"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e-DE" dirty="0">
                <a:cs typeface="Calibri"/>
              </a:rPr>
              <a:t>SWIM was </a:t>
            </a:r>
            <a:r>
              <a:rPr lang="de-DE" dirty="0" err="1">
                <a:cs typeface="Calibri"/>
              </a:rPr>
              <a:t>applied</a:t>
            </a:r>
            <a:r>
              <a:rPr lang="de-DE" dirty="0">
                <a:cs typeface="Calibri"/>
              </a:rPr>
              <a:t> </a:t>
            </a:r>
            <a:r>
              <a:rPr lang="de-DE" dirty="0" err="1">
                <a:cs typeface="Calibri"/>
              </a:rPr>
              <a:t>for</a:t>
            </a:r>
            <a:r>
              <a:rPr lang="de-DE" dirty="0">
                <a:cs typeface="Calibri"/>
              </a:rPr>
              <a:t> 344 </a:t>
            </a:r>
            <a:r>
              <a:rPr lang="de-DE" dirty="0" err="1">
                <a:cs typeface="Calibri"/>
              </a:rPr>
              <a:t>river</a:t>
            </a:r>
            <a:r>
              <a:rPr lang="de-DE" dirty="0">
                <a:cs typeface="Calibri"/>
              </a:rPr>
              <a:t> </a:t>
            </a:r>
            <a:r>
              <a:rPr lang="de-DE" dirty="0" err="1">
                <a:cs typeface="Calibri"/>
              </a:rPr>
              <a:t>catchments</a:t>
            </a:r>
            <a:r>
              <a:rPr lang="de-DE" dirty="0">
                <a:cs typeface="Calibri"/>
              </a:rPr>
              <a:t> in GB, </a:t>
            </a:r>
            <a:r>
              <a:rPr lang="de-DE" dirty="0" err="1">
                <a:cs typeface="Calibri"/>
              </a:rPr>
              <a:t>including</a:t>
            </a:r>
            <a:r>
              <a:rPr lang="de-DE" dirty="0">
                <a:cs typeface="Calibri"/>
              </a:rPr>
              <a:t> 4 </a:t>
            </a:r>
            <a:r>
              <a:rPr lang="de-DE" dirty="0" err="1">
                <a:cs typeface="Calibri"/>
              </a:rPr>
              <a:t>located</a:t>
            </a:r>
            <a:r>
              <a:rPr lang="de-DE" dirty="0">
                <a:cs typeface="Calibri"/>
              </a:rPr>
              <a:t> in Westcountry:</a:t>
            </a:r>
          </a:p>
          <a:p>
            <a:pPr marL="285750" indent="-285750">
              <a:buFont typeface="Arial" panose="020B0604020202020204" pitchFamily="34" charset="0"/>
              <a:buChar char="•"/>
            </a:pPr>
            <a:r>
              <a:rPr lang="sv-SE" dirty="0">
                <a:cs typeface="Calibri"/>
              </a:rPr>
              <a:t>River Tamar</a:t>
            </a:r>
          </a:p>
          <a:p>
            <a:pPr marL="285750" indent="-285750">
              <a:buFont typeface="Arial" panose="020B0604020202020204" pitchFamily="34" charset="0"/>
              <a:buChar char="•"/>
            </a:pPr>
            <a:r>
              <a:rPr lang="sv-SE" dirty="0">
                <a:cs typeface="Calibri"/>
              </a:rPr>
              <a:t>River Torridge</a:t>
            </a:r>
          </a:p>
          <a:p>
            <a:pPr marL="285750" indent="-285750">
              <a:buFont typeface="Arial" panose="020B0604020202020204" pitchFamily="34" charset="0"/>
              <a:buChar char="•"/>
            </a:pPr>
            <a:r>
              <a:rPr lang="sv-SE" dirty="0">
                <a:cs typeface="Calibri"/>
              </a:rPr>
              <a:t>River Taw</a:t>
            </a:r>
          </a:p>
          <a:p>
            <a:pPr marL="285750" indent="-285750">
              <a:buFont typeface="Arial" panose="020B0604020202020204" pitchFamily="34" charset="0"/>
              <a:buChar char="•"/>
            </a:pPr>
            <a:r>
              <a:rPr lang="sv-SE" dirty="0">
                <a:cs typeface="Calibri"/>
              </a:rPr>
              <a:t>River Exe</a:t>
            </a:r>
          </a:p>
          <a:p>
            <a:r>
              <a:rPr lang="de-DE" dirty="0">
                <a:cs typeface="Calibri"/>
              </a:rPr>
              <a:t>(Global multi-goal </a:t>
            </a:r>
            <a:r>
              <a:rPr lang="de-DE" dirty="0" err="1">
                <a:cs typeface="Calibri"/>
              </a:rPr>
              <a:t>calibration</a:t>
            </a:r>
            <a:r>
              <a:rPr lang="de-DE" dirty="0">
                <a:cs typeface="Calibri"/>
              </a:rPr>
              <a:t> </a:t>
            </a:r>
            <a:r>
              <a:rPr lang="de-DE" dirty="0" err="1">
                <a:cs typeface="Calibri"/>
              </a:rPr>
              <a:t>using</a:t>
            </a:r>
            <a:r>
              <a:rPr lang="de-DE" dirty="0">
                <a:cs typeface="Calibri"/>
              </a:rPr>
              <a:t> </a:t>
            </a:r>
            <a:r>
              <a:rPr lang="de-DE" dirty="0" err="1">
                <a:cs typeface="Calibri"/>
              </a:rPr>
              <a:t>observed</a:t>
            </a:r>
            <a:r>
              <a:rPr lang="de-DE" dirty="0">
                <a:cs typeface="Calibri"/>
              </a:rPr>
              <a:t> </a:t>
            </a:r>
            <a:r>
              <a:rPr lang="de-DE" dirty="0" err="1">
                <a:cs typeface="Calibri"/>
              </a:rPr>
              <a:t>discharge</a:t>
            </a:r>
            <a:r>
              <a:rPr lang="de-DE" dirty="0">
                <a:cs typeface="Calibri"/>
              </a:rPr>
              <a:t> at XYZ </a:t>
            </a:r>
            <a:r>
              <a:rPr lang="de-DE" dirty="0" err="1">
                <a:cs typeface="Calibri"/>
              </a:rPr>
              <a:t>stations</a:t>
            </a:r>
            <a:r>
              <a:rPr lang="de-DE" dirty="0">
                <a:cs typeface="Calibri"/>
              </a:rPr>
              <a:t> and </a:t>
            </a:r>
            <a:r>
              <a:rPr lang="de-DE" dirty="0" err="1">
                <a:cs typeface="Calibri"/>
              </a:rPr>
              <a:t>sattelite</a:t>
            </a:r>
            <a:r>
              <a:rPr lang="de-DE" dirty="0">
                <a:cs typeface="Calibri"/>
              </a:rPr>
              <a:t> ET </a:t>
            </a:r>
            <a:r>
              <a:rPr lang="de-DE" dirty="0" err="1">
                <a:cs typeface="Calibri"/>
              </a:rPr>
              <a:t>data</a:t>
            </a:r>
            <a:r>
              <a:rPr lang="de-DE" dirty="0">
                <a:cs typeface="Calibri"/>
              </a:rPr>
              <a:t>)</a:t>
            </a:r>
            <a:endParaRPr lang="sv-SE" dirty="0">
              <a:cs typeface="Calibri"/>
            </a:endParaRPr>
          </a:p>
        </p:txBody>
      </p:sp>
      <p:pic>
        <p:nvPicPr>
          <p:cNvPr id="9" name="Picture 8">
            <a:extLst>
              <a:ext uri="{FF2B5EF4-FFF2-40B4-BE49-F238E27FC236}">
                <a16:creationId xmlns:a16="http://schemas.microsoft.com/office/drawing/2014/main" id="{46D861FC-59CB-46D6-9610-5E2EFA7E941A}"/>
              </a:ext>
            </a:extLst>
          </p:cNvPr>
          <p:cNvPicPr>
            <a:picLocks noChangeAspect="1"/>
          </p:cNvPicPr>
          <p:nvPr/>
        </p:nvPicPr>
        <p:blipFill rotWithShape="1">
          <a:blip r:embed="rId4"/>
          <a:srcRect t="14175" r="17624"/>
          <a:stretch/>
        </p:blipFill>
        <p:spPr>
          <a:xfrm>
            <a:off x="660786" y="3523131"/>
            <a:ext cx="7491660" cy="2575072"/>
          </a:xfrm>
          <a:prstGeom prst="rect">
            <a:avLst/>
          </a:prstGeom>
          <a:ln>
            <a:noFill/>
          </a:ln>
          <a:effectLst>
            <a:outerShdw blurRad="292100" dist="139700" dir="2700000" algn="tl" rotWithShape="0">
              <a:srgbClr val="333333">
                <a:alpha val="65000"/>
              </a:srgbClr>
            </a:outerShdw>
          </a:effectLst>
        </p:spPr>
      </p:pic>
      <p:sp>
        <p:nvSpPr>
          <p:cNvPr id="10" name="Rectangle 9">
            <a:extLst>
              <a:ext uri="{FF2B5EF4-FFF2-40B4-BE49-F238E27FC236}">
                <a16:creationId xmlns:a16="http://schemas.microsoft.com/office/drawing/2014/main" id="{16BB7219-CFAE-4190-A846-C7446ED90BAF}"/>
              </a:ext>
            </a:extLst>
          </p:cNvPr>
          <p:cNvSpPr/>
          <p:nvPr/>
        </p:nvSpPr>
        <p:spPr>
          <a:xfrm>
            <a:off x="8255941" y="3532091"/>
            <a:ext cx="3275273" cy="923330"/>
          </a:xfrm>
          <a:prstGeom prst="rect">
            <a:avLst/>
          </a:prstGeom>
          <a:solidFill>
            <a:schemeClr val="bg1"/>
          </a:solidFill>
        </p:spPr>
        <p:txBody>
          <a:bodyPr wrap="square">
            <a:spAutoFit/>
          </a:bodyPr>
          <a:lstStyle/>
          <a:p>
            <a:r>
              <a:rPr lang="sv-SE" dirty="0">
                <a:solidFill>
                  <a:srgbClr val="0070C0"/>
                </a:solidFill>
                <a:cs typeface="Calibri"/>
              </a:rPr>
              <a:t>Example</a:t>
            </a:r>
            <a:r>
              <a:rPr lang="sv-SE" dirty="0">
                <a:cs typeface="Calibri"/>
              </a:rPr>
              <a:t>: River Exe – </a:t>
            </a:r>
            <a:br>
              <a:rPr lang="sv-SE" dirty="0">
                <a:cs typeface="Calibri"/>
              </a:rPr>
            </a:br>
            <a:r>
              <a:rPr lang="sv-SE" dirty="0">
                <a:cs typeface="Calibri"/>
              </a:rPr>
              <a:t>modelled and observed discharge [m</a:t>
            </a:r>
            <a:r>
              <a:rPr lang="sv-SE" baseline="30000" dirty="0">
                <a:cs typeface="Calibri"/>
              </a:rPr>
              <a:t>3</a:t>
            </a:r>
            <a:r>
              <a:rPr lang="sv-SE" dirty="0">
                <a:cs typeface="Calibri"/>
              </a:rPr>
              <a:t>/s]</a:t>
            </a:r>
            <a:endParaRPr lang="de-DE" dirty="0">
              <a:cs typeface="Calibri"/>
            </a:endParaRPr>
          </a:p>
        </p:txBody>
      </p:sp>
      <p:pic>
        <p:nvPicPr>
          <p:cNvPr id="13" name="Picture 12">
            <a:extLst>
              <a:ext uri="{FF2B5EF4-FFF2-40B4-BE49-F238E27FC236}">
                <a16:creationId xmlns:a16="http://schemas.microsoft.com/office/drawing/2014/main" id="{07C50AE0-EF5B-4AA3-A86B-5201100446CC}"/>
              </a:ext>
            </a:extLst>
          </p:cNvPr>
          <p:cNvPicPr>
            <a:picLocks noChangeAspect="1"/>
          </p:cNvPicPr>
          <p:nvPr/>
        </p:nvPicPr>
        <p:blipFill rotWithShape="1">
          <a:blip r:embed="rId4"/>
          <a:srcRect l="82142" t="22410" b="66112"/>
          <a:stretch/>
        </p:blipFill>
        <p:spPr>
          <a:xfrm>
            <a:off x="2658640" y="3523131"/>
            <a:ext cx="2177228" cy="461665"/>
          </a:xfrm>
          <a:prstGeom prst="rect">
            <a:avLst/>
          </a:prstGeom>
        </p:spPr>
      </p:pic>
    </p:spTree>
    <p:extLst>
      <p:ext uri="{BB962C8B-B14F-4D97-AF65-F5344CB8AC3E}">
        <p14:creationId xmlns:p14="http://schemas.microsoft.com/office/powerpoint/2010/main" val="29991815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1009B8D-F372-418D-8AD4-44113790A0E4}"/>
              </a:ext>
            </a:extLst>
          </p:cNvPr>
          <p:cNvSpPr>
            <a:spLocks noGrp="1"/>
          </p:cNvSpPr>
          <p:nvPr>
            <p:ph type="ctrTitle"/>
          </p:nvPr>
        </p:nvSpPr>
        <p:spPr/>
        <p:txBody>
          <a:bodyPr lIns="91440" tIns="45720" rIns="91440" bIns="45720" anchor="b">
            <a:normAutofit/>
          </a:bodyPr>
          <a:lstStyle/>
          <a:p>
            <a:r>
              <a:rPr lang="en-US" dirty="0">
                <a:latin typeface="Verdana"/>
                <a:ea typeface="Verdana"/>
                <a:cs typeface="Tahoma"/>
              </a:rPr>
              <a:t>Projected annual and seasonal discharge (River Exe)</a:t>
            </a:r>
          </a:p>
        </p:txBody>
      </p:sp>
      <p:sp>
        <p:nvSpPr>
          <p:cNvPr id="4" name="Slide Number Placeholder 3">
            <a:extLst>
              <a:ext uri="{FF2B5EF4-FFF2-40B4-BE49-F238E27FC236}">
                <a16:creationId xmlns:a16="http://schemas.microsoft.com/office/drawing/2014/main" id="{611D7CC3-9F3C-41BD-93B0-6D74C049BF30}"/>
              </a:ext>
            </a:extLst>
          </p:cNvPr>
          <p:cNvSpPr>
            <a:spLocks noGrp="1"/>
          </p:cNvSpPr>
          <p:nvPr>
            <p:ph type="sldNum" sz="quarter" idx="12"/>
          </p:nvPr>
        </p:nvSpPr>
        <p:spPr/>
        <p:txBody>
          <a:bodyPr/>
          <a:lstStyle/>
          <a:p>
            <a:fld id="{6B3F9B04-52E9-D64B-8808-0308FE78F2E0}" type="slidenum">
              <a:rPr lang="en-US" smtClean="0"/>
              <a:pPr/>
              <a:t>17</a:t>
            </a:fld>
            <a:endParaRPr lang="en-US"/>
          </a:p>
        </p:txBody>
      </p:sp>
      <p:sp>
        <p:nvSpPr>
          <p:cNvPr id="2" name="Text Placeholder 1"/>
          <p:cNvSpPr>
            <a:spLocks noGrp="1"/>
          </p:cNvSpPr>
          <p:nvPr>
            <p:ph type="body" sz="quarter" idx="13"/>
          </p:nvPr>
        </p:nvSpPr>
        <p:spPr/>
        <p:txBody>
          <a:bodyPr/>
          <a:lstStyle/>
          <a:p>
            <a:r>
              <a:rPr lang="en-US" dirty="0"/>
              <a:t>Workshop II: Westcountry – Climate vulnerability, Impacts and Projections</a:t>
            </a:r>
          </a:p>
        </p:txBody>
      </p:sp>
      <p:pic>
        <p:nvPicPr>
          <p:cNvPr id="5" name="Grafik 5">
            <a:extLst>
              <a:ext uri="{FF2B5EF4-FFF2-40B4-BE49-F238E27FC236}">
                <a16:creationId xmlns:a16="http://schemas.microsoft.com/office/drawing/2014/main" id="{8FDCCEBA-6B39-1DFB-1075-0930874D9777}"/>
              </a:ext>
            </a:extLst>
          </p:cNvPr>
          <p:cNvPicPr>
            <a:picLocks noChangeAspect="1"/>
          </p:cNvPicPr>
          <p:nvPr/>
        </p:nvPicPr>
        <p:blipFill>
          <a:blip r:embed="rId2"/>
          <a:stretch>
            <a:fillRect/>
          </a:stretch>
        </p:blipFill>
        <p:spPr>
          <a:xfrm>
            <a:off x="10358625" y="229545"/>
            <a:ext cx="1439799" cy="523070"/>
          </a:xfrm>
          <a:prstGeom prst="rect">
            <a:avLst/>
          </a:prstGeom>
        </p:spPr>
      </p:pic>
      <p:pic>
        <p:nvPicPr>
          <p:cNvPr id="6" name="Grafik 6">
            <a:extLst>
              <a:ext uri="{FF2B5EF4-FFF2-40B4-BE49-F238E27FC236}">
                <a16:creationId xmlns:a16="http://schemas.microsoft.com/office/drawing/2014/main" id="{845AF570-1935-ECF0-0B39-0C90A77DD29A}"/>
              </a:ext>
            </a:extLst>
          </p:cNvPr>
          <p:cNvPicPr>
            <a:picLocks noChangeAspect="1"/>
          </p:cNvPicPr>
          <p:nvPr/>
        </p:nvPicPr>
        <p:blipFill>
          <a:blip r:embed="rId3"/>
          <a:stretch>
            <a:fillRect/>
          </a:stretch>
        </p:blipFill>
        <p:spPr>
          <a:xfrm>
            <a:off x="10014772" y="1088477"/>
            <a:ext cx="2127504" cy="2118856"/>
          </a:xfrm>
          <a:prstGeom prst="rect">
            <a:avLst/>
          </a:prstGeom>
        </p:spPr>
      </p:pic>
      <p:pic>
        <p:nvPicPr>
          <p:cNvPr id="8" name="Picture 7">
            <a:extLst>
              <a:ext uri="{FF2B5EF4-FFF2-40B4-BE49-F238E27FC236}">
                <a16:creationId xmlns:a16="http://schemas.microsoft.com/office/drawing/2014/main" id="{7DD1658B-F100-4CA0-8D10-E4BA60A4D979}"/>
              </a:ext>
            </a:extLst>
          </p:cNvPr>
          <p:cNvPicPr>
            <a:picLocks noChangeAspect="1"/>
          </p:cNvPicPr>
          <p:nvPr/>
        </p:nvPicPr>
        <p:blipFill>
          <a:blip r:embed="rId4"/>
          <a:stretch>
            <a:fillRect/>
          </a:stretch>
        </p:blipFill>
        <p:spPr>
          <a:xfrm>
            <a:off x="1616552" y="2309596"/>
            <a:ext cx="7424486" cy="3309678"/>
          </a:xfrm>
          <a:prstGeom prst="rect">
            <a:avLst/>
          </a:prstGeom>
          <a:ln>
            <a:noFill/>
          </a:ln>
          <a:effectLst>
            <a:outerShdw blurRad="292100" dist="139700" dir="2700000" algn="tl" rotWithShape="0">
              <a:srgbClr val="333333">
                <a:alpha val="65000"/>
              </a:srgbClr>
            </a:outerShdw>
          </a:effectLst>
        </p:spPr>
      </p:pic>
      <p:sp>
        <p:nvSpPr>
          <p:cNvPr id="7" name="TextBox 6">
            <a:extLst>
              <a:ext uri="{FF2B5EF4-FFF2-40B4-BE49-F238E27FC236}">
                <a16:creationId xmlns:a16="http://schemas.microsoft.com/office/drawing/2014/main" id="{25D4F3F0-2674-4CDF-AA5A-31B3EDE1C17B}"/>
              </a:ext>
            </a:extLst>
          </p:cNvPr>
          <p:cNvSpPr txBox="1"/>
          <p:nvPr/>
        </p:nvSpPr>
        <p:spPr>
          <a:xfrm>
            <a:off x="2130341" y="1871107"/>
            <a:ext cx="6658682" cy="369332"/>
          </a:xfrm>
          <a:prstGeom prst="rect">
            <a:avLst/>
          </a:prstGeom>
          <a:noFill/>
        </p:spPr>
        <p:txBody>
          <a:bodyPr wrap="none" rtlCol="0">
            <a:spAutoFit/>
          </a:bodyPr>
          <a:lstStyle/>
          <a:p>
            <a:r>
              <a:rPr lang="en-US" dirty="0"/>
              <a:t>Development of annual discharge until end of the century (River Exe)</a:t>
            </a:r>
            <a:endParaRPr lang="en-DE" dirty="0"/>
          </a:p>
        </p:txBody>
      </p:sp>
    </p:spTree>
    <p:extLst>
      <p:ext uri="{BB962C8B-B14F-4D97-AF65-F5344CB8AC3E}">
        <p14:creationId xmlns:p14="http://schemas.microsoft.com/office/powerpoint/2010/main" val="5973497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1009B8D-F372-418D-8AD4-44113790A0E4}"/>
              </a:ext>
            </a:extLst>
          </p:cNvPr>
          <p:cNvSpPr>
            <a:spLocks noGrp="1"/>
          </p:cNvSpPr>
          <p:nvPr>
            <p:ph type="ctrTitle"/>
          </p:nvPr>
        </p:nvSpPr>
        <p:spPr/>
        <p:txBody>
          <a:bodyPr lIns="91440" tIns="45720" rIns="91440" bIns="45720" anchor="b">
            <a:normAutofit/>
          </a:bodyPr>
          <a:lstStyle/>
          <a:p>
            <a:r>
              <a:rPr lang="en-US" dirty="0">
                <a:latin typeface="Verdana"/>
                <a:ea typeface="Verdana"/>
                <a:cs typeface="Tahoma"/>
              </a:rPr>
              <a:t>Projected annual and seasonal discharge (River Exe)</a:t>
            </a:r>
            <a:endParaRPr lang="de-DE" dirty="0"/>
          </a:p>
        </p:txBody>
      </p:sp>
      <p:sp>
        <p:nvSpPr>
          <p:cNvPr id="4" name="Slide Number Placeholder 3">
            <a:extLst>
              <a:ext uri="{FF2B5EF4-FFF2-40B4-BE49-F238E27FC236}">
                <a16:creationId xmlns:a16="http://schemas.microsoft.com/office/drawing/2014/main" id="{611D7CC3-9F3C-41BD-93B0-6D74C049BF30}"/>
              </a:ext>
            </a:extLst>
          </p:cNvPr>
          <p:cNvSpPr>
            <a:spLocks noGrp="1"/>
          </p:cNvSpPr>
          <p:nvPr>
            <p:ph type="sldNum" sz="quarter" idx="12"/>
          </p:nvPr>
        </p:nvSpPr>
        <p:spPr/>
        <p:txBody>
          <a:bodyPr/>
          <a:lstStyle/>
          <a:p>
            <a:fld id="{6B3F9B04-52E9-D64B-8808-0308FE78F2E0}" type="slidenum">
              <a:rPr lang="en-US" smtClean="0"/>
              <a:pPr/>
              <a:t>18</a:t>
            </a:fld>
            <a:endParaRPr lang="en-US"/>
          </a:p>
        </p:txBody>
      </p:sp>
      <p:sp>
        <p:nvSpPr>
          <p:cNvPr id="2" name="Text Placeholder 1"/>
          <p:cNvSpPr>
            <a:spLocks noGrp="1"/>
          </p:cNvSpPr>
          <p:nvPr>
            <p:ph type="body" sz="quarter" idx="13"/>
          </p:nvPr>
        </p:nvSpPr>
        <p:spPr/>
        <p:txBody>
          <a:bodyPr/>
          <a:lstStyle/>
          <a:p>
            <a:r>
              <a:rPr lang="en-US" dirty="0"/>
              <a:t>Workshop II: Westcountry – Climate vulnerability, Impacts and Projections</a:t>
            </a:r>
          </a:p>
        </p:txBody>
      </p:sp>
      <p:pic>
        <p:nvPicPr>
          <p:cNvPr id="5" name="Grafik 5">
            <a:extLst>
              <a:ext uri="{FF2B5EF4-FFF2-40B4-BE49-F238E27FC236}">
                <a16:creationId xmlns:a16="http://schemas.microsoft.com/office/drawing/2014/main" id="{8FDCCEBA-6B39-1DFB-1075-0930874D9777}"/>
              </a:ext>
            </a:extLst>
          </p:cNvPr>
          <p:cNvPicPr>
            <a:picLocks noChangeAspect="1"/>
          </p:cNvPicPr>
          <p:nvPr/>
        </p:nvPicPr>
        <p:blipFill>
          <a:blip r:embed="rId2"/>
          <a:stretch>
            <a:fillRect/>
          </a:stretch>
        </p:blipFill>
        <p:spPr>
          <a:xfrm>
            <a:off x="10358625" y="229545"/>
            <a:ext cx="1439799" cy="523070"/>
          </a:xfrm>
          <a:prstGeom prst="rect">
            <a:avLst/>
          </a:prstGeom>
        </p:spPr>
      </p:pic>
      <p:pic>
        <p:nvPicPr>
          <p:cNvPr id="6" name="Grafik 6">
            <a:extLst>
              <a:ext uri="{FF2B5EF4-FFF2-40B4-BE49-F238E27FC236}">
                <a16:creationId xmlns:a16="http://schemas.microsoft.com/office/drawing/2014/main" id="{845AF570-1935-ECF0-0B39-0C90A77DD29A}"/>
              </a:ext>
            </a:extLst>
          </p:cNvPr>
          <p:cNvPicPr>
            <a:picLocks noChangeAspect="1"/>
          </p:cNvPicPr>
          <p:nvPr/>
        </p:nvPicPr>
        <p:blipFill>
          <a:blip r:embed="rId3"/>
          <a:stretch>
            <a:fillRect/>
          </a:stretch>
        </p:blipFill>
        <p:spPr>
          <a:xfrm>
            <a:off x="10014772" y="1088477"/>
            <a:ext cx="2127504" cy="2118856"/>
          </a:xfrm>
          <a:prstGeom prst="rect">
            <a:avLst/>
          </a:prstGeom>
        </p:spPr>
      </p:pic>
      <p:pic>
        <p:nvPicPr>
          <p:cNvPr id="11" name="Picture 10">
            <a:extLst>
              <a:ext uri="{FF2B5EF4-FFF2-40B4-BE49-F238E27FC236}">
                <a16:creationId xmlns:a16="http://schemas.microsoft.com/office/drawing/2014/main" id="{4820B34F-BC73-4D99-B313-818E8E0C799A}"/>
              </a:ext>
            </a:extLst>
          </p:cNvPr>
          <p:cNvPicPr>
            <a:picLocks noChangeAspect="1"/>
          </p:cNvPicPr>
          <p:nvPr/>
        </p:nvPicPr>
        <p:blipFill rotWithShape="1">
          <a:blip r:embed="rId4"/>
          <a:srcRect l="50682" t="8970" r="8474" b="47666"/>
          <a:stretch/>
        </p:blipFill>
        <p:spPr>
          <a:xfrm>
            <a:off x="408650" y="1676423"/>
            <a:ext cx="6488100" cy="3505154"/>
          </a:xfrm>
          <a:prstGeom prst="rect">
            <a:avLst/>
          </a:prstGeom>
          <a:ln>
            <a:noFill/>
          </a:ln>
          <a:effectLst>
            <a:outerShdw blurRad="292100" dist="139700" dir="2700000" algn="tl" rotWithShape="0">
              <a:srgbClr val="333333">
                <a:alpha val="65000"/>
              </a:srgbClr>
            </a:outerShdw>
          </a:effectLst>
        </p:spPr>
      </p:pic>
      <p:sp>
        <p:nvSpPr>
          <p:cNvPr id="9" name="TextBox 8">
            <a:extLst>
              <a:ext uri="{FF2B5EF4-FFF2-40B4-BE49-F238E27FC236}">
                <a16:creationId xmlns:a16="http://schemas.microsoft.com/office/drawing/2014/main" id="{AB01F4FE-27FF-47BA-A041-780311FB9CB3}"/>
              </a:ext>
            </a:extLst>
          </p:cNvPr>
          <p:cNvSpPr txBox="1"/>
          <p:nvPr/>
        </p:nvSpPr>
        <p:spPr>
          <a:xfrm>
            <a:off x="1431262" y="1334202"/>
            <a:ext cx="4522200" cy="369332"/>
          </a:xfrm>
          <a:prstGeom prst="rect">
            <a:avLst/>
          </a:prstGeom>
          <a:solidFill>
            <a:schemeClr val="bg1"/>
          </a:solidFill>
        </p:spPr>
        <p:txBody>
          <a:bodyPr wrap="none" rtlCol="0">
            <a:spAutoFit/>
          </a:bodyPr>
          <a:lstStyle/>
          <a:p>
            <a:r>
              <a:rPr lang="en-US" dirty="0"/>
              <a:t>Development of monthly discharge (River Exe)</a:t>
            </a:r>
            <a:endParaRPr lang="en-DE" dirty="0"/>
          </a:p>
        </p:txBody>
      </p:sp>
      <p:sp>
        <p:nvSpPr>
          <p:cNvPr id="7" name="Rectangle 6">
            <a:extLst>
              <a:ext uri="{FF2B5EF4-FFF2-40B4-BE49-F238E27FC236}">
                <a16:creationId xmlns:a16="http://schemas.microsoft.com/office/drawing/2014/main" id="{D015171F-DB47-491B-97D5-A28F80FD1999}"/>
              </a:ext>
            </a:extLst>
          </p:cNvPr>
          <p:cNvSpPr/>
          <p:nvPr/>
        </p:nvSpPr>
        <p:spPr>
          <a:xfrm>
            <a:off x="3474125" y="1676423"/>
            <a:ext cx="766618" cy="2173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grpSp>
        <p:nvGrpSpPr>
          <p:cNvPr id="8" name="Group 7">
            <a:extLst>
              <a:ext uri="{FF2B5EF4-FFF2-40B4-BE49-F238E27FC236}">
                <a16:creationId xmlns:a16="http://schemas.microsoft.com/office/drawing/2014/main" id="{0A2A3264-74BD-49FB-9F3D-8F986AE57829}"/>
              </a:ext>
            </a:extLst>
          </p:cNvPr>
          <p:cNvGrpSpPr/>
          <p:nvPr/>
        </p:nvGrpSpPr>
        <p:grpSpPr>
          <a:xfrm>
            <a:off x="3474125" y="2463112"/>
            <a:ext cx="6404420" cy="3744900"/>
            <a:chOff x="3366655" y="2463112"/>
            <a:chExt cx="6404420" cy="3744900"/>
          </a:xfrm>
        </p:grpSpPr>
        <p:pic>
          <p:nvPicPr>
            <p:cNvPr id="10" name="Picture 9">
              <a:extLst>
                <a:ext uri="{FF2B5EF4-FFF2-40B4-BE49-F238E27FC236}">
                  <a16:creationId xmlns:a16="http://schemas.microsoft.com/office/drawing/2014/main" id="{1803F118-386F-46AB-9073-16BAC34805B4}"/>
                </a:ext>
              </a:extLst>
            </p:cNvPr>
            <p:cNvPicPr>
              <a:picLocks noChangeAspect="1"/>
            </p:cNvPicPr>
            <p:nvPr/>
          </p:nvPicPr>
          <p:blipFill rotWithShape="1">
            <a:blip r:embed="rId5"/>
            <a:srcRect l="50956" t="8406" r="8971" b="47595"/>
            <a:stretch/>
          </p:blipFill>
          <p:spPr>
            <a:xfrm>
              <a:off x="3366655" y="2659139"/>
              <a:ext cx="6404420" cy="3548873"/>
            </a:xfrm>
            <a:prstGeom prst="rect">
              <a:avLst/>
            </a:prstGeom>
          </p:spPr>
        </p:pic>
        <p:sp>
          <p:nvSpPr>
            <p:cNvPr id="12" name="TextBox 11">
              <a:extLst>
                <a:ext uri="{FF2B5EF4-FFF2-40B4-BE49-F238E27FC236}">
                  <a16:creationId xmlns:a16="http://schemas.microsoft.com/office/drawing/2014/main" id="{3EB2D5EA-3402-4EBE-9EF0-CBFF83229838}"/>
                </a:ext>
              </a:extLst>
            </p:cNvPr>
            <p:cNvSpPr txBox="1"/>
            <p:nvPr/>
          </p:nvSpPr>
          <p:spPr>
            <a:xfrm>
              <a:off x="4286133" y="2463112"/>
              <a:ext cx="4781181" cy="446276"/>
            </a:xfrm>
            <a:prstGeom prst="rect">
              <a:avLst/>
            </a:prstGeom>
            <a:solidFill>
              <a:schemeClr val="bg1"/>
            </a:solidFill>
          </p:spPr>
          <p:txBody>
            <a:bodyPr wrap="none" rtlCol="0">
              <a:spAutoFit/>
            </a:bodyPr>
            <a:lstStyle/>
            <a:p>
              <a:r>
                <a:rPr lang="en-US" dirty="0"/>
                <a:t>Development of monthly discharge (River Tamar)</a:t>
              </a:r>
            </a:p>
            <a:p>
              <a:endParaRPr lang="en-DE" sz="500" dirty="0"/>
            </a:p>
          </p:txBody>
        </p:sp>
      </p:grpSp>
    </p:spTree>
    <p:extLst>
      <p:ext uri="{BB962C8B-B14F-4D97-AF65-F5344CB8AC3E}">
        <p14:creationId xmlns:p14="http://schemas.microsoft.com/office/powerpoint/2010/main" val="2300012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1009B8D-F372-418D-8AD4-44113790A0E4}"/>
              </a:ext>
            </a:extLst>
          </p:cNvPr>
          <p:cNvSpPr>
            <a:spLocks noGrp="1"/>
          </p:cNvSpPr>
          <p:nvPr>
            <p:ph type="ctrTitle"/>
          </p:nvPr>
        </p:nvSpPr>
        <p:spPr/>
        <p:txBody>
          <a:bodyPr lIns="91440" tIns="45720" rIns="91440" bIns="45720" anchor="b">
            <a:normAutofit/>
          </a:bodyPr>
          <a:lstStyle/>
          <a:p>
            <a:r>
              <a:rPr lang="en-US" dirty="0">
                <a:latin typeface="Verdana"/>
                <a:ea typeface="Verdana"/>
                <a:cs typeface="Tahoma"/>
              </a:rPr>
              <a:t>Development of flood hazard – hot scenario</a:t>
            </a:r>
            <a:endParaRPr lang="de-DE" dirty="0"/>
          </a:p>
        </p:txBody>
      </p:sp>
      <p:sp>
        <p:nvSpPr>
          <p:cNvPr id="4" name="Slide Number Placeholder 3">
            <a:extLst>
              <a:ext uri="{FF2B5EF4-FFF2-40B4-BE49-F238E27FC236}">
                <a16:creationId xmlns:a16="http://schemas.microsoft.com/office/drawing/2014/main" id="{611D7CC3-9F3C-41BD-93B0-6D74C049BF30}"/>
              </a:ext>
            </a:extLst>
          </p:cNvPr>
          <p:cNvSpPr>
            <a:spLocks noGrp="1"/>
          </p:cNvSpPr>
          <p:nvPr>
            <p:ph type="sldNum" sz="quarter" idx="12"/>
          </p:nvPr>
        </p:nvSpPr>
        <p:spPr>
          <a:xfrm>
            <a:off x="8960348" y="6356349"/>
            <a:ext cx="2743200" cy="365125"/>
          </a:xfrm>
        </p:spPr>
        <p:txBody>
          <a:bodyPr/>
          <a:lstStyle/>
          <a:p>
            <a:fld id="{6B3F9B04-52E9-D64B-8808-0308FE78F2E0}" type="slidenum">
              <a:rPr lang="en-US" smtClean="0"/>
              <a:pPr/>
              <a:t>19</a:t>
            </a:fld>
            <a:endParaRPr lang="en-US"/>
          </a:p>
        </p:txBody>
      </p:sp>
      <p:sp>
        <p:nvSpPr>
          <p:cNvPr id="2" name="Text Placeholder 1"/>
          <p:cNvSpPr>
            <a:spLocks noGrp="1"/>
          </p:cNvSpPr>
          <p:nvPr>
            <p:ph type="body" sz="quarter" idx="13"/>
          </p:nvPr>
        </p:nvSpPr>
        <p:spPr/>
        <p:txBody>
          <a:bodyPr/>
          <a:lstStyle/>
          <a:p>
            <a:r>
              <a:rPr lang="en-US" dirty="0"/>
              <a:t>Workshop II: Westcountry – Climate vulnerability, Impacts and Projections</a:t>
            </a:r>
          </a:p>
        </p:txBody>
      </p:sp>
      <p:pic>
        <p:nvPicPr>
          <p:cNvPr id="5" name="Grafik 5">
            <a:extLst>
              <a:ext uri="{FF2B5EF4-FFF2-40B4-BE49-F238E27FC236}">
                <a16:creationId xmlns:a16="http://schemas.microsoft.com/office/drawing/2014/main" id="{8FDCCEBA-6B39-1DFB-1075-0930874D9777}"/>
              </a:ext>
            </a:extLst>
          </p:cNvPr>
          <p:cNvPicPr>
            <a:picLocks noChangeAspect="1"/>
          </p:cNvPicPr>
          <p:nvPr/>
        </p:nvPicPr>
        <p:blipFill>
          <a:blip r:embed="rId2"/>
          <a:stretch>
            <a:fillRect/>
          </a:stretch>
        </p:blipFill>
        <p:spPr>
          <a:xfrm>
            <a:off x="10358625" y="229545"/>
            <a:ext cx="1439799" cy="523070"/>
          </a:xfrm>
          <a:prstGeom prst="rect">
            <a:avLst/>
          </a:prstGeom>
        </p:spPr>
      </p:pic>
      <p:pic>
        <p:nvPicPr>
          <p:cNvPr id="7" name="Picture 6">
            <a:extLst>
              <a:ext uri="{FF2B5EF4-FFF2-40B4-BE49-F238E27FC236}">
                <a16:creationId xmlns:a16="http://schemas.microsoft.com/office/drawing/2014/main" id="{67D47086-1893-4F4B-850A-EB062C113DC2}"/>
              </a:ext>
            </a:extLst>
          </p:cNvPr>
          <p:cNvPicPr>
            <a:picLocks noChangeAspect="1"/>
          </p:cNvPicPr>
          <p:nvPr/>
        </p:nvPicPr>
        <p:blipFill>
          <a:blip r:embed="rId3"/>
          <a:stretch>
            <a:fillRect/>
          </a:stretch>
        </p:blipFill>
        <p:spPr>
          <a:xfrm>
            <a:off x="1497782" y="1943987"/>
            <a:ext cx="6683319" cy="4412362"/>
          </a:xfrm>
          <a:prstGeom prst="rect">
            <a:avLst/>
          </a:prstGeom>
          <a:ln>
            <a:noFill/>
          </a:ln>
          <a:effectLst>
            <a:outerShdw blurRad="292100" dist="139700" dir="2700000" algn="tl" rotWithShape="0">
              <a:srgbClr val="333333">
                <a:alpha val="65000"/>
              </a:srgbClr>
            </a:outerShdw>
          </a:effectLst>
        </p:spPr>
      </p:pic>
      <p:sp>
        <p:nvSpPr>
          <p:cNvPr id="8" name="Textfeld 7">
            <a:extLst>
              <a:ext uri="{FF2B5EF4-FFF2-40B4-BE49-F238E27FC236}">
                <a16:creationId xmlns:a16="http://schemas.microsoft.com/office/drawing/2014/main" id="{1435A7C0-2D8E-2B45-D077-563549E71F2D}"/>
              </a:ext>
            </a:extLst>
          </p:cNvPr>
          <p:cNvSpPr txBox="1"/>
          <p:nvPr/>
        </p:nvSpPr>
        <p:spPr>
          <a:xfrm>
            <a:off x="2301796" y="2038525"/>
            <a:ext cx="569379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sv-SE" dirty="0">
                <a:cs typeface="Calibri"/>
              </a:rPr>
              <a:t>River Exe – change in flood return levels </a:t>
            </a:r>
            <a:r>
              <a:rPr lang="de-DE" dirty="0">
                <a:solidFill>
                  <a:srgbClr val="524F4F"/>
                </a:solidFill>
              </a:rPr>
              <a:t>high end </a:t>
            </a:r>
            <a:r>
              <a:rPr lang="de-DE" dirty="0" err="1">
                <a:solidFill>
                  <a:srgbClr val="524F4F"/>
                </a:solidFill>
              </a:rPr>
              <a:t>scenario</a:t>
            </a:r>
            <a:endParaRPr lang="de-DE" dirty="0">
              <a:cs typeface="Calibri"/>
            </a:endParaRPr>
          </a:p>
        </p:txBody>
      </p:sp>
      <p:cxnSp>
        <p:nvCxnSpPr>
          <p:cNvPr id="10" name="Straight Arrow Connector 9">
            <a:extLst>
              <a:ext uri="{FF2B5EF4-FFF2-40B4-BE49-F238E27FC236}">
                <a16:creationId xmlns:a16="http://schemas.microsoft.com/office/drawing/2014/main" id="{26037D28-59F3-4DA9-890E-F14E70C5AA3F}"/>
              </a:ext>
            </a:extLst>
          </p:cNvPr>
          <p:cNvCxnSpPr>
            <a:cxnSpLocks/>
          </p:cNvCxnSpPr>
          <p:nvPr/>
        </p:nvCxnSpPr>
        <p:spPr>
          <a:xfrm flipH="1" flipV="1">
            <a:off x="7900797" y="3305716"/>
            <a:ext cx="1518237" cy="676650"/>
          </a:xfrm>
          <a:prstGeom prst="straightConnector1">
            <a:avLst/>
          </a:prstGeom>
          <a:ln w="25400">
            <a:headEnd w="lg" len="lg"/>
            <a:tailEnd type="triangle" w="lg" len="lg"/>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8952933E-B8B4-48BF-8FDC-141040B952DF}"/>
              </a:ext>
            </a:extLst>
          </p:cNvPr>
          <p:cNvSpPr/>
          <p:nvPr/>
        </p:nvSpPr>
        <p:spPr>
          <a:xfrm>
            <a:off x="8960348" y="4013879"/>
            <a:ext cx="2051816" cy="923330"/>
          </a:xfrm>
          <a:prstGeom prst="rect">
            <a:avLst/>
          </a:prstGeom>
        </p:spPr>
        <p:txBody>
          <a:bodyPr wrap="square">
            <a:spAutoFit/>
          </a:bodyPr>
          <a:lstStyle/>
          <a:p>
            <a:r>
              <a:rPr lang="sv-SE" dirty="0">
                <a:cs typeface="Calibri"/>
              </a:rPr>
              <a:t>Strong increase in flood risk mid – end of century</a:t>
            </a:r>
            <a:endParaRPr lang="en-DE" dirty="0"/>
          </a:p>
        </p:txBody>
      </p:sp>
      <p:pic>
        <p:nvPicPr>
          <p:cNvPr id="1026" name="Picture 2" descr="Flooding near Forthampton which is next to Tewkesbury, Gloucestershire.">
            <a:extLst>
              <a:ext uri="{FF2B5EF4-FFF2-40B4-BE49-F238E27FC236}">
                <a16:creationId xmlns:a16="http://schemas.microsoft.com/office/drawing/2014/main" id="{B77FFD8C-23FC-4AC6-B01D-BAB29BFB17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51108" y="1639895"/>
            <a:ext cx="3384714" cy="1895440"/>
          </a:xfrm>
          <a:prstGeom prst="rect">
            <a:avLst/>
          </a:prstGeom>
          <a:noFill/>
          <a:extLst>
            <a:ext uri="{909E8E84-426E-40DD-AFC4-6F175D3DCCD1}">
              <a14:hiddenFill xmlns:a14="http://schemas.microsoft.com/office/drawing/2010/main">
                <a:solidFill>
                  <a:srgbClr val="FFFFFF"/>
                </a:solidFill>
              </a14:hiddenFill>
            </a:ext>
          </a:extLst>
        </p:spPr>
      </p:pic>
      <p:sp>
        <p:nvSpPr>
          <p:cNvPr id="11" name="Textfeld 11">
            <a:extLst>
              <a:ext uri="{FF2B5EF4-FFF2-40B4-BE49-F238E27FC236}">
                <a16:creationId xmlns:a16="http://schemas.microsoft.com/office/drawing/2014/main" id="{C96F8E37-9449-49FD-8BBB-5A7F410476B1}"/>
              </a:ext>
            </a:extLst>
          </p:cNvPr>
          <p:cNvSpPr txBox="1"/>
          <p:nvPr/>
        </p:nvSpPr>
        <p:spPr>
          <a:xfrm>
            <a:off x="496229" y="1146717"/>
            <a:ext cx="10961755"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e-DE" sz="2400" b="1" dirty="0" err="1">
                <a:solidFill>
                  <a:srgbClr val="524F4F"/>
                </a:solidFill>
              </a:rPr>
              <a:t>Projected</a:t>
            </a:r>
            <a:r>
              <a:rPr lang="de-DE" sz="2400" b="1" dirty="0">
                <a:solidFill>
                  <a:srgbClr val="524F4F"/>
                </a:solidFill>
              </a:rPr>
              <a:t> </a:t>
            </a:r>
            <a:r>
              <a:rPr lang="de-DE" sz="2400" b="1" dirty="0" err="1">
                <a:solidFill>
                  <a:srgbClr val="524F4F"/>
                </a:solidFill>
              </a:rPr>
              <a:t>changes</a:t>
            </a:r>
            <a:r>
              <a:rPr lang="de-DE" sz="2400" b="1" dirty="0">
                <a:solidFill>
                  <a:srgbClr val="524F4F"/>
                </a:solidFill>
              </a:rPr>
              <a:t> in </a:t>
            </a:r>
            <a:r>
              <a:rPr lang="de-DE" sz="2400" b="1" dirty="0" err="1">
                <a:solidFill>
                  <a:srgbClr val="524F4F"/>
                </a:solidFill>
              </a:rPr>
              <a:t>flood</a:t>
            </a:r>
            <a:r>
              <a:rPr lang="de-DE" sz="2400" b="1" dirty="0">
                <a:solidFill>
                  <a:srgbClr val="524F4F"/>
                </a:solidFill>
              </a:rPr>
              <a:t> </a:t>
            </a:r>
            <a:r>
              <a:rPr lang="de-DE" sz="2400" b="1" dirty="0" err="1">
                <a:solidFill>
                  <a:srgbClr val="524F4F"/>
                </a:solidFill>
              </a:rPr>
              <a:t>hazard</a:t>
            </a:r>
            <a:r>
              <a:rPr lang="de-DE" sz="2400" b="1" dirty="0">
                <a:solidFill>
                  <a:srgbClr val="524F4F"/>
                </a:solidFill>
              </a:rPr>
              <a:t> (River Exe) – </a:t>
            </a:r>
            <a:r>
              <a:rPr lang="de-DE" sz="2400" b="1" dirty="0" err="1">
                <a:solidFill>
                  <a:srgbClr val="FF0000"/>
                </a:solidFill>
              </a:rPr>
              <a:t>hot</a:t>
            </a:r>
            <a:r>
              <a:rPr lang="de-DE" sz="2400" b="1" dirty="0">
                <a:solidFill>
                  <a:srgbClr val="FF0000"/>
                </a:solidFill>
              </a:rPr>
              <a:t> </a:t>
            </a:r>
            <a:r>
              <a:rPr lang="de-DE" sz="2400" b="1" dirty="0" err="1">
                <a:solidFill>
                  <a:srgbClr val="FF0000"/>
                </a:solidFill>
              </a:rPr>
              <a:t>scenario</a:t>
            </a:r>
            <a:r>
              <a:rPr lang="de-DE" sz="2400" b="1" dirty="0">
                <a:solidFill>
                  <a:srgbClr val="FF0000"/>
                </a:solidFill>
              </a:rPr>
              <a:t> RCP585</a:t>
            </a:r>
            <a:endParaRPr lang="de-DE" sz="2400" b="1" dirty="0">
              <a:solidFill>
                <a:srgbClr val="FF0000"/>
              </a:solidFill>
              <a:cs typeface="Calibri"/>
            </a:endParaRPr>
          </a:p>
        </p:txBody>
      </p:sp>
      <p:grpSp>
        <p:nvGrpSpPr>
          <p:cNvPr id="19" name="Group 18">
            <a:extLst>
              <a:ext uri="{FF2B5EF4-FFF2-40B4-BE49-F238E27FC236}">
                <a16:creationId xmlns:a16="http://schemas.microsoft.com/office/drawing/2014/main" id="{0EB68CA8-7D4B-4EDF-93C8-13BDE5B01218}"/>
              </a:ext>
            </a:extLst>
          </p:cNvPr>
          <p:cNvGrpSpPr/>
          <p:nvPr/>
        </p:nvGrpSpPr>
        <p:grpSpPr>
          <a:xfrm>
            <a:off x="4970584" y="3429000"/>
            <a:ext cx="779248" cy="2166816"/>
            <a:chOff x="4970584" y="3429000"/>
            <a:chExt cx="779248" cy="2166816"/>
          </a:xfrm>
        </p:grpSpPr>
        <p:cxnSp>
          <p:nvCxnSpPr>
            <p:cNvPr id="9" name="Straight Connector 8">
              <a:extLst>
                <a:ext uri="{FF2B5EF4-FFF2-40B4-BE49-F238E27FC236}">
                  <a16:creationId xmlns:a16="http://schemas.microsoft.com/office/drawing/2014/main" id="{D9B15B9E-8950-44CF-A8D2-36AD0A177C40}"/>
                </a:ext>
              </a:extLst>
            </p:cNvPr>
            <p:cNvCxnSpPr>
              <a:cxnSpLocks/>
            </p:cNvCxnSpPr>
            <p:nvPr/>
          </p:nvCxnSpPr>
          <p:spPr>
            <a:xfrm flipV="1">
              <a:off x="4970584" y="3429000"/>
              <a:ext cx="0" cy="2166816"/>
            </a:xfrm>
            <a:prstGeom prst="line">
              <a:avLst/>
            </a:prstGeom>
            <a:ln w="38100">
              <a:headEnd type="none"/>
              <a:tailEnd type="triangle"/>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2A87883B-D0ED-4D08-9550-3C7624B0878E}"/>
                </a:ext>
              </a:extLst>
            </p:cNvPr>
            <p:cNvSpPr/>
            <p:nvPr/>
          </p:nvSpPr>
          <p:spPr>
            <a:xfrm>
              <a:off x="5000716" y="4429178"/>
              <a:ext cx="749116" cy="369332"/>
            </a:xfrm>
            <a:prstGeom prst="rect">
              <a:avLst/>
            </a:prstGeom>
          </p:spPr>
          <p:txBody>
            <a:bodyPr wrap="none">
              <a:spAutoFit/>
            </a:bodyPr>
            <a:lstStyle/>
            <a:p>
              <a:r>
                <a:rPr lang="sv-SE" dirty="0">
                  <a:cs typeface="Calibri"/>
                </a:rPr>
                <a:t>More </a:t>
              </a:r>
              <a:endParaRPr lang="en-DE" dirty="0"/>
            </a:p>
          </p:txBody>
        </p:sp>
      </p:grpSp>
      <p:grpSp>
        <p:nvGrpSpPr>
          <p:cNvPr id="21" name="Group 20">
            <a:extLst>
              <a:ext uri="{FF2B5EF4-FFF2-40B4-BE49-F238E27FC236}">
                <a16:creationId xmlns:a16="http://schemas.microsoft.com/office/drawing/2014/main" id="{7D080D59-AABD-44DD-82F8-D0EA757A6A11}"/>
              </a:ext>
            </a:extLst>
          </p:cNvPr>
          <p:cNvGrpSpPr/>
          <p:nvPr/>
        </p:nvGrpSpPr>
        <p:grpSpPr>
          <a:xfrm>
            <a:off x="2461846" y="4118708"/>
            <a:ext cx="2508738" cy="677330"/>
            <a:chOff x="2461846" y="4118708"/>
            <a:chExt cx="2508738" cy="677330"/>
          </a:xfrm>
        </p:grpSpPr>
        <p:cxnSp>
          <p:nvCxnSpPr>
            <p:cNvPr id="16" name="Straight Connector 15">
              <a:extLst>
                <a:ext uri="{FF2B5EF4-FFF2-40B4-BE49-F238E27FC236}">
                  <a16:creationId xmlns:a16="http://schemas.microsoft.com/office/drawing/2014/main" id="{E14AA11C-9149-4879-A0EE-7C69042FA247}"/>
                </a:ext>
              </a:extLst>
            </p:cNvPr>
            <p:cNvCxnSpPr>
              <a:cxnSpLocks/>
            </p:cNvCxnSpPr>
            <p:nvPr/>
          </p:nvCxnSpPr>
          <p:spPr>
            <a:xfrm>
              <a:off x="2461846" y="4118708"/>
              <a:ext cx="2508738" cy="0"/>
            </a:xfrm>
            <a:prstGeom prst="line">
              <a:avLst/>
            </a:prstGeom>
            <a:ln w="38100">
              <a:headEnd type="triangle"/>
              <a:tailEnd type="none"/>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3FA59933-8503-45E4-B644-BD997F4A6F5B}"/>
                </a:ext>
              </a:extLst>
            </p:cNvPr>
            <p:cNvSpPr/>
            <p:nvPr/>
          </p:nvSpPr>
          <p:spPr>
            <a:xfrm>
              <a:off x="3361844" y="4149707"/>
              <a:ext cx="741613" cy="646331"/>
            </a:xfrm>
            <a:prstGeom prst="rect">
              <a:avLst/>
            </a:prstGeom>
          </p:spPr>
          <p:txBody>
            <a:bodyPr wrap="none">
              <a:spAutoFit/>
            </a:bodyPr>
            <a:lstStyle/>
            <a:p>
              <a:pPr algn="ctr"/>
              <a:r>
                <a:rPr lang="sv-SE" dirty="0">
                  <a:cs typeface="Calibri"/>
                </a:rPr>
                <a:t>More</a:t>
              </a:r>
            </a:p>
            <a:p>
              <a:pPr algn="ctr"/>
              <a:r>
                <a:rPr lang="sv-SE" dirty="0">
                  <a:cs typeface="Calibri"/>
                </a:rPr>
                <a:t>often </a:t>
              </a:r>
              <a:endParaRPr lang="en-DE" dirty="0"/>
            </a:p>
          </p:txBody>
        </p:sp>
      </p:grpSp>
    </p:spTree>
    <p:extLst>
      <p:ext uri="{BB962C8B-B14F-4D97-AF65-F5344CB8AC3E}">
        <p14:creationId xmlns:p14="http://schemas.microsoft.com/office/powerpoint/2010/main" val="609612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87ECDB9-921B-4262-B660-19F2F057474F}"/>
              </a:ext>
            </a:extLst>
          </p:cNvPr>
          <p:cNvSpPr>
            <a:spLocks noGrp="1"/>
          </p:cNvSpPr>
          <p:nvPr>
            <p:ph idx="1"/>
          </p:nvPr>
        </p:nvSpPr>
        <p:spPr/>
        <p:txBody>
          <a:bodyPr>
            <a:normAutofit/>
          </a:bodyPr>
          <a:lstStyle/>
          <a:p>
            <a:pPr marL="0" indent="0">
              <a:buNone/>
            </a:pPr>
            <a:r>
              <a:rPr lang="en-US" sz="4000" dirty="0">
                <a:solidFill>
                  <a:srgbClr val="C00000"/>
                </a:solidFill>
              </a:rPr>
              <a:t>Outline</a:t>
            </a:r>
          </a:p>
          <a:p>
            <a:r>
              <a:rPr lang="en-US" sz="3200" dirty="0">
                <a:solidFill>
                  <a:srgbClr val="C00000"/>
                </a:solidFill>
              </a:rPr>
              <a:t>Climate change in West Country</a:t>
            </a:r>
          </a:p>
          <a:p>
            <a:r>
              <a:rPr lang="en-US" sz="3200" dirty="0">
                <a:solidFill>
                  <a:srgbClr val="C00000"/>
                </a:solidFill>
              </a:rPr>
              <a:t>Impacts on water, vegetation and extremes</a:t>
            </a:r>
          </a:p>
          <a:p>
            <a:r>
              <a:rPr lang="en-US" sz="3200" dirty="0">
                <a:solidFill>
                  <a:srgbClr val="C00000"/>
                </a:solidFill>
              </a:rPr>
              <a:t>Main messages</a:t>
            </a:r>
            <a:endParaRPr lang="en-DE" sz="4400" dirty="0">
              <a:solidFill>
                <a:srgbClr val="C00000"/>
              </a:solidFill>
            </a:endParaRPr>
          </a:p>
        </p:txBody>
      </p:sp>
      <p:sp>
        <p:nvSpPr>
          <p:cNvPr id="3" name="Title 2">
            <a:extLst>
              <a:ext uri="{FF2B5EF4-FFF2-40B4-BE49-F238E27FC236}">
                <a16:creationId xmlns:a16="http://schemas.microsoft.com/office/drawing/2014/main" id="{87FB99E3-374E-44EF-8580-C629EC9F3D97}"/>
              </a:ext>
            </a:extLst>
          </p:cNvPr>
          <p:cNvSpPr>
            <a:spLocks noGrp="1"/>
          </p:cNvSpPr>
          <p:nvPr>
            <p:ph type="ctrTitle"/>
          </p:nvPr>
        </p:nvSpPr>
        <p:spPr/>
        <p:txBody>
          <a:bodyPr/>
          <a:lstStyle/>
          <a:p>
            <a:endParaRPr lang="en-DE"/>
          </a:p>
        </p:txBody>
      </p:sp>
      <p:sp>
        <p:nvSpPr>
          <p:cNvPr id="4" name="Slide Number Placeholder 3">
            <a:extLst>
              <a:ext uri="{FF2B5EF4-FFF2-40B4-BE49-F238E27FC236}">
                <a16:creationId xmlns:a16="http://schemas.microsoft.com/office/drawing/2014/main" id="{0F54F064-5C47-4FA4-B0B2-A5D2D3B3991B}"/>
              </a:ext>
            </a:extLst>
          </p:cNvPr>
          <p:cNvSpPr>
            <a:spLocks noGrp="1"/>
          </p:cNvSpPr>
          <p:nvPr>
            <p:ph type="sldNum" sz="quarter" idx="12"/>
          </p:nvPr>
        </p:nvSpPr>
        <p:spPr/>
        <p:txBody>
          <a:bodyPr/>
          <a:lstStyle/>
          <a:p>
            <a:fld id="{6B3F9B04-52E9-D64B-8808-0308FE78F2E0}" type="slidenum">
              <a:rPr lang="en-US" smtClean="0"/>
              <a:pPr/>
              <a:t>2</a:t>
            </a:fld>
            <a:endParaRPr lang="en-US"/>
          </a:p>
        </p:txBody>
      </p:sp>
      <p:sp>
        <p:nvSpPr>
          <p:cNvPr id="5" name="Text Placeholder 4">
            <a:extLst>
              <a:ext uri="{FF2B5EF4-FFF2-40B4-BE49-F238E27FC236}">
                <a16:creationId xmlns:a16="http://schemas.microsoft.com/office/drawing/2014/main" id="{C9DE54AF-911C-4948-89E4-EA7AC1931E64}"/>
              </a:ext>
            </a:extLst>
          </p:cNvPr>
          <p:cNvSpPr>
            <a:spLocks noGrp="1"/>
          </p:cNvSpPr>
          <p:nvPr>
            <p:ph type="body" sz="quarter" idx="13"/>
          </p:nvPr>
        </p:nvSpPr>
        <p:spPr/>
        <p:txBody>
          <a:bodyPr/>
          <a:lstStyle/>
          <a:p>
            <a:endParaRPr lang="en-DE"/>
          </a:p>
        </p:txBody>
      </p:sp>
    </p:spTree>
    <p:extLst>
      <p:ext uri="{BB962C8B-B14F-4D97-AF65-F5344CB8AC3E}">
        <p14:creationId xmlns:p14="http://schemas.microsoft.com/office/powerpoint/2010/main" val="1131592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1009B8D-F372-418D-8AD4-44113790A0E4}"/>
              </a:ext>
            </a:extLst>
          </p:cNvPr>
          <p:cNvSpPr>
            <a:spLocks noGrp="1"/>
          </p:cNvSpPr>
          <p:nvPr>
            <p:ph type="ctrTitle"/>
          </p:nvPr>
        </p:nvSpPr>
        <p:spPr/>
        <p:txBody>
          <a:bodyPr lIns="91440" tIns="45720" rIns="91440" bIns="45720" anchor="b">
            <a:normAutofit/>
          </a:bodyPr>
          <a:lstStyle/>
          <a:p>
            <a:r>
              <a:rPr lang="en-US" dirty="0">
                <a:latin typeface="Verdana"/>
                <a:ea typeface="Verdana"/>
                <a:cs typeface="Tahoma"/>
              </a:rPr>
              <a:t>Development of flood hazard – green scenario</a:t>
            </a:r>
            <a:endParaRPr lang="de-DE" dirty="0"/>
          </a:p>
        </p:txBody>
      </p:sp>
      <p:sp>
        <p:nvSpPr>
          <p:cNvPr id="4" name="Slide Number Placeholder 3">
            <a:extLst>
              <a:ext uri="{FF2B5EF4-FFF2-40B4-BE49-F238E27FC236}">
                <a16:creationId xmlns:a16="http://schemas.microsoft.com/office/drawing/2014/main" id="{611D7CC3-9F3C-41BD-93B0-6D74C049BF30}"/>
              </a:ext>
            </a:extLst>
          </p:cNvPr>
          <p:cNvSpPr>
            <a:spLocks noGrp="1"/>
          </p:cNvSpPr>
          <p:nvPr>
            <p:ph type="sldNum" sz="quarter" idx="12"/>
          </p:nvPr>
        </p:nvSpPr>
        <p:spPr>
          <a:xfrm>
            <a:off x="8960348" y="6356349"/>
            <a:ext cx="2743200" cy="365125"/>
          </a:xfrm>
        </p:spPr>
        <p:txBody>
          <a:bodyPr/>
          <a:lstStyle/>
          <a:p>
            <a:fld id="{6B3F9B04-52E9-D64B-8808-0308FE78F2E0}" type="slidenum">
              <a:rPr lang="en-US" smtClean="0"/>
              <a:pPr/>
              <a:t>20</a:t>
            </a:fld>
            <a:endParaRPr lang="en-US"/>
          </a:p>
        </p:txBody>
      </p:sp>
      <p:sp>
        <p:nvSpPr>
          <p:cNvPr id="12" name="Textfeld 11">
            <a:extLst>
              <a:ext uri="{FF2B5EF4-FFF2-40B4-BE49-F238E27FC236}">
                <a16:creationId xmlns:a16="http://schemas.microsoft.com/office/drawing/2014/main" id="{A982F6D7-C0E2-45A8-98D5-FEE6C969E5A9}"/>
              </a:ext>
            </a:extLst>
          </p:cNvPr>
          <p:cNvSpPr txBox="1"/>
          <p:nvPr/>
        </p:nvSpPr>
        <p:spPr>
          <a:xfrm>
            <a:off x="496229" y="1146717"/>
            <a:ext cx="10961755"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e-DE" sz="2400" b="1" dirty="0" err="1">
                <a:solidFill>
                  <a:srgbClr val="524F4F"/>
                </a:solidFill>
              </a:rPr>
              <a:t>Projected</a:t>
            </a:r>
            <a:r>
              <a:rPr lang="de-DE" sz="2400" b="1" dirty="0">
                <a:solidFill>
                  <a:srgbClr val="524F4F"/>
                </a:solidFill>
              </a:rPr>
              <a:t> </a:t>
            </a:r>
            <a:r>
              <a:rPr lang="de-DE" sz="2400" b="1" dirty="0" err="1">
                <a:solidFill>
                  <a:srgbClr val="524F4F"/>
                </a:solidFill>
              </a:rPr>
              <a:t>changes</a:t>
            </a:r>
            <a:r>
              <a:rPr lang="de-DE" sz="2400" b="1" dirty="0">
                <a:solidFill>
                  <a:srgbClr val="524F4F"/>
                </a:solidFill>
              </a:rPr>
              <a:t> in </a:t>
            </a:r>
            <a:r>
              <a:rPr lang="de-DE" sz="2400" b="1" dirty="0" err="1">
                <a:solidFill>
                  <a:srgbClr val="524F4F"/>
                </a:solidFill>
              </a:rPr>
              <a:t>flood</a:t>
            </a:r>
            <a:r>
              <a:rPr lang="de-DE" sz="2400" b="1" dirty="0">
                <a:solidFill>
                  <a:srgbClr val="524F4F"/>
                </a:solidFill>
              </a:rPr>
              <a:t> </a:t>
            </a:r>
            <a:r>
              <a:rPr lang="de-DE" sz="2400" b="1" dirty="0" err="1">
                <a:solidFill>
                  <a:srgbClr val="524F4F"/>
                </a:solidFill>
              </a:rPr>
              <a:t>hazard</a:t>
            </a:r>
            <a:r>
              <a:rPr lang="de-DE" sz="2400" b="1" dirty="0">
                <a:solidFill>
                  <a:srgbClr val="524F4F"/>
                </a:solidFill>
              </a:rPr>
              <a:t> (River Exe) – </a:t>
            </a:r>
            <a:r>
              <a:rPr lang="de-DE" sz="2400" b="1" dirty="0" err="1">
                <a:solidFill>
                  <a:srgbClr val="00B050"/>
                </a:solidFill>
              </a:rPr>
              <a:t>green</a:t>
            </a:r>
            <a:r>
              <a:rPr lang="de-DE" sz="2400" b="1" dirty="0">
                <a:solidFill>
                  <a:srgbClr val="00B050"/>
                </a:solidFill>
              </a:rPr>
              <a:t> </a:t>
            </a:r>
            <a:r>
              <a:rPr lang="de-DE" sz="2400" b="1" dirty="0" err="1">
                <a:solidFill>
                  <a:srgbClr val="00B050"/>
                </a:solidFill>
              </a:rPr>
              <a:t>scenario</a:t>
            </a:r>
            <a:r>
              <a:rPr lang="de-DE" sz="2400" b="1" dirty="0">
                <a:solidFill>
                  <a:srgbClr val="00B050"/>
                </a:solidFill>
              </a:rPr>
              <a:t> RCP126</a:t>
            </a:r>
            <a:endParaRPr lang="de-DE" sz="2400" b="1" dirty="0">
              <a:solidFill>
                <a:srgbClr val="00B050"/>
              </a:solidFill>
              <a:cs typeface="Calibri"/>
            </a:endParaRPr>
          </a:p>
        </p:txBody>
      </p:sp>
      <p:sp>
        <p:nvSpPr>
          <p:cNvPr id="2" name="Text Placeholder 1"/>
          <p:cNvSpPr>
            <a:spLocks noGrp="1"/>
          </p:cNvSpPr>
          <p:nvPr>
            <p:ph type="body" sz="quarter" idx="13"/>
          </p:nvPr>
        </p:nvSpPr>
        <p:spPr/>
        <p:txBody>
          <a:bodyPr/>
          <a:lstStyle/>
          <a:p>
            <a:r>
              <a:rPr lang="en-US" dirty="0"/>
              <a:t>Workshop II: Westcountry – Climate vulnerability, Impacts and Projections</a:t>
            </a:r>
          </a:p>
        </p:txBody>
      </p:sp>
      <p:pic>
        <p:nvPicPr>
          <p:cNvPr id="5" name="Grafik 5">
            <a:extLst>
              <a:ext uri="{FF2B5EF4-FFF2-40B4-BE49-F238E27FC236}">
                <a16:creationId xmlns:a16="http://schemas.microsoft.com/office/drawing/2014/main" id="{8FDCCEBA-6B39-1DFB-1075-0930874D9777}"/>
              </a:ext>
            </a:extLst>
          </p:cNvPr>
          <p:cNvPicPr>
            <a:picLocks noChangeAspect="1"/>
          </p:cNvPicPr>
          <p:nvPr/>
        </p:nvPicPr>
        <p:blipFill>
          <a:blip r:embed="rId2"/>
          <a:stretch>
            <a:fillRect/>
          </a:stretch>
        </p:blipFill>
        <p:spPr>
          <a:xfrm>
            <a:off x="10358625" y="229545"/>
            <a:ext cx="1439799" cy="523070"/>
          </a:xfrm>
          <a:prstGeom prst="rect">
            <a:avLst/>
          </a:prstGeom>
        </p:spPr>
      </p:pic>
      <p:sp>
        <p:nvSpPr>
          <p:cNvPr id="8" name="Textfeld 7">
            <a:extLst>
              <a:ext uri="{FF2B5EF4-FFF2-40B4-BE49-F238E27FC236}">
                <a16:creationId xmlns:a16="http://schemas.microsoft.com/office/drawing/2014/main" id="{1435A7C0-2D8E-2B45-D077-563549E71F2D}"/>
              </a:ext>
            </a:extLst>
          </p:cNvPr>
          <p:cNvSpPr txBox="1"/>
          <p:nvPr/>
        </p:nvSpPr>
        <p:spPr>
          <a:xfrm>
            <a:off x="2301796" y="2038525"/>
            <a:ext cx="569379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sv-SE" dirty="0">
                <a:cs typeface="Calibri"/>
              </a:rPr>
              <a:t>River Exe – change in flood return levels </a:t>
            </a:r>
            <a:r>
              <a:rPr lang="de-DE" dirty="0">
                <a:solidFill>
                  <a:srgbClr val="524F4F"/>
                </a:solidFill>
              </a:rPr>
              <a:t>high end </a:t>
            </a:r>
            <a:r>
              <a:rPr lang="de-DE" dirty="0" err="1">
                <a:solidFill>
                  <a:srgbClr val="524F4F"/>
                </a:solidFill>
              </a:rPr>
              <a:t>scenario</a:t>
            </a:r>
            <a:endParaRPr lang="de-DE" dirty="0">
              <a:cs typeface="Calibri"/>
            </a:endParaRPr>
          </a:p>
        </p:txBody>
      </p:sp>
      <p:sp>
        <p:nvSpPr>
          <p:cNvPr id="15" name="Rectangle 14">
            <a:extLst>
              <a:ext uri="{FF2B5EF4-FFF2-40B4-BE49-F238E27FC236}">
                <a16:creationId xmlns:a16="http://schemas.microsoft.com/office/drawing/2014/main" id="{8952933E-B8B4-48BF-8FDC-141040B952DF}"/>
              </a:ext>
            </a:extLst>
          </p:cNvPr>
          <p:cNvSpPr/>
          <p:nvPr/>
        </p:nvSpPr>
        <p:spPr>
          <a:xfrm>
            <a:off x="8960348" y="4013879"/>
            <a:ext cx="2051816" cy="1200329"/>
          </a:xfrm>
          <a:prstGeom prst="rect">
            <a:avLst/>
          </a:prstGeom>
        </p:spPr>
        <p:txBody>
          <a:bodyPr wrap="square">
            <a:spAutoFit/>
          </a:bodyPr>
          <a:lstStyle/>
          <a:p>
            <a:r>
              <a:rPr lang="de-DE" dirty="0"/>
              <a:t>After </a:t>
            </a:r>
            <a:r>
              <a:rPr lang="de-DE" dirty="0" err="1"/>
              <a:t>increase</a:t>
            </a:r>
            <a:r>
              <a:rPr lang="de-DE" dirty="0"/>
              <a:t> </a:t>
            </a:r>
            <a:r>
              <a:rPr lang="de-DE" dirty="0" err="1"/>
              <a:t>until</a:t>
            </a:r>
            <a:r>
              <a:rPr lang="de-DE" dirty="0"/>
              <a:t> </a:t>
            </a:r>
            <a:r>
              <a:rPr lang="de-DE" dirty="0" err="1"/>
              <a:t>mid</a:t>
            </a:r>
            <a:r>
              <a:rPr lang="de-DE" dirty="0"/>
              <a:t> </a:t>
            </a:r>
            <a:r>
              <a:rPr lang="de-DE" dirty="0" err="1"/>
              <a:t>of</a:t>
            </a:r>
            <a:r>
              <a:rPr lang="de-DE" dirty="0"/>
              <a:t> </a:t>
            </a:r>
            <a:r>
              <a:rPr lang="de-DE" dirty="0" err="1"/>
              <a:t>the</a:t>
            </a:r>
            <a:r>
              <a:rPr lang="de-DE" dirty="0"/>
              <a:t> </a:t>
            </a:r>
            <a:r>
              <a:rPr lang="de-DE" dirty="0" err="1"/>
              <a:t>century</a:t>
            </a:r>
            <a:r>
              <a:rPr lang="de-DE" dirty="0"/>
              <a:t> a slow </a:t>
            </a:r>
            <a:r>
              <a:rPr lang="de-DE" dirty="0" err="1"/>
              <a:t>decrease</a:t>
            </a:r>
            <a:r>
              <a:rPr lang="de-DE" dirty="0"/>
              <a:t> in </a:t>
            </a:r>
            <a:r>
              <a:rPr lang="de-DE" dirty="0" err="1"/>
              <a:t>flood</a:t>
            </a:r>
            <a:r>
              <a:rPr lang="de-DE" dirty="0"/>
              <a:t> </a:t>
            </a:r>
            <a:r>
              <a:rPr lang="de-DE" dirty="0" err="1"/>
              <a:t>hazard</a:t>
            </a:r>
            <a:endParaRPr lang="en-DE" dirty="0"/>
          </a:p>
        </p:txBody>
      </p:sp>
      <p:pic>
        <p:nvPicPr>
          <p:cNvPr id="9" name="Picture 8">
            <a:extLst>
              <a:ext uri="{FF2B5EF4-FFF2-40B4-BE49-F238E27FC236}">
                <a16:creationId xmlns:a16="http://schemas.microsoft.com/office/drawing/2014/main" id="{952C8FE0-199D-455C-9B66-F22C31ABF55C}"/>
              </a:ext>
            </a:extLst>
          </p:cNvPr>
          <p:cNvPicPr>
            <a:picLocks noChangeAspect="1"/>
          </p:cNvPicPr>
          <p:nvPr/>
        </p:nvPicPr>
        <p:blipFill>
          <a:blip r:embed="rId3"/>
          <a:stretch>
            <a:fillRect/>
          </a:stretch>
        </p:blipFill>
        <p:spPr>
          <a:xfrm>
            <a:off x="1497782" y="1943987"/>
            <a:ext cx="6683319" cy="4412362"/>
          </a:xfrm>
          <a:prstGeom prst="rect">
            <a:avLst/>
          </a:prstGeom>
          <a:ln>
            <a:noFill/>
          </a:ln>
          <a:effectLst>
            <a:outerShdw blurRad="292100" dist="139700" dir="2700000" algn="tl" rotWithShape="0">
              <a:srgbClr val="333333">
                <a:alpha val="65000"/>
              </a:srgbClr>
            </a:outerShdw>
          </a:effectLst>
        </p:spPr>
      </p:pic>
      <p:cxnSp>
        <p:nvCxnSpPr>
          <p:cNvPr id="10" name="Straight Arrow Connector 9">
            <a:extLst>
              <a:ext uri="{FF2B5EF4-FFF2-40B4-BE49-F238E27FC236}">
                <a16:creationId xmlns:a16="http://schemas.microsoft.com/office/drawing/2014/main" id="{26037D28-59F3-4DA9-890E-F14E70C5AA3F}"/>
              </a:ext>
            </a:extLst>
          </p:cNvPr>
          <p:cNvCxnSpPr>
            <a:cxnSpLocks/>
          </p:cNvCxnSpPr>
          <p:nvPr/>
        </p:nvCxnSpPr>
        <p:spPr>
          <a:xfrm flipH="1" flipV="1">
            <a:off x="7739384" y="3870544"/>
            <a:ext cx="1220964" cy="396656"/>
          </a:xfrm>
          <a:prstGeom prst="straightConnector1">
            <a:avLst/>
          </a:prstGeom>
          <a:ln w="25400">
            <a:headEnd w="lg" len="lg"/>
            <a:tailEnd type="triangle" w="lg" len="lg"/>
          </a:ln>
        </p:spPr>
        <p:style>
          <a:lnRef idx="1">
            <a:schemeClr val="accent1"/>
          </a:lnRef>
          <a:fillRef idx="0">
            <a:schemeClr val="accent1"/>
          </a:fillRef>
          <a:effectRef idx="0">
            <a:schemeClr val="accent1"/>
          </a:effectRef>
          <a:fontRef idx="minor">
            <a:schemeClr val="tx1"/>
          </a:fontRef>
        </p:style>
      </p:cxnSp>
      <p:sp>
        <p:nvSpPr>
          <p:cNvPr id="14" name="Textfeld 7">
            <a:extLst>
              <a:ext uri="{FF2B5EF4-FFF2-40B4-BE49-F238E27FC236}">
                <a16:creationId xmlns:a16="http://schemas.microsoft.com/office/drawing/2014/main" id="{76801AAE-329E-49EC-BCA9-DE62F854522D}"/>
              </a:ext>
            </a:extLst>
          </p:cNvPr>
          <p:cNvSpPr txBox="1"/>
          <p:nvPr/>
        </p:nvSpPr>
        <p:spPr>
          <a:xfrm>
            <a:off x="2301796" y="2033624"/>
            <a:ext cx="569379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sv-SE" dirty="0">
                <a:cs typeface="Calibri"/>
              </a:rPr>
              <a:t>River Exe – change in flood return levels </a:t>
            </a:r>
            <a:r>
              <a:rPr lang="de-DE" dirty="0" err="1">
                <a:solidFill>
                  <a:srgbClr val="524F4F"/>
                </a:solidFill>
              </a:rPr>
              <a:t>low</a:t>
            </a:r>
            <a:r>
              <a:rPr lang="de-DE" dirty="0">
                <a:solidFill>
                  <a:srgbClr val="524F4F"/>
                </a:solidFill>
              </a:rPr>
              <a:t>-end </a:t>
            </a:r>
            <a:r>
              <a:rPr lang="de-DE" dirty="0" err="1">
                <a:solidFill>
                  <a:srgbClr val="524F4F"/>
                </a:solidFill>
              </a:rPr>
              <a:t>scenario</a:t>
            </a:r>
            <a:endParaRPr lang="de-DE" dirty="0">
              <a:cs typeface="Calibri"/>
            </a:endParaRPr>
          </a:p>
        </p:txBody>
      </p:sp>
      <p:pic>
        <p:nvPicPr>
          <p:cNvPr id="16" name="Picture 2" descr="Flooding near Forthampton which is next to Tewkesbury, Gloucestershire.">
            <a:extLst>
              <a:ext uri="{FF2B5EF4-FFF2-40B4-BE49-F238E27FC236}">
                <a16:creationId xmlns:a16="http://schemas.microsoft.com/office/drawing/2014/main" id="{EEA7C7CE-EA26-4CCC-8AFA-9B593EA12C3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51108" y="1639895"/>
            <a:ext cx="3384714" cy="18954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46721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BFBF838E-D742-4825-A067-17EFEEBF97B9}"/>
              </a:ext>
            </a:extLst>
          </p:cNvPr>
          <p:cNvPicPr>
            <a:picLocks noChangeAspect="1"/>
          </p:cNvPicPr>
          <p:nvPr/>
        </p:nvPicPr>
        <p:blipFill>
          <a:blip r:embed="rId2"/>
          <a:stretch>
            <a:fillRect/>
          </a:stretch>
        </p:blipFill>
        <p:spPr>
          <a:xfrm>
            <a:off x="1776212" y="1913730"/>
            <a:ext cx="6357938" cy="4807744"/>
          </a:xfrm>
          <a:prstGeom prst="rect">
            <a:avLst/>
          </a:prstGeom>
          <a:ln>
            <a:noFill/>
          </a:ln>
          <a:effectLst>
            <a:outerShdw blurRad="292100" dist="139700" dir="2700000" algn="tl" rotWithShape="0">
              <a:srgbClr val="333333">
                <a:alpha val="65000"/>
              </a:srgbClr>
            </a:outerShdw>
          </a:effectLst>
        </p:spPr>
      </p:pic>
      <p:sp>
        <p:nvSpPr>
          <p:cNvPr id="3" name="Title 2">
            <a:extLst>
              <a:ext uri="{FF2B5EF4-FFF2-40B4-BE49-F238E27FC236}">
                <a16:creationId xmlns:a16="http://schemas.microsoft.com/office/drawing/2014/main" id="{61009B8D-F372-418D-8AD4-44113790A0E4}"/>
              </a:ext>
            </a:extLst>
          </p:cNvPr>
          <p:cNvSpPr>
            <a:spLocks noGrp="1"/>
          </p:cNvSpPr>
          <p:nvPr>
            <p:ph type="ctrTitle"/>
          </p:nvPr>
        </p:nvSpPr>
        <p:spPr/>
        <p:txBody>
          <a:bodyPr lIns="91440" tIns="45720" rIns="91440" bIns="45720" anchor="b">
            <a:normAutofit/>
          </a:bodyPr>
          <a:lstStyle/>
          <a:p>
            <a:r>
              <a:rPr lang="en-US" dirty="0">
                <a:latin typeface="Verdana"/>
                <a:ea typeface="Verdana"/>
                <a:cs typeface="Tahoma"/>
              </a:rPr>
              <a:t>Development of flood hazard – hot scenario</a:t>
            </a:r>
            <a:endParaRPr lang="de-DE" dirty="0"/>
          </a:p>
        </p:txBody>
      </p:sp>
      <p:sp>
        <p:nvSpPr>
          <p:cNvPr id="4" name="Slide Number Placeholder 3">
            <a:extLst>
              <a:ext uri="{FF2B5EF4-FFF2-40B4-BE49-F238E27FC236}">
                <a16:creationId xmlns:a16="http://schemas.microsoft.com/office/drawing/2014/main" id="{611D7CC3-9F3C-41BD-93B0-6D74C049BF30}"/>
              </a:ext>
            </a:extLst>
          </p:cNvPr>
          <p:cNvSpPr>
            <a:spLocks noGrp="1"/>
          </p:cNvSpPr>
          <p:nvPr>
            <p:ph type="sldNum" sz="quarter" idx="12"/>
          </p:nvPr>
        </p:nvSpPr>
        <p:spPr>
          <a:xfrm>
            <a:off x="8960348" y="6356349"/>
            <a:ext cx="2743200" cy="365125"/>
          </a:xfrm>
        </p:spPr>
        <p:txBody>
          <a:bodyPr/>
          <a:lstStyle/>
          <a:p>
            <a:fld id="{6B3F9B04-52E9-D64B-8808-0308FE78F2E0}" type="slidenum">
              <a:rPr lang="en-US" smtClean="0"/>
              <a:pPr/>
              <a:t>21</a:t>
            </a:fld>
            <a:endParaRPr lang="en-US"/>
          </a:p>
        </p:txBody>
      </p:sp>
      <p:sp>
        <p:nvSpPr>
          <p:cNvPr id="2" name="Text Placeholder 1"/>
          <p:cNvSpPr>
            <a:spLocks noGrp="1"/>
          </p:cNvSpPr>
          <p:nvPr>
            <p:ph type="body" sz="quarter" idx="13"/>
          </p:nvPr>
        </p:nvSpPr>
        <p:spPr/>
        <p:txBody>
          <a:bodyPr/>
          <a:lstStyle/>
          <a:p>
            <a:r>
              <a:rPr lang="en-US" dirty="0"/>
              <a:t>Workshop II: Westcountry – Climate vulnerability, Impacts and Projections</a:t>
            </a:r>
          </a:p>
        </p:txBody>
      </p:sp>
      <p:pic>
        <p:nvPicPr>
          <p:cNvPr id="5" name="Grafik 5">
            <a:extLst>
              <a:ext uri="{FF2B5EF4-FFF2-40B4-BE49-F238E27FC236}">
                <a16:creationId xmlns:a16="http://schemas.microsoft.com/office/drawing/2014/main" id="{8FDCCEBA-6B39-1DFB-1075-0930874D9777}"/>
              </a:ext>
            </a:extLst>
          </p:cNvPr>
          <p:cNvPicPr>
            <a:picLocks noChangeAspect="1"/>
          </p:cNvPicPr>
          <p:nvPr/>
        </p:nvPicPr>
        <p:blipFill>
          <a:blip r:embed="rId3"/>
          <a:stretch>
            <a:fillRect/>
          </a:stretch>
        </p:blipFill>
        <p:spPr>
          <a:xfrm>
            <a:off x="10358625" y="229545"/>
            <a:ext cx="1439799" cy="523070"/>
          </a:xfrm>
          <a:prstGeom prst="rect">
            <a:avLst/>
          </a:prstGeom>
        </p:spPr>
      </p:pic>
      <p:sp>
        <p:nvSpPr>
          <p:cNvPr id="8" name="Textfeld 7">
            <a:extLst>
              <a:ext uri="{FF2B5EF4-FFF2-40B4-BE49-F238E27FC236}">
                <a16:creationId xmlns:a16="http://schemas.microsoft.com/office/drawing/2014/main" id="{1435A7C0-2D8E-2B45-D077-563549E71F2D}"/>
              </a:ext>
            </a:extLst>
          </p:cNvPr>
          <p:cNvSpPr txBox="1"/>
          <p:nvPr/>
        </p:nvSpPr>
        <p:spPr>
          <a:xfrm>
            <a:off x="2089359" y="2065568"/>
            <a:ext cx="590009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sv-SE" dirty="0">
                <a:cs typeface="Calibri"/>
              </a:rPr>
              <a:t>River Tamar – change in flood return levels </a:t>
            </a:r>
            <a:r>
              <a:rPr lang="de-DE" dirty="0">
                <a:solidFill>
                  <a:srgbClr val="524F4F"/>
                </a:solidFill>
              </a:rPr>
              <a:t>high-end </a:t>
            </a:r>
            <a:r>
              <a:rPr lang="de-DE" dirty="0" err="1">
                <a:solidFill>
                  <a:srgbClr val="524F4F"/>
                </a:solidFill>
              </a:rPr>
              <a:t>scenario</a:t>
            </a:r>
            <a:endParaRPr lang="de-DE" dirty="0">
              <a:cs typeface="Calibri"/>
            </a:endParaRPr>
          </a:p>
        </p:txBody>
      </p:sp>
      <p:cxnSp>
        <p:nvCxnSpPr>
          <p:cNvPr id="10" name="Straight Arrow Connector 9">
            <a:extLst>
              <a:ext uri="{FF2B5EF4-FFF2-40B4-BE49-F238E27FC236}">
                <a16:creationId xmlns:a16="http://schemas.microsoft.com/office/drawing/2014/main" id="{26037D28-59F3-4DA9-890E-F14E70C5AA3F}"/>
              </a:ext>
            </a:extLst>
          </p:cNvPr>
          <p:cNvCxnSpPr>
            <a:cxnSpLocks/>
          </p:cNvCxnSpPr>
          <p:nvPr/>
        </p:nvCxnSpPr>
        <p:spPr>
          <a:xfrm flipH="1" flipV="1">
            <a:off x="7900797" y="3305716"/>
            <a:ext cx="1518237" cy="676650"/>
          </a:xfrm>
          <a:prstGeom prst="straightConnector1">
            <a:avLst/>
          </a:prstGeom>
          <a:ln w="25400">
            <a:headEnd w="lg" len="lg"/>
            <a:tailEnd type="triangle" w="lg" len="lg"/>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8952933E-B8B4-48BF-8FDC-141040B952DF}"/>
              </a:ext>
            </a:extLst>
          </p:cNvPr>
          <p:cNvSpPr/>
          <p:nvPr/>
        </p:nvSpPr>
        <p:spPr>
          <a:xfrm>
            <a:off x="8960348" y="4013879"/>
            <a:ext cx="2051816" cy="923330"/>
          </a:xfrm>
          <a:prstGeom prst="rect">
            <a:avLst/>
          </a:prstGeom>
        </p:spPr>
        <p:txBody>
          <a:bodyPr wrap="square">
            <a:spAutoFit/>
          </a:bodyPr>
          <a:lstStyle/>
          <a:p>
            <a:r>
              <a:rPr lang="sv-SE" dirty="0">
                <a:cs typeface="Calibri"/>
              </a:rPr>
              <a:t>Strong increase in flood risk mid – end of century</a:t>
            </a:r>
            <a:endParaRPr lang="en-DE" dirty="0"/>
          </a:p>
        </p:txBody>
      </p:sp>
      <p:pic>
        <p:nvPicPr>
          <p:cNvPr id="1026" name="Picture 2" descr="Flooding near Forthampton which is next to Tewkesbury, Gloucestershire.">
            <a:extLst>
              <a:ext uri="{FF2B5EF4-FFF2-40B4-BE49-F238E27FC236}">
                <a16:creationId xmlns:a16="http://schemas.microsoft.com/office/drawing/2014/main" id="{B77FFD8C-23FC-4AC6-B01D-BAB29BFB17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51108" y="1639895"/>
            <a:ext cx="3384714" cy="1895440"/>
          </a:xfrm>
          <a:prstGeom prst="rect">
            <a:avLst/>
          </a:prstGeom>
          <a:noFill/>
          <a:extLst>
            <a:ext uri="{909E8E84-426E-40DD-AFC4-6F175D3DCCD1}">
              <a14:hiddenFill xmlns:a14="http://schemas.microsoft.com/office/drawing/2010/main">
                <a:solidFill>
                  <a:srgbClr val="FFFFFF"/>
                </a:solidFill>
              </a14:hiddenFill>
            </a:ext>
          </a:extLst>
        </p:spPr>
      </p:pic>
      <p:sp>
        <p:nvSpPr>
          <p:cNvPr id="11" name="Textfeld 11">
            <a:extLst>
              <a:ext uri="{FF2B5EF4-FFF2-40B4-BE49-F238E27FC236}">
                <a16:creationId xmlns:a16="http://schemas.microsoft.com/office/drawing/2014/main" id="{C96F8E37-9449-49FD-8BBB-5A7F410476B1}"/>
              </a:ext>
            </a:extLst>
          </p:cNvPr>
          <p:cNvSpPr txBox="1"/>
          <p:nvPr/>
        </p:nvSpPr>
        <p:spPr>
          <a:xfrm>
            <a:off x="496229" y="1146717"/>
            <a:ext cx="10961755"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e-DE" sz="2400" b="1" dirty="0" err="1">
                <a:solidFill>
                  <a:srgbClr val="524F4F"/>
                </a:solidFill>
              </a:rPr>
              <a:t>Projected</a:t>
            </a:r>
            <a:r>
              <a:rPr lang="de-DE" sz="2400" b="1" dirty="0">
                <a:solidFill>
                  <a:srgbClr val="524F4F"/>
                </a:solidFill>
              </a:rPr>
              <a:t> </a:t>
            </a:r>
            <a:r>
              <a:rPr lang="de-DE" sz="2400" b="1" dirty="0" err="1">
                <a:solidFill>
                  <a:srgbClr val="524F4F"/>
                </a:solidFill>
              </a:rPr>
              <a:t>changes</a:t>
            </a:r>
            <a:r>
              <a:rPr lang="de-DE" sz="2400" b="1" dirty="0">
                <a:solidFill>
                  <a:srgbClr val="524F4F"/>
                </a:solidFill>
              </a:rPr>
              <a:t> in </a:t>
            </a:r>
            <a:r>
              <a:rPr lang="de-DE" sz="2400" b="1" dirty="0" err="1">
                <a:solidFill>
                  <a:srgbClr val="524F4F"/>
                </a:solidFill>
              </a:rPr>
              <a:t>flood</a:t>
            </a:r>
            <a:r>
              <a:rPr lang="de-DE" sz="2400" b="1" dirty="0">
                <a:solidFill>
                  <a:srgbClr val="524F4F"/>
                </a:solidFill>
              </a:rPr>
              <a:t> </a:t>
            </a:r>
            <a:r>
              <a:rPr lang="de-DE" sz="2400" b="1" dirty="0" err="1">
                <a:solidFill>
                  <a:srgbClr val="524F4F"/>
                </a:solidFill>
              </a:rPr>
              <a:t>hazard</a:t>
            </a:r>
            <a:r>
              <a:rPr lang="de-DE" sz="2400" b="1" dirty="0">
                <a:solidFill>
                  <a:srgbClr val="524F4F"/>
                </a:solidFill>
              </a:rPr>
              <a:t> (River Tamar) – </a:t>
            </a:r>
            <a:r>
              <a:rPr lang="de-DE" sz="2400" b="1" dirty="0" err="1">
                <a:solidFill>
                  <a:srgbClr val="FF0000"/>
                </a:solidFill>
              </a:rPr>
              <a:t>hot</a:t>
            </a:r>
            <a:r>
              <a:rPr lang="de-DE" sz="2400" b="1" dirty="0">
                <a:solidFill>
                  <a:srgbClr val="FF0000"/>
                </a:solidFill>
              </a:rPr>
              <a:t> </a:t>
            </a:r>
            <a:r>
              <a:rPr lang="de-DE" sz="2400" b="1" dirty="0" err="1">
                <a:solidFill>
                  <a:srgbClr val="FF0000"/>
                </a:solidFill>
              </a:rPr>
              <a:t>scenario</a:t>
            </a:r>
            <a:r>
              <a:rPr lang="de-DE" sz="2400" b="1" dirty="0">
                <a:solidFill>
                  <a:srgbClr val="FF0000"/>
                </a:solidFill>
              </a:rPr>
              <a:t> RCP585</a:t>
            </a:r>
            <a:endParaRPr lang="de-DE" sz="2400" b="1" dirty="0">
              <a:solidFill>
                <a:srgbClr val="FF0000"/>
              </a:solidFill>
              <a:cs typeface="Calibri"/>
            </a:endParaRPr>
          </a:p>
        </p:txBody>
      </p:sp>
      <p:sp>
        <p:nvSpPr>
          <p:cNvPr id="6" name="AutoShape 2" descr="http://127.0.0.1:36551/graphics/plot.png?width=890&amp;height=673&amp;randomizer=869398788">
            <a:extLst>
              <a:ext uri="{FF2B5EF4-FFF2-40B4-BE49-F238E27FC236}">
                <a16:creationId xmlns:a16="http://schemas.microsoft.com/office/drawing/2014/main" id="{C7C267AE-FF98-4877-8ED5-6C13E97BABE0}"/>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DE"/>
          </a:p>
        </p:txBody>
      </p:sp>
    </p:spTree>
    <p:extLst>
      <p:ext uri="{BB962C8B-B14F-4D97-AF65-F5344CB8AC3E}">
        <p14:creationId xmlns:p14="http://schemas.microsoft.com/office/powerpoint/2010/main" val="35977447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732459B-39FF-4AC9-9BC7-6926018D4FDE}"/>
              </a:ext>
            </a:extLst>
          </p:cNvPr>
          <p:cNvPicPr>
            <a:picLocks noChangeAspect="1"/>
          </p:cNvPicPr>
          <p:nvPr/>
        </p:nvPicPr>
        <p:blipFill>
          <a:blip r:embed="rId2"/>
          <a:stretch>
            <a:fillRect/>
          </a:stretch>
        </p:blipFill>
        <p:spPr>
          <a:xfrm>
            <a:off x="1774825" y="1934369"/>
            <a:ext cx="6357938" cy="4807744"/>
          </a:xfrm>
          <a:prstGeom prst="rect">
            <a:avLst/>
          </a:prstGeom>
          <a:ln>
            <a:noFill/>
          </a:ln>
          <a:effectLst>
            <a:outerShdw blurRad="292100" dist="139700" dir="2700000" algn="tl" rotWithShape="0">
              <a:srgbClr val="333333">
                <a:alpha val="65000"/>
              </a:srgbClr>
            </a:outerShdw>
          </a:effectLst>
        </p:spPr>
      </p:pic>
      <p:sp>
        <p:nvSpPr>
          <p:cNvPr id="3" name="Title 2">
            <a:extLst>
              <a:ext uri="{FF2B5EF4-FFF2-40B4-BE49-F238E27FC236}">
                <a16:creationId xmlns:a16="http://schemas.microsoft.com/office/drawing/2014/main" id="{61009B8D-F372-418D-8AD4-44113790A0E4}"/>
              </a:ext>
            </a:extLst>
          </p:cNvPr>
          <p:cNvSpPr>
            <a:spLocks noGrp="1"/>
          </p:cNvSpPr>
          <p:nvPr>
            <p:ph type="ctrTitle"/>
          </p:nvPr>
        </p:nvSpPr>
        <p:spPr/>
        <p:txBody>
          <a:bodyPr lIns="91440" tIns="45720" rIns="91440" bIns="45720" anchor="b">
            <a:normAutofit/>
          </a:bodyPr>
          <a:lstStyle/>
          <a:p>
            <a:r>
              <a:rPr lang="en-US" dirty="0">
                <a:latin typeface="Verdana"/>
                <a:ea typeface="Verdana"/>
                <a:cs typeface="Tahoma"/>
              </a:rPr>
              <a:t>Development of flood hazard – green scenario</a:t>
            </a:r>
            <a:endParaRPr lang="de-DE" dirty="0"/>
          </a:p>
        </p:txBody>
      </p:sp>
      <p:sp>
        <p:nvSpPr>
          <p:cNvPr id="4" name="Slide Number Placeholder 3">
            <a:extLst>
              <a:ext uri="{FF2B5EF4-FFF2-40B4-BE49-F238E27FC236}">
                <a16:creationId xmlns:a16="http://schemas.microsoft.com/office/drawing/2014/main" id="{611D7CC3-9F3C-41BD-93B0-6D74C049BF30}"/>
              </a:ext>
            </a:extLst>
          </p:cNvPr>
          <p:cNvSpPr>
            <a:spLocks noGrp="1"/>
          </p:cNvSpPr>
          <p:nvPr>
            <p:ph type="sldNum" sz="quarter" idx="12"/>
          </p:nvPr>
        </p:nvSpPr>
        <p:spPr>
          <a:xfrm>
            <a:off x="8960348" y="6356349"/>
            <a:ext cx="2743200" cy="365125"/>
          </a:xfrm>
        </p:spPr>
        <p:txBody>
          <a:bodyPr/>
          <a:lstStyle/>
          <a:p>
            <a:fld id="{6B3F9B04-52E9-D64B-8808-0308FE78F2E0}" type="slidenum">
              <a:rPr lang="en-US" smtClean="0"/>
              <a:pPr/>
              <a:t>22</a:t>
            </a:fld>
            <a:endParaRPr lang="en-US"/>
          </a:p>
        </p:txBody>
      </p:sp>
      <p:sp>
        <p:nvSpPr>
          <p:cNvPr id="12" name="Textfeld 11">
            <a:extLst>
              <a:ext uri="{FF2B5EF4-FFF2-40B4-BE49-F238E27FC236}">
                <a16:creationId xmlns:a16="http://schemas.microsoft.com/office/drawing/2014/main" id="{A982F6D7-C0E2-45A8-98D5-FEE6C969E5A9}"/>
              </a:ext>
            </a:extLst>
          </p:cNvPr>
          <p:cNvSpPr txBox="1"/>
          <p:nvPr/>
        </p:nvSpPr>
        <p:spPr>
          <a:xfrm>
            <a:off x="496229" y="1146717"/>
            <a:ext cx="10961755"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e-DE" sz="2400" b="1" dirty="0" err="1">
                <a:solidFill>
                  <a:srgbClr val="524F4F"/>
                </a:solidFill>
              </a:rPr>
              <a:t>Projected</a:t>
            </a:r>
            <a:r>
              <a:rPr lang="de-DE" sz="2400" b="1" dirty="0">
                <a:solidFill>
                  <a:srgbClr val="524F4F"/>
                </a:solidFill>
              </a:rPr>
              <a:t> </a:t>
            </a:r>
            <a:r>
              <a:rPr lang="de-DE" sz="2400" b="1" dirty="0" err="1">
                <a:solidFill>
                  <a:srgbClr val="524F4F"/>
                </a:solidFill>
              </a:rPr>
              <a:t>changes</a:t>
            </a:r>
            <a:r>
              <a:rPr lang="de-DE" sz="2400" b="1" dirty="0">
                <a:solidFill>
                  <a:srgbClr val="524F4F"/>
                </a:solidFill>
              </a:rPr>
              <a:t> in </a:t>
            </a:r>
            <a:r>
              <a:rPr lang="de-DE" sz="2400" b="1" dirty="0" err="1">
                <a:solidFill>
                  <a:srgbClr val="524F4F"/>
                </a:solidFill>
              </a:rPr>
              <a:t>flood</a:t>
            </a:r>
            <a:r>
              <a:rPr lang="de-DE" sz="2400" b="1" dirty="0">
                <a:solidFill>
                  <a:srgbClr val="524F4F"/>
                </a:solidFill>
              </a:rPr>
              <a:t> </a:t>
            </a:r>
            <a:r>
              <a:rPr lang="de-DE" sz="2400" b="1" dirty="0" err="1">
                <a:solidFill>
                  <a:srgbClr val="524F4F"/>
                </a:solidFill>
              </a:rPr>
              <a:t>hazard</a:t>
            </a:r>
            <a:r>
              <a:rPr lang="de-DE" sz="2400" b="1" dirty="0">
                <a:solidFill>
                  <a:srgbClr val="524F4F"/>
                </a:solidFill>
              </a:rPr>
              <a:t> (River Tamar) – </a:t>
            </a:r>
            <a:r>
              <a:rPr lang="de-DE" sz="2400" b="1" dirty="0" err="1">
                <a:solidFill>
                  <a:srgbClr val="00B050"/>
                </a:solidFill>
              </a:rPr>
              <a:t>green</a:t>
            </a:r>
            <a:r>
              <a:rPr lang="de-DE" sz="2400" b="1" dirty="0">
                <a:solidFill>
                  <a:srgbClr val="00B050"/>
                </a:solidFill>
              </a:rPr>
              <a:t> </a:t>
            </a:r>
            <a:r>
              <a:rPr lang="de-DE" sz="2400" b="1" dirty="0" err="1">
                <a:solidFill>
                  <a:srgbClr val="00B050"/>
                </a:solidFill>
              </a:rPr>
              <a:t>scenario</a:t>
            </a:r>
            <a:r>
              <a:rPr lang="de-DE" sz="2400" b="1" dirty="0">
                <a:solidFill>
                  <a:srgbClr val="00B050"/>
                </a:solidFill>
              </a:rPr>
              <a:t> RCP126</a:t>
            </a:r>
            <a:endParaRPr lang="de-DE" sz="2400" b="1" dirty="0">
              <a:solidFill>
                <a:srgbClr val="00B050"/>
              </a:solidFill>
              <a:cs typeface="Calibri"/>
            </a:endParaRPr>
          </a:p>
        </p:txBody>
      </p:sp>
      <p:sp>
        <p:nvSpPr>
          <p:cNvPr id="2" name="Text Placeholder 1"/>
          <p:cNvSpPr>
            <a:spLocks noGrp="1"/>
          </p:cNvSpPr>
          <p:nvPr>
            <p:ph type="body" sz="quarter" idx="13"/>
          </p:nvPr>
        </p:nvSpPr>
        <p:spPr/>
        <p:txBody>
          <a:bodyPr/>
          <a:lstStyle/>
          <a:p>
            <a:r>
              <a:rPr lang="en-US" dirty="0"/>
              <a:t>Workshop II: Westcountry – Climate vulnerability, Impacts and Projections</a:t>
            </a:r>
          </a:p>
        </p:txBody>
      </p:sp>
      <p:pic>
        <p:nvPicPr>
          <p:cNvPr id="5" name="Grafik 5">
            <a:extLst>
              <a:ext uri="{FF2B5EF4-FFF2-40B4-BE49-F238E27FC236}">
                <a16:creationId xmlns:a16="http://schemas.microsoft.com/office/drawing/2014/main" id="{8FDCCEBA-6B39-1DFB-1075-0930874D9777}"/>
              </a:ext>
            </a:extLst>
          </p:cNvPr>
          <p:cNvPicPr>
            <a:picLocks noChangeAspect="1"/>
          </p:cNvPicPr>
          <p:nvPr/>
        </p:nvPicPr>
        <p:blipFill>
          <a:blip r:embed="rId3"/>
          <a:stretch>
            <a:fillRect/>
          </a:stretch>
        </p:blipFill>
        <p:spPr>
          <a:xfrm>
            <a:off x="10358625" y="229545"/>
            <a:ext cx="1439799" cy="523070"/>
          </a:xfrm>
          <a:prstGeom prst="rect">
            <a:avLst/>
          </a:prstGeom>
        </p:spPr>
      </p:pic>
      <p:sp>
        <p:nvSpPr>
          <p:cNvPr id="15" name="Rectangle 14">
            <a:extLst>
              <a:ext uri="{FF2B5EF4-FFF2-40B4-BE49-F238E27FC236}">
                <a16:creationId xmlns:a16="http://schemas.microsoft.com/office/drawing/2014/main" id="{8952933E-B8B4-48BF-8FDC-141040B952DF}"/>
              </a:ext>
            </a:extLst>
          </p:cNvPr>
          <p:cNvSpPr/>
          <p:nvPr/>
        </p:nvSpPr>
        <p:spPr>
          <a:xfrm>
            <a:off x="8960348" y="4013879"/>
            <a:ext cx="2051816" cy="1200329"/>
          </a:xfrm>
          <a:prstGeom prst="rect">
            <a:avLst/>
          </a:prstGeom>
        </p:spPr>
        <p:txBody>
          <a:bodyPr wrap="square">
            <a:spAutoFit/>
          </a:bodyPr>
          <a:lstStyle/>
          <a:p>
            <a:r>
              <a:rPr lang="de-DE" dirty="0"/>
              <a:t>After </a:t>
            </a:r>
            <a:r>
              <a:rPr lang="de-DE" dirty="0" err="1"/>
              <a:t>increase</a:t>
            </a:r>
            <a:r>
              <a:rPr lang="de-DE" dirty="0"/>
              <a:t> </a:t>
            </a:r>
            <a:r>
              <a:rPr lang="de-DE" dirty="0" err="1"/>
              <a:t>until</a:t>
            </a:r>
            <a:r>
              <a:rPr lang="de-DE" dirty="0"/>
              <a:t> </a:t>
            </a:r>
            <a:r>
              <a:rPr lang="de-DE" dirty="0" err="1"/>
              <a:t>mid</a:t>
            </a:r>
            <a:r>
              <a:rPr lang="de-DE" dirty="0"/>
              <a:t> </a:t>
            </a:r>
            <a:r>
              <a:rPr lang="de-DE" dirty="0" err="1"/>
              <a:t>of</a:t>
            </a:r>
            <a:r>
              <a:rPr lang="de-DE" dirty="0"/>
              <a:t> </a:t>
            </a:r>
            <a:r>
              <a:rPr lang="de-DE" dirty="0" err="1"/>
              <a:t>the</a:t>
            </a:r>
            <a:r>
              <a:rPr lang="de-DE" dirty="0"/>
              <a:t> </a:t>
            </a:r>
            <a:r>
              <a:rPr lang="de-DE" dirty="0" err="1"/>
              <a:t>century</a:t>
            </a:r>
            <a:r>
              <a:rPr lang="de-DE" dirty="0"/>
              <a:t> a </a:t>
            </a:r>
            <a:r>
              <a:rPr lang="de-DE" dirty="0" err="1"/>
              <a:t>stronger</a:t>
            </a:r>
            <a:r>
              <a:rPr lang="de-DE" dirty="0"/>
              <a:t> </a:t>
            </a:r>
            <a:r>
              <a:rPr lang="de-DE" dirty="0" err="1"/>
              <a:t>decrease</a:t>
            </a:r>
            <a:r>
              <a:rPr lang="de-DE" dirty="0"/>
              <a:t> in </a:t>
            </a:r>
            <a:r>
              <a:rPr lang="de-DE" dirty="0" err="1"/>
              <a:t>flood</a:t>
            </a:r>
            <a:r>
              <a:rPr lang="de-DE" dirty="0"/>
              <a:t> </a:t>
            </a:r>
            <a:r>
              <a:rPr lang="de-DE" dirty="0" err="1"/>
              <a:t>hazard</a:t>
            </a:r>
            <a:endParaRPr lang="en-DE" dirty="0"/>
          </a:p>
        </p:txBody>
      </p:sp>
      <p:cxnSp>
        <p:nvCxnSpPr>
          <p:cNvPr id="10" name="Straight Arrow Connector 9">
            <a:extLst>
              <a:ext uri="{FF2B5EF4-FFF2-40B4-BE49-F238E27FC236}">
                <a16:creationId xmlns:a16="http://schemas.microsoft.com/office/drawing/2014/main" id="{26037D28-59F3-4DA9-890E-F14E70C5AA3F}"/>
              </a:ext>
            </a:extLst>
          </p:cNvPr>
          <p:cNvCxnSpPr>
            <a:cxnSpLocks/>
          </p:cNvCxnSpPr>
          <p:nvPr/>
        </p:nvCxnSpPr>
        <p:spPr>
          <a:xfrm flipH="1" flipV="1">
            <a:off x="7739384" y="3870544"/>
            <a:ext cx="1220964" cy="396656"/>
          </a:xfrm>
          <a:prstGeom prst="straightConnector1">
            <a:avLst/>
          </a:prstGeom>
          <a:ln w="25400">
            <a:headEnd w="lg" len="lg"/>
            <a:tailEnd type="triangle" w="lg" len="lg"/>
          </a:ln>
        </p:spPr>
        <p:style>
          <a:lnRef idx="1">
            <a:schemeClr val="accent1"/>
          </a:lnRef>
          <a:fillRef idx="0">
            <a:schemeClr val="accent1"/>
          </a:fillRef>
          <a:effectRef idx="0">
            <a:schemeClr val="accent1"/>
          </a:effectRef>
          <a:fontRef idx="minor">
            <a:schemeClr val="tx1"/>
          </a:fontRef>
        </p:style>
      </p:cxnSp>
      <p:pic>
        <p:nvPicPr>
          <p:cNvPr id="16" name="Picture 2" descr="Flooding near Forthampton which is next to Tewkesbury, Gloucestershire.">
            <a:extLst>
              <a:ext uri="{FF2B5EF4-FFF2-40B4-BE49-F238E27FC236}">
                <a16:creationId xmlns:a16="http://schemas.microsoft.com/office/drawing/2014/main" id="{EEA7C7CE-EA26-4CCC-8AFA-9B593EA12C3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51108" y="1639895"/>
            <a:ext cx="3384714" cy="1895440"/>
          </a:xfrm>
          <a:prstGeom prst="rect">
            <a:avLst/>
          </a:prstGeom>
          <a:noFill/>
          <a:extLst>
            <a:ext uri="{909E8E84-426E-40DD-AFC4-6F175D3DCCD1}">
              <a14:hiddenFill xmlns:a14="http://schemas.microsoft.com/office/drawing/2010/main">
                <a:solidFill>
                  <a:srgbClr val="FFFFFF"/>
                </a:solidFill>
              </a14:hiddenFill>
            </a:ext>
          </a:extLst>
        </p:spPr>
      </p:pic>
      <p:sp>
        <p:nvSpPr>
          <p:cNvPr id="6" name="AutoShape 2" descr="http://127.0.0.1:36551/graphics/plot.png?width=890&amp;height=673&amp;randomizer=-584835009">
            <a:extLst>
              <a:ext uri="{FF2B5EF4-FFF2-40B4-BE49-F238E27FC236}">
                <a16:creationId xmlns:a16="http://schemas.microsoft.com/office/drawing/2014/main" id="{E46E0D0A-C74E-4A40-B820-B26F2C355538}"/>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DE"/>
          </a:p>
        </p:txBody>
      </p:sp>
      <p:sp>
        <p:nvSpPr>
          <p:cNvPr id="17" name="Textfeld 7">
            <a:extLst>
              <a:ext uri="{FF2B5EF4-FFF2-40B4-BE49-F238E27FC236}">
                <a16:creationId xmlns:a16="http://schemas.microsoft.com/office/drawing/2014/main" id="{D39FBA7A-FCCE-4E09-914C-2C409C9C91F7}"/>
              </a:ext>
            </a:extLst>
          </p:cNvPr>
          <p:cNvSpPr txBox="1"/>
          <p:nvPr/>
        </p:nvSpPr>
        <p:spPr>
          <a:xfrm>
            <a:off x="2089359" y="2065568"/>
            <a:ext cx="590009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sv-SE" dirty="0">
                <a:cs typeface="Calibri"/>
              </a:rPr>
              <a:t>River Tamar – change in flood return levels low</a:t>
            </a:r>
            <a:r>
              <a:rPr lang="de-DE" dirty="0">
                <a:solidFill>
                  <a:srgbClr val="524F4F"/>
                </a:solidFill>
              </a:rPr>
              <a:t>-end </a:t>
            </a:r>
            <a:r>
              <a:rPr lang="de-DE" dirty="0" err="1">
                <a:solidFill>
                  <a:srgbClr val="524F4F"/>
                </a:solidFill>
              </a:rPr>
              <a:t>scenario</a:t>
            </a:r>
            <a:endParaRPr lang="de-DE" dirty="0">
              <a:cs typeface="Calibri"/>
            </a:endParaRPr>
          </a:p>
        </p:txBody>
      </p:sp>
    </p:spTree>
    <p:extLst>
      <p:ext uri="{BB962C8B-B14F-4D97-AF65-F5344CB8AC3E}">
        <p14:creationId xmlns:p14="http://schemas.microsoft.com/office/powerpoint/2010/main" val="42010751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920D96A-D12E-4A3A-A077-2C2FA81D3B73}"/>
              </a:ext>
            </a:extLst>
          </p:cNvPr>
          <p:cNvPicPr>
            <a:picLocks noChangeAspect="1"/>
          </p:cNvPicPr>
          <p:nvPr/>
        </p:nvPicPr>
        <p:blipFill>
          <a:blip r:embed="rId3"/>
          <a:stretch>
            <a:fillRect/>
          </a:stretch>
        </p:blipFill>
        <p:spPr>
          <a:xfrm>
            <a:off x="9236" y="1763195"/>
            <a:ext cx="8778258" cy="4978918"/>
          </a:xfrm>
          <a:prstGeom prst="rect">
            <a:avLst/>
          </a:prstGeom>
        </p:spPr>
      </p:pic>
      <p:sp>
        <p:nvSpPr>
          <p:cNvPr id="3" name="Title 2">
            <a:extLst>
              <a:ext uri="{FF2B5EF4-FFF2-40B4-BE49-F238E27FC236}">
                <a16:creationId xmlns:a16="http://schemas.microsoft.com/office/drawing/2014/main" id="{61009B8D-F372-418D-8AD4-44113790A0E4}"/>
              </a:ext>
            </a:extLst>
          </p:cNvPr>
          <p:cNvSpPr>
            <a:spLocks noGrp="1"/>
          </p:cNvSpPr>
          <p:nvPr>
            <p:ph type="ctrTitle"/>
          </p:nvPr>
        </p:nvSpPr>
        <p:spPr/>
        <p:txBody>
          <a:bodyPr lIns="91440" tIns="45720" rIns="91440" bIns="45720" anchor="b">
            <a:normAutofit/>
          </a:bodyPr>
          <a:lstStyle/>
          <a:p>
            <a:r>
              <a:rPr lang="en-US" dirty="0">
                <a:latin typeface="Verdana"/>
                <a:ea typeface="Verdana"/>
                <a:cs typeface="Tahoma"/>
              </a:rPr>
              <a:t>Change in hydrological processes at plot scale</a:t>
            </a:r>
            <a:endParaRPr lang="de-DE" dirty="0"/>
          </a:p>
        </p:txBody>
      </p:sp>
      <p:sp>
        <p:nvSpPr>
          <p:cNvPr id="4" name="Slide Number Placeholder 3">
            <a:extLst>
              <a:ext uri="{FF2B5EF4-FFF2-40B4-BE49-F238E27FC236}">
                <a16:creationId xmlns:a16="http://schemas.microsoft.com/office/drawing/2014/main" id="{611D7CC3-9F3C-41BD-93B0-6D74C049BF30}"/>
              </a:ext>
            </a:extLst>
          </p:cNvPr>
          <p:cNvSpPr>
            <a:spLocks noGrp="1"/>
          </p:cNvSpPr>
          <p:nvPr>
            <p:ph type="sldNum" sz="quarter" idx="12"/>
          </p:nvPr>
        </p:nvSpPr>
        <p:spPr/>
        <p:txBody>
          <a:bodyPr/>
          <a:lstStyle/>
          <a:p>
            <a:fld id="{6B3F9B04-52E9-D64B-8808-0308FE78F2E0}" type="slidenum">
              <a:rPr lang="en-US" smtClean="0"/>
              <a:pPr/>
              <a:t>23</a:t>
            </a:fld>
            <a:endParaRPr lang="en-US"/>
          </a:p>
        </p:txBody>
      </p:sp>
      <p:sp>
        <p:nvSpPr>
          <p:cNvPr id="2" name="Text Placeholder 1"/>
          <p:cNvSpPr>
            <a:spLocks noGrp="1"/>
          </p:cNvSpPr>
          <p:nvPr>
            <p:ph type="body" sz="quarter" idx="13"/>
          </p:nvPr>
        </p:nvSpPr>
        <p:spPr/>
        <p:txBody>
          <a:bodyPr/>
          <a:lstStyle/>
          <a:p>
            <a:r>
              <a:rPr lang="en-US" dirty="0"/>
              <a:t>Workshop II: Westcountry – Climate vulnerability, Impacts and Projections</a:t>
            </a:r>
          </a:p>
        </p:txBody>
      </p:sp>
      <p:pic>
        <p:nvPicPr>
          <p:cNvPr id="5" name="Grafik 5">
            <a:extLst>
              <a:ext uri="{FF2B5EF4-FFF2-40B4-BE49-F238E27FC236}">
                <a16:creationId xmlns:a16="http://schemas.microsoft.com/office/drawing/2014/main" id="{8FDCCEBA-6B39-1DFB-1075-0930874D9777}"/>
              </a:ext>
            </a:extLst>
          </p:cNvPr>
          <p:cNvPicPr>
            <a:picLocks noChangeAspect="1"/>
          </p:cNvPicPr>
          <p:nvPr/>
        </p:nvPicPr>
        <p:blipFill>
          <a:blip r:embed="rId4"/>
          <a:stretch>
            <a:fillRect/>
          </a:stretch>
        </p:blipFill>
        <p:spPr>
          <a:xfrm>
            <a:off x="10358625" y="229545"/>
            <a:ext cx="1439799" cy="523070"/>
          </a:xfrm>
          <a:prstGeom prst="rect">
            <a:avLst/>
          </a:prstGeom>
        </p:spPr>
      </p:pic>
      <p:sp>
        <p:nvSpPr>
          <p:cNvPr id="8" name="Textfeld 7">
            <a:extLst>
              <a:ext uri="{FF2B5EF4-FFF2-40B4-BE49-F238E27FC236}">
                <a16:creationId xmlns:a16="http://schemas.microsoft.com/office/drawing/2014/main" id="{1435A7C0-2D8E-2B45-D077-563549E71F2D}"/>
              </a:ext>
            </a:extLst>
          </p:cNvPr>
          <p:cNvSpPr txBox="1"/>
          <p:nvPr/>
        </p:nvSpPr>
        <p:spPr>
          <a:xfrm>
            <a:off x="1667232" y="1271108"/>
            <a:ext cx="569379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dirty="0">
                <a:cs typeface="Calibri"/>
              </a:rPr>
              <a:t>Soil water flows and vegetation growth (arable land)</a:t>
            </a:r>
            <a:endParaRPr lang="de-DE" sz="2000" dirty="0">
              <a:cs typeface="Calibri"/>
            </a:endParaRPr>
          </a:p>
        </p:txBody>
      </p:sp>
      <p:pic>
        <p:nvPicPr>
          <p:cNvPr id="14" name="Picture 13">
            <a:extLst>
              <a:ext uri="{FF2B5EF4-FFF2-40B4-BE49-F238E27FC236}">
                <a16:creationId xmlns:a16="http://schemas.microsoft.com/office/drawing/2014/main" id="{47CBDE28-7434-499F-A298-5039C8F3247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3238" t="5360" r="44942" b="5292"/>
          <a:stretch/>
        </p:blipFill>
        <p:spPr>
          <a:xfrm>
            <a:off x="9974719" y="1251826"/>
            <a:ext cx="1721052" cy="4902226"/>
          </a:xfrm>
          <a:prstGeom prst="rect">
            <a:avLst/>
          </a:prstGeom>
          <a:ln>
            <a:noFill/>
          </a:ln>
          <a:effectLst>
            <a:outerShdw blurRad="292100" dist="139700" dir="2700000" algn="tl" rotWithShape="0">
              <a:srgbClr val="333333">
                <a:alpha val="65000"/>
              </a:srgbClr>
            </a:outerShdw>
          </a:effectLst>
        </p:spPr>
      </p:pic>
      <p:sp>
        <p:nvSpPr>
          <p:cNvPr id="9" name="Rectangle 8">
            <a:extLst>
              <a:ext uri="{FF2B5EF4-FFF2-40B4-BE49-F238E27FC236}">
                <a16:creationId xmlns:a16="http://schemas.microsoft.com/office/drawing/2014/main" id="{C32542DF-817D-4204-97A6-0F9B68DAF4B6}"/>
              </a:ext>
            </a:extLst>
          </p:cNvPr>
          <p:cNvSpPr/>
          <p:nvPr/>
        </p:nvSpPr>
        <p:spPr>
          <a:xfrm>
            <a:off x="1667232" y="1654610"/>
            <a:ext cx="1191353" cy="369332"/>
          </a:xfrm>
          <a:prstGeom prst="rect">
            <a:avLst/>
          </a:prstGeom>
        </p:spPr>
        <p:txBody>
          <a:bodyPr wrap="none">
            <a:spAutoFit/>
          </a:bodyPr>
          <a:lstStyle/>
          <a:p>
            <a:pPr algn="ctr"/>
            <a:r>
              <a:rPr lang="de-DE" dirty="0">
                <a:cs typeface="Calibri"/>
              </a:rPr>
              <a:t>1971-2000</a:t>
            </a:r>
          </a:p>
        </p:txBody>
      </p:sp>
      <p:sp>
        <p:nvSpPr>
          <p:cNvPr id="13" name="Rectangle 12">
            <a:extLst>
              <a:ext uri="{FF2B5EF4-FFF2-40B4-BE49-F238E27FC236}">
                <a16:creationId xmlns:a16="http://schemas.microsoft.com/office/drawing/2014/main" id="{4D3FF4AA-1CEE-4798-A208-D36DB2982421}"/>
              </a:ext>
            </a:extLst>
          </p:cNvPr>
          <p:cNvSpPr/>
          <p:nvPr/>
        </p:nvSpPr>
        <p:spPr>
          <a:xfrm>
            <a:off x="5979035" y="1654610"/>
            <a:ext cx="1191353" cy="369332"/>
          </a:xfrm>
          <a:prstGeom prst="rect">
            <a:avLst/>
          </a:prstGeom>
        </p:spPr>
        <p:txBody>
          <a:bodyPr wrap="none">
            <a:spAutoFit/>
          </a:bodyPr>
          <a:lstStyle/>
          <a:p>
            <a:pPr algn="ctr"/>
            <a:r>
              <a:rPr lang="de-DE" dirty="0">
                <a:cs typeface="Calibri"/>
              </a:rPr>
              <a:t>2071-2100</a:t>
            </a:r>
          </a:p>
        </p:txBody>
      </p:sp>
      <p:sp>
        <p:nvSpPr>
          <p:cNvPr id="15" name="Rectangle 14">
            <a:extLst>
              <a:ext uri="{FF2B5EF4-FFF2-40B4-BE49-F238E27FC236}">
                <a16:creationId xmlns:a16="http://schemas.microsoft.com/office/drawing/2014/main" id="{09F3997F-DE82-4DAB-94A8-B22537B2C22A}"/>
              </a:ext>
            </a:extLst>
          </p:cNvPr>
          <p:cNvSpPr/>
          <p:nvPr/>
        </p:nvSpPr>
        <p:spPr>
          <a:xfrm>
            <a:off x="3650667" y="2098028"/>
            <a:ext cx="1380571" cy="369332"/>
          </a:xfrm>
          <a:prstGeom prst="rect">
            <a:avLst/>
          </a:prstGeom>
          <a:solidFill>
            <a:schemeClr val="bg1"/>
          </a:solidFill>
          <a:ln>
            <a:solidFill>
              <a:srgbClr val="FF0000"/>
            </a:solidFill>
          </a:ln>
        </p:spPr>
        <p:txBody>
          <a:bodyPr wrap="none">
            <a:spAutoFit/>
          </a:bodyPr>
          <a:lstStyle/>
          <a:p>
            <a:pPr algn="ctr"/>
            <a:r>
              <a:rPr lang="de-DE" dirty="0" err="1">
                <a:solidFill>
                  <a:srgbClr val="0070C0"/>
                </a:solidFill>
                <a:cs typeface="Calibri"/>
              </a:rPr>
              <a:t>precipitation</a:t>
            </a:r>
            <a:endParaRPr lang="de-DE" dirty="0">
              <a:solidFill>
                <a:srgbClr val="0070C0"/>
              </a:solidFill>
              <a:cs typeface="Calibri"/>
            </a:endParaRPr>
          </a:p>
        </p:txBody>
      </p:sp>
      <p:sp>
        <p:nvSpPr>
          <p:cNvPr id="10" name="Rectangle 9">
            <a:extLst>
              <a:ext uri="{FF2B5EF4-FFF2-40B4-BE49-F238E27FC236}">
                <a16:creationId xmlns:a16="http://schemas.microsoft.com/office/drawing/2014/main" id="{8CD66E33-6FE7-4674-96F6-0C4EA8B049B2}"/>
              </a:ext>
            </a:extLst>
          </p:cNvPr>
          <p:cNvSpPr/>
          <p:nvPr/>
        </p:nvSpPr>
        <p:spPr>
          <a:xfrm>
            <a:off x="4294047" y="4252654"/>
            <a:ext cx="4682836" cy="24638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cxnSp>
        <p:nvCxnSpPr>
          <p:cNvPr id="16" name="Straight Connector 15">
            <a:extLst>
              <a:ext uri="{FF2B5EF4-FFF2-40B4-BE49-F238E27FC236}">
                <a16:creationId xmlns:a16="http://schemas.microsoft.com/office/drawing/2014/main" id="{D01F36CF-F5EE-4B2E-8D26-8B76001478F5}"/>
              </a:ext>
            </a:extLst>
          </p:cNvPr>
          <p:cNvCxnSpPr>
            <a:cxnSpLocks/>
          </p:cNvCxnSpPr>
          <p:nvPr/>
        </p:nvCxnSpPr>
        <p:spPr>
          <a:xfrm>
            <a:off x="600364" y="5560290"/>
            <a:ext cx="332509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222613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D89197D-B689-49D8-9A4B-0575C6673A10}"/>
              </a:ext>
            </a:extLst>
          </p:cNvPr>
          <p:cNvPicPr>
            <a:picLocks noChangeAspect="1"/>
          </p:cNvPicPr>
          <p:nvPr/>
        </p:nvPicPr>
        <p:blipFill>
          <a:blip r:embed="rId2"/>
          <a:stretch>
            <a:fillRect/>
          </a:stretch>
        </p:blipFill>
        <p:spPr>
          <a:xfrm>
            <a:off x="9236" y="1763195"/>
            <a:ext cx="8778258" cy="4978918"/>
          </a:xfrm>
          <a:prstGeom prst="rect">
            <a:avLst/>
          </a:prstGeom>
        </p:spPr>
      </p:pic>
      <p:sp>
        <p:nvSpPr>
          <p:cNvPr id="3" name="Title 2">
            <a:extLst>
              <a:ext uri="{FF2B5EF4-FFF2-40B4-BE49-F238E27FC236}">
                <a16:creationId xmlns:a16="http://schemas.microsoft.com/office/drawing/2014/main" id="{61009B8D-F372-418D-8AD4-44113790A0E4}"/>
              </a:ext>
            </a:extLst>
          </p:cNvPr>
          <p:cNvSpPr>
            <a:spLocks noGrp="1"/>
          </p:cNvSpPr>
          <p:nvPr>
            <p:ph type="ctrTitle"/>
          </p:nvPr>
        </p:nvSpPr>
        <p:spPr/>
        <p:txBody>
          <a:bodyPr lIns="91440" tIns="45720" rIns="91440" bIns="45720" anchor="b">
            <a:normAutofit/>
          </a:bodyPr>
          <a:lstStyle/>
          <a:p>
            <a:r>
              <a:rPr lang="en-US" dirty="0">
                <a:latin typeface="Verdana"/>
                <a:ea typeface="Verdana"/>
                <a:cs typeface="Tahoma"/>
              </a:rPr>
              <a:t>Change in hydrological </a:t>
            </a:r>
            <a:r>
              <a:rPr lang="en-US" dirty="0" err="1">
                <a:latin typeface="Verdana"/>
                <a:ea typeface="Verdana"/>
                <a:cs typeface="Tahoma"/>
              </a:rPr>
              <a:t>porcesses</a:t>
            </a:r>
            <a:r>
              <a:rPr lang="en-US" dirty="0">
                <a:latin typeface="Verdana"/>
                <a:ea typeface="Verdana"/>
                <a:cs typeface="Tahoma"/>
              </a:rPr>
              <a:t> at plot scale</a:t>
            </a:r>
            <a:endParaRPr lang="de-DE" dirty="0"/>
          </a:p>
        </p:txBody>
      </p:sp>
      <p:sp>
        <p:nvSpPr>
          <p:cNvPr id="4" name="Slide Number Placeholder 3">
            <a:extLst>
              <a:ext uri="{FF2B5EF4-FFF2-40B4-BE49-F238E27FC236}">
                <a16:creationId xmlns:a16="http://schemas.microsoft.com/office/drawing/2014/main" id="{611D7CC3-9F3C-41BD-93B0-6D74C049BF30}"/>
              </a:ext>
            </a:extLst>
          </p:cNvPr>
          <p:cNvSpPr>
            <a:spLocks noGrp="1"/>
          </p:cNvSpPr>
          <p:nvPr>
            <p:ph type="sldNum" sz="quarter" idx="12"/>
          </p:nvPr>
        </p:nvSpPr>
        <p:spPr/>
        <p:txBody>
          <a:bodyPr/>
          <a:lstStyle/>
          <a:p>
            <a:fld id="{6B3F9B04-52E9-D64B-8808-0308FE78F2E0}" type="slidenum">
              <a:rPr lang="en-US" smtClean="0"/>
              <a:pPr/>
              <a:t>24</a:t>
            </a:fld>
            <a:endParaRPr lang="en-US"/>
          </a:p>
        </p:txBody>
      </p:sp>
      <p:sp>
        <p:nvSpPr>
          <p:cNvPr id="2" name="Text Placeholder 1"/>
          <p:cNvSpPr>
            <a:spLocks noGrp="1"/>
          </p:cNvSpPr>
          <p:nvPr>
            <p:ph type="body" sz="quarter" idx="13"/>
          </p:nvPr>
        </p:nvSpPr>
        <p:spPr/>
        <p:txBody>
          <a:bodyPr/>
          <a:lstStyle/>
          <a:p>
            <a:r>
              <a:rPr lang="en-US" dirty="0"/>
              <a:t>Workshop II: Westcountry – Climate vulnerability, Impacts and Projections</a:t>
            </a:r>
          </a:p>
        </p:txBody>
      </p:sp>
      <p:pic>
        <p:nvPicPr>
          <p:cNvPr id="5" name="Grafik 5">
            <a:extLst>
              <a:ext uri="{FF2B5EF4-FFF2-40B4-BE49-F238E27FC236}">
                <a16:creationId xmlns:a16="http://schemas.microsoft.com/office/drawing/2014/main" id="{8FDCCEBA-6B39-1DFB-1075-0930874D9777}"/>
              </a:ext>
            </a:extLst>
          </p:cNvPr>
          <p:cNvPicPr>
            <a:picLocks noChangeAspect="1"/>
          </p:cNvPicPr>
          <p:nvPr/>
        </p:nvPicPr>
        <p:blipFill>
          <a:blip r:embed="rId3"/>
          <a:stretch>
            <a:fillRect/>
          </a:stretch>
        </p:blipFill>
        <p:spPr>
          <a:xfrm>
            <a:off x="10358625" y="229545"/>
            <a:ext cx="1439799" cy="523070"/>
          </a:xfrm>
          <a:prstGeom prst="rect">
            <a:avLst/>
          </a:prstGeom>
        </p:spPr>
      </p:pic>
      <p:pic>
        <p:nvPicPr>
          <p:cNvPr id="14" name="Picture 13">
            <a:extLst>
              <a:ext uri="{FF2B5EF4-FFF2-40B4-BE49-F238E27FC236}">
                <a16:creationId xmlns:a16="http://schemas.microsoft.com/office/drawing/2014/main" id="{47CBDE28-7434-499F-A298-5039C8F3247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3238" t="5360" r="44942" b="5292"/>
          <a:stretch/>
        </p:blipFill>
        <p:spPr>
          <a:xfrm>
            <a:off x="9974719" y="1251826"/>
            <a:ext cx="1721052" cy="4902226"/>
          </a:xfrm>
          <a:prstGeom prst="rect">
            <a:avLst/>
          </a:prstGeom>
          <a:ln>
            <a:noFill/>
          </a:ln>
          <a:effectLst>
            <a:outerShdw blurRad="292100" dist="139700" dir="2700000" algn="tl" rotWithShape="0">
              <a:srgbClr val="333333">
                <a:alpha val="65000"/>
              </a:srgbClr>
            </a:outerShdw>
          </a:effectLst>
        </p:spPr>
      </p:pic>
      <p:sp>
        <p:nvSpPr>
          <p:cNvPr id="15" name="Rectangle 14">
            <a:extLst>
              <a:ext uri="{FF2B5EF4-FFF2-40B4-BE49-F238E27FC236}">
                <a16:creationId xmlns:a16="http://schemas.microsoft.com/office/drawing/2014/main" id="{09F3997F-DE82-4DAB-94A8-B22537B2C22A}"/>
              </a:ext>
            </a:extLst>
          </p:cNvPr>
          <p:cNvSpPr/>
          <p:nvPr/>
        </p:nvSpPr>
        <p:spPr>
          <a:xfrm>
            <a:off x="3639781" y="2137877"/>
            <a:ext cx="1519647" cy="369332"/>
          </a:xfrm>
          <a:prstGeom prst="rect">
            <a:avLst/>
          </a:prstGeom>
          <a:solidFill>
            <a:schemeClr val="bg1"/>
          </a:solidFill>
          <a:ln>
            <a:solidFill>
              <a:srgbClr val="FF0000"/>
            </a:solidFill>
          </a:ln>
        </p:spPr>
        <p:txBody>
          <a:bodyPr wrap="none">
            <a:spAutoFit/>
          </a:bodyPr>
          <a:lstStyle/>
          <a:p>
            <a:pPr algn="ctr"/>
            <a:r>
              <a:rPr lang="de-DE" dirty="0">
                <a:cs typeface="Calibri"/>
              </a:rPr>
              <a:t>Surface </a:t>
            </a:r>
            <a:r>
              <a:rPr lang="de-DE" dirty="0" err="1">
                <a:cs typeface="Calibri"/>
              </a:rPr>
              <a:t>runoff</a:t>
            </a:r>
            <a:endParaRPr lang="de-DE" dirty="0">
              <a:cs typeface="Calibri"/>
            </a:endParaRPr>
          </a:p>
        </p:txBody>
      </p:sp>
      <p:sp>
        <p:nvSpPr>
          <p:cNvPr id="16" name="Rectangle 15">
            <a:extLst>
              <a:ext uri="{FF2B5EF4-FFF2-40B4-BE49-F238E27FC236}">
                <a16:creationId xmlns:a16="http://schemas.microsoft.com/office/drawing/2014/main" id="{DA1BDE14-750F-4484-97C4-7D76F3824549}"/>
              </a:ext>
            </a:extLst>
          </p:cNvPr>
          <p:cNvSpPr/>
          <p:nvPr/>
        </p:nvSpPr>
        <p:spPr>
          <a:xfrm>
            <a:off x="4555332" y="4133681"/>
            <a:ext cx="4682836" cy="24638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7" name="Textfeld 7">
            <a:extLst>
              <a:ext uri="{FF2B5EF4-FFF2-40B4-BE49-F238E27FC236}">
                <a16:creationId xmlns:a16="http://schemas.microsoft.com/office/drawing/2014/main" id="{99976FB7-F713-4164-918F-2BE22CE3A138}"/>
              </a:ext>
            </a:extLst>
          </p:cNvPr>
          <p:cNvSpPr txBox="1"/>
          <p:nvPr/>
        </p:nvSpPr>
        <p:spPr>
          <a:xfrm>
            <a:off x="1667232" y="1271108"/>
            <a:ext cx="569379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dirty="0">
                <a:cs typeface="Calibri"/>
              </a:rPr>
              <a:t>Soil water flows and vegetation growth</a:t>
            </a:r>
            <a:endParaRPr lang="de-DE" sz="2000" dirty="0">
              <a:cs typeface="Calibri"/>
            </a:endParaRPr>
          </a:p>
        </p:txBody>
      </p:sp>
      <p:sp>
        <p:nvSpPr>
          <p:cNvPr id="18" name="Rectangle 17">
            <a:extLst>
              <a:ext uri="{FF2B5EF4-FFF2-40B4-BE49-F238E27FC236}">
                <a16:creationId xmlns:a16="http://schemas.microsoft.com/office/drawing/2014/main" id="{1CF3AA36-BE84-4402-B3AB-6648A6AF380F}"/>
              </a:ext>
            </a:extLst>
          </p:cNvPr>
          <p:cNvSpPr/>
          <p:nvPr/>
        </p:nvSpPr>
        <p:spPr>
          <a:xfrm>
            <a:off x="1667232" y="1654610"/>
            <a:ext cx="1191353" cy="369332"/>
          </a:xfrm>
          <a:prstGeom prst="rect">
            <a:avLst/>
          </a:prstGeom>
        </p:spPr>
        <p:txBody>
          <a:bodyPr wrap="none">
            <a:spAutoFit/>
          </a:bodyPr>
          <a:lstStyle/>
          <a:p>
            <a:pPr algn="ctr"/>
            <a:r>
              <a:rPr lang="de-DE" dirty="0">
                <a:cs typeface="Calibri"/>
              </a:rPr>
              <a:t>1971-2000</a:t>
            </a:r>
          </a:p>
        </p:txBody>
      </p:sp>
      <p:sp>
        <p:nvSpPr>
          <p:cNvPr id="19" name="Rectangle 18">
            <a:extLst>
              <a:ext uri="{FF2B5EF4-FFF2-40B4-BE49-F238E27FC236}">
                <a16:creationId xmlns:a16="http://schemas.microsoft.com/office/drawing/2014/main" id="{2ADEDC1B-5654-4FC0-A764-02DDD1B9A539}"/>
              </a:ext>
            </a:extLst>
          </p:cNvPr>
          <p:cNvSpPr/>
          <p:nvPr/>
        </p:nvSpPr>
        <p:spPr>
          <a:xfrm>
            <a:off x="5979035" y="1654610"/>
            <a:ext cx="1191353" cy="369332"/>
          </a:xfrm>
          <a:prstGeom prst="rect">
            <a:avLst/>
          </a:prstGeom>
        </p:spPr>
        <p:txBody>
          <a:bodyPr wrap="none">
            <a:spAutoFit/>
          </a:bodyPr>
          <a:lstStyle/>
          <a:p>
            <a:pPr algn="ctr"/>
            <a:r>
              <a:rPr lang="de-DE" dirty="0">
                <a:cs typeface="Calibri"/>
              </a:rPr>
              <a:t>2071-2100</a:t>
            </a:r>
          </a:p>
        </p:txBody>
      </p:sp>
    </p:spTree>
    <p:extLst>
      <p:ext uri="{BB962C8B-B14F-4D97-AF65-F5344CB8AC3E}">
        <p14:creationId xmlns:p14="http://schemas.microsoft.com/office/powerpoint/2010/main" val="20520062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25FC808-3A86-4663-B6C3-CA0F6B4D1F5F}"/>
              </a:ext>
            </a:extLst>
          </p:cNvPr>
          <p:cNvPicPr>
            <a:picLocks noChangeAspect="1"/>
          </p:cNvPicPr>
          <p:nvPr/>
        </p:nvPicPr>
        <p:blipFill>
          <a:blip r:embed="rId2"/>
          <a:stretch>
            <a:fillRect/>
          </a:stretch>
        </p:blipFill>
        <p:spPr>
          <a:xfrm>
            <a:off x="9236" y="1759267"/>
            <a:ext cx="8778258" cy="4978918"/>
          </a:xfrm>
          <a:prstGeom prst="rect">
            <a:avLst/>
          </a:prstGeom>
        </p:spPr>
      </p:pic>
      <p:sp>
        <p:nvSpPr>
          <p:cNvPr id="3" name="Title 2">
            <a:extLst>
              <a:ext uri="{FF2B5EF4-FFF2-40B4-BE49-F238E27FC236}">
                <a16:creationId xmlns:a16="http://schemas.microsoft.com/office/drawing/2014/main" id="{61009B8D-F372-418D-8AD4-44113790A0E4}"/>
              </a:ext>
            </a:extLst>
          </p:cNvPr>
          <p:cNvSpPr>
            <a:spLocks noGrp="1"/>
          </p:cNvSpPr>
          <p:nvPr>
            <p:ph type="ctrTitle"/>
          </p:nvPr>
        </p:nvSpPr>
        <p:spPr/>
        <p:txBody>
          <a:bodyPr lIns="91440" tIns="45720" rIns="91440" bIns="45720" anchor="b">
            <a:normAutofit/>
          </a:bodyPr>
          <a:lstStyle/>
          <a:p>
            <a:r>
              <a:rPr lang="en-US" dirty="0">
                <a:latin typeface="Verdana"/>
                <a:ea typeface="Verdana"/>
                <a:cs typeface="Tahoma"/>
              </a:rPr>
              <a:t>Change in hydrological </a:t>
            </a:r>
            <a:r>
              <a:rPr lang="en-US" dirty="0" err="1">
                <a:latin typeface="Verdana"/>
                <a:ea typeface="Verdana"/>
                <a:cs typeface="Tahoma"/>
              </a:rPr>
              <a:t>porcesses</a:t>
            </a:r>
            <a:r>
              <a:rPr lang="en-US" dirty="0">
                <a:latin typeface="Verdana"/>
                <a:ea typeface="Verdana"/>
                <a:cs typeface="Tahoma"/>
              </a:rPr>
              <a:t> at plot scale</a:t>
            </a:r>
            <a:endParaRPr lang="de-DE" dirty="0"/>
          </a:p>
        </p:txBody>
      </p:sp>
      <p:sp>
        <p:nvSpPr>
          <p:cNvPr id="4" name="Slide Number Placeholder 3">
            <a:extLst>
              <a:ext uri="{FF2B5EF4-FFF2-40B4-BE49-F238E27FC236}">
                <a16:creationId xmlns:a16="http://schemas.microsoft.com/office/drawing/2014/main" id="{611D7CC3-9F3C-41BD-93B0-6D74C049BF30}"/>
              </a:ext>
            </a:extLst>
          </p:cNvPr>
          <p:cNvSpPr>
            <a:spLocks noGrp="1"/>
          </p:cNvSpPr>
          <p:nvPr>
            <p:ph type="sldNum" sz="quarter" idx="12"/>
          </p:nvPr>
        </p:nvSpPr>
        <p:spPr/>
        <p:txBody>
          <a:bodyPr/>
          <a:lstStyle/>
          <a:p>
            <a:fld id="{6B3F9B04-52E9-D64B-8808-0308FE78F2E0}" type="slidenum">
              <a:rPr lang="en-US" smtClean="0"/>
              <a:pPr/>
              <a:t>25</a:t>
            </a:fld>
            <a:endParaRPr lang="en-US"/>
          </a:p>
        </p:txBody>
      </p:sp>
      <p:sp>
        <p:nvSpPr>
          <p:cNvPr id="2" name="Text Placeholder 1"/>
          <p:cNvSpPr>
            <a:spLocks noGrp="1"/>
          </p:cNvSpPr>
          <p:nvPr>
            <p:ph type="body" sz="quarter" idx="13"/>
          </p:nvPr>
        </p:nvSpPr>
        <p:spPr/>
        <p:txBody>
          <a:bodyPr/>
          <a:lstStyle/>
          <a:p>
            <a:r>
              <a:rPr lang="en-US" dirty="0"/>
              <a:t>Workshop II: Westcountry – Climate vulnerability, Impacts and Projections</a:t>
            </a:r>
          </a:p>
        </p:txBody>
      </p:sp>
      <p:pic>
        <p:nvPicPr>
          <p:cNvPr id="5" name="Grafik 5">
            <a:extLst>
              <a:ext uri="{FF2B5EF4-FFF2-40B4-BE49-F238E27FC236}">
                <a16:creationId xmlns:a16="http://schemas.microsoft.com/office/drawing/2014/main" id="{8FDCCEBA-6B39-1DFB-1075-0930874D9777}"/>
              </a:ext>
            </a:extLst>
          </p:cNvPr>
          <p:cNvPicPr>
            <a:picLocks noChangeAspect="1"/>
          </p:cNvPicPr>
          <p:nvPr/>
        </p:nvPicPr>
        <p:blipFill>
          <a:blip r:embed="rId3"/>
          <a:stretch>
            <a:fillRect/>
          </a:stretch>
        </p:blipFill>
        <p:spPr>
          <a:xfrm>
            <a:off x="10358625" y="229545"/>
            <a:ext cx="1439799" cy="523070"/>
          </a:xfrm>
          <a:prstGeom prst="rect">
            <a:avLst/>
          </a:prstGeom>
        </p:spPr>
      </p:pic>
      <p:pic>
        <p:nvPicPr>
          <p:cNvPr id="14" name="Picture 13">
            <a:extLst>
              <a:ext uri="{FF2B5EF4-FFF2-40B4-BE49-F238E27FC236}">
                <a16:creationId xmlns:a16="http://schemas.microsoft.com/office/drawing/2014/main" id="{47CBDE28-7434-499F-A298-5039C8F3247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3238" t="5360" r="44942" b="5292"/>
          <a:stretch/>
        </p:blipFill>
        <p:spPr>
          <a:xfrm>
            <a:off x="9974719" y="1251826"/>
            <a:ext cx="1721052" cy="4902226"/>
          </a:xfrm>
          <a:prstGeom prst="rect">
            <a:avLst/>
          </a:prstGeom>
          <a:ln>
            <a:noFill/>
          </a:ln>
          <a:effectLst>
            <a:outerShdw blurRad="292100" dist="139700" dir="2700000" algn="tl" rotWithShape="0">
              <a:srgbClr val="333333">
                <a:alpha val="65000"/>
              </a:srgbClr>
            </a:outerShdw>
          </a:effectLst>
        </p:spPr>
      </p:pic>
      <p:sp>
        <p:nvSpPr>
          <p:cNvPr id="15" name="Rectangle 14">
            <a:extLst>
              <a:ext uri="{FF2B5EF4-FFF2-40B4-BE49-F238E27FC236}">
                <a16:creationId xmlns:a16="http://schemas.microsoft.com/office/drawing/2014/main" id="{09F3997F-DE82-4DAB-94A8-B22537B2C22A}"/>
              </a:ext>
            </a:extLst>
          </p:cNvPr>
          <p:cNvSpPr/>
          <p:nvPr/>
        </p:nvSpPr>
        <p:spPr>
          <a:xfrm>
            <a:off x="3198171" y="2137877"/>
            <a:ext cx="2310504" cy="369332"/>
          </a:xfrm>
          <a:prstGeom prst="rect">
            <a:avLst/>
          </a:prstGeom>
          <a:solidFill>
            <a:schemeClr val="bg1"/>
          </a:solidFill>
          <a:ln>
            <a:solidFill>
              <a:srgbClr val="FF0000"/>
            </a:solidFill>
          </a:ln>
        </p:spPr>
        <p:txBody>
          <a:bodyPr wrap="none">
            <a:spAutoFit/>
          </a:bodyPr>
          <a:lstStyle/>
          <a:p>
            <a:pPr algn="ctr"/>
            <a:r>
              <a:rPr lang="de-DE" dirty="0" err="1">
                <a:solidFill>
                  <a:schemeClr val="accent1">
                    <a:lumMod val="60000"/>
                    <a:lumOff val="40000"/>
                  </a:schemeClr>
                </a:solidFill>
                <a:cs typeface="Calibri"/>
              </a:rPr>
              <a:t>Groundwater</a:t>
            </a:r>
            <a:r>
              <a:rPr lang="de-DE" dirty="0">
                <a:solidFill>
                  <a:schemeClr val="accent1">
                    <a:lumMod val="60000"/>
                    <a:lumOff val="40000"/>
                  </a:schemeClr>
                </a:solidFill>
                <a:cs typeface="Calibri"/>
              </a:rPr>
              <a:t> </a:t>
            </a:r>
            <a:r>
              <a:rPr lang="de-DE" dirty="0" err="1">
                <a:solidFill>
                  <a:schemeClr val="accent1">
                    <a:lumMod val="60000"/>
                    <a:lumOff val="40000"/>
                  </a:schemeClr>
                </a:solidFill>
                <a:cs typeface="Calibri"/>
              </a:rPr>
              <a:t>recharge</a:t>
            </a:r>
            <a:endParaRPr lang="de-DE" dirty="0">
              <a:solidFill>
                <a:schemeClr val="accent1">
                  <a:lumMod val="60000"/>
                  <a:lumOff val="40000"/>
                </a:schemeClr>
              </a:solidFill>
              <a:cs typeface="Calibri"/>
            </a:endParaRPr>
          </a:p>
        </p:txBody>
      </p:sp>
      <p:sp>
        <p:nvSpPr>
          <p:cNvPr id="16" name="Rectangle 15">
            <a:extLst>
              <a:ext uri="{FF2B5EF4-FFF2-40B4-BE49-F238E27FC236}">
                <a16:creationId xmlns:a16="http://schemas.microsoft.com/office/drawing/2014/main" id="{AF65F573-3ED1-4F21-9404-BE38CCA5A0BF}"/>
              </a:ext>
            </a:extLst>
          </p:cNvPr>
          <p:cNvSpPr/>
          <p:nvPr/>
        </p:nvSpPr>
        <p:spPr>
          <a:xfrm>
            <a:off x="4555332" y="4239490"/>
            <a:ext cx="4682836" cy="24638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7" name="Textfeld 7">
            <a:extLst>
              <a:ext uri="{FF2B5EF4-FFF2-40B4-BE49-F238E27FC236}">
                <a16:creationId xmlns:a16="http://schemas.microsoft.com/office/drawing/2014/main" id="{617CEAA7-16A5-4203-9D5F-221ACB8CE222}"/>
              </a:ext>
            </a:extLst>
          </p:cNvPr>
          <p:cNvSpPr txBox="1"/>
          <p:nvPr/>
        </p:nvSpPr>
        <p:spPr>
          <a:xfrm>
            <a:off x="1667232" y="1271108"/>
            <a:ext cx="569379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dirty="0">
                <a:cs typeface="Calibri"/>
              </a:rPr>
              <a:t>Soil water flows and vegetation growth</a:t>
            </a:r>
            <a:endParaRPr lang="de-DE" sz="2000" dirty="0">
              <a:cs typeface="Calibri"/>
            </a:endParaRPr>
          </a:p>
        </p:txBody>
      </p:sp>
      <p:sp>
        <p:nvSpPr>
          <p:cNvPr id="18" name="Rectangle 17">
            <a:extLst>
              <a:ext uri="{FF2B5EF4-FFF2-40B4-BE49-F238E27FC236}">
                <a16:creationId xmlns:a16="http://schemas.microsoft.com/office/drawing/2014/main" id="{861352F5-B2DC-42C9-9E14-00B835CF38C3}"/>
              </a:ext>
            </a:extLst>
          </p:cNvPr>
          <p:cNvSpPr/>
          <p:nvPr/>
        </p:nvSpPr>
        <p:spPr>
          <a:xfrm>
            <a:off x="1667232" y="1654610"/>
            <a:ext cx="1191353" cy="369332"/>
          </a:xfrm>
          <a:prstGeom prst="rect">
            <a:avLst/>
          </a:prstGeom>
        </p:spPr>
        <p:txBody>
          <a:bodyPr wrap="none">
            <a:spAutoFit/>
          </a:bodyPr>
          <a:lstStyle/>
          <a:p>
            <a:pPr algn="ctr"/>
            <a:r>
              <a:rPr lang="de-DE" dirty="0">
                <a:cs typeface="Calibri"/>
              </a:rPr>
              <a:t>1971-2000</a:t>
            </a:r>
          </a:p>
        </p:txBody>
      </p:sp>
      <p:sp>
        <p:nvSpPr>
          <p:cNvPr id="19" name="Rectangle 18">
            <a:extLst>
              <a:ext uri="{FF2B5EF4-FFF2-40B4-BE49-F238E27FC236}">
                <a16:creationId xmlns:a16="http://schemas.microsoft.com/office/drawing/2014/main" id="{ED411F31-60E4-4C4D-8271-B7808242AFA6}"/>
              </a:ext>
            </a:extLst>
          </p:cNvPr>
          <p:cNvSpPr/>
          <p:nvPr/>
        </p:nvSpPr>
        <p:spPr>
          <a:xfrm>
            <a:off x="5979035" y="1654610"/>
            <a:ext cx="1191353" cy="369332"/>
          </a:xfrm>
          <a:prstGeom prst="rect">
            <a:avLst/>
          </a:prstGeom>
        </p:spPr>
        <p:txBody>
          <a:bodyPr wrap="none">
            <a:spAutoFit/>
          </a:bodyPr>
          <a:lstStyle/>
          <a:p>
            <a:pPr algn="ctr"/>
            <a:r>
              <a:rPr lang="de-DE" dirty="0">
                <a:cs typeface="Calibri"/>
              </a:rPr>
              <a:t>2071-2100</a:t>
            </a:r>
          </a:p>
        </p:txBody>
      </p:sp>
    </p:spTree>
    <p:extLst>
      <p:ext uri="{BB962C8B-B14F-4D97-AF65-F5344CB8AC3E}">
        <p14:creationId xmlns:p14="http://schemas.microsoft.com/office/powerpoint/2010/main" val="25429264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564257E-6972-443A-B09A-0CAC3B0530FF}"/>
              </a:ext>
            </a:extLst>
          </p:cNvPr>
          <p:cNvPicPr>
            <a:picLocks noChangeAspect="1"/>
          </p:cNvPicPr>
          <p:nvPr/>
        </p:nvPicPr>
        <p:blipFill>
          <a:blip r:embed="rId2"/>
          <a:stretch>
            <a:fillRect/>
          </a:stretch>
        </p:blipFill>
        <p:spPr>
          <a:xfrm>
            <a:off x="13614" y="1763195"/>
            <a:ext cx="8778258" cy="4978918"/>
          </a:xfrm>
          <a:prstGeom prst="rect">
            <a:avLst/>
          </a:prstGeom>
        </p:spPr>
      </p:pic>
      <p:sp>
        <p:nvSpPr>
          <p:cNvPr id="3" name="Title 2">
            <a:extLst>
              <a:ext uri="{FF2B5EF4-FFF2-40B4-BE49-F238E27FC236}">
                <a16:creationId xmlns:a16="http://schemas.microsoft.com/office/drawing/2014/main" id="{61009B8D-F372-418D-8AD4-44113790A0E4}"/>
              </a:ext>
            </a:extLst>
          </p:cNvPr>
          <p:cNvSpPr>
            <a:spLocks noGrp="1"/>
          </p:cNvSpPr>
          <p:nvPr>
            <p:ph type="ctrTitle"/>
          </p:nvPr>
        </p:nvSpPr>
        <p:spPr/>
        <p:txBody>
          <a:bodyPr lIns="91440" tIns="45720" rIns="91440" bIns="45720" anchor="b">
            <a:normAutofit/>
          </a:bodyPr>
          <a:lstStyle/>
          <a:p>
            <a:r>
              <a:rPr lang="en-US" dirty="0">
                <a:latin typeface="Verdana"/>
                <a:ea typeface="Verdana"/>
                <a:cs typeface="Tahoma"/>
              </a:rPr>
              <a:t>Change in hydrological </a:t>
            </a:r>
            <a:r>
              <a:rPr lang="en-US" dirty="0" err="1">
                <a:latin typeface="Verdana"/>
                <a:ea typeface="Verdana"/>
                <a:cs typeface="Tahoma"/>
              </a:rPr>
              <a:t>porcesses</a:t>
            </a:r>
            <a:r>
              <a:rPr lang="en-US" dirty="0">
                <a:latin typeface="Verdana"/>
                <a:ea typeface="Verdana"/>
                <a:cs typeface="Tahoma"/>
              </a:rPr>
              <a:t> at plot scale</a:t>
            </a:r>
            <a:endParaRPr lang="de-DE" dirty="0"/>
          </a:p>
        </p:txBody>
      </p:sp>
      <p:sp>
        <p:nvSpPr>
          <p:cNvPr id="4" name="Slide Number Placeholder 3">
            <a:extLst>
              <a:ext uri="{FF2B5EF4-FFF2-40B4-BE49-F238E27FC236}">
                <a16:creationId xmlns:a16="http://schemas.microsoft.com/office/drawing/2014/main" id="{611D7CC3-9F3C-41BD-93B0-6D74C049BF30}"/>
              </a:ext>
            </a:extLst>
          </p:cNvPr>
          <p:cNvSpPr>
            <a:spLocks noGrp="1"/>
          </p:cNvSpPr>
          <p:nvPr>
            <p:ph type="sldNum" sz="quarter" idx="12"/>
          </p:nvPr>
        </p:nvSpPr>
        <p:spPr/>
        <p:txBody>
          <a:bodyPr/>
          <a:lstStyle/>
          <a:p>
            <a:fld id="{6B3F9B04-52E9-D64B-8808-0308FE78F2E0}" type="slidenum">
              <a:rPr lang="en-US" smtClean="0"/>
              <a:pPr/>
              <a:t>26</a:t>
            </a:fld>
            <a:endParaRPr lang="en-US"/>
          </a:p>
        </p:txBody>
      </p:sp>
      <p:sp>
        <p:nvSpPr>
          <p:cNvPr id="2" name="Text Placeholder 1"/>
          <p:cNvSpPr>
            <a:spLocks noGrp="1"/>
          </p:cNvSpPr>
          <p:nvPr>
            <p:ph type="body" sz="quarter" idx="13"/>
          </p:nvPr>
        </p:nvSpPr>
        <p:spPr/>
        <p:txBody>
          <a:bodyPr/>
          <a:lstStyle/>
          <a:p>
            <a:r>
              <a:rPr lang="en-US" dirty="0"/>
              <a:t>Workshop II: Westcountry – Climate vulnerability, Impacts and Projections</a:t>
            </a:r>
          </a:p>
        </p:txBody>
      </p:sp>
      <p:pic>
        <p:nvPicPr>
          <p:cNvPr id="5" name="Grafik 5">
            <a:extLst>
              <a:ext uri="{FF2B5EF4-FFF2-40B4-BE49-F238E27FC236}">
                <a16:creationId xmlns:a16="http://schemas.microsoft.com/office/drawing/2014/main" id="{8FDCCEBA-6B39-1DFB-1075-0930874D9777}"/>
              </a:ext>
            </a:extLst>
          </p:cNvPr>
          <p:cNvPicPr>
            <a:picLocks noChangeAspect="1"/>
          </p:cNvPicPr>
          <p:nvPr/>
        </p:nvPicPr>
        <p:blipFill>
          <a:blip r:embed="rId3"/>
          <a:stretch>
            <a:fillRect/>
          </a:stretch>
        </p:blipFill>
        <p:spPr>
          <a:xfrm>
            <a:off x="10358625" y="229545"/>
            <a:ext cx="1439799" cy="523070"/>
          </a:xfrm>
          <a:prstGeom prst="rect">
            <a:avLst/>
          </a:prstGeom>
        </p:spPr>
      </p:pic>
      <p:pic>
        <p:nvPicPr>
          <p:cNvPr id="14" name="Picture 13">
            <a:extLst>
              <a:ext uri="{FF2B5EF4-FFF2-40B4-BE49-F238E27FC236}">
                <a16:creationId xmlns:a16="http://schemas.microsoft.com/office/drawing/2014/main" id="{47CBDE28-7434-499F-A298-5039C8F3247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3238" t="5360" r="44942" b="5292"/>
          <a:stretch/>
        </p:blipFill>
        <p:spPr>
          <a:xfrm>
            <a:off x="9974719" y="1251826"/>
            <a:ext cx="1721052" cy="4902226"/>
          </a:xfrm>
          <a:prstGeom prst="rect">
            <a:avLst/>
          </a:prstGeom>
          <a:ln>
            <a:noFill/>
          </a:ln>
          <a:effectLst>
            <a:outerShdw blurRad="292100" dist="139700" dir="2700000" algn="tl" rotWithShape="0">
              <a:srgbClr val="333333">
                <a:alpha val="65000"/>
              </a:srgbClr>
            </a:outerShdw>
          </a:effectLst>
        </p:spPr>
      </p:pic>
      <p:sp>
        <p:nvSpPr>
          <p:cNvPr id="15" name="Rectangle 14">
            <a:extLst>
              <a:ext uri="{FF2B5EF4-FFF2-40B4-BE49-F238E27FC236}">
                <a16:creationId xmlns:a16="http://schemas.microsoft.com/office/drawing/2014/main" id="{09F3997F-DE82-4DAB-94A8-B22537B2C22A}"/>
              </a:ext>
            </a:extLst>
          </p:cNvPr>
          <p:cNvSpPr/>
          <p:nvPr/>
        </p:nvSpPr>
        <p:spPr>
          <a:xfrm>
            <a:off x="3367577" y="2137877"/>
            <a:ext cx="1953227" cy="369332"/>
          </a:xfrm>
          <a:prstGeom prst="rect">
            <a:avLst/>
          </a:prstGeom>
          <a:solidFill>
            <a:schemeClr val="bg1"/>
          </a:solidFill>
          <a:ln>
            <a:solidFill>
              <a:srgbClr val="FF0000"/>
            </a:solidFill>
          </a:ln>
        </p:spPr>
        <p:txBody>
          <a:bodyPr wrap="none">
            <a:spAutoFit/>
          </a:bodyPr>
          <a:lstStyle/>
          <a:p>
            <a:pPr algn="ctr"/>
            <a:r>
              <a:rPr lang="de-DE" dirty="0" err="1">
                <a:solidFill>
                  <a:schemeClr val="accent2"/>
                </a:solidFill>
                <a:cs typeface="Calibri"/>
              </a:rPr>
              <a:t>Evapotranspiration</a:t>
            </a:r>
            <a:endParaRPr lang="de-DE" dirty="0">
              <a:solidFill>
                <a:schemeClr val="accent2"/>
              </a:solidFill>
              <a:cs typeface="Calibri"/>
            </a:endParaRPr>
          </a:p>
        </p:txBody>
      </p:sp>
      <p:sp>
        <p:nvSpPr>
          <p:cNvPr id="16" name="Rectangle 15">
            <a:extLst>
              <a:ext uri="{FF2B5EF4-FFF2-40B4-BE49-F238E27FC236}">
                <a16:creationId xmlns:a16="http://schemas.microsoft.com/office/drawing/2014/main" id="{C5C1A1F2-99A6-4715-945D-35CC68693A25}"/>
              </a:ext>
            </a:extLst>
          </p:cNvPr>
          <p:cNvSpPr/>
          <p:nvPr/>
        </p:nvSpPr>
        <p:spPr>
          <a:xfrm>
            <a:off x="4402743" y="4303856"/>
            <a:ext cx="4682836" cy="24638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7" name="Textfeld 7">
            <a:extLst>
              <a:ext uri="{FF2B5EF4-FFF2-40B4-BE49-F238E27FC236}">
                <a16:creationId xmlns:a16="http://schemas.microsoft.com/office/drawing/2014/main" id="{CA0D2471-BF7F-4AB8-BE2F-F5F9F1CBC65F}"/>
              </a:ext>
            </a:extLst>
          </p:cNvPr>
          <p:cNvSpPr txBox="1"/>
          <p:nvPr/>
        </p:nvSpPr>
        <p:spPr>
          <a:xfrm>
            <a:off x="1667232" y="1271108"/>
            <a:ext cx="569379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dirty="0">
                <a:cs typeface="Calibri"/>
              </a:rPr>
              <a:t>Soil water flows and vegetation growth</a:t>
            </a:r>
            <a:endParaRPr lang="de-DE" sz="2000" dirty="0">
              <a:cs typeface="Calibri"/>
            </a:endParaRPr>
          </a:p>
        </p:txBody>
      </p:sp>
      <p:sp>
        <p:nvSpPr>
          <p:cNvPr id="18" name="Rectangle 17">
            <a:extLst>
              <a:ext uri="{FF2B5EF4-FFF2-40B4-BE49-F238E27FC236}">
                <a16:creationId xmlns:a16="http://schemas.microsoft.com/office/drawing/2014/main" id="{CB19403C-E6F0-4C05-B431-D08A31D6F3BC}"/>
              </a:ext>
            </a:extLst>
          </p:cNvPr>
          <p:cNvSpPr/>
          <p:nvPr/>
        </p:nvSpPr>
        <p:spPr>
          <a:xfrm>
            <a:off x="1667232" y="1654610"/>
            <a:ext cx="1191353" cy="369332"/>
          </a:xfrm>
          <a:prstGeom prst="rect">
            <a:avLst/>
          </a:prstGeom>
        </p:spPr>
        <p:txBody>
          <a:bodyPr wrap="none">
            <a:spAutoFit/>
          </a:bodyPr>
          <a:lstStyle/>
          <a:p>
            <a:pPr algn="ctr"/>
            <a:r>
              <a:rPr lang="de-DE" dirty="0">
                <a:cs typeface="Calibri"/>
              </a:rPr>
              <a:t>1971-2000</a:t>
            </a:r>
          </a:p>
        </p:txBody>
      </p:sp>
      <p:sp>
        <p:nvSpPr>
          <p:cNvPr id="19" name="Rectangle 18">
            <a:extLst>
              <a:ext uri="{FF2B5EF4-FFF2-40B4-BE49-F238E27FC236}">
                <a16:creationId xmlns:a16="http://schemas.microsoft.com/office/drawing/2014/main" id="{75C2452F-CA8A-4391-9DF9-EAB93760BA9C}"/>
              </a:ext>
            </a:extLst>
          </p:cNvPr>
          <p:cNvSpPr/>
          <p:nvPr/>
        </p:nvSpPr>
        <p:spPr>
          <a:xfrm>
            <a:off x="5979035" y="1654610"/>
            <a:ext cx="1191353" cy="369332"/>
          </a:xfrm>
          <a:prstGeom prst="rect">
            <a:avLst/>
          </a:prstGeom>
        </p:spPr>
        <p:txBody>
          <a:bodyPr wrap="none">
            <a:spAutoFit/>
          </a:bodyPr>
          <a:lstStyle/>
          <a:p>
            <a:pPr algn="ctr"/>
            <a:r>
              <a:rPr lang="de-DE" dirty="0">
                <a:cs typeface="Calibri"/>
              </a:rPr>
              <a:t>2071-2100</a:t>
            </a:r>
          </a:p>
        </p:txBody>
      </p:sp>
    </p:spTree>
    <p:extLst>
      <p:ext uri="{BB962C8B-B14F-4D97-AF65-F5344CB8AC3E}">
        <p14:creationId xmlns:p14="http://schemas.microsoft.com/office/powerpoint/2010/main" val="35636613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DF05D0C7-EE37-4A16-B4DE-57838779F139}"/>
              </a:ext>
            </a:extLst>
          </p:cNvPr>
          <p:cNvPicPr>
            <a:picLocks noChangeAspect="1"/>
          </p:cNvPicPr>
          <p:nvPr/>
        </p:nvPicPr>
        <p:blipFill>
          <a:blip r:embed="rId2"/>
          <a:stretch>
            <a:fillRect/>
          </a:stretch>
        </p:blipFill>
        <p:spPr>
          <a:xfrm>
            <a:off x="5439" y="1762462"/>
            <a:ext cx="8778258" cy="4978918"/>
          </a:xfrm>
          <a:prstGeom prst="rect">
            <a:avLst/>
          </a:prstGeom>
        </p:spPr>
      </p:pic>
      <p:sp>
        <p:nvSpPr>
          <p:cNvPr id="3" name="Title 2">
            <a:extLst>
              <a:ext uri="{FF2B5EF4-FFF2-40B4-BE49-F238E27FC236}">
                <a16:creationId xmlns:a16="http://schemas.microsoft.com/office/drawing/2014/main" id="{61009B8D-F372-418D-8AD4-44113790A0E4}"/>
              </a:ext>
            </a:extLst>
          </p:cNvPr>
          <p:cNvSpPr>
            <a:spLocks noGrp="1"/>
          </p:cNvSpPr>
          <p:nvPr>
            <p:ph type="ctrTitle"/>
          </p:nvPr>
        </p:nvSpPr>
        <p:spPr/>
        <p:txBody>
          <a:bodyPr lIns="91440" tIns="45720" rIns="91440" bIns="45720" anchor="b">
            <a:normAutofit/>
          </a:bodyPr>
          <a:lstStyle/>
          <a:p>
            <a:r>
              <a:rPr lang="en-US" dirty="0">
                <a:latin typeface="Verdana"/>
                <a:ea typeface="Verdana"/>
                <a:cs typeface="Tahoma"/>
              </a:rPr>
              <a:t>Change in hydrological </a:t>
            </a:r>
            <a:r>
              <a:rPr lang="en-US" dirty="0" err="1">
                <a:latin typeface="Verdana"/>
                <a:ea typeface="Verdana"/>
                <a:cs typeface="Tahoma"/>
              </a:rPr>
              <a:t>porcesses</a:t>
            </a:r>
            <a:r>
              <a:rPr lang="en-US" dirty="0">
                <a:latin typeface="Verdana"/>
                <a:ea typeface="Verdana"/>
                <a:cs typeface="Tahoma"/>
              </a:rPr>
              <a:t> at plot scale</a:t>
            </a:r>
            <a:endParaRPr lang="de-DE" dirty="0"/>
          </a:p>
        </p:txBody>
      </p:sp>
      <p:sp>
        <p:nvSpPr>
          <p:cNvPr id="4" name="Slide Number Placeholder 3">
            <a:extLst>
              <a:ext uri="{FF2B5EF4-FFF2-40B4-BE49-F238E27FC236}">
                <a16:creationId xmlns:a16="http://schemas.microsoft.com/office/drawing/2014/main" id="{611D7CC3-9F3C-41BD-93B0-6D74C049BF30}"/>
              </a:ext>
            </a:extLst>
          </p:cNvPr>
          <p:cNvSpPr>
            <a:spLocks noGrp="1"/>
          </p:cNvSpPr>
          <p:nvPr>
            <p:ph type="sldNum" sz="quarter" idx="12"/>
          </p:nvPr>
        </p:nvSpPr>
        <p:spPr/>
        <p:txBody>
          <a:bodyPr/>
          <a:lstStyle/>
          <a:p>
            <a:fld id="{6B3F9B04-52E9-D64B-8808-0308FE78F2E0}" type="slidenum">
              <a:rPr lang="en-US" smtClean="0"/>
              <a:pPr/>
              <a:t>27</a:t>
            </a:fld>
            <a:endParaRPr lang="en-US"/>
          </a:p>
        </p:txBody>
      </p:sp>
      <p:sp>
        <p:nvSpPr>
          <p:cNvPr id="2" name="Text Placeholder 1"/>
          <p:cNvSpPr>
            <a:spLocks noGrp="1"/>
          </p:cNvSpPr>
          <p:nvPr>
            <p:ph type="body" sz="quarter" idx="13"/>
          </p:nvPr>
        </p:nvSpPr>
        <p:spPr/>
        <p:txBody>
          <a:bodyPr/>
          <a:lstStyle/>
          <a:p>
            <a:r>
              <a:rPr lang="en-US" dirty="0"/>
              <a:t>Workshop II: Westcountry – Climate vulnerability, Impacts and Projections</a:t>
            </a:r>
          </a:p>
        </p:txBody>
      </p:sp>
      <p:pic>
        <p:nvPicPr>
          <p:cNvPr id="5" name="Grafik 5">
            <a:extLst>
              <a:ext uri="{FF2B5EF4-FFF2-40B4-BE49-F238E27FC236}">
                <a16:creationId xmlns:a16="http://schemas.microsoft.com/office/drawing/2014/main" id="{8FDCCEBA-6B39-1DFB-1075-0930874D9777}"/>
              </a:ext>
            </a:extLst>
          </p:cNvPr>
          <p:cNvPicPr>
            <a:picLocks noChangeAspect="1"/>
          </p:cNvPicPr>
          <p:nvPr/>
        </p:nvPicPr>
        <p:blipFill>
          <a:blip r:embed="rId3"/>
          <a:stretch>
            <a:fillRect/>
          </a:stretch>
        </p:blipFill>
        <p:spPr>
          <a:xfrm>
            <a:off x="10358625" y="229545"/>
            <a:ext cx="1439799" cy="523070"/>
          </a:xfrm>
          <a:prstGeom prst="rect">
            <a:avLst/>
          </a:prstGeom>
        </p:spPr>
      </p:pic>
      <p:pic>
        <p:nvPicPr>
          <p:cNvPr id="14" name="Picture 13">
            <a:extLst>
              <a:ext uri="{FF2B5EF4-FFF2-40B4-BE49-F238E27FC236}">
                <a16:creationId xmlns:a16="http://schemas.microsoft.com/office/drawing/2014/main" id="{47CBDE28-7434-499F-A298-5039C8F3247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3238" t="5360" r="44942" b="5292"/>
          <a:stretch/>
        </p:blipFill>
        <p:spPr>
          <a:xfrm>
            <a:off x="9974719" y="1251826"/>
            <a:ext cx="1721052" cy="4902226"/>
          </a:xfrm>
          <a:prstGeom prst="rect">
            <a:avLst/>
          </a:prstGeom>
          <a:ln>
            <a:noFill/>
          </a:ln>
          <a:effectLst>
            <a:outerShdw blurRad="292100" dist="139700" dir="2700000" algn="tl" rotWithShape="0">
              <a:srgbClr val="333333">
                <a:alpha val="65000"/>
              </a:srgbClr>
            </a:outerShdw>
          </a:effectLst>
        </p:spPr>
      </p:pic>
      <p:sp>
        <p:nvSpPr>
          <p:cNvPr id="15" name="Rectangle 14">
            <a:extLst>
              <a:ext uri="{FF2B5EF4-FFF2-40B4-BE49-F238E27FC236}">
                <a16:creationId xmlns:a16="http://schemas.microsoft.com/office/drawing/2014/main" id="{09F3997F-DE82-4DAB-94A8-B22537B2C22A}"/>
              </a:ext>
            </a:extLst>
          </p:cNvPr>
          <p:cNvSpPr/>
          <p:nvPr/>
        </p:nvSpPr>
        <p:spPr>
          <a:xfrm>
            <a:off x="3592660" y="2137877"/>
            <a:ext cx="1632371" cy="369332"/>
          </a:xfrm>
          <a:prstGeom prst="rect">
            <a:avLst/>
          </a:prstGeom>
          <a:solidFill>
            <a:schemeClr val="bg1"/>
          </a:solidFill>
          <a:ln>
            <a:solidFill>
              <a:srgbClr val="FF0000"/>
            </a:solidFill>
          </a:ln>
        </p:spPr>
        <p:txBody>
          <a:bodyPr wrap="none">
            <a:spAutoFit/>
          </a:bodyPr>
          <a:lstStyle/>
          <a:p>
            <a:pPr algn="ctr"/>
            <a:r>
              <a:rPr lang="de-DE" dirty="0">
                <a:solidFill>
                  <a:schemeClr val="accent6">
                    <a:lumMod val="75000"/>
                  </a:schemeClr>
                </a:solidFill>
                <a:cs typeface="Calibri"/>
              </a:rPr>
              <a:t>Leaf Area Index</a:t>
            </a:r>
          </a:p>
        </p:txBody>
      </p:sp>
      <p:sp>
        <p:nvSpPr>
          <p:cNvPr id="16" name="Rectangle 15">
            <a:extLst>
              <a:ext uri="{FF2B5EF4-FFF2-40B4-BE49-F238E27FC236}">
                <a16:creationId xmlns:a16="http://schemas.microsoft.com/office/drawing/2014/main" id="{EBA45E18-7B2B-4E40-B259-A7CB5390F5D8}"/>
              </a:ext>
            </a:extLst>
          </p:cNvPr>
          <p:cNvSpPr/>
          <p:nvPr/>
        </p:nvSpPr>
        <p:spPr>
          <a:xfrm>
            <a:off x="4397065" y="4268300"/>
            <a:ext cx="4682836" cy="24638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8" name="Arrow: Down 17">
            <a:extLst>
              <a:ext uri="{FF2B5EF4-FFF2-40B4-BE49-F238E27FC236}">
                <a16:creationId xmlns:a16="http://schemas.microsoft.com/office/drawing/2014/main" id="{3F0D05A9-9DE3-41D3-9F1D-F47EB09901B1}"/>
              </a:ext>
            </a:extLst>
          </p:cNvPr>
          <p:cNvSpPr/>
          <p:nvPr/>
        </p:nvSpPr>
        <p:spPr>
          <a:xfrm>
            <a:off x="7198067" y="2253051"/>
            <a:ext cx="201069" cy="58077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9" name="Arrow: Down 18">
            <a:extLst>
              <a:ext uri="{FF2B5EF4-FFF2-40B4-BE49-F238E27FC236}">
                <a16:creationId xmlns:a16="http://schemas.microsoft.com/office/drawing/2014/main" id="{C5D14075-9404-4306-898E-B636801D1A87}"/>
              </a:ext>
            </a:extLst>
          </p:cNvPr>
          <p:cNvSpPr/>
          <p:nvPr/>
        </p:nvSpPr>
        <p:spPr>
          <a:xfrm>
            <a:off x="5373175" y="2112349"/>
            <a:ext cx="201069" cy="58077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20" name="Textfeld 7">
            <a:extLst>
              <a:ext uri="{FF2B5EF4-FFF2-40B4-BE49-F238E27FC236}">
                <a16:creationId xmlns:a16="http://schemas.microsoft.com/office/drawing/2014/main" id="{540E27B2-15BD-457F-A6C3-C189A2C11F65}"/>
              </a:ext>
            </a:extLst>
          </p:cNvPr>
          <p:cNvSpPr txBox="1"/>
          <p:nvPr/>
        </p:nvSpPr>
        <p:spPr>
          <a:xfrm>
            <a:off x="1667232" y="1271108"/>
            <a:ext cx="569379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dirty="0">
                <a:cs typeface="Calibri"/>
              </a:rPr>
              <a:t>Soil water flows and vegetation growth</a:t>
            </a:r>
            <a:endParaRPr lang="de-DE" sz="2000" dirty="0">
              <a:cs typeface="Calibri"/>
            </a:endParaRPr>
          </a:p>
        </p:txBody>
      </p:sp>
      <p:sp>
        <p:nvSpPr>
          <p:cNvPr id="21" name="Rectangle 20">
            <a:extLst>
              <a:ext uri="{FF2B5EF4-FFF2-40B4-BE49-F238E27FC236}">
                <a16:creationId xmlns:a16="http://schemas.microsoft.com/office/drawing/2014/main" id="{AA0DEC18-0D99-425C-B499-59C249BE80B7}"/>
              </a:ext>
            </a:extLst>
          </p:cNvPr>
          <p:cNvSpPr/>
          <p:nvPr/>
        </p:nvSpPr>
        <p:spPr>
          <a:xfrm>
            <a:off x="1667232" y="1654610"/>
            <a:ext cx="1191353" cy="369332"/>
          </a:xfrm>
          <a:prstGeom prst="rect">
            <a:avLst/>
          </a:prstGeom>
        </p:spPr>
        <p:txBody>
          <a:bodyPr wrap="none">
            <a:spAutoFit/>
          </a:bodyPr>
          <a:lstStyle/>
          <a:p>
            <a:pPr algn="ctr"/>
            <a:r>
              <a:rPr lang="de-DE" dirty="0">
                <a:cs typeface="Calibri"/>
              </a:rPr>
              <a:t>1971-2000</a:t>
            </a:r>
          </a:p>
        </p:txBody>
      </p:sp>
      <p:sp>
        <p:nvSpPr>
          <p:cNvPr id="22" name="Rectangle 21">
            <a:extLst>
              <a:ext uri="{FF2B5EF4-FFF2-40B4-BE49-F238E27FC236}">
                <a16:creationId xmlns:a16="http://schemas.microsoft.com/office/drawing/2014/main" id="{5837579A-26AA-41E0-95CF-8070C03C9635}"/>
              </a:ext>
            </a:extLst>
          </p:cNvPr>
          <p:cNvSpPr/>
          <p:nvPr/>
        </p:nvSpPr>
        <p:spPr>
          <a:xfrm>
            <a:off x="5979035" y="1654610"/>
            <a:ext cx="1191353" cy="369332"/>
          </a:xfrm>
          <a:prstGeom prst="rect">
            <a:avLst/>
          </a:prstGeom>
        </p:spPr>
        <p:txBody>
          <a:bodyPr wrap="none">
            <a:spAutoFit/>
          </a:bodyPr>
          <a:lstStyle/>
          <a:p>
            <a:pPr algn="ctr"/>
            <a:r>
              <a:rPr lang="de-DE" dirty="0">
                <a:cs typeface="Calibri"/>
              </a:rPr>
              <a:t>2071-2100</a:t>
            </a:r>
          </a:p>
        </p:txBody>
      </p:sp>
    </p:spTree>
    <p:extLst>
      <p:ext uri="{BB962C8B-B14F-4D97-AF65-F5344CB8AC3E}">
        <p14:creationId xmlns:p14="http://schemas.microsoft.com/office/powerpoint/2010/main" val="1940494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F8973B4-9F7A-44E8-8A2E-3421E7F9CA45}"/>
              </a:ext>
            </a:extLst>
          </p:cNvPr>
          <p:cNvPicPr>
            <a:picLocks noChangeAspect="1"/>
          </p:cNvPicPr>
          <p:nvPr/>
        </p:nvPicPr>
        <p:blipFill>
          <a:blip r:embed="rId2"/>
          <a:stretch>
            <a:fillRect/>
          </a:stretch>
        </p:blipFill>
        <p:spPr>
          <a:xfrm>
            <a:off x="13614" y="1763195"/>
            <a:ext cx="8778258" cy="4978918"/>
          </a:xfrm>
          <a:prstGeom prst="rect">
            <a:avLst/>
          </a:prstGeom>
        </p:spPr>
      </p:pic>
      <p:sp>
        <p:nvSpPr>
          <p:cNvPr id="3" name="Title 2">
            <a:extLst>
              <a:ext uri="{FF2B5EF4-FFF2-40B4-BE49-F238E27FC236}">
                <a16:creationId xmlns:a16="http://schemas.microsoft.com/office/drawing/2014/main" id="{61009B8D-F372-418D-8AD4-44113790A0E4}"/>
              </a:ext>
            </a:extLst>
          </p:cNvPr>
          <p:cNvSpPr>
            <a:spLocks noGrp="1"/>
          </p:cNvSpPr>
          <p:nvPr>
            <p:ph type="ctrTitle"/>
          </p:nvPr>
        </p:nvSpPr>
        <p:spPr/>
        <p:txBody>
          <a:bodyPr lIns="91440" tIns="45720" rIns="91440" bIns="45720" anchor="b">
            <a:normAutofit/>
          </a:bodyPr>
          <a:lstStyle/>
          <a:p>
            <a:r>
              <a:rPr lang="en-US" dirty="0">
                <a:latin typeface="Verdana"/>
                <a:ea typeface="Verdana"/>
                <a:cs typeface="Tahoma"/>
              </a:rPr>
              <a:t>Change in hydrological </a:t>
            </a:r>
            <a:r>
              <a:rPr lang="en-US" dirty="0" err="1">
                <a:latin typeface="Verdana"/>
                <a:ea typeface="Verdana"/>
                <a:cs typeface="Tahoma"/>
              </a:rPr>
              <a:t>porcesses</a:t>
            </a:r>
            <a:r>
              <a:rPr lang="en-US" dirty="0">
                <a:latin typeface="Verdana"/>
                <a:ea typeface="Verdana"/>
                <a:cs typeface="Tahoma"/>
              </a:rPr>
              <a:t> at plot scale</a:t>
            </a:r>
            <a:endParaRPr lang="de-DE" dirty="0"/>
          </a:p>
        </p:txBody>
      </p:sp>
      <p:sp>
        <p:nvSpPr>
          <p:cNvPr id="4" name="Slide Number Placeholder 3">
            <a:extLst>
              <a:ext uri="{FF2B5EF4-FFF2-40B4-BE49-F238E27FC236}">
                <a16:creationId xmlns:a16="http://schemas.microsoft.com/office/drawing/2014/main" id="{611D7CC3-9F3C-41BD-93B0-6D74C049BF30}"/>
              </a:ext>
            </a:extLst>
          </p:cNvPr>
          <p:cNvSpPr>
            <a:spLocks noGrp="1"/>
          </p:cNvSpPr>
          <p:nvPr>
            <p:ph type="sldNum" sz="quarter" idx="12"/>
          </p:nvPr>
        </p:nvSpPr>
        <p:spPr/>
        <p:txBody>
          <a:bodyPr/>
          <a:lstStyle/>
          <a:p>
            <a:fld id="{6B3F9B04-52E9-D64B-8808-0308FE78F2E0}" type="slidenum">
              <a:rPr lang="en-US" smtClean="0"/>
              <a:pPr/>
              <a:t>28</a:t>
            </a:fld>
            <a:endParaRPr lang="en-US"/>
          </a:p>
        </p:txBody>
      </p:sp>
      <p:sp>
        <p:nvSpPr>
          <p:cNvPr id="2" name="Text Placeholder 1"/>
          <p:cNvSpPr>
            <a:spLocks noGrp="1"/>
          </p:cNvSpPr>
          <p:nvPr>
            <p:ph type="body" sz="quarter" idx="13"/>
          </p:nvPr>
        </p:nvSpPr>
        <p:spPr/>
        <p:txBody>
          <a:bodyPr/>
          <a:lstStyle/>
          <a:p>
            <a:r>
              <a:rPr lang="en-US" dirty="0"/>
              <a:t>Workshop II: Westcountry – Climate vulnerability, Impacts and Projections</a:t>
            </a:r>
          </a:p>
        </p:txBody>
      </p:sp>
      <p:pic>
        <p:nvPicPr>
          <p:cNvPr id="5" name="Grafik 5">
            <a:extLst>
              <a:ext uri="{FF2B5EF4-FFF2-40B4-BE49-F238E27FC236}">
                <a16:creationId xmlns:a16="http://schemas.microsoft.com/office/drawing/2014/main" id="{8FDCCEBA-6B39-1DFB-1075-0930874D9777}"/>
              </a:ext>
            </a:extLst>
          </p:cNvPr>
          <p:cNvPicPr>
            <a:picLocks noChangeAspect="1"/>
          </p:cNvPicPr>
          <p:nvPr/>
        </p:nvPicPr>
        <p:blipFill>
          <a:blip r:embed="rId3"/>
          <a:stretch>
            <a:fillRect/>
          </a:stretch>
        </p:blipFill>
        <p:spPr>
          <a:xfrm>
            <a:off x="10358625" y="229545"/>
            <a:ext cx="1439799" cy="523070"/>
          </a:xfrm>
          <a:prstGeom prst="rect">
            <a:avLst/>
          </a:prstGeom>
        </p:spPr>
      </p:pic>
      <p:pic>
        <p:nvPicPr>
          <p:cNvPr id="14" name="Picture 13">
            <a:extLst>
              <a:ext uri="{FF2B5EF4-FFF2-40B4-BE49-F238E27FC236}">
                <a16:creationId xmlns:a16="http://schemas.microsoft.com/office/drawing/2014/main" id="{47CBDE28-7434-499F-A298-5039C8F3247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3238" t="5360" r="44942" b="5292"/>
          <a:stretch/>
        </p:blipFill>
        <p:spPr>
          <a:xfrm>
            <a:off x="9974719" y="1251826"/>
            <a:ext cx="1721052" cy="4902226"/>
          </a:xfrm>
          <a:prstGeom prst="rect">
            <a:avLst/>
          </a:prstGeom>
          <a:ln>
            <a:noFill/>
          </a:ln>
          <a:effectLst>
            <a:outerShdw blurRad="292100" dist="139700" dir="2700000" algn="tl" rotWithShape="0">
              <a:srgbClr val="333333">
                <a:alpha val="65000"/>
              </a:srgbClr>
            </a:outerShdw>
          </a:effectLst>
        </p:spPr>
      </p:pic>
      <p:sp>
        <p:nvSpPr>
          <p:cNvPr id="15" name="Rectangle 14">
            <a:extLst>
              <a:ext uri="{FF2B5EF4-FFF2-40B4-BE49-F238E27FC236}">
                <a16:creationId xmlns:a16="http://schemas.microsoft.com/office/drawing/2014/main" id="{09F3997F-DE82-4DAB-94A8-B22537B2C22A}"/>
              </a:ext>
            </a:extLst>
          </p:cNvPr>
          <p:cNvSpPr/>
          <p:nvPr/>
        </p:nvSpPr>
        <p:spPr>
          <a:xfrm>
            <a:off x="3555714" y="2137877"/>
            <a:ext cx="1632371" cy="369332"/>
          </a:xfrm>
          <a:prstGeom prst="rect">
            <a:avLst/>
          </a:prstGeom>
          <a:solidFill>
            <a:schemeClr val="bg1"/>
          </a:solidFill>
          <a:ln>
            <a:solidFill>
              <a:srgbClr val="FF0000"/>
            </a:solidFill>
          </a:ln>
        </p:spPr>
        <p:txBody>
          <a:bodyPr wrap="none">
            <a:spAutoFit/>
          </a:bodyPr>
          <a:lstStyle/>
          <a:p>
            <a:pPr algn="ctr"/>
            <a:r>
              <a:rPr lang="de-DE" dirty="0">
                <a:solidFill>
                  <a:schemeClr val="accent6">
                    <a:lumMod val="75000"/>
                  </a:schemeClr>
                </a:solidFill>
                <a:cs typeface="Calibri"/>
              </a:rPr>
              <a:t>Leaf Area Index</a:t>
            </a:r>
          </a:p>
        </p:txBody>
      </p:sp>
      <p:sp>
        <p:nvSpPr>
          <p:cNvPr id="17" name="Rectangle 16">
            <a:extLst>
              <a:ext uri="{FF2B5EF4-FFF2-40B4-BE49-F238E27FC236}">
                <a16:creationId xmlns:a16="http://schemas.microsoft.com/office/drawing/2014/main" id="{35F87D86-C7E6-443F-9D2C-8B17B08B6327}"/>
              </a:ext>
            </a:extLst>
          </p:cNvPr>
          <p:cNvSpPr/>
          <p:nvPr/>
        </p:nvSpPr>
        <p:spPr>
          <a:xfrm>
            <a:off x="4402743" y="4590723"/>
            <a:ext cx="1112036" cy="369332"/>
          </a:xfrm>
          <a:prstGeom prst="rect">
            <a:avLst/>
          </a:prstGeom>
          <a:solidFill>
            <a:schemeClr val="bg1"/>
          </a:solidFill>
          <a:ln>
            <a:solidFill>
              <a:srgbClr val="FF0000"/>
            </a:solidFill>
          </a:ln>
        </p:spPr>
        <p:txBody>
          <a:bodyPr wrap="none">
            <a:spAutoFit/>
          </a:bodyPr>
          <a:lstStyle/>
          <a:p>
            <a:pPr algn="ctr"/>
            <a:r>
              <a:rPr lang="de-DE" dirty="0" err="1">
                <a:solidFill>
                  <a:srgbClr val="7030A0"/>
                </a:solidFill>
                <a:cs typeface="Calibri"/>
              </a:rPr>
              <a:t>Soil</a:t>
            </a:r>
            <a:r>
              <a:rPr lang="de-DE" dirty="0">
                <a:solidFill>
                  <a:srgbClr val="7030A0"/>
                </a:solidFill>
                <a:cs typeface="Calibri"/>
              </a:rPr>
              <a:t> </a:t>
            </a:r>
            <a:r>
              <a:rPr lang="de-DE" dirty="0" err="1">
                <a:solidFill>
                  <a:srgbClr val="7030A0"/>
                </a:solidFill>
                <a:cs typeface="Calibri"/>
              </a:rPr>
              <a:t>water</a:t>
            </a:r>
            <a:endParaRPr lang="de-DE" dirty="0">
              <a:solidFill>
                <a:srgbClr val="7030A0"/>
              </a:solidFill>
              <a:cs typeface="Calibri"/>
            </a:endParaRPr>
          </a:p>
        </p:txBody>
      </p:sp>
      <p:cxnSp>
        <p:nvCxnSpPr>
          <p:cNvPr id="16" name="Straight Connector 15">
            <a:extLst>
              <a:ext uri="{FF2B5EF4-FFF2-40B4-BE49-F238E27FC236}">
                <a16:creationId xmlns:a16="http://schemas.microsoft.com/office/drawing/2014/main" id="{E03DA32B-5CE6-4F2B-BEC4-B727779CFFCE}"/>
              </a:ext>
            </a:extLst>
          </p:cNvPr>
          <p:cNvCxnSpPr>
            <a:cxnSpLocks/>
          </p:cNvCxnSpPr>
          <p:nvPr/>
        </p:nvCxnSpPr>
        <p:spPr>
          <a:xfrm>
            <a:off x="4895288" y="5163131"/>
            <a:ext cx="332509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Textfeld 7">
            <a:extLst>
              <a:ext uri="{FF2B5EF4-FFF2-40B4-BE49-F238E27FC236}">
                <a16:creationId xmlns:a16="http://schemas.microsoft.com/office/drawing/2014/main" id="{903B798F-82F9-47F0-B540-0A8CA5A86F19}"/>
              </a:ext>
            </a:extLst>
          </p:cNvPr>
          <p:cNvSpPr txBox="1"/>
          <p:nvPr/>
        </p:nvSpPr>
        <p:spPr>
          <a:xfrm>
            <a:off x="1667232" y="1271108"/>
            <a:ext cx="569379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dirty="0">
                <a:cs typeface="Calibri"/>
              </a:rPr>
              <a:t>Soil water flows and vegetation growth</a:t>
            </a:r>
            <a:endParaRPr lang="de-DE" sz="2000" dirty="0">
              <a:cs typeface="Calibri"/>
            </a:endParaRPr>
          </a:p>
        </p:txBody>
      </p:sp>
      <p:sp>
        <p:nvSpPr>
          <p:cNvPr id="19" name="Rectangle 18">
            <a:extLst>
              <a:ext uri="{FF2B5EF4-FFF2-40B4-BE49-F238E27FC236}">
                <a16:creationId xmlns:a16="http://schemas.microsoft.com/office/drawing/2014/main" id="{9934218C-7941-4590-B593-FB15F2218DC0}"/>
              </a:ext>
            </a:extLst>
          </p:cNvPr>
          <p:cNvSpPr/>
          <p:nvPr/>
        </p:nvSpPr>
        <p:spPr>
          <a:xfrm>
            <a:off x="1667232" y="1654610"/>
            <a:ext cx="1191353" cy="369332"/>
          </a:xfrm>
          <a:prstGeom prst="rect">
            <a:avLst/>
          </a:prstGeom>
        </p:spPr>
        <p:txBody>
          <a:bodyPr wrap="none">
            <a:spAutoFit/>
          </a:bodyPr>
          <a:lstStyle/>
          <a:p>
            <a:pPr algn="ctr"/>
            <a:r>
              <a:rPr lang="de-DE" dirty="0">
                <a:cs typeface="Calibri"/>
              </a:rPr>
              <a:t>1971-2000</a:t>
            </a:r>
          </a:p>
        </p:txBody>
      </p:sp>
      <p:sp>
        <p:nvSpPr>
          <p:cNvPr id="20" name="Rectangle 19">
            <a:extLst>
              <a:ext uri="{FF2B5EF4-FFF2-40B4-BE49-F238E27FC236}">
                <a16:creationId xmlns:a16="http://schemas.microsoft.com/office/drawing/2014/main" id="{E2954A21-75A3-4F18-9443-239995DEEAB5}"/>
              </a:ext>
            </a:extLst>
          </p:cNvPr>
          <p:cNvSpPr/>
          <p:nvPr/>
        </p:nvSpPr>
        <p:spPr>
          <a:xfrm>
            <a:off x="5979035" y="1654610"/>
            <a:ext cx="1191353" cy="369332"/>
          </a:xfrm>
          <a:prstGeom prst="rect">
            <a:avLst/>
          </a:prstGeom>
        </p:spPr>
        <p:txBody>
          <a:bodyPr wrap="none">
            <a:spAutoFit/>
          </a:bodyPr>
          <a:lstStyle/>
          <a:p>
            <a:pPr algn="ctr"/>
            <a:r>
              <a:rPr lang="de-DE" dirty="0">
                <a:cs typeface="Calibri"/>
              </a:rPr>
              <a:t>2071-2100</a:t>
            </a:r>
          </a:p>
        </p:txBody>
      </p:sp>
    </p:spTree>
    <p:extLst>
      <p:ext uri="{BB962C8B-B14F-4D97-AF65-F5344CB8AC3E}">
        <p14:creationId xmlns:p14="http://schemas.microsoft.com/office/powerpoint/2010/main" val="19294157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DF05D0C7-EE37-4A16-B4DE-57838779F139}"/>
              </a:ext>
            </a:extLst>
          </p:cNvPr>
          <p:cNvPicPr>
            <a:picLocks noChangeAspect="1"/>
          </p:cNvPicPr>
          <p:nvPr/>
        </p:nvPicPr>
        <p:blipFill>
          <a:blip r:embed="rId2"/>
          <a:stretch>
            <a:fillRect/>
          </a:stretch>
        </p:blipFill>
        <p:spPr>
          <a:xfrm>
            <a:off x="5439" y="1762462"/>
            <a:ext cx="8778258" cy="4978918"/>
          </a:xfrm>
          <a:prstGeom prst="rect">
            <a:avLst/>
          </a:prstGeom>
        </p:spPr>
      </p:pic>
      <p:sp>
        <p:nvSpPr>
          <p:cNvPr id="3" name="Title 2">
            <a:extLst>
              <a:ext uri="{FF2B5EF4-FFF2-40B4-BE49-F238E27FC236}">
                <a16:creationId xmlns:a16="http://schemas.microsoft.com/office/drawing/2014/main" id="{61009B8D-F372-418D-8AD4-44113790A0E4}"/>
              </a:ext>
            </a:extLst>
          </p:cNvPr>
          <p:cNvSpPr>
            <a:spLocks noGrp="1"/>
          </p:cNvSpPr>
          <p:nvPr>
            <p:ph type="ctrTitle"/>
          </p:nvPr>
        </p:nvSpPr>
        <p:spPr/>
        <p:txBody>
          <a:bodyPr lIns="91440" tIns="45720" rIns="91440" bIns="45720" anchor="b">
            <a:normAutofit/>
          </a:bodyPr>
          <a:lstStyle/>
          <a:p>
            <a:r>
              <a:rPr lang="en-US" dirty="0">
                <a:latin typeface="Verdana"/>
                <a:ea typeface="Verdana"/>
                <a:cs typeface="Tahoma"/>
              </a:rPr>
              <a:t>Change in hydrological </a:t>
            </a:r>
            <a:r>
              <a:rPr lang="en-US" dirty="0" err="1">
                <a:latin typeface="Verdana"/>
                <a:ea typeface="Verdana"/>
                <a:cs typeface="Tahoma"/>
              </a:rPr>
              <a:t>porcesses</a:t>
            </a:r>
            <a:r>
              <a:rPr lang="en-US" dirty="0">
                <a:latin typeface="Verdana"/>
                <a:ea typeface="Verdana"/>
                <a:cs typeface="Tahoma"/>
              </a:rPr>
              <a:t> at plot scale</a:t>
            </a:r>
            <a:endParaRPr lang="de-DE" dirty="0"/>
          </a:p>
        </p:txBody>
      </p:sp>
      <p:sp>
        <p:nvSpPr>
          <p:cNvPr id="4" name="Slide Number Placeholder 3">
            <a:extLst>
              <a:ext uri="{FF2B5EF4-FFF2-40B4-BE49-F238E27FC236}">
                <a16:creationId xmlns:a16="http://schemas.microsoft.com/office/drawing/2014/main" id="{611D7CC3-9F3C-41BD-93B0-6D74C049BF30}"/>
              </a:ext>
            </a:extLst>
          </p:cNvPr>
          <p:cNvSpPr>
            <a:spLocks noGrp="1"/>
          </p:cNvSpPr>
          <p:nvPr>
            <p:ph type="sldNum" sz="quarter" idx="12"/>
          </p:nvPr>
        </p:nvSpPr>
        <p:spPr/>
        <p:txBody>
          <a:bodyPr/>
          <a:lstStyle/>
          <a:p>
            <a:fld id="{6B3F9B04-52E9-D64B-8808-0308FE78F2E0}" type="slidenum">
              <a:rPr lang="en-US" smtClean="0"/>
              <a:pPr/>
              <a:t>29</a:t>
            </a:fld>
            <a:endParaRPr lang="en-US"/>
          </a:p>
        </p:txBody>
      </p:sp>
      <p:sp>
        <p:nvSpPr>
          <p:cNvPr id="2" name="Text Placeholder 1"/>
          <p:cNvSpPr>
            <a:spLocks noGrp="1"/>
          </p:cNvSpPr>
          <p:nvPr>
            <p:ph type="body" sz="quarter" idx="13"/>
          </p:nvPr>
        </p:nvSpPr>
        <p:spPr/>
        <p:txBody>
          <a:bodyPr/>
          <a:lstStyle/>
          <a:p>
            <a:r>
              <a:rPr lang="en-US" dirty="0"/>
              <a:t>Workshop II: Westcountry – Climate vulnerability, Impacts and Projections</a:t>
            </a:r>
          </a:p>
        </p:txBody>
      </p:sp>
      <p:pic>
        <p:nvPicPr>
          <p:cNvPr id="5" name="Grafik 5">
            <a:extLst>
              <a:ext uri="{FF2B5EF4-FFF2-40B4-BE49-F238E27FC236}">
                <a16:creationId xmlns:a16="http://schemas.microsoft.com/office/drawing/2014/main" id="{8FDCCEBA-6B39-1DFB-1075-0930874D9777}"/>
              </a:ext>
            </a:extLst>
          </p:cNvPr>
          <p:cNvPicPr>
            <a:picLocks noChangeAspect="1"/>
          </p:cNvPicPr>
          <p:nvPr/>
        </p:nvPicPr>
        <p:blipFill>
          <a:blip r:embed="rId3"/>
          <a:stretch>
            <a:fillRect/>
          </a:stretch>
        </p:blipFill>
        <p:spPr>
          <a:xfrm>
            <a:off x="10358625" y="229545"/>
            <a:ext cx="1439799" cy="523070"/>
          </a:xfrm>
          <a:prstGeom prst="rect">
            <a:avLst/>
          </a:prstGeom>
        </p:spPr>
      </p:pic>
      <p:pic>
        <p:nvPicPr>
          <p:cNvPr id="14" name="Picture 13">
            <a:extLst>
              <a:ext uri="{FF2B5EF4-FFF2-40B4-BE49-F238E27FC236}">
                <a16:creationId xmlns:a16="http://schemas.microsoft.com/office/drawing/2014/main" id="{47CBDE28-7434-499F-A298-5039C8F3247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3238" t="5360" r="44942" b="5292"/>
          <a:stretch/>
        </p:blipFill>
        <p:spPr>
          <a:xfrm>
            <a:off x="9974719" y="1251826"/>
            <a:ext cx="1721052" cy="4902226"/>
          </a:xfrm>
          <a:prstGeom prst="rect">
            <a:avLst/>
          </a:prstGeom>
          <a:ln>
            <a:noFill/>
          </a:ln>
          <a:effectLst>
            <a:outerShdw blurRad="292100" dist="139700" dir="2700000" algn="tl" rotWithShape="0">
              <a:srgbClr val="333333">
                <a:alpha val="65000"/>
              </a:srgbClr>
            </a:outerShdw>
          </a:effectLst>
        </p:spPr>
      </p:pic>
      <p:sp>
        <p:nvSpPr>
          <p:cNvPr id="15" name="Rectangle 14">
            <a:extLst>
              <a:ext uri="{FF2B5EF4-FFF2-40B4-BE49-F238E27FC236}">
                <a16:creationId xmlns:a16="http://schemas.microsoft.com/office/drawing/2014/main" id="{09F3997F-DE82-4DAB-94A8-B22537B2C22A}"/>
              </a:ext>
            </a:extLst>
          </p:cNvPr>
          <p:cNvSpPr/>
          <p:nvPr/>
        </p:nvSpPr>
        <p:spPr>
          <a:xfrm>
            <a:off x="3592660" y="2137877"/>
            <a:ext cx="1632371" cy="369332"/>
          </a:xfrm>
          <a:prstGeom prst="rect">
            <a:avLst/>
          </a:prstGeom>
          <a:solidFill>
            <a:schemeClr val="bg1"/>
          </a:solidFill>
          <a:ln>
            <a:solidFill>
              <a:srgbClr val="FF0000"/>
            </a:solidFill>
          </a:ln>
        </p:spPr>
        <p:txBody>
          <a:bodyPr wrap="none">
            <a:spAutoFit/>
          </a:bodyPr>
          <a:lstStyle/>
          <a:p>
            <a:pPr algn="ctr"/>
            <a:r>
              <a:rPr lang="de-DE" dirty="0">
                <a:solidFill>
                  <a:schemeClr val="accent6">
                    <a:lumMod val="75000"/>
                  </a:schemeClr>
                </a:solidFill>
                <a:cs typeface="Calibri"/>
              </a:rPr>
              <a:t>Leaf Area Index</a:t>
            </a:r>
          </a:p>
        </p:txBody>
      </p:sp>
      <p:sp>
        <p:nvSpPr>
          <p:cNvPr id="17" name="Rectangle 16">
            <a:extLst>
              <a:ext uri="{FF2B5EF4-FFF2-40B4-BE49-F238E27FC236}">
                <a16:creationId xmlns:a16="http://schemas.microsoft.com/office/drawing/2014/main" id="{3822EF64-1456-43F3-B083-FA65AB57A894}"/>
              </a:ext>
            </a:extLst>
          </p:cNvPr>
          <p:cNvSpPr/>
          <p:nvPr/>
        </p:nvSpPr>
        <p:spPr>
          <a:xfrm>
            <a:off x="6996634" y="4507473"/>
            <a:ext cx="1349472" cy="369332"/>
          </a:xfrm>
          <a:prstGeom prst="rect">
            <a:avLst/>
          </a:prstGeom>
          <a:solidFill>
            <a:schemeClr val="bg1"/>
          </a:solidFill>
          <a:ln>
            <a:solidFill>
              <a:srgbClr val="FF0000"/>
            </a:solidFill>
          </a:ln>
        </p:spPr>
        <p:txBody>
          <a:bodyPr wrap="none">
            <a:spAutoFit/>
          </a:bodyPr>
          <a:lstStyle/>
          <a:p>
            <a:pPr algn="ctr"/>
            <a:r>
              <a:rPr lang="de-DE" dirty="0" err="1">
                <a:solidFill>
                  <a:srgbClr val="FF0000"/>
                </a:solidFill>
                <a:cs typeface="Calibri"/>
              </a:rPr>
              <a:t>Water</a:t>
            </a:r>
            <a:r>
              <a:rPr lang="de-DE" dirty="0">
                <a:solidFill>
                  <a:srgbClr val="FF0000"/>
                </a:solidFill>
                <a:cs typeface="Calibri"/>
              </a:rPr>
              <a:t> stress</a:t>
            </a:r>
          </a:p>
        </p:txBody>
      </p:sp>
      <p:sp>
        <p:nvSpPr>
          <p:cNvPr id="18" name="Rectangle 17">
            <a:extLst>
              <a:ext uri="{FF2B5EF4-FFF2-40B4-BE49-F238E27FC236}">
                <a16:creationId xmlns:a16="http://schemas.microsoft.com/office/drawing/2014/main" id="{5E5E4A96-E8CA-4703-9A61-93D768231814}"/>
              </a:ext>
            </a:extLst>
          </p:cNvPr>
          <p:cNvSpPr/>
          <p:nvPr/>
        </p:nvSpPr>
        <p:spPr>
          <a:xfrm>
            <a:off x="4402743" y="4590723"/>
            <a:ext cx="1112036" cy="369332"/>
          </a:xfrm>
          <a:prstGeom prst="rect">
            <a:avLst/>
          </a:prstGeom>
          <a:solidFill>
            <a:schemeClr val="bg1"/>
          </a:solidFill>
          <a:ln>
            <a:solidFill>
              <a:srgbClr val="FF0000"/>
            </a:solidFill>
          </a:ln>
        </p:spPr>
        <p:txBody>
          <a:bodyPr wrap="none">
            <a:spAutoFit/>
          </a:bodyPr>
          <a:lstStyle/>
          <a:p>
            <a:pPr algn="ctr"/>
            <a:r>
              <a:rPr lang="de-DE" dirty="0" err="1">
                <a:solidFill>
                  <a:srgbClr val="7030A0"/>
                </a:solidFill>
                <a:cs typeface="Calibri"/>
              </a:rPr>
              <a:t>Soil</a:t>
            </a:r>
            <a:r>
              <a:rPr lang="de-DE" dirty="0">
                <a:solidFill>
                  <a:srgbClr val="7030A0"/>
                </a:solidFill>
                <a:cs typeface="Calibri"/>
              </a:rPr>
              <a:t> </a:t>
            </a:r>
            <a:r>
              <a:rPr lang="de-DE" dirty="0" err="1">
                <a:solidFill>
                  <a:srgbClr val="7030A0"/>
                </a:solidFill>
                <a:cs typeface="Calibri"/>
              </a:rPr>
              <a:t>water</a:t>
            </a:r>
            <a:endParaRPr lang="de-DE" dirty="0">
              <a:solidFill>
                <a:srgbClr val="7030A0"/>
              </a:solidFill>
              <a:cs typeface="Calibri"/>
            </a:endParaRPr>
          </a:p>
        </p:txBody>
      </p:sp>
      <p:cxnSp>
        <p:nvCxnSpPr>
          <p:cNvPr id="19" name="Straight Connector 18">
            <a:extLst>
              <a:ext uri="{FF2B5EF4-FFF2-40B4-BE49-F238E27FC236}">
                <a16:creationId xmlns:a16="http://schemas.microsoft.com/office/drawing/2014/main" id="{C62A0867-ED03-43D9-BCBC-81F7ABF76F1C}"/>
              </a:ext>
            </a:extLst>
          </p:cNvPr>
          <p:cNvCxnSpPr>
            <a:cxnSpLocks/>
          </p:cNvCxnSpPr>
          <p:nvPr/>
        </p:nvCxnSpPr>
        <p:spPr>
          <a:xfrm>
            <a:off x="4895288" y="5163131"/>
            <a:ext cx="332509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extfeld 7">
            <a:extLst>
              <a:ext uri="{FF2B5EF4-FFF2-40B4-BE49-F238E27FC236}">
                <a16:creationId xmlns:a16="http://schemas.microsoft.com/office/drawing/2014/main" id="{1EFA881E-0BCF-4E9E-A092-023B1EF49485}"/>
              </a:ext>
            </a:extLst>
          </p:cNvPr>
          <p:cNvSpPr txBox="1"/>
          <p:nvPr/>
        </p:nvSpPr>
        <p:spPr>
          <a:xfrm>
            <a:off x="1667232" y="1271108"/>
            <a:ext cx="569379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dirty="0">
                <a:cs typeface="Calibri"/>
              </a:rPr>
              <a:t>Soil water flows and vegetation growth</a:t>
            </a:r>
            <a:endParaRPr lang="de-DE" sz="2000" dirty="0">
              <a:cs typeface="Calibri"/>
            </a:endParaRPr>
          </a:p>
        </p:txBody>
      </p:sp>
      <p:sp>
        <p:nvSpPr>
          <p:cNvPr id="21" name="Rectangle 20">
            <a:extLst>
              <a:ext uri="{FF2B5EF4-FFF2-40B4-BE49-F238E27FC236}">
                <a16:creationId xmlns:a16="http://schemas.microsoft.com/office/drawing/2014/main" id="{D945A93B-8928-4A44-B933-3A3F3C59C38E}"/>
              </a:ext>
            </a:extLst>
          </p:cNvPr>
          <p:cNvSpPr/>
          <p:nvPr/>
        </p:nvSpPr>
        <p:spPr>
          <a:xfrm>
            <a:off x="1667232" y="1654610"/>
            <a:ext cx="1191353" cy="369332"/>
          </a:xfrm>
          <a:prstGeom prst="rect">
            <a:avLst/>
          </a:prstGeom>
        </p:spPr>
        <p:txBody>
          <a:bodyPr wrap="none">
            <a:spAutoFit/>
          </a:bodyPr>
          <a:lstStyle/>
          <a:p>
            <a:pPr algn="ctr"/>
            <a:r>
              <a:rPr lang="de-DE" dirty="0">
                <a:cs typeface="Calibri"/>
              </a:rPr>
              <a:t>1971-2000</a:t>
            </a:r>
          </a:p>
        </p:txBody>
      </p:sp>
      <p:sp>
        <p:nvSpPr>
          <p:cNvPr id="22" name="Rectangle 21">
            <a:extLst>
              <a:ext uri="{FF2B5EF4-FFF2-40B4-BE49-F238E27FC236}">
                <a16:creationId xmlns:a16="http://schemas.microsoft.com/office/drawing/2014/main" id="{7A127EE3-46A2-4A66-8165-4E2AEE502CFD}"/>
              </a:ext>
            </a:extLst>
          </p:cNvPr>
          <p:cNvSpPr/>
          <p:nvPr/>
        </p:nvSpPr>
        <p:spPr>
          <a:xfrm>
            <a:off x="5979035" y="1654610"/>
            <a:ext cx="1191353" cy="369332"/>
          </a:xfrm>
          <a:prstGeom prst="rect">
            <a:avLst/>
          </a:prstGeom>
        </p:spPr>
        <p:txBody>
          <a:bodyPr wrap="none">
            <a:spAutoFit/>
          </a:bodyPr>
          <a:lstStyle/>
          <a:p>
            <a:pPr algn="ctr"/>
            <a:r>
              <a:rPr lang="de-DE" dirty="0">
                <a:cs typeface="Calibri"/>
              </a:rPr>
              <a:t>2071-2100</a:t>
            </a:r>
          </a:p>
        </p:txBody>
      </p:sp>
    </p:spTree>
    <p:extLst>
      <p:ext uri="{BB962C8B-B14F-4D97-AF65-F5344CB8AC3E}">
        <p14:creationId xmlns:p14="http://schemas.microsoft.com/office/powerpoint/2010/main" val="17525484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8227C44-71C9-49DE-8D0D-0AA03620E671}"/>
              </a:ext>
            </a:extLst>
          </p:cNvPr>
          <p:cNvSpPr>
            <a:spLocks noGrp="1"/>
          </p:cNvSpPr>
          <p:nvPr>
            <p:ph type="ctrTitle"/>
          </p:nvPr>
        </p:nvSpPr>
        <p:spPr/>
        <p:txBody>
          <a:bodyPr lIns="91440" tIns="45720" rIns="91440" bIns="45720" anchor="b">
            <a:normAutofit/>
          </a:bodyPr>
          <a:lstStyle/>
          <a:p>
            <a:r>
              <a:rPr lang="en-GB">
                <a:latin typeface="Verdana"/>
                <a:ea typeface="Verdana"/>
                <a:cs typeface="Tahoma"/>
              </a:rPr>
              <a:t>Temperature Projections – West Country Region</a:t>
            </a:r>
            <a:endParaRPr lang="fr-FR"/>
          </a:p>
        </p:txBody>
      </p:sp>
      <p:sp>
        <p:nvSpPr>
          <p:cNvPr id="4" name="Slide Number Placeholder 3">
            <a:extLst>
              <a:ext uri="{FF2B5EF4-FFF2-40B4-BE49-F238E27FC236}">
                <a16:creationId xmlns:a16="http://schemas.microsoft.com/office/drawing/2014/main" id="{F9D9AE27-D4D3-CF4B-BCF1-502B475FC3A6}"/>
              </a:ext>
            </a:extLst>
          </p:cNvPr>
          <p:cNvSpPr>
            <a:spLocks noGrp="1"/>
          </p:cNvSpPr>
          <p:nvPr>
            <p:ph type="sldNum" sz="quarter" idx="12"/>
          </p:nvPr>
        </p:nvSpPr>
        <p:spPr/>
        <p:txBody>
          <a:bodyPr/>
          <a:lstStyle/>
          <a:p>
            <a:fld id="{6B3F9B04-52E9-D64B-8808-0308FE78F2E0}" type="slidenum">
              <a:rPr lang="en-US" smtClean="0"/>
              <a:pPr/>
              <a:t>3</a:t>
            </a:fld>
            <a:endParaRPr lang="en-US"/>
          </a:p>
        </p:txBody>
      </p:sp>
      <p:sp>
        <p:nvSpPr>
          <p:cNvPr id="9" name="Text Placeholder 8">
            <a:extLst>
              <a:ext uri="{FF2B5EF4-FFF2-40B4-BE49-F238E27FC236}">
                <a16:creationId xmlns:a16="http://schemas.microsoft.com/office/drawing/2014/main" id="{43B4475A-32F9-42D5-AE91-8272CF9444EF}"/>
              </a:ext>
            </a:extLst>
          </p:cNvPr>
          <p:cNvSpPr>
            <a:spLocks noGrp="1"/>
          </p:cNvSpPr>
          <p:nvPr>
            <p:ph type="body" sz="quarter" idx="13"/>
          </p:nvPr>
        </p:nvSpPr>
        <p:spPr/>
        <p:txBody>
          <a:bodyPr/>
          <a:lstStyle/>
          <a:p>
            <a:r>
              <a:rPr lang="en-US"/>
              <a:t>Workshop II: West Country Region - Climate vulnerability, Impacts and Projections</a:t>
            </a:r>
          </a:p>
        </p:txBody>
      </p:sp>
      <p:sp>
        <p:nvSpPr>
          <p:cNvPr id="8" name="Textfeld 7">
            <a:extLst>
              <a:ext uri="{FF2B5EF4-FFF2-40B4-BE49-F238E27FC236}">
                <a16:creationId xmlns:a16="http://schemas.microsoft.com/office/drawing/2014/main" id="{1CAAFFE1-1EF2-4297-B788-7BCB0B91A0CD}"/>
              </a:ext>
            </a:extLst>
          </p:cNvPr>
          <p:cNvSpPr txBox="1"/>
          <p:nvPr/>
        </p:nvSpPr>
        <p:spPr>
          <a:xfrm>
            <a:off x="496229" y="1146717"/>
            <a:ext cx="10112296"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e-DE" sz="2400" b="1" err="1">
                <a:solidFill>
                  <a:srgbClr val="524F4F"/>
                </a:solidFill>
              </a:rPr>
              <a:t>Projected</a:t>
            </a:r>
            <a:r>
              <a:rPr lang="de-DE" sz="2400" b="1">
                <a:solidFill>
                  <a:srgbClr val="524F4F"/>
                </a:solidFill>
              </a:rPr>
              <a:t> </a:t>
            </a:r>
            <a:r>
              <a:rPr lang="de-DE" sz="2400" b="1" err="1">
                <a:solidFill>
                  <a:srgbClr val="524F4F"/>
                </a:solidFill>
              </a:rPr>
              <a:t>climate</a:t>
            </a:r>
            <a:r>
              <a:rPr lang="de-DE" sz="2400" b="1">
                <a:solidFill>
                  <a:srgbClr val="524F4F"/>
                </a:solidFill>
              </a:rPr>
              <a:t> </a:t>
            </a:r>
            <a:r>
              <a:rPr lang="de-DE" sz="2400" b="1" err="1">
                <a:solidFill>
                  <a:srgbClr val="524F4F"/>
                </a:solidFill>
              </a:rPr>
              <a:t>changes</a:t>
            </a:r>
            <a:r>
              <a:rPr lang="de-DE" sz="2400" b="1">
                <a:solidFill>
                  <a:srgbClr val="524F4F"/>
                </a:solidFill>
              </a:rPr>
              <a:t> </a:t>
            </a:r>
            <a:r>
              <a:rPr lang="de-DE" sz="2400" b="1" err="1">
                <a:solidFill>
                  <a:srgbClr val="524F4F"/>
                </a:solidFill>
              </a:rPr>
              <a:t>for</a:t>
            </a:r>
            <a:r>
              <a:rPr lang="de-DE" sz="2400" b="1">
                <a:solidFill>
                  <a:srgbClr val="524F4F"/>
                </a:solidFill>
              </a:rPr>
              <a:t> </a:t>
            </a:r>
            <a:r>
              <a:rPr lang="de-DE" sz="2400" b="1" err="1">
                <a:solidFill>
                  <a:srgbClr val="524F4F"/>
                </a:solidFill>
              </a:rPr>
              <a:t>the</a:t>
            </a:r>
            <a:r>
              <a:rPr lang="de-DE" sz="2400" b="1">
                <a:solidFill>
                  <a:srgbClr val="524F4F"/>
                </a:solidFill>
              </a:rPr>
              <a:t> West Country Region relative </a:t>
            </a:r>
            <a:r>
              <a:rPr lang="de-DE" sz="2400" b="1" err="1">
                <a:solidFill>
                  <a:srgbClr val="524F4F"/>
                </a:solidFill>
              </a:rPr>
              <a:t>to</a:t>
            </a:r>
            <a:r>
              <a:rPr lang="de-DE" sz="2400" b="1">
                <a:solidFill>
                  <a:srgbClr val="524F4F"/>
                </a:solidFill>
              </a:rPr>
              <a:t> 1991-2020</a:t>
            </a:r>
            <a:endParaRPr lang="de-DE" sz="2400" b="1">
              <a:solidFill>
                <a:srgbClr val="524F4F"/>
              </a:solidFill>
              <a:cs typeface="Calibri"/>
            </a:endParaRPr>
          </a:p>
        </p:txBody>
      </p:sp>
      <p:sp>
        <p:nvSpPr>
          <p:cNvPr id="10" name="Textfeld 9">
            <a:extLst>
              <a:ext uri="{FF2B5EF4-FFF2-40B4-BE49-F238E27FC236}">
                <a16:creationId xmlns:a16="http://schemas.microsoft.com/office/drawing/2014/main" id="{8259A668-7EC1-4CA0-88D0-78EE40FEF496}"/>
              </a:ext>
            </a:extLst>
          </p:cNvPr>
          <p:cNvSpPr txBox="1"/>
          <p:nvPr/>
        </p:nvSpPr>
        <p:spPr>
          <a:xfrm>
            <a:off x="7484326" y="2345473"/>
            <a:ext cx="3904785"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e-DE"/>
              <a:t>Strong </a:t>
            </a:r>
            <a:r>
              <a:rPr lang="de-DE" err="1"/>
              <a:t>temperature</a:t>
            </a:r>
            <a:r>
              <a:rPr lang="de-DE"/>
              <a:t> </a:t>
            </a:r>
            <a:r>
              <a:rPr lang="de-DE" err="1"/>
              <a:t>increase</a:t>
            </a:r>
            <a:r>
              <a:rPr lang="de-DE"/>
              <a:t> </a:t>
            </a:r>
            <a:r>
              <a:rPr lang="de-DE" err="1"/>
              <a:t>over</a:t>
            </a:r>
            <a:r>
              <a:rPr lang="de-DE"/>
              <a:t> 21st </a:t>
            </a:r>
            <a:r>
              <a:rPr lang="de-DE" err="1"/>
              <a:t>century</a:t>
            </a:r>
            <a:r>
              <a:rPr lang="de-DE"/>
              <a:t> relative </a:t>
            </a:r>
            <a:r>
              <a:rPr lang="de-DE" err="1"/>
              <a:t>to</a:t>
            </a:r>
            <a:r>
              <a:rPr lang="de-DE"/>
              <a:t> </a:t>
            </a:r>
            <a:r>
              <a:rPr lang="de-DE" err="1"/>
              <a:t>current</a:t>
            </a:r>
            <a:r>
              <a:rPr lang="de-DE"/>
              <a:t> </a:t>
            </a:r>
            <a:r>
              <a:rPr lang="de-DE" err="1"/>
              <a:t>conditions</a:t>
            </a:r>
            <a:r>
              <a:rPr lang="de-DE"/>
              <a:t>.</a:t>
            </a:r>
          </a:p>
          <a:p>
            <a:endParaRPr lang="de-DE">
              <a:cs typeface="Calibri"/>
            </a:endParaRPr>
          </a:p>
          <a:p>
            <a:r>
              <a:rPr lang="de-DE" err="1">
                <a:cs typeface="Calibri"/>
              </a:rPr>
              <a:t>Increase</a:t>
            </a:r>
            <a:r>
              <a:rPr lang="de-DE">
                <a:cs typeface="Calibri"/>
              </a:rPr>
              <a:t> </a:t>
            </a:r>
            <a:r>
              <a:rPr lang="de-DE" err="1">
                <a:cs typeface="Calibri"/>
              </a:rPr>
              <a:t>depends</a:t>
            </a:r>
            <a:r>
              <a:rPr lang="de-DE">
                <a:cs typeface="Calibri"/>
              </a:rPr>
              <a:t> </a:t>
            </a:r>
            <a:r>
              <a:rPr lang="de-DE" err="1">
                <a:cs typeface="Calibri"/>
              </a:rPr>
              <a:t>much</a:t>
            </a:r>
            <a:r>
              <a:rPr lang="de-DE">
                <a:cs typeface="Calibri"/>
              </a:rPr>
              <a:t> on </a:t>
            </a:r>
            <a:r>
              <a:rPr lang="de-DE" err="1">
                <a:cs typeface="Calibri"/>
              </a:rPr>
              <a:t>the</a:t>
            </a:r>
            <a:r>
              <a:rPr lang="de-DE">
                <a:cs typeface="Calibri"/>
              </a:rPr>
              <a:t> </a:t>
            </a:r>
            <a:r>
              <a:rPr lang="de-DE" err="1">
                <a:cs typeface="Calibri"/>
              </a:rPr>
              <a:t>emission</a:t>
            </a:r>
            <a:r>
              <a:rPr lang="de-DE">
                <a:cs typeface="Calibri"/>
              </a:rPr>
              <a:t> </a:t>
            </a:r>
            <a:r>
              <a:rPr lang="de-DE" err="1">
                <a:cs typeface="Calibri"/>
              </a:rPr>
              <a:t>scenario</a:t>
            </a:r>
            <a:r>
              <a:rPr lang="de-DE">
                <a:cs typeface="Calibri"/>
              </a:rPr>
              <a:t> </a:t>
            </a:r>
            <a:r>
              <a:rPr lang="de-DE">
                <a:ea typeface="+mn-lt"/>
                <a:cs typeface="+mn-lt"/>
              </a:rPr>
              <a:t>→ </a:t>
            </a:r>
            <a:r>
              <a:rPr lang="de-DE">
                <a:cs typeface="Calibri"/>
              </a:rPr>
              <a:t>Time </a:t>
            </a:r>
            <a:r>
              <a:rPr lang="de-DE" err="1">
                <a:cs typeface="Calibri"/>
              </a:rPr>
              <a:t>for</a:t>
            </a:r>
            <a:r>
              <a:rPr lang="de-DE">
                <a:cs typeface="Calibri"/>
              </a:rPr>
              <a:t> </a:t>
            </a:r>
            <a:r>
              <a:rPr lang="de-DE" err="1">
                <a:cs typeface="Calibri"/>
              </a:rPr>
              <a:t>action</a:t>
            </a:r>
            <a:r>
              <a:rPr lang="de-DE">
                <a:cs typeface="Calibri"/>
              </a:rPr>
              <a:t>!</a:t>
            </a:r>
            <a:endParaRPr lang="de-DE"/>
          </a:p>
        </p:txBody>
      </p:sp>
      <p:sp>
        <p:nvSpPr>
          <p:cNvPr id="12" name="Textfeld 11">
            <a:extLst>
              <a:ext uri="{FF2B5EF4-FFF2-40B4-BE49-F238E27FC236}">
                <a16:creationId xmlns:a16="http://schemas.microsoft.com/office/drawing/2014/main" id="{A18F1E4F-C759-4A1B-8F02-5194FDFCB097}"/>
              </a:ext>
            </a:extLst>
          </p:cNvPr>
          <p:cNvSpPr txBox="1"/>
          <p:nvPr/>
        </p:nvSpPr>
        <p:spPr>
          <a:xfrm>
            <a:off x="495122" y="6463016"/>
            <a:ext cx="1135566"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e-DE" sz="1000"/>
              <a:t>Data: ISIMIP 3b</a:t>
            </a:r>
            <a:endParaRPr lang="de-DE" sz="1000">
              <a:cs typeface="Calibri"/>
            </a:endParaRPr>
          </a:p>
        </p:txBody>
      </p:sp>
      <p:pic>
        <p:nvPicPr>
          <p:cNvPr id="5" name="Grafik 5">
            <a:extLst>
              <a:ext uri="{FF2B5EF4-FFF2-40B4-BE49-F238E27FC236}">
                <a16:creationId xmlns:a16="http://schemas.microsoft.com/office/drawing/2014/main" id="{5632DC6C-0138-4F87-9EA6-9AE662B9AD7B}"/>
              </a:ext>
            </a:extLst>
          </p:cNvPr>
          <p:cNvPicPr>
            <a:picLocks noChangeAspect="1"/>
          </p:cNvPicPr>
          <p:nvPr/>
        </p:nvPicPr>
        <p:blipFill>
          <a:blip r:embed="rId3"/>
          <a:stretch>
            <a:fillRect/>
          </a:stretch>
        </p:blipFill>
        <p:spPr>
          <a:xfrm>
            <a:off x="493060" y="1789983"/>
            <a:ext cx="6589057" cy="2695328"/>
          </a:xfrm>
          <a:prstGeom prst="rect">
            <a:avLst/>
          </a:prstGeom>
        </p:spPr>
      </p:pic>
      <p:pic>
        <p:nvPicPr>
          <p:cNvPr id="2" name="Grafik 5">
            <a:extLst>
              <a:ext uri="{FF2B5EF4-FFF2-40B4-BE49-F238E27FC236}">
                <a16:creationId xmlns:a16="http://schemas.microsoft.com/office/drawing/2014/main" id="{9A897F5A-9900-4117-BE15-2B1F49B65A71}"/>
              </a:ext>
            </a:extLst>
          </p:cNvPr>
          <p:cNvPicPr>
            <a:picLocks noChangeAspect="1"/>
          </p:cNvPicPr>
          <p:nvPr/>
        </p:nvPicPr>
        <p:blipFill>
          <a:blip r:embed="rId4"/>
          <a:stretch>
            <a:fillRect/>
          </a:stretch>
        </p:blipFill>
        <p:spPr>
          <a:xfrm rot="5400000" flipH="1">
            <a:off x="3258685" y="3579812"/>
            <a:ext cx="186417" cy="2120446"/>
          </a:xfrm>
          <a:prstGeom prst="rect">
            <a:avLst/>
          </a:prstGeom>
        </p:spPr>
      </p:pic>
      <p:sp>
        <p:nvSpPr>
          <p:cNvPr id="6" name="Textfeld 5">
            <a:extLst>
              <a:ext uri="{FF2B5EF4-FFF2-40B4-BE49-F238E27FC236}">
                <a16:creationId xmlns:a16="http://schemas.microsoft.com/office/drawing/2014/main" id="{9170A44A-4698-4E73-8F41-F57DF1FDD71E}"/>
              </a:ext>
            </a:extLst>
          </p:cNvPr>
          <p:cNvSpPr txBox="1"/>
          <p:nvPr/>
        </p:nvSpPr>
        <p:spPr>
          <a:xfrm>
            <a:off x="4479472" y="4479470"/>
            <a:ext cx="62048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e-DE" sz="1400"/>
              <a:t>warm</a:t>
            </a:r>
            <a:endParaRPr lang="de-DE" sz="1400">
              <a:cs typeface="Calibri"/>
            </a:endParaRPr>
          </a:p>
        </p:txBody>
      </p:sp>
      <p:sp>
        <p:nvSpPr>
          <p:cNvPr id="11" name="Textfeld 10">
            <a:extLst>
              <a:ext uri="{FF2B5EF4-FFF2-40B4-BE49-F238E27FC236}">
                <a16:creationId xmlns:a16="http://schemas.microsoft.com/office/drawing/2014/main" id="{0217107F-C9D0-459E-81F1-20E6812ABA74}"/>
              </a:ext>
            </a:extLst>
          </p:cNvPr>
          <p:cNvSpPr txBox="1"/>
          <p:nvPr/>
        </p:nvSpPr>
        <p:spPr>
          <a:xfrm>
            <a:off x="1712686" y="4488541"/>
            <a:ext cx="52069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e-DE" sz="1400" err="1"/>
              <a:t>cold</a:t>
            </a:r>
            <a:endParaRPr lang="de-DE" sz="1400" err="1">
              <a:cs typeface="Calibri"/>
            </a:endParaRPr>
          </a:p>
        </p:txBody>
      </p:sp>
    </p:spTree>
    <p:extLst>
      <p:ext uri="{BB962C8B-B14F-4D97-AF65-F5344CB8AC3E}">
        <p14:creationId xmlns:p14="http://schemas.microsoft.com/office/powerpoint/2010/main" val="683379413"/>
      </p:ext>
    </p:extLst>
  </p:cSld>
  <p:clrMapOvr>
    <a:masterClrMapping/>
  </p:clrMapOvr>
  <p:extLst>
    <p:ext uri="{6950BFC3-D8DA-4A85-94F7-54DA5524770B}">
      <p188:commentRel xmlns="" xmlns:p188="http://schemas.microsoft.com/office/powerpoint/2018/8/main" r:id="rId5"/>
    </p:ext>
  </p:extLs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D96318B-8C72-42D3-A72F-D89EB8F3D76B}"/>
              </a:ext>
            </a:extLst>
          </p:cNvPr>
          <p:cNvSpPr>
            <a:spLocks noGrp="1"/>
          </p:cNvSpPr>
          <p:nvPr>
            <p:ph idx="1"/>
          </p:nvPr>
        </p:nvSpPr>
        <p:spPr>
          <a:xfrm>
            <a:off x="376843" y="2492187"/>
            <a:ext cx="11507391" cy="3576019"/>
          </a:xfrm>
        </p:spPr>
        <p:txBody>
          <a:bodyPr/>
          <a:lstStyle/>
          <a:p>
            <a:r>
              <a:rPr lang="en-US" dirty="0"/>
              <a:t>Impacts on water quality</a:t>
            </a:r>
            <a:endParaRPr lang="en-DE" dirty="0"/>
          </a:p>
        </p:txBody>
      </p:sp>
      <p:sp>
        <p:nvSpPr>
          <p:cNvPr id="3" name="Title 2">
            <a:extLst>
              <a:ext uri="{FF2B5EF4-FFF2-40B4-BE49-F238E27FC236}">
                <a16:creationId xmlns:a16="http://schemas.microsoft.com/office/drawing/2014/main" id="{004D9142-25E1-4F98-ABFE-96020C85BD31}"/>
              </a:ext>
            </a:extLst>
          </p:cNvPr>
          <p:cNvSpPr>
            <a:spLocks noGrp="1"/>
          </p:cNvSpPr>
          <p:nvPr>
            <p:ph type="ctrTitle"/>
          </p:nvPr>
        </p:nvSpPr>
        <p:spPr/>
        <p:txBody>
          <a:bodyPr/>
          <a:lstStyle/>
          <a:p>
            <a:endParaRPr lang="en-DE"/>
          </a:p>
        </p:txBody>
      </p:sp>
      <p:sp>
        <p:nvSpPr>
          <p:cNvPr id="4" name="Slide Number Placeholder 3">
            <a:extLst>
              <a:ext uri="{FF2B5EF4-FFF2-40B4-BE49-F238E27FC236}">
                <a16:creationId xmlns:a16="http://schemas.microsoft.com/office/drawing/2014/main" id="{1689EC20-7A37-4F29-B9A8-299451A76168}"/>
              </a:ext>
            </a:extLst>
          </p:cNvPr>
          <p:cNvSpPr>
            <a:spLocks noGrp="1"/>
          </p:cNvSpPr>
          <p:nvPr>
            <p:ph type="sldNum" sz="quarter" idx="12"/>
          </p:nvPr>
        </p:nvSpPr>
        <p:spPr/>
        <p:txBody>
          <a:bodyPr/>
          <a:lstStyle/>
          <a:p>
            <a:fld id="{6B3F9B04-52E9-D64B-8808-0308FE78F2E0}" type="slidenum">
              <a:rPr lang="en-US" smtClean="0"/>
              <a:pPr/>
              <a:t>30</a:t>
            </a:fld>
            <a:endParaRPr lang="en-US"/>
          </a:p>
        </p:txBody>
      </p:sp>
      <p:sp>
        <p:nvSpPr>
          <p:cNvPr id="5" name="Text Placeholder 4">
            <a:extLst>
              <a:ext uri="{FF2B5EF4-FFF2-40B4-BE49-F238E27FC236}">
                <a16:creationId xmlns:a16="http://schemas.microsoft.com/office/drawing/2014/main" id="{4580A720-880A-43D6-9D21-87D722A3B4C8}"/>
              </a:ext>
            </a:extLst>
          </p:cNvPr>
          <p:cNvSpPr>
            <a:spLocks noGrp="1"/>
          </p:cNvSpPr>
          <p:nvPr>
            <p:ph type="body" sz="quarter" idx="13"/>
          </p:nvPr>
        </p:nvSpPr>
        <p:spPr/>
        <p:txBody>
          <a:bodyPr/>
          <a:lstStyle/>
          <a:p>
            <a:endParaRPr lang="en-DE"/>
          </a:p>
        </p:txBody>
      </p:sp>
    </p:spTree>
    <p:extLst>
      <p:ext uri="{BB962C8B-B14F-4D97-AF65-F5344CB8AC3E}">
        <p14:creationId xmlns:p14="http://schemas.microsoft.com/office/powerpoint/2010/main" val="16447789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479904FB-63FE-4FD4-BB5C-BE0173FF4F06}"/>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6373020" y="1235698"/>
            <a:ext cx="5120651" cy="5120651"/>
          </a:xfrm>
          <a:prstGeom prst="rect">
            <a:avLst/>
          </a:prstGeom>
          <a:ln>
            <a:noFill/>
          </a:ln>
          <a:effectLst>
            <a:outerShdw blurRad="292100" dist="139700" dir="2700000" algn="tl" rotWithShape="0">
              <a:srgbClr val="333333">
                <a:alpha val="65000"/>
              </a:srgbClr>
            </a:outerShdw>
          </a:effectLst>
        </p:spPr>
      </p:pic>
      <p:sp>
        <p:nvSpPr>
          <p:cNvPr id="2" name="Content Placeholder 1">
            <a:extLst>
              <a:ext uri="{FF2B5EF4-FFF2-40B4-BE49-F238E27FC236}">
                <a16:creationId xmlns:a16="http://schemas.microsoft.com/office/drawing/2014/main" id="{9B3DA1BA-25E1-4924-AD73-013AC9B2CB3C}"/>
              </a:ext>
            </a:extLst>
          </p:cNvPr>
          <p:cNvSpPr>
            <a:spLocks noGrp="1"/>
          </p:cNvSpPr>
          <p:nvPr>
            <p:ph idx="1"/>
          </p:nvPr>
        </p:nvSpPr>
        <p:spPr>
          <a:xfrm>
            <a:off x="509944" y="1259120"/>
            <a:ext cx="4690428" cy="991021"/>
          </a:xfrm>
        </p:spPr>
        <p:txBody>
          <a:bodyPr>
            <a:normAutofit/>
          </a:bodyPr>
          <a:lstStyle/>
          <a:p>
            <a:pPr marL="0" indent="0">
              <a:buNone/>
            </a:pPr>
            <a:r>
              <a:rPr lang="en-US" dirty="0">
                <a:solidFill>
                  <a:srgbClr val="C00000"/>
                </a:solidFill>
              </a:rPr>
              <a:t>Change in nutrient flows (total nitrogen):</a:t>
            </a:r>
          </a:p>
        </p:txBody>
      </p:sp>
      <p:sp>
        <p:nvSpPr>
          <p:cNvPr id="3" name="Title 2">
            <a:extLst>
              <a:ext uri="{FF2B5EF4-FFF2-40B4-BE49-F238E27FC236}">
                <a16:creationId xmlns:a16="http://schemas.microsoft.com/office/drawing/2014/main" id="{01B3FBFF-8AEF-4983-8C7E-65CDDF269492}"/>
              </a:ext>
            </a:extLst>
          </p:cNvPr>
          <p:cNvSpPr>
            <a:spLocks noGrp="1"/>
          </p:cNvSpPr>
          <p:nvPr>
            <p:ph type="ctrTitle"/>
          </p:nvPr>
        </p:nvSpPr>
        <p:spPr/>
        <p:txBody>
          <a:bodyPr/>
          <a:lstStyle/>
          <a:p>
            <a:r>
              <a:rPr lang="en-US" dirty="0"/>
              <a:t>Impacts on water quality</a:t>
            </a:r>
            <a:endParaRPr lang="en-DE" dirty="0"/>
          </a:p>
        </p:txBody>
      </p:sp>
      <p:sp>
        <p:nvSpPr>
          <p:cNvPr id="4" name="Slide Number Placeholder 3">
            <a:extLst>
              <a:ext uri="{FF2B5EF4-FFF2-40B4-BE49-F238E27FC236}">
                <a16:creationId xmlns:a16="http://schemas.microsoft.com/office/drawing/2014/main" id="{B4A5E500-1A65-49DA-8455-D67367A8A6B5}"/>
              </a:ext>
            </a:extLst>
          </p:cNvPr>
          <p:cNvSpPr>
            <a:spLocks noGrp="1"/>
          </p:cNvSpPr>
          <p:nvPr>
            <p:ph type="sldNum" sz="quarter" idx="12"/>
          </p:nvPr>
        </p:nvSpPr>
        <p:spPr/>
        <p:txBody>
          <a:bodyPr/>
          <a:lstStyle/>
          <a:p>
            <a:fld id="{6B3F9B04-52E9-D64B-8808-0308FE78F2E0}" type="slidenum">
              <a:rPr lang="en-US" smtClean="0"/>
              <a:pPr/>
              <a:t>31</a:t>
            </a:fld>
            <a:endParaRPr lang="en-US"/>
          </a:p>
        </p:txBody>
      </p:sp>
      <p:sp>
        <p:nvSpPr>
          <p:cNvPr id="5" name="Text Placeholder 4">
            <a:extLst>
              <a:ext uri="{FF2B5EF4-FFF2-40B4-BE49-F238E27FC236}">
                <a16:creationId xmlns:a16="http://schemas.microsoft.com/office/drawing/2014/main" id="{19A920C5-A445-4C6A-998F-757984523833}"/>
              </a:ext>
            </a:extLst>
          </p:cNvPr>
          <p:cNvSpPr>
            <a:spLocks noGrp="1"/>
          </p:cNvSpPr>
          <p:nvPr>
            <p:ph type="body" sz="quarter" idx="13"/>
          </p:nvPr>
        </p:nvSpPr>
        <p:spPr/>
        <p:txBody>
          <a:bodyPr/>
          <a:lstStyle/>
          <a:p>
            <a:endParaRPr lang="en-DE"/>
          </a:p>
        </p:txBody>
      </p:sp>
      <p:pic>
        <p:nvPicPr>
          <p:cNvPr id="7" name="Picture 6">
            <a:extLst>
              <a:ext uri="{FF2B5EF4-FFF2-40B4-BE49-F238E27FC236}">
                <a16:creationId xmlns:a16="http://schemas.microsoft.com/office/drawing/2014/main" id="{1478362B-0868-43A4-83A4-64C9688A29A9}"/>
              </a:ext>
            </a:extLst>
          </p:cNvPr>
          <p:cNvPicPr>
            <a:picLocks noChangeAspect="1"/>
          </p:cNvPicPr>
          <p:nvPr/>
        </p:nvPicPr>
        <p:blipFill rotWithShape="1">
          <a:blip r:embed="rId3"/>
          <a:srcRect l="50314" b="51688"/>
          <a:stretch/>
        </p:blipFill>
        <p:spPr>
          <a:xfrm>
            <a:off x="509914" y="3796023"/>
            <a:ext cx="5177013" cy="2540487"/>
          </a:xfrm>
          <a:prstGeom prst="rect">
            <a:avLst/>
          </a:prstGeom>
          <a:ln>
            <a:noFill/>
          </a:ln>
          <a:effectLst>
            <a:outerShdw blurRad="292100" dist="139700" dir="2700000" algn="tl" rotWithShape="0">
              <a:srgbClr val="333333">
                <a:alpha val="65000"/>
              </a:srgbClr>
            </a:outerShdw>
          </a:effectLst>
        </p:spPr>
      </p:pic>
      <p:sp>
        <p:nvSpPr>
          <p:cNvPr id="9" name="Rectangle 8">
            <a:extLst>
              <a:ext uri="{FF2B5EF4-FFF2-40B4-BE49-F238E27FC236}">
                <a16:creationId xmlns:a16="http://schemas.microsoft.com/office/drawing/2014/main" id="{B17EB6C3-7C97-4EE8-93E9-44FF9D307088}"/>
              </a:ext>
            </a:extLst>
          </p:cNvPr>
          <p:cNvSpPr/>
          <p:nvPr/>
        </p:nvSpPr>
        <p:spPr>
          <a:xfrm>
            <a:off x="7388486" y="4564921"/>
            <a:ext cx="2403626" cy="584775"/>
          </a:xfrm>
          <a:prstGeom prst="rect">
            <a:avLst/>
          </a:prstGeom>
        </p:spPr>
        <p:txBody>
          <a:bodyPr wrap="square">
            <a:spAutoFit/>
          </a:bodyPr>
          <a:lstStyle/>
          <a:p>
            <a:r>
              <a:rPr lang="en-US" sz="1600" dirty="0">
                <a:solidFill>
                  <a:schemeClr val="accent1"/>
                </a:solidFill>
              </a:rPr>
              <a:t>Past: High losses in winter with percolation</a:t>
            </a:r>
            <a:endParaRPr lang="en-DE" sz="1600" dirty="0">
              <a:solidFill>
                <a:schemeClr val="accent1"/>
              </a:solidFill>
            </a:endParaRPr>
          </a:p>
        </p:txBody>
      </p:sp>
      <p:sp>
        <p:nvSpPr>
          <p:cNvPr id="11" name="Rectangle 10">
            <a:extLst>
              <a:ext uri="{FF2B5EF4-FFF2-40B4-BE49-F238E27FC236}">
                <a16:creationId xmlns:a16="http://schemas.microsoft.com/office/drawing/2014/main" id="{63142837-A510-4E2D-B2CB-B0C609A69C39}"/>
              </a:ext>
            </a:extLst>
          </p:cNvPr>
          <p:cNvSpPr/>
          <p:nvPr/>
        </p:nvSpPr>
        <p:spPr>
          <a:xfrm>
            <a:off x="8375155" y="2502403"/>
            <a:ext cx="961687" cy="338554"/>
          </a:xfrm>
          <a:prstGeom prst="rect">
            <a:avLst/>
          </a:prstGeom>
        </p:spPr>
        <p:txBody>
          <a:bodyPr wrap="square">
            <a:spAutoFit/>
          </a:bodyPr>
          <a:lstStyle/>
          <a:p>
            <a:r>
              <a:rPr lang="en-US" sz="1600" dirty="0">
                <a:solidFill>
                  <a:srgbClr val="FF0000"/>
                </a:solidFill>
              </a:rPr>
              <a:t>Losses</a:t>
            </a:r>
            <a:endParaRPr lang="en-DE" sz="1600" dirty="0">
              <a:solidFill>
                <a:srgbClr val="FF0000"/>
              </a:solidFill>
            </a:endParaRPr>
          </a:p>
        </p:txBody>
      </p:sp>
      <p:sp>
        <p:nvSpPr>
          <p:cNvPr id="12" name="Rectangle 11">
            <a:extLst>
              <a:ext uri="{FF2B5EF4-FFF2-40B4-BE49-F238E27FC236}">
                <a16:creationId xmlns:a16="http://schemas.microsoft.com/office/drawing/2014/main" id="{D634FFAC-27B3-418D-B428-291C9D882ABB}"/>
              </a:ext>
            </a:extLst>
          </p:cNvPr>
          <p:cNvSpPr/>
          <p:nvPr/>
        </p:nvSpPr>
        <p:spPr>
          <a:xfrm>
            <a:off x="7031744" y="1784412"/>
            <a:ext cx="1558555" cy="338554"/>
          </a:xfrm>
          <a:prstGeom prst="rect">
            <a:avLst/>
          </a:prstGeom>
        </p:spPr>
        <p:txBody>
          <a:bodyPr wrap="square">
            <a:spAutoFit/>
          </a:bodyPr>
          <a:lstStyle/>
          <a:p>
            <a:r>
              <a:rPr lang="en-US" sz="1600" dirty="0">
                <a:solidFill>
                  <a:schemeClr val="accent6">
                    <a:lumMod val="75000"/>
                  </a:schemeClr>
                </a:solidFill>
              </a:rPr>
              <a:t>Plant uptake</a:t>
            </a:r>
            <a:endParaRPr lang="en-DE" sz="1600" dirty="0">
              <a:solidFill>
                <a:schemeClr val="accent6">
                  <a:lumMod val="75000"/>
                </a:schemeClr>
              </a:solidFill>
            </a:endParaRPr>
          </a:p>
        </p:txBody>
      </p:sp>
      <p:sp>
        <p:nvSpPr>
          <p:cNvPr id="6" name="Rectangle 5">
            <a:extLst>
              <a:ext uri="{FF2B5EF4-FFF2-40B4-BE49-F238E27FC236}">
                <a16:creationId xmlns:a16="http://schemas.microsoft.com/office/drawing/2014/main" id="{8D9F234C-FFA9-4FFE-9268-ACECE67A59E0}"/>
              </a:ext>
            </a:extLst>
          </p:cNvPr>
          <p:cNvSpPr/>
          <p:nvPr/>
        </p:nvSpPr>
        <p:spPr>
          <a:xfrm>
            <a:off x="509944" y="2156922"/>
            <a:ext cx="4690428" cy="1200329"/>
          </a:xfrm>
          <a:prstGeom prst="rect">
            <a:avLst/>
          </a:prstGeom>
        </p:spPr>
        <p:txBody>
          <a:bodyPr wrap="square">
            <a:spAutoFit/>
          </a:bodyPr>
          <a:lstStyle/>
          <a:p>
            <a:pPr marL="342900" indent="-342900">
              <a:buFont typeface="Arial" panose="020B0604020202020204" pitchFamily="34" charset="0"/>
              <a:buChar char="•"/>
            </a:pPr>
            <a:r>
              <a:rPr lang="en-US" sz="2400" dirty="0">
                <a:solidFill>
                  <a:srgbClr val="C00000"/>
                </a:solidFill>
              </a:rPr>
              <a:t>Very management dependent</a:t>
            </a:r>
          </a:p>
          <a:p>
            <a:pPr marL="342900" indent="-342900">
              <a:buFont typeface="Arial" panose="020B0604020202020204" pitchFamily="34" charset="0"/>
              <a:buChar char="•"/>
            </a:pPr>
            <a:r>
              <a:rPr lang="en-US" sz="2400" dirty="0">
                <a:solidFill>
                  <a:srgbClr val="C00000"/>
                </a:solidFill>
              </a:rPr>
              <a:t>Second crop? Fertilizer regime?</a:t>
            </a:r>
          </a:p>
          <a:p>
            <a:pPr marL="342900" indent="-342900">
              <a:buFont typeface="Arial" panose="020B0604020202020204" pitchFamily="34" charset="0"/>
              <a:buChar char="•"/>
            </a:pPr>
            <a:r>
              <a:rPr lang="en-US" sz="2400" dirty="0">
                <a:solidFill>
                  <a:schemeClr val="accent6">
                    <a:lumMod val="75000"/>
                  </a:schemeClr>
                </a:solidFill>
              </a:rPr>
              <a:t>Cover crops are relevant</a:t>
            </a:r>
            <a:endParaRPr lang="en-DE" sz="2400" dirty="0">
              <a:solidFill>
                <a:schemeClr val="accent6">
                  <a:lumMod val="75000"/>
                </a:schemeClr>
              </a:solidFill>
            </a:endParaRPr>
          </a:p>
        </p:txBody>
      </p:sp>
    </p:spTree>
    <p:extLst>
      <p:ext uri="{BB962C8B-B14F-4D97-AF65-F5344CB8AC3E}">
        <p14:creationId xmlns:p14="http://schemas.microsoft.com/office/powerpoint/2010/main" val="3571553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D96318B-8C72-42D3-A72F-D89EB8F3D76B}"/>
              </a:ext>
            </a:extLst>
          </p:cNvPr>
          <p:cNvSpPr>
            <a:spLocks noGrp="1"/>
          </p:cNvSpPr>
          <p:nvPr>
            <p:ph idx="1"/>
          </p:nvPr>
        </p:nvSpPr>
        <p:spPr>
          <a:xfrm>
            <a:off x="376843" y="2492187"/>
            <a:ext cx="11507391" cy="3576019"/>
          </a:xfrm>
        </p:spPr>
        <p:txBody>
          <a:bodyPr/>
          <a:lstStyle/>
          <a:p>
            <a:r>
              <a:rPr lang="en-US" dirty="0"/>
              <a:t>Impacts on health and outdoor productivity</a:t>
            </a:r>
            <a:endParaRPr lang="en-DE" dirty="0"/>
          </a:p>
        </p:txBody>
      </p:sp>
      <p:sp>
        <p:nvSpPr>
          <p:cNvPr id="3" name="Title 2">
            <a:extLst>
              <a:ext uri="{FF2B5EF4-FFF2-40B4-BE49-F238E27FC236}">
                <a16:creationId xmlns:a16="http://schemas.microsoft.com/office/drawing/2014/main" id="{004D9142-25E1-4F98-ABFE-96020C85BD31}"/>
              </a:ext>
            </a:extLst>
          </p:cNvPr>
          <p:cNvSpPr>
            <a:spLocks noGrp="1"/>
          </p:cNvSpPr>
          <p:nvPr>
            <p:ph type="ctrTitle"/>
          </p:nvPr>
        </p:nvSpPr>
        <p:spPr/>
        <p:txBody>
          <a:bodyPr/>
          <a:lstStyle/>
          <a:p>
            <a:endParaRPr lang="en-DE"/>
          </a:p>
        </p:txBody>
      </p:sp>
      <p:sp>
        <p:nvSpPr>
          <p:cNvPr id="4" name="Slide Number Placeholder 3">
            <a:extLst>
              <a:ext uri="{FF2B5EF4-FFF2-40B4-BE49-F238E27FC236}">
                <a16:creationId xmlns:a16="http://schemas.microsoft.com/office/drawing/2014/main" id="{1689EC20-7A37-4F29-B9A8-299451A76168}"/>
              </a:ext>
            </a:extLst>
          </p:cNvPr>
          <p:cNvSpPr>
            <a:spLocks noGrp="1"/>
          </p:cNvSpPr>
          <p:nvPr>
            <p:ph type="sldNum" sz="quarter" idx="12"/>
          </p:nvPr>
        </p:nvSpPr>
        <p:spPr/>
        <p:txBody>
          <a:bodyPr/>
          <a:lstStyle/>
          <a:p>
            <a:fld id="{6B3F9B04-52E9-D64B-8808-0308FE78F2E0}" type="slidenum">
              <a:rPr lang="en-US" smtClean="0"/>
              <a:pPr/>
              <a:t>32</a:t>
            </a:fld>
            <a:endParaRPr lang="en-US"/>
          </a:p>
        </p:txBody>
      </p:sp>
      <p:sp>
        <p:nvSpPr>
          <p:cNvPr id="5" name="Text Placeholder 4">
            <a:extLst>
              <a:ext uri="{FF2B5EF4-FFF2-40B4-BE49-F238E27FC236}">
                <a16:creationId xmlns:a16="http://schemas.microsoft.com/office/drawing/2014/main" id="{4580A720-880A-43D6-9D21-87D722A3B4C8}"/>
              </a:ext>
            </a:extLst>
          </p:cNvPr>
          <p:cNvSpPr>
            <a:spLocks noGrp="1"/>
          </p:cNvSpPr>
          <p:nvPr>
            <p:ph type="body" sz="quarter" idx="13"/>
          </p:nvPr>
        </p:nvSpPr>
        <p:spPr/>
        <p:txBody>
          <a:bodyPr/>
          <a:lstStyle/>
          <a:p>
            <a:endParaRPr lang="en-DE"/>
          </a:p>
        </p:txBody>
      </p:sp>
    </p:spTree>
    <p:extLst>
      <p:ext uri="{BB962C8B-B14F-4D97-AF65-F5344CB8AC3E}">
        <p14:creationId xmlns:p14="http://schemas.microsoft.com/office/powerpoint/2010/main" val="228073518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1009B8D-F372-418D-8AD4-44113790A0E4}"/>
              </a:ext>
            </a:extLst>
          </p:cNvPr>
          <p:cNvSpPr>
            <a:spLocks noGrp="1"/>
          </p:cNvSpPr>
          <p:nvPr>
            <p:ph type="ctrTitle"/>
          </p:nvPr>
        </p:nvSpPr>
        <p:spPr/>
        <p:txBody>
          <a:bodyPr lIns="91440" tIns="45720" rIns="91440" bIns="45720" anchor="b">
            <a:normAutofit/>
          </a:bodyPr>
          <a:lstStyle/>
          <a:p>
            <a:r>
              <a:rPr lang="en-US" dirty="0">
                <a:latin typeface="Verdana"/>
                <a:ea typeface="Verdana"/>
                <a:cs typeface="Tahoma"/>
              </a:rPr>
              <a:t>Simulations and projections</a:t>
            </a:r>
            <a:endParaRPr lang="de-DE" dirty="0"/>
          </a:p>
        </p:txBody>
      </p:sp>
      <p:sp>
        <p:nvSpPr>
          <p:cNvPr id="4" name="Slide Number Placeholder 3">
            <a:extLst>
              <a:ext uri="{FF2B5EF4-FFF2-40B4-BE49-F238E27FC236}">
                <a16:creationId xmlns:a16="http://schemas.microsoft.com/office/drawing/2014/main" id="{611D7CC3-9F3C-41BD-93B0-6D74C049BF30}"/>
              </a:ext>
            </a:extLst>
          </p:cNvPr>
          <p:cNvSpPr>
            <a:spLocks noGrp="1"/>
          </p:cNvSpPr>
          <p:nvPr>
            <p:ph type="sldNum" sz="quarter" idx="12"/>
          </p:nvPr>
        </p:nvSpPr>
        <p:spPr/>
        <p:txBody>
          <a:bodyPr/>
          <a:lstStyle/>
          <a:p>
            <a:fld id="{6B3F9B04-52E9-D64B-8808-0308FE78F2E0}" type="slidenum">
              <a:rPr lang="en-US" smtClean="0"/>
              <a:pPr/>
              <a:t>33</a:t>
            </a:fld>
            <a:endParaRPr lang="en-US"/>
          </a:p>
        </p:txBody>
      </p:sp>
      <p:sp>
        <p:nvSpPr>
          <p:cNvPr id="12" name="Textfeld 11">
            <a:extLst>
              <a:ext uri="{FF2B5EF4-FFF2-40B4-BE49-F238E27FC236}">
                <a16:creationId xmlns:a16="http://schemas.microsoft.com/office/drawing/2014/main" id="{A982F6D7-C0E2-45A8-98D5-FEE6C969E5A9}"/>
              </a:ext>
            </a:extLst>
          </p:cNvPr>
          <p:cNvSpPr txBox="1"/>
          <p:nvPr/>
        </p:nvSpPr>
        <p:spPr>
          <a:xfrm>
            <a:off x="496229" y="1146717"/>
            <a:ext cx="10961755"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e-DE" sz="2400" b="1" dirty="0">
                <a:solidFill>
                  <a:srgbClr val="524F4F"/>
                </a:solidFill>
              </a:rPr>
              <a:t>Health: </a:t>
            </a:r>
            <a:r>
              <a:rPr lang="de-DE" sz="2400" b="1" dirty="0" err="1">
                <a:solidFill>
                  <a:srgbClr val="524F4F"/>
                </a:solidFill>
              </a:rPr>
              <a:t>Wet</a:t>
            </a:r>
            <a:r>
              <a:rPr lang="de-DE" sz="2400" b="1" dirty="0">
                <a:solidFill>
                  <a:srgbClr val="524F4F"/>
                </a:solidFill>
              </a:rPr>
              <a:t> </a:t>
            </a:r>
            <a:r>
              <a:rPr lang="de-DE" sz="2400" b="1" dirty="0" err="1">
                <a:solidFill>
                  <a:srgbClr val="524F4F"/>
                </a:solidFill>
              </a:rPr>
              <a:t>Bulb</a:t>
            </a:r>
            <a:r>
              <a:rPr lang="de-DE" sz="2400" b="1" dirty="0">
                <a:solidFill>
                  <a:srgbClr val="524F4F"/>
                </a:solidFill>
              </a:rPr>
              <a:t> Globe </a:t>
            </a:r>
            <a:r>
              <a:rPr lang="de-DE" sz="2400" b="1" dirty="0" err="1">
                <a:solidFill>
                  <a:srgbClr val="524F4F"/>
                </a:solidFill>
              </a:rPr>
              <a:t>Temperature</a:t>
            </a:r>
            <a:endParaRPr lang="de-DE" sz="2400" b="1" dirty="0">
              <a:solidFill>
                <a:srgbClr val="524F4F"/>
              </a:solidFill>
              <a:cs typeface="Calibri"/>
            </a:endParaRPr>
          </a:p>
        </p:txBody>
      </p:sp>
      <p:sp>
        <p:nvSpPr>
          <p:cNvPr id="2" name="Text Placeholder 1"/>
          <p:cNvSpPr>
            <a:spLocks noGrp="1"/>
          </p:cNvSpPr>
          <p:nvPr>
            <p:ph type="body" sz="quarter" idx="13"/>
          </p:nvPr>
        </p:nvSpPr>
        <p:spPr/>
        <p:txBody>
          <a:bodyPr/>
          <a:lstStyle/>
          <a:p>
            <a:r>
              <a:rPr lang="en-US" dirty="0"/>
              <a:t>Workshop II: Westcountry – Climate vulnerability, Impacts and Projections</a:t>
            </a:r>
          </a:p>
        </p:txBody>
      </p:sp>
      <p:pic>
        <p:nvPicPr>
          <p:cNvPr id="5" name="Grafik 5">
            <a:extLst>
              <a:ext uri="{FF2B5EF4-FFF2-40B4-BE49-F238E27FC236}">
                <a16:creationId xmlns:a16="http://schemas.microsoft.com/office/drawing/2014/main" id="{8FDCCEBA-6B39-1DFB-1075-0930874D9777}"/>
              </a:ext>
            </a:extLst>
          </p:cNvPr>
          <p:cNvPicPr>
            <a:picLocks noChangeAspect="1"/>
          </p:cNvPicPr>
          <p:nvPr/>
        </p:nvPicPr>
        <p:blipFill>
          <a:blip r:embed="rId2"/>
          <a:stretch>
            <a:fillRect/>
          </a:stretch>
        </p:blipFill>
        <p:spPr>
          <a:xfrm>
            <a:off x="9331071" y="-8700"/>
            <a:ext cx="2743200" cy="996588"/>
          </a:xfrm>
          <a:prstGeom prst="rect">
            <a:avLst/>
          </a:prstGeom>
        </p:spPr>
      </p:pic>
      <p:sp>
        <p:nvSpPr>
          <p:cNvPr id="8" name="Textfeld 7">
            <a:extLst>
              <a:ext uri="{FF2B5EF4-FFF2-40B4-BE49-F238E27FC236}">
                <a16:creationId xmlns:a16="http://schemas.microsoft.com/office/drawing/2014/main" id="{1435A7C0-2D8E-2B45-D077-563549E71F2D}"/>
              </a:ext>
            </a:extLst>
          </p:cNvPr>
          <p:cNvSpPr txBox="1"/>
          <p:nvPr/>
        </p:nvSpPr>
        <p:spPr>
          <a:xfrm>
            <a:off x="6096000" y="1680087"/>
            <a:ext cx="5143035" cy="40780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600"/>
              </a:spcAft>
            </a:pPr>
            <a:r>
              <a:rPr lang="en-US" dirty="0">
                <a:solidFill>
                  <a:srgbClr val="FF0000"/>
                </a:solidFill>
                <a:cs typeface="Calibri"/>
              </a:rPr>
              <a:t>Wet Bulb Globe Temperature (WBGT) </a:t>
            </a:r>
            <a:r>
              <a:rPr lang="en-US" dirty="0">
                <a:cs typeface="Calibri"/>
              </a:rPr>
              <a:t>is a measurement used to assess the risk of heat related </a:t>
            </a:r>
            <a:r>
              <a:rPr lang="en-US" dirty="0" err="1">
                <a:cs typeface="Calibri"/>
              </a:rPr>
              <a:t>illnessess</a:t>
            </a:r>
            <a:r>
              <a:rPr lang="en-US" dirty="0">
                <a:cs typeface="Calibri"/>
              </a:rPr>
              <a:t> due to exposure to the current temperature, humidity, wind speed and solar radiation parameters.</a:t>
            </a:r>
          </a:p>
          <a:p>
            <a:pPr>
              <a:spcAft>
                <a:spcPts val="600"/>
              </a:spcAft>
            </a:pPr>
            <a:r>
              <a:rPr lang="en-US" dirty="0">
                <a:cs typeface="Calibri"/>
              </a:rPr>
              <a:t>Max WBGT corresponds to the daily maximum values of WBGT. </a:t>
            </a:r>
          </a:p>
          <a:p>
            <a:pPr>
              <a:spcAft>
                <a:spcPts val="600"/>
              </a:spcAft>
            </a:pPr>
            <a:endParaRPr lang="en-US" dirty="0">
              <a:cs typeface="Calibri"/>
            </a:endParaRPr>
          </a:p>
          <a:p>
            <a:pPr>
              <a:spcAft>
                <a:spcPts val="600"/>
              </a:spcAft>
            </a:pPr>
            <a:r>
              <a:rPr lang="en-US" sz="1600" dirty="0">
                <a:cs typeface="Calibri"/>
              </a:rPr>
              <a:t>&lt; 25.6°C - 27.7°C = White: 5 min rest every 30 min</a:t>
            </a:r>
          </a:p>
          <a:p>
            <a:pPr>
              <a:spcAft>
                <a:spcPts val="600"/>
              </a:spcAft>
            </a:pPr>
            <a:r>
              <a:rPr lang="en-US" sz="1600" dirty="0">
                <a:cs typeface="Calibri"/>
              </a:rPr>
              <a:t>27.8°C - 29.4°C = Green: 5 min rest every 25 min</a:t>
            </a:r>
          </a:p>
          <a:p>
            <a:pPr>
              <a:spcAft>
                <a:spcPts val="600"/>
              </a:spcAft>
            </a:pPr>
            <a:r>
              <a:rPr lang="en-US" sz="1600" dirty="0">
                <a:cs typeface="Calibri"/>
              </a:rPr>
              <a:t>29.5°C - 31°C = Yellow: 5 min rest every 20 min</a:t>
            </a:r>
          </a:p>
          <a:p>
            <a:pPr>
              <a:spcAft>
                <a:spcPts val="600"/>
              </a:spcAft>
            </a:pPr>
            <a:r>
              <a:rPr lang="en-US" sz="1600" dirty="0">
                <a:cs typeface="Calibri"/>
              </a:rPr>
              <a:t>31.1°C - 32.1°C = Red: 5 min rest every 15 min</a:t>
            </a:r>
          </a:p>
          <a:p>
            <a:pPr>
              <a:spcAft>
                <a:spcPts val="600"/>
              </a:spcAft>
            </a:pPr>
            <a:r>
              <a:rPr lang="en-US" sz="1600" dirty="0">
                <a:cs typeface="Calibri"/>
              </a:rPr>
              <a:t>&gt; 32.2°C = Black: Suspend athletic activities recommended</a:t>
            </a:r>
            <a:endParaRPr lang="de-DE" sz="1600" dirty="0">
              <a:cs typeface="Calibri"/>
            </a:endParaRPr>
          </a:p>
        </p:txBody>
      </p:sp>
      <p:pic>
        <p:nvPicPr>
          <p:cNvPr id="6" name="Picture 5">
            <a:extLst>
              <a:ext uri="{FF2B5EF4-FFF2-40B4-BE49-F238E27FC236}">
                <a16:creationId xmlns:a16="http://schemas.microsoft.com/office/drawing/2014/main" id="{7E9FAA28-ECAD-4F9A-A557-9C80893B57E9}"/>
              </a:ext>
            </a:extLst>
          </p:cNvPr>
          <p:cNvPicPr preferRelativeResize="0">
            <a:picLocks/>
          </p:cNvPicPr>
          <p:nvPr/>
        </p:nvPicPr>
        <p:blipFill>
          <a:blip r:embed="rId3"/>
          <a:stretch>
            <a:fillRect/>
          </a:stretch>
        </p:blipFill>
        <p:spPr>
          <a:xfrm>
            <a:off x="273292" y="1705570"/>
            <a:ext cx="5400000" cy="4680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04860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1009B8D-F372-418D-8AD4-44113790A0E4}"/>
              </a:ext>
            </a:extLst>
          </p:cNvPr>
          <p:cNvSpPr>
            <a:spLocks noGrp="1"/>
          </p:cNvSpPr>
          <p:nvPr>
            <p:ph type="ctrTitle"/>
          </p:nvPr>
        </p:nvSpPr>
        <p:spPr/>
        <p:txBody>
          <a:bodyPr lIns="91440" tIns="45720" rIns="91440" bIns="45720" anchor="b">
            <a:normAutofit/>
          </a:bodyPr>
          <a:lstStyle/>
          <a:p>
            <a:r>
              <a:rPr lang="en-US">
                <a:latin typeface="Verdana"/>
                <a:ea typeface="Verdana"/>
                <a:cs typeface="Tahoma"/>
              </a:rPr>
              <a:t>SWIM model simulations and projections</a:t>
            </a:r>
            <a:endParaRPr lang="de-DE"/>
          </a:p>
        </p:txBody>
      </p:sp>
      <p:sp>
        <p:nvSpPr>
          <p:cNvPr id="4" name="Slide Number Placeholder 3">
            <a:extLst>
              <a:ext uri="{FF2B5EF4-FFF2-40B4-BE49-F238E27FC236}">
                <a16:creationId xmlns:a16="http://schemas.microsoft.com/office/drawing/2014/main" id="{611D7CC3-9F3C-41BD-93B0-6D74C049BF30}"/>
              </a:ext>
            </a:extLst>
          </p:cNvPr>
          <p:cNvSpPr>
            <a:spLocks noGrp="1"/>
          </p:cNvSpPr>
          <p:nvPr>
            <p:ph type="sldNum" sz="quarter" idx="12"/>
          </p:nvPr>
        </p:nvSpPr>
        <p:spPr/>
        <p:txBody>
          <a:bodyPr/>
          <a:lstStyle/>
          <a:p>
            <a:fld id="{6B3F9B04-52E9-D64B-8808-0308FE78F2E0}" type="slidenum">
              <a:rPr lang="en-US" smtClean="0"/>
              <a:pPr/>
              <a:t>34</a:t>
            </a:fld>
            <a:endParaRPr lang="en-US"/>
          </a:p>
        </p:txBody>
      </p:sp>
      <p:sp>
        <p:nvSpPr>
          <p:cNvPr id="12" name="Textfeld 11">
            <a:extLst>
              <a:ext uri="{FF2B5EF4-FFF2-40B4-BE49-F238E27FC236}">
                <a16:creationId xmlns:a16="http://schemas.microsoft.com/office/drawing/2014/main" id="{A982F6D7-C0E2-45A8-98D5-FEE6C969E5A9}"/>
              </a:ext>
            </a:extLst>
          </p:cNvPr>
          <p:cNvSpPr txBox="1"/>
          <p:nvPr/>
        </p:nvSpPr>
        <p:spPr>
          <a:xfrm>
            <a:off x="496229" y="1146717"/>
            <a:ext cx="10961755"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e-DE" sz="2400" b="1" dirty="0">
                <a:solidFill>
                  <a:srgbClr val="524F4F"/>
                </a:solidFill>
              </a:rPr>
              <a:t>Outdoor </a:t>
            </a:r>
            <a:r>
              <a:rPr lang="de-DE" sz="2400" b="1" dirty="0" err="1">
                <a:solidFill>
                  <a:srgbClr val="524F4F"/>
                </a:solidFill>
              </a:rPr>
              <a:t>productivity</a:t>
            </a:r>
            <a:endParaRPr lang="de-DE" sz="2400" b="1" dirty="0">
              <a:solidFill>
                <a:srgbClr val="524F4F"/>
              </a:solidFill>
              <a:cs typeface="Calibri"/>
            </a:endParaRPr>
          </a:p>
        </p:txBody>
      </p:sp>
      <p:sp>
        <p:nvSpPr>
          <p:cNvPr id="2" name="Text Placeholder 1"/>
          <p:cNvSpPr>
            <a:spLocks noGrp="1"/>
          </p:cNvSpPr>
          <p:nvPr>
            <p:ph type="body" sz="quarter" idx="13"/>
          </p:nvPr>
        </p:nvSpPr>
        <p:spPr/>
        <p:txBody>
          <a:bodyPr/>
          <a:lstStyle/>
          <a:p>
            <a:r>
              <a:rPr lang="en-US" dirty="0"/>
              <a:t>Workshop II: </a:t>
            </a:r>
            <a:r>
              <a:rPr lang="en-US" dirty="0" err="1"/>
              <a:t>Egaleo</a:t>
            </a:r>
            <a:r>
              <a:rPr lang="en-US" dirty="0"/>
              <a:t> – Climate vulnerability, Impacts and Projections</a:t>
            </a:r>
          </a:p>
        </p:txBody>
      </p:sp>
      <p:pic>
        <p:nvPicPr>
          <p:cNvPr id="5" name="Grafik 5">
            <a:extLst>
              <a:ext uri="{FF2B5EF4-FFF2-40B4-BE49-F238E27FC236}">
                <a16:creationId xmlns:a16="http://schemas.microsoft.com/office/drawing/2014/main" id="{8FDCCEBA-6B39-1DFB-1075-0930874D9777}"/>
              </a:ext>
            </a:extLst>
          </p:cNvPr>
          <p:cNvPicPr>
            <a:picLocks noChangeAspect="1"/>
          </p:cNvPicPr>
          <p:nvPr/>
        </p:nvPicPr>
        <p:blipFill>
          <a:blip r:embed="rId2"/>
          <a:stretch>
            <a:fillRect/>
          </a:stretch>
        </p:blipFill>
        <p:spPr>
          <a:xfrm>
            <a:off x="9331071" y="-8700"/>
            <a:ext cx="2743200" cy="996588"/>
          </a:xfrm>
          <a:prstGeom prst="rect">
            <a:avLst/>
          </a:prstGeom>
        </p:spPr>
      </p:pic>
      <p:sp>
        <p:nvSpPr>
          <p:cNvPr id="8" name="Textfeld 7">
            <a:extLst>
              <a:ext uri="{FF2B5EF4-FFF2-40B4-BE49-F238E27FC236}">
                <a16:creationId xmlns:a16="http://schemas.microsoft.com/office/drawing/2014/main" id="{1435A7C0-2D8E-2B45-D077-563549E71F2D}"/>
              </a:ext>
            </a:extLst>
          </p:cNvPr>
          <p:cNvSpPr txBox="1">
            <a:spLocks noChangeAspect="1"/>
          </p:cNvSpPr>
          <p:nvPr/>
        </p:nvSpPr>
        <p:spPr>
          <a:xfrm>
            <a:off x="6096000" y="1680087"/>
            <a:ext cx="5179083" cy="46800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600"/>
              </a:spcAft>
            </a:pPr>
            <a:r>
              <a:rPr lang="en-US" dirty="0">
                <a:solidFill>
                  <a:srgbClr val="FF0000"/>
                </a:solidFill>
                <a:cs typeface="Calibri"/>
              </a:rPr>
              <a:t>Labor productivity </a:t>
            </a:r>
            <a:r>
              <a:rPr lang="en-US" dirty="0">
                <a:cs typeface="Calibri"/>
              </a:rPr>
              <a:t>denotes the maximum potential work output achievable by an individual in a day. This measure is represented as a percentage (%) to indicate the proportion of work that can be achieved under current climatic conditions. It is mainly derived from the impact of heat on productivity, as exposure to heat stress tends to diminish the average worker's capacity to perform tasks efficiently.</a:t>
            </a:r>
          </a:p>
          <a:p>
            <a:pPr>
              <a:spcAft>
                <a:spcPts val="600"/>
              </a:spcAft>
            </a:pPr>
            <a:endParaRPr lang="en-US" dirty="0">
              <a:cs typeface="Calibri"/>
            </a:endParaRPr>
          </a:p>
          <a:p>
            <a:pPr>
              <a:spcAft>
                <a:spcPts val="600"/>
              </a:spcAft>
            </a:pPr>
            <a:r>
              <a:rPr lang="en-US" sz="1600" dirty="0">
                <a:cs typeface="Calibri"/>
              </a:rPr>
              <a:t>There are 4 different levels of labor productivity levels, each corresponding to a certain amount of work intensity:</a:t>
            </a:r>
          </a:p>
          <a:p>
            <a:pPr>
              <a:spcAft>
                <a:spcPts val="600"/>
              </a:spcAft>
            </a:pPr>
            <a:r>
              <a:rPr lang="en-US" sz="1600" dirty="0">
                <a:cs typeface="Calibri"/>
              </a:rPr>
              <a:t>200W = Low intensity work</a:t>
            </a:r>
          </a:p>
          <a:p>
            <a:pPr>
              <a:spcAft>
                <a:spcPts val="600"/>
              </a:spcAft>
            </a:pPr>
            <a:r>
              <a:rPr lang="en-US" sz="1600" dirty="0">
                <a:cs typeface="Calibri"/>
              </a:rPr>
              <a:t>300W = Medium intensity work</a:t>
            </a:r>
          </a:p>
          <a:p>
            <a:pPr>
              <a:spcAft>
                <a:spcPts val="600"/>
              </a:spcAft>
            </a:pPr>
            <a:r>
              <a:rPr lang="en-US" sz="1600" dirty="0">
                <a:cs typeface="Calibri"/>
              </a:rPr>
              <a:t>400W = High intensity work</a:t>
            </a:r>
          </a:p>
          <a:p>
            <a:pPr>
              <a:spcAft>
                <a:spcPts val="600"/>
              </a:spcAft>
            </a:pPr>
            <a:r>
              <a:rPr lang="en-US" sz="1600" dirty="0">
                <a:cs typeface="Calibri"/>
              </a:rPr>
              <a:t>500W = Very high intensity work</a:t>
            </a:r>
            <a:endParaRPr lang="de-DE" dirty="0">
              <a:cs typeface="Calibri"/>
            </a:endParaRPr>
          </a:p>
        </p:txBody>
      </p:sp>
      <p:pic>
        <p:nvPicPr>
          <p:cNvPr id="6" name="Picture 5">
            <a:extLst>
              <a:ext uri="{FF2B5EF4-FFF2-40B4-BE49-F238E27FC236}">
                <a16:creationId xmlns:a16="http://schemas.microsoft.com/office/drawing/2014/main" id="{58D994E9-1B2E-464E-A958-C28C09F31370}"/>
              </a:ext>
            </a:extLst>
          </p:cNvPr>
          <p:cNvPicPr preferRelativeResize="0">
            <a:picLocks/>
          </p:cNvPicPr>
          <p:nvPr/>
        </p:nvPicPr>
        <p:blipFill>
          <a:blip r:embed="rId3"/>
          <a:stretch>
            <a:fillRect/>
          </a:stretch>
        </p:blipFill>
        <p:spPr>
          <a:xfrm>
            <a:off x="273292" y="1705570"/>
            <a:ext cx="5400000" cy="468088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0565419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58BEAC8-9F61-4D88-B00B-C081B2725A99}"/>
              </a:ext>
            </a:extLst>
          </p:cNvPr>
          <p:cNvSpPr>
            <a:spLocks noGrp="1"/>
          </p:cNvSpPr>
          <p:nvPr>
            <p:ph idx="1"/>
          </p:nvPr>
        </p:nvSpPr>
        <p:spPr/>
        <p:txBody>
          <a:bodyPr>
            <a:normAutofit fontScale="85000" lnSpcReduction="20000"/>
          </a:bodyPr>
          <a:lstStyle/>
          <a:p>
            <a:pPr marL="0" indent="0">
              <a:buNone/>
            </a:pPr>
            <a:r>
              <a:rPr lang="en-US" sz="3800" dirty="0">
                <a:solidFill>
                  <a:srgbClr val="BF1E2D"/>
                </a:solidFill>
              </a:rPr>
              <a:t>Summary</a:t>
            </a:r>
          </a:p>
          <a:p>
            <a:r>
              <a:rPr lang="en-US" sz="2400" dirty="0">
                <a:solidFill>
                  <a:srgbClr val="BF1E2D"/>
                </a:solidFill>
              </a:rPr>
              <a:t>Hotter summers and warmer winters</a:t>
            </a:r>
            <a:r>
              <a:rPr lang="en-US" sz="2400" dirty="0"/>
              <a:t> -&gt; extension of the vegetation period and increasing water vegetation demand (</a:t>
            </a:r>
            <a:r>
              <a:rPr lang="en-US" sz="2400" dirty="0" err="1"/>
              <a:t>EvapoTranspiration</a:t>
            </a:r>
            <a:r>
              <a:rPr lang="en-US" sz="2400" dirty="0"/>
              <a:t>)</a:t>
            </a:r>
          </a:p>
          <a:p>
            <a:r>
              <a:rPr lang="en-US" sz="2400" dirty="0">
                <a:solidFill>
                  <a:srgbClr val="BF1E2D"/>
                </a:solidFill>
              </a:rPr>
              <a:t>Wetter winters and drier summers </a:t>
            </a:r>
            <a:r>
              <a:rPr lang="en-US" sz="2400" dirty="0"/>
              <a:t>-&gt; drier soils in summer, more water stress, but in winter increase in groundwater recharge leading to more water in rivers (also in summer)</a:t>
            </a:r>
          </a:p>
          <a:p>
            <a:r>
              <a:rPr lang="en-US" sz="2400" dirty="0">
                <a:solidFill>
                  <a:srgbClr val="BF1E2D"/>
                </a:solidFill>
              </a:rPr>
              <a:t>More intense precipitation </a:t>
            </a:r>
            <a:r>
              <a:rPr lang="en-US" sz="2400" dirty="0"/>
              <a:t>-&gt; increase in flood number and intensity, more surface runoff, more erosion and </a:t>
            </a:r>
            <a:r>
              <a:rPr lang="en-US" sz="2400" dirty="0" err="1"/>
              <a:t>phoshorous</a:t>
            </a:r>
            <a:r>
              <a:rPr lang="en-US" sz="2400" dirty="0"/>
              <a:t> losses. Riparian zones and wetlands to counteract</a:t>
            </a:r>
          </a:p>
          <a:p>
            <a:r>
              <a:rPr lang="en-US" sz="2400" dirty="0">
                <a:solidFill>
                  <a:srgbClr val="BF1E2D"/>
                </a:solidFill>
              </a:rPr>
              <a:t>Longer vegetation period </a:t>
            </a:r>
            <a:r>
              <a:rPr lang="en-US" sz="2400" dirty="0"/>
              <a:t>-&gt; two crops? But wetter soil conditions in spring and fall may lead to problems with cultivation. Increasing Temperature/vegetation period may foster biotic risks (Pest and diseases) </a:t>
            </a:r>
          </a:p>
          <a:p>
            <a:r>
              <a:rPr lang="en-US" sz="2400" dirty="0">
                <a:solidFill>
                  <a:srgbClr val="BF1E2D"/>
                </a:solidFill>
              </a:rPr>
              <a:t>More vegetation in winter </a:t>
            </a:r>
            <a:r>
              <a:rPr lang="en-US" sz="2400" dirty="0"/>
              <a:t>-&gt; May lead to more nutrient (nitrate) uptake and reduce losses with percolation. Cover crops in winter are important. </a:t>
            </a:r>
          </a:p>
          <a:p>
            <a:r>
              <a:rPr lang="en-US" sz="2400" dirty="0">
                <a:solidFill>
                  <a:srgbClr val="C00000"/>
                </a:solidFill>
              </a:rPr>
              <a:t>Higher water temperatures in rivers </a:t>
            </a:r>
            <a:r>
              <a:rPr lang="en-US" sz="2400" dirty="0"/>
              <a:t>-&gt; stimulate algae growth and blooming</a:t>
            </a:r>
          </a:p>
          <a:p>
            <a:r>
              <a:rPr lang="en-US" sz="2400" dirty="0"/>
              <a:t>Cropping and fertilization schemes have to be adapted accordingly</a:t>
            </a:r>
          </a:p>
          <a:p>
            <a:pPr marL="0" indent="0">
              <a:buNone/>
            </a:pPr>
            <a:endParaRPr lang="en-DE" dirty="0"/>
          </a:p>
        </p:txBody>
      </p:sp>
      <p:sp>
        <p:nvSpPr>
          <p:cNvPr id="3" name="Title 2">
            <a:extLst>
              <a:ext uri="{FF2B5EF4-FFF2-40B4-BE49-F238E27FC236}">
                <a16:creationId xmlns:a16="http://schemas.microsoft.com/office/drawing/2014/main" id="{0DF8856D-0621-4669-A3CB-466823ABA209}"/>
              </a:ext>
            </a:extLst>
          </p:cNvPr>
          <p:cNvSpPr>
            <a:spLocks noGrp="1"/>
          </p:cNvSpPr>
          <p:nvPr>
            <p:ph type="ctrTitle"/>
          </p:nvPr>
        </p:nvSpPr>
        <p:spPr/>
        <p:txBody>
          <a:bodyPr/>
          <a:lstStyle/>
          <a:p>
            <a:endParaRPr lang="en-DE"/>
          </a:p>
        </p:txBody>
      </p:sp>
      <p:sp>
        <p:nvSpPr>
          <p:cNvPr id="4" name="Slide Number Placeholder 3">
            <a:extLst>
              <a:ext uri="{FF2B5EF4-FFF2-40B4-BE49-F238E27FC236}">
                <a16:creationId xmlns:a16="http://schemas.microsoft.com/office/drawing/2014/main" id="{0E3D1DAB-D446-4DB5-A9FC-4EA9BF3C168E}"/>
              </a:ext>
            </a:extLst>
          </p:cNvPr>
          <p:cNvSpPr>
            <a:spLocks noGrp="1"/>
          </p:cNvSpPr>
          <p:nvPr>
            <p:ph type="sldNum" sz="quarter" idx="12"/>
          </p:nvPr>
        </p:nvSpPr>
        <p:spPr/>
        <p:txBody>
          <a:bodyPr/>
          <a:lstStyle/>
          <a:p>
            <a:fld id="{6B3F9B04-52E9-D64B-8808-0308FE78F2E0}" type="slidenum">
              <a:rPr lang="en-US" smtClean="0"/>
              <a:pPr/>
              <a:t>35</a:t>
            </a:fld>
            <a:endParaRPr lang="en-US"/>
          </a:p>
        </p:txBody>
      </p:sp>
      <p:sp>
        <p:nvSpPr>
          <p:cNvPr id="5" name="Text Placeholder 4">
            <a:extLst>
              <a:ext uri="{FF2B5EF4-FFF2-40B4-BE49-F238E27FC236}">
                <a16:creationId xmlns:a16="http://schemas.microsoft.com/office/drawing/2014/main" id="{956A48B6-0614-432A-8149-9A2A8DAC3E79}"/>
              </a:ext>
            </a:extLst>
          </p:cNvPr>
          <p:cNvSpPr>
            <a:spLocks noGrp="1"/>
          </p:cNvSpPr>
          <p:nvPr>
            <p:ph type="body" sz="quarter" idx="13"/>
          </p:nvPr>
        </p:nvSpPr>
        <p:spPr/>
        <p:txBody>
          <a:bodyPr/>
          <a:lstStyle/>
          <a:p>
            <a:endParaRPr lang="en-DE"/>
          </a:p>
        </p:txBody>
      </p:sp>
    </p:spTree>
    <p:extLst>
      <p:ext uri="{BB962C8B-B14F-4D97-AF65-F5344CB8AC3E}">
        <p14:creationId xmlns:p14="http://schemas.microsoft.com/office/powerpoint/2010/main" val="182783244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8BC693A-93A2-4F06-B5DC-175C826E9D86}"/>
              </a:ext>
            </a:extLst>
          </p:cNvPr>
          <p:cNvSpPr>
            <a:spLocks noGrp="1"/>
          </p:cNvSpPr>
          <p:nvPr>
            <p:ph idx="1"/>
          </p:nvPr>
        </p:nvSpPr>
        <p:spPr/>
        <p:txBody>
          <a:bodyPr/>
          <a:lstStyle/>
          <a:p>
            <a:pPr marL="0" indent="0">
              <a:buNone/>
            </a:pPr>
            <a:endParaRPr lang="en-US" dirty="0"/>
          </a:p>
          <a:p>
            <a:pPr marL="0" indent="0">
              <a:buNone/>
            </a:pPr>
            <a:r>
              <a:rPr lang="en-US" sz="3600" dirty="0"/>
              <a:t>Thanks!</a:t>
            </a:r>
          </a:p>
          <a:p>
            <a:pPr marL="0" indent="0">
              <a:buNone/>
            </a:pPr>
            <a:endParaRPr lang="en-US" dirty="0"/>
          </a:p>
          <a:p>
            <a:pPr marL="0" indent="0">
              <a:buNone/>
            </a:pPr>
            <a:r>
              <a:rPr lang="en-US" sz="2000" dirty="0"/>
              <a:t>Any questions?</a:t>
            </a:r>
          </a:p>
        </p:txBody>
      </p:sp>
      <p:sp>
        <p:nvSpPr>
          <p:cNvPr id="3" name="Title 2">
            <a:extLst>
              <a:ext uri="{FF2B5EF4-FFF2-40B4-BE49-F238E27FC236}">
                <a16:creationId xmlns:a16="http://schemas.microsoft.com/office/drawing/2014/main" id="{F1F43326-D63B-476D-9F32-9700F29D219E}"/>
              </a:ext>
            </a:extLst>
          </p:cNvPr>
          <p:cNvSpPr>
            <a:spLocks noGrp="1"/>
          </p:cNvSpPr>
          <p:nvPr>
            <p:ph type="ctrTitle"/>
          </p:nvPr>
        </p:nvSpPr>
        <p:spPr/>
        <p:txBody>
          <a:bodyPr/>
          <a:lstStyle/>
          <a:p>
            <a:endParaRPr lang="en-DE"/>
          </a:p>
        </p:txBody>
      </p:sp>
      <p:sp>
        <p:nvSpPr>
          <p:cNvPr id="4" name="Slide Number Placeholder 3">
            <a:extLst>
              <a:ext uri="{FF2B5EF4-FFF2-40B4-BE49-F238E27FC236}">
                <a16:creationId xmlns:a16="http://schemas.microsoft.com/office/drawing/2014/main" id="{759AF6BC-F185-44B9-8070-0CC02813D2AA}"/>
              </a:ext>
            </a:extLst>
          </p:cNvPr>
          <p:cNvSpPr>
            <a:spLocks noGrp="1"/>
          </p:cNvSpPr>
          <p:nvPr>
            <p:ph type="sldNum" sz="quarter" idx="12"/>
          </p:nvPr>
        </p:nvSpPr>
        <p:spPr/>
        <p:txBody>
          <a:bodyPr/>
          <a:lstStyle/>
          <a:p>
            <a:fld id="{6B3F9B04-52E9-D64B-8808-0308FE78F2E0}" type="slidenum">
              <a:rPr lang="en-US" smtClean="0"/>
              <a:pPr/>
              <a:t>36</a:t>
            </a:fld>
            <a:endParaRPr lang="en-US"/>
          </a:p>
        </p:txBody>
      </p:sp>
      <p:sp>
        <p:nvSpPr>
          <p:cNvPr id="5" name="Text Placeholder 4">
            <a:extLst>
              <a:ext uri="{FF2B5EF4-FFF2-40B4-BE49-F238E27FC236}">
                <a16:creationId xmlns:a16="http://schemas.microsoft.com/office/drawing/2014/main" id="{24FF0C48-4506-43DB-BA1F-691795F77EBC}"/>
              </a:ext>
            </a:extLst>
          </p:cNvPr>
          <p:cNvSpPr>
            <a:spLocks noGrp="1"/>
          </p:cNvSpPr>
          <p:nvPr>
            <p:ph type="body" sz="quarter" idx="13"/>
          </p:nvPr>
        </p:nvSpPr>
        <p:spPr/>
        <p:txBody>
          <a:bodyPr/>
          <a:lstStyle/>
          <a:p>
            <a:endParaRPr lang="en-DE"/>
          </a:p>
        </p:txBody>
      </p:sp>
    </p:spTree>
    <p:extLst>
      <p:ext uri="{BB962C8B-B14F-4D97-AF65-F5344CB8AC3E}">
        <p14:creationId xmlns:p14="http://schemas.microsoft.com/office/powerpoint/2010/main" val="3529561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8227C44-71C9-49DE-8D0D-0AA03620E671}"/>
              </a:ext>
            </a:extLst>
          </p:cNvPr>
          <p:cNvSpPr>
            <a:spLocks noGrp="1"/>
          </p:cNvSpPr>
          <p:nvPr>
            <p:ph type="ctrTitle"/>
          </p:nvPr>
        </p:nvSpPr>
        <p:spPr/>
        <p:txBody>
          <a:bodyPr lIns="91440" tIns="45720" rIns="91440" bIns="45720" anchor="b">
            <a:normAutofit/>
          </a:bodyPr>
          <a:lstStyle/>
          <a:p>
            <a:r>
              <a:rPr lang="en-GB">
                <a:latin typeface="Verdana"/>
                <a:ea typeface="Verdana"/>
                <a:cs typeface="Tahoma"/>
              </a:rPr>
              <a:t>Temperature Projections – West Country Region</a:t>
            </a:r>
            <a:endParaRPr lang="fr-FR"/>
          </a:p>
        </p:txBody>
      </p:sp>
      <p:sp>
        <p:nvSpPr>
          <p:cNvPr id="4" name="Slide Number Placeholder 3">
            <a:extLst>
              <a:ext uri="{FF2B5EF4-FFF2-40B4-BE49-F238E27FC236}">
                <a16:creationId xmlns:a16="http://schemas.microsoft.com/office/drawing/2014/main" id="{F9D9AE27-D4D3-CF4B-BCF1-502B475FC3A6}"/>
              </a:ext>
            </a:extLst>
          </p:cNvPr>
          <p:cNvSpPr>
            <a:spLocks noGrp="1"/>
          </p:cNvSpPr>
          <p:nvPr>
            <p:ph type="sldNum" sz="quarter" idx="12"/>
          </p:nvPr>
        </p:nvSpPr>
        <p:spPr/>
        <p:txBody>
          <a:bodyPr/>
          <a:lstStyle/>
          <a:p>
            <a:fld id="{6B3F9B04-52E9-D64B-8808-0308FE78F2E0}" type="slidenum">
              <a:rPr lang="en-US" smtClean="0"/>
              <a:pPr/>
              <a:t>4</a:t>
            </a:fld>
            <a:endParaRPr lang="en-US"/>
          </a:p>
        </p:txBody>
      </p:sp>
      <p:sp>
        <p:nvSpPr>
          <p:cNvPr id="9" name="Text Placeholder 8">
            <a:extLst>
              <a:ext uri="{FF2B5EF4-FFF2-40B4-BE49-F238E27FC236}">
                <a16:creationId xmlns:a16="http://schemas.microsoft.com/office/drawing/2014/main" id="{43B4475A-32F9-42D5-AE91-8272CF9444EF}"/>
              </a:ext>
            </a:extLst>
          </p:cNvPr>
          <p:cNvSpPr>
            <a:spLocks noGrp="1"/>
          </p:cNvSpPr>
          <p:nvPr>
            <p:ph type="body" sz="quarter" idx="13"/>
          </p:nvPr>
        </p:nvSpPr>
        <p:spPr/>
        <p:txBody>
          <a:bodyPr/>
          <a:lstStyle/>
          <a:p>
            <a:r>
              <a:rPr lang="en-US"/>
              <a:t>Workshop II: West Country Region - Climate vulnerability, Impacts and Projections</a:t>
            </a:r>
          </a:p>
        </p:txBody>
      </p:sp>
      <p:sp>
        <p:nvSpPr>
          <p:cNvPr id="11" name="Textfeld 10">
            <a:extLst>
              <a:ext uri="{FF2B5EF4-FFF2-40B4-BE49-F238E27FC236}">
                <a16:creationId xmlns:a16="http://schemas.microsoft.com/office/drawing/2014/main" id="{B7415CBF-3BBB-4280-AE0C-40E78D452865}"/>
              </a:ext>
            </a:extLst>
          </p:cNvPr>
          <p:cNvSpPr txBox="1"/>
          <p:nvPr/>
        </p:nvSpPr>
        <p:spPr>
          <a:xfrm>
            <a:off x="7484326" y="2345473"/>
            <a:ext cx="3904785"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e-DE"/>
              <a:t>Strong </a:t>
            </a:r>
            <a:r>
              <a:rPr lang="de-DE" err="1"/>
              <a:t>temperature</a:t>
            </a:r>
            <a:r>
              <a:rPr lang="de-DE"/>
              <a:t> </a:t>
            </a:r>
            <a:r>
              <a:rPr lang="de-DE" err="1"/>
              <a:t>increase</a:t>
            </a:r>
            <a:r>
              <a:rPr lang="de-DE"/>
              <a:t> </a:t>
            </a:r>
            <a:r>
              <a:rPr lang="de-DE" err="1"/>
              <a:t>over</a:t>
            </a:r>
            <a:r>
              <a:rPr lang="de-DE"/>
              <a:t> 21st </a:t>
            </a:r>
            <a:r>
              <a:rPr lang="de-DE" err="1"/>
              <a:t>century</a:t>
            </a:r>
            <a:r>
              <a:rPr lang="de-DE"/>
              <a:t> relative </a:t>
            </a:r>
            <a:r>
              <a:rPr lang="de-DE" err="1"/>
              <a:t>to</a:t>
            </a:r>
            <a:r>
              <a:rPr lang="de-DE"/>
              <a:t> </a:t>
            </a:r>
            <a:r>
              <a:rPr lang="de-DE" err="1"/>
              <a:t>current</a:t>
            </a:r>
            <a:r>
              <a:rPr lang="de-DE"/>
              <a:t> </a:t>
            </a:r>
            <a:r>
              <a:rPr lang="de-DE" err="1"/>
              <a:t>conditions</a:t>
            </a:r>
            <a:r>
              <a:rPr lang="de-DE"/>
              <a:t>.</a:t>
            </a:r>
          </a:p>
          <a:p>
            <a:endParaRPr lang="de-DE">
              <a:cs typeface="Calibri"/>
            </a:endParaRPr>
          </a:p>
          <a:p>
            <a:r>
              <a:rPr lang="de-DE" err="1">
                <a:cs typeface="Calibri"/>
              </a:rPr>
              <a:t>Increase</a:t>
            </a:r>
            <a:r>
              <a:rPr lang="de-DE">
                <a:cs typeface="Calibri"/>
              </a:rPr>
              <a:t> </a:t>
            </a:r>
            <a:r>
              <a:rPr lang="de-DE" err="1">
                <a:cs typeface="Calibri"/>
              </a:rPr>
              <a:t>depends</a:t>
            </a:r>
            <a:r>
              <a:rPr lang="de-DE">
                <a:cs typeface="Calibri"/>
              </a:rPr>
              <a:t> </a:t>
            </a:r>
            <a:r>
              <a:rPr lang="de-DE" err="1">
                <a:cs typeface="Calibri"/>
              </a:rPr>
              <a:t>much</a:t>
            </a:r>
            <a:r>
              <a:rPr lang="de-DE">
                <a:cs typeface="Calibri"/>
              </a:rPr>
              <a:t> on </a:t>
            </a:r>
            <a:r>
              <a:rPr lang="de-DE" err="1">
                <a:cs typeface="Calibri"/>
              </a:rPr>
              <a:t>the</a:t>
            </a:r>
            <a:r>
              <a:rPr lang="de-DE">
                <a:cs typeface="Calibri"/>
              </a:rPr>
              <a:t> </a:t>
            </a:r>
            <a:r>
              <a:rPr lang="de-DE" err="1">
                <a:cs typeface="Calibri"/>
              </a:rPr>
              <a:t>emission</a:t>
            </a:r>
            <a:r>
              <a:rPr lang="de-DE">
                <a:cs typeface="Calibri"/>
              </a:rPr>
              <a:t> </a:t>
            </a:r>
            <a:r>
              <a:rPr lang="de-DE" err="1">
                <a:cs typeface="Calibri"/>
              </a:rPr>
              <a:t>scenario</a:t>
            </a:r>
            <a:r>
              <a:rPr lang="de-DE">
                <a:cs typeface="Calibri"/>
              </a:rPr>
              <a:t> </a:t>
            </a:r>
            <a:r>
              <a:rPr lang="de-DE">
                <a:ea typeface="+mn-lt"/>
                <a:cs typeface="+mn-lt"/>
              </a:rPr>
              <a:t>→ </a:t>
            </a:r>
            <a:r>
              <a:rPr lang="de-DE">
                <a:cs typeface="Calibri"/>
              </a:rPr>
              <a:t>Time </a:t>
            </a:r>
            <a:r>
              <a:rPr lang="de-DE" err="1">
                <a:cs typeface="Calibri"/>
              </a:rPr>
              <a:t>for</a:t>
            </a:r>
            <a:r>
              <a:rPr lang="de-DE">
                <a:cs typeface="Calibri"/>
              </a:rPr>
              <a:t> </a:t>
            </a:r>
            <a:r>
              <a:rPr lang="de-DE" err="1">
                <a:cs typeface="Calibri"/>
              </a:rPr>
              <a:t>action</a:t>
            </a:r>
            <a:r>
              <a:rPr lang="de-DE">
                <a:cs typeface="Calibri"/>
              </a:rPr>
              <a:t>!</a:t>
            </a:r>
            <a:endParaRPr lang="de-DE"/>
          </a:p>
        </p:txBody>
      </p:sp>
      <p:sp>
        <p:nvSpPr>
          <p:cNvPr id="13" name="Textfeld 12">
            <a:extLst>
              <a:ext uri="{FF2B5EF4-FFF2-40B4-BE49-F238E27FC236}">
                <a16:creationId xmlns:a16="http://schemas.microsoft.com/office/drawing/2014/main" id="{5D030C6F-F3F4-4BBC-AD47-84F9619C140A}"/>
              </a:ext>
            </a:extLst>
          </p:cNvPr>
          <p:cNvSpPr txBox="1"/>
          <p:nvPr/>
        </p:nvSpPr>
        <p:spPr>
          <a:xfrm>
            <a:off x="7488043" y="4728117"/>
            <a:ext cx="3914077"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e-DE" dirty="0">
                <a:cs typeface="Calibri"/>
              </a:rPr>
              <a:t>Next 30 </a:t>
            </a:r>
            <a:r>
              <a:rPr lang="de-DE" dirty="0" err="1">
                <a:cs typeface="Calibri"/>
              </a:rPr>
              <a:t>years</a:t>
            </a:r>
            <a:r>
              <a:rPr lang="de-DE" dirty="0">
                <a:cs typeface="Calibri"/>
              </a:rPr>
              <a:t>: ~ 1.0 °C</a:t>
            </a:r>
            <a:endParaRPr lang="de-DE" dirty="0"/>
          </a:p>
          <a:p>
            <a:endParaRPr lang="de-DE" dirty="0"/>
          </a:p>
          <a:p>
            <a:r>
              <a:rPr lang="de-DE" dirty="0" err="1"/>
              <a:t>Temperature</a:t>
            </a:r>
            <a:r>
              <a:rPr lang="de-DE" dirty="0"/>
              <a:t> </a:t>
            </a:r>
            <a:r>
              <a:rPr lang="de-DE" dirty="0" err="1"/>
              <a:t>increase</a:t>
            </a:r>
            <a:r>
              <a:rPr lang="de-DE" dirty="0"/>
              <a:t> </a:t>
            </a:r>
            <a:r>
              <a:rPr lang="de-DE" dirty="0" err="1"/>
              <a:t>stronger</a:t>
            </a:r>
            <a:r>
              <a:rPr lang="de-DE" dirty="0"/>
              <a:t> in </a:t>
            </a:r>
            <a:r>
              <a:rPr lang="de-DE" dirty="0" err="1"/>
              <a:t>summer</a:t>
            </a:r>
            <a:r>
              <a:rPr lang="de-DE" dirty="0"/>
              <a:t> (~ 1.5 °C in Aug) </a:t>
            </a:r>
            <a:r>
              <a:rPr lang="de-DE" dirty="0" err="1"/>
              <a:t>than</a:t>
            </a:r>
            <a:r>
              <a:rPr lang="de-DE" dirty="0"/>
              <a:t> in </a:t>
            </a:r>
            <a:r>
              <a:rPr lang="de-DE" dirty="0" err="1"/>
              <a:t>winter</a:t>
            </a:r>
            <a:r>
              <a:rPr lang="de-DE" dirty="0"/>
              <a:t> (~ 0.7 °C in </a:t>
            </a:r>
            <a:r>
              <a:rPr lang="de-DE" dirty="0" err="1"/>
              <a:t>Dec</a:t>
            </a:r>
            <a:r>
              <a:rPr lang="de-DE" dirty="0"/>
              <a:t>).</a:t>
            </a:r>
            <a:endParaRPr lang="de-DE" dirty="0">
              <a:cs typeface="Calibri"/>
            </a:endParaRPr>
          </a:p>
        </p:txBody>
      </p:sp>
      <p:sp>
        <p:nvSpPr>
          <p:cNvPr id="16" name="Textfeld 15">
            <a:extLst>
              <a:ext uri="{FF2B5EF4-FFF2-40B4-BE49-F238E27FC236}">
                <a16:creationId xmlns:a16="http://schemas.microsoft.com/office/drawing/2014/main" id="{F75E200A-5D29-48B1-B0C6-C11BFC5AAED3}"/>
              </a:ext>
            </a:extLst>
          </p:cNvPr>
          <p:cNvSpPr txBox="1"/>
          <p:nvPr/>
        </p:nvSpPr>
        <p:spPr>
          <a:xfrm>
            <a:off x="496229" y="1146717"/>
            <a:ext cx="10112296"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e-DE" sz="2400" b="1" err="1">
                <a:solidFill>
                  <a:srgbClr val="524F4F"/>
                </a:solidFill>
              </a:rPr>
              <a:t>Projected</a:t>
            </a:r>
            <a:r>
              <a:rPr lang="de-DE" sz="2400" b="1">
                <a:solidFill>
                  <a:srgbClr val="524F4F"/>
                </a:solidFill>
              </a:rPr>
              <a:t> </a:t>
            </a:r>
            <a:r>
              <a:rPr lang="de-DE" sz="2400" b="1" err="1">
                <a:solidFill>
                  <a:srgbClr val="524F4F"/>
                </a:solidFill>
              </a:rPr>
              <a:t>climate</a:t>
            </a:r>
            <a:r>
              <a:rPr lang="de-DE" sz="2400" b="1">
                <a:solidFill>
                  <a:srgbClr val="524F4F"/>
                </a:solidFill>
              </a:rPr>
              <a:t> </a:t>
            </a:r>
            <a:r>
              <a:rPr lang="de-DE" sz="2400" b="1" err="1">
                <a:solidFill>
                  <a:srgbClr val="524F4F"/>
                </a:solidFill>
              </a:rPr>
              <a:t>changes</a:t>
            </a:r>
            <a:r>
              <a:rPr lang="de-DE" sz="2400" b="1">
                <a:solidFill>
                  <a:srgbClr val="524F4F"/>
                </a:solidFill>
              </a:rPr>
              <a:t> </a:t>
            </a:r>
            <a:r>
              <a:rPr lang="de-DE" sz="2400" b="1" err="1">
                <a:solidFill>
                  <a:srgbClr val="524F4F"/>
                </a:solidFill>
              </a:rPr>
              <a:t>for</a:t>
            </a:r>
            <a:r>
              <a:rPr lang="de-DE" sz="2400" b="1">
                <a:solidFill>
                  <a:srgbClr val="524F4F"/>
                </a:solidFill>
              </a:rPr>
              <a:t> </a:t>
            </a:r>
            <a:r>
              <a:rPr lang="de-DE" sz="2400" b="1" err="1">
                <a:solidFill>
                  <a:srgbClr val="524F4F"/>
                </a:solidFill>
              </a:rPr>
              <a:t>the</a:t>
            </a:r>
            <a:r>
              <a:rPr lang="de-DE" sz="2400" b="1">
                <a:solidFill>
                  <a:srgbClr val="524F4F"/>
                </a:solidFill>
              </a:rPr>
              <a:t> West Country Region relative </a:t>
            </a:r>
            <a:r>
              <a:rPr lang="de-DE" sz="2400" b="1" err="1">
                <a:solidFill>
                  <a:srgbClr val="524F4F"/>
                </a:solidFill>
              </a:rPr>
              <a:t>to</a:t>
            </a:r>
            <a:r>
              <a:rPr lang="de-DE" sz="2400" b="1">
                <a:solidFill>
                  <a:srgbClr val="524F4F"/>
                </a:solidFill>
              </a:rPr>
              <a:t> 1991-2020</a:t>
            </a:r>
            <a:endParaRPr lang="de-DE" sz="2400" b="1">
              <a:solidFill>
                <a:srgbClr val="524F4F"/>
              </a:solidFill>
              <a:cs typeface="Calibri"/>
            </a:endParaRPr>
          </a:p>
        </p:txBody>
      </p:sp>
      <p:pic>
        <p:nvPicPr>
          <p:cNvPr id="7" name="Grafik 7">
            <a:extLst>
              <a:ext uri="{FF2B5EF4-FFF2-40B4-BE49-F238E27FC236}">
                <a16:creationId xmlns:a16="http://schemas.microsoft.com/office/drawing/2014/main" id="{8918B1B8-CFCC-4430-A9C2-DD61A67B12C5}"/>
              </a:ext>
            </a:extLst>
          </p:cNvPr>
          <p:cNvPicPr>
            <a:picLocks noGrp="1" noChangeAspect="1"/>
          </p:cNvPicPr>
          <p:nvPr>
            <p:ph idx="1"/>
          </p:nvPr>
        </p:nvPicPr>
        <p:blipFill>
          <a:blip r:embed="rId3"/>
          <a:stretch>
            <a:fillRect/>
          </a:stretch>
        </p:blipFill>
        <p:spPr>
          <a:xfrm>
            <a:off x="497243" y="1605937"/>
            <a:ext cx="6095877" cy="4970270"/>
          </a:xfrm>
        </p:spPr>
      </p:pic>
      <p:sp>
        <p:nvSpPr>
          <p:cNvPr id="14" name="Textfeld 13">
            <a:extLst>
              <a:ext uri="{FF2B5EF4-FFF2-40B4-BE49-F238E27FC236}">
                <a16:creationId xmlns:a16="http://schemas.microsoft.com/office/drawing/2014/main" id="{2EF2C7F8-7DC0-4B5D-AC65-99BD126C4D12}"/>
              </a:ext>
            </a:extLst>
          </p:cNvPr>
          <p:cNvSpPr txBox="1"/>
          <p:nvPr/>
        </p:nvSpPr>
        <p:spPr>
          <a:xfrm>
            <a:off x="5532641" y="6590017"/>
            <a:ext cx="1135566"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e-DE" sz="1000"/>
              <a:t>Data: ISIMIP 3b</a:t>
            </a:r>
            <a:endParaRPr lang="de-DE" sz="1000">
              <a:cs typeface="Calibri"/>
            </a:endParaRPr>
          </a:p>
        </p:txBody>
      </p:sp>
      <p:pic>
        <p:nvPicPr>
          <p:cNvPr id="2" name="Grafik 5">
            <a:extLst>
              <a:ext uri="{FF2B5EF4-FFF2-40B4-BE49-F238E27FC236}">
                <a16:creationId xmlns:a16="http://schemas.microsoft.com/office/drawing/2014/main" id="{8EF8594A-CE0B-4B44-B4BA-080872303B88}"/>
              </a:ext>
            </a:extLst>
          </p:cNvPr>
          <p:cNvPicPr>
            <a:picLocks noChangeAspect="1"/>
          </p:cNvPicPr>
          <p:nvPr/>
        </p:nvPicPr>
        <p:blipFill>
          <a:blip r:embed="rId4"/>
          <a:stretch>
            <a:fillRect/>
          </a:stretch>
        </p:blipFill>
        <p:spPr>
          <a:xfrm rot="5400000" flipH="1">
            <a:off x="2941185" y="5666240"/>
            <a:ext cx="186417" cy="2120446"/>
          </a:xfrm>
          <a:prstGeom prst="rect">
            <a:avLst/>
          </a:prstGeom>
        </p:spPr>
      </p:pic>
      <p:sp>
        <p:nvSpPr>
          <p:cNvPr id="5" name="Textfeld 4">
            <a:extLst>
              <a:ext uri="{FF2B5EF4-FFF2-40B4-BE49-F238E27FC236}">
                <a16:creationId xmlns:a16="http://schemas.microsoft.com/office/drawing/2014/main" id="{EF201844-0D19-4D9C-8783-72C1533A1F3C}"/>
              </a:ext>
            </a:extLst>
          </p:cNvPr>
          <p:cNvSpPr txBox="1"/>
          <p:nvPr/>
        </p:nvSpPr>
        <p:spPr>
          <a:xfrm>
            <a:off x="4161972" y="6565898"/>
            <a:ext cx="62048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e-DE" sz="1400"/>
              <a:t>warm</a:t>
            </a:r>
            <a:endParaRPr lang="de-DE" sz="1400">
              <a:cs typeface="Calibri"/>
            </a:endParaRPr>
          </a:p>
        </p:txBody>
      </p:sp>
      <p:sp>
        <p:nvSpPr>
          <p:cNvPr id="6" name="Textfeld 5">
            <a:extLst>
              <a:ext uri="{FF2B5EF4-FFF2-40B4-BE49-F238E27FC236}">
                <a16:creationId xmlns:a16="http://schemas.microsoft.com/office/drawing/2014/main" id="{39ED1D35-054D-43B6-B529-86A6A664EE5D}"/>
              </a:ext>
            </a:extLst>
          </p:cNvPr>
          <p:cNvSpPr txBox="1"/>
          <p:nvPr/>
        </p:nvSpPr>
        <p:spPr>
          <a:xfrm>
            <a:off x="1395186" y="6574969"/>
            <a:ext cx="52069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e-DE" sz="1400" err="1"/>
              <a:t>cold</a:t>
            </a:r>
            <a:endParaRPr lang="de-DE" sz="1400" err="1">
              <a:cs typeface="Calibri"/>
            </a:endParaRPr>
          </a:p>
        </p:txBody>
      </p:sp>
    </p:spTree>
    <p:extLst>
      <p:ext uri="{BB962C8B-B14F-4D97-AF65-F5344CB8AC3E}">
        <p14:creationId xmlns:p14="http://schemas.microsoft.com/office/powerpoint/2010/main" val="3588591150"/>
      </p:ext>
    </p:extLst>
  </p:cSld>
  <p:clrMapOvr>
    <a:masterClrMapping/>
  </p:clrMapOvr>
  <p:extLst>
    <p:ext uri="{6950BFC3-D8DA-4A85-94F7-54DA5524770B}">
      <p188:commentRel xmlns="" xmlns:p188="http://schemas.microsoft.com/office/powerpoint/2018/8/main" r:id="rId5"/>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8227C44-71C9-49DE-8D0D-0AA03620E671}"/>
              </a:ext>
            </a:extLst>
          </p:cNvPr>
          <p:cNvSpPr>
            <a:spLocks noGrp="1"/>
          </p:cNvSpPr>
          <p:nvPr>
            <p:ph type="ctrTitle"/>
          </p:nvPr>
        </p:nvSpPr>
        <p:spPr/>
        <p:txBody>
          <a:bodyPr lIns="91440" tIns="45720" rIns="91440" bIns="45720" anchor="b">
            <a:normAutofit/>
          </a:bodyPr>
          <a:lstStyle/>
          <a:p>
            <a:r>
              <a:rPr lang="en-GB">
                <a:latin typeface="Verdana"/>
                <a:ea typeface="Verdana"/>
                <a:cs typeface="Tahoma"/>
              </a:rPr>
              <a:t>Precipitation Projections – West Country Region</a:t>
            </a:r>
          </a:p>
        </p:txBody>
      </p:sp>
      <p:sp>
        <p:nvSpPr>
          <p:cNvPr id="4" name="Slide Number Placeholder 3">
            <a:extLst>
              <a:ext uri="{FF2B5EF4-FFF2-40B4-BE49-F238E27FC236}">
                <a16:creationId xmlns:a16="http://schemas.microsoft.com/office/drawing/2014/main" id="{F9D9AE27-D4D3-CF4B-BCF1-502B475FC3A6}"/>
              </a:ext>
            </a:extLst>
          </p:cNvPr>
          <p:cNvSpPr>
            <a:spLocks noGrp="1"/>
          </p:cNvSpPr>
          <p:nvPr>
            <p:ph type="sldNum" sz="quarter" idx="12"/>
          </p:nvPr>
        </p:nvSpPr>
        <p:spPr/>
        <p:txBody>
          <a:bodyPr/>
          <a:lstStyle/>
          <a:p>
            <a:fld id="{6B3F9B04-52E9-D64B-8808-0308FE78F2E0}" type="slidenum">
              <a:rPr lang="en-US" smtClean="0"/>
              <a:pPr/>
              <a:t>5</a:t>
            </a:fld>
            <a:endParaRPr lang="en-US"/>
          </a:p>
        </p:txBody>
      </p:sp>
      <p:sp>
        <p:nvSpPr>
          <p:cNvPr id="9" name="Text Placeholder 8">
            <a:extLst>
              <a:ext uri="{FF2B5EF4-FFF2-40B4-BE49-F238E27FC236}">
                <a16:creationId xmlns:a16="http://schemas.microsoft.com/office/drawing/2014/main" id="{43B4475A-32F9-42D5-AE91-8272CF9444EF}"/>
              </a:ext>
            </a:extLst>
          </p:cNvPr>
          <p:cNvSpPr>
            <a:spLocks noGrp="1"/>
          </p:cNvSpPr>
          <p:nvPr>
            <p:ph type="body" sz="quarter" idx="13"/>
          </p:nvPr>
        </p:nvSpPr>
        <p:spPr/>
        <p:txBody>
          <a:bodyPr/>
          <a:lstStyle/>
          <a:p>
            <a:r>
              <a:rPr lang="en-US"/>
              <a:t>Workshop II: West Country Region - Climate vulnerability, Impacts and Projections</a:t>
            </a:r>
          </a:p>
        </p:txBody>
      </p:sp>
      <p:sp>
        <p:nvSpPr>
          <p:cNvPr id="8" name="Textfeld 7">
            <a:extLst>
              <a:ext uri="{FF2B5EF4-FFF2-40B4-BE49-F238E27FC236}">
                <a16:creationId xmlns:a16="http://schemas.microsoft.com/office/drawing/2014/main" id="{1CAAFFE1-1EF2-4297-B788-7BCB0B91A0CD}"/>
              </a:ext>
            </a:extLst>
          </p:cNvPr>
          <p:cNvSpPr txBox="1"/>
          <p:nvPr/>
        </p:nvSpPr>
        <p:spPr>
          <a:xfrm>
            <a:off x="496229" y="1146717"/>
            <a:ext cx="10112296"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e-DE" sz="2400" b="1" err="1">
                <a:solidFill>
                  <a:srgbClr val="524F4F"/>
                </a:solidFill>
              </a:rPr>
              <a:t>Projected</a:t>
            </a:r>
            <a:r>
              <a:rPr lang="de-DE" sz="2400" b="1">
                <a:solidFill>
                  <a:srgbClr val="524F4F"/>
                </a:solidFill>
              </a:rPr>
              <a:t> </a:t>
            </a:r>
            <a:r>
              <a:rPr lang="de-DE" sz="2400" b="1" err="1">
                <a:solidFill>
                  <a:srgbClr val="524F4F"/>
                </a:solidFill>
              </a:rPr>
              <a:t>climate</a:t>
            </a:r>
            <a:r>
              <a:rPr lang="de-DE" sz="2400" b="1">
                <a:solidFill>
                  <a:srgbClr val="524F4F"/>
                </a:solidFill>
              </a:rPr>
              <a:t> </a:t>
            </a:r>
            <a:r>
              <a:rPr lang="de-DE" sz="2400" b="1" err="1">
                <a:solidFill>
                  <a:srgbClr val="524F4F"/>
                </a:solidFill>
              </a:rPr>
              <a:t>changes</a:t>
            </a:r>
            <a:r>
              <a:rPr lang="de-DE" sz="2400" b="1">
                <a:solidFill>
                  <a:srgbClr val="524F4F"/>
                </a:solidFill>
              </a:rPr>
              <a:t> </a:t>
            </a:r>
            <a:r>
              <a:rPr lang="de-DE" sz="2400" b="1" err="1">
                <a:solidFill>
                  <a:srgbClr val="524F4F"/>
                </a:solidFill>
              </a:rPr>
              <a:t>for</a:t>
            </a:r>
            <a:r>
              <a:rPr lang="de-DE" sz="2400" b="1">
                <a:solidFill>
                  <a:srgbClr val="524F4F"/>
                </a:solidFill>
              </a:rPr>
              <a:t> </a:t>
            </a:r>
            <a:r>
              <a:rPr lang="de-DE" sz="2400" b="1" err="1">
                <a:solidFill>
                  <a:srgbClr val="524F4F"/>
                </a:solidFill>
              </a:rPr>
              <a:t>the</a:t>
            </a:r>
            <a:r>
              <a:rPr lang="de-DE" sz="2400" b="1">
                <a:solidFill>
                  <a:srgbClr val="524F4F"/>
                </a:solidFill>
              </a:rPr>
              <a:t> West Country Region relative </a:t>
            </a:r>
            <a:r>
              <a:rPr lang="de-DE" sz="2400" b="1" err="1">
                <a:solidFill>
                  <a:srgbClr val="524F4F"/>
                </a:solidFill>
              </a:rPr>
              <a:t>to</a:t>
            </a:r>
            <a:r>
              <a:rPr lang="de-DE" sz="2400" b="1">
                <a:solidFill>
                  <a:srgbClr val="524F4F"/>
                </a:solidFill>
              </a:rPr>
              <a:t> 1991-2020</a:t>
            </a:r>
            <a:endParaRPr lang="de-DE" sz="2400" b="1">
              <a:solidFill>
                <a:srgbClr val="524F4F"/>
              </a:solidFill>
              <a:cs typeface="Calibri"/>
            </a:endParaRPr>
          </a:p>
        </p:txBody>
      </p:sp>
      <p:sp>
        <p:nvSpPr>
          <p:cNvPr id="10" name="Textfeld 9">
            <a:extLst>
              <a:ext uri="{FF2B5EF4-FFF2-40B4-BE49-F238E27FC236}">
                <a16:creationId xmlns:a16="http://schemas.microsoft.com/office/drawing/2014/main" id="{8259A668-7EC1-4CA0-88D0-78EE40FEF496}"/>
              </a:ext>
            </a:extLst>
          </p:cNvPr>
          <p:cNvSpPr txBox="1"/>
          <p:nvPr/>
        </p:nvSpPr>
        <p:spPr>
          <a:xfrm>
            <a:off x="7446226" y="2659798"/>
            <a:ext cx="3904785"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e-DE">
                <a:cs typeface="Calibri"/>
              </a:rPr>
              <a:t>Little </a:t>
            </a:r>
            <a:r>
              <a:rPr lang="de-DE" err="1">
                <a:cs typeface="Calibri"/>
              </a:rPr>
              <a:t>variation</a:t>
            </a:r>
            <a:r>
              <a:rPr lang="de-DE">
                <a:cs typeface="Calibri"/>
              </a:rPr>
              <a:t> in </a:t>
            </a:r>
            <a:r>
              <a:rPr lang="de-DE" err="1">
                <a:cs typeface="Calibri"/>
              </a:rPr>
              <a:t>rainfall</a:t>
            </a:r>
            <a:r>
              <a:rPr lang="de-DE">
                <a:cs typeface="Calibri"/>
              </a:rPr>
              <a:t> </a:t>
            </a:r>
            <a:r>
              <a:rPr lang="de-DE" err="1">
                <a:cs typeface="Calibri"/>
              </a:rPr>
              <a:t>projections</a:t>
            </a:r>
            <a:r>
              <a:rPr lang="de-DE">
                <a:cs typeface="Calibri"/>
              </a:rPr>
              <a:t>.</a:t>
            </a:r>
          </a:p>
          <a:p>
            <a:endParaRPr lang="de-DE">
              <a:cs typeface="Calibri"/>
            </a:endParaRPr>
          </a:p>
          <a:p>
            <a:r>
              <a:rPr lang="de-DE">
                <a:ea typeface="+mn-lt"/>
                <a:cs typeface="+mn-lt"/>
              </a:rPr>
              <a:t>→ All </a:t>
            </a:r>
            <a:r>
              <a:rPr lang="de-DE" err="1">
                <a:ea typeface="+mn-lt"/>
                <a:cs typeface="+mn-lt"/>
              </a:rPr>
              <a:t>is</a:t>
            </a:r>
            <a:r>
              <a:rPr lang="de-DE">
                <a:ea typeface="+mn-lt"/>
                <a:cs typeface="+mn-lt"/>
              </a:rPr>
              <a:t> </a:t>
            </a:r>
            <a:r>
              <a:rPr lang="de-DE" err="1">
                <a:ea typeface="+mn-lt"/>
                <a:cs typeface="+mn-lt"/>
              </a:rPr>
              <a:t>well</a:t>
            </a:r>
            <a:r>
              <a:rPr lang="de-DE">
                <a:ea typeface="+mn-lt"/>
                <a:cs typeface="+mn-lt"/>
              </a:rPr>
              <a:t>?</a:t>
            </a:r>
            <a:endParaRPr lang="de-DE">
              <a:cs typeface="Calibri"/>
            </a:endParaRPr>
          </a:p>
        </p:txBody>
      </p:sp>
      <p:sp>
        <p:nvSpPr>
          <p:cNvPr id="12" name="Textfeld 11">
            <a:extLst>
              <a:ext uri="{FF2B5EF4-FFF2-40B4-BE49-F238E27FC236}">
                <a16:creationId xmlns:a16="http://schemas.microsoft.com/office/drawing/2014/main" id="{A18F1E4F-C759-4A1B-8F02-5194FDFCB097}"/>
              </a:ext>
            </a:extLst>
          </p:cNvPr>
          <p:cNvSpPr txBox="1"/>
          <p:nvPr/>
        </p:nvSpPr>
        <p:spPr>
          <a:xfrm>
            <a:off x="561824" y="6441031"/>
            <a:ext cx="1135566"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e-DE" sz="1000"/>
              <a:t>Data: ISIMIP 3b</a:t>
            </a:r>
            <a:endParaRPr lang="de-DE" sz="1000">
              <a:cs typeface="Calibri"/>
            </a:endParaRPr>
          </a:p>
        </p:txBody>
      </p:sp>
      <p:pic>
        <p:nvPicPr>
          <p:cNvPr id="7" name="Grafik 10" descr="Ein Bild, das Text, Armleuchter enthält.&#10;&#10;Beschreibung automatisch generiert.">
            <a:extLst>
              <a:ext uri="{FF2B5EF4-FFF2-40B4-BE49-F238E27FC236}">
                <a16:creationId xmlns:a16="http://schemas.microsoft.com/office/drawing/2014/main" id="{99E3D38E-A7A3-4C98-B21D-9EC8F0CF5682}"/>
              </a:ext>
            </a:extLst>
          </p:cNvPr>
          <p:cNvPicPr>
            <a:picLocks noGrp="1" noChangeAspect="1"/>
          </p:cNvPicPr>
          <p:nvPr>
            <p:ph idx="1"/>
          </p:nvPr>
        </p:nvPicPr>
        <p:blipFill>
          <a:blip r:embed="rId3"/>
          <a:stretch>
            <a:fillRect/>
          </a:stretch>
        </p:blipFill>
        <p:spPr>
          <a:xfrm>
            <a:off x="495818" y="1764633"/>
            <a:ext cx="6778122" cy="2770609"/>
          </a:xfrm>
        </p:spPr>
      </p:pic>
      <p:pic>
        <p:nvPicPr>
          <p:cNvPr id="2" name="Grafik 5">
            <a:extLst>
              <a:ext uri="{FF2B5EF4-FFF2-40B4-BE49-F238E27FC236}">
                <a16:creationId xmlns:a16="http://schemas.microsoft.com/office/drawing/2014/main" id="{0B6DBCF5-16BE-4AEB-B99E-049E55D3C53E}"/>
              </a:ext>
            </a:extLst>
          </p:cNvPr>
          <p:cNvPicPr>
            <a:picLocks noChangeAspect="1"/>
          </p:cNvPicPr>
          <p:nvPr/>
        </p:nvPicPr>
        <p:blipFill>
          <a:blip r:embed="rId4"/>
          <a:stretch>
            <a:fillRect/>
          </a:stretch>
        </p:blipFill>
        <p:spPr>
          <a:xfrm rot="5400000" flipH="1">
            <a:off x="3335632" y="3640216"/>
            <a:ext cx="186417" cy="2120446"/>
          </a:xfrm>
          <a:prstGeom prst="rect">
            <a:avLst/>
          </a:prstGeom>
        </p:spPr>
      </p:pic>
      <p:sp>
        <p:nvSpPr>
          <p:cNvPr id="5" name="Textfeld 4">
            <a:extLst>
              <a:ext uri="{FF2B5EF4-FFF2-40B4-BE49-F238E27FC236}">
                <a16:creationId xmlns:a16="http://schemas.microsoft.com/office/drawing/2014/main" id="{7DDB22F6-D73F-4DA3-8F86-BBF83A2E6F5E}"/>
              </a:ext>
            </a:extLst>
          </p:cNvPr>
          <p:cNvSpPr txBox="1"/>
          <p:nvPr/>
        </p:nvSpPr>
        <p:spPr>
          <a:xfrm>
            <a:off x="4556419" y="4539874"/>
            <a:ext cx="62048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e-DE" sz="1400"/>
              <a:t>dry</a:t>
            </a:r>
            <a:endParaRPr lang="de-DE" sz="1400">
              <a:cs typeface="Calibri"/>
            </a:endParaRPr>
          </a:p>
        </p:txBody>
      </p:sp>
      <p:sp>
        <p:nvSpPr>
          <p:cNvPr id="6" name="Textfeld 5">
            <a:extLst>
              <a:ext uri="{FF2B5EF4-FFF2-40B4-BE49-F238E27FC236}">
                <a16:creationId xmlns:a16="http://schemas.microsoft.com/office/drawing/2014/main" id="{1094DA91-02CA-497C-8F18-EB781BA09EDD}"/>
              </a:ext>
            </a:extLst>
          </p:cNvPr>
          <p:cNvSpPr txBox="1"/>
          <p:nvPr/>
        </p:nvSpPr>
        <p:spPr>
          <a:xfrm>
            <a:off x="1789633" y="4548945"/>
            <a:ext cx="52069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e-DE" sz="1400" err="1"/>
              <a:t>wet</a:t>
            </a:r>
            <a:endParaRPr lang="de-DE" sz="1400" err="1">
              <a:cs typeface="Calibri"/>
            </a:endParaRPr>
          </a:p>
        </p:txBody>
      </p:sp>
    </p:spTree>
    <p:extLst>
      <p:ext uri="{BB962C8B-B14F-4D97-AF65-F5344CB8AC3E}">
        <p14:creationId xmlns:p14="http://schemas.microsoft.com/office/powerpoint/2010/main" val="42650871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8227C44-71C9-49DE-8D0D-0AA03620E671}"/>
              </a:ext>
            </a:extLst>
          </p:cNvPr>
          <p:cNvSpPr>
            <a:spLocks noGrp="1"/>
          </p:cNvSpPr>
          <p:nvPr>
            <p:ph type="ctrTitle"/>
          </p:nvPr>
        </p:nvSpPr>
        <p:spPr/>
        <p:txBody>
          <a:bodyPr lIns="91440" tIns="45720" rIns="91440" bIns="45720" anchor="b">
            <a:normAutofit/>
          </a:bodyPr>
          <a:lstStyle/>
          <a:p>
            <a:r>
              <a:rPr lang="en-GB">
                <a:latin typeface="Verdana"/>
                <a:ea typeface="Verdana"/>
                <a:cs typeface="Tahoma"/>
              </a:rPr>
              <a:t>Precipitation Projections – West Country Region</a:t>
            </a:r>
          </a:p>
        </p:txBody>
      </p:sp>
      <p:sp>
        <p:nvSpPr>
          <p:cNvPr id="4" name="Slide Number Placeholder 3">
            <a:extLst>
              <a:ext uri="{FF2B5EF4-FFF2-40B4-BE49-F238E27FC236}">
                <a16:creationId xmlns:a16="http://schemas.microsoft.com/office/drawing/2014/main" id="{F9D9AE27-D4D3-CF4B-BCF1-502B475FC3A6}"/>
              </a:ext>
            </a:extLst>
          </p:cNvPr>
          <p:cNvSpPr>
            <a:spLocks noGrp="1"/>
          </p:cNvSpPr>
          <p:nvPr>
            <p:ph type="sldNum" sz="quarter" idx="12"/>
          </p:nvPr>
        </p:nvSpPr>
        <p:spPr/>
        <p:txBody>
          <a:bodyPr/>
          <a:lstStyle/>
          <a:p>
            <a:fld id="{6B3F9B04-52E9-D64B-8808-0308FE78F2E0}" type="slidenum">
              <a:rPr lang="en-US" smtClean="0"/>
              <a:pPr/>
              <a:t>6</a:t>
            </a:fld>
            <a:endParaRPr lang="en-US"/>
          </a:p>
        </p:txBody>
      </p:sp>
      <p:sp>
        <p:nvSpPr>
          <p:cNvPr id="9" name="Text Placeholder 8">
            <a:extLst>
              <a:ext uri="{FF2B5EF4-FFF2-40B4-BE49-F238E27FC236}">
                <a16:creationId xmlns:a16="http://schemas.microsoft.com/office/drawing/2014/main" id="{43B4475A-32F9-42D5-AE91-8272CF9444EF}"/>
              </a:ext>
            </a:extLst>
          </p:cNvPr>
          <p:cNvSpPr>
            <a:spLocks noGrp="1"/>
          </p:cNvSpPr>
          <p:nvPr>
            <p:ph type="body" sz="quarter" idx="13"/>
          </p:nvPr>
        </p:nvSpPr>
        <p:spPr/>
        <p:txBody>
          <a:bodyPr/>
          <a:lstStyle/>
          <a:p>
            <a:r>
              <a:rPr lang="en-US"/>
              <a:t>Workshop II: West Country Region - Climate vulnerability, Impacts and Projections</a:t>
            </a:r>
          </a:p>
        </p:txBody>
      </p:sp>
      <p:sp>
        <p:nvSpPr>
          <p:cNvPr id="13" name="Textfeld 12">
            <a:extLst>
              <a:ext uri="{FF2B5EF4-FFF2-40B4-BE49-F238E27FC236}">
                <a16:creationId xmlns:a16="http://schemas.microsoft.com/office/drawing/2014/main" id="{5D030C6F-F3F4-4BBC-AD47-84F9619C140A}"/>
              </a:ext>
            </a:extLst>
          </p:cNvPr>
          <p:cNvSpPr txBox="1"/>
          <p:nvPr/>
        </p:nvSpPr>
        <p:spPr>
          <a:xfrm>
            <a:off x="7441580" y="4244897"/>
            <a:ext cx="4118516"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e-DE">
                <a:cs typeface="Calibri"/>
              </a:rPr>
              <a:t>NO!</a:t>
            </a:r>
          </a:p>
          <a:p>
            <a:pPr marL="285750" indent="-285750">
              <a:buFont typeface="Arial"/>
              <a:buChar char="•"/>
            </a:pPr>
            <a:r>
              <a:rPr lang="de-DE">
                <a:cs typeface="Calibri"/>
              </a:rPr>
              <a:t>Summer </a:t>
            </a:r>
            <a:r>
              <a:rPr lang="de-DE" err="1">
                <a:cs typeface="Calibri"/>
              </a:rPr>
              <a:t>becomes</a:t>
            </a:r>
            <a:r>
              <a:rPr lang="de-DE">
                <a:cs typeface="Calibri"/>
              </a:rPr>
              <a:t> </a:t>
            </a:r>
            <a:r>
              <a:rPr lang="de-DE" err="1">
                <a:cs typeface="Calibri"/>
              </a:rPr>
              <a:t>drier</a:t>
            </a:r>
            <a:r>
              <a:rPr lang="de-DE">
                <a:cs typeface="Calibri"/>
              </a:rPr>
              <a:t> (</a:t>
            </a:r>
            <a:r>
              <a:rPr lang="de-DE" err="1">
                <a:cs typeface="Calibri"/>
              </a:rPr>
              <a:t>drought</a:t>
            </a:r>
            <a:r>
              <a:rPr lang="de-DE">
                <a:cs typeface="Calibri"/>
              </a:rPr>
              <a:t> </a:t>
            </a:r>
            <a:r>
              <a:rPr lang="de-DE" err="1">
                <a:cs typeface="Calibri"/>
              </a:rPr>
              <a:t>risk</a:t>
            </a:r>
            <a:r>
              <a:rPr lang="de-DE">
                <a:cs typeface="Calibri"/>
              </a:rPr>
              <a:t>?)</a:t>
            </a:r>
          </a:p>
          <a:p>
            <a:pPr marL="285750" indent="-285750">
              <a:buFont typeface="Arial"/>
              <a:buChar char="•"/>
            </a:pPr>
            <a:r>
              <a:rPr lang="de-DE">
                <a:cs typeface="Calibri"/>
              </a:rPr>
              <a:t>Winter </a:t>
            </a:r>
            <a:r>
              <a:rPr lang="de-DE" err="1">
                <a:cs typeface="Calibri"/>
              </a:rPr>
              <a:t>becomes</a:t>
            </a:r>
            <a:r>
              <a:rPr lang="de-DE">
                <a:cs typeface="Calibri"/>
              </a:rPr>
              <a:t> </a:t>
            </a:r>
            <a:r>
              <a:rPr lang="de-DE" err="1">
                <a:cs typeface="Calibri"/>
              </a:rPr>
              <a:t>wetter</a:t>
            </a:r>
            <a:r>
              <a:rPr lang="de-DE">
                <a:cs typeface="Calibri"/>
              </a:rPr>
              <a:t> (</a:t>
            </a:r>
            <a:r>
              <a:rPr lang="de-DE" err="1">
                <a:cs typeface="Calibri"/>
              </a:rPr>
              <a:t>flood</a:t>
            </a:r>
            <a:r>
              <a:rPr lang="de-DE">
                <a:cs typeface="Calibri"/>
              </a:rPr>
              <a:t> </a:t>
            </a:r>
            <a:r>
              <a:rPr lang="de-DE" err="1">
                <a:cs typeface="Calibri"/>
              </a:rPr>
              <a:t>risk</a:t>
            </a:r>
            <a:r>
              <a:rPr lang="de-DE">
                <a:cs typeface="Calibri"/>
              </a:rPr>
              <a:t>?)</a:t>
            </a:r>
          </a:p>
          <a:p>
            <a:endParaRPr lang="de-DE">
              <a:cs typeface="Calibri"/>
            </a:endParaRPr>
          </a:p>
          <a:p>
            <a:r>
              <a:rPr lang="de-DE">
                <a:cs typeface="Calibri"/>
              </a:rPr>
              <a:t>Large </a:t>
            </a:r>
            <a:r>
              <a:rPr lang="de-DE" err="1">
                <a:cs typeface="Calibri"/>
              </a:rPr>
              <a:t>uncertainties</a:t>
            </a:r>
            <a:r>
              <a:rPr lang="de-DE">
                <a:cs typeface="Calibri"/>
              </a:rPr>
              <a:t> in </a:t>
            </a:r>
            <a:r>
              <a:rPr lang="de-DE" err="1">
                <a:cs typeface="Calibri"/>
              </a:rPr>
              <a:t>projections</a:t>
            </a:r>
            <a:r>
              <a:rPr lang="de-DE">
                <a:cs typeface="Calibri"/>
              </a:rPr>
              <a:t> (</a:t>
            </a:r>
            <a:r>
              <a:rPr lang="de-DE" err="1">
                <a:cs typeface="Calibri"/>
              </a:rPr>
              <a:t>caused</a:t>
            </a:r>
            <a:r>
              <a:rPr lang="de-DE">
                <a:cs typeface="Calibri"/>
              </a:rPr>
              <a:t> </a:t>
            </a:r>
            <a:r>
              <a:rPr lang="de-DE" err="1">
                <a:cs typeface="Calibri"/>
              </a:rPr>
              <a:t>primarily</a:t>
            </a:r>
            <a:r>
              <a:rPr lang="de-DE">
                <a:cs typeface="Calibri"/>
              </a:rPr>
              <a:t> </a:t>
            </a:r>
            <a:r>
              <a:rPr lang="de-DE" err="1">
                <a:cs typeface="Calibri"/>
              </a:rPr>
              <a:t>by</a:t>
            </a:r>
            <a:r>
              <a:rPr lang="de-DE">
                <a:cs typeface="Calibri"/>
              </a:rPr>
              <a:t> </a:t>
            </a:r>
            <a:r>
              <a:rPr lang="de-DE" err="1">
                <a:cs typeface="Calibri"/>
              </a:rPr>
              <a:t>climate</a:t>
            </a:r>
            <a:r>
              <a:rPr lang="de-DE">
                <a:cs typeface="Calibri"/>
              </a:rPr>
              <a:t> </a:t>
            </a:r>
            <a:r>
              <a:rPr lang="de-DE" err="1">
                <a:cs typeface="Calibri"/>
              </a:rPr>
              <a:t>models</a:t>
            </a:r>
            <a:r>
              <a:rPr lang="de-DE">
                <a:cs typeface="Calibri"/>
              </a:rPr>
              <a:t> </a:t>
            </a:r>
            <a:r>
              <a:rPr lang="de-DE" err="1">
                <a:cs typeface="Calibri"/>
              </a:rPr>
              <a:t>rather</a:t>
            </a:r>
            <a:r>
              <a:rPr lang="de-DE">
                <a:cs typeface="Calibri"/>
              </a:rPr>
              <a:t> </a:t>
            </a:r>
            <a:r>
              <a:rPr lang="de-DE" err="1">
                <a:cs typeface="Calibri"/>
              </a:rPr>
              <a:t>than</a:t>
            </a:r>
            <a:r>
              <a:rPr lang="de-DE">
                <a:cs typeface="Calibri"/>
              </a:rPr>
              <a:t> </a:t>
            </a:r>
            <a:r>
              <a:rPr lang="de-DE" err="1">
                <a:cs typeface="Calibri"/>
              </a:rPr>
              <a:t>emission</a:t>
            </a:r>
            <a:r>
              <a:rPr lang="de-DE">
                <a:cs typeface="Calibri"/>
              </a:rPr>
              <a:t> </a:t>
            </a:r>
            <a:r>
              <a:rPr lang="de-DE" err="1">
                <a:cs typeface="Calibri"/>
              </a:rPr>
              <a:t>scenarios</a:t>
            </a:r>
            <a:r>
              <a:rPr lang="de-DE">
                <a:cs typeface="Calibri"/>
              </a:rPr>
              <a:t>).</a:t>
            </a:r>
          </a:p>
        </p:txBody>
      </p:sp>
      <p:sp>
        <p:nvSpPr>
          <p:cNvPr id="16" name="Textfeld 15">
            <a:extLst>
              <a:ext uri="{FF2B5EF4-FFF2-40B4-BE49-F238E27FC236}">
                <a16:creationId xmlns:a16="http://schemas.microsoft.com/office/drawing/2014/main" id="{F75E200A-5D29-48B1-B0C6-C11BFC5AAED3}"/>
              </a:ext>
            </a:extLst>
          </p:cNvPr>
          <p:cNvSpPr txBox="1"/>
          <p:nvPr/>
        </p:nvSpPr>
        <p:spPr>
          <a:xfrm>
            <a:off x="496229" y="1146717"/>
            <a:ext cx="10112296"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e-DE" sz="2400" b="1" err="1">
                <a:solidFill>
                  <a:srgbClr val="524F4F"/>
                </a:solidFill>
              </a:rPr>
              <a:t>Projected</a:t>
            </a:r>
            <a:r>
              <a:rPr lang="de-DE" sz="2400" b="1">
                <a:solidFill>
                  <a:srgbClr val="524F4F"/>
                </a:solidFill>
              </a:rPr>
              <a:t> </a:t>
            </a:r>
            <a:r>
              <a:rPr lang="de-DE" sz="2400" b="1" err="1">
                <a:solidFill>
                  <a:srgbClr val="524F4F"/>
                </a:solidFill>
              </a:rPr>
              <a:t>climate</a:t>
            </a:r>
            <a:r>
              <a:rPr lang="de-DE" sz="2400" b="1">
                <a:solidFill>
                  <a:srgbClr val="524F4F"/>
                </a:solidFill>
              </a:rPr>
              <a:t> </a:t>
            </a:r>
            <a:r>
              <a:rPr lang="de-DE" sz="2400" b="1" err="1">
                <a:solidFill>
                  <a:srgbClr val="524F4F"/>
                </a:solidFill>
              </a:rPr>
              <a:t>changes</a:t>
            </a:r>
            <a:r>
              <a:rPr lang="de-DE" sz="2400" b="1">
                <a:solidFill>
                  <a:srgbClr val="524F4F"/>
                </a:solidFill>
              </a:rPr>
              <a:t> </a:t>
            </a:r>
            <a:r>
              <a:rPr lang="de-DE" sz="2400" b="1" err="1">
                <a:solidFill>
                  <a:srgbClr val="524F4F"/>
                </a:solidFill>
              </a:rPr>
              <a:t>for</a:t>
            </a:r>
            <a:r>
              <a:rPr lang="de-DE" sz="2400" b="1">
                <a:solidFill>
                  <a:srgbClr val="524F4F"/>
                </a:solidFill>
              </a:rPr>
              <a:t> </a:t>
            </a:r>
            <a:r>
              <a:rPr lang="de-DE" sz="2400" b="1" err="1">
                <a:solidFill>
                  <a:srgbClr val="524F4F"/>
                </a:solidFill>
              </a:rPr>
              <a:t>the</a:t>
            </a:r>
            <a:r>
              <a:rPr lang="de-DE" sz="2400" b="1">
                <a:solidFill>
                  <a:srgbClr val="524F4F"/>
                </a:solidFill>
              </a:rPr>
              <a:t> West Country Region relative </a:t>
            </a:r>
            <a:r>
              <a:rPr lang="de-DE" sz="2400" b="1" err="1">
                <a:solidFill>
                  <a:srgbClr val="524F4F"/>
                </a:solidFill>
              </a:rPr>
              <a:t>to</a:t>
            </a:r>
            <a:r>
              <a:rPr lang="de-DE" sz="2400" b="1">
                <a:solidFill>
                  <a:srgbClr val="524F4F"/>
                </a:solidFill>
              </a:rPr>
              <a:t> 1991-2020</a:t>
            </a:r>
            <a:endParaRPr lang="de-DE" sz="2400" b="1">
              <a:solidFill>
                <a:srgbClr val="524F4F"/>
              </a:solidFill>
              <a:cs typeface="Calibri"/>
            </a:endParaRPr>
          </a:p>
        </p:txBody>
      </p:sp>
      <p:sp>
        <p:nvSpPr>
          <p:cNvPr id="8" name="Textfeld 7">
            <a:extLst>
              <a:ext uri="{FF2B5EF4-FFF2-40B4-BE49-F238E27FC236}">
                <a16:creationId xmlns:a16="http://schemas.microsoft.com/office/drawing/2014/main" id="{B9A5F9B0-8D93-4171-88AD-D5766AACBCDE}"/>
              </a:ext>
            </a:extLst>
          </p:cNvPr>
          <p:cNvSpPr txBox="1"/>
          <p:nvPr/>
        </p:nvSpPr>
        <p:spPr>
          <a:xfrm>
            <a:off x="7446226" y="2659798"/>
            <a:ext cx="3904785"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e-DE">
                <a:cs typeface="Calibri"/>
              </a:rPr>
              <a:t>Little </a:t>
            </a:r>
            <a:r>
              <a:rPr lang="de-DE" err="1">
                <a:cs typeface="Calibri"/>
              </a:rPr>
              <a:t>variation</a:t>
            </a:r>
            <a:r>
              <a:rPr lang="de-DE">
                <a:cs typeface="Calibri"/>
              </a:rPr>
              <a:t> in </a:t>
            </a:r>
            <a:r>
              <a:rPr lang="de-DE" err="1">
                <a:cs typeface="Calibri"/>
              </a:rPr>
              <a:t>rainfall</a:t>
            </a:r>
            <a:r>
              <a:rPr lang="de-DE">
                <a:cs typeface="Calibri"/>
              </a:rPr>
              <a:t> </a:t>
            </a:r>
            <a:r>
              <a:rPr lang="de-DE" err="1">
                <a:cs typeface="Calibri"/>
              </a:rPr>
              <a:t>projections</a:t>
            </a:r>
            <a:r>
              <a:rPr lang="de-DE">
                <a:cs typeface="Calibri"/>
              </a:rPr>
              <a:t>.</a:t>
            </a:r>
          </a:p>
          <a:p>
            <a:endParaRPr lang="de-DE">
              <a:cs typeface="Calibri"/>
            </a:endParaRPr>
          </a:p>
          <a:p>
            <a:r>
              <a:rPr lang="de-DE">
                <a:ea typeface="+mn-lt"/>
                <a:cs typeface="+mn-lt"/>
              </a:rPr>
              <a:t>→ All </a:t>
            </a:r>
            <a:r>
              <a:rPr lang="de-DE" err="1">
                <a:ea typeface="+mn-lt"/>
                <a:cs typeface="+mn-lt"/>
              </a:rPr>
              <a:t>is</a:t>
            </a:r>
            <a:r>
              <a:rPr lang="de-DE">
                <a:ea typeface="+mn-lt"/>
                <a:cs typeface="+mn-lt"/>
              </a:rPr>
              <a:t> </a:t>
            </a:r>
            <a:r>
              <a:rPr lang="de-DE" err="1">
                <a:ea typeface="+mn-lt"/>
                <a:cs typeface="+mn-lt"/>
              </a:rPr>
              <a:t>well</a:t>
            </a:r>
            <a:r>
              <a:rPr lang="de-DE">
                <a:ea typeface="+mn-lt"/>
                <a:cs typeface="+mn-lt"/>
              </a:rPr>
              <a:t>?</a:t>
            </a:r>
            <a:endParaRPr lang="de-DE">
              <a:cs typeface="Calibri"/>
            </a:endParaRPr>
          </a:p>
        </p:txBody>
      </p:sp>
      <p:pic>
        <p:nvPicPr>
          <p:cNvPr id="6" name="Grafik 9">
            <a:extLst>
              <a:ext uri="{FF2B5EF4-FFF2-40B4-BE49-F238E27FC236}">
                <a16:creationId xmlns:a16="http://schemas.microsoft.com/office/drawing/2014/main" id="{6C49198F-D3EB-45BF-9D31-8C1BB5060724}"/>
              </a:ext>
            </a:extLst>
          </p:cNvPr>
          <p:cNvPicPr>
            <a:picLocks noGrp="1" noChangeAspect="1"/>
          </p:cNvPicPr>
          <p:nvPr>
            <p:ph idx="1"/>
          </p:nvPr>
        </p:nvPicPr>
        <p:blipFill>
          <a:blip r:embed="rId3"/>
          <a:stretch>
            <a:fillRect/>
          </a:stretch>
        </p:blipFill>
        <p:spPr>
          <a:xfrm>
            <a:off x="493794" y="1669437"/>
            <a:ext cx="5957631" cy="4888627"/>
          </a:xfrm>
        </p:spPr>
      </p:pic>
      <p:sp>
        <p:nvSpPr>
          <p:cNvPr id="14" name="Textfeld 13">
            <a:extLst>
              <a:ext uri="{FF2B5EF4-FFF2-40B4-BE49-F238E27FC236}">
                <a16:creationId xmlns:a16="http://schemas.microsoft.com/office/drawing/2014/main" id="{2EF2C7F8-7DC0-4B5D-AC65-99BD126C4D12}"/>
              </a:ext>
            </a:extLst>
          </p:cNvPr>
          <p:cNvSpPr txBox="1"/>
          <p:nvPr/>
        </p:nvSpPr>
        <p:spPr>
          <a:xfrm>
            <a:off x="5351213" y="6580945"/>
            <a:ext cx="1135566"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e-DE" sz="1000"/>
              <a:t>Data: ISIMIP 3b</a:t>
            </a:r>
            <a:endParaRPr lang="de-DE" sz="1000">
              <a:cs typeface="Calibri"/>
            </a:endParaRPr>
          </a:p>
        </p:txBody>
      </p:sp>
      <p:pic>
        <p:nvPicPr>
          <p:cNvPr id="2" name="Grafik 5">
            <a:extLst>
              <a:ext uri="{FF2B5EF4-FFF2-40B4-BE49-F238E27FC236}">
                <a16:creationId xmlns:a16="http://schemas.microsoft.com/office/drawing/2014/main" id="{1E90411B-8F9B-408F-A6B9-495D91169DB0}"/>
              </a:ext>
            </a:extLst>
          </p:cNvPr>
          <p:cNvPicPr>
            <a:picLocks noChangeAspect="1"/>
          </p:cNvPicPr>
          <p:nvPr/>
        </p:nvPicPr>
        <p:blipFill>
          <a:blip r:embed="rId4"/>
          <a:stretch>
            <a:fillRect/>
          </a:stretch>
        </p:blipFill>
        <p:spPr>
          <a:xfrm rot="5400000" flipH="1">
            <a:off x="2882061" y="5654073"/>
            <a:ext cx="186417" cy="2120446"/>
          </a:xfrm>
          <a:prstGeom prst="rect">
            <a:avLst/>
          </a:prstGeom>
        </p:spPr>
      </p:pic>
      <p:sp>
        <p:nvSpPr>
          <p:cNvPr id="5" name="Textfeld 4">
            <a:extLst>
              <a:ext uri="{FF2B5EF4-FFF2-40B4-BE49-F238E27FC236}">
                <a16:creationId xmlns:a16="http://schemas.microsoft.com/office/drawing/2014/main" id="{2743116B-6AC6-492E-850F-E464AE34086B}"/>
              </a:ext>
            </a:extLst>
          </p:cNvPr>
          <p:cNvSpPr txBox="1"/>
          <p:nvPr/>
        </p:nvSpPr>
        <p:spPr>
          <a:xfrm>
            <a:off x="4102848" y="6553731"/>
            <a:ext cx="62048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e-DE" sz="1400"/>
              <a:t>dry</a:t>
            </a:r>
            <a:endParaRPr lang="de-DE" sz="1400">
              <a:cs typeface="Calibri"/>
            </a:endParaRPr>
          </a:p>
        </p:txBody>
      </p:sp>
      <p:sp>
        <p:nvSpPr>
          <p:cNvPr id="7" name="Textfeld 6">
            <a:extLst>
              <a:ext uri="{FF2B5EF4-FFF2-40B4-BE49-F238E27FC236}">
                <a16:creationId xmlns:a16="http://schemas.microsoft.com/office/drawing/2014/main" id="{2C09332A-8640-419F-B7CB-EF9302B286C0}"/>
              </a:ext>
            </a:extLst>
          </p:cNvPr>
          <p:cNvSpPr txBox="1"/>
          <p:nvPr/>
        </p:nvSpPr>
        <p:spPr>
          <a:xfrm>
            <a:off x="1336062" y="6562802"/>
            <a:ext cx="52069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e-DE" sz="1400" err="1"/>
              <a:t>wet</a:t>
            </a:r>
            <a:endParaRPr lang="de-DE" sz="1400" err="1">
              <a:cs typeface="Calibri"/>
            </a:endParaRPr>
          </a:p>
        </p:txBody>
      </p:sp>
    </p:spTree>
    <p:extLst>
      <p:ext uri="{BB962C8B-B14F-4D97-AF65-F5344CB8AC3E}">
        <p14:creationId xmlns:p14="http://schemas.microsoft.com/office/powerpoint/2010/main" val="23555093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8227C44-71C9-49DE-8D0D-0AA03620E671}"/>
              </a:ext>
            </a:extLst>
          </p:cNvPr>
          <p:cNvSpPr>
            <a:spLocks noGrp="1"/>
          </p:cNvSpPr>
          <p:nvPr>
            <p:ph type="ctrTitle"/>
          </p:nvPr>
        </p:nvSpPr>
        <p:spPr/>
        <p:txBody>
          <a:bodyPr lIns="91440" tIns="45720" rIns="91440" bIns="45720" anchor="b">
            <a:normAutofit/>
          </a:bodyPr>
          <a:lstStyle/>
          <a:p>
            <a:r>
              <a:rPr lang="en-GB">
                <a:latin typeface="Verdana"/>
                <a:ea typeface="Verdana"/>
                <a:cs typeface="Tahoma"/>
              </a:rPr>
              <a:t>PROJECTIONS – WEST COUNTRY REGION (RECAP)</a:t>
            </a:r>
            <a:endParaRPr lang="en-GB"/>
          </a:p>
        </p:txBody>
      </p:sp>
      <p:sp>
        <p:nvSpPr>
          <p:cNvPr id="4" name="Slide Number Placeholder 3">
            <a:extLst>
              <a:ext uri="{FF2B5EF4-FFF2-40B4-BE49-F238E27FC236}">
                <a16:creationId xmlns:a16="http://schemas.microsoft.com/office/drawing/2014/main" id="{F9D9AE27-D4D3-CF4B-BCF1-502B475FC3A6}"/>
              </a:ext>
            </a:extLst>
          </p:cNvPr>
          <p:cNvSpPr>
            <a:spLocks noGrp="1"/>
          </p:cNvSpPr>
          <p:nvPr>
            <p:ph type="sldNum" sz="quarter" idx="12"/>
          </p:nvPr>
        </p:nvSpPr>
        <p:spPr/>
        <p:txBody>
          <a:bodyPr/>
          <a:lstStyle/>
          <a:p>
            <a:fld id="{6B3F9B04-52E9-D64B-8808-0308FE78F2E0}" type="slidenum">
              <a:rPr lang="en-US" smtClean="0"/>
              <a:pPr/>
              <a:t>7</a:t>
            </a:fld>
            <a:endParaRPr lang="en-US"/>
          </a:p>
        </p:txBody>
      </p:sp>
      <p:sp>
        <p:nvSpPr>
          <p:cNvPr id="9" name="Text Placeholder 8">
            <a:extLst>
              <a:ext uri="{FF2B5EF4-FFF2-40B4-BE49-F238E27FC236}">
                <a16:creationId xmlns:a16="http://schemas.microsoft.com/office/drawing/2014/main" id="{43B4475A-32F9-42D5-AE91-8272CF9444EF}"/>
              </a:ext>
            </a:extLst>
          </p:cNvPr>
          <p:cNvSpPr>
            <a:spLocks noGrp="1"/>
          </p:cNvSpPr>
          <p:nvPr>
            <p:ph type="body" sz="quarter" idx="13"/>
          </p:nvPr>
        </p:nvSpPr>
        <p:spPr/>
        <p:txBody>
          <a:bodyPr/>
          <a:lstStyle/>
          <a:p>
            <a:r>
              <a:rPr lang="en-US"/>
              <a:t>Workshop II: West Country Region - Climate vulnerability, Impacts and Projections</a:t>
            </a:r>
          </a:p>
        </p:txBody>
      </p:sp>
      <p:sp>
        <p:nvSpPr>
          <p:cNvPr id="113" name="ZoneTexte 112">
            <a:extLst>
              <a:ext uri="{FF2B5EF4-FFF2-40B4-BE49-F238E27FC236}">
                <a16:creationId xmlns:a16="http://schemas.microsoft.com/office/drawing/2014/main" id="{09208239-2343-4C29-AA1D-A003E9BED5FF}"/>
              </a:ext>
            </a:extLst>
          </p:cNvPr>
          <p:cNvSpPr txBox="1"/>
          <p:nvPr/>
        </p:nvSpPr>
        <p:spPr>
          <a:xfrm>
            <a:off x="648058" y="1255986"/>
            <a:ext cx="10139855"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a:solidFill>
                  <a:srgbClr val="404040"/>
                </a:solidFill>
              </a:rPr>
              <a:t>According to projections, the </a:t>
            </a:r>
            <a:r>
              <a:rPr lang="en-GB" sz="2400" b="1">
                <a:solidFill>
                  <a:srgbClr val="404040"/>
                </a:solidFill>
              </a:rPr>
              <a:t>West Country Region </a:t>
            </a:r>
            <a:r>
              <a:rPr lang="en-GB" sz="2400">
                <a:solidFill>
                  <a:srgbClr val="404040"/>
                </a:solidFill>
              </a:rPr>
              <a:t>is likely to deal with</a:t>
            </a:r>
            <a:endParaRPr lang="fr-FR" sz="2400"/>
          </a:p>
        </p:txBody>
      </p:sp>
      <p:pic>
        <p:nvPicPr>
          <p:cNvPr id="2" name="Graphique 5" descr="Thermomètre avec un remplissage uni">
            <a:extLst>
              <a:ext uri="{FF2B5EF4-FFF2-40B4-BE49-F238E27FC236}">
                <a16:creationId xmlns:a16="http://schemas.microsoft.com/office/drawing/2014/main" id="{370DE5BC-5727-446C-9BB9-199CB5BA359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74618" y="1975101"/>
            <a:ext cx="914400" cy="914400"/>
          </a:xfrm>
          <a:prstGeom prst="rect">
            <a:avLst/>
          </a:prstGeom>
        </p:spPr>
      </p:pic>
      <p:pic>
        <p:nvPicPr>
          <p:cNvPr id="6" name="Graphique 6" descr="Ligne fléchée : incurvée sens des aiguilles d’une montre avec un remplissage uni">
            <a:extLst>
              <a:ext uri="{FF2B5EF4-FFF2-40B4-BE49-F238E27FC236}">
                <a16:creationId xmlns:a16="http://schemas.microsoft.com/office/drawing/2014/main" id="{A3B7E01F-9E3C-4F39-A8EE-191045EB058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51163" y="1967345"/>
            <a:ext cx="914400" cy="914400"/>
          </a:xfrm>
          <a:prstGeom prst="rect">
            <a:avLst/>
          </a:prstGeom>
        </p:spPr>
      </p:pic>
      <p:pic>
        <p:nvPicPr>
          <p:cNvPr id="10" name="Graphique 5" descr="Thermomètre avec un remplissage uni">
            <a:extLst>
              <a:ext uri="{FF2B5EF4-FFF2-40B4-BE49-F238E27FC236}">
                <a16:creationId xmlns:a16="http://schemas.microsoft.com/office/drawing/2014/main" id="{8AF2E5BB-4275-4F12-A029-9A1D4BEBC9A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139693" y="1980874"/>
            <a:ext cx="914400" cy="914400"/>
          </a:xfrm>
          <a:prstGeom prst="rect">
            <a:avLst/>
          </a:prstGeom>
        </p:spPr>
      </p:pic>
      <p:pic>
        <p:nvPicPr>
          <p:cNvPr id="11" name="Graphique 6" descr="Ligne fléchée : incurvée sens des aiguilles d’une montre avec un remplissage uni">
            <a:extLst>
              <a:ext uri="{FF2B5EF4-FFF2-40B4-BE49-F238E27FC236}">
                <a16:creationId xmlns:a16="http://schemas.microsoft.com/office/drawing/2014/main" id="{4838746B-640B-495B-8CB6-DB797AEABAD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580101" y="1967345"/>
            <a:ext cx="914400" cy="914400"/>
          </a:xfrm>
          <a:prstGeom prst="rect">
            <a:avLst/>
          </a:prstGeom>
        </p:spPr>
      </p:pic>
      <p:pic>
        <p:nvPicPr>
          <p:cNvPr id="7" name="Graphique 7" descr="Soleil avec un remplissage uni">
            <a:extLst>
              <a:ext uri="{FF2B5EF4-FFF2-40B4-BE49-F238E27FC236}">
                <a16:creationId xmlns:a16="http://schemas.microsoft.com/office/drawing/2014/main" id="{5A788FB5-D268-4864-A3B1-35C185685C5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031456" y="1781175"/>
            <a:ext cx="378619" cy="378619"/>
          </a:xfrm>
          <a:prstGeom prst="rect">
            <a:avLst/>
          </a:prstGeom>
        </p:spPr>
      </p:pic>
      <p:sp>
        <p:nvSpPr>
          <p:cNvPr id="8" name="ZoneTexte 7">
            <a:extLst>
              <a:ext uri="{FF2B5EF4-FFF2-40B4-BE49-F238E27FC236}">
                <a16:creationId xmlns:a16="http://schemas.microsoft.com/office/drawing/2014/main" id="{C5968667-7890-4E00-A38C-4B80158459B3}"/>
              </a:ext>
            </a:extLst>
          </p:cNvPr>
          <p:cNvSpPr txBox="1"/>
          <p:nvPr/>
        </p:nvSpPr>
        <p:spPr>
          <a:xfrm>
            <a:off x="5176837" y="1712118"/>
            <a:ext cx="2743199"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fr-FR" sz="9600">
                <a:cs typeface="Calibri"/>
              </a:rPr>
              <a:t>&gt;</a:t>
            </a:r>
          </a:p>
        </p:txBody>
      </p:sp>
      <p:pic>
        <p:nvPicPr>
          <p:cNvPr id="13" name="Graphique 5" descr="Thermomètre avec un remplissage uni">
            <a:extLst>
              <a:ext uri="{FF2B5EF4-FFF2-40B4-BE49-F238E27FC236}">
                <a16:creationId xmlns:a16="http://schemas.microsoft.com/office/drawing/2014/main" id="{602C3A02-63B8-4E3F-8819-961B031E110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663817" y="1980874"/>
            <a:ext cx="914400" cy="914400"/>
          </a:xfrm>
          <a:prstGeom prst="rect">
            <a:avLst/>
          </a:prstGeom>
        </p:spPr>
      </p:pic>
      <p:pic>
        <p:nvPicPr>
          <p:cNvPr id="14" name="Graphique 6" descr="Ligne fléchée : incurvée sens des aiguilles d’une montre avec un remplissage uni">
            <a:extLst>
              <a:ext uri="{FF2B5EF4-FFF2-40B4-BE49-F238E27FC236}">
                <a16:creationId xmlns:a16="http://schemas.microsoft.com/office/drawing/2014/main" id="{3C47BC1B-1802-474B-AE7D-ABEF6E61E79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104226" y="2003064"/>
            <a:ext cx="914400" cy="914400"/>
          </a:xfrm>
          <a:prstGeom prst="rect">
            <a:avLst/>
          </a:prstGeom>
        </p:spPr>
      </p:pic>
      <p:pic>
        <p:nvPicPr>
          <p:cNvPr id="12" name="Graphique 14" descr="Flocon de neige avec un remplissage uni">
            <a:extLst>
              <a:ext uri="{FF2B5EF4-FFF2-40B4-BE49-F238E27FC236}">
                <a16:creationId xmlns:a16="http://schemas.microsoft.com/office/drawing/2014/main" id="{395B501B-2B72-4F16-A6BE-BB82B41A1ED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938982" y="1794164"/>
            <a:ext cx="325582" cy="348673"/>
          </a:xfrm>
          <a:prstGeom prst="rect">
            <a:avLst/>
          </a:prstGeom>
        </p:spPr>
      </p:pic>
      <p:sp>
        <p:nvSpPr>
          <p:cNvPr id="15" name="ZoneTexte 14">
            <a:extLst>
              <a:ext uri="{FF2B5EF4-FFF2-40B4-BE49-F238E27FC236}">
                <a16:creationId xmlns:a16="http://schemas.microsoft.com/office/drawing/2014/main" id="{F2FE82EC-9357-43A2-85D1-608CE78197C4}"/>
              </a:ext>
            </a:extLst>
          </p:cNvPr>
          <p:cNvSpPr txBox="1"/>
          <p:nvPr/>
        </p:nvSpPr>
        <p:spPr>
          <a:xfrm>
            <a:off x="7922491" y="2103581"/>
            <a:ext cx="4186381"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solidFill>
                  <a:srgbClr val="404040"/>
                </a:solidFill>
              </a:rPr>
              <a:t>Hotter summers </a:t>
            </a:r>
            <a:endParaRPr lang="fr-FR" dirty="0">
              <a:solidFill>
                <a:srgbClr val="000000"/>
              </a:solidFill>
            </a:endParaRPr>
          </a:p>
          <a:p>
            <a:r>
              <a:rPr lang="en-GB" dirty="0">
                <a:solidFill>
                  <a:srgbClr val="404040"/>
                </a:solidFill>
              </a:rPr>
              <a:t>And milder winters</a:t>
            </a:r>
            <a:endParaRPr lang="fr-FR" dirty="0">
              <a:cs typeface="Calibri"/>
            </a:endParaRPr>
          </a:p>
        </p:txBody>
      </p:sp>
      <p:sp>
        <p:nvSpPr>
          <p:cNvPr id="16" name="ZoneTexte 15">
            <a:extLst>
              <a:ext uri="{FF2B5EF4-FFF2-40B4-BE49-F238E27FC236}">
                <a16:creationId xmlns:a16="http://schemas.microsoft.com/office/drawing/2014/main" id="{F0DE070D-8276-4428-8D44-BD6E25913E72}"/>
              </a:ext>
            </a:extLst>
          </p:cNvPr>
          <p:cNvSpPr txBox="1"/>
          <p:nvPr/>
        </p:nvSpPr>
        <p:spPr>
          <a:xfrm>
            <a:off x="856672" y="2923309"/>
            <a:ext cx="684183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solidFill>
                  <a:schemeClr val="accent1"/>
                </a:solidFill>
              </a:rPr>
              <a:t>The increase of average temperatures will depend on emissions </a:t>
            </a:r>
            <a:endParaRPr lang="fr-FR">
              <a:solidFill>
                <a:schemeClr val="accent1"/>
              </a:solidFill>
              <a:cs typeface="Calibri"/>
            </a:endParaRPr>
          </a:p>
        </p:txBody>
      </p:sp>
      <p:pic>
        <p:nvPicPr>
          <p:cNvPr id="17" name="Graphique 17" descr="Eau avec un remplissage uni">
            <a:extLst>
              <a:ext uri="{FF2B5EF4-FFF2-40B4-BE49-F238E27FC236}">
                <a16:creationId xmlns:a16="http://schemas.microsoft.com/office/drawing/2014/main" id="{CA35A286-DEAA-4FA7-8634-401CAABC40C5}"/>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274618" y="3745346"/>
            <a:ext cx="914400" cy="914400"/>
          </a:xfrm>
          <a:prstGeom prst="rect">
            <a:avLst/>
          </a:prstGeom>
        </p:spPr>
      </p:pic>
      <p:pic>
        <p:nvPicPr>
          <p:cNvPr id="19" name="Graphique 6" descr="Ligne fléchée : incurvée sens des aiguilles d’une montre avec un remplissage uni">
            <a:extLst>
              <a:ext uri="{FF2B5EF4-FFF2-40B4-BE49-F238E27FC236}">
                <a16:creationId xmlns:a16="http://schemas.microsoft.com/office/drawing/2014/main" id="{3E4AEEE0-75A5-4605-8608-FA7BE8CA927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3300000">
            <a:off x="835890" y="3572163"/>
            <a:ext cx="914400" cy="914400"/>
          </a:xfrm>
          <a:prstGeom prst="rect">
            <a:avLst/>
          </a:prstGeom>
        </p:spPr>
      </p:pic>
      <p:pic>
        <p:nvPicPr>
          <p:cNvPr id="20" name="Graphique 6" descr="Ligne fléchée : incurvée sens des aiguilles d’une montre avec un remplissage uni">
            <a:extLst>
              <a:ext uri="{FF2B5EF4-FFF2-40B4-BE49-F238E27FC236}">
                <a16:creationId xmlns:a16="http://schemas.microsoft.com/office/drawing/2014/main" id="{9879BE4A-0B19-42F5-B180-DB4CA565B21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3740000">
            <a:off x="1759526" y="3964708"/>
            <a:ext cx="914400" cy="914400"/>
          </a:xfrm>
          <a:prstGeom prst="rect">
            <a:avLst/>
          </a:prstGeom>
        </p:spPr>
      </p:pic>
      <p:pic>
        <p:nvPicPr>
          <p:cNvPr id="21" name="Graphique 17" descr="Eau avec un remplissage uni">
            <a:extLst>
              <a:ext uri="{FF2B5EF4-FFF2-40B4-BE49-F238E27FC236}">
                <a16:creationId xmlns:a16="http://schemas.microsoft.com/office/drawing/2014/main" id="{68227BF7-4313-4FFD-8827-6306E996A98A}"/>
              </a:ext>
            </a:extLst>
          </p:cNvPr>
          <p:cNvPicPr>
            <a:picLocks noChangeAspect="1"/>
          </p:cNvPicPr>
          <p:nvPr/>
        </p:nvPicPr>
        <p:blipFill>
          <a:blip r:embed="rId11">
            <a:extLst>
              <a:ext uri="{96DAC541-7B7A-43D3-8B79-37D633B846F1}">
                <asvg:svgBlip xmlns:asvg="http://schemas.microsoft.com/office/drawing/2016/SVG/main" r:embed="rId13"/>
              </a:ext>
            </a:extLst>
          </a:blip>
          <a:stretch>
            <a:fillRect/>
          </a:stretch>
        </p:blipFill>
        <p:spPr>
          <a:xfrm>
            <a:off x="4195617" y="3733800"/>
            <a:ext cx="914400" cy="914400"/>
          </a:xfrm>
          <a:prstGeom prst="rect">
            <a:avLst/>
          </a:prstGeom>
        </p:spPr>
      </p:pic>
      <p:pic>
        <p:nvPicPr>
          <p:cNvPr id="22" name="Graphique 6" descr="Ligne fléchée : incurvée sens des aiguilles d’une montre avec un remplissage uni">
            <a:extLst>
              <a:ext uri="{FF2B5EF4-FFF2-40B4-BE49-F238E27FC236}">
                <a16:creationId xmlns:a16="http://schemas.microsoft.com/office/drawing/2014/main" id="{7B62F30C-28D6-417A-BF2C-2DF49F0B9B78}"/>
              </a:ext>
            </a:extLst>
          </p:cNvPr>
          <p:cNvPicPr>
            <a:picLocks noChangeAspect="1"/>
          </p:cNvPicPr>
          <p:nvPr/>
        </p:nvPicPr>
        <p:blipFill>
          <a:blip r:embed="rId5">
            <a:extLst>
              <a:ext uri="{96DAC541-7B7A-43D3-8B79-37D633B846F1}">
                <asvg:svgBlip xmlns:asvg="http://schemas.microsoft.com/office/drawing/2016/SVG/main" r:embed="rId14"/>
              </a:ext>
            </a:extLst>
          </a:blip>
          <a:stretch>
            <a:fillRect/>
          </a:stretch>
        </p:blipFill>
        <p:spPr>
          <a:xfrm rot="13740000">
            <a:off x="4668980" y="3953162"/>
            <a:ext cx="914400" cy="914400"/>
          </a:xfrm>
          <a:prstGeom prst="rect">
            <a:avLst/>
          </a:prstGeom>
        </p:spPr>
      </p:pic>
      <p:pic>
        <p:nvPicPr>
          <p:cNvPr id="23" name="Graphique 7" descr="Soleil avec un remplissage uni">
            <a:extLst>
              <a:ext uri="{FF2B5EF4-FFF2-40B4-BE49-F238E27FC236}">
                <a16:creationId xmlns:a16="http://schemas.microsoft.com/office/drawing/2014/main" id="{B014FDAC-4583-42A2-97D3-9B062F2F8AE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135366" y="3570721"/>
            <a:ext cx="378619" cy="378619"/>
          </a:xfrm>
          <a:prstGeom prst="rect">
            <a:avLst/>
          </a:prstGeom>
        </p:spPr>
      </p:pic>
      <p:pic>
        <p:nvPicPr>
          <p:cNvPr id="24" name="Graphique 17" descr="Eau avec un remplissage uni">
            <a:extLst>
              <a:ext uri="{FF2B5EF4-FFF2-40B4-BE49-F238E27FC236}">
                <a16:creationId xmlns:a16="http://schemas.microsoft.com/office/drawing/2014/main" id="{6722B241-BF2B-4AAF-B6B6-1F092E098217}"/>
              </a:ext>
            </a:extLst>
          </p:cNvPr>
          <p:cNvPicPr>
            <a:picLocks noChangeAspect="1"/>
          </p:cNvPicPr>
          <p:nvPr/>
        </p:nvPicPr>
        <p:blipFill>
          <a:blip r:embed="rId11">
            <a:extLst>
              <a:ext uri="{96DAC541-7B7A-43D3-8B79-37D633B846F1}">
                <asvg:svgBlip xmlns:asvg="http://schemas.microsoft.com/office/drawing/2016/SVG/main" r:embed="rId13"/>
              </a:ext>
            </a:extLst>
          </a:blip>
          <a:stretch>
            <a:fillRect/>
          </a:stretch>
        </p:blipFill>
        <p:spPr>
          <a:xfrm>
            <a:off x="6366163" y="3837709"/>
            <a:ext cx="914400" cy="914400"/>
          </a:xfrm>
          <a:prstGeom prst="rect">
            <a:avLst/>
          </a:prstGeom>
        </p:spPr>
      </p:pic>
      <p:pic>
        <p:nvPicPr>
          <p:cNvPr id="25" name="Graphique 6" descr="Ligne fléchée : incurvée sens des aiguilles d’une montre avec un remplissage uni">
            <a:extLst>
              <a:ext uri="{FF2B5EF4-FFF2-40B4-BE49-F238E27FC236}">
                <a16:creationId xmlns:a16="http://schemas.microsoft.com/office/drawing/2014/main" id="{4DE2ADEA-1530-40A7-B348-34D92848EC21}"/>
              </a:ext>
            </a:extLst>
          </p:cNvPr>
          <p:cNvPicPr>
            <a:picLocks noChangeAspect="1"/>
          </p:cNvPicPr>
          <p:nvPr/>
        </p:nvPicPr>
        <p:blipFill>
          <a:blip r:embed="rId5">
            <a:extLst>
              <a:ext uri="{96DAC541-7B7A-43D3-8B79-37D633B846F1}">
                <asvg:svgBlip xmlns:asvg="http://schemas.microsoft.com/office/drawing/2016/SVG/main" r:embed="rId14"/>
              </a:ext>
            </a:extLst>
          </a:blip>
          <a:stretch>
            <a:fillRect/>
          </a:stretch>
        </p:blipFill>
        <p:spPr>
          <a:xfrm rot="3300000">
            <a:off x="5927435" y="3664526"/>
            <a:ext cx="914400" cy="914400"/>
          </a:xfrm>
          <a:prstGeom prst="rect">
            <a:avLst/>
          </a:prstGeom>
        </p:spPr>
      </p:pic>
      <p:pic>
        <p:nvPicPr>
          <p:cNvPr id="26" name="Graphique 14" descr="Flocon de neige avec un remplissage uni">
            <a:extLst>
              <a:ext uri="{FF2B5EF4-FFF2-40B4-BE49-F238E27FC236}">
                <a16:creationId xmlns:a16="http://schemas.microsoft.com/office/drawing/2014/main" id="{CE3F1D1B-95D9-4BD0-A12A-03E38B72224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938982" y="3572164"/>
            <a:ext cx="325582" cy="348673"/>
          </a:xfrm>
          <a:prstGeom prst="rect">
            <a:avLst/>
          </a:prstGeom>
        </p:spPr>
      </p:pic>
      <p:sp>
        <p:nvSpPr>
          <p:cNvPr id="27" name="ZoneTexte 26">
            <a:extLst>
              <a:ext uri="{FF2B5EF4-FFF2-40B4-BE49-F238E27FC236}">
                <a16:creationId xmlns:a16="http://schemas.microsoft.com/office/drawing/2014/main" id="{9F9ADEAA-A57F-4326-A9C7-890A80559D6A}"/>
              </a:ext>
            </a:extLst>
          </p:cNvPr>
          <p:cNvSpPr txBox="1"/>
          <p:nvPr/>
        </p:nvSpPr>
        <p:spPr>
          <a:xfrm>
            <a:off x="7922491" y="3835399"/>
            <a:ext cx="4186381"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solidFill>
                  <a:srgbClr val="404040"/>
                </a:solidFill>
                <a:ea typeface="+mn-lt"/>
                <a:cs typeface="+mn-lt"/>
              </a:rPr>
              <a:t>Wetter Winters</a:t>
            </a:r>
            <a:endParaRPr lang="fr-FR"/>
          </a:p>
          <a:p>
            <a:r>
              <a:rPr lang="en-GB">
                <a:solidFill>
                  <a:srgbClr val="404040"/>
                </a:solidFill>
                <a:cs typeface="Calibri"/>
              </a:rPr>
              <a:t>Drier summers </a:t>
            </a:r>
          </a:p>
        </p:txBody>
      </p:sp>
      <p:pic>
        <p:nvPicPr>
          <p:cNvPr id="28" name="Graphique 6" descr="Ligne fléchée : incurvée sens des aiguilles d’une montre avec un remplissage uni">
            <a:extLst>
              <a:ext uri="{FF2B5EF4-FFF2-40B4-BE49-F238E27FC236}">
                <a16:creationId xmlns:a16="http://schemas.microsoft.com/office/drawing/2014/main" id="{3ED00E6B-24D8-45D7-9FD1-2FDB37D5440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20436" y="5615708"/>
            <a:ext cx="914400" cy="914400"/>
          </a:xfrm>
          <a:prstGeom prst="rect">
            <a:avLst/>
          </a:prstGeom>
        </p:spPr>
      </p:pic>
      <p:sp>
        <p:nvSpPr>
          <p:cNvPr id="29" name="ZoneTexte 28">
            <a:extLst>
              <a:ext uri="{FF2B5EF4-FFF2-40B4-BE49-F238E27FC236}">
                <a16:creationId xmlns:a16="http://schemas.microsoft.com/office/drawing/2014/main" id="{F9C52011-5CCB-4CCC-BBF7-BCE83697E2BA}"/>
              </a:ext>
            </a:extLst>
          </p:cNvPr>
          <p:cNvSpPr txBox="1"/>
          <p:nvPr/>
        </p:nvSpPr>
        <p:spPr>
          <a:xfrm>
            <a:off x="856672" y="4886036"/>
            <a:ext cx="684183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solidFill>
                  <a:schemeClr val="accent1"/>
                </a:solidFill>
              </a:rPr>
              <a:t>No clear changes in overall precipitation averages </a:t>
            </a:r>
            <a:endParaRPr lang="fr-FR">
              <a:solidFill>
                <a:schemeClr val="accent1"/>
              </a:solidFill>
              <a:cs typeface="Calibri"/>
            </a:endParaRPr>
          </a:p>
        </p:txBody>
      </p:sp>
      <p:sp>
        <p:nvSpPr>
          <p:cNvPr id="30" name="ZoneTexte 29">
            <a:extLst>
              <a:ext uri="{FF2B5EF4-FFF2-40B4-BE49-F238E27FC236}">
                <a16:creationId xmlns:a16="http://schemas.microsoft.com/office/drawing/2014/main" id="{2BA33DEF-1AFB-413E-A31A-914B70E1BEBC}"/>
              </a:ext>
            </a:extLst>
          </p:cNvPr>
          <p:cNvSpPr txBox="1"/>
          <p:nvPr/>
        </p:nvSpPr>
        <p:spPr>
          <a:xfrm>
            <a:off x="1299321" y="5720141"/>
            <a:ext cx="1357745"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e-DE" sz="2000" b="1">
                <a:solidFill>
                  <a:srgbClr val="404040"/>
                </a:solidFill>
              </a:rPr>
              <a:t>DROUGHT RISKS</a:t>
            </a:r>
            <a:endParaRPr lang="fr-FR" sz="2000" b="1">
              <a:cs typeface="Calibri"/>
            </a:endParaRPr>
          </a:p>
        </p:txBody>
      </p:sp>
      <p:pic>
        <p:nvPicPr>
          <p:cNvPr id="32" name="Graphique 6" descr="Ligne fléchée : incurvée sens des aiguilles d’une montre avec un remplissage uni">
            <a:extLst>
              <a:ext uri="{FF2B5EF4-FFF2-40B4-BE49-F238E27FC236}">
                <a16:creationId xmlns:a16="http://schemas.microsoft.com/office/drawing/2014/main" id="{C13D950C-B9C0-4CB6-927D-94A10F74056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868108" y="5615489"/>
            <a:ext cx="914400" cy="914400"/>
          </a:xfrm>
          <a:prstGeom prst="rect">
            <a:avLst/>
          </a:prstGeom>
        </p:spPr>
      </p:pic>
      <p:sp>
        <p:nvSpPr>
          <p:cNvPr id="33" name="ZoneTexte 32">
            <a:extLst>
              <a:ext uri="{FF2B5EF4-FFF2-40B4-BE49-F238E27FC236}">
                <a16:creationId xmlns:a16="http://schemas.microsoft.com/office/drawing/2014/main" id="{7F485B0D-9A8C-447F-A6A0-D13D81C504CD}"/>
              </a:ext>
            </a:extLst>
          </p:cNvPr>
          <p:cNvSpPr txBox="1"/>
          <p:nvPr/>
        </p:nvSpPr>
        <p:spPr>
          <a:xfrm>
            <a:off x="3446992" y="5622636"/>
            <a:ext cx="1510145" cy="7332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e-DE" sz="2000" b="1">
                <a:solidFill>
                  <a:srgbClr val="404040"/>
                </a:solidFill>
              </a:rPr>
              <a:t>HEATSTRESS RISKS</a:t>
            </a:r>
            <a:endParaRPr lang="fr-FR"/>
          </a:p>
        </p:txBody>
      </p:sp>
      <p:sp>
        <p:nvSpPr>
          <p:cNvPr id="34" name="ZoneTexte 33">
            <a:extLst>
              <a:ext uri="{FF2B5EF4-FFF2-40B4-BE49-F238E27FC236}">
                <a16:creationId xmlns:a16="http://schemas.microsoft.com/office/drawing/2014/main" id="{11598125-250A-411D-806D-F4DAB6B0DE1D}"/>
              </a:ext>
            </a:extLst>
          </p:cNvPr>
          <p:cNvSpPr txBox="1"/>
          <p:nvPr/>
        </p:nvSpPr>
        <p:spPr>
          <a:xfrm>
            <a:off x="7922491" y="5555671"/>
            <a:ext cx="3343563"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err="1">
                <a:solidFill>
                  <a:srgbClr val="404040"/>
                </a:solidFill>
                <a:ea typeface="+mn-lt"/>
                <a:cs typeface="+mn-lt"/>
              </a:rPr>
              <a:t>Heatstress</a:t>
            </a:r>
            <a:r>
              <a:rPr lang="en-GB">
                <a:solidFill>
                  <a:srgbClr val="404040"/>
                </a:solidFill>
                <a:ea typeface="+mn-lt"/>
                <a:cs typeface="+mn-lt"/>
              </a:rPr>
              <a:t>, drought and flood will be more remarkable and recurrent in the region </a:t>
            </a:r>
            <a:endParaRPr lang="fr-FR"/>
          </a:p>
        </p:txBody>
      </p:sp>
      <p:pic>
        <p:nvPicPr>
          <p:cNvPr id="35" name="Graphique 6" descr="Ligne fléchée : incurvée sens des aiguilles d’une montre avec un remplissage uni">
            <a:extLst>
              <a:ext uri="{FF2B5EF4-FFF2-40B4-BE49-F238E27FC236}">
                <a16:creationId xmlns:a16="http://schemas.microsoft.com/office/drawing/2014/main" id="{54AB5F3E-727C-40D7-8FF0-3F9A5B6CD30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083793" y="5601111"/>
            <a:ext cx="914400" cy="914400"/>
          </a:xfrm>
          <a:prstGeom prst="rect">
            <a:avLst/>
          </a:prstGeom>
        </p:spPr>
      </p:pic>
      <p:sp>
        <p:nvSpPr>
          <p:cNvPr id="36" name="ZoneTexte 35">
            <a:extLst>
              <a:ext uri="{FF2B5EF4-FFF2-40B4-BE49-F238E27FC236}">
                <a16:creationId xmlns:a16="http://schemas.microsoft.com/office/drawing/2014/main" id="{28AC2817-20B7-4FEF-942B-8C8C3CA18C1A}"/>
              </a:ext>
            </a:extLst>
          </p:cNvPr>
          <p:cNvSpPr txBox="1"/>
          <p:nvPr/>
        </p:nvSpPr>
        <p:spPr>
          <a:xfrm>
            <a:off x="5662677" y="5608258"/>
            <a:ext cx="1510145"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e-DE" sz="2000" b="1">
                <a:solidFill>
                  <a:srgbClr val="404040"/>
                </a:solidFill>
              </a:rPr>
              <a:t>FLOOD RISKS</a:t>
            </a:r>
            <a:endParaRPr lang="fr-FR"/>
          </a:p>
        </p:txBody>
      </p:sp>
    </p:spTree>
    <p:extLst>
      <p:ext uri="{BB962C8B-B14F-4D97-AF65-F5344CB8AC3E}">
        <p14:creationId xmlns:p14="http://schemas.microsoft.com/office/powerpoint/2010/main" val="33436737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2BAEDA8-4A75-4C64-A1C7-2EF028A3E9F6}"/>
              </a:ext>
            </a:extLst>
          </p:cNvPr>
          <p:cNvSpPr>
            <a:spLocks noGrp="1"/>
          </p:cNvSpPr>
          <p:nvPr>
            <p:ph idx="1"/>
          </p:nvPr>
        </p:nvSpPr>
        <p:spPr>
          <a:xfrm>
            <a:off x="1461477" y="2414953"/>
            <a:ext cx="10422757" cy="3653253"/>
          </a:xfrm>
        </p:spPr>
        <p:txBody>
          <a:bodyPr/>
          <a:lstStyle/>
          <a:p>
            <a:pPr marL="0" indent="0">
              <a:buNone/>
            </a:pPr>
            <a:r>
              <a:rPr lang="en-US" sz="3200" dirty="0">
                <a:solidFill>
                  <a:srgbClr val="C00000"/>
                </a:solidFill>
              </a:rPr>
              <a:t>West Country</a:t>
            </a:r>
          </a:p>
          <a:p>
            <a:r>
              <a:rPr lang="en-US" dirty="0">
                <a:solidFill>
                  <a:srgbClr val="C00000"/>
                </a:solidFill>
              </a:rPr>
              <a:t>Impacts on water availability, vegetation and extremes</a:t>
            </a:r>
            <a:endParaRPr lang="en-DE" dirty="0">
              <a:solidFill>
                <a:srgbClr val="C00000"/>
              </a:solidFill>
            </a:endParaRPr>
          </a:p>
        </p:txBody>
      </p:sp>
      <p:sp>
        <p:nvSpPr>
          <p:cNvPr id="3" name="Title 2">
            <a:extLst>
              <a:ext uri="{FF2B5EF4-FFF2-40B4-BE49-F238E27FC236}">
                <a16:creationId xmlns:a16="http://schemas.microsoft.com/office/drawing/2014/main" id="{BB772FFC-9C6E-4A64-9C41-5E25CB97FECD}"/>
              </a:ext>
            </a:extLst>
          </p:cNvPr>
          <p:cNvSpPr>
            <a:spLocks noGrp="1"/>
          </p:cNvSpPr>
          <p:nvPr>
            <p:ph type="ctrTitle"/>
          </p:nvPr>
        </p:nvSpPr>
        <p:spPr/>
        <p:txBody>
          <a:bodyPr/>
          <a:lstStyle/>
          <a:p>
            <a:endParaRPr lang="en-DE"/>
          </a:p>
        </p:txBody>
      </p:sp>
      <p:sp>
        <p:nvSpPr>
          <p:cNvPr id="4" name="Slide Number Placeholder 3">
            <a:extLst>
              <a:ext uri="{FF2B5EF4-FFF2-40B4-BE49-F238E27FC236}">
                <a16:creationId xmlns:a16="http://schemas.microsoft.com/office/drawing/2014/main" id="{E7EE98A7-A7D3-4046-8CB6-FD7ADBFE42FE}"/>
              </a:ext>
            </a:extLst>
          </p:cNvPr>
          <p:cNvSpPr>
            <a:spLocks noGrp="1"/>
          </p:cNvSpPr>
          <p:nvPr>
            <p:ph type="sldNum" sz="quarter" idx="12"/>
          </p:nvPr>
        </p:nvSpPr>
        <p:spPr/>
        <p:txBody>
          <a:bodyPr/>
          <a:lstStyle/>
          <a:p>
            <a:fld id="{6B3F9B04-52E9-D64B-8808-0308FE78F2E0}" type="slidenum">
              <a:rPr lang="en-US" smtClean="0"/>
              <a:pPr/>
              <a:t>8</a:t>
            </a:fld>
            <a:endParaRPr lang="en-US" dirty="0"/>
          </a:p>
        </p:txBody>
      </p:sp>
      <p:sp>
        <p:nvSpPr>
          <p:cNvPr id="5" name="Text Placeholder 4">
            <a:extLst>
              <a:ext uri="{FF2B5EF4-FFF2-40B4-BE49-F238E27FC236}">
                <a16:creationId xmlns:a16="http://schemas.microsoft.com/office/drawing/2014/main" id="{D386BA41-5B0D-48B1-BC9B-17A8281CB21A}"/>
              </a:ext>
            </a:extLst>
          </p:cNvPr>
          <p:cNvSpPr>
            <a:spLocks noGrp="1"/>
          </p:cNvSpPr>
          <p:nvPr>
            <p:ph type="body" sz="quarter" idx="13"/>
          </p:nvPr>
        </p:nvSpPr>
        <p:spPr/>
        <p:txBody>
          <a:bodyPr/>
          <a:lstStyle/>
          <a:p>
            <a:endParaRPr lang="en-DE"/>
          </a:p>
        </p:txBody>
      </p:sp>
    </p:spTree>
    <p:extLst>
      <p:ext uri="{BB962C8B-B14F-4D97-AF65-F5344CB8AC3E}">
        <p14:creationId xmlns:p14="http://schemas.microsoft.com/office/powerpoint/2010/main" val="9509667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D96318B-8C72-42D3-A72F-D89EB8F3D76B}"/>
              </a:ext>
            </a:extLst>
          </p:cNvPr>
          <p:cNvSpPr>
            <a:spLocks noGrp="1"/>
          </p:cNvSpPr>
          <p:nvPr>
            <p:ph idx="1"/>
          </p:nvPr>
        </p:nvSpPr>
        <p:spPr>
          <a:xfrm>
            <a:off x="376843" y="2492187"/>
            <a:ext cx="11507391" cy="3576019"/>
          </a:xfrm>
        </p:spPr>
        <p:txBody>
          <a:bodyPr/>
          <a:lstStyle/>
          <a:p>
            <a:r>
              <a:rPr lang="en-US" dirty="0"/>
              <a:t>Impacts on river discharge and extremes</a:t>
            </a:r>
            <a:endParaRPr lang="en-DE" dirty="0"/>
          </a:p>
        </p:txBody>
      </p:sp>
      <p:sp>
        <p:nvSpPr>
          <p:cNvPr id="3" name="Title 2">
            <a:extLst>
              <a:ext uri="{FF2B5EF4-FFF2-40B4-BE49-F238E27FC236}">
                <a16:creationId xmlns:a16="http://schemas.microsoft.com/office/drawing/2014/main" id="{004D9142-25E1-4F98-ABFE-96020C85BD31}"/>
              </a:ext>
            </a:extLst>
          </p:cNvPr>
          <p:cNvSpPr>
            <a:spLocks noGrp="1"/>
          </p:cNvSpPr>
          <p:nvPr>
            <p:ph type="ctrTitle"/>
          </p:nvPr>
        </p:nvSpPr>
        <p:spPr/>
        <p:txBody>
          <a:bodyPr/>
          <a:lstStyle/>
          <a:p>
            <a:endParaRPr lang="en-DE"/>
          </a:p>
        </p:txBody>
      </p:sp>
      <p:sp>
        <p:nvSpPr>
          <p:cNvPr id="4" name="Slide Number Placeholder 3">
            <a:extLst>
              <a:ext uri="{FF2B5EF4-FFF2-40B4-BE49-F238E27FC236}">
                <a16:creationId xmlns:a16="http://schemas.microsoft.com/office/drawing/2014/main" id="{1689EC20-7A37-4F29-B9A8-299451A76168}"/>
              </a:ext>
            </a:extLst>
          </p:cNvPr>
          <p:cNvSpPr>
            <a:spLocks noGrp="1"/>
          </p:cNvSpPr>
          <p:nvPr>
            <p:ph type="sldNum" sz="quarter" idx="12"/>
          </p:nvPr>
        </p:nvSpPr>
        <p:spPr/>
        <p:txBody>
          <a:bodyPr/>
          <a:lstStyle/>
          <a:p>
            <a:fld id="{6B3F9B04-52E9-D64B-8808-0308FE78F2E0}" type="slidenum">
              <a:rPr lang="en-US" smtClean="0"/>
              <a:pPr/>
              <a:t>9</a:t>
            </a:fld>
            <a:endParaRPr lang="en-US"/>
          </a:p>
        </p:txBody>
      </p:sp>
      <p:sp>
        <p:nvSpPr>
          <p:cNvPr id="5" name="Text Placeholder 4">
            <a:extLst>
              <a:ext uri="{FF2B5EF4-FFF2-40B4-BE49-F238E27FC236}">
                <a16:creationId xmlns:a16="http://schemas.microsoft.com/office/drawing/2014/main" id="{4580A720-880A-43D6-9D21-87D722A3B4C8}"/>
              </a:ext>
            </a:extLst>
          </p:cNvPr>
          <p:cNvSpPr>
            <a:spLocks noGrp="1"/>
          </p:cNvSpPr>
          <p:nvPr>
            <p:ph type="body" sz="quarter" idx="13"/>
          </p:nvPr>
        </p:nvSpPr>
        <p:spPr/>
        <p:txBody>
          <a:bodyPr/>
          <a:lstStyle/>
          <a:p>
            <a:endParaRPr lang="en-DE"/>
          </a:p>
        </p:txBody>
      </p:sp>
      <p:pic>
        <p:nvPicPr>
          <p:cNvPr id="6" name="Content Placeholder 6">
            <a:extLst>
              <a:ext uri="{FF2B5EF4-FFF2-40B4-BE49-F238E27FC236}">
                <a16:creationId xmlns:a16="http://schemas.microsoft.com/office/drawing/2014/main" id="{C3422DB7-0F88-4366-8A81-D68B0469FF2E}"/>
              </a:ext>
            </a:extLst>
          </p:cNvPr>
          <p:cNvPicPr>
            <a:picLocks noChangeAspect="1"/>
          </p:cNvPicPr>
          <p:nvPr/>
        </p:nvPicPr>
        <p:blipFill rotWithShape="1">
          <a:blip r:embed="rId2"/>
          <a:srcRect t="46457" r="46520"/>
          <a:stretch/>
        </p:blipFill>
        <p:spPr>
          <a:xfrm>
            <a:off x="7851010" y="1337672"/>
            <a:ext cx="3911902" cy="251002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0169024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211DE104EABE74C9E4B40509B12F3E9" ma:contentTypeVersion="16" ma:contentTypeDescription="Een nieuw document maken." ma:contentTypeScope="" ma:versionID="20fd2ba3074f6202603e690efab1440e">
  <xsd:schema xmlns:xsd="http://www.w3.org/2001/XMLSchema" xmlns:xs="http://www.w3.org/2001/XMLSchema" xmlns:p="http://schemas.microsoft.com/office/2006/metadata/properties" xmlns:ns2="bc90eb6f-7d27-4abb-9780-d60b5039388a" xmlns:ns3="c88f9355-68d8-46ba-8ab5-f127752a83a6" targetNamespace="http://schemas.microsoft.com/office/2006/metadata/properties" ma:root="true" ma:fieldsID="c1b5db0667bd3dedbe995342c2f2eb78" ns2:_="" ns3:_="">
    <xsd:import namespace="bc90eb6f-7d27-4abb-9780-d60b5039388a"/>
    <xsd:import namespace="c88f9355-68d8-46ba-8ab5-f127752a83a6"/>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LengthInSeconds" minOccurs="0"/>
                <xsd:element ref="ns2:MediaServiceAutoTags" minOccurs="0"/>
                <xsd:element ref="ns2:MediaServiceOCR" minOccurs="0"/>
                <xsd:element ref="ns2:MediaServiceGenerationTime" minOccurs="0"/>
                <xsd:element ref="ns2:MediaServiceEventHashCode" minOccurs="0"/>
                <xsd:element ref="ns2:MediaServiceLocation"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c90eb6f-7d27-4abb-9780-d60b5039388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Afbeeldingtags" ma:readOnly="false" ma:fieldId="{5cf76f15-5ced-4ddc-b409-7134ff3c332f}" ma:taxonomyMulti="true" ma:sspId="f9fc2d29-e47d-4962-b2bb-d877dae46607"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c88f9355-68d8-46ba-8ab5-f127752a83a6" elementFormDefault="qualified">
    <xsd:import namespace="http://schemas.microsoft.com/office/2006/documentManagement/types"/>
    <xsd:import namespace="http://schemas.microsoft.com/office/infopath/2007/PartnerControls"/>
    <xsd:element name="SharedWithUsers" ma:index="12"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Gedeeld met details" ma:internalName="SharedWithDetails" ma:readOnly="true">
      <xsd:simpleType>
        <xsd:restriction base="dms:Note">
          <xsd:maxLength value="255"/>
        </xsd:restriction>
      </xsd:simpleType>
    </xsd:element>
    <xsd:element name="TaxCatchAll" ma:index="23" nillable="true" ma:displayName="Taxonomy Catch All Column" ma:hidden="true" ma:list="{a4281cc1-8eac-4677-a99a-38c54ce53332}" ma:internalName="TaxCatchAll" ma:showField="CatchAllData" ma:web="c88f9355-68d8-46ba-8ab5-f127752a83a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c88f9355-68d8-46ba-8ab5-f127752a83a6" xsi:nil="true"/>
    <lcf76f155ced4ddcb4097134ff3c332f xmlns="bc90eb6f-7d27-4abb-9780-d60b5039388a">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1DECB589-AEB9-4E72-93A3-3297D0AB7E3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c90eb6f-7d27-4abb-9780-d60b5039388a"/>
    <ds:schemaRef ds:uri="c88f9355-68d8-46ba-8ab5-f127752a83a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9008B47-AD69-402E-A633-1C99438F6FF7}">
  <ds:schemaRefs>
    <ds:schemaRef ds:uri="http://schemas.microsoft.com/sharepoint/v3/contenttype/forms"/>
  </ds:schemaRefs>
</ds:datastoreItem>
</file>

<file path=customXml/itemProps3.xml><?xml version="1.0" encoding="utf-8"?>
<ds:datastoreItem xmlns:ds="http://schemas.openxmlformats.org/officeDocument/2006/customXml" ds:itemID="{2EAC629A-F7E8-4DB7-AA22-94C51F43B77E}">
  <ds:schemaRefs>
    <ds:schemaRef ds:uri="http://www.w3.org/XML/1998/namespace"/>
    <ds:schemaRef ds:uri="bc90eb6f-7d27-4abb-9780-d60b5039388a"/>
    <ds:schemaRef ds:uri="http://schemas.microsoft.com/office/2006/metadata/propertie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c88f9355-68d8-46ba-8ab5-f127752a83a6"/>
    <ds:schemaRef ds:uri="http://purl.org/dc/dcmitype/"/>
    <ds:schemaRef ds:uri="http://purl.org/dc/terms/"/>
  </ds:schemaRefs>
</ds:datastoreItem>
</file>

<file path=docProps/app.xml><?xml version="1.0" encoding="utf-8"?>
<Properties xmlns="http://schemas.openxmlformats.org/officeDocument/2006/extended-properties" xmlns:vt="http://schemas.openxmlformats.org/officeDocument/2006/docPropsVTypes">
  <Template/>
  <TotalTime>5566</TotalTime>
  <Words>1791</Words>
  <Application>Microsoft Office PowerPoint</Application>
  <PresentationFormat>Widescreen</PresentationFormat>
  <Paragraphs>299</Paragraphs>
  <Slides>36</Slides>
  <Notes>7</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36</vt:i4>
      </vt:variant>
    </vt:vector>
  </HeadingPairs>
  <TitlesOfParts>
    <vt:vector size="46" baseType="lpstr">
      <vt:lpstr>Arial</vt:lpstr>
      <vt:lpstr>Calibri</vt:lpstr>
      <vt:lpstr>Calibri Light</vt:lpstr>
      <vt:lpstr>MyriadPro-Regular</vt:lpstr>
      <vt:lpstr>Source Sans Pro</vt:lpstr>
      <vt:lpstr>Tahoma</vt:lpstr>
      <vt:lpstr>Times New Roman</vt:lpstr>
      <vt:lpstr>Verdana</vt:lpstr>
      <vt:lpstr>Office Theme</vt:lpstr>
      <vt:lpstr>1_Office Theme</vt:lpstr>
      <vt:lpstr>Update on climate change impacts in West Country</vt:lpstr>
      <vt:lpstr>PowerPoint Presentation</vt:lpstr>
      <vt:lpstr>Temperature Projections – West Country Region</vt:lpstr>
      <vt:lpstr>Temperature Projections – West Country Region</vt:lpstr>
      <vt:lpstr>Precipitation Projections – West Country Region</vt:lpstr>
      <vt:lpstr>Precipitation Projections – West Country Region</vt:lpstr>
      <vt:lpstr>PROJECTIONS – WEST COUNTRY REGION (RECAP)</vt:lpstr>
      <vt:lpstr>PowerPoint Presentation</vt:lpstr>
      <vt:lpstr>PowerPoint Presentation</vt:lpstr>
      <vt:lpstr>First step: Investigation of observed discharge (River Exe)</vt:lpstr>
      <vt:lpstr>River Exe, development of river discharge</vt:lpstr>
      <vt:lpstr>Eco-hydrological model SWIM</vt:lpstr>
      <vt:lpstr>Eco-hydrological model</vt:lpstr>
      <vt:lpstr>Spatial data</vt:lpstr>
      <vt:lpstr>Rivers and observed stations considered in the model set-up</vt:lpstr>
      <vt:lpstr>Comparison of observed and modeled discharge</vt:lpstr>
      <vt:lpstr>Projected annual and seasonal discharge (River Exe)</vt:lpstr>
      <vt:lpstr>Projected annual and seasonal discharge (River Exe)</vt:lpstr>
      <vt:lpstr>Development of flood hazard – hot scenario</vt:lpstr>
      <vt:lpstr>Development of flood hazard – green scenario</vt:lpstr>
      <vt:lpstr>Development of flood hazard – hot scenario</vt:lpstr>
      <vt:lpstr>Development of flood hazard – green scenario</vt:lpstr>
      <vt:lpstr>Change in hydrological processes at plot scale</vt:lpstr>
      <vt:lpstr>Change in hydrological porcesses at plot scale</vt:lpstr>
      <vt:lpstr>Change in hydrological porcesses at plot scale</vt:lpstr>
      <vt:lpstr>Change in hydrological porcesses at plot scale</vt:lpstr>
      <vt:lpstr>Change in hydrological porcesses at plot scale</vt:lpstr>
      <vt:lpstr>Change in hydrological porcesses at plot scale</vt:lpstr>
      <vt:lpstr>Change in hydrological porcesses at plot scale</vt:lpstr>
      <vt:lpstr>PowerPoint Presentation</vt:lpstr>
      <vt:lpstr>Impacts on water quality</vt:lpstr>
      <vt:lpstr>PowerPoint Presentation</vt:lpstr>
      <vt:lpstr>Simulations and projections</vt:lpstr>
      <vt:lpstr>SWIM model simulations and projections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Jaime Nivala</dc:creator>
  <cp:lastModifiedBy>Fred Hattermann</cp:lastModifiedBy>
  <cp:revision>177</cp:revision>
  <dcterms:created xsi:type="dcterms:W3CDTF">2021-04-30T08:32:52Z</dcterms:created>
  <dcterms:modified xsi:type="dcterms:W3CDTF">2024-09-12T11:07:39Z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0x0101003211DE104EABE74C9E4B40509B12F3E9</vt:lpwstr>
  </property>
  <property fmtid="{D5CDD505-2E9C-101B-9397-08002B2CF9AE}" pid="3" name="MediaServiceImageTags">
    <vt:lpwstr/>
  </property>
</Properties>
</file>