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1" r:id="rId7"/>
    <p:sldId id="784" r:id="rId8"/>
    <p:sldId id="786" r:id="rId9"/>
    <p:sldId id="785" r:id="rId10"/>
    <p:sldId id="783" r:id="rId11"/>
    <p:sldId id="262" r:id="rId12"/>
    <p:sldId id="263" r:id="rId13"/>
    <p:sldId id="266" r:id="rId14"/>
    <p:sldId id="267" r:id="rId15"/>
    <p:sldId id="273" r:id="rId16"/>
    <p:sldId id="269" r:id="rId17"/>
    <p:sldId id="270" r:id="rId18"/>
    <p:sldId id="271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321" r:id="rId28"/>
    <p:sldId id="282" r:id="rId29"/>
    <p:sldId id="283" r:id="rId30"/>
    <p:sldId id="313" r:id="rId31"/>
    <p:sldId id="314" r:id="rId32"/>
    <p:sldId id="290" r:id="rId33"/>
    <p:sldId id="284" r:id="rId34"/>
    <p:sldId id="294" r:id="rId35"/>
    <p:sldId id="291" r:id="rId36"/>
    <p:sldId id="289" r:id="rId37"/>
    <p:sldId id="295" r:id="rId38"/>
    <p:sldId id="296" r:id="rId39"/>
    <p:sldId id="292" r:id="rId40"/>
    <p:sldId id="293" r:id="rId41"/>
    <p:sldId id="320" r:id="rId42"/>
    <p:sldId id="297" r:id="rId43"/>
  </p:sldIdLst>
  <p:sldSz cx="9144000" cy="5143500" type="screen16x9"/>
  <p:notesSz cx="5143500" cy="9144000"/>
  <p:defaultTextStyle>
    <a:defPPr>
      <a:defRPr lang="de-DE"/>
    </a:defPPr>
    <a:lvl1pPr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1pPr>
    <a:lvl2pPr marL="4572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2pPr>
    <a:lvl3pPr marL="9144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3pPr>
    <a:lvl4pPr marL="13716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4pPr>
    <a:lvl5pPr marL="18288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5pPr>
    <a:lvl6pPr marL="22860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6pPr>
    <a:lvl7pPr marL="27432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7pPr>
    <a:lvl8pPr marL="32004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8pPr>
    <a:lvl9pPr marL="36576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BDE5-C74E-43DD-A32C-C0AEC6DC371A}" type="datetimeFigureOut">
              <a:rPr lang="en-DE" smtClean="0"/>
              <a:t>19/04/2024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593D9-4266-4533-A711-56A02B24620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29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AA2FDB-5B2F-4F8A-8217-71849004A891}" type="slidenum">
              <a:rPr lang="de-DE" altLang="en-US" smtClean="0"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de-DE" altLang="en-US">
              <a:cs typeface="DejaVu Sans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E36CC24-E527-4609-904B-EC36A415B0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50" tIns="45775" rIns="91550" bIns="45775" anchor="b"/>
          <a:lstStyle>
            <a:lvl1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575"/>
              </a:spcAft>
            </a:pPr>
            <a:fld id="{4B0E3F69-AC01-4812-91CD-F4A713C68AD1}" type="slidenum">
              <a:rPr lang="de-DE" altLang="en-US">
                <a:solidFill>
                  <a:schemeClr val="accent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ts val="575"/>
                </a:spcAft>
              </a:pPr>
              <a:t>29</a:t>
            </a:fld>
            <a:endParaRPr lang="de-DE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BFC67BA-D9A2-4B53-BBA5-1CDBF4F61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71525"/>
            <a:ext cx="6573837" cy="3698875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B849EA9-A4E0-488B-9262-411A811FF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705350"/>
            <a:ext cx="4926012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de-DE" altLang="en-US" dirty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D786038-89DF-408F-85D8-4087C3F368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50" tIns="45775" rIns="91550" bIns="45775" anchor="b"/>
          <a:lstStyle>
            <a:lvl1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1598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575"/>
              </a:spcAft>
            </a:pPr>
            <a:fld id="{97EDAAA9-C227-4850-87A2-A55D70EBDC0E}" type="slidenum">
              <a:rPr lang="de-DE" altLang="en-US">
                <a:solidFill>
                  <a:schemeClr val="accent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ts val="575"/>
                </a:spcAft>
              </a:pPr>
              <a:t>30</a:t>
            </a:fld>
            <a:endParaRPr lang="de-DE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DB6CF71-4164-431E-A4B2-FE95542C3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71525"/>
            <a:ext cx="6573837" cy="36988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9E62C70-9DA4-43BA-9A04-107E5A3CA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705350"/>
            <a:ext cx="4926012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de-DE" alt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22774CEB-CD5C-4F21-9C0B-72480D4BB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C54FA-2E03-49C2-A905-1E11F03CAD2C}" type="slidenum">
              <a:rPr lang="de-DE" altLang="en-US"/>
              <a:pPr eaLnBrk="1" hangingPunct="1">
                <a:spcBef>
                  <a:spcPct val="0"/>
                </a:spcBef>
              </a:pPr>
              <a:t>32</a:t>
            </a:fld>
            <a:endParaRPr lang="de-DE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98FB843-9911-400F-A89A-EF92A86CB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B1196EA-1054-4DB7-935A-C781E8C8F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>
            <a:extLst>
              <a:ext uri="{FF2B5EF4-FFF2-40B4-BE49-F238E27FC236}">
                <a16:creationId xmlns:a16="http://schemas.microsoft.com/office/drawing/2014/main" id="{482D67CC-1C10-4CFC-8BB0-0CB9B58C44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5F94C2-4F03-410B-8537-F52F29645AD3}" type="slidenum">
              <a:rPr lang="de-DE" altLang="en-US"/>
              <a:pPr eaLnBrk="1" hangingPunct="1">
                <a:spcBef>
                  <a:spcPct val="0"/>
                </a:spcBef>
              </a:pPr>
              <a:t>36</a:t>
            </a:fld>
            <a:endParaRPr lang="de-DE" altLang="en-US"/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0AAE706B-5698-4F95-8507-B6CD23951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7F0DB50E-3DB1-4A52-90BE-D6AF52D83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2E526314-984B-4046-8FC6-959CC66282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C5217F-F14F-4C53-B9E2-C3E77B4619F8}" type="slidenum">
              <a:rPr lang="de-DE" altLang="en-US"/>
              <a:pPr eaLnBrk="1" hangingPunct="1">
                <a:spcBef>
                  <a:spcPct val="0"/>
                </a:spcBef>
              </a:pPr>
              <a:t>37</a:t>
            </a:fld>
            <a:endParaRPr lang="de-DE" altLang="en-US"/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DC2C469A-6065-41BF-9D49-97AA0C5E9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60483014-2684-49A8-B51F-A8E491F2B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>
            <a:extLst>
              <a:ext uri="{FF2B5EF4-FFF2-40B4-BE49-F238E27FC236}">
                <a16:creationId xmlns:a16="http://schemas.microsoft.com/office/drawing/2014/main" id="{9D6A7485-D0C5-4523-8903-4161FB424A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AF3F43-29E6-4F7F-927E-DA4364AD274F}" type="slidenum">
              <a:rPr lang="de-DE" altLang="en-US"/>
              <a:pPr eaLnBrk="1" hangingPunct="1">
                <a:spcBef>
                  <a:spcPct val="0"/>
                </a:spcBef>
              </a:pPr>
              <a:t>41</a:t>
            </a:fld>
            <a:endParaRPr lang="de-DE" altLang="en-US"/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B05F6786-71A2-409A-BBCB-D700C3478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73C0C1C1-A51A-4289-B8B2-1F0D4CEF3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28600" y="4343400"/>
            <a:ext cx="8686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11" descr="B_dt_RGB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205164"/>
            <a:ext cx="3821545" cy="77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1520" y="4365625"/>
            <a:ext cx="1135063" cy="7667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395288" y="1869282"/>
            <a:ext cx="8424862" cy="54054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288" y="2516981"/>
            <a:ext cx="8424862" cy="52322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pic>
        <p:nvPicPr>
          <p:cNvPr id="9" name="Picture 2" descr="C:\Users\stock\AppData\Local\Temp\HNEE_Logo_engl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6516216" y="3111"/>
            <a:ext cx="2399612" cy="10529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-1348788" y="789385"/>
            <a:ext cx="10168938" cy="1569660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AF21-EF0A-4AF2-92F2-B8245DE17F08}" type="slidenum">
              <a:rPr lang="en-US"/>
              <a:t>‹#›</a:t>
            </a:fld>
            <a:endParaRPr lang="en-US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60ED616F-6F97-464E-BC1F-46C7742D4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715128" y="205978"/>
            <a:ext cx="2105025" cy="1747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-2929103" y="205978"/>
            <a:ext cx="9491829" cy="1747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5619-35A8-472C-AE1D-CAB11465E9F2}" type="slidenum">
              <a:rPr lang="en-US"/>
              <a:t>‹#›</a:t>
            </a:fld>
            <a:endParaRPr lang="en-US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A57B5E1C-49C5-4009-ACC4-7948A6D77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1253818"/>
            <a:ext cx="9144000" cy="2074016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79294" y="1815666"/>
            <a:ext cx="8424936" cy="584305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Format durch Klicken bearbeiten</a:t>
            </a:r>
            <a:endParaRPr/>
          </a:p>
        </p:txBody>
      </p:sp>
      <p:sp>
        <p:nvSpPr>
          <p:cNvPr id="12" name="Textfeld 11"/>
          <p:cNvSpPr txBox="1"/>
          <p:nvPr userDrawn="1"/>
        </p:nvSpPr>
        <p:spPr bwMode="auto">
          <a:xfrm>
            <a:off x="553390" y="877362"/>
            <a:ext cx="849929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450"/>
              </a:spcAft>
              <a:defRPr/>
            </a:pPr>
            <a:r>
              <a:rPr lang="de-DE" sz="1650" i="0">
                <a:solidFill>
                  <a:srgbClr val="2F5942"/>
                </a:solidFill>
                <a:latin typeface="Arial"/>
                <a:cs typeface="Arial"/>
              </a:rPr>
              <a:t>Mit der Natur für den Menschen – seit mehr als 185 Jahren.</a:t>
            </a:r>
            <a:endParaRPr sz="1800"/>
          </a:p>
        </p:txBody>
      </p:sp>
      <p:sp>
        <p:nvSpPr>
          <p:cNvPr id="9" name="Fußzeilenplatzhalter 4"/>
          <p:cNvSpPr txBox="1"/>
          <p:nvPr userDrawn="1"/>
        </p:nvSpPr>
        <p:spPr bwMode="auto">
          <a:xfrm>
            <a:off x="7604881" y="4802588"/>
            <a:ext cx="1447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>
              <a:defRPr sz="1000" b="1">
                <a:solidFill>
                  <a:srgbClr val="81B528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75" b="0">
                <a:solidFill>
                  <a:srgbClr val="2F5942"/>
                </a:solidFill>
              </a:rPr>
              <a:t>www.hnee.de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53390" y="156773"/>
            <a:ext cx="2018240" cy="594065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739572" y="3200619"/>
            <a:ext cx="216000" cy="162000"/>
          </a:xfrm>
          <a:prstGeom prst="rect">
            <a:avLst/>
          </a:prstGeom>
          <a:solidFill>
            <a:srgbClr val="E8E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423500" y="3200619"/>
            <a:ext cx="216000" cy="162000"/>
          </a:xfrm>
          <a:prstGeom prst="rect">
            <a:avLst/>
          </a:prstGeom>
          <a:solidFill>
            <a:srgbClr val="CF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1054632" y="3200619"/>
            <a:ext cx="216000" cy="162000"/>
          </a:xfrm>
          <a:prstGeom prst="rect">
            <a:avLst/>
          </a:prstGeom>
          <a:solidFill>
            <a:srgbClr val="DEA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7504" y="3200619"/>
            <a:ext cx="216000" cy="162000"/>
          </a:xfrm>
          <a:prstGeom prst="rect">
            <a:avLst/>
          </a:prstGeom>
          <a:solidFill>
            <a:srgbClr val="74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04249" y="156772"/>
            <a:ext cx="19716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1253818"/>
            <a:ext cx="9144000" cy="2074016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79294" y="1815666"/>
            <a:ext cx="8424936" cy="584305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Format durch Klicken bearbeiten</a:t>
            </a:r>
            <a:endParaRPr/>
          </a:p>
        </p:txBody>
      </p:sp>
      <p:sp>
        <p:nvSpPr>
          <p:cNvPr id="12" name="Textfeld 11"/>
          <p:cNvSpPr txBox="1"/>
          <p:nvPr userDrawn="1"/>
        </p:nvSpPr>
        <p:spPr bwMode="auto">
          <a:xfrm>
            <a:off x="553390" y="877362"/>
            <a:ext cx="849929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450"/>
              </a:spcAft>
              <a:defRPr/>
            </a:pPr>
            <a:r>
              <a:rPr lang="de-DE" sz="1650" i="0">
                <a:solidFill>
                  <a:srgbClr val="2F5942"/>
                </a:solidFill>
                <a:latin typeface="Arial"/>
                <a:cs typeface="Arial"/>
              </a:rPr>
              <a:t>Mit der Natur für den Menschen – seit mehr als 185 Jahren.</a:t>
            </a:r>
            <a:endParaRPr sz="180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53390" y="156773"/>
            <a:ext cx="2018240" cy="594065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739572" y="3200619"/>
            <a:ext cx="216000" cy="162000"/>
          </a:xfrm>
          <a:prstGeom prst="rect">
            <a:avLst/>
          </a:prstGeom>
          <a:solidFill>
            <a:srgbClr val="E8E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423500" y="3200619"/>
            <a:ext cx="216000" cy="162000"/>
          </a:xfrm>
          <a:prstGeom prst="rect">
            <a:avLst/>
          </a:prstGeom>
          <a:solidFill>
            <a:srgbClr val="CF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1054632" y="3200619"/>
            <a:ext cx="216000" cy="162000"/>
          </a:xfrm>
          <a:prstGeom prst="rect">
            <a:avLst/>
          </a:prstGeom>
          <a:solidFill>
            <a:srgbClr val="DEA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7504" y="3200619"/>
            <a:ext cx="216000" cy="162000"/>
          </a:xfrm>
          <a:prstGeom prst="rect">
            <a:avLst/>
          </a:prstGeom>
          <a:solidFill>
            <a:srgbClr val="74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1" name="Foliennummernplatzhalter 14"/>
          <p:cNvSpPr>
            <a:spLocks noGrp="1"/>
          </p:cNvSpPr>
          <p:nvPr>
            <p:ph type="sldNum" sz="quarter" idx="16"/>
          </p:nvPr>
        </p:nvSpPr>
        <p:spPr bwMode="auto">
          <a:xfrm>
            <a:off x="7919680" y="4819085"/>
            <a:ext cx="778626" cy="257029"/>
          </a:xfrm>
        </p:spPr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59D87B1-1F1C-4319-8EA1-6710C33C6049}" type="slidenum">
              <a:rPr lang="de-DE"/>
              <a:t>‹#›</a:t>
            </a:fld>
            <a:endParaRPr lang="de-DE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04249" y="156772"/>
            <a:ext cx="19716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633318"/>
            <a:ext cx="7886700" cy="521198"/>
          </a:xfrm>
        </p:spPr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628650" y="1491853"/>
            <a:ext cx="7886700" cy="302418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 dirty="0"/>
              <a:t>Formatvorlagen des Textmasters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6"/>
          </p:nvPr>
        </p:nvSpPr>
        <p:spPr bwMode="auto">
          <a:xfrm>
            <a:off x="7919680" y="4819085"/>
            <a:ext cx="778626" cy="257029"/>
          </a:xfrm>
        </p:spPr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59D87B1-1F1C-4319-8EA1-6710C33C6049}" type="slidenum">
              <a:rPr lang="de-DE"/>
              <a:t>‹#›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78BD8-7EC9-4150-953F-0471D0FA6D89}"/>
              </a:ext>
            </a:extLst>
          </p:cNvPr>
          <p:cNvSpPr txBox="1"/>
          <p:nvPr userDrawn="1"/>
        </p:nvSpPr>
        <p:spPr bwMode="auto">
          <a:xfrm>
            <a:off x="539552" y="4876006"/>
            <a:ext cx="136815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00" dirty="0"/>
              <a:t>Fred Hattermann</a:t>
            </a:r>
            <a:endParaRPr lang="en-DE" sz="700" dirty="0"/>
          </a:p>
        </p:txBody>
      </p:sp>
    </p:spTree>
    <p:extLst>
      <p:ext uri="{BB962C8B-B14F-4D97-AF65-F5344CB8AC3E}">
        <p14:creationId xmlns:p14="http://schemas.microsoft.com/office/powerpoint/2010/main" val="354662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62284" y="895614"/>
            <a:ext cx="7886700" cy="521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 bwMode="auto">
          <a:xfrm>
            <a:off x="580709" y="1497919"/>
            <a:ext cx="2520652" cy="3240881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13"/>
          </p:nvPr>
        </p:nvSpPr>
        <p:spPr bwMode="auto">
          <a:xfrm>
            <a:off x="3239891" y="1497918"/>
            <a:ext cx="2520652" cy="3240881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9" name="Inhaltsplatzhalter 5"/>
          <p:cNvSpPr>
            <a:spLocks noGrp="1"/>
          </p:cNvSpPr>
          <p:nvPr>
            <p:ph sz="quarter" idx="14"/>
          </p:nvPr>
        </p:nvSpPr>
        <p:spPr bwMode="auto">
          <a:xfrm>
            <a:off x="5897852" y="1498379"/>
            <a:ext cx="2520652" cy="3240881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0" name="Foliennummernplatzhalter 14"/>
          <p:cNvSpPr>
            <a:spLocks noGrp="1"/>
          </p:cNvSpPr>
          <p:nvPr>
            <p:ph type="sldNum" sz="quarter" idx="16"/>
          </p:nvPr>
        </p:nvSpPr>
        <p:spPr bwMode="auto">
          <a:xfrm>
            <a:off x="7919680" y="4819085"/>
            <a:ext cx="778626" cy="257029"/>
          </a:xfrm>
        </p:spPr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59D87B1-1F1C-4319-8EA1-6710C33C6049}" type="slidenum">
              <a:rPr lang="de-DE"/>
              <a:t>‹#›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04249" y="156772"/>
            <a:ext cx="19716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62284" y="889900"/>
            <a:ext cx="7886700" cy="521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7" name="Bildplatzhalter 16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5386948" y="1496823"/>
            <a:ext cx="3378756" cy="156329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Bildplatzhalter 16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5386948" y="3263681"/>
            <a:ext cx="3378756" cy="156329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4" hasCustomPrompt="1"/>
          </p:nvPr>
        </p:nvSpPr>
        <p:spPr bwMode="auto">
          <a:xfrm>
            <a:off x="562612" y="1497330"/>
            <a:ext cx="4530477" cy="327780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6"/>
          </p:nvPr>
        </p:nvSpPr>
        <p:spPr bwMode="auto">
          <a:xfrm>
            <a:off x="7919680" y="4819085"/>
            <a:ext cx="778626" cy="257029"/>
          </a:xfrm>
        </p:spPr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59D87B1-1F1C-4319-8EA1-6710C33C6049}" type="slidenum">
              <a:rPr lang="de-DE"/>
              <a:t>‹#›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04249" y="156772"/>
            <a:ext cx="19716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5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47044" y="889900"/>
            <a:ext cx="7886700" cy="521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/>
          </p:nvPr>
        </p:nvSpPr>
        <p:spPr bwMode="auto">
          <a:xfrm>
            <a:off x="576193" y="3192016"/>
            <a:ext cx="2360583" cy="159300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1" name="Inhaltsplatzhalter 9"/>
          <p:cNvSpPr>
            <a:spLocks noGrp="1"/>
          </p:cNvSpPr>
          <p:nvPr>
            <p:ph sz="quarter" idx="16"/>
          </p:nvPr>
        </p:nvSpPr>
        <p:spPr bwMode="auto">
          <a:xfrm>
            <a:off x="5574773" y="1519683"/>
            <a:ext cx="2453611" cy="159300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2" name="Inhaltsplatzhalter 9"/>
          <p:cNvSpPr>
            <a:spLocks noGrp="1"/>
          </p:cNvSpPr>
          <p:nvPr>
            <p:ph sz="quarter" idx="17" hasCustomPrompt="1"/>
          </p:nvPr>
        </p:nvSpPr>
        <p:spPr bwMode="auto">
          <a:xfrm>
            <a:off x="5574773" y="3206518"/>
            <a:ext cx="2453611" cy="159300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7" name="Inhaltsplatzhalter 9"/>
          <p:cNvSpPr>
            <a:spLocks noGrp="1"/>
          </p:cNvSpPr>
          <p:nvPr>
            <p:ph sz="quarter" idx="20"/>
          </p:nvPr>
        </p:nvSpPr>
        <p:spPr bwMode="auto">
          <a:xfrm>
            <a:off x="3079292" y="1519683"/>
            <a:ext cx="2356804" cy="159300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8" name="Inhaltsplatzhalter 9"/>
          <p:cNvSpPr>
            <a:spLocks noGrp="1"/>
          </p:cNvSpPr>
          <p:nvPr>
            <p:ph sz="quarter" idx="21"/>
          </p:nvPr>
        </p:nvSpPr>
        <p:spPr bwMode="auto">
          <a:xfrm>
            <a:off x="3079292" y="3192016"/>
            <a:ext cx="2356804" cy="159300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9" name="Inhaltsplatzhalter 9"/>
          <p:cNvSpPr>
            <a:spLocks noGrp="1"/>
          </p:cNvSpPr>
          <p:nvPr>
            <p:ph sz="quarter" idx="22"/>
          </p:nvPr>
        </p:nvSpPr>
        <p:spPr bwMode="auto">
          <a:xfrm>
            <a:off x="576193" y="1519683"/>
            <a:ext cx="2360583" cy="159300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3"/>
          </p:nvPr>
        </p:nvSpPr>
        <p:spPr bwMode="auto">
          <a:xfrm>
            <a:off x="7919680" y="4819085"/>
            <a:ext cx="778626" cy="257029"/>
          </a:xfrm>
        </p:spPr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59D87B1-1F1C-4319-8EA1-6710C33C6049}" type="slidenum">
              <a:rPr lang="de-DE"/>
              <a:t>‹#›</a:t>
            </a:fld>
            <a:endParaRPr lang="de-D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04249" y="156772"/>
            <a:ext cx="19716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62284" y="889900"/>
            <a:ext cx="7886700" cy="521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 bwMode="auto">
          <a:xfrm>
            <a:off x="565617" y="1583294"/>
            <a:ext cx="3722688" cy="2376487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 bwMode="auto">
          <a:xfrm>
            <a:off x="5054091" y="2193132"/>
            <a:ext cx="3722688" cy="2376487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16"/>
          </p:nvPr>
        </p:nvSpPr>
        <p:spPr bwMode="auto">
          <a:xfrm>
            <a:off x="7919680" y="4819085"/>
            <a:ext cx="778626" cy="257029"/>
          </a:xfrm>
        </p:spPr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59D87B1-1F1C-4319-8EA1-6710C33C6049}" type="slidenum">
              <a:rPr lang="de-DE"/>
              <a:t>‹#›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04249" y="156772"/>
            <a:ext cx="19716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04249" y="156772"/>
            <a:ext cx="197167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6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789386"/>
            <a:ext cx="8424862" cy="1828193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E0EB-BB4B-4A11-9618-B925DB73F3DB}" type="slidenum">
              <a:rPr lang="en-US"/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Manfred.Stock@pik-potsdam.de - GCM2020 Climate &amp; Life (II)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789386"/>
            <a:ext cx="8424862" cy="1828193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E0EB-BB4B-4A11-9618-B925DB73F3DB}" type="slidenum">
              <a:rPr lang="en-US"/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(I)</a:t>
            </a:r>
          </a:p>
        </p:txBody>
      </p:sp>
    </p:spTree>
    <p:extLst>
      <p:ext uri="{BB962C8B-B14F-4D97-AF65-F5344CB8AC3E}">
        <p14:creationId xmlns:p14="http://schemas.microsoft.com/office/powerpoint/2010/main" val="3720498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7B08-D143-4FDC-85BD-C47EF51B59C1}" type="slidenum">
              <a:rPr lang="en-US"/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F1F91-F1E9-4A42-9AFC-1ACCD27B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871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894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34290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>
                <a:latin typeface="+mn-lt"/>
              </a:defRPr>
            </a:lvl2pPr>
            <a:lvl3pPr marL="685800" indent="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>
                <a:latin typeface="+mn-lt"/>
              </a:defRPr>
            </a:lvl3pPr>
            <a:lvl4pPr marL="1028700" indent="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>
                <a:latin typeface="+mn-lt"/>
              </a:defRPr>
            </a:lvl4pPr>
            <a:lvl5pPr marL="1371600" indent="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15D-9407-488E-8AD7-722ADB5AEF29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9" name="Picture 10" descr="A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12469"/>
            <a:ext cx="1028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1269205" y="4677965"/>
            <a:ext cx="7246145" cy="244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de-DE" sz="1800"/>
          </a:p>
        </p:txBody>
      </p:sp>
      <p:grpSp>
        <p:nvGrpSpPr>
          <p:cNvPr id="12" name="Gruppieren 51"/>
          <p:cNvGrpSpPr>
            <a:grpSpLocks noChangeAspect="1"/>
          </p:cNvGrpSpPr>
          <p:nvPr userDrawn="1"/>
        </p:nvGrpSpPr>
        <p:grpSpPr>
          <a:xfrm>
            <a:off x="8443902" y="169850"/>
            <a:ext cx="529633" cy="378000"/>
            <a:chOff x="7215188" y="176213"/>
            <a:chExt cx="1552575" cy="1108075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8253413" y="292100"/>
              <a:ext cx="514350" cy="806450"/>
            </a:xfrm>
            <a:custGeom>
              <a:avLst/>
              <a:gdLst>
                <a:gd name="T0" fmla="*/ 555 w 973"/>
                <a:gd name="T1" fmla="*/ 2 h 1523"/>
                <a:gd name="T2" fmla="*/ 625 w 973"/>
                <a:gd name="T3" fmla="*/ 19 h 1523"/>
                <a:gd name="T4" fmla="*/ 694 w 973"/>
                <a:gd name="T5" fmla="*/ 52 h 1523"/>
                <a:gd name="T6" fmla="*/ 753 w 973"/>
                <a:gd name="T7" fmla="*/ 98 h 1523"/>
                <a:gd name="T8" fmla="*/ 805 w 973"/>
                <a:gd name="T9" fmla="*/ 158 h 1523"/>
                <a:gd name="T10" fmla="*/ 847 w 973"/>
                <a:gd name="T11" fmla="*/ 230 h 1523"/>
                <a:gd name="T12" fmla="*/ 878 w 973"/>
                <a:gd name="T13" fmla="*/ 314 h 1523"/>
                <a:gd name="T14" fmla="*/ 895 w 973"/>
                <a:gd name="T15" fmla="*/ 409 h 1523"/>
                <a:gd name="T16" fmla="*/ 895 w 973"/>
                <a:gd name="T17" fmla="*/ 519 h 1523"/>
                <a:gd name="T18" fmla="*/ 878 w 973"/>
                <a:gd name="T19" fmla="*/ 628 h 1523"/>
                <a:gd name="T20" fmla="*/ 846 w 973"/>
                <a:gd name="T21" fmla="*/ 723 h 1523"/>
                <a:gd name="T22" fmla="*/ 770 w 973"/>
                <a:gd name="T23" fmla="*/ 866 h 1523"/>
                <a:gd name="T24" fmla="*/ 698 w 973"/>
                <a:gd name="T25" fmla="*/ 969 h 1523"/>
                <a:gd name="T26" fmla="*/ 641 w 973"/>
                <a:gd name="T27" fmla="*/ 1043 h 1523"/>
                <a:gd name="T28" fmla="*/ 587 w 973"/>
                <a:gd name="T29" fmla="*/ 1105 h 1523"/>
                <a:gd name="T30" fmla="*/ 550 w 973"/>
                <a:gd name="T31" fmla="*/ 1144 h 1523"/>
                <a:gd name="T32" fmla="*/ 529 w 973"/>
                <a:gd name="T33" fmla="*/ 1164 h 1523"/>
                <a:gd name="T34" fmla="*/ 973 w 973"/>
                <a:gd name="T35" fmla="*/ 1523 h 1523"/>
                <a:gd name="T36" fmla="*/ 13 w 973"/>
                <a:gd name="T37" fmla="*/ 1275 h 1523"/>
                <a:gd name="T38" fmla="*/ 418 w 973"/>
                <a:gd name="T39" fmla="*/ 764 h 1523"/>
                <a:gd name="T40" fmla="*/ 462 w 973"/>
                <a:gd name="T41" fmla="*/ 701 h 1523"/>
                <a:gd name="T42" fmla="*/ 491 w 973"/>
                <a:gd name="T43" fmla="*/ 648 h 1523"/>
                <a:gd name="T44" fmla="*/ 516 w 973"/>
                <a:gd name="T45" fmla="*/ 563 h 1523"/>
                <a:gd name="T46" fmla="*/ 517 w 973"/>
                <a:gd name="T47" fmla="*/ 494 h 1523"/>
                <a:gd name="T48" fmla="*/ 506 w 973"/>
                <a:gd name="T49" fmla="*/ 457 h 1523"/>
                <a:gd name="T50" fmla="*/ 485 w 973"/>
                <a:gd name="T51" fmla="*/ 439 h 1523"/>
                <a:gd name="T52" fmla="*/ 450 w 973"/>
                <a:gd name="T53" fmla="*/ 434 h 1523"/>
                <a:gd name="T54" fmla="*/ 415 w 973"/>
                <a:gd name="T55" fmla="*/ 444 h 1523"/>
                <a:gd name="T56" fmla="*/ 370 w 973"/>
                <a:gd name="T57" fmla="*/ 470 h 1523"/>
                <a:gd name="T58" fmla="*/ 315 w 973"/>
                <a:gd name="T59" fmla="*/ 517 h 1523"/>
                <a:gd name="T60" fmla="*/ 252 w 973"/>
                <a:gd name="T61" fmla="*/ 586 h 1523"/>
                <a:gd name="T62" fmla="*/ 181 w 973"/>
                <a:gd name="T63" fmla="*/ 680 h 1523"/>
                <a:gd name="T64" fmla="*/ 27 w 973"/>
                <a:gd name="T65" fmla="*/ 311 h 1523"/>
                <a:gd name="T66" fmla="*/ 85 w 973"/>
                <a:gd name="T67" fmla="*/ 239 h 1523"/>
                <a:gd name="T68" fmla="*/ 152 w 973"/>
                <a:gd name="T69" fmla="*/ 164 h 1523"/>
                <a:gd name="T70" fmla="*/ 234 w 973"/>
                <a:gd name="T71" fmla="*/ 95 h 1523"/>
                <a:gd name="T72" fmla="*/ 332 w 973"/>
                <a:gd name="T73" fmla="*/ 38 h 1523"/>
                <a:gd name="T74" fmla="*/ 400 w 973"/>
                <a:gd name="T75" fmla="*/ 14 h 1523"/>
                <a:gd name="T76" fmla="*/ 477 w 973"/>
                <a:gd name="T77" fmla="*/ 2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3" h="1523">
                  <a:moveTo>
                    <a:pt x="519" y="0"/>
                  </a:moveTo>
                  <a:lnTo>
                    <a:pt x="555" y="2"/>
                  </a:lnTo>
                  <a:lnTo>
                    <a:pt x="590" y="9"/>
                  </a:lnTo>
                  <a:lnTo>
                    <a:pt x="625" y="19"/>
                  </a:lnTo>
                  <a:lnTo>
                    <a:pt x="659" y="33"/>
                  </a:lnTo>
                  <a:lnTo>
                    <a:pt x="694" y="52"/>
                  </a:lnTo>
                  <a:lnTo>
                    <a:pt x="724" y="73"/>
                  </a:lnTo>
                  <a:lnTo>
                    <a:pt x="753" y="98"/>
                  </a:lnTo>
                  <a:lnTo>
                    <a:pt x="780" y="126"/>
                  </a:lnTo>
                  <a:lnTo>
                    <a:pt x="805" y="158"/>
                  </a:lnTo>
                  <a:lnTo>
                    <a:pt x="828" y="192"/>
                  </a:lnTo>
                  <a:lnTo>
                    <a:pt x="847" y="230"/>
                  </a:lnTo>
                  <a:lnTo>
                    <a:pt x="865" y="270"/>
                  </a:lnTo>
                  <a:lnTo>
                    <a:pt x="878" y="314"/>
                  </a:lnTo>
                  <a:lnTo>
                    <a:pt x="888" y="360"/>
                  </a:lnTo>
                  <a:lnTo>
                    <a:pt x="895" y="409"/>
                  </a:lnTo>
                  <a:lnTo>
                    <a:pt x="897" y="459"/>
                  </a:lnTo>
                  <a:lnTo>
                    <a:pt x="895" y="519"/>
                  </a:lnTo>
                  <a:lnTo>
                    <a:pt x="888" y="575"/>
                  </a:lnTo>
                  <a:lnTo>
                    <a:pt x="878" y="628"/>
                  </a:lnTo>
                  <a:lnTo>
                    <a:pt x="864" y="678"/>
                  </a:lnTo>
                  <a:lnTo>
                    <a:pt x="846" y="723"/>
                  </a:lnTo>
                  <a:lnTo>
                    <a:pt x="810" y="796"/>
                  </a:lnTo>
                  <a:lnTo>
                    <a:pt x="770" y="866"/>
                  </a:lnTo>
                  <a:lnTo>
                    <a:pt x="724" y="933"/>
                  </a:lnTo>
                  <a:lnTo>
                    <a:pt x="698" y="969"/>
                  </a:lnTo>
                  <a:lnTo>
                    <a:pt x="670" y="1006"/>
                  </a:lnTo>
                  <a:lnTo>
                    <a:pt x="641" y="1043"/>
                  </a:lnTo>
                  <a:lnTo>
                    <a:pt x="613" y="1076"/>
                  </a:lnTo>
                  <a:lnTo>
                    <a:pt x="587" y="1105"/>
                  </a:lnTo>
                  <a:lnTo>
                    <a:pt x="564" y="1130"/>
                  </a:lnTo>
                  <a:lnTo>
                    <a:pt x="550" y="1144"/>
                  </a:lnTo>
                  <a:lnTo>
                    <a:pt x="538" y="1155"/>
                  </a:lnTo>
                  <a:lnTo>
                    <a:pt x="529" y="1164"/>
                  </a:lnTo>
                  <a:lnTo>
                    <a:pt x="973" y="1164"/>
                  </a:lnTo>
                  <a:lnTo>
                    <a:pt x="973" y="1523"/>
                  </a:lnTo>
                  <a:lnTo>
                    <a:pt x="13" y="1523"/>
                  </a:lnTo>
                  <a:lnTo>
                    <a:pt x="13" y="1275"/>
                  </a:lnTo>
                  <a:lnTo>
                    <a:pt x="392" y="799"/>
                  </a:lnTo>
                  <a:lnTo>
                    <a:pt x="418" y="764"/>
                  </a:lnTo>
                  <a:lnTo>
                    <a:pt x="442" y="732"/>
                  </a:lnTo>
                  <a:lnTo>
                    <a:pt x="462" y="701"/>
                  </a:lnTo>
                  <a:lnTo>
                    <a:pt x="478" y="673"/>
                  </a:lnTo>
                  <a:lnTo>
                    <a:pt x="491" y="648"/>
                  </a:lnTo>
                  <a:lnTo>
                    <a:pt x="507" y="606"/>
                  </a:lnTo>
                  <a:lnTo>
                    <a:pt x="516" y="563"/>
                  </a:lnTo>
                  <a:lnTo>
                    <a:pt x="519" y="518"/>
                  </a:lnTo>
                  <a:lnTo>
                    <a:pt x="517" y="494"/>
                  </a:lnTo>
                  <a:lnTo>
                    <a:pt x="513" y="473"/>
                  </a:lnTo>
                  <a:lnTo>
                    <a:pt x="506" y="457"/>
                  </a:lnTo>
                  <a:lnTo>
                    <a:pt x="498" y="447"/>
                  </a:lnTo>
                  <a:lnTo>
                    <a:pt x="485" y="439"/>
                  </a:lnTo>
                  <a:lnTo>
                    <a:pt x="470" y="435"/>
                  </a:lnTo>
                  <a:lnTo>
                    <a:pt x="450" y="434"/>
                  </a:lnTo>
                  <a:lnTo>
                    <a:pt x="434" y="436"/>
                  </a:lnTo>
                  <a:lnTo>
                    <a:pt x="415" y="444"/>
                  </a:lnTo>
                  <a:lnTo>
                    <a:pt x="394" y="455"/>
                  </a:lnTo>
                  <a:lnTo>
                    <a:pt x="370" y="470"/>
                  </a:lnTo>
                  <a:lnTo>
                    <a:pt x="343" y="491"/>
                  </a:lnTo>
                  <a:lnTo>
                    <a:pt x="315" y="517"/>
                  </a:lnTo>
                  <a:lnTo>
                    <a:pt x="284" y="549"/>
                  </a:lnTo>
                  <a:lnTo>
                    <a:pt x="252" y="586"/>
                  </a:lnTo>
                  <a:lnTo>
                    <a:pt x="217" y="630"/>
                  </a:lnTo>
                  <a:lnTo>
                    <a:pt x="181" y="680"/>
                  </a:lnTo>
                  <a:lnTo>
                    <a:pt x="0" y="341"/>
                  </a:lnTo>
                  <a:lnTo>
                    <a:pt x="27" y="311"/>
                  </a:lnTo>
                  <a:lnTo>
                    <a:pt x="55" y="278"/>
                  </a:lnTo>
                  <a:lnTo>
                    <a:pt x="85" y="239"/>
                  </a:lnTo>
                  <a:lnTo>
                    <a:pt x="117" y="201"/>
                  </a:lnTo>
                  <a:lnTo>
                    <a:pt x="152" y="164"/>
                  </a:lnTo>
                  <a:lnTo>
                    <a:pt x="191" y="128"/>
                  </a:lnTo>
                  <a:lnTo>
                    <a:pt x="234" y="95"/>
                  </a:lnTo>
                  <a:lnTo>
                    <a:pt x="280" y="65"/>
                  </a:lnTo>
                  <a:lnTo>
                    <a:pt x="332" y="38"/>
                  </a:lnTo>
                  <a:lnTo>
                    <a:pt x="365" y="24"/>
                  </a:lnTo>
                  <a:lnTo>
                    <a:pt x="400" y="14"/>
                  </a:lnTo>
                  <a:lnTo>
                    <a:pt x="437" y="6"/>
                  </a:lnTo>
                  <a:lnTo>
                    <a:pt x="477" y="2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6803A"/>
            </a:solidFill>
            <a:ln w="0">
              <a:solidFill>
                <a:srgbClr val="E6803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800">
                <a:solidFill>
                  <a:srgbClr val="000000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642225" y="515938"/>
              <a:ext cx="682625" cy="768350"/>
            </a:xfrm>
            <a:custGeom>
              <a:avLst/>
              <a:gdLst>
                <a:gd name="T0" fmla="*/ 420 w 1291"/>
                <a:gd name="T1" fmla="*/ 1122 h 1451"/>
                <a:gd name="T2" fmla="*/ 584 w 1291"/>
                <a:gd name="T3" fmla="*/ 1120 h 1451"/>
                <a:gd name="T4" fmla="*/ 663 w 1291"/>
                <a:gd name="T5" fmla="*/ 1104 h 1451"/>
                <a:gd name="T6" fmla="*/ 729 w 1291"/>
                <a:gd name="T7" fmla="*/ 1073 h 1451"/>
                <a:gd name="T8" fmla="*/ 783 w 1291"/>
                <a:gd name="T9" fmla="*/ 1028 h 1451"/>
                <a:gd name="T10" fmla="*/ 818 w 1291"/>
                <a:gd name="T11" fmla="*/ 973 h 1451"/>
                <a:gd name="T12" fmla="*/ 843 w 1291"/>
                <a:gd name="T13" fmla="*/ 903 h 1451"/>
                <a:gd name="T14" fmla="*/ 858 w 1291"/>
                <a:gd name="T15" fmla="*/ 817 h 1451"/>
                <a:gd name="T16" fmla="*/ 863 w 1291"/>
                <a:gd name="T17" fmla="*/ 716 h 1451"/>
                <a:gd name="T18" fmla="*/ 858 w 1291"/>
                <a:gd name="T19" fmla="*/ 617 h 1451"/>
                <a:gd name="T20" fmla="*/ 841 w 1291"/>
                <a:gd name="T21" fmla="*/ 534 h 1451"/>
                <a:gd name="T22" fmla="*/ 815 w 1291"/>
                <a:gd name="T23" fmla="*/ 467 h 1451"/>
                <a:gd name="T24" fmla="*/ 778 w 1291"/>
                <a:gd name="T25" fmla="*/ 414 h 1451"/>
                <a:gd name="T26" fmla="*/ 732 w 1291"/>
                <a:gd name="T27" fmla="*/ 375 h 1451"/>
                <a:gd name="T28" fmla="*/ 676 w 1291"/>
                <a:gd name="T29" fmla="*/ 349 h 1451"/>
                <a:gd name="T30" fmla="*/ 589 w 1291"/>
                <a:gd name="T31" fmla="*/ 332 h 1451"/>
                <a:gd name="T32" fmla="*/ 420 w 1291"/>
                <a:gd name="T33" fmla="*/ 330 h 1451"/>
                <a:gd name="T34" fmla="*/ 564 w 1291"/>
                <a:gd name="T35" fmla="*/ 0 h 1451"/>
                <a:gd name="T36" fmla="*/ 711 w 1291"/>
                <a:gd name="T37" fmla="*/ 10 h 1451"/>
                <a:gd name="T38" fmla="*/ 850 w 1291"/>
                <a:gd name="T39" fmla="*/ 41 h 1451"/>
                <a:gd name="T40" fmla="*/ 950 w 1291"/>
                <a:gd name="T41" fmla="*/ 82 h 1451"/>
                <a:gd name="T42" fmla="*/ 1039 w 1291"/>
                <a:gd name="T43" fmla="*/ 138 h 1451"/>
                <a:gd name="T44" fmla="*/ 1118 w 1291"/>
                <a:gd name="T45" fmla="*/ 208 h 1451"/>
                <a:gd name="T46" fmla="*/ 1183 w 1291"/>
                <a:gd name="T47" fmla="*/ 294 h 1451"/>
                <a:gd name="T48" fmla="*/ 1234 w 1291"/>
                <a:gd name="T49" fmla="*/ 396 h 1451"/>
                <a:gd name="T50" fmla="*/ 1266 w 1291"/>
                <a:gd name="T51" fmla="*/ 493 h 1451"/>
                <a:gd name="T52" fmla="*/ 1285 w 1291"/>
                <a:gd name="T53" fmla="*/ 601 h 1451"/>
                <a:gd name="T54" fmla="*/ 1291 w 1291"/>
                <a:gd name="T55" fmla="*/ 721 h 1451"/>
                <a:gd name="T56" fmla="*/ 1285 w 1291"/>
                <a:gd name="T57" fmla="*/ 841 h 1451"/>
                <a:gd name="T58" fmla="*/ 1266 w 1291"/>
                <a:gd name="T59" fmla="*/ 950 h 1451"/>
                <a:gd name="T60" fmla="*/ 1234 w 1291"/>
                <a:gd name="T61" fmla="*/ 1047 h 1451"/>
                <a:gd name="T62" fmla="*/ 1183 w 1291"/>
                <a:gd name="T63" fmla="*/ 1149 h 1451"/>
                <a:gd name="T64" fmla="*/ 1118 w 1291"/>
                <a:gd name="T65" fmla="*/ 1236 h 1451"/>
                <a:gd name="T66" fmla="*/ 1039 w 1291"/>
                <a:gd name="T67" fmla="*/ 1308 h 1451"/>
                <a:gd name="T68" fmla="*/ 950 w 1291"/>
                <a:gd name="T69" fmla="*/ 1365 h 1451"/>
                <a:gd name="T70" fmla="*/ 849 w 1291"/>
                <a:gd name="T71" fmla="*/ 1407 h 1451"/>
                <a:gd name="T72" fmla="*/ 710 w 1291"/>
                <a:gd name="T73" fmla="*/ 1440 h 1451"/>
                <a:gd name="T74" fmla="*/ 562 w 1291"/>
                <a:gd name="T75" fmla="*/ 1451 h 1451"/>
                <a:gd name="T76" fmla="*/ 0 w 1291"/>
                <a:gd name="T77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1" h="1451">
                  <a:moveTo>
                    <a:pt x="420" y="330"/>
                  </a:moveTo>
                  <a:lnTo>
                    <a:pt x="420" y="1122"/>
                  </a:lnTo>
                  <a:lnTo>
                    <a:pt x="538" y="1122"/>
                  </a:lnTo>
                  <a:lnTo>
                    <a:pt x="584" y="1120"/>
                  </a:lnTo>
                  <a:lnTo>
                    <a:pt x="625" y="1113"/>
                  </a:lnTo>
                  <a:lnTo>
                    <a:pt x="663" y="1104"/>
                  </a:lnTo>
                  <a:lnTo>
                    <a:pt x="698" y="1091"/>
                  </a:lnTo>
                  <a:lnTo>
                    <a:pt x="729" y="1073"/>
                  </a:lnTo>
                  <a:lnTo>
                    <a:pt x="757" y="1053"/>
                  </a:lnTo>
                  <a:lnTo>
                    <a:pt x="783" y="1028"/>
                  </a:lnTo>
                  <a:lnTo>
                    <a:pt x="801" y="1002"/>
                  </a:lnTo>
                  <a:lnTo>
                    <a:pt x="818" y="973"/>
                  </a:lnTo>
                  <a:lnTo>
                    <a:pt x="832" y="940"/>
                  </a:lnTo>
                  <a:lnTo>
                    <a:pt x="843" y="903"/>
                  </a:lnTo>
                  <a:lnTo>
                    <a:pt x="852" y="863"/>
                  </a:lnTo>
                  <a:lnTo>
                    <a:pt x="858" y="817"/>
                  </a:lnTo>
                  <a:lnTo>
                    <a:pt x="862" y="769"/>
                  </a:lnTo>
                  <a:lnTo>
                    <a:pt x="863" y="716"/>
                  </a:lnTo>
                  <a:lnTo>
                    <a:pt x="862" y="665"/>
                  </a:lnTo>
                  <a:lnTo>
                    <a:pt x="858" y="617"/>
                  </a:lnTo>
                  <a:lnTo>
                    <a:pt x="851" y="573"/>
                  </a:lnTo>
                  <a:lnTo>
                    <a:pt x="841" y="534"/>
                  </a:lnTo>
                  <a:lnTo>
                    <a:pt x="829" y="499"/>
                  </a:lnTo>
                  <a:lnTo>
                    <a:pt x="815" y="467"/>
                  </a:lnTo>
                  <a:lnTo>
                    <a:pt x="798" y="438"/>
                  </a:lnTo>
                  <a:lnTo>
                    <a:pt x="778" y="414"/>
                  </a:lnTo>
                  <a:lnTo>
                    <a:pt x="756" y="393"/>
                  </a:lnTo>
                  <a:lnTo>
                    <a:pt x="732" y="375"/>
                  </a:lnTo>
                  <a:lnTo>
                    <a:pt x="705" y="361"/>
                  </a:lnTo>
                  <a:lnTo>
                    <a:pt x="676" y="349"/>
                  </a:lnTo>
                  <a:lnTo>
                    <a:pt x="634" y="338"/>
                  </a:lnTo>
                  <a:lnTo>
                    <a:pt x="589" y="332"/>
                  </a:lnTo>
                  <a:lnTo>
                    <a:pt x="538" y="330"/>
                  </a:lnTo>
                  <a:lnTo>
                    <a:pt x="420" y="330"/>
                  </a:lnTo>
                  <a:close/>
                  <a:moveTo>
                    <a:pt x="0" y="0"/>
                  </a:moveTo>
                  <a:lnTo>
                    <a:pt x="564" y="0"/>
                  </a:lnTo>
                  <a:lnTo>
                    <a:pt x="639" y="2"/>
                  </a:lnTo>
                  <a:lnTo>
                    <a:pt x="711" y="10"/>
                  </a:lnTo>
                  <a:lnTo>
                    <a:pt x="782" y="23"/>
                  </a:lnTo>
                  <a:lnTo>
                    <a:pt x="850" y="41"/>
                  </a:lnTo>
                  <a:lnTo>
                    <a:pt x="901" y="60"/>
                  </a:lnTo>
                  <a:lnTo>
                    <a:pt x="950" y="82"/>
                  </a:lnTo>
                  <a:lnTo>
                    <a:pt x="996" y="108"/>
                  </a:lnTo>
                  <a:lnTo>
                    <a:pt x="1039" y="138"/>
                  </a:lnTo>
                  <a:lnTo>
                    <a:pt x="1080" y="171"/>
                  </a:lnTo>
                  <a:lnTo>
                    <a:pt x="1118" y="208"/>
                  </a:lnTo>
                  <a:lnTo>
                    <a:pt x="1152" y="249"/>
                  </a:lnTo>
                  <a:lnTo>
                    <a:pt x="1183" y="294"/>
                  </a:lnTo>
                  <a:lnTo>
                    <a:pt x="1210" y="343"/>
                  </a:lnTo>
                  <a:lnTo>
                    <a:pt x="1234" y="396"/>
                  </a:lnTo>
                  <a:lnTo>
                    <a:pt x="1252" y="442"/>
                  </a:lnTo>
                  <a:lnTo>
                    <a:pt x="1266" y="493"/>
                  </a:lnTo>
                  <a:lnTo>
                    <a:pt x="1276" y="545"/>
                  </a:lnTo>
                  <a:lnTo>
                    <a:pt x="1285" y="601"/>
                  </a:lnTo>
                  <a:lnTo>
                    <a:pt x="1290" y="660"/>
                  </a:lnTo>
                  <a:lnTo>
                    <a:pt x="1291" y="721"/>
                  </a:lnTo>
                  <a:lnTo>
                    <a:pt x="1290" y="782"/>
                  </a:lnTo>
                  <a:lnTo>
                    <a:pt x="1285" y="841"/>
                  </a:lnTo>
                  <a:lnTo>
                    <a:pt x="1276" y="897"/>
                  </a:lnTo>
                  <a:lnTo>
                    <a:pt x="1266" y="950"/>
                  </a:lnTo>
                  <a:lnTo>
                    <a:pt x="1252" y="1000"/>
                  </a:lnTo>
                  <a:lnTo>
                    <a:pt x="1234" y="1047"/>
                  </a:lnTo>
                  <a:lnTo>
                    <a:pt x="1210" y="1101"/>
                  </a:lnTo>
                  <a:lnTo>
                    <a:pt x="1183" y="1149"/>
                  </a:lnTo>
                  <a:lnTo>
                    <a:pt x="1152" y="1195"/>
                  </a:lnTo>
                  <a:lnTo>
                    <a:pt x="1118" y="1236"/>
                  </a:lnTo>
                  <a:lnTo>
                    <a:pt x="1080" y="1274"/>
                  </a:lnTo>
                  <a:lnTo>
                    <a:pt x="1039" y="1308"/>
                  </a:lnTo>
                  <a:lnTo>
                    <a:pt x="996" y="1338"/>
                  </a:lnTo>
                  <a:lnTo>
                    <a:pt x="950" y="1365"/>
                  </a:lnTo>
                  <a:lnTo>
                    <a:pt x="900" y="1388"/>
                  </a:lnTo>
                  <a:lnTo>
                    <a:pt x="849" y="1407"/>
                  </a:lnTo>
                  <a:lnTo>
                    <a:pt x="780" y="1427"/>
                  </a:lnTo>
                  <a:lnTo>
                    <a:pt x="710" y="1440"/>
                  </a:lnTo>
                  <a:lnTo>
                    <a:pt x="637" y="1448"/>
                  </a:lnTo>
                  <a:lnTo>
                    <a:pt x="562" y="1451"/>
                  </a:lnTo>
                  <a:lnTo>
                    <a:pt x="0" y="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7C9"/>
            </a:solidFill>
            <a:ln w="0">
              <a:solidFill>
                <a:srgbClr val="C6C7C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800">
                <a:solidFill>
                  <a:srgbClr val="000000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15188" y="176213"/>
              <a:ext cx="601663" cy="768350"/>
            </a:xfrm>
            <a:custGeom>
              <a:avLst/>
              <a:gdLst>
                <a:gd name="T0" fmla="*/ 407 w 1138"/>
                <a:gd name="T1" fmla="*/ 318 h 1451"/>
                <a:gd name="T2" fmla="*/ 407 w 1138"/>
                <a:gd name="T3" fmla="*/ 633 h 1451"/>
                <a:gd name="T4" fmla="*/ 491 w 1138"/>
                <a:gd name="T5" fmla="*/ 633 h 1451"/>
                <a:gd name="T6" fmla="*/ 521 w 1138"/>
                <a:gd name="T7" fmla="*/ 631 h 1451"/>
                <a:gd name="T8" fmla="*/ 547 w 1138"/>
                <a:gd name="T9" fmla="*/ 623 h 1451"/>
                <a:gd name="T10" fmla="*/ 573 w 1138"/>
                <a:gd name="T11" fmla="*/ 612 h 1451"/>
                <a:gd name="T12" fmla="*/ 596 w 1138"/>
                <a:gd name="T13" fmla="*/ 597 h 1451"/>
                <a:gd name="T14" fmla="*/ 611 w 1138"/>
                <a:gd name="T15" fmla="*/ 580 h 1451"/>
                <a:gd name="T16" fmla="*/ 624 w 1138"/>
                <a:gd name="T17" fmla="*/ 558 h 1451"/>
                <a:gd name="T18" fmla="*/ 632 w 1138"/>
                <a:gd name="T19" fmla="*/ 534 h 1451"/>
                <a:gd name="T20" fmla="*/ 637 w 1138"/>
                <a:gd name="T21" fmla="*/ 504 h 1451"/>
                <a:gd name="T22" fmla="*/ 639 w 1138"/>
                <a:gd name="T23" fmla="*/ 470 h 1451"/>
                <a:gd name="T24" fmla="*/ 637 w 1138"/>
                <a:gd name="T25" fmla="*/ 439 h 1451"/>
                <a:gd name="T26" fmla="*/ 632 w 1138"/>
                <a:gd name="T27" fmla="*/ 411 h 1451"/>
                <a:gd name="T28" fmla="*/ 624 w 1138"/>
                <a:gd name="T29" fmla="*/ 387 h 1451"/>
                <a:gd name="T30" fmla="*/ 612 w 1138"/>
                <a:gd name="T31" fmla="*/ 368 h 1451"/>
                <a:gd name="T32" fmla="*/ 597 w 1138"/>
                <a:gd name="T33" fmla="*/ 352 h 1451"/>
                <a:gd name="T34" fmla="*/ 574 w 1138"/>
                <a:gd name="T35" fmla="*/ 338 h 1451"/>
                <a:gd name="T36" fmla="*/ 548 w 1138"/>
                <a:gd name="T37" fmla="*/ 327 h 1451"/>
                <a:gd name="T38" fmla="*/ 522 w 1138"/>
                <a:gd name="T39" fmla="*/ 320 h 1451"/>
                <a:gd name="T40" fmla="*/ 491 w 1138"/>
                <a:gd name="T41" fmla="*/ 318 h 1451"/>
                <a:gd name="T42" fmla="*/ 407 w 1138"/>
                <a:gd name="T43" fmla="*/ 318 h 1451"/>
                <a:gd name="T44" fmla="*/ 0 w 1138"/>
                <a:gd name="T45" fmla="*/ 0 h 1451"/>
                <a:gd name="T46" fmla="*/ 534 w 1138"/>
                <a:gd name="T47" fmla="*/ 0 h 1451"/>
                <a:gd name="T48" fmla="*/ 602 w 1138"/>
                <a:gd name="T49" fmla="*/ 1 h 1451"/>
                <a:gd name="T50" fmla="*/ 668 w 1138"/>
                <a:gd name="T51" fmla="*/ 7 h 1451"/>
                <a:gd name="T52" fmla="*/ 732 w 1138"/>
                <a:gd name="T53" fmla="*/ 17 h 1451"/>
                <a:gd name="T54" fmla="*/ 778 w 1138"/>
                <a:gd name="T55" fmla="*/ 28 h 1451"/>
                <a:gd name="T56" fmla="*/ 822 w 1138"/>
                <a:gd name="T57" fmla="*/ 42 h 1451"/>
                <a:gd name="T58" fmla="*/ 862 w 1138"/>
                <a:gd name="T59" fmla="*/ 62 h 1451"/>
                <a:gd name="T60" fmla="*/ 899 w 1138"/>
                <a:gd name="T61" fmla="*/ 84 h 1451"/>
                <a:gd name="T62" fmla="*/ 932 w 1138"/>
                <a:gd name="T63" fmla="*/ 111 h 1451"/>
                <a:gd name="T64" fmla="*/ 963 w 1138"/>
                <a:gd name="T65" fmla="*/ 143 h 1451"/>
                <a:gd name="T66" fmla="*/ 990 w 1138"/>
                <a:gd name="T67" fmla="*/ 179 h 1451"/>
                <a:gd name="T68" fmla="*/ 1012 w 1138"/>
                <a:gd name="T69" fmla="*/ 220 h 1451"/>
                <a:gd name="T70" fmla="*/ 1028 w 1138"/>
                <a:gd name="T71" fmla="*/ 257 h 1451"/>
                <a:gd name="T72" fmla="*/ 1039 w 1138"/>
                <a:gd name="T73" fmla="*/ 298 h 1451"/>
                <a:gd name="T74" fmla="*/ 1048 w 1138"/>
                <a:gd name="T75" fmla="*/ 342 h 1451"/>
                <a:gd name="T76" fmla="*/ 1054 w 1138"/>
                <a:gd name="T77" fmla="*/ 391 h 1451"/>
                <a:gd name="T78" fmla="*/ 1055 w 1138"/>
                <a:gd name="T79" fmla="*/ 444 h 1451"/>
                <a:gd name="T80" fmla="*/ 1054 w 1138"/>
                <a:gd name="T81" fmla="*/ 479 h 1451"/>
                <a:gd name="T82" fmla="*/ 1050 w 1138"/>
                <a:gd name="T83" fmla="*/ 517 h 1451"/>
                <a:gd name="T84" fmla="*/ 1045 w 1138"/>
                <a:gd name="T85" fmla="*/ 555 h 1451"/>
                <a:gd name="T86" fmla="*/ 1036 w 1138"/>
                <a:gd name="T87" fmla="*/ 595 h 1451"/>
                <a:gd name="T88" fmla="*/ 1024 w 1138"/>
                <a:gd name="T89" fmla="*/ 633 h 1451"/>
                <a:gd name="T90" fmla="*/ 1007 w 1138"/>
                <a:gd name="T91" fmla="*/ 670 h 1451"/>
                <a:gd name="T92" fmla="*/ 987 w 1138"/>
                <a:gd name="T93" fmla="*/ 706 h 1451"/>
                <a:gd name="T94" fmla="*/ 961 w 1138"/>
                <a:gd name="T95" fmla="*/ 740 h 1451"/>
                <a:gd name="T96" fmla="*/ 929 w 1138"/>
                <a:gd name="T97" fmla="*/ 771 h 1451"/>
                <a:gd name="T98" fmla="*/ 902 w 1138"/>
                <a:gd name="T99" fmla="*/ 794 h 1451"/>
                <a:gd name="T100" fmla="*/ 871 w 1138"/>
                <a:gd name="T101" fmla="*/ 813 h 1451"/>
                <a:gd name="T102" fmla="*/ 837 w 1138"/>
                <a:gd name="T103" fmla="*/ 831 h 1451"/>
                <a:gd name="T104" fmla="*/ 800 w 1138"/>
                <a:gd name="T105" fmla="*/ 846 h 1451"/>
                <a:gd name="T106" fmla="*/ 1138 w 1138"/>
                <a:gd name="T107" fmla="*/ 1451 h 1451"/>
                <a:gd name="T108" fmla="*/ 697 w 1138"/>
                <a:gd name="T109" fmla="*/ 1451 h 1451"/>
                <a:gd name="T110" fmla="*/ 407 w 1138"/>
                <a:gd name="T111" fmla="*/ 885 h 1451"/>
                <a:gd name="T112" fmla="*/ 407 w 1138"/>
                <a:gd name="T113" fmla="*/ 1451 h 1451"/>
                <a:gd name="T114" fmla="*/ 0 w 1138"/>
                <a:gd name="T115" fmla="*/ 1451 h 1451"/>
                <a:gd name="T116" fmla="*/ 0 w 1138"/>
                <a:gd name="T117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8" h="1451">
                  <a:moveTo>
                    <a:pt x="407" y="318"/>
                  </a:moveTo>
                  <a:lnTo>
                    <a:pt x="407" y="633"/>
                  </a:lnTo>
                  <a:lnTo>
                    <a:pt x="491" y="633"/>
                  </a:lnTo>
                  <a:lnTo>
                    <a:pt x="521" y="631"/>
                  </a:lnTo>
                  <a:lnTo>
                    <a:pt x="547" y="623"/>
                  </a:lnTo>
                  <a:lnTo>
                    <a:pt x="573" y="612"/>
                  </a:lnTo>
                  <a:lnTo>
                    <a:pt x="596" y="597"/>
                  </a:lnTo>
                  <a:lnTo>
                    <a:pt x="611" y="580"/>
                  </a:lnTo>
                  <a:lnTo>
                    <a:pt x="624" y="558"/>
                  </a:lnTo>
                  <a:lnTo>
                    <a:pt x="632" y="534"/>
                  </a:lnTo>
                  <a:lnTo>
                    <a:pt x="637" y="504"/>
                  </a:lnTo>
                  <a:lnTo>
                    <a:pt x="639" y="470"/>
                  </a:lnTo>
                  <a:lnTo>
                    <a:pt x="637" y="439"/>
                  </a:lnTo>
                  <a:lnTo>
                    <a:pt x="632" y="411"/>
                  </a:lnTo>
                  <a:lnTo>
                    <a:pt x="624" y="387"/>
                  </a:lnTo>
                  <a:lnTo>
                    <a:pt x="612" y="368"/>
                  </a:lnTo>
                  <a:lnTo>
                    <a:pt x="597" y="352"/>
                  </a:lnTo>
                  <a:lnTo>
                    <a:pt x="574" y="338"/>
                  </a:lnTo>
                  <a:lnTo>
                    <a:pt x="548" y="327"/>
                  </a:lnTo>
                  <a:lnTo>
                    <a:pt x="522" y="320"/>
                  </a:lnTo>
                  <a:lnTo>
                    <a:pt x="491" y="318"/>
                  </a:lnTo>
                  <a:lnTo>
                    <a:pt x="407" y="318"/>
                  </a:lnTo>
                  <a:close/>
                  <a:moveTo>
                    <a:pt x="0" y="0"/>
                  </a:moveTo>
                  <a:lnTo>
                    <a:pt x="534" y="0"/>
                  </a:lnTo>
                  <a:lnTo>
                    <a:pt x="602" y="1"/>
                  </a:lnTo>
                  <a:lnTo>
                    <a:pt x="668" y="7"/>
                  </a:lnTo>
                  <a:lnTo>
                    <a:pt x="732" y="17"/>
                  </a:lnTo>
                  <a:lnTo>
                    <a:pt x="778" y="28"/>
                  </a:lnTo>
                  <a:lnTo>
                    <a:pt x="822" y="42"/>
                  </a:lnTo>
                  <a:lnTo>
                    <a:pt x="862" y="62"/>
                  </a:lnTo>
                  <a:lnTo>
                    <a:pt x="899" y="84"/>
                  </a:lnTo>
                  <a:lnTo>
                    <a:pt x="932" y="111"/>
                  </a:lnTo>
                  <a:lnTo>
                    <a:pt x="963" y="143"/>
                  </a:lnTo>
                  <a:lnTo>
                    <a:pt x="990" y="179"/>
                  </a:lnTo>
                  <a:lnTo>
                    <a:pt x="1012" y="220"/>
                  </a:lnTo>
                  <a:lnTo>
                    <a:pt x="1028" y="257"/>
                  </a:lnTo>
                  <a:lnTo>
                    <a:pt x="1039" y="298"/>
                  </a:lnTo>
                  <a:lnTo>
                    <a:pt x="1048" y="342"/>
                  </a:lnTo>
                  <a:lnTo>
                    <a:pt x="1054" y="391"/>
                  </a:lnTo>
                  <a:lnTo>
                    <a:pt x="1055" y="444"/>
                  </a:lnTo>
                  <a:lnTo>
                    <a:pt x="1054" y="479"/>
                  </a:lnTo>
                  <a:lnTo>
                    <a:pt x="1050" y="517"/>
                  </a:lnTo>
                  <a:lnTo>
                    <a:pt x="1045" y="555"/>
                  </a:lnTo>
                  <a:lnTo>
                    <a:pt x="1036" y="595"/>
                  </a:lnTo>
                  <a:lnTo>
                    <a:pt x="1024" y="633"/>
                  </a:lnTo>
                  <a:lnTo>
                    <a:pt x="1007" y="670"/>
                  </a:lnTo>
                  <a:lnTo>
                    <a:pt x="987" y="706"/>
                  </a:lnTo>
                  <a:lnTo>
                    <a:pt x="961" y="740"/>
                  </a:lnTo>
                  <a:lnTo>
                    <a:pt x="929" y="771"/>
                  </a:lnTo>
                  <a:lnTo>
                    <a:pt x="902" y="794"/>
                  </a:lnTo>
                  <a:lnTo>
                    <a:pt x="871" y="813"/>
                  </a:lnTo>
                  <a:lnTo>
                    <a:pt x="837" y="831"/>
                  </a:lnTo>
                  <a:lnTo>
                    <a:pt x="800" y="846"/>
                  </a:lnTo>
                  <a:lnTo>
                    <a:pt x="1138" y="1451"/>
                  </a:lnTo>
                  <a:lnTo>
                    <a:pt x="697" y="1451"/>
                  </a:lnTo>
                  <a:lnTo>
                    <a:pt x="407" y="885"/>
                  </a:lnTo>
                  <a:lnTo>
                    <a:pt x="407" y="1451"/>
                  </a:lnTo>
                  <a:lnTo>
                    <a:pt x="0" y="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solidFill>
                <a:srgbClr val="70717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800">
                <a:solidFill>
                  <a:srgbClr val="000000"/>
                </a:solidFill>
                <a:latin typeface="Arial" charset="0"/>
                <a:ea typeface="ヒラギノ角ゴ Pro W3" pitchFamily="48" charset="-128"/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3985" y="273844"/>
            <a:ext cx="7886700" cy="678656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E6803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6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3236" y="61139"/>
            <a:ext cx="7209265" cy="7206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F5CA0F-058F-47A5-9F2A-79B1056DA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98B9-A8BF-4AE1-837A-DA922CF9D24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1716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5065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A965-9216-4A22-B761-8799F1835D52}" type="slidenum">
              <a:rPr lang="en-US"/>
              <a:t>‹#›</a:t>
            </a:fld>
            <a:endParaRPr lang="en-US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E697FB80-01D1-407A-9FF0-7B02B5962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95291" y="789386"/>
            <a:ext cx="4135437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83128" y="789386"/>
            <a:ext cx="4137025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5A96-619D-43CD-9871-31DC7F7D9F3C}" type="slidenum">
              <a:rPr lang="en-US"/>
              <a:t>‹#›</a:t>
            </a:fld>
            <a:endParaRPr lang="en-US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39FC3C32-3291-4A27-8F24-9BC4B2C7C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9493"/>
            <a:ext cx="4040188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8" y="1169493"/>
            <a:ext cx="4041775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8" y="163115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27E7-DAFC-4500-A67C-1EBEA682D1DC}" type="slidenum">
              <a:rPr lang="en-US"/>
              <a:t>‹#›</a:t>
            </a:fld>
            <a:endParaRPr 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D6A48FD7-CFE5-4865-9C2A-E0E492AE9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7B08-D143-4FDC-85BD-C47EF51B59C1}" type="slidenum">
              <a:rPr lang="en-US"/>
              <a:t>‹#›</a:t>
            </a:fld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C7A4CC7-B52D-4240-A612-EABB075B6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967C-CA59-42A7-8CBF-8D8DAC0F5819}" type="slidenum">
              <a:rPr lang="en-US"/>
              <a:t>‹#›</a:t>
            </a:fld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AFC2467E-3A71-4CCA-9FEA-2A3F03DA2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0478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3" y="1076327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D25A-53A1-42FF-A7FB-3DC360E11507}" type="slidenum">
              <a:rPr lang="en-US"/>
              <a:t>‹#›</a:t>
            </a:fld>
            <a:endParaRPr lang="en-US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C855BB3-C17A-492A-BADA-9D7148CD7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459582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4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E1FB-0D91-4B0A-958E-13876DC899DB}" type="slidenum">
              <a:rPr lang="en-US"/>
              <a:t>‹#›</a:t>
            </a:fld>
            <a:endParaRPr lang="en-US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0A84A2A-3D59-4D3F-92DD-92A723369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47813" y="4795838"/>
            <a:ext cx="5399087" cy="2873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Hattermann@pik-potsdam.de - GCM2020 Climate &amp; Life (II)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A_RGB"/>
          <p:cNvPicPr>
            <a:picLocks noChangeAspect="1" noChangeArrowheads="1"/>
          </p:cNvPicPr>
          <p:nvPr/>
        </p:nvPicPr>
        <p:blipFill>
          <a:blip r:embed="rId13"/>
          <a:stretch/>
        </p:blipFill>
        <p:spPr bwMode="auto">
          <a:xfrm>
            <a:off x="228600" y="4581525"/>
            <a:ext cx="1157288" cy="5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4795838"/>
            <a:ext cx="1800225" cy="28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A88556F-A056-4E51-9692-6FAE22521DA9}" type="slidenum">
              <a:rPr lang="en-US"/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88988"/>
            <a:ext cx="8424862" cy="157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/>
              <a:t>Textmasterformate durch Klicken bearbeiten</a:t>
            </a:r>
            <a:endParaRPr/>
          </a:p>
          <a:p>
            <a:pPr lvl="1">
              <a:defRPr/>
            </a:pPr>
            <a:r>
              <a:rPr lang="en-US"/>
              <a:t>	Zweite Ebene</a:t>
            </a:r>
            <a:endParaRPr/>
          </a:p>
          <a:p>
            <a:pPr lvl="2">
              <a:defRPr/>
            </a:pPr>
            <a:r>
              <a:rPr lang="en-US"/>
              <a:t>Dritte Ebene</a:t>
            </a:r>
            <a:endParaRPr/>
          </a:p>
          <a:p>
            <a:pPr lvl="3">
              <a:defRPr/>
            </a:pPr>
            <a:r>
              <a:rPr lang="en-US"/>
              <a:t>Vierte Ebene</a:t>
            </a:r>
            <a:endParaRPr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06375"/>
            <a:ext cx="8424862" cy="47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Titelmasterformat durch Klicken bearbeiten</a:t>
            </a:r>
            <a:endParaRPr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1547813" y="4765674"/>
            <a:ext cx="734536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4795838"/>
            <a:ext cx="5399087" cy="28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Manfred.Stock@pik-potsdam.de - GCM2020 Climate &amp; Life (II)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2pPr>
      <a:lvl3pPr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3pPr>
      <a:lvl4pPr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4pPr>
      <a:lvl5pPr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5pPr>
      <a:lvl6pPr marL="457200"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6pPr>
      <a:lvl7pPr marL="914400"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7pPr>
      <a:lvl8pPr marL="1371600"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8pPr>
      <a:lvl9pPr marL="1828800" algn="l">
        <a:spcBef>
          <a:spcPts val="0"/>
        </a:spcBef>
        <a:spcAft>
          <a:spcPts val="0"/>
        </a:spcAft>
        <a:defRPr sz="3200" b="1">
          <a:solidFill>
            <a:srgbClr val="FF9933"/>
          </a:solidFill>
          <a:latin typeface="Calibri"/>
          <a:ea typeface="ヒラギノ角ゴ Pro W3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1400">
          <a:solidFill>
            <a:schemeClr val="tx1"/>
          </a:solidFill>
          <a:latin typeface="Arial"/>
          <a:ea typeface="+mn-ea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1400">
          <a:solidFill>
            <a:schemeClr val="tx1"/>
          </a:solidFill>
          <a:latin typeface="Arial"/>
          <a:ea typeface="+mn-ea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1400">
          <a:solidFill>
            <a:schemeClr val="tx1"/>
          </a:solidFill>
          <a:latin typeface="Arial"/>
          <a:ea typeface="+mn-ea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1400">
          <a:solidFill>
            <a:schemeClr val="tx1"/>
          </a:solidFill>
          <a:latin typeface="Arial"/>
          <a:ea typeface="+mn-ea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1400">
          <a:solidFill>
            <a:schemeClr val="tx1"/>
          </a:solidFill>
          <a:latin typeface="Arial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-1840" y="627534"/>
            <a:ext cx="9142160" cy="554635"/>
          </a:xfrm>
          <a:prstGeom prst="rect">
            <a:avLst/>
          </a:prstGeom>
          <a:solidFill>
            <a:srgbClr val="2F594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562284" y="627534"/>
            <a:ext cx="7886700" cy="521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82930" y="1275606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Formatvorlagen des Textmasters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9" name="Datumsplatzhalter 3"/>
          <p:cNvSpPr txBox="1"/>
          <p:nvPr/>
        </p:nvSpPr>
        <p:spPr bwMode="auto">
          <a:xfrm>
            <a:off x="581328" y="4811506"/>
            <a:ext cx="634704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l" defTabSz="914400">
              <a:defRPr sz="1000" b="0">
                <a:solidFill>
                  <a:srgbClr val="5B5855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75" b="0">
                <a:solidFill>
                  <a:schemeClr val="tx1"/>
                </a:solidFill>
              </a:rPr>
              <a:t>VL Hydrologie, Dr. Tobias Pilz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0" y="4843889"/>
            <a:ext cx="9144000" cy="5400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de-DE" sz="1800">
              <a:solidFill>
                <a:srgbClr val="C6C5BA"/>
              </a:solidFill>
              <a:latin typeface="Arial"/>
              <a:cs typeface="Arial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7919680" y="4819085"/>
            <a:ext cx="778626" cy="257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675" b="0">
                <a:solidFill>
                  <a:srgbClr val="2F594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959D87B1-1F1C-4319-8EA1-6710C33C6049}" type="slidenum">
              <a:rPr lang="de-DE"/>
              <a:t>‹#›</a:t>
            </a:fld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53390" y="79207"/>
            <a:ext cx="1211996" cy="476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6804252" y="126901"/>
            <a:ext cx="985838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685800">
        <a:lnSpc>
          <a:spcPct val="90000"/>
        </a:lnSpc>
        <a:spcBef>
          <a:spcPts val="0"/>
        </a:spcBef>
        <a:buNone/>
        <a:defRPr sz="2400" b="1">
          <a:solidFill>
            <a:srgbClr val="2F5942"/>
          </a:solidFill>
          <a:latin typeface="+mn-lt"/>
          <a:ea typeface="+mj-ea"/>
          <a:cs typeface="Arial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Symbol"/>
        <a:buChar char="-"/>
        <a:defRPr sz="1600">
          <a:solidFill>
            <a:schemeClr val="tx1"/>
          </a:solidFill>
          <a:latin typeface="+mn-lt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Aria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.flinders.edu.au/~mattom/IntroOc/notes/figures/fig2a2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F51826-BDAC-437D-86DB-8E58BE97E5D5}" type="slidenum">
              <a:rPr lang="en-US"/>
              <a:t>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2046" y="206375"/>
            <a:ext cx="8196377" cy="474663"/>
          </a:xfrm>
        </p:spPr>
        <p:txBody>
          <a:bodyPr/>
          <a:lstStyle/>
          <a:p>
            <a:pPr>
              <a:defRPr/>
            </a:pPr>
            <a:r>
              <a:rPr lang="en-GB" dirty="0"/>
              <a:t>II - Climate shapes live on earth </a:t>
            </a: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789385"/>
            <a:ext cx="5616624" cy="3312895"/>
          </a:xfrm>
        </p:spPr>
        <p:txBody>
          <a:bodyPr/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  <a:defRPr/>
            </a:pPr>
            <a:r>
              <a:rPr lang="en-GB"/>
              <a:t>Circulation cells and precipitation</a:t>
            </a:r>
            <a:endParaRPr/>
          </a:p>
          <a:p>
            <a:pPr marL="457200" indent="-457200">
              <a:lnSpc>
                <a:spcPts val="3200"/>
              </a:lnSpc>
              <a:buFont typeface="+mj-lt"/>
              <a:buAutoNum type="arabicPeriod"/>
              <a:defRPr/>
            </a:pPr>
            <a:r>
              <a:rPr lang="en-GB"/>
              <a:t>The Ocean Land Exchange </a:t>
            </a:r>
            <a:endParaRPr/>
          </a:p>
          <a:p>
            <a:pPr marL="457200" indent="-457200">
              <a:lnSpc>
                <a:spcPts val="3200"/>
              </a:lnSpc>
              <a:buFont typeface="+mj-lt"/>
              <a:buAutoNum type="arabicPeriod"/>
              <a:defRPr/>
            </a:pPr>
            <a:r>
              <a:rPr lang="en-GB"/>
              <a:t>Where do the Seasons come from?</a:t>
            </a:r>
            <a:endParaRPr/>
          </a:p>
          <a:p>
            <a:pPr marL="457200" indent="-457200">
              <a:lnSpc>
                <a:spcPts val="3200"/>
              </a:lnSpc>
              <a:buFont typeface="+mj-lt"/>
              <a:buAutoNum type="arabicPeriod"/>
              <a:defRPr/>
            </a:pPr>
            <a:r>
              <a:rPr lang="en-US"/>
              <a:t>Seasonal Land-Ocean variability</a:t>
            </a:r>
            <a:endParaRPr lang="en-GB"/>
          </a:p>
          <a:p>
            <a:pPr marL="457200" indent="-457200">
              <a:lnSpc>
                <a:spcPts val="3200"/>
              </a:lnSpc>
              <a:buFont typeface="+mj-lt"/>
              <a:buAutoNum type="arabicPeriod"/>
              <a:defRPr/>
            </a:pPr>
            <a:r>
              <a:rPr lang="en-GB"/>
              <a:t>Wind effects on Ocean flows</a:t>
            </a:r>
            <a:endParaRPr/>
          </a:p>
          <a:p>
            <a:pPr marL="457200" indent="-457200">
              <a:lnSpc>
                <a:spcPts val="3200"/>
              </a:lnSpc>
              <a:buFont typeface="+mj-lt"/>
              <a:buAutoNum type="arabicPeriod"/>
              <a:defRPr/>
            </a:pPr>
            <a:r>
              <a:rPr lang="en-GB"/>
              <a:t>Energy transport in the Oceans</a:t>
            </a:r>
            <a:br>
              <a:rPr lang="en-GB"/>
            </a:br>
            <a:r>
              <a:rPr lang="en-GB"/>
              <a:t>by conveyer belts</a:t>
            </a: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92080" y="2704038"/>
            <a:ext cx="3744416" cy="195594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48200BA-B3D2-4C4B-A888-791EDEFC84F6}"/>
              </a:ext>
            </a:extLst>
          </p:cNvPr>
          <p:cNvSpPr txBox="1">
            <a:spLocks/>
          </p:cNvSpPr>
          <p:nvPr/>
        </p:nvSpPr>
        <p:spPr bwMode="auto">
          <a:xfrm>
            <a:off x="1691680" y="4290650"/>
            <a:ext cx="4464422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5pPr>
            <a:lvl6pPr marL="2286000" algn="l" defTabSz="914400"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6pPr>
            <a:lvl7pPr marL="2743200" algn="l" defTabSz="914400"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7pPr>
            <a:lvl8pPr marL="3200400" algn="l" defTabSz="914400"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8pPr>
            <a:lvl9pPr marL="3657600" algn="l" defTabSz="914400">
              <a:defRPr sz="2400">
                <a:solidFill>
                  <a:schemeClr val="tx1"/>
                </a:solidFill>
                <a:latin typeface="Arial"/>
                <a:ea typeface="ヒラギノ角ゴ Pro W3"/>
                <a:cs typeface="+mn-cs"/>
              </a:defRPr>
            </a:lvl9pPr>
          </a:lstStyle>
          <a:p>
            <a:r>
              <a:rPr lang="de-DE" sz="1800" u="sng" dirty="0">
                <a:solidFill>
                  <a:schemeClr val="accent3">
                    <a:lumMod val="50000"/>
                  </a:schemeClr>
                </a:solidFill>
              </a:rPr>
              <a:t>hattermann@pik-potsdam.de</a:t>
            </a:r>
            <a:endParaRPr lang="en-DE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>
            <a:spLocks/>
          </p:cNvSpPr>
          <p:nvPr/>
        </p:nvSpPr>
        <p:spPr bwMode="auto">
          <a:xfrm>
            <a:off x="1076229" y="1092309"/>
            <a:ext cx="5947462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Caution:</a:t>
            </a:r>
            <a:endParaRPr sz="18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b="0" dirty="0">
                <a:latin typeface="+mn-lt"/>
              </a:rPr>
              <a:t>Zonal weather pattern is not completely true. </a:t>
            </a:r>
            <a:endParaRPr sz="1800" dirty="0">
              <a:latin typeface="+mn-lt"/>
            </a:endParaRPr>
          </a:p>
          <a:p>
            <a:pPr>
              <a:defRPr/>
            </a:pPr>
            <a:r>
              <a:rPr lang="en-US" b="0" dirty="0">
                <a:latin typeface="+mn-lt"/>
              </a:rPr>
              <a:t>The pattern is disrupted by land-sea contrasts</a:t>
            </a:r>
            <a:endParaRPr sz="1800" dirty="0">
              <a:latin typeface="+mn-lt"/>
            </a:endParaRPr>
          </a:p>
        </p:txBody>
      </p:sp>
      <p:sp>
        <p:nvSpPr>
          <p:cNvPr id="5" name="Text Box 2"/>
          <p:cNvSpPr>
            <a:spLocks/>
          </p:cNvSpPr>
          <p:nvPr/>
        </p:nvSpPr>
        <p:spPr bwMode="auto">
          <a:xfrm>
            <a:off x="1049589" y="2666196"/>
            <a:ext cx="4546437" cy="13849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2800" dirty="0">
                <a:latin typeface="+mn-lt"/>
              </a:rPr>
              <a:t>Land heats and cools rapidly</a:t>
            </a:r>
            <a:endParaRPr sz="1800" dirty="0">
              <a:latin typeface="+mn-lt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Water heats and cools slowly</a:t>
            </a:r>
            <a:endParaRPr sz="18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395288" y="205979"/>
            <a:ext cx="8748712" cy="475059"/>
          </a:xfrm>
        </p:spPr>
        <p:txBody>
          <a:bodyPr/>
          <a:lstStyle/>
          <a:p>
            <a:pPr>
              <a:defRPr/>
            </a:pPr>
            <a:r>
              <a:rPr lang="en-GB" dirty="0"/>
              <a:t>The Ocean Land Exchange in the Climate System</a:t>
            </a:r>
            <a:endParaRPr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60569" y="426664"/>
            <a:ext cx="6367815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83150" y="-20538"/>
            <a:ext cx="8569200" cy="583574"/>
          </a:xfrm>
        </p:spPr>
        <p:txBody>
          <a:bodyPr/>
          <a:lstStyle/>
          <a:p>
            <a:pPr>
              <a:defRPr/>
            </a:pPr>
            <a:r>
              <a:rPr lang="en-GB"/>
              <a:t>2/3 of Earth‘s surface is covered by Oceans</a:t>
            </a:r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11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34829" y="887032"/>
            <a:ext cx="464373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1871" y="571358"/>
            <a:ext cx="8466705" cy="4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316416" y="4867484"/>
            <a:ext cx="621209" cy="218185"/>
          </a:xfrm>
        </p:spPr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12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7474"/>
            <a:ext cx="8424862" cy="529828"/>
          </a:xfrm>
        </p:spPr>
        <p:txBody>
          <a:bodyPr/>
          <a:lstStyle/>
          <a:p>
            <a:pPr>
              <a:defRPr/>
            </a:pPr>
            <a:r>
              <a:rPr lang="en-US" b="1"/>
              <a:t>A: Seasonal Land-Ocean Variability </a:t>
            </a:r>
            <a:r>
              <a:rPr lang="en-US"/>
              <a:t>in </a:t>
            </a:r>
            <a:r>
              <a:rPr lang="en-US" b="1"/>
              <a:t>Summer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5206" y="573528"/>
            <a:ext cx="8617275" cy="4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316416" y="4867484"/>
            <a:ext cx="621209" cy="218185"/>
          </a:xfrm>
        </p:spPr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13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7474"/>
            <a:ext cx="8424862" cy="529828"/>
          </a:xfrm>
        </p:spPr>
        <p:txBody>
          <a:bodyPr/>
          <a:lstStyle/>
          <a:p>
            <a:pPr>
              <a:defRPr/>
            </a:pPr>
            <a:r>
              <a:rPr lang="en-US" b="1"/>
              <a:t>B: Seasonal Land-Ocean Variability in Winter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926" y="474427"/>
            <a:ext cx="4545013" cy="217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926" y="2629458"/>
            <a:ext cx="4575175" cy="215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/>
          <a:srcRect b="30600"/>
          <a:stretch/>
        </p:blipFill>
        <p:spPr bwMode="auto">
          <a:xfrm>
            <a:off x="4597400" y="2651926"/>
            <a:ext cx="4567238" cy="148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/>
          <a:srcRect t="28704"/>
          <a:stretch/>
        </p:blipFill>
        <p:spPr bwMode="auto">
          <a:xfrm>
            <a:off x="4535488" y="1004255"/>
            <a:ext cx="4589462" cy="1544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316416" y="4867484"/>
            <a:ext cx="621209" cy="218185"/>
          </a:xfrm>
        </p:spPr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14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6" y="33468"/>
            <a:ext cx="9090024" cy="529828"/>
          </a:xfrm>
        </p:spPr>
        <p:txBody>
          <a:bodyPr/>
          <a:lstStyle/>
          <a:p>
            <a:pPr>
              <a:defRPr/>
            </a:pPr>
            <a:r>
              <a:rPr lang="en-US" b="1"/>
              <a:t>4. Seasonal Land-Ocean Variability and Precipitation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20F1E-C1DB-44F0-88A8-733CC4349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5650"/>
            <a:ext cx="47625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9C5EC-B79E-4AA5-BDC1-314BFC568476}"/>
              </a:ext>
            </a:extLst>
          </p:cNvPr>
          <p:cNvSpPr txBox="1"/>
          <p:nvPr/>
        </p:nvSpPr>
        <p:spPr>
          <a:xfrm>
            <a:off x="7452320" y="11315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+mj-lt"/>
              </a:rPr>
              <a:t>Low</a:t>
            </a:r>
            <a:endParaRPr lang="en-DE" sz="1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2D63A-C300-46C2-8198-A03A0AF5E356}"/>
              </a:ext>
            </a:extLst>
          </p:cNvPr>
          <p:cNvSpPr txBox="1"/>
          <p:nvPr/>
        </p:nvSpPr>
        <p:spPr bwMode="auto">
          <a:xfrm>
            <a:off x="7452320" y="277848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+mj-lt"/>
              </a:rPr>
              <a:t>High</a:t>
            </a:r>
            <a:endParaRPr lang="en-DE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3. Where do the Seasons come from?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15</a:t>
            </a:fld>
            <a:endParaRPr lang="en-US"/>
          </a:p>
        </p:txBody>
      </p:sp>
      <p:pic>
        <p:nvPicPr>
          <p:cNvPr id="7" name="Picture 13" descr="380x485xearth_rotation.jpg.pagespeed.ic.jxlI0z43M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35696" y="670260"/>
            <a:ext cx="4248472" cy="4066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4"/>
          <p:cNvSpPr>
            <a:spLocks/>
          </p:cNvSpPr>
          <p:nvPr/>
        </p:nvSpPr>
        <p:spPr bwMode="auto">
          <a:xfrm>
            <a:off x="6228184" y="1221599"/>
            <a:ext cx="266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latin typeface="+mn-lt"/>
              </a:rPr>
              <a:t>Earth’s rotational plane is tilted with respect to its orbit by 23.5 °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Where do the Seasons come from?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16</a:t>
            </a:fld>
            <a:endParaRPr lang="en-US"/>
          </a:p>
        </p:txBody>
      </p:sp>
      <p:pic>
        <p:nvPicPr>
          <p:cNvPr id="7" name="Picture 2" descr="D:\My Documents\My Lectures\01_Physical Fundamentals\PhysFun_Material\EarthsClimate_Ruddiman\CH02-Earth's Climate System Today\figure 02-07a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3529" y="593514"/>
            <a:ext cx="8446927" cy="40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Seasonal Radiation (Northern Hemisphere)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17</a:t>
            </a:fld>
            <a:endParaRPr lang="en-US"/>
          </a:p>
        </p:txBody>
      </p:sp>
      <p:pic>
        <p:nvPicPr>
          <p:cNvPr id="7" name="Picture 2" descr="D:\My Documents\My Lectures\01_Physical Fundamentals\PhysFun_Material\EarthsClimate_Ruddiman\CH02-Earth's Climate System Today\figure 02-09-top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63688" y="1138238"/>
            <a:ext cx="512064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Solar radiation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21296" y="303498"/>
            <a:ext cx="7315200" cy="42382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>
            <a:spLocks/>
          </p:cNvSpPr>
          <p:nvPr/>
        </p:nvSpPr>
        <p:spPr bwMode="auto">
          <a:xfrm>
            <a:off x="107504" y="1664535"/>
            <a:ext cx="223224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b="0">
                <a:latin typeface="+mn-lt"/>
              </a:rPr>
              <a:t>Solar energy is </a:t>
            </a:r>
            <a:br>
              <a:rPr lang="en-US" b="0">
                <a:latin typeface="+mn-lt"/>
              </a:rPr>
            </a:br>
            <a:r>
              <a:rPr lang="en-US" b="0">
                <a:latin typeface="+mn-lt"/>
              </a:rPr>
              <a:t>concentrated </a:t>
            </a:r>
            <a:br>
              <a:rPr lang="en-US" b="0">
                <a:latin typeface="+mn-lt"/>
              </a:rPr>
            </a:br>
            <a:r>
              <a:rPr lang="en-US" b="0">
                <a:latin typeface="+mn-lt"/>
              </a:rPr>
              <a:t>near the </a:t>
            </a:r>
            <a:br>
              <a:rPr lang="en-US" b="0">
                <a:latin typeface="+mn-lt"/>
              </a:rPr>
            </a:br>
            <a:r>
              <a:rPr lang="en-US" b="0">
                <a:latin typeface="+mn-lt"/>
              </a:rPr>
              <a:t>equator</a:t>
            </a:r>
            <a:endParaRPr lang="en-US" sz="1400" b="0">
              <a:latin typeface="+mn-lt"/>
            </a:endParaRPr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5053158" y="4515966"/>
            <a:ext cx="369530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1400" b="0">
                <a:latin typeface="+mj-lt"/>
              </a:rPr>
              <a:t>Image: Netherlands Center for Climate Research</a:t>
            </a:r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95288" y="87474"/>
            <a:ext cx="8424862" cy="475059"/>
          </a:xfrm>
        </p:spPr>
        <p:txBody>
          <a:bodyPr/>
          <a:lstStyle/>
          <a:p>
            <a:pPr>
              <a:defRPr/>
            </a:pPr>
            <a:r>
              <a:rPr lang="en-GB"/>
              <a:t>Top Solar Radiation in the Northern Winter</a:t>
            </a:r>
            <a:endParaRPr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18</a:t>
            </a:fld>
            <a:endParaRPr lang="en-US"/>
          </a:p>
        </p:txBody>
      </p:sp>
      <p:cxnSp>
        <p:nvCxnSpPr>
          <p:cNvPr id="10" name="Straight Connector 2"/>
          <p:cNvCxnSpPr>
            <a:cxnSpLocks/>
          </p:cNvCxnSpPr>
          <p:nvPr/>
        </p:nvCxnSpPr>
        <p:spPr bwMode="auto">
          <a:xfrm>
            <a:off x="5235635" y="4450357"/>
            <a:ext cx="3384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3"/>
          <p:cNvSpPr>
            <a:spLocks/>
          </p:cNvSpPr>
          <p:nvPr/>
        </p:nvSpPr>
        <p:spPr bwMode="auto">
          <a:xfrm>
            <a:off x="123067" y="960715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>
                <a:latin typeface="+mn-lt"/>
              </a:rPr>
              <a:t>North Winter:</a:t>
            </a:r>
            <a:br>
              <a:rPr lang="en-GB" sz="2000">
                <a:latin typeface="+mn-lt"/>
              </a:rPr>
            </a:br>
            <a:r>
              <a:rPr lang="en-GB" sz="2000">
                <a:latin typeface="+mn-lt"/>
              </a:rPr>
              <a:t>[Dec/Jan/Feb]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 bwMode="auto">
          <a:xfrm>
            <a:off x="1990725" y="1907381"/>
            <a:ext cx="2438400" cy="114300"/>
            <a:chOff x="2927" y="3312"/>
            <a:chExt cx="1536" cy="96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2927" y="3312"/>
              <a:ext cx="384" cy="96"/>
              <a:chOff x="288" y="3168"/>
              <a:chExt cx="384" cy="96"/>
            </a:xfrm>
          </p:grpSpPr>
          <p:sp>
            <p:nvSpPr>
              <p:cNvPr id="6" name="Arc 4"/>
              <p:cNvSpPr/>
              <p:nvPr/>
            </p:nvSpPr>
            <p:spPr bwMode="auto">
              <a:xfrm flipV="1">
                <a:off x="480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" name="Arc 5"/>
              <p:cNvSpPr/>
              <p:nvPr/>
            </p:nvSpPr>
            <p:spPr bwMode="auto">
              <a:xfrm flipH="1" flipV="1">
                <a:off x="288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6"/>
            <p:cNvGrpSpPr/>
            <p:nvPr/>
          </p:nvGrpSpPr>
          <p:grpSpPr bwMode="auto">
            <a:xfrm>
              <a:off x="3312" y="3312"/>
              <a:ext cx="384" cy="96"/>
              <a:chOff x="288" y="3168"/>
              <a:chExt cx="384" cy="96"/>
            </a:xfrm>
          </p:grpSpPr>
          <p:sp>
            <p:nvSpPr>
              <p:cNvPr id="9" name="Arc 7"/>
              <p:cNvSpPr/>
              <p:nvPr/>
            </p:nvSpPr>
            <p:spPr bwMode="auto">
              <a:xfrm flipV="1">
                <a:off x="480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Arc 8"/>
              <p:cNvSpPr/>
              <p:nvPr/>
            </p:nvSpPr>
            <p:spPr bwMode="auto">
              <a:xfrm flipH="1" flipV="1">
                <a:off x="288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"/>
            <p:cNvGrpSpPr/>
            <p:nvPr/>
          </p:nvGrpSpPr>
          <p:grpSpPr bwMode="auto">
            <a:xfrm>
              <a:off x="3696" y="3312"/>
              <a:ext cx="384" cy="96"/>
              <a:chOff x="288" y="3168"/>
              <a:chExt cx="384" cy="96"/>
            </a:xfrm>
          </p:grpSpPr>
          <p:sp>
            <p:nvSpPr>
              <p:cNvPr id="12" name="Arc 10"/>
              <p:cNvSpPr/>
              <p:nvPr/>
            </p:nvSpPr>
            <p:spPr bwMode="auto">
              <a:xfrm flipV="1">
                <a:off x="480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Arc 11"/>
              <p:cNvSpPr/>
              <p:nvPr/>
            </p:nvSpPr>
            <p:spPr bwMode="auto">
              <a:xfrm flipH="1" flipV="1">
                <a:off x="288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2"/>
            <p:cNvGrpSpPr/>
            <p:nvPr/>
          </p:nvGrpSpPr>
          <p:grpSpPr bwMode="auto">
            <a:xfrm>
              <a:off x="4080" y="3312"/>
              <a:ext cx="384" cy="96"/>
              <a:chOff x="288" y="3168"/>
              <a:chExt cx="384" cy="96"/>
            </a:xfrm>
          </p:grpSpPr>
          <p:sp>
            <p:nvSpPr>
              <p:cNvPr id="15" name="Arc 13"/>
              <p:cNvSpPr/>
              <p:nvPr/>
            </p:nvSpPr>
            <p:spPr bwMode="auto">
              <a:xfrm flipV="1">
                <a:off x="480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Arc 14"/>
              <p:cNvSpPr/>
              <p:nvPr/>
            </p:nvSpPr>
            <p:spPr bwMode="auto">
              <a:xfrm flipH="1" flipV="1">
                <a:off x="288" y="3168"/>
                <a:ext cx="192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166938" y="794147"/>
            <a:ext cx="2052637" cy="485775"/>
          </a:xfrm>
          <a:prstGeom prst="rightArrow">
            <a:avLst>
              <a:gd name="adj1" fmla="val 50000"/>
              <a:gd name="adj2" fmla="val 79228"/>
            </a:avLst>
          </a:prstGeom>
          <a:solidFill>
            <a:srgbClr val="FF9900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Wind</a:t>
            </a:r>
            <a:endParaRPr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246313" y="2650331"/>
            <a:ext cx="15160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246314" y="2864644"/>
            <a:ext cx="11826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246314" y="3095625"/>
            <a:ext cx="8921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246313" y="3368279"/>
            <a:ext cx="55721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246314" y="3657600"/>
            <a:ext cx="312737" cy="1666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2246313" y="2443163"/>
            <a:ext cx="1784350" cy="119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2246314" y="2257425"/>
            <a:ext cx="2028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5" name="Text Box 25"/>
          <p:cNvSpPr>
            <a:spLocks/>
          </p:cNvSpPr>
          <p:nvPr/>
        </p:nvSpPr>
        <p:spPr bwMode="auto">
          <a:xfrm>
            <a:off x="3667125" y="2787774"/>
            <a:ext cx="533558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Wind moves surface water</a:t>
            </a:r>
            <a:endParaRPr dirty="0"/>
          </a:p>
          <a:p>
            <a:pPr>
              <a:defRPr/>
            </a:pPr>
            <a:endParaRPr lang="en-US" b="0" dirty="0">
              <a:latin typeface="+mn-lt"/>
            </a:endParaRPr>
          </a:p>
          <a:p>
            <a:pPr>
              <a:defRPr/>
            </a:pPr>
            <a:r>
              <a:rPr lang="en-US" b="0" dirty="0">
                <a:latin typeface="+mn-lt"/>
              </a:rPr>
              <a:t>Velocity of water decreases with depth</a:t>
            </a:r>
            <a:endParaRPr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5. Wind Effects on Oceans</a:t>
            </a:r>
            <a:endParaRPr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 descr="Illustration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64600" y="420457"/>
            <a:ext cx="56967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A5967C-CA59-42A7-8CBF-8D8DAC0F5819}" type="slidenum">
              <a:rPr lang="en-US"/>
              <a:t>2</a:t>
            </a:fld>
            <a:endParaRPr lang="en-US"/>
          </a:p>
        </p:txBody>
      </p:sp>
      <p:sp>
        <p:nvSpPr>
          <p:cNvPr id="8" name="Titel 5"/>
          <p:cNvSpPr>
            <a:spLocks noGrp="1"/>
          </p:cNvSpPr>
          <p:nvPr>
            <p:ph type="title" idx="4294967295"/>
          </p:nvPr>
        </p:nvSpPr>
        <p:spPr bwMode="auto">
          <a:xfrm>
            <a:off x="719138" y="80963"/>
            <a:ext cx="8424862" cy="474662"/>
          </a:xfrm>
        </p:spPr>
        <p:txBody>
          <a:bodyPr/>
          <a:lstStyle/>
          <a:p>
            <a:pPr>
              <a:defRPr/>
            </a:pPr>
            <a:r>
              <a:rPr lang="en-US"/>
              <a:t>Global Atmospheric Flux and Ciculation Cells</a:t>
            </a:r>
            <a:endParaRPr lang="en-GB"/>
          </a:p>
        </p:txBody>
      </p:sp>
      <p:sp>
        <p:nvSpPr>
          <p:cNvPr id="7" name="Text Box 9"/>
          <p:cNvSpPr>
            <a:spLocks/>
          </p:cNvSpPr>
          <p:nvPr/>
        </p:nvSpPr>
        <p:spPr bwMode="auto">
          <a:xfrm>
            <a:off x="7162800" y="4409242"/>
            <a:ext cx="1530350" cy="33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1600" b="0">
                <a:latin typeface="Verdana"/>
              </a:rPr>
              <a:t>Credit: NASA</a:t>
            </a:r>
            <a:endParaRPr lang="en-US" sz="16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Coupling between Wind and Ocean Flow (B)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20</a:t>
            </a:fld>
            <a:endParaRPr lang="en-US"/>
          </a:p>
        </p:txBody>
      </p:sp>
      <p:pic>
        <p:nvPicPr>
          <p:cNvPr id="7" name="Picture 2" descr="D:\My Documents\My Lectures\01_Physical Fundamentals\PhysFun_Material\EarthsClimate_Ruddiman\CH02-Earth's Climate System Today\figure 02-27b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4800" y="722376"/>
            <a:ext cx="8534400" cy="384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477"/>
            <a:ext cx="8424862" cy="474663"/>
          </a:xfrm>
        </p:spPr>
        <p:txBody>
          <a:bodyPr/>
          <a:lstStyle/>
          <a:p>
            <a:pPr>
              <a:defRPr/>
            </a:pPr>
            <a:r>
              <a:rPr lang="en-US" sz="3600"/>
              <a:t>Consequences of upwelling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89385"/>
            <a:ext cx="8424862" cy="1938992"/>
          </a:xfrm>
        </p:spPr>
        <p:txBody>
          <a:bodyPr/>
          <a:lstStyle/>
          <a:p>
            <a:pPr>
              <a:defRPr/>
            </a:pPr>
            <a:r>
              <a:rPr lang="en-US" dirty="0"/>
              <a:t>Deep water is rich in nutrients (P, N, Fe)</a:t>
            </a:r>
            <a:endParaRPr dirty="0"/>
          </a:p>
          <a:p>
            <a:pPr>
              <a:defRPr/>
            </a:pPr>
            <a:r>
              <a:rPr lang="en-US" dirty="0"/>
              <a:t>Upwelling brings nutrient-rich water to the surface ocean, fueling biological productivity </a:t>
            </a:r>
            <a:r>
              <a:rPr lang="en-US" dirty="0">
                <a:solidFill>
                  <a:srgbClr val="FF0000"/>
                </a:solidFill>
              </a:rPr>
              <a:t>(phytoplankton)</a:t>
            </a:r>
            <a:endParaRPr dirty="0"/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Zooplankton </a:t>
            </a:r>
            <a:r>
              <a:rPr lang="en-US" dirty="0"/>
              <a:t>eat the phytoplankton</a:t>
            </a:r>
            <a:endParaRPr dirty="0"/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</a:rPr>
              <a:t>Fish</a:t>
            </a:r>
            <a:r>
              <a:rPr lang="en-US" dirty="0"/>
              <a:t> eat both of these -&gt; good fisheries in upwelling zones</a:t>
            </a:r>
            <a:endParaRPr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21</a:t>
            </a:fld>
            <a:endParaRPr lang="en-US"/>
          </a:p>
        </p:txBody>
      </p:sp>
      <p:sp>
        <p:nvSpPr>
          <p:cNvPr id="8" name="Text Box 4"/>
          <p:cNvSpPr>
            <a:spLocks/>
          </p:cNvSpPr>
          <p:nvPr/>
        </p:nvSpPr>
        <p:spPr bwMode="auto">
          <a:xfrm>
            <a:off x="392236" y="3147814"/>
            <a:ext cx="6157904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Winds also cause large gyres (circular patterns)</a:t>
            </a:r>
            <a:endParaRPr dirty="0"/>
          </a:p>
          <a:p>
            <a:pPr>
              <a:defRPr/>
            </a:pPr>
            <a:r>
              <a:rPr lang="en-US" b="1" dirty="0">
                <a:latin typeface="+mn-lt"/>
              </a:rPr>
              <a:t>in the surface ocean…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209800" y="636637"/>
            <a:ext cx="4724399" cy="35433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00400" y="987574"/>
            <a:ext cx="0" cy="28575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943600" y="987574"/>
            <a:ext cx="0" cy="28575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7" name="Group 5"/>
          <p:cNvGrpSpPr/>
          <p:nvPr/>
        </p:nvGrpSpPr>
        <p:grpSpPr bwMode="auto">
          <a:xfrm>
            <a:off x="2209800" y="1094978"/>
            <a:ext cx="990600" cy="2571750"/>
            <a:chOff x="1392" y="1152"/>
            <a:chExt cx="624" cy="2160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1728" y="1152"/>
              <a:ext cx="288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1536" y="1344"/>
              <a:ext cx="480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1440" y="158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1392" y="182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392" y="206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440" y="230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488" y="2544"/>
              <a:ext cx="528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632" y="2784"/>
              <a:ext cx="384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1680" y="3024"/>
              <a:ext cx="336" cy="14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824" y="3216"/>
              <a:ext cx="192" cy="9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8" name="Group 16"/>
          <p:cNvGrpSpPr/>
          <p:nvPr/>
        </p:nvGrpSpPr>
        <p:grpSpPr bwMode="auto">
          <a:xfrm flipH="1" flipV="1">
            <a:off x="5943600" y="1152128"/>
            <a:ext cx="990600" cy="2571750"/>
            <a:chOff x="1392" y="1152"/>
            <a:chExt cx="624" cy="2160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1728" y="1152"/>
              <a:ext cx="288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536" y="1344"/>
              <a:ext cx="480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440" y="158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1392" y="182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1392" y="206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1440" y="230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1488" y="2544"/>
              <a:ext cx="528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1632" y="2784"/>
              <a:ext cx="384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1680" y="3024"/>
              <a:ext cx="336" cy="14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824" y="3216"/>
              <a:ext cx="192" cy="9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9" name="Group 27"/>
          <p:cNvGrpSpPr/>
          <p:nvPr/>
        </p:nvGrpSpPr>
        <p:grpSpPr bwMode="auto">
          <a:xfrm>
            <a:off x="3581400" y="1817389"/>
            <a:ext cx="2057400" cy="285750"/>
            <a:chOff x="2256" y="1920"/>
            <a:chExt cx="1296" cy="240"/>
          </a:xfrm>
        </p:grpSpPr>
        <p:sp>
          <p:nvSpPr>
            <p:cNvPr id="30" name="Arc 28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Arc 29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Arc 30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3" name="Group 31"/>
          <p:cNvGrpSpPr/>
          <p:nvPr/>
        </p:nvGrpSpPr>
        <p:grpSpPr bwMode="auto">
          <a:xfrm flipH="1">
            <a:off x="3527425" y="3502125"/>
            <a:ext cx="2057400" cy="285750"/>
            <a:chOff x="2256" y="1920"/>
            <a:chExt cx="1296" cy="240"/>
          </a:xfrm>
        </p:grpSpPr>
        <p:sp>
          <p:nvSpPr>
            <p:cNvPr id="34" name="Arc 32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" name="Arc 33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Arc 34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7" name="Group 35"/>
          <p:cNvGrpSpPr/>
          <p:nvPr/>
        </p:nvGrpSpPr>
        <p:grpSpPr bwMode="auto">
          <a:xfrm flipV="1">
            <a:off x="3527425" y="2702025"/>
            <a:ext cx="2057400" cy="285750"/>
            <a:chOff x="2256" y="1920"/>
            <a:chExt cx="1296" cy="240"/>
          </a:xfrm>
        </p:grpSpPr>
        <p:sp>
          <p:nvSpPr>
            <p:cNvPr id="38" name="Arc 36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" name="Arc 37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Arc 38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41" name="Group 39"/>
          <p:cNvGrpSpPr/>
          <p:nvPr/>
        </p:nvGrpSpPr>
        <p:grpSpPr bwMode="auto">
          <a:xfrm flipH="1" flipV="1">
            <a:off x="3505199" y="1131590"/>
            <a:ext cx="2057400" cy="285750"/>
            <a:chOff x="2256" y="1920"/>
            <a:chExt cx="1296" cy="240"/>
          </a:xfrm>
        </p:grpSpPr>
        <p:sp>
          <p:nvSpPr>
            <p:cNvPr id="42" name="Arc 40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" name="Arc 41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4" name="Arc 42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5" name="Text Box 43"/>
          <p:cNvSpPr>
            <a:spLocks/>
          </p:cNvSpPr>
          <p:nvPr/>
        </p:nvSpPr>
        <p:spPr bwMode="auto">
          <a:xfrm>
            <a:off x="7146926" y="226660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0</a:t>
            </a:r>
            <a:endParaRPr/>
          </a:p>
        </p:txBody>
      </p:sp>
      <p:sp>
        <p:nvSpPr>
          <p:cNvPr id="46" name="Text Box 44"/>
          <p:cNvSpPr>
            <a:spLocks/>
          </p:cNvSpPr>
          <p:nvPr/>
        </p:nvSpPr>
        <p:spPr bwMode="auto">
          <a:xfrm>
            <a:off x="6858001" y="3036937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30</a:t>
            </a:r>
            <a:endParaRPr/>
          </a:p>
        </p:txBody>
      </p:sp>
      <p:sp>
        <p:nvSpPr>
          <p:cNvPr id="47" name="Text Box 45"/>
          <p:cNvSpPr>
            <a:spLocks/>
          </p:cNvSpPr>
          <p:nvPr/>
        </p:nvSpPr>
        <p:spPr bwMode="auto">
          <a:xfrm>
            <a:off x="6781801" y="1436737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30</a:t>
            </a:r>
            <a:endParaRPr/>
          </a:p>
        </p:txBody>
      </p:sp>
      <p:sp>
        <p:nvSpPr>
          <p:cNvPr id="48" name="Text Box 46"/>
          <p:cNvSpPr>
            <a:spLocks/>
          </p:cNvSpPr>
          <p:nvPr/>
        </p:nvSpPr>
        <p:spPr bwMode="auto">
          <a:xfrm>
            <a:off x="6248401" y="3722737"/>
            <a:ext cx="5238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/>
              <a:t>60</a:t>
            </a:r>
            <a:endParaRPr/>
          </a:p>
        </p:txBody>
      </p:sp>
      <p:sp>
        <p:nvSpPr>
          <p:cNvPr id="49" name="Text Box 47"/>
          <p:cNvSpPr>
            <a:spLocks/>
          </p:cNvSpPr>
          <p:nvPr/>
        </p:nvSpPr>
        <p:spPr bwMode="auto">
          <a:xfrm>
            <a:off x="6019801" y="579487"/>
            <a:ext cx="5238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/>
              <a:t>60</a:t>
            </a:r>
            <a:endParaRPr/>
          </a:p>
        </p:txBody>
      </p:sp>
      <p:sp>
        <p:nvSpPr>
          <p:cNvPr id="50" name="Arc 91"/>
          <p:cNvSpPr/>
          <p:nvPr/>
        </p:nvSpPr>
        <p:spPr bwMode="auto">
          <a:xfrm rot="16199999" flipH="1">
            <a:off x="920750" y="3915618"/>
            <a:ext cx="28575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1" name="Text Box 92"/>
          <p:cNvSpPr>
            <a:spLocks/>
          </p:cNvSpPr>
          <p:nvPr/>
        </p:nvSpPr>
        <p:spPr bwMode="auto">
          <a:xfrm>
            <a:off x="1501776" y="4191843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Wind</a:t>
            </a:r>
            <a:endParaRPr/>
          </a:p>
        </p:txBody>
      </p:sp>
      <p:sp>
        <p:nvSpPr>
          <p:cNvPr id="52" name="Text Box 93"/>
          <p:cNvSpPr>
            <a:spLocks/>
          </p:cNvSpPr>
          <p:nvPr/>
        </p:nvSpPr>
        <p:spPr bwMode="auto">
          <a:xfrm>
            <a:off x="517525" y="123477"/>
            <a:ext cx="28905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Simplified geometry</a:t>
            </a:r>
            <a:endParaRPr/>
          </a:p>
        </p:txBody>
      </p:sp>
      <p:sp>
        <p:nvSpPr>
          <p:cNvPr id="53" name="Text Box 94"/>
          <p:cNvSpPr>
            <a:spLocks/>
          </p:cNvSpPr>
          <p:nvPr/>
        </p:nvSpPr>
        <p:spPr bwMode="auto">
          <a:xfrm>
            <a:off x="4835526" y="123477"/>
            <a:ext cx="191430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Ocean basin</a:t>
            </a:r>
            <a:endParaRPr/>
          </a:p>
        </p:txBody>
      </p:sp>
      <p:sp>
        <p:nvSpPr>
          <p:cNvPr id="54" name="Line 95"/>
          <p:cNvSpPr>
            <a:spLocks noChangeShapeType="1"/>
          </p:cNvSpPr>
          <p:nvPr/>
        </p:nvSpPr>
        <p:spPr bwMode="auto">
          <a:xfrm flipH="1">
            <a:off x="4809356" y="555526"/>
            <a:ext cx="2667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5" name="Text Box 96"/>
          <p:cNvSpPr>
            <a:spLocks/>
          </p:cNvSpPr>
          <p:nvPr/>
        </p:nvSpPr>
        <p:spPr bwMode="auto">
          <a:xfrm>
            <a:off x="3679826" y="4342333"/>
            <a:ext cx="16578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Continents</a:t>
            </a:r>
            <a:endParaRPr/>
          </a:p>
        </p:txBody>
      </p:sp>
      <p:sp>
        <p:nvSpPr>
          <p:cNvPr id="56" name="Line 97"/>
          <p:cNvSpPr>
            <a:spLocks noChangeShapeType="1"/>
          </p:cNvSpPr>
          <p:nvPr/>
        </p:nvSpPr>
        <p:spPr bwMode="auto">
          <a:xfrm flipH="1" flipV="1">
            <a:off x="2921000" y="3581400"/>
            <a:ext cx="14732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7" name="Line 98"/>
          <p:cNvSpPr>
            <a:spLocks noChangeShapeType="1"/>
          </p:cNvSpPr>
          <p:nvPr/>
        </p:nvSpPr>
        <p:spPr bwMode="auto">
          <a:xfrm flipV="1">
            <a:off x="4394200" y="3505199"/>
            <a:ext cx="1765300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8" name="Text Box 99"/>
          <p:cNvSpPr>
            <a:spLocks/>
          </p:cNvSpPr>
          <p:nvPr/>
        </p:nvSpPr>
        <p:spPr bwMode="auto">
          <a:xfrm>
            <a:off x="454026" y="2283272"/>
            <a:ext cx="131157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008000"/>
                </a:solidFill>
              </a:rPr>
              <a:t>Easterlies</a:t>
            </a:r>
            <a:endParaRPr/>
          </a:p>
        </p:txBody>
      </p:sp>
      <p:sp>
        <p:nvSpPr>
          <p:cNvPr id="59" name="Text Box 100"/>
          <p:cNvSpPr>
            <a:spLocks/>
          </p:cNvSpPr>
          <p:nvPr/>
        </p:nvSpPr>
        <p:spPr bwMode="auto">
          <a:xfrm>
            <a:off x="454026" y="1149797"/>
            <a:ext cx="137749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008000"/>
                </a:solidFill>
              </a:rPr>
              <a:t>Westerlies</a:t>
            </a:r>
            <a:endParaRPr/>
          </a:p>
        </p:txBody>
      </p:sp>
      <p:sp>
        <p:nvSpPr>
          <p:cNvPr id="60" name="Rectangle 101"/>
          <p:cNvSpPr>
            <a:spLocks noChangeArrowheads="1"/>
          </p:cNvSpPr>
          <p:nvPr/>
        </p:nvSpPr>
        <p:spPr bwMode="auto">
          <a:xfrm>
            <a:off x="454026" y="3406031"/>
            <a:ext cx="137749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008000"/>
                </a:solidFill>
              </a:rPr>
              <a:t>Westerlies</a:t>
            </a:r>
            <a:endParaRPr/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209800" y="914400"/>
            <a:ext cx="4724399" cy="35433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00400" y="1257300"/>
            <a:ext cx="0" cy="28575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943600" y="1257300"/>
            <a:ext cx="0" cy="28575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7" name="Group 5"/>
          <p:cNvGrpSpPr/>
          <p:nvPr/>
        </p:nvGrpSpPr>
        <p:grpSpPr bwMode="auto">
          <a:xfrm>
            <a:off x="2209800" y="1371600"/>
            <a:ext cx="990600" cy="2571750"/>
            <a:chOff x="1392" y="1152"/>
            <a:chExt cx="624" cy="2160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1728" y="1152"/>
              <a:ext cx="288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1536" y="1344"/>
              <a:ext cx="480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1440" y="158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1392" y="182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392" y="206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440" y="230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488" y="2544"/>
              <a:ext cx="528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632" y="2784"/>
              <a:ext cx="384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1680" y="3024"/>
              <a:ext cx="336" cy="14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824" y="3216"/>
              <a:ext cx="192" cy="9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8" name="Group 16"/>
          <p:cNvGrpSpPr/>
          <p:nvPr/>
        </p:nvGrpSpPr>
        <p:grpSpPr bwMode="auto">
          <a:xfrm flipH="1" flipV="1">
            <a:off x="5943600" y="1428750"/>
            <a:ext cx="990600" cy="2571750"/>
            <a:chOff x="1392" y="1152"/>
            <a:chExt cx="624" cy="2160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1728" y="1152"/>
              <a:ext cx="288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536" y="1344"/>
              <a:ext cx="480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440" y="158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1392" y="182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1392" y="2064"/>
              <a:ext cx="624" cy="38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1440" y="2304"/>
              <a:ext cx="576" cy="33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1488" y="2544"/>
              <a:ext cx="528" cy="28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1632" y="2784"/>
              <a:ext cx="384" cy="19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1680" y="3024"/>
              <a:ext cx="336" cy="14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824" y="3216"/>
              <a:ext cx="192" cy="9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9" name="Group 27"/>
          <p:cNvGrpSpPr/>
          <p:nvPr/>
        </p:nvGrpSpPr>
        <p:grpSpPr bwMode="auto">
          <a:xfrm>
            <a:off x="3581400" y="2088356"/>
            <a:ext cx="2057400" cy="285750"/>
            <a:chOff x="2256" y="1920"/>
            <a:chExt cx="1296" cy="240"/>
          </a:xfrm>
        </p:grpSpPr>
        <p:sp>
          <p:nvSpPr>
            <p:cNvPr id="30" name="Arc 28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Arc 29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Arc 30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3" name="Group 31"/>
          <p:cNvGrpSpPr/>
          <p:nvPr/>
        </p:nvGrpSpPr>
        <p:grpSpPr bwMode="auto">
          <a:xfrm flipH="1">
            <a:off x="3527425" y="3773091"/>
            <a:ext cx="2057400" cy="285750"/>
            <a:chOff x="2256" y="1920"/>
            <a:chExt cx="1296" cy="240"/>
          </a:xfrm>
        </p:grpSpPr>
        <p:sp>
          <p:nvSpPr>
            <p:cNvPr id="34" name="Arc 32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" name="Arc 33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Arc 34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7" name="Group 35"/>
          <p:cNvGrpSpPr/>
          <p:nvPr/>
        </p:nvGrpSpPr>
        <p:grpSpPr bwMode="auto">
          <a:xfrm flipV="1">
            <a:off x="3527425" y="2972991"/>
            <a:ext cx="2057400" cy="285750"/>
            <a:chOff x="2256" y="1920"/>
            <a:chExt cx="1296" cy="240"/>
          </a:xfrm>
        </p:grpSpPr>
        <p:sp>
          <p:nvSpPr>
            <p:cNvPr id="38" name="Arc 36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" name="Arc 37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Arc 38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41" name="Group 39"/>
          <p:cNvGrpSpPr/>
          <p:nvPr/>
        </p:nvGrpSpPr>
        <p:grpSpPr bwMode="auto">
          <a:xfrm flipH="1" flipV="1">
            <a:off x="3505199" y="1402556"/>
            <a:ext cx="2057400" cy="285750"/>
            <a:chOff x="2256" y="1920"/>
            <a:chExt cx="1296" cy="240"/>
          </a:xfrm>
        </p:grpSpPr>
        <p:sp>
          <p:nvSpPr>
            <p:cNvPr id="42" name="Arc 40"/>
            <p:cNvSpPr/>
            <p:nvPr/>
          </p:nvSpPr>
          <p:spPr bwMode="auto">
            <a:xfrm rot="5400000">
              <a:off x="2328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" name="Arc 41"/>
            <p:cNvSpPr/>
            <p:nvPr/>
          </p:nvSpPr>
          <p:spPr bwMode="auto">
            <a:xfrm rot="5400000">
              <a:off x="2736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4" name="Arc 42"/>
            <p:cNvSpPr/>
            <p:nvPr/>
          </p:nvSpPr>
          <p:spPr bwMode="auto">
            <a:xfrm rot="5400000">
              <a:off x="3240" y="1848"/>
              <a:ext cx="240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5" name="Text Box 43"/>
          <p:cNvSpPr>
            <a:spLocks/>
          </p:cNvSpPr>
          <p:nvPr/>
        </p:nvSpPr>
        <p:spPr bwMode="auto">
          <a:xfrm>
            <a:off x="7146926" y="2544366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0</a:t>
            </a:r>
            <a:endParaRPr/>
          </a:p>
        </p:txBody>
      </p:sp>
      <p:sp>
        <p:nvSpPr>
          <p:cNvPr id="46" name="Text Box 44"/>
          <p:cNvSpPr>
            <a:spLocks/>
          </p:cNvSpPr>
          <p:nvPr/>
        </p:nvSpPr>
        <p:spPr bwMode="auto">
          <a:xfrm>
            <a:off x="6858001" y="3314700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30</a:t>
            </a:r>
            <a:endParaRPr/>
          </a:p>
        </p:txBody>
      </p:sp>
      <p:sp>
        <p:nvSpPr>
          <p:cNvPr id="47" name="Text Box 45"/>
          <p:cNvSpPr>
            <a:spLocks/>
          </p:cNvSpPr>
          <p:nvPr/>
        </p:nvSpPr>
        <p:spPr bwMode="auto">
          <a:xfrm>
            <a:off x="6781801" y="1714500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30</a:t>
            </a:r>
            <a:endParaRPr/>
          </a:p>
        </p:txBody>
      </p:sp>
      <p:sp>
        <p:nvSpPr>
          <p:cNvPr id="48" name="Text Box 46"/>
          <p:cNvSpPr>
            <a:spLocks/>
          </p:cNvSpPr>
          <p:nvPr/>
        </p:nvSpPr>
        <p:spPr bwMode="auto">
          <a:xfrm>
            <a:off x="6248401" y="4000500"/>
            <a:ext cx="5238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/>
              <a:t>60</a:t>
            </a:r>
            <a:endParaRPr/>
          </a:p>
        </p:txBody>
      </p:sp>
      <p:sp>
        <p:nvSpPr>
          <p:cNvPr id="49" name="Text Box 47"/>
          <p:cNvSpPr>
            <a:spLocks/>
          </p:cNvSpPr>
          <p:nvPr/>
        </p:nvSpPr>
        <p:spPr bwMode="auto">
          <a:xfrm>
            <a:off x="6019801" y="857250"/>
            <a:ext cx="5238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/>
              <a:t>60</a:t>
            </a:r>
            <a:endParaRPr/>
          </a:p>
        </p:txBody>
      </p:sp>
      <p:grpSp>
        <p:nvGrpSpPr>
          <p:cNvPr id="50" name="Group 48"/>
          <p:cNvGrpSpPr/>
          <p:nvPr/>
        </p:nvGrpSpPr>
        <p:grpSpPr bwMode="auto">
          <a:xfrm>
            <a:off x="3276600" y="2686050"/>
            <a:ext cx="2590800" cy="1745456"/>
            <a:chOff x="2064" y="2256"/>
            <a:chExt cx="1632" cy="1466"/>
          </a:xfrm>
        </p:grpSpPr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2064" y="2256"/>
              <a:ext cx="1632" cy="1392"/>
            </a:xfrm>
            <a:prstGeom prst="ellips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52" name="Group 50"/>
            <p:cNvGrpSpPr/>
            <p:nvPr/>
          </p:nvGrpSpPr>
          <p:grpSpPr bwMode="auto">
            <a:xfrm>
              <a:off x="3120" y="3476"/>
              <a:ext cx="144" cy="192"/>
              <a:chOff x="912" y="3456"/>
              <a:chExt cx="144" cy="192"/>
            </a:xfrm>
          </p:grpSpPr>
          <p:sp>
            <p:nvSpPr>
              <p:cNvPr id="53" name="Line 51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5" name="Group 53"/>
            <p:cNvGrpSpPr/>
            <p:nvPr/>
          </p:nvGrpSpPr>
          <p:grpSpPr bwMode="auto">
            <a:xfrm>
              <a:off x="2654" y="3530"/>
              <a:ext cx="144" cy="192"/>
              <a:chOff x="912" y="3456"/>
              <a:chExt cx="144" cy="192"/>
            </a:xfrm>
          </p:grpSpPr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8" name="Group 56"/>
            <p:cNvGrpSpPr/>
            <p:nvPr/>
          </p:nvGrpSpPr>
          <p:grpSpPr bwMode="auto">
            <a:xfrm rot="-2643515">
              <a:off x="3536" y="3134"/>
              <a:ext cx="144" cy="192"/>
              <a:chOff x="912" y="3456"/>
              <a:chExt cx="144" cy="192"/>
            </a:xfrm>
          </p:grpSpPr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1" name="Group 59"/>
            <p:cNvGrpSpPr/>
            <p:nvPr/>
          </p:nvGrpSpPr>
          <p:grpSpPr bwMode="auto">
            <a:xfrm rot="2039008" flipH="1">
              <a:off x="3324" y="2311"/>
              <a:ext cx="144" cy="192"/>
              <a:chOff x="912" y="3456"/>
              <a:chExt cx="144" cy="192"/>
            </a:xfrm>
          </p:grpSpPr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4" name="Group 62"/>
            <p:cNvGrpSpPr/>
            <p:nvPr/>
          </p:nvGrpSpPr>
          <p:grpSpPr bwMode="auto">
            <a:xfrm rot="2492275">
              <a:off x="2065" y="3151"/>
              <a:ext cx="144" cy="192"/>
              <a:chOff x="912" y="3456"/>
              <a:chExt cx="144" cy="192"/>
            </a:xfrm>
          </p:grpSpPr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7" name="Group 65"/>
            <p:cNvGrpSpPr/>
            <p:nvPr/>
          </p:nvGrpSpPr>
          <p:grpSpPr bwMode="auto">
            <a:xfrm rot="-11887862">
              <a:off x="2398" y="2256"/>
              <a:ext cx="144" cy="192"/>
              <a:chOff x="912" y="3456"/>
              <a:chExt cx="144" cy="192"/>
            </a:xfrm>
          </p:grpSpPr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grpSp>
        <p:nvGrpSpPr>
          <p:cNvPr id="70" name="Group 68"/>
          <p:cNvGrpSpPr/>
          <p:nvPr/>
        </p:nvGrpSpPr>
        <p:grpSpPr bwMode="auto">
          <a:xfrm flipH="1">
            <a:off x="3255963" y="1039417"/>
            <a:ext cx="2590800" cy="1745456"/>
            <a:chOff x="2064" y="2256"/>
            <a:chExt cx="1632" cy="1466"/>
          </a:xfrm>
        </p:grpSpPr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2064" y="2256"/>
              <a:ext cx="1632" cy="1392"/>
            </a:xfrm>
            <a:prstGeom prst="ellips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2" name="Group 70"/>
            <p:cNvGrpSpPr/>
            <p:nvPr/>
          </p:nvGrpSpPr>
          <p:grpSpPr bwMode="auto">
            <a:xfrm>
              <a:off x="3120" y="3476"/>
              <a:ext cx="144" cy="192"/>
              <a:chOff x="912" y="3456"/>
              <a:chExt cx="144" cy="192"/>
            </a:xfrm>
          </p:grpSpPr>
          <p:sp>
            <p:nvSpPr>
              <p:cNvPr id="73" name="Line 71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5" name="Group 73"/>
            <p:cNvGrpSpPr/>
            <p:nvPr/>
          </p:nvGrpSpPr>
          <p:grpSpPr bwMode="auto">
            <a:xfrm>
              <a:off x="2654" y="3530"/>
              <a:ext cx="144" cy="192"/>
              <a:chOff x="912" y="3456"/>
              <a:chExt cx="144" cy="192"/>
            </a:xfrm>
          </p:grpSpPr>
          <p:sp>
            <p:nvSpPr>
              <p:cNvPr id="76" name="Line 74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8" name="Group 76"/>
            <p:cNvGrpSpPr/>
            <p:nvPr/>
          </p:nvGrpSpPr>
          <p:grpSpPr bwMode="auto">
            <a:xfrm rot="-2643515">
              <a:off x="3536" y="3134"/>
              <a:ext cx="144" cy="192"/>
              <a:chOff x="912" y="3456"/>
              <a:chExt cx="144" cy="192"/>
            </a:xfrm>
          </p:grpSpPr>
          <p:sp>
            <p:nvSpPr>
              <p:cNvPr id="79" name="Line 77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1" name="Group 79"/>
            <p:cNvGrpSpPr/>
            <p:nvPr/>
          </p:nvGrpSpPr>
          <p:grpSpPr bwMode="auto">
            <a:xfrm rot="2039008" flipH="1">
              <a:off x="3324" y="2311"/>
              <a:ext cx="144" cy="192"/>
              <a:chOff x="912" y="3456"/>
              <a:chExt cx="144" cy="192"/>
            </a:xfrm>
          </p:grpSpPr>
          <p:sp>
            <p:nvSpPr>
              <p:cNvPr id="82" name="Line 80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4" name="Group 82"/>
            <p:cNvGrpSpPr/>
            <p:nvPr/>
          </p:nvGrpSpPr>
          <p:grpSpPr bwMode="auto">
            <a:xfrm rot="2492275">
              <a:off x="2065" y="3151"/>
              <a:ext cx="144" cy="192"/>
              <a:chOff x="912" y="3456"/>
              <a:chExt cx="144" cy="192"/>
            </a:xfrm>
          </p:grpSpPr>
          <p:sp>
            <p:nvSpPr>
              <p:cNvPr id="85" name="Line 83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7" name="Group 85"/>
            <p:cNvGrpSpPr/>
            <p:nvPr/>
          </p:nvGrpSpPr>
          <p:grpSpPr bwMode="auto">
            <a:xfrm rot="-11887862">
              <a:off x="2398" y="2256"/>
              <a:ext cx="144" cy="192"/>
              <a:chOff x="912" y="3456"/>
              <a:chExt cx="144" cy="192"/>
            </a:xfrm>
          </p:grpSpPr>
          <p:sp>
            <p:nvSpPr>
              <p:cNvPr id="88" name="Line 86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90" name="Text Box 88"/>
          <p:cNvSpPr>
            <a:spLocks/>
          </p:cNvSpPr>
          <p:nvPr/>
        </p:nvSpPr>
        <p:spPr bwMode="auto">
          <a:xfrm>
            <a:off x="2149475" y="346472"/>
            <a:ext cx="492314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/>
              <a:t>Ocean currents form large GYRES</a:t>
            </a:r>
            <a:endParaRPr/>
          </a:p>
        </p:txBody>
      </p:sp>
      <p:sp>
        <p:nvSpPr>
          <p:cNvPr id="92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5913" y="195486"/>
            <a:ext cx="8515350" cy="4306347"/>
          </a:xfrm>
          <a:prstGeom prst="rect">
            <a:avLst/>
          </a:prstGeom>
          <a:noFill/>
        </p:spPr>
      </p:pic>
      <p:sp>
        <p:nvSpPr>
          <p:cNvPr id="5" name="Text Box 4"/>
          <p:cNvSpPr>
            <a:spLocks/>
          </p:cNvSpPr>
          <p:nvPr/>
        </p:nvSpPr>
        <p:spPr bwMode="auto">
          <a:xfrm>
            <a:off x="1679898" y="4465444"/>
            <a:ext cx="7140575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0" u="sng" dirty="0">
                <a:latin typeface="+mn-lt"/>
                <a:hlinkClick r:id="rId3" tooltip="http://www.es.flinders.edu.au/~mattom/IntroOc/notes/figures/fig2a2.html"/>
              </a:rPr>
              <a:t>http://www.es.flinders.edu.au/~mattom/IntroOc/notes/figures/fig2a2.html</a:t>
            </a:r>
            <a:endParaRPr lang="en-US" sz="1400" b="0" dirty="0"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205979"/>
            <a:ext cx="8892480" cy="475059"/>
          </a:xfrm>
        </p:spPr>
        <p:txBody>
          <a:bodyPr/>
          <a:lstStyle/>
          <a:p>
            <a:pPr>
              <a:defRPr/>
            </a:pPr>
            <a:r>
              <a:rPr lang="en-GB" b="1" dirty="0"/>
              <a:t>6. Energy Transport by Conveyer Belt in the Oceans</a:t>
            </a:r>
            <a:endParaRPr dirty="0"/>
          </a:p>
        </p:txBody>
      </p:sp>
      <p:pic>
        <p:nvPicPr>
          <p:cNvPr id="5" name="Picture 3" descr="conveyor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79947" y="878048"/>
            <a:ext cx="6960169" cy="4105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316416" y="4867484"/>
            <a:ext cx="621209" cy="218185"/>
          </a:xfrm>
        </p:spPr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482838-E96B-4ED9-877D-F936C66DD164}"/>
              </a:ext>
            </a:extLst>
          </p:cNvPr>
          <p:cNvSpPr/>
          <p:nvPr/>
        </p:nvSpPr>
        <p:spPr>
          <a:xfrm>
            <a:off x="-252536" y="3651870"/>
            <a:ext cx="236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*Atlantic meridional overturning circulation</a:t>
            </a:r>
            <a:r>
              <a:rPr lang="en-US" sz="1200" dirty="0">
                <a:solidFill>
                  <a:srgbClr val="FF0000"/>
                </a:solidFill>
              </a:rPr>
              <a:t> (</a:t>
            </a:r>
            <a:r>
              <a:rPr lang="en-US" sz="1200" b="1" dirty="0">
                <a:solidFill>
                  <a:srgbClr val="FF0000"/>
                </a:solidFill>
              </a:rPr>
              <a:t>AMOC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  <a:endParaRPr lang="en-DE" sz="12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E5FCA-1AA8-4C6C-938B-042D48E033CE}"/>
              </a:ext>
            </a:extLst>
          </p:cNvPr>
          <p:cNvSpPr/>
          <p:nvPr/>
        </p:nvSpPr>
        <p:spPr bwMode="auto">
          <a:xfrm>
            <a:off x="3347863" y="98757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AMOC*</a:t>
            </a:r>
            <a:endParaRPr lang="en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70426-4ADE-4DD7-9909-30FE9A4EA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5967C-CA59-42A7-8CBF-8D8DAC0F5819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A86800-9778-4699-80C8-44EA48E6B215}"/>
              </a:ext>
            </a:extLst>
          </p:cNvPr>
          <p:cNvSpPr/>
          <p:nvPr/>
        </p:nvSpPr>
        <p:spPr>
          <a:xfrm>
            <a:off x="276404" y="1203598"/>
            <a:ext cx="87136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Atlantic meridional overturning circulation (AMOC) is the zonally integrated component of surface and deep currents in the Atlantic Ocean.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It is characterized by a northward flow of warm, salty water in the upper layers of the Atlantic, and a southward flow of colder, deep waters that are part of the thermohaline circulation.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AMOC is an important component of the Earth's climate system, and is a result of both atmospheric and thermohaline drivers.</a:t>
            </a:r>
            <a:endParaRPr lang="en-DE" sz="2000" dirty="0"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49A28F-0618-4310-BF76-074693A7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68499"/>
            <a:ext cx="8136904" cy="475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9pPr>
          </a:lstStyle>
          <a:p>
            <a:pPr>
              <a:defRPr/>
            </a:pPr>
            <a:r>
              <a:rPr lang="en-US" sz="2800" dirty="0"/>
              <a:t>Atlantic meridional overturning circulation (AMOC)</a:t>
            </a:r>
          </a:p>
        </p:txBody>
      </p:sp>
    </p:spTree>
    <p:extLst>
      <p:ext uri="{BB962C8B-B14F-4D97-AF65-F5344CB8AC3E}">
        <p14:creationId xmlns:p14="http://schemas.microsoft.com/office/powerpoint/2010/main" val="3477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>
            <a:spLocks/>
          </p:cNvSpPr>
          <p:nvPr/>
        </p:nvSpPr>
        <p:spPr bwMode="auto">
          <a:xfrm>
            <a:off x="457200" y="1059582"/>
            <a:ext cx="8305800" cy="31085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en-US" sz="2800">
                <a:latin typeface="+mn-lt"/>
              </a:rPr>
              <a:t>Solar energy received is greatest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near the equator.</a:t>
            </a:r>
            <a:endParaRPr/>
          </a:p>
          <a:p>
            <a:pPr algn="ctr">
              <a:defRPr/>
            </a:pPr>
            <a:r>
              <a:rPr lang="en-US" sz="2800">
                <a:latin typeface="+mn-lt"/>
              </a:rPr>
              <a:t>  </a:t>
            </a:r>
            <a:endParaRPr/>
          </a:p>
          <a:p>
            <a:pPr algn="ctr">
              <a:defRPr/>
            </a:pPr>
            <a:r>
              <a:rPr lang="en-US" sz="2800">
                <a:latin typeface="+mn-lt"/>
              </a:rPr>
              <a:t>Energy is moved from the equator to the poles.</a:t>
            </a:r>
            <a:endParaRPr/>
          </a:p>
          <a:p>
            <a:pPr algn="ctr">
              <a:defRPr/>
            </a:pPr>
            <a:endParaRPr lang="en-US" sz="2800">
              <a:latin typeface="+mn-lt"/>
            </a:endParaRPr>
          </a:p>
          <a:p>
            <a:pPr algn="ctr">
              <a:defRPr/>
            </a:pPr>
            <a:r>
              <a:rPr lang="en-US" sz="2800">
                <a:latin typeface="+mn-lt"/>
              </a:rPr>
              <a:t>Energy is transferred by </a:t>
            </a:r>
            <a:br>
              <a:rPr lang="en-US" sz="2800">
                <a:latin typeface="+mn-lt"/>
              </a:rPr>
            </a:br>
            <a:r>
              <a:rPr lang="en-US" sz="2800">
                <a:solidFill>
                  <a:srgbClr val="CC0000"/>
                </a:solidFill>
                <a:latin typeface="+mn-lt"/>
              </a:rPr>
              <a:t>wind</a:t>
            </a:r>
            <a:r>
              <a:rPr lang="en-US" sz="2800">
                <a:latin typeface="+mn-lt"/>
              </a:rPr>
              <a:t> and </a:t>
            </a:r>
            <a:r>
              <a:rPr lang="en-US" sz="2800">
                <a:solidFill>
                  <a:schemeClr val="accent2"/>
                </a:solidFill>
                <a:latin typeface="+mn-lt"/>
              </a:rPr>
              <a:t>ocean currents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Result: Energy Transport in the Earth System</a:t>
            </a:r>
            <a:endParaRPr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70906-D96E-46F7-8295-9ED14C528E5B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69194" y="4743450"/>
            <a:ext cx="432197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fld id="{20903C33-DCFC-43D7-8B67-249C0D9AC523}" type="slidenum">
              <a:rPr lang="de-DE" altLang="en-US" sz="1050">
                <a:solidFill>
                  <a:srgbClr val="316395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spcAft>
                  <a:spcPts val="431"/>
                </a:spcAft>
              </a:pPr>
              <a:t>28</a:t>
            </a:fld>
            <a:endParaRPr lang="de-DE" altLang="en-US" sz="1050">
              <a:solidFill>
                <a:srgbClr val="316395"/>
              </a:solidFill>
              <a:latin typeface="Tahoma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709738" y="86916"/>
            <a:ext cx="6020991" cy="62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Einführung</a:t>
            </a:r>
          </a:p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endParaRPr lang="de-DE" altLang="en-US" sz="2100" b="1">
              <a:solidFill>
                <a:srgbClr val="FFFFFF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21544"/>
            <a:ext cx="5715000" cy="37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FDAB2F-CBFB-4965-85C4-11C530545C70}"/>
              </a:ext>
            </a:extLst>
          </p:cNvPr>
          <p:cNvSpPr txBox="1">
            <a:spLocks/>
          </p:cNvSpPr>
          <p:nvPr/>
        </p:nvSpPr>
        <p:spPr bwMode="auto">
          <a:xfrm>
            <a:off x="395288" y="206375"/>
            <a:ext cx="8424862" cy="474663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Climate and the Water Cycle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223D9FF7-0725-42DE-B012-B56159A8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627460"/>
            <a:ext cx="307895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endParaRPr lang="en-US" altLang="en-US" sz="1050" b="1">
              <a:solidFill>
                <a:srgbClr val="CC66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E5AF875-657C-457F-8A6B-003D60D6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1" y="2381"/>
            <a:ext cx="6572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chemeClr val="bg1"/>
                </a:solidFill>
              </a:rPr>
              <a:t>Wasserkreislauf</a:t>
            </a:r>
          </a:p>
        </p:txBody>
      </p:sp>
      <p:pic>
        <p:nvPicPr>
          <p:cNvPr id="7182" name="Picture 8" descr="img014">
            <a:extLst>
              <a:ext uri="{FF2B5EF4-FFF2-40B4-BE49-F238E27FC236}">
                <a16:creationId xmlns:a16="http://schemas.microsoft.com/office/drawing/2014/main" id="{689D28C2-FAAB-4330-91B9-D4BE3549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35023" r="13103" b="6972"/>
          <a:stretch>
            <a:fillRect/>
          </a:stretch>
        </p:blipFill>
        <p:spPr bwMode="auto">
          <a:xfrm>
            <a:off x="4818462" y="2897982"/>
            <a:ext cx="2453879" cy="161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3">
            <a:extLst>
              <a:ext uri="{FF2B5EF4-FFF2-40B4-BE49-F238E27FC236}">
                <a16:creationId xmlns:a16="http://schemas.microsoft.com/office/drawing/2014/main" id="{F1811AAD-7E99-4450-834F-9EFBB761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2949672"/>
            <a:ext cx="1627585" cy="30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350" dirty="0" err="1">
                <a:solidFill>
                  <a:schemeClr val="tx1"/>
                </a:solidFill>
              </a:rPr>
              <a:t>Evapotranspiration</a:t>
            </a:r>
            <a:endParaRPr lang="de-DE" altLang="en-US" sz="1350" dirty="0">
              <a:solidFill>
                <a:schemeClr val="tx1"/>
              </a:solidFill>
            </a:endParaRPr>
          </a:p>
        </p:txBody>
      </p:sp>
      <p:grpSp>
        <p:nvGrpSpPr>
          <p:cNvPr id="7173" name="Group 15">
            <a:extLst>
              <a:ext uri="{FF2B5EF4-FFF2-40B4-BE49-F238E27FC236}">
                <a16:creationId xmlns:a16="http://schemas.microsoft.com/office/drawing/2014/main" id="{094D9277-F032-45C7-918B-B3E757DB7743}"/>
              </a:ext>
            </a:extLst>
          </p:cNvPr>
          <p:cNvGrpSpPr>
            <a:grpSpLocks/>
          </p:cNvGrpSpPr>
          <p:nvPr/>
        </p:nvGrpSpPr>
        <p:grpSpPr bwMode="auto">
          <a:xfrm>
            <a:off x="3168254" y="781050"/>
            <a:ext cx="2793206" cy="1619250"/>
            <a:chOff x="1657" y="528"/>
            <a:chExt cx="2346" cy="1360"/>
          </a:xfrm>
        </p:grpSpPr>
        <p:pic>
          <p:nvPicPr>
            <p:cNvPr id="7180" name="Picture 3" descr="Regen1">
              <a:extLst>
                <a:ext uri="{FF2B5EF4-FFF2-40B4-BE49-F238E27FC236}">
                  <a16:creationId xmlns:a16="http://schemas.microsoft.com/office/drawing/2014/main" id="{FA0CF1D2-BF02-478E-A0E3-C1F1FB647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" y="528"/>
              <a:ext cx="234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Text Box 3">
              <a:extLst>
                <a:ext uri="{FF2B5EF4-FFF2-40B4-BE49-F238E27FC236}">
                  <a16:creationId xmlns:a16="http://schemas.microsoft.com/office/drawing/2014/main" id="{0B455C28-C4E3-437B-9134-F17FA386C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1" y="572"/>
              <a:ext cx="955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1pPr>
              <a:lvl2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2pPr>
              <a:lvl3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3pPr>
              <a:lvl4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4pPr>
              <a:lvl5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431"/>
                </a:spcAft>
              </a:pPr>
              <a:r>
                <a:rPr lang="de-DE" altLang="en-US" sz="1350" dirty="0" err="1">
                  <a:solidFill>
                    <a:schemeClr val="tx1"/>
                  </a:solidFill>
                </a:rPr>
                <a:t>Precipitation</a:t>
              </a:r>
              <a:endParaRPr lang="de-DE" alt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74" name="Group 17">
            <a:extLst>
              <a:ext uri="{FF2B5EF4-FFF2-40B4-BE49-F238E27FC236}">
                <a16:creationId xmlns:a16="http://schemas.microsoft.com/office/drawing/2014/main" id="{131AACCC-29D4-4E63-9F93-FFEDBD064CCC}"/>
              </a:ext>
            </a:extLst>
          </p:cNvPr>
          <p:cNvGrpSpPr>
            <a:grpSpLocks/>
          </p:cNvGrpSpPr>
          <p:nvPr/>
        </p:nvGrpSpPr>
        <p:grpSpPr bwMode="auto">
          <a:xfrm>
            <a:off x="1331119" y="2896791"/>
            <a:ext cx="2782491" cy="1619250"/>
            <a:chOff x="158" y="2433"/>
            <a:chExt cx="2337" cy="1360"/>
          </a:xfrm>
        </p:grpSpPr>
        <p:pic>
          <p:nvPicPr>
            <p:cNvPr id="7178" name="Picture 4" descr="Fluss">
              <a:extLst>
                <a:ext uri="{FF2B5EF4-FFF2-40B4-BE49-F238E27FC236}">
                  <a16:creationId xmlns:a16="http://schemas.microsoft.com/office/drawing/2014/main" id="{EC47BD29-BB02-49A7-BB0A-24BD89F31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433"/>
              <a:ext cx="2337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3">
              <a:extLst>
                <a:ext uri="{FF2B5EF4-FFF2-40B4-BE49-F238E27FC236}">
                  <a16:creationId xmlns:a16="http://schemas.microsoft.com/office/drawing/2014/main" id="{55532906-C5CD-4A9D-9F8E-22C15F9BF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523"/>
              <a:ext cx="583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1pPr>
              <a:lvl2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2pPr>
              <a:lvl3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3pPr>
              <a:lvl4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4pPr>
              <a:lvl5pPr eaLnBrk="0" hangingPunct="0">
                <a:spcBef>
                  <a:spcPts val="7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431"/>
                </a:spcAft>
              </a:pPr>
              <a:r>
                <a:rPr lang="de-DE" altLang="en-US" sz="1350" dirty="0" err="1">
                  <a:solidFill>
                    <a:schemeClr val="tx1"/>
                  </a:solidFill>
                </a:rPr>
                <a:t>Runoff</a:t>
              </a:r>
              <a:endParaRPr lang="de-DE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7175" name="Text Box 19">
            <a:extLst>
              <a:ext uri="{FF2B5EF4-FFF2-40B4-BE49-F238E27FC236}">
                <a16:creationId xmlns:a16="http://schemas.microsoft.com/office/drawing/2014/main" id="{C00658A9-2D07-447A-B4C5-3FF4E388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919" y="2296717"/>
            <a:ext cx="4539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36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7176" name="Text Box 20">
            <a:extLst>
              <a:ext uri="{FF2B5EF4-FFF2-40B4-BE49-F238E27FC236}">
                <a16:creationId xmlns:a16="http://schemas.microsoft.com/office/drawing/2014/main" id="{A40699CE-789C-4954-94E1-F4AC3DBF0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571" y="3381376"/>
            <a:ext cx="4539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36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177" name="Text Box 21">
            <a:extLst>
              <a:ext uri="{FF2B5EF4-FFF2-40B4-BE49-F238E27FC236}">
                <a16:creationId xmlns:a16="http://schemas.microsoft.com/office/drawing/2014/main" id="{D524D4D7-43A4-47F1-89A5-34B097F5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646" y="3381376"/>
            <a:ext cx="4539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36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25F30D-AD7A-47AD-9F27-EE1A860A54BD}"/>
              </a:ext>
            </a:extLst>
          </p:cNvPr>
          <p:cNvSpPr txBox="1">
            <a:spLocks/>
          </p:cNvSpPr>
          <p:nvPr/>
        </p:nvSpPr>
        <p:spPr bwMode="auto">
          <a:xfrm>
            <a:off x="395288" y="206375"/>
            <a:ext cx="8424862" cy="474663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The basic water balance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79512" y="296887"/>
            <a:ext cx="3456632" cy="474663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en-GB"/>
              <a:t>1. Circulation cells </a:t>
            </a:r>
            <a:br>
              <a:rPr lang="en-GB"/>
            </a:br>
            <a:r>
              <a:rPr lang="en-GB"/>
              <a:t>and precipitation</a:t>
            </a:r>
            <a:endParaRPr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2B7B08-D143-4FDC-85BD-C47EF51B59C1}" type="slidenum">
              <a:rPr lang="en-US"/>
              <a:t>3</a:t>
            </a:fld>
            <a:endParaRPr lang="en-US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 rot="16199999" flipH="1">
            <a:off x="6007050" y="-195858"/>
            <a:ext cx="1066800" cy="2895600"/>
          </a:xfrm>
          <a:prstGeom prst="curvedRightArrow">
            <a:avLst>
              <a:gd name="adj1" fmla="val 23122"/>
              <a:gd name="adj2" fmla="val 77533"/>
              <a:gd name="adj3" fmla="val 33634"/>
            </a:avLst>
          </a:prstGeom>
          <a:solidFill>
            <a:srgbClr val="800080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H="1">
            <a:off x="5893122" y="3842742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016450" y="1937742"/>
            <a:ext cx="533400" cy="1828800"/>
          </a:xfrm>
          <a:prstGeom prst="upArrow">
            <a:avLst>
              <a:gd name="adj1" fmla="val 50000"/>
              <a:gd name="adj2" fmla="val 85714"/>
            </a:avLst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3340050" y="-195858"/>
            <a:ext cx="1066800" cy="2895600"/>
          </a:xfrm>
          <a:prstGeom prst="curvedRightArrow">
            <a:avLst>
              <a:gd name="adj1" fmla="val 23122"/>
              <a:gd name="adj2" fmla="val 77533"/>
              <a:gd name="adj3" fmla="val 33634"/>
            </a:avLst>
          </a:prstGeom>
          <a:solidFill>
            <a:srgbClr val="800080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Text Box 6"/>
          <p:cNvSpPr>
            <a:spLocks/>
          </p:cNvSpPr>
          <p:nvPr/>
        </p:nvSpPr>
        <p:spPr bwMode="auto">
          <a:xfrm>
            <a:off x="4596504" y="4003364"/>
            <a:ext cx="153439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1800" b="0">
                <a:latin typeface="+mn-lt"/>
              </a:rPr>
              <a:t>Warm air rises</a:t>
            </a:r>
            <a:endParaRPr/>
          </a:p>
        </p:txBody>
      </p:sp>
      <p:sp>
        <p:nvSpPr>
          <p:cNvPr id="12" name="Text Box 7"/>
          <p:cNvSpPr>
            <a:spLocks/>
          </p:cNvSpPr>
          <p:nvPr/>
        </p:nvSpPr>
        <p:spPr bwMode="auto">
          <a:xfrm>
            <a:off x="1259632" y="1111185"/>
            <a:ext cx="155279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1800" b="0">
                <a:latin typeface="+mn-lt"/>
              </a:rPr>
              <a:t>Air cools, sinks</a:t>
            </a:r>
            <a:endParaRPr/>
          </a:p>
        </p:txBody>
      </p:sp>
      <p:sp>
        <p:nvSpPr>
          <p:cNvPr id="13" name="Text Box 8"/>
          <p:cNvSpPr>
            <a:spLocks/>
          </p:cNvSpPr>
          <p:nvPr/>
        </p:nvSpPr>
        <p:spPr bwMode="auto">
          <a:xfrm>
            <a:off x="968325" y="3918942"/>
            <a:ext cx="211327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1600" b="0"/>
              <a:t>Rising air is </a:t>
            </a:r>
            <a:r>
              <a:rPr lang="en-US" sz="1800" b="0">
                <a:latin typeface="+mn-lt"/>
              </a:rPr>
              <a:t>replaced</a:t>
            </a:r>
            <a:endParaRPr lang="en-US" sz="1600" b="0">
              <a:latin typeface="+mn-lt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263850" y="3842742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flipV="1">
            <a:off x="7302450" y="1912565"/>
            <a:ext cx="533400" cy="1828800"/>
          </a:xfrm>
          <a:prstGeom prst="upArrow">
            <a:avLst>
              <a:gd name="adj1" fmla="val 50000"/>
              <a:gd name="adj2" fmla="val 85714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flipV="1">
            <a:off x="2578050" y="1937742"/>
            <a:ext cx="533400" cy="1828800"/>
          </a:xfrm>
          <a:prstGeom prst="upArrow">
            <a:avLst>
              <a:gd name="adj1" fmla="val 50000"/>
              <a:gd name="adj2" fmla="val 85714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7" name="Text Box 14"/>
          <p:cNvSpPr>
            <a:spLocks/>
          </p:cNvSpPr>
          <p:nvPr/>
        </p:nvSpPr>
        <p:spPr bwMode="auto">
          <a:xfrm>
            <a:off x="2333575" y="4299942"/>
            <a:ext cx="946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HIGH</a:t>
            </a:r>
            <a:endParaRPr/>
          </a:p>
        </p:txBody>
      </p:sp>
      <p:sp>
        <p:nvSpPr>
          <p:cNvPr id="18" name="Text Box 15"/>
          <p:cNvSpPr>
            <a:spLocks/>
          </p:cNvSpPr>
          <p:nvPr/>
        </p:nvSpPr>
        <p:spPr bwMode="auto">
          <a:xfrm>
            <a:off x="7226250" y="4299942"/>
            <a:ext cx="946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HIGH</a:t>
            </a:r>
            <a:endParaRPr/>
          </a:p>
        </p:txBody>
      </p:sp>
      <p:sp>
        <p:nvSpPr>
          <p:cNvPr id="19" name="Text Box 13"/>
          <p:cNvSpPr>
            <a:spLocks/>
          </p:cNvSpPr>
          <p:nvPr/>
        </p:nvSpPr>
        <p:spPr bwMode="auto">
          <a:xfrm>
            <a:off x="4848175" y="4313050"/>
            <a:ext cx="9779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LOW </a:t>
            </a:r>
            <a:endParaRPr/>
          </a:p>
        </p:txBody>
      </p:sp>
      <p:sp>
        <p:nvSpPr>
          <p:cNvPr id="20" name="Text Box 25"/>
          <p:cNvSpPr>
            <a:spLocks/>
          </p:cNvSpPr>
          <p:nvPr/>
        </p:nvSpPr>
        <p:spPr bwMode="auto">
          <a:xfrm>
            <a:off x="6130898" y="221892"/>
            <a:ext cx="2971800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1800" b="0">
                <a:solidFill>
                  <a:schemeClr val="bg1"/>
                </a:solidFill>
                <a:latin typeface="+mn-lt"/>
              </a:rPr>
              <a:t>Rising air cools; the air’s capacity to hold water drops:  Clouds &amp; Rain!</a:t>
            </a:r>
            <a:endParaRPr/>
          </a:p>
        </p:txBody>
      </p:sp>
      <p:sp>
        <p:nvSpPr>
          <p:cNvPr id="21" name="Text Box 26"/>
          <p:cNvSpPr>
            <a:spLocks/>
          </p:cNvSpPr>
          <p:nvPr/>
        </p:nvSpPr>
        <p:spPr bwMode="auto">
          <a:xfrm>
            <a:off x="600454" y="2080468"/>
            <a:ext cx="1825196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No rain in regions</a:t>
            </a:r>
            <a:endParaRPr dirty="0"/>
          </a:p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where air is</a:t>
            </a:r>
            <a:endParaRPr dirty="0"/>
          </a:p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descending</a:t>
            </a:r>
            <a:endParaRPr dirty="0"/>
          </a:p>
        </p:txBody>
      </p:sp>
      <p:grpSp>
        <p:nvGrpSpPr>
          <p:cNvPr id="22" name="Group 15"/>
          <p:cNvGrpSpPr/>
          <p:nvPr/>
        </p:nvGrpSpPr>
        <p:grpSpPr bwMode="auto">
          <a:xfrm>
            <a:off x="4427886" y="42844"/>
            <a:ext cx="1456765" cy="1753369"/>
            <a:chOff x="2064" y="96"/>
            <a:chExt cx="1632" cy="1728"/>
          </a:xfrm>
        </p:grpSpPr>
        <p:sp>
          <p:nvSpPr>
            <p:cNvPr id="23" name="Freeform 16"/>
            <p:cNvSpPr/>
            <p:nvPr/>
          </p:nvSpPr>
          <p:spPr bwMode="auto">
            <a:xfrm>
              <a:off x="2304" y="96"/>
              <a:ext cx="1392" cy="1056"/>
            </a:xfrm>
            <a:custGeom>
              <a:avLst/>
              <a:gdLst>
                <a:gd name="T0" fmla="*/ 210 w 976"/>
                <a:gd name="T1" fmla="*/ 644 h 864"/>
                <a:gd name="T2" fmla="*/ 50 w 976"/>
                <a:gd name="T3" fmla="*/ 730 h 864"/>
                <a:gd name="T4" fmla="*/ 50 w 976"/>
                <a:gd name="T5" fmla="*/ 970 h 864"/>
                <a:gd name="T6" fmla="*/ 130 w 976"/>
                <a:gd name="T7" fmla="*/ 1005 h 864"/>
                <a:gd name="T8" fmla="*/ 329 w 976"/>
                <a:gd name="T9" fmla="*/ 1039 h 864"/>
                <a:gd name="T10" fmla="*/ 639 w 976"/>
                <a:gd name="T11" fmla="*/ 1056 h 864"/>
                <a:gd name="T12" fmla="*/ 707 w 976"/>
                <a:gd name="T13" fmla="*/ 880 h 864"/>
                <a:gd name="T14" fmla="*/ 812 w 976"/>
                <a:gd name="T15" fmla="*/ 885 h 864"/>
                <a:gd name="T16" fmla="*/ 1118 w 976"/>
                <a:gd name="T17" fmla="*/ 997 h 864"/>
                <a:gd name="T18" fmla="*/ 1324 w 976"/>
                <a:gd name="T19" fmla="*/ 821 h 864"/>
                <a:gd name="T20" fmla="*/ 1392 w 976"/>
                <a:gd name="T21" fmla="*/ 645 h 864"/>
                <a:gd name="T22" fmla="*/ 1392 w 976"/>
                <a:gd name="T23" fmla="*/ 587 h 864"/>
                <a:gd name="T24" fmla="*/ 1187 w 976"/>
                <a:gd name="T25" fmla="*/ 469 h 864"/>
                <a:gd name="T26" fmla="*/ 981 w 976"/>
                <a:gd name="T27" fmla="*/ 469 h 864"/>
                <a:gd name="T28" fmla="*/ 1118 w 976"/>
                <a:gd name="T29" fmla="*/ 293 h 864"/>
                <a:gd name="T30" fmla="*/ 913 w 976"/>
                <a:gd name="T31" fmla="*/ 235 h 864"/>
                <a:gd name="T32" fmla="*/ 913 w 976"/>
                <a:gd name="T33" fmla="*/ 176 h 864"/>
                <a:gd name="T34" fmla="*/ 844 w 976"/>
                <a:gd name="T35" fmla="*/ 176 h 864"/>
                <a:gd name="T36" fmla="*/ 707 w 976"/>
                <a:gd name="T37" fmla="*/ 59 h 864"/>
                <a:gd name="T38" fmla="*/ 502 w 976"/>
                <a:gd name="T39" fmla="*/ 0 h 864"/>
                <a:gd name="T40" fmla="*/ 365 w 976"/>
                <a:gd name="T41" fmla="*/ 176 h 864"/>
                <a:gd name="T42" fmla="*/ 502 w 976"/>
                <a:gd name="T43" fmla="*/ 293 h 864"/>
                <a:gd name="T44" fmla="*/ 297 w 976"/>
                <a:gd name="T45" fmla="*/ 352 h 864"/>
                <a:gd name="T46" fmla="*/ 434 w 976"/>
                <a:gd name="T47" fmla="*/ 469 h 864"/>
                <a:gd name="T48" fmla="*/ 228 w 976"/>
                <a:gd name="T49" fmla="*/ 528 h 864"/>
                <a:gd name="T50" fmla="*/ 210 w 976"/>
                <a:gd name="T51" fmla="*/ 644 h 8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76" h="864" extrusionOk="0">
                  <a:moveTo>
                    <a:pt x="147" y="527"/>
                  </a:moveTo>
                  <a:cubicBezTo>
                    <a:pt x="51" y="575"/>
                    <a:pt x="85" y="547"/>
                    <a:pt x="35" y="597"/>
                  </a:cubicBezTo>
                  <a:cubicBezTo>
                    <a:pt x="17" y="668"/>
                    <a:pt x="0" y="710"/>
                    <a:pt x="35" y="794"/>
                  </a:cubicBezTo>
                  <a:cubicBezTo>
                    <a:pt x="43" y="813"/>
                    <a:pt x="72" y="813"/>
                    <a:pt x="91" y="822"/>
                  </a:cubicBezTo>
                  <a:cubicBezTo>
                    <a:pt x="137" y="845"/>
                    <a:pt x="178" y="850"/>
                    <a:pt x="231" y="850"/>
                  </a:cubicBezTo>
                  <a:lnTo>
                    <a:pt x="448" y="864"/>
                  </a:lnTo>
                  <a:cubicBezTo>
                    <a:pt x="464" y="816"/>
                    <a:pt x="463" y="758"/>
                    <a:pt x="496" y="720"/>
                  </a:cubicBezTo>
                  <a:cubicBezTo>
                    <a:pt x="512" y="702"/>
                    <a:pt x="569" y="724"/>
                    <a:pt x="569" y="724"/>
                  </a:cubicBezTo>
                  <a:lnTo>
                    <a:pt x="784" y="816"/>
                  </a:lnTo>
                  <a:lnTo>
                    <a:pt x="928" y="672"/>
                  </a:lnTo>
                  <a:lnTo>
                    <a:pt x="976" y="528"/>
                  </a:lnTo>
                  <a:lnTo>
                    <a:pt x="976" y="480"/>
                  </a:lnTo>
                  <a:lnTo>
                    <a:pt x="832" y="384"/>
                  </a:lnTo>
                  <a:lnTo>
                    <a:pt x="688" y="384"/>
                  </a:lnTo>
                  <a:lnTo>
                    <a:pt x="784" y="240"/>
                  </a:lnTo>
                  <a:lnTo>
                    <a:pt x="640" y="192"/>
                  </a:lnTo>
                  <a:lnTo>
                    <a:pt x="640" y="144"/>
                  </a:lnTo>
                  <a:lnTo>
                    <a:pt x="592" y="144"/>
                  </a:lnTo>
                  <a:lnTo>
                    <a:pt x="496" y="48"/>
                  </a:lnTo>
                  <a:lnTo>
                    <a:pt x="352" y="0"/>
                  </a:lnTo>
                  <a:lnTo>
                    <a:pt x="256" y="144"/>
                  </a:lnTo>
                  <a:lnTo>
                    <a:pt x="352" y="240"/>
                  </a:lnTo>
                  <a:lnTo>
                    <a:pt x="208" y="288"/>
                  </a:lnTo>
                  <a:lnTo>
                    <a:pt x="304" y="384"/>
                  </a:lnTo>
                  <a:lnTo>
                    <a:pt x="160" y="432"/>
                  </a:lnTo>
                  <a:lnTo>
                    <a:pt x="147" y="52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>
              <a:off x="2208" y="1152"/>
              <a:ext cx="480" cy="62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2351" y="1152"/>
              <a:ext cx="480" cy="62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>
              <a:off x="2496" y="1008"/>
              <a:ext cx="576" cy="76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>
              <a:off x="2688" y="1056"/>
              <a:ext cx="480" cy="672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>
              <a:off x="2736" y="1056"/>
              <a:ext cx="576" cy="76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2064" y="1104"/>
              <a:ext cx="480" cy="62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2927" y="1008"/>
              <a:ext cx="576" cy="76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3072" y="1056"/>
              <a:ext cx="480" cy="672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dertalsperre">
            <a:extLst>
              <a:ext uri="{FF2B5EF4-FFF2-40B4-BE49-F238E27FC236}">
                <a16:creationId xmlns:a16="http://schemas.microsoft.com/office/drawing/2014/main" id="{5D651CFD-6D11-4B6F-B067-95CD508C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07" y="770335"/>
            <a:ext cx="1702594" cy="18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river_lek_surrounding_zoom">
            <a:extLst>
              <a:ext uri="{FF2B5EF4-FFF2-40B4-BE49-F238E27FC236}">
                <a16:creationId xmlns:a16="http://schemas.microsoft.com/office/drawing/2014/main" id="{77CBEF74-9623-4E13-9544-95643EE8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783432"/>
            <a:ext cx="4000500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AAC51DBF-7509-4D6F-8E6D-349E61CE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381"/>
            <a:ext cx="6572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chemeClr val="bg1"/>
                </a:solidFill>
              </a:rPr>
              <a:t>Wasserkreislauf</a:t>
            </a:r>
          </a:p>
        </p:txBody>
      </p:sp>
      <p:pic>
        <p:nvPicPr>
          <p:cNvPr id="8197" name="Picture 2" descr="http://ts1.mm.bing.net/th?id=HN.608041956185998643&amp;w=220&amp;h=146&amp;c=7&amp;rs=1&amp;pid=1.7">
            <a:extLst>
              <a:ext uri="{FF2B5EF4-FFF2-40B4-BE49-F238E27FC236}">
                <a16:creationId xmlns:a16="http://schemas.microsoft.com/office/drawing/2014/main" id="{A8712562-17F1-40F5-849B-70F73EC7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14650"/>
            <a:ext cx="2657475" cy="17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ts4.mm.bing.net/th?id=HN.607998873366037140&amp;w=229&amp;h=155&amp;c=7&amp;rs=1&amp;pid=1.7">
            <a:extLst>
              <a:ext uri="{FF2B5EF4-FFF2-40B4-BE49-F238E27FC236}">
                <a16:creationId xmlns:a16="http://schemas.microsoft.com/office/drawing/2014/main" id="{325C42FD-6724-4662-BBA4-313CECF0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971800"/>
            <a:ext cx="26289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5ED762-6E7B-4ED2-AD9B-C6F7D5F3072E}"/>
              </a:ext>
            </a:extLst>
          </p:cNvPr>
          <p:cNvSpPr txBox="1">
            <a:spLocks/>
          </p:cNvSpPr>
          <p:nvPr/>
        </p:nvSpPr>
        <p:spPr bwMode="auto">
          <a:xfrm>
            <a:off x="395288" y="206375"/>
            <a:ext cx="8424862" cy="474663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9933"/>
                </a:solidFill>
                <a:latin typeface="Calibri"/>
                <a:ea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+/- Storage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age.wisc.edu/atlas/maps/avganntemp/atl_avganntemp.jpg">
            <a:extLst>
              <a:ext uri="{FF2B5EF4-FFF2-40B4-BE49-F238E27FC236}">
                <a16:creationId xmlns:a16="http://schemas.microsoft.com/office/drawing/2014/main" id="{1C95E427-5E0F-409B-8608-010F9C41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4" b="6439"/>
          <a:stretch>
            <a:fillRect/>
          </a:stretch>
        </p:blipFill>
        <p:spPr bwMode="auto">
          <a:xfrm>
            <a:off x="1314451" y="1094185"/>
            <a:ext cx="6593681" cy="38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www.sage.wisc.edu/atlas/maps/avganntemp/atl_avganntemp_eur.jpg">
            <a:extLst>
              <a:ext uri="{FF2B5EF4-FFF2-40B4-BE49-F238E27FC236}">
                <a16:creationId xmlns:a16="http://schemas.microsoft.com/office/drawing/2014/main" id="{38D2C7C5-602D-4E10-B4D8-2E6FD39E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"/>
          <a:stretch>
            <a:fillRect/>
          </a:stretch>
        </p:blipFill>
        <p:spPr bwMode="auto">
          <a:xfrm>
            <a:off x="4668441" y="914400"/>
            <a:ext cx="3332559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2">
            <a:extLst>
              <a:ext uri="{FF2B5EF4-FFF2-40B4-BE49-F238E27FC236}">
                <a16:creationId xmlns:a16="http://schemas.microsoft.com/office/drawing/2014/main" id="{FA137C79-E604-40C0-8211-A21E037E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C9D28806-6621-4A4C-A589-0817B605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7" y="3200401"/>
            <a:ext cx="2172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/>
              <a:t>Mean </a:t>
            </a:r>
            <a:r>
              <a:rPr lang="de-DE" altLang="en-US" sz="1800" b="1" dirty="0" err="1"/>
              <a:t>temperature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EA295E8-AD3A-4ED9-A549-F3776ACD2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194" y="4743450"/>
            <a:ext cx="432197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fld id="{E199DFEF-37F3-431E-BFFC-574113FF0983}" type="slidenum">
              <a:rPr lang="de-DE" altLang="en-US" sz="1050">
                <a:solidFill>
                  <a:srgbClr val="316395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spcAft>
                  <a:spcPts val="431"/>
                </a:spcAft>
              </a:pPr>
              <a:t>32</a:t>
            </a:fld>
            <a:endParaRPr lang="de-DE" altLang="en-US" sz="1050">
              <a:solidFill>
                <a:srgbClr val="316395"/>
              </a:solidFill>
              <a:latin typeface="Tahoma" panose="020B0604030504040204" pitchFamily="34" charset="0"/>
            </a:endParaRPr>
          </a:p>
        </p:txBody>
      </p:sp>
      <p:pic>
        <p:nvPicPr>
          <p:cNvPr id="16387" name="Picture 6" descr="http://www.sage.wisc.edu/atlas/maps/anntotprecip/atl_anntotprecip.jpg">
            <a:extLst>
              <a:ext uri="{FF2B5EF4-FFF2-40B4-BE49-F238E27FC236}">
                <a16:creationId xmlns:a16="http://schemas.microsoft.com/office/drawing/2014/main" id="{335809B9-1185-4D9A-AC2E-6F5F4C1A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b="6409"/>
          <a:stretch>
            <a:fillRect/>
          </a:stretch>
        </p:blipFill>
        <p:spPr bwMode="auto">
          <a:xfrm>
            <a:off x="1221582" y="1085851"/>
            <a:ext cx="6593681" cy="38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www.sage.wisc.edu/atlas/maps/anntotprecip/atl_anntotprecip_eur.jpg">
            <a:extLst>
              <a:ext uri="{FF2B5EF4-FFF2-40B4-BE49-F238E27FC236}">
                <a16:creationId xmlns:a16="http://schemas.microsoft.com/office/drawing/2014/main" id="{BF0452A6-7C2E-49CE-8A58-2119DCFD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/>
          <a:stretch>
            <a:fillRect/>
          </a:stretch>
        </p:blipFill>
        <p:spPr bwMode="auto">
          <a:xfrm>
            <a:off x="4572000" y="800100"/>
            <a:ext cx="333256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2">
            <a:extLst>
              <a:ext uri="{FF2B5EF4-FFF2-40B4-BE49-F238E27FC236}">
                <a16:creationId xmlns:a16="http://schemas.microsoft.com/office/drawing/2014/main" id="{FA0F1B22-7E14-4C51-BF0F-B7A8D3483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16390" name="TextBox 1">
            <a:extLst>
              <a:ext uri="{FF2B5EF4-FFF2-40B4-BE49-F238E27FC236}">
                <a16:creationId xmlns:a16="http://schemas.microsoft.com/office/drawing/2014/main" id="{DFDA36E5-47F5-4CF5-A729-1200421D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8" y="3429000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 err="1"/>
              <a:t>Precipitation</a:t>
            </a:r>
            <a:endParaRPr lang="en-US" altLang="en-US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age.wisc.edu/atlas/maps/pevapotrans/atl_pevapotrans.jpg">
            <a:extLst>
              <a:ext uri="{FF2B5EF4-FFF2-40B4-BE49-F238E27FC236}">
                <a16:creationId xmlns:a16="http://schemas.microsoft.com/office/drawing/2014/main" id="{01FC011B-085C-4634-AEDB-4DA86A86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2" b="5835"/>
          <a:stretch>
            <a:fillRect/>
          </a:stretch>
        </p:blipFill>
        <p:spPr bwMode="auto">
          <a:xfrm>
            <a:off x="1200151" y="1053703"/>
            <a:ext cx="6593681" cy="391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ttp://www.sage.wisc.edu/atlas/maps/pevapotrans/atl_pevapotrans_eur.jpg">
            <a:extLst>
              <a:ext uri="{FF2B5EF4-FFF2-40B4-BE49-F238E27FC236}">
                <a16:creationId xmlns:a16="http://schemas.microsoft.com/office/drawing/2014/main" id="{ECE26E02-6CC6-4E96-8142-CA1FD79EB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>
            <a:fillRect/>
          </a:stretch>
        </p:blipFill>
        <p:spPr bwMode="auto">
          <a:xfrm>
            <a:off x="4585097" y="857251"/>
            <a:ext cx="3332559" cy="23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D9313AA7-1CB6-44B1-9546-A490BB239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2CE254F1-7D1C-4279-B723-7A905780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8" y="3429000"/>
            <a:ext cx="2787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/>
              <a:t>Pot. </a:t>
            </a:r>
            <a:r>
              <a:rPr lang="de-DE" altLang="en-US" sz="1800" b="1" dirty="0" err="1"/>
              <a:t>Evapotranspiration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age.wisc.edu/atlas/maps/evapotrans/atl_evapotrans.jpg">
            <a:extLst>
              <a:ext uri="{FF2B5EF4-FFF2-40B4-BE49-F238E27FC236}">
                <a16:creationId xmlns:a16="http://schemas.microsoft.com/office/drawing/2014/main" id="{32B0C85C-7AE4-49D0-A424-80211A3F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6" b="6117"/>
          <a:stretch>
            <a:fillRect/>
          </a:stretch>
        </p:blipFill>
        <p:spPr bwMode="auto">
          <a:xfrm>
            <a:off x="1269207" y="971550"/>
            <a:ext cx="6593681" cy="387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www.sage.wisc.edu/atlas/maps/evapotrans/atl_evapotrans_eur.jpg">
            <a:extLst>
              <a:ext uri="{FF2B5EF4-FFF2-40B4-BE49-F238E27FC236}">
                <a16:creationId xmlns:a16="http://schemas.microsoft.com/office/drawing/2014/main" id="{A26E3397-D81E-4D48-A017-D2E7E984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>
            <a:fillRect/>
          </a:stretch>
        </p:blipFill>
        <p:spPr bwMode="auto">
          <a:xfrm>
            <a:off x="4582716" y="971551"/>
            <a:ext cx="3332559" cy="23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">
            <a:extLst>
              <a:ext uri="{FF2B5EF4-FFF2-40B4-BE49-F238E27FC236}">
                <a16:creationId xmlns:a16="http://schemas.microsoft.com/office/drawing/2014/main" id="{618C40B4-E962-46A7-90C0-CC0E9F16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6F330580-3543-46DF-88FA-6C745AF7E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8" y="3429000"/>
            <a:ext cx="2787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/>
              <a:t>Act. </a:t>
            </a:r>
            <a:r>
              <a:rPr lang="de-DE" altLang="en-US" sz="1800" b="1" dirty="0" err="1"/>
              <a:t>Evapotranspiration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age.wisc.edu/atlas/maps/avgannrh/atl_avgannrh.jpg">
            <a:extLst>
              <a:ext uri="{FF2B5EF4-FFF2-40B4-BE49-F238E27FC236}">
                <a16:creationId xmlns:a16="http://schemas.microsoft.com/office/drawing/2014/main" id="{B45C771B-37C4-4A32-B020-D6176A96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2" b="6479"/>
          <a:stretch>
            <a:fillRect/>
          </a:stretch>
        </p:blipFill>
        <p:spPr bwMode="auto">
          <a:xfrm>
            <a:off x="1235869" y="1143000"/>
            <a:ext cx="659368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www.sage.wisc.edu/atlas/maps/avgannrh/atl_avgannrh_eur.jpg">
            <a:extLst>
              <a:ext uri="{FF2B5EF4-FFF2-40B4-BE49-F238E27FC236}">
                <a16:creationId xmlns:a16="http://schemas.microsoft.com/office/drawing/2014/main" id="{4C9D6453-D9C7-44F4-9677-3989D7A2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"/>
          <a:stretch>
            <a:fillRect/>
          </a:stretch>
        </p:blipFill>
        <p:spPr bwMode="auto">
          <a:xfrm>
            <a:off x="4611291" y="759619"/>
            <a:ext cx="3332559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2">
            <a:extLst>
              <a:ext uri="{FF2B5EF4-FFF2-40B4-BE49-F238E27FC236}">
                <a16:creationId xmlns:a16="http://schemas.microsoft.com/office/drawing/2014/main" id="{5051DA18-E1E6-4093-8904-C51BB340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D2EDEACA-1706-4A2A-9FD6-25276F2B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7" y="3429000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/>
              <a:t>Rel. </a:t>
            </a:r>
            <a:r>
              <a:rPr lang="de-DE" altLang="en-US" sz="1800" b="1" dirty="0" err="1"/>
              <a:t>Humidity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A106214B-8D40-4416-B1F4-7F84A447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194" y="4743450"/>
            <a:ext cx="432197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fld id="{033F8C59-A885-4EC4-935D-18D3BEBD2C8D}" type="slidenum">
              <a:rPr lang="de-DE" altLang="en-US" sz="1050">
                <a:solidFill>
                  <a:srgbClr val="316395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spcAft>
                  <a:spcPts val="431"/>
                </a:spcAft>
              </a:pPr>
              <a:t>36</a:t>
            </a:fld>
            <a:endParaRPr lang="de-DE" altLang="en-US" sz="1050">
              <a:solidFill>
                <a:srgbClr val="316395"/>
              </a:solidFill>
              <a:latin typeface="Tahoma" panose="020B0604030504040204" pitchFamily="34" charset="0"/>
            </a:endParaRPr>
          </a:p>
        </p:txBody>
      </p:sp>
      <p:pic>
        <p:nvPicPr>
          <p:cNvPr id="23555" name="Picture 6" descr="http://www.sage.wisc.edu/atlas/maps/snowdepth/atl_snowdepth.jpg">
            <a:extLst>
              <a:ext uri="{FF2B5EF4-FFF2-40B4-BE49-F238E27FC236}">
                <a16:creationId xmlns:a16="http://schemas.microsoft.com/office/drawing/2014/main" id="{33C21F28-45B1-4C4C-BECD-15967F5D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 b="6438"/>
          <a:stretch>
            <a:fillRect/>
          </a:stretch>
        </p:blipFill>
        <p:spPr bwMode="auto">
          <a:xfrm>
            <a:off x="1350169" y="1012032"/>
            <a:ext cx="6593681" cy="389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www.sage.wisc.edu/atlas/maps/snowdepth/atl_snowdepth_eur.jpg">
            <a:extLst>
              <a:ext uri="{FF2B5EF4-FFF2-40B4-BE49-F238E27FC236}">
                <a16:creationId xmlns:a16="http://schemas.microsoft.com/office/drawing/2014/main" id="{D418135F-BD1E-4B2C-808D-A5A4B0CB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>
            <a:fillRect/>
          </a:stretch>
        </p:blipFill>
        <p:spPr bwMode="auto">
          <a:xfrm>
            <a:off x="4681538" y="857251"/>
            <a:ext cx="3332560" cy="23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2">
            <a:extLst>
              <a:ext uri="{FF2B5EF4-FFF2-40B4-BE49-F238E27FC236}">
                <a16:creationId xmlns:a16="http://schemas.microsoft.com/office/drawing/2014/main" id="{6623A55F-C59D-477E-A2F7-B91446E7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id="{F56B3A3C-FA33-4C58-8FAD-D3A78052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7" y="3429000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/>
              <a:t>Snow </a:t>
            </a:r>
            <a:endParaRPr lang="en-US" altLang="en-US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5D89780E-B36D-455F-BA95-1EB8CE72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194" y="4743450"/>
            <a:ext cx="432197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fld id="{83628F4B-26AC-4711-B5E9-0C0BEEE92477}" type="slidenum">
              <a:rPr lang="de-DE" altLang="en-US" sz="1050">
                <a:solidFill>
                  <a:srgbClr val="316395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spcAft>
                  <a:spcPts val="431"/>
                </a:spcAft>
              </a:pPr>
              <a:t>37</a:t>
            </a:fld>
            <a:endParaRPr lang="de-DE" altLang="en-US" sz="1050">
              <a:solidFill>
                <a:srgbClr val="316395"/>
              </a:solidFill>
              <a:latin typeface="Tahoma" panose="020B0604030504040204" pitchFamily="34" charset="0"/>
            </a:endParaRPr>
          </a:p>
        </p:txBody>
      </p:sp>
      <p:pic>
        <p:nvPicPr>
          <p:cNvPr id="24579" name="Picture 6" descr="http://www.sage.wisc.edu/atlas/maps/soilmoisture/atl_soilmoisture.jpg">
            <a:extLst>
              <a:ext uri="{FF2B5EF4-FFF2-40B4-BE49-F238E27FC236}">
                <a16:creationId xmlns:a16="http://schemas.microsoft.com/office/drawing/2014/main" id="{1212A879-E999-4DBE-A841-1C57251B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6277"/>
          <a:stretch>
            <a:fillRect/>
          </a:stretch>
        </p:blipFill>
        <p:spPr bwMode="auto">
          <a:xfrm>
            <a:off x="1257301" y="1003698"/>
            <a:ext cx="6593681" cy="390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http://www.sage.wisc.edu/atlas/maps/soilmoisture/atl_soilmoisture_eur.jpg">
            <a:extLst>
              <a:ext uri="{FF2B5EF4-FFF2-40B4-BE49-F238E27FC236}">
                <a16:creationId xmlns:a16="http://schemas.microsoft.com/office/drawing/2014/main" id="{30D26768-881C-4C7D-A8CF-47D2BAC3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/>
          <a:stretch>
            <a:fillRect/>
          </a:stretch>
        </p:blipFill>
        <p:spPr bwMode="auto">
          <a:xfrm>
            <a:off x="4612482" y="937023"/>
            <a:ext cx="3332560" cy="23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2">
            <a:extLst>
              <a:ext uri="{FF2B5EF4-FFF2-40B4-BE49-F238E27FC236}">
                <a16:creationId xmlns:a16="http://schemas.microsoft.com/office/drawing/2014/main" id="{FFCA4C0F-08AB-4562-8E25-7582E9B2F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036E45FE-5EA2-46FD-839E-3F41364C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8" y="3429000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 err="1"/>
              <a:t>Soil</a:t>
            </a:r>
            <a:r>
              <a:rPr lang="de-DE" altLang="en-US" sz="1800" b="1" dirty="0"/>
              <a:t> </a:t>
            </a:r>
            <a:r>
              <a:rPr lang="de-DE" altLang="en-US" sz="1800" b="1" dirty="0" err="1"/>
              <a:t>moisture</a:t>
            </a:r>
            <a:endParaRPr lang="en-US" altLang="en-US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age.wisc.edu/atlas/maps/gdd/atl_gdd.jpg">
            <a:extLst>
              <a:ext uri="{FF2B5EF4-FFF2-40B4-BE49-F238E27FC236}">
                <a16:creationId xmlns:a16="http://schemas.microsoft.com/office/drawing/2014/main" id="{113286D3-ACBC-4356-9EA2-15318DA8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b="6155"/>
          <a:stretch>
            <a:fillRect/>
          </a:stretch>
        </p:blipFill>
        <p:spPr bwMode="auto">
          <a:xfrm>
            <a:off x="1293019" y="1003698"/>
            <a:ext cx="6593681" cy="3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://www.sage.wisc.edu/atlas/maps/gdd/atl_gdd_eur.jpg">
            <a:extLst>
              <a:ext uri="{FF2B5EF4-FFF2-40B4-BE49-F238E27FC236}">
                <a16:creationId xmlns:a16="http://schemas.microsoft.com/office/drawing/2014/main" id="{78748EA8-3542-4CB9-A370-EE5CF097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>
            <a:fillRect/>
          </a:stretch>
        </p:blipFill>
        <p:spPr bwMode="auto">
          <a:xfrm>
            <a:off x="4514850" y="742951"/>
            <a:ext cx="3332560" cy="23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2">
            <a:extLst>
              <a:ext uri="{FF2B5EF4-FFF2-40B4-BE49-F238E27FC236}">
                <a16:creationId xmlns:a16="http://schemas.microsoft.com/office/drawing/2014/main" id="{D01DEF72-70B6-4235-B61F-7D5140DE5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96C6F727-EC91-49B4-A67A-22BB550D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7" y="3429000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/>
              <a:t>Heat </a:t>
            </a:r>
            <a:r>
              <a:rPr lang="de-DE" altLang="en-US" sz="1800" b="1" dirty="0" err="1"/>
              <a:t>units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age.wisc.edu/atlas/maps/npp/atl_npp.jpg">
            <a:extLst>
              <a:ext uri="{FF2B5EF4-FFF2-40B4-BE49-F238E27FC236}">
                <a16:creationId xmlns:a16="http://schemas.microsoft.com/office/drawing/2014/main" id="{120FB503-DBF8-465A-8C1A-AE4C6B94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b="6117"/>
          <a:stretch>
            <a:fillRect/>
          </a:stretch>
        </p:blipFill>
        <p:spPr bwMode="auto">
          <a:xfrm>
            <a:off x="1235869" y="931069"/>
            <a:ext cx="6593681" cy="390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sage.wisc.edu/atlas/maps/npp/atl_npp_eur.jpg">
            <a:extLst>
              <a:ext uri="{FF2B5EF4-FFF2-40B4-BE49-F238E27FC236}">
                <a16:creationId xmlns:a16="http://schemas.microsoft.com/office/drawing/2014/main" id="{F6484346-6A3B-4933-9197-AA8EFCD5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7"/>
          <a:stretch>
            <a:fillRect/>
          </a:stretch>
        </p:blipFill>
        <p:spPr bwMode="auto">
          <a:xfrm>
            <a:off x="4514850" y="857250"/>
            <a:ext cx="3332560" cy="23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2">
            <a:extLst>
              <a:ext uri="{FF2B5EF4-FFF2-40B4-BE49-F238E27FC236}">
                <a16:creationId xmlns:a16="http://schemas.microsoft.com/office/drawing/2014/main" id="{EFD66D49-FA3B-4D71-AE3C-9A90318D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A268DF0B-E07D-4243-91F9-F1430F7D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98" y="3429000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/>
              <a:t>Net </a:t>
            </a:r>
            <a:r>
              <a:rPr lang="de-DE" altLang="en-US" sz="1800" b="1" dirty="0" err="1"/>
              <a:t>primary</a:t>
            </a:r>
            <a:r>
              <a:rPr lang="de-DE" altLang="en-US" sz="1800" b="1" dirty="0"/>
              <a:t> </a:t>
            </a:r>
            <a:r>
              <a:rPr lang="de-DE" altLang="en-US" sz="1800" b="1" dirty="0" err="1"/>
              <a:t>produktion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A5967C-CA59-42A7-8CBF-8D8DAC0F5819}" type="slidenum">
              <a:rPr lang="en-US"/>
              <a:t>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43486" y="136308"/>
            <a:ext cx="5464818" cy="4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062FC25A-D6DC-4408-B9EF-24402FAE8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367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69B23F2E-7C98-4266-8F68-AC60BE03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 - Abfluss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E5A8F995-76BA-4F70-AFC6-682BC1FE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194" y="4743450"/>
            <a:ext cx="432197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31"/>
              </a:spcAft>
            </a:pPr>
            <a:fld id="{50779E22-D16E-46AC-B6A3-19F0882BE0E9}" type="slidenum">
              <a:rPr lang="de-DE" altLang="en-US" sz="1050">
                <a:solidFill>
                  <a:srgbClr val="316395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spcAft>
                  <a:spcPts val="431"/>
                </a:spcAft>
              </a:pPr>
              <a:t>41</a:t>
            </a:fld>
            <a:endParaRPr lang="de-DE" altLang="en-US" sz="1050">
              <a:solidFill>
                <a:srgbClr val="316395"/>
              </a:solidFill>
              <a:latin typeface="Tahoma" panose="020B0604030504040204" pitchFamily="34" charset="0"/>
            </a:endParaRPr>
          </a:p>
        </p:txBody>
      </p:sp>
      <p:pic>
        <p:nvPicPr>
          <p:cNvPr id="27651" name="Picture 6" descr="http://www.sage.wisc.edu/atlas/maps/potentialveg/atl_potentialveg.jpg">
            <a:extLst>
              <a:ext uri="{FF2B5EF4-FFF2-40B4-BE49-F238E27FC236}">
                <a16:creationId xmlns:a16="http://schemas.microsoft.com/office/drawing/2014/main" id="{AEE53EE5-7BDA-4228-868E-9505CF3E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9" b="7375"/>
          <a:stretch>
            <a:fillRect/>
          </a:stretch>
        </p:blipFill>
        <p:spPr bwMode="auto">
          <a:xfrm>
            <a:off x="1320404" y="1158479"/>
            <a:ext cx="656510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ttp://www.sage.wisc.edu/atlas/maps/potentialveg/atl_potentialveg_eur.jpg">
            <a:extLst>
              <a:ext uri="{FF2B5EF4-FFF2-40B4-BE49-F238E27FC236}">
                <a16:creationId xmlns:a16="http://schemas.microsoft.com/office/drawing/2014/main" id="{685740F6-BB53-4572-AB3B-678EA4D7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9"/>
          <a:stretch>
            <a:fillRect/>
          </a:stretch>
        </p:blipFill>
        <p:spPr bwMode="auto">
          <a:xfrm>
            <a:off x="4602957" y="914400"/>
            <a:ext cx="3389710" cy="2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">
            <a:extLst>
              <a:ext uri="{FF2B5EF4-FFF2-40B4-BE49-F238E27FC236}">
                <a16:creationId xmlns:a16="http://schemas.microsoft.com/office/drawing/2014/main" id="{96B87005-5C09-4670-8FCE-9E553625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48" y="0"/>
            <a:ext cx="5831681" cy="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eaLnBrk="0" hangingPunct="0">
              <a:spcBef>
                <a:spcPts val="7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2100" b="1">
                <a:solidFill>
                  <a:srgbClr val="FFFFFF"/>
                </a:solidFill>
              </a:rPr>
              <a:t>Wasserkreislauf</a:t>
            </a:r>
          </a:p>
          <a:p>
            <a:pPr eaLnBrk="1" hangingPunct="1">
              <a:spcBef>
                <a:spcPct val="0"/>
              </a:spcBef>
              <a:spcAft>
                <a:spcPts val="431"/>
              </a:spcAft>
            </a:pPr>
            <a:r>
              <a:rPr lang="de-DE" altLang="en-US" sz="1800" b="1">
                <a:solidFill>
                  <a:srgbClr val="FFFFFF"/>
                </a:solidFill>
              </a:rPr>
              <a:t>2.2 Der globale Wasserkreislauf</a:t>
            </a:r>
          </a:p>
        </p:txBody>
      </p:sp>
      <p:sp>
        <p:nvSpPr>
          <p:cNvPr id="27654" name="TextBox 6">
            <a:extLst>
              <a:ext uri="{FF2B5EF4-FFF2-40B4-BE49-F238E27FC236}">
                <a16:creationId xmlns:a16="http://schemas.microsoft.com/office/drawing/2014/main" id="{38A9083D-7CEC-4382-B959-A81390613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4057650"/>
            <a:ext cx="2403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 dirty="0" err="1"/>
              <a:t>Potentiel</a:t>
            </a:r>
            <a:r>
              <a:rPr lang="de-DE" altLang="en-US" sz="1800" b="1" dirty="0"/>
              <a:t> Vegetation</a:t>
            </a:r>
            <a:endParaRPr lang="en-US" altLang="en-US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-&gt; Earth’s Climate Zones</a:t>
            </a:r>
            <a:r>
              <a:rPr lang="en-GB" b="0"/>
              <a:t> (rough picture)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B166EB-2D98-4DA3-A3DC-9615EB5183A5}" type="slidenum">
              <a:rPr lang="en-US"/>
              <a:t>5</a:t>
            </a:fld>
            <a:endParaRPr lang="en-US"/>
          </a:p>
        </p:txBody>
      </p:sp>
      <p:pic>
        <p:nvPicPr>
          <p:cNvPr id="7" name="Picture 2" descr="http://www.webquest.hawaii.edu/kahihi/sciencedictionary/images/degreemap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5537" y="721818"/>
            <a:ext cx="8399859" cy="3908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82378" y="123477"/>
            <a:ext cx="8961622" cy="474663"/>
          </a:xfrm>
        </p:spPr>
        <p:txBody>
          <a:bodyPr/>
          <a:lstStyle/>
          <a:p>
            <a:pPr>
              <a:defRPr/>
            </a:pPr>
            <a:r>
              <a:rPr lang="en-GB" dirty="0"/>
              <a:t>Climate zones</a:t>
            </a:r>
            <a:endParaRPr dirty="0"/>
          </a:p>
        </p:txBody>
      </p:sp>
      <p:pic>
        <p:nvPicPr>
          <p:cNvPr id="6" name="Picture 4" descr="https://upload.wikimedia.org/wikipedia/commons/d/d5/K%C3%B6ppen-Geiger_Climate_Classification_Ma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9632" y="630156"/>
            <a:ext cx="7701990" cy="4124113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6446" y="3474775"/>
            <a:ext cx="3231755" cy="7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6"/>
          <p:cNvSpPr>
            <a:spLocks/>
          </p:cNvSpPr>
          <p:nvPr/>
        </p:nvSpPr>
        <p:spPr bwMode="auto">
          <a:xfrm>
            <a:off x="262468" y="2091268"/>
            <a:ext cx="1499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defRPr/>
            </a:pPr>
            <a:r>
              <a:rPr lang="en-GB" sz="1500"/>
              <a:t>A 	Tropical</a:t>
            </a:r>
            <a:endParaRPr/>
          </a:p>
          <a:p>
            <a:pPr marL="271463" indent="-271463">
              <a:defRPr/>
            </a:pPr>
            <a:r>
              <a:rPr lang="en-GB" sz="1500"/>
              <a:t>B 	Arid</a:t>
            </a:r>
            <a:endParaRPr/>
          </a:p>
          <a:p>
            <a:pPr marL="271463" indent="-271463">
              <a:defRPr/>
            </a:pPr>
            <a:r>
              <a:rPr lang="en-GB" sz="1500"/>
              <a:t>C 	Temperate</a:t>
            </a:r>
            <a:endParaRPr/>
          </a:p>
          <a:p>
            <a:pPr marL="271463" indent="-271463">
              <a:defRPr/>
            </a:pPr>
            <a:r>
              <a:rPr lang="en-GB" sz="1500"/>
              <a:t>D 	Continental</a:t>
            </a:r>
            <a:endParaRPr/>
          </a:p>
          <a:p>
            <a:pPr marL="271463" indent="-271463">
              <a:defRPr/>
            </a:pPr>
            <a:r>
              <a:rPr lang="en-GB" sz="1500"/>
              <a:t>E 	Polar</a:t>
            </a:r>
            <a:endParaRPr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2B7B08-D143-4FDC-85BD-C47EF51B59C1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82378" y="123477"/>
            <a:ext cx="8961622" cy="474663"/>
          </a:xfrm>
        </p:spPr>
        <p:txBody>
          <a:bodyPr/>
          <a:lstStyle/>
          <a:p>
            <a:pPr>
              <a:defRPr/>
            </a:pPr>
            <a:r>
              <a:rPr lang="en-GB"/>
              <a:t>Climate zones as habitat of different ecosystems</a:t>
            </a:r>
            <a:endParaRPr/>
          </a:p>
        </p:txBody>
      </p:sp>
      <p:pic>
        <p:nvPicPr>
          <p:cNvPr id="6" name="Picture 4" descr="https://upload.wikimedia.org/wikipedia/commons/d/d5/K%C3%B6ppen-Geiger_Climate_Classification_Ma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9632" y="630156"/>
            <a:ext cx="7701990" cy="4124113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6446" y="3474775"/>
            <a:ext cx="3231755" cy="7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6"/>
          <p:cNvSpPr>
            <a:spLocks/>
          </p:cNvSpPr>
          <p:nvPr/>
        </p:nvSpPr>
        <p:spPr bwMode="auto">
          <a:xfrm>
            <a:off x="262468" y="2091268"/>
            <a:ext cx="1499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defRPr/>
            </a:pPr>
            <a:r>
              <a:rPr lang="en-GB" sz="1500"/>
              <a:t>A 	Tropical</a:t>
            </a:r>
            <a:endParaRPr/>
          </a:p>
          <a:p>
            <a:pPr marL="271463" indent="-271463">
              <a:defRPr/>
            </a:pPr>
            <a:r>
              <a:rPr lang="en-GB" sz="1500"/>
              <a:t>B 	Arid</a:t>
            </a:r>
            <a:endParaRPr/>
          </a:p>
          <a:p>
            <a:pPr marL="271463" indent="-271463">
              <a:defRPr/>
            </a:pPr>
            <a:r>
              <a:rPr lang="en-GB" sz="1500"/>
              <a:t>C 	Temperate</a:t>
            </a:r>
            <a:endParaRPr/>
          </a:p>
          <a:p>
            <a:pPr marL="271463" indent="-271463">
              <a:defRPr/>
            </a:pPr>
            <a:r>
              <a:rPr lang="en-GB" sz="1500"/>
              <a:t>D 	Continental</a:t>
            </a:r>
            <a:endParaRPr/>
          </a:p>
          <a:p>
            <a:pPr marL="271463" indent="-271463">
              <a:defRPr/>
            </a:pPr>
            <a:r>
              <a:rPr lang="en-GB" sz="1500"/>
              <a:t>E 	Polar</a:t>
            </a:r>
            <a:endParaRPr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2B7B08-D143-4FDC-85BD-C47EF51B59C1}" type="slidenum">
              <a:rPr lang="en-US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CA3E21-862F-4756-A209-DC9CC4342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24" y="1223352"/>
            <a:ext cx="4284588" cy="2337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FFCD63-4E3F-4EB4-9CC2-C5B684DED45C}"/>
                  </a:ext>
                </a:extLst>
              </p:cNvPr>
              <p:cNvSpPr txBox="1"/>
              <p:nvPr/>
            </p:nvSpPr>
            <p:spPr>
              <a:xfrm>
                <a:off x="6929750" y="380029"/>
                <a:ext cx="1922001" cy="1754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800" dirty="0">
                    <a:latin typeface="+mn-lt"/>
                  </a:rPr>
                  <a:t> </a:t>
                </a:r>
                <a:r>
                  <a:rPr lang="en-GB" dirty="0">
                    <a:latin typeface="+mn-lt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h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de-DE" sz="1800" dirty="0">
                  <a:latin typeface="+mn-lt"/>
                </a:endParaRPr>
              </a:p>
              <a:p>
                <a:r>
                  <a:rPr lang="de-DE" sz="1800" i="1" dirty="0">
                    <a:latin typeface="+mn-lt"/>
                  </a:rPr>
                  <a:t> </a:t>
                </a:r>
                <a:r>
                  <a:rPr lang="de-DE" sz="1800" i="1" dirty="0" err="1">
                    <a:latin typeface="+mn-lt"/>
                  </a:rPr>
                  <a:t>with</a:t>
                </a:r>
                <a:endParaRPr lang="de-DE" sz="1800" i="1" dirty="0">
                  <a:latin typeface="+mn-lt"/>
                </a:endParaRPr>
              </a:p>
              <a:p>
                <a:r>
                  <a:rPr lang="de-DE" sz="1800" i="1" dirty="0">
                    <a:latin typeface="+mn-lt"/>
                  </a:rPr>
                  <a:t> E = Energy</a:t>
                </a:r>
              </a:p>
              <a:p>
                <a:r>
                  <a:rPr lang="de-DE" sz="1800" i="1" dirty="0">
                    <a:latin typeface="+mn-lt"/>
                  </a:rPr>
                  <a:t> h = Planck </a:t>
                </a:r>
                <a:r>
                  <a:rPr lang="de-DE" sz="1800" i="1" dirty="0" err="1">
                    <a:latin typeface="+mn-lt"/>
                  </a:rPr>
                  <a:t>constant</a:t>
                </a:r>
                <a:r>
                  <a:rPr lang="de-DE" sz="1800" i="1" dirty="0">
                    <a:latin typeface="+mn-lt"/>
                  </a:rPr>
                  <a:t> </a:t>
                </a:r>
              </a:p>
              <a:p>
                <a:r>
                  <a:rPr lang="de-DE" sz="1800" i="1" dirty="0">
                    <a:latin typeface="+mn-lt"/>
                  </a:rPr>
                  <a:t> c = Speed </a:t>
                </a:r>
                <a:r>
                  <a:rPr lang="de-DE" sz="1800" i="1" dirty="0" err="1">
                    <a:latin typeface="+mn-lt"/>
                  </a:rPr>
                  <a:t>of</a:t>
                </a:r>
                <a:r>
                  <a:rPr lang="de-DE" sz="1800" i="1" dirty="0">
                    <a:latin typeface="+mn-lt"/>
                  </a:rPr>
                  <a:t> light</a:t>
                </a:r>
              </a:p>
              <a:p>
                <a:r>
                  <a:rPr lang="de-DE" sz="1800" i="1" dirty="0">
                    <a:latin typeface="+mn-lt"/>
                  </a:rPr>
                  <a:t> λ = </a:t>
                </a:r>
                <a:r>
                  <a:rPr lang="de-DE" sz="1800" i="1" dirty="0" err="1">
                    <a:latin typeface="+mn-lt"/>
                  </a:rPr>
                  <a:t>Wavelength</a:t>
                </a:r>
                <a:endParaRPr lang="en-DE" sz="1800" i="1" dirty="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FFCD63-4E3F-4EB4-9CC2-C5B684DED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750" y="380029"/>
                <a:ext cx="1922001" cy="1754326"/>
              </a:xfrm>
              <a:prstGeom prst="rect">
                <a:avLst/>
              </a:prstGeom>
              <a:blipFill>
                <a:blip r:embed="rId5"/>
                <a:stretch>
                  <a:fillRect l="-6625" t="-5862" r="-4416" b="-6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82378" y="123477"/>
            <a:ext cx="8961622" cy="474663"/>
          </a:xfrm>
        </p:spPr>
        <p:txBody>
          <a:bodyPr/>
          <a:lstStyle/>
          <a:p>
            <a:pPr>
              <a:defRPr/>
            </a:pPr>
            <a:r>
              <a:rPr lang="en-GB"/>
              <a:t>Climate zones as habitat of different ecosystems</a:t>
            </a:r>
            <a:endParaRPr/>
          </a:p>
        </p:txBody>
      </p:sp>
      <p:pic>
        <p:nvPicPr>
          <p:cNvPr id="6" name="Picture 4" descr="https://upload.wikimedia.org/wikipedia/commons/d/d5/K%C3%B6ppen-Geiger_Climate_Classification_Ma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9632" y="630156"/>
            <a:ext cx="7701990" cy="4124113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6446" y="3474775"/>
            <a:ext cx="3231755" cy="7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6"/>
          <p:cNvSpPr>
            <a:spLocks/>
          </p:cNvSpPr>
          <p:nvPr/>
        </p:nvSpPr>
        <p:spPr bwMode="auto">
          <a:xfrm>
            <a:off x="262468" y="2091268"/>
            <a:ext cx="1499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defRPr/>
            </a:pPr>
            <a:r>
              <a:rPr lang="en-GB" sz="1500"/>
              <a:t>A 	Tropical</a:t>
            </a:r>
            <a:endParaRPr/>
          </a:p>
          <a:p>
            <a:pPr marL="271463" indent="-271463">
              <a:defRPr/>
            </a:pPr>
            <a:r>
              <a:rPr lang="en-GB" sz="1500"/>
              <a:t>B 	Arid</a:t>
            </a:r>
            <a:endParaRPr/>
          </a:p>
          <a:p>
            <a:pPr marL="271463" indent="-271463">
              <a:defRPr/>
            </a:pPr>
            <a:r>
              <a:rPr lang="en-GB" sz="1500"/>
              <a:t>C 	Temperate</a:t>
            </a:r>
            <a:endParaRPr/>
          </a:p>
          <a:p>
            <a:pPr marL="271463" indent="-271463">
              <a:defRPr/>
            </a:pPr>
            <a:r>
              <a:rPr lang="en-GB" sz="1500"/>
              <a:t>D 	Continental</a:t>
            </a:r>
            <a:endParaRPr/>
          </a:p>
          <a:p>
            <a:pPr marL="271463" indent="-271463">
              <a:defRPr/>
            </a:pPr>
            <a:r>
              <a:rPr lang="en-GB" sz="1500"/>
              <a:t>E 	Polar</a:t>
            </a:r>
            <a:endParaRPr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2B7B08-D143-4FDC-85BD-C47EF51B59C1}" type="slidenum">
              <a:rPr lang="en-US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95303-7C33-4268-9ABC-A674DCE3F5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99" y="2536401"/>
            <a:ext cx="1898806" cy="191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26951-5C89-494C-991E-D48AA6953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37" y="1815886"/>
            <a:ext cx="1898806" cy="102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76CC0-1264-4CF7-BE0D-2835323CC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48" y="649848"/>
            <a:ext cx="1499856" cy="112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202473-DE94-4C88-9B70-B8908DEA6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748121"/>
            <a:ext cx="1652238" cy="124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683932-BD52-4C42-8917-08998412B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23" y="2912329"/>
            <a:ext cx="2008736" cy="112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9AC6-684F-46AF-B118-69A24C2B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Energy, Climate and Life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C5B8D-EC03-4B7A-93AB-C408DC75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789386"/>
            <a:ext cx="8424862" cy="584775"/>
          </a:xfrm>
        </p:spPr>
        <p:txBody>
          <a:bodyPr/>
          <a:lstStyle/>
          <a:p>
            <a:r>
              <a:rPr lang="en-US" sz="1600" dirty="0"/>
              <a:t>The Earth's energy balance shapes the climate and life on Earth</a:t>
            </a:r>
          </a:p>
          <a:p>
            <a:r>
              <a:rPr lang="en-US" sz="1600" dirty="0"/>
              <a:t>No life without energy</a:t>
            </a:r>
            <a:endParaRPr lang="en-D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030FA-53FA-4583-9002-435FE0378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CE0EB-BB4B-4A11-9618-B925DB73F3D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08C0A-911F-4DB8-95DA-9FD1F570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Hattermann@pik-potsdam.de - GCM2020 Climate &amp; Life (I)</a:t>
            </a:r>
            <a:endParaRPr lang="en-US" dirty="0"/>
          </a:p>
        </p:txBody>
      </p:sp>
      <p:pic>
        <p:nvPicPr>
          <p:cNvPr id="6" name="Picture 6" descr="http://www.sage.wisc.edu/atlas/maps/potentialveg/atl_potentialveg.jpg">
            <a:extLst>
              <a:ext uri="{FF2B5EF4-FFF2-40B4-BE49-F238E27FC236}">
                <a16:creationId xmlns:a16="http://schemas.microsoft.com/office/drawing/2014/main" id="{C4254969-A96E-481D-8357-A02E76D0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9" b="7375"/>
          <a:stretch>
            <a:fillRect/>
          </a:stretch>
        </p:blipFill>
        <p:spPr bwMode="auto">
          <a:xfrm>
            <a:off x="1527031" y="1392138"/>
            <a:ext cx="656510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53786"/>
      </p:ext>
    </p:extLst>
  </p:cSld>
  <p:clrMapOvr>
    <a:masterClrMapping/>
  </p:clrMapOvr>
</p:sld>
</file>

<file path=ppt/theme/theme1.xml><?xml version="1.0" encoding="utf-8"?>
<a:theme xmlns:a="http://schemas.openxmlformats.org/drawingml/2006/main" name="PIK_de_16-9_2017">
  <a:themeElements>
    <a:clrScheme name="Präsentation_0905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̈sentation_090514">
      <a:majorFont>
        <a:latin typeface="Calibri"/>
        <a:ea typeface="ヒラギノ角ゴ Pro W3"/>
        <a:cs typeface="Arial"/>
      </a:majorFont>
      <a:minorFont>
        <a:latin typeface="Calibri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noFill/>
        <a:ln w="381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Präsentation_0905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̈sentation_0905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̈sentation_0905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̈sentation_0905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̈sentation_0905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̈sentation_0905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̈sentation_0905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̈sentation_0905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̈sentation_0905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̈sentation_0905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̈sentation_0905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̈sentation_0905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PIK_de_16-9_2017</Template>
  <TotalTime>798</TotalTime>
  <Words>786</Words>
  <Application>Microsoft Office PowerPoint</Application>
  <DocSecurity>0</DocSecurity>
  <PresentationFormat>On-screen Show (16:9)</PresentationFormat>
  <Paragraphs>201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 Math</vt:lpstr>
      <vt:lpstr>DejaVu Sans</vt:lpstr>
      <vt:lpstr>Symbol</vt:lpstr>
      <vt:lpstr>Tahoma</vt:lpstr>
      <vt:lpstr>Times New Roman</vt:lpstr>
      <vt:lpstr>Verdana</vt:lpstr>
      <vt:lpstr>Wingdings</vt:lpstr>
      <vt:lpstr>ヒラギノ角ゴ Pro W3</vt:lpstr>
      <vt:lpstr>PIK_de_16-9_2017</vt:lpstr>
      <vt:lpstr>1_Benutzerdefiniertes Design</vt:lpstr>
      <vt:lpstr>II - Climate shapes live on earth </vt:lpstr>
      <vt:lpstr>Global Atmospheric Flux and Ciculation Cells</vt:lpstr>
      <vt:lpstr>1. Circulation cells  and precipitation</vt:lpstr>
      <vt:lpstr>PowerPoint Presentation</vt:lpstr>
      <vt:lpstr>-&gt; Earth’s Climate Zones (rough picture)</vt:lpstr>
      <vt:lpstr>Climate zones</vt:lpstr>
      <vt:lpstr>Climate zones as habitat of different ecosystems</vt:lpstr>
      <vt:lpstr>Climate zones as habitat of different ecosystems</vt:lpstr>
      <vt:lpstr>Energy, Climate and Life</vt:lpstr>
      <vt:lpstr>The Ocean Land Exchange in the Climate System</vt:lpstr>
      <vt:lpstr>2/3 of Earth‘s surface is covered by Oceans</vt:lpstr>
      <vt:lpstr>A: Seasonal Land-Ocean Variability in Summer</vt:lpstr>
      <vt:lpstr>B: Seasonal Land-Ocean Variability in Winter</vt:lpstr>
      <vt:lpstr>4. Seasonal Land-Ocean Variability and Precipitation</vt:lpstr>
      <vt:lpstr>3. Where do the Seasons come from?</vt:lpstr>
      <vt:lpstr>Where do the Seasons come from?</vt:lpstr>
      <vt:lpstr>Seasonal Radiation (Northern Hemisphere)</vt:lpstr>
      <vt:lpstr>Top Solar Radiation in the Northern Winter</vt:lpstr>
      <vt:lpstr>5. Wind Effects on Oceans</vt:lpstr>
      <vt:lpstr>Coupling between Wind and Ocean Flow (B)</vt:lpstr>
      <vt:lpstr>Consequences of upwelling</vt:lpstr>
      <vt:lpstr>PowerPoint Presentation</vt:lpstr>
      <vt:lpstr>PowerPoint Presentation</vt:lpstr>
      <vt:lpstr>PowerPoint Presentation</vt:lpstr>
      <vt:lpstr>6. Energy Transport by Conveyer Belt in the Oceans</vt:lpstr>
      <vt:lpstr>PowerPoint Presentation</vt:lpstr>
      <vt:lpstr>Result: Energy Transport in the Earth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Manfred Stock</dc:creator>
  <cp:keywords/>
  <dc:description/>
  <cp:lastModifiedBy>Fred Hattermann</cp:lastModifiedBy>
  <cp:revision>122</cp:revision>
  <cp:lastPrinted>2022-11-06T21:31:05Z</cp:lastPrinted>
  <dcterms:created xsi:type="dcterms:W3CDTF">2017-12-03T13:41:46Z</dcterms:created>
  <dcterms:modified xsi:type="dcterms:W3CDTF">2024-04-19T15:02:20Z</dcterms:modified>
  <cp:category/>
  <dc:identifier/>
  <cp:contentStatus/>
  <dc:language/>
  <cp:version/>
</cp:coreProperties>
</file>