
<file path=[Content_Types].xml><?xml version="1.0" encoding="utf-8"?>
<Types xmlns="http://schemas.openxmlformats.org/package/2006/content-types">
  <Default Extension="png" ContentType="image/png"/>
  <Default Extension="mpg" ContentType="vide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902" r:id="rId3"/>
  </p:sldMasterIdLst>
  <p:notesMasterIdLst>
    <p:notesMasterId r:id="rId28"/>
  </p:notesMasterIdLst>
  <p:handoutMasterIdLst>
    <p:handoutMasterId r:id="rId29"/>
  </p:handoutMasterIdLst>
  <p:sldIdLst>
    <p:sldId id="293" r:id="rId4"/>
    <p:sldId id="262" r:id="rId5"/>
    <p:sldId id="420" r:id="rId6"/>
    <p:sldId id="359" r:id="rId7"/>
    <p:sldId id="421" r:id="rId8"/>
    <p:sldId id="423" r:id="rId9"/>
    <p:sldId id="269" r:id="rId10"/>
    <p:sldId id="424" r:id="rId11"/>
    <p:sldId id="426" r:id="rId12"/>
    <p:sldId id="273" r:id="rId13"/>
    <p:sldId id="428" r:id="rId14"/>
    <p:sldId id="355" r:id="rId15"/>
    <p:sldId id="445" r:id="rId16"/>
    <p:sldId id="410" r:id="rId17"/>
    <p:sldId id="369" r:id="rId18"/>
    <p:sldId id="377" r:id="rId19"/>
    <p:sldId id="447" r:id="rId20"/>
    <p:sldId id="375" r:id="rId21"/>
    <p:sldId id="432" r:id="rId22"/>
    <p:sldId id="436" r:id="rId23"/>
    <p:sldId id="449" r:id="rId24"/>
    <p:sldId id="433" r:id="rId25"/>
    <p:sldId id="446" r:id="rId26"/>
    <p:sldId id="429" r:id="rId27"/>
  </p:sldIdLst>
  <p:sldSz cx="9144000" cy="5143500" type="screen16x9"/>
  <p:notesSz cx="6794500" cy="99298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40">
          <p15:clr>
            <a:srgbClr val="A4A3A4"/>
          </p15:clr>
        </p15:guide>
        <p15:guide id="2" orient="horz" pos="3552">
          <p15:clr>
            <a:srgbClr val="A4A3A4"/>
          </p15:clr>
        </p15:guide>
        <p15:guide id="3" orient="horz" pos="1536">
          <p15:clr>
            <a:srgbClr val="A4A3A4"/>
          </p15:clr>
        </p15:guide>
        <p15:guide id="4" pos="144">
          <p15:clr>
            <a:srgbClr val="A4A3A4"/>
          </p15:clr>
        </p15:guide>
        <p15:guide id="5" pos="2112">
          <p15:clr>
            <a:srgbClr val="A4A3A4"/>
          </p15:clr>
        </p15:guide>
        <p15:guide id="6" pos="5616">
          <p15:clr>
            <a:srgbClr val="A4A3A4"/>
          </p15:clr>
        </p15:guide>
        <p15:guide id="7" orient="horz" pos="2164">
          <p15:clr>
            <a:srgbClr val="A4A3A4"/>
          </p15:clr>
        </p15:guide>
        <p15:guide id="8" orient="horz" pos="2675">
          <p15:clr>
            <a:srgbClr val="A4A3A4"/>
          </p15:clr>
        </p15:guide>
        <p15:guide id="9" orient="horz" pos="1711">
          <p15:clr>
            <a:srgbClr val="A4A3A4"/>
          </p15:clr>
        </p15:guide>
        <p15:guide id="10" pos="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1C3FF"/>
    <a:srgbClr val="E8B218"/>
    <a:srgbClr val="FF9933"/>
    <a:srgbClr val="505050"/>
    <a:srgbClr val="646464"/>
    <a:srgbClr val="8C8C82"/>
    <a:srgbClr val="8C8C80"/>
    <a:srgbClr val="B4B4B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7779" autoAdjust="0"/>
    <p:restoredTop sz="94669" autoAdjust="0"/>
  </p:normalViewPr>
  <p:slideViewPr>
    <p:cSldViewPr>
      <p:cViewPr varScale="1">
        <p:scale>
          <a:sx n="146" d="100"/>
          <a:sy n="146" d="100"/>
        </p:scale>
        <p:origin x="966" y="120"/>
      </p:cViewPr>
      <p:guideLst>
        <p:guide orient="horz" pos="240"/>
        <p:guide orient="horz" pos="3552"/>
        <p:guide orient="horz" pos="1536"/>
        <p:guide pos="144"/>
        <p:guide pos="2112"/>
        <p:guide pos="5616"/>
        <p:guide orient="horz" pos="2164"/>
        <p:guide orient="horz" pos="2675"/>
        <p:guide orient="horz" pos="1711"/>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39" name="Rectangle 3"/>
          <p:cNvSpPr>
            <a:spLocks noGrp="1" noChangeArrowheads="1"/>
          </p:cNvSpPr>
          <p:nvPr>
            <p:ph type="dt" sz="quarter" idx="1"/>
          </p:nvPr>
        </p:nvSpPr>
        <p:spPr bwMode="auto">
          <a:xfrm>
            <a:off x="3848398"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en-US"/>
          </a:p>
        </p:txBody>
      </p:sp>
      <p:sp>
        <p:nvSpPr>
          <p:cNvPr id="39940" name="Rectangle 4"/>
          <p:cNvSpPr>
            <a:spLocks noGrp="1" noChangeArrowheads="1"/>
          </p:cNvSpPr>
          <p:nvPr>
            <p:ph type="ftr" sz="quarter" idx="2"/>
          </p:nvPr>
        </p:nvSpPr>
        <p:spPr bwMode="auto">
          <a:xfrm>
            <a:off x="1"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41" name="Rectangle 5"/>
          <p:cNvSpPr>
            <a:spLocks noGrp="1" noChangeArrowheads="1"/>
          </p:cNvSpPr>
          <p:nvPr>
            <p:ph type="sldNum" sz="quarter" idx="3"/>
          </p:nvPr>
        </p:nvSpPr>
        <p:spPr bwMode="auto">
          <a:xfrm>
            <a:off x="3848398"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27191937-275C-456F-BB73-EAB1824D11D9}" type="slidenum">
              <a:rPr lang="en-US"/>
              <a:pPr>
                <a:defRPr/>
              </a:pPr>
              <a:t>‹#›</a:t>
            </a:fld>
            <a:endParaRPr lang="en-US"/>
          </a:p>
        </p:txBody>
      </p:sp>
    </p:spTree>
    <p:extLst>
      <p:ext uri="{BB962C8B-B14F-4D97-AF65-F5344CB8AC3E}">
        <p14:creationId xmlns:p14="http://schemas.microsoft.com/office/powerpoint/2010/main" val="48534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07" name="Rectangle 3"/>
          <p:cNvSpPr>
            <a:spLocks noGrp="1" noChangeArrowheads="1"/>
          </p:cNvSpPr>
          <p:nvPr>
            <p:ph type="dt" idx="1"/>
          </p:nvPr>
        </p:nvSpPr>
        <p:spPr bwMode="auto">
          <a:xfrm>
            <a:off x="3850003"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05505" y="4717301"/>
            <a:ext cx="4983490" cy="44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1510" name="Rectangle 6"/>
          <p:cNvSpPr>
            <a:spLocks noGrp="1" noChangeArrowheads="1"/>
          </p:cNvSpPr>
          <p:nvPr>
            <p:ph type="ftr" sz="quarter" idx="4"/>
          </p:nvPr>
        </p:nvSpPr>
        <p:spPr bwMode="auto">
          <a:xfrm>
            <a:off x="1"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11" name="Rectangle 7"/>
          <p:cNvSpPr>
            <a:spLocks noGrp="1" noChangeArrowheads="1"/>
          </p:cNvSpPr>
          <p:nvPr>
            <p:ph type="sldNum" sz="quarter" idx="5"/>
          </p:nvPr>
        </p:nvSpPr>
        <p:spPr bwMode="auto">
          <a:xfrm>
            <a:off x="3850003"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C49FB531-A37C-44EB-BDA4-C873C2E9BDDB}" type="slidenum">
              <a:rPr lang="de-DE"/>
              <a:pPr>
                <a:defRPr/>
              </a:pPr>
              <a:t>‹#›</a:t>
            </a:fld>
            <a:endParaRPr lang="de-DE"/>
          </a:p>
        </p:txBody>
      </p:sp>
    </p:spTree>
    <p:extLst>
      <p:ext uri="{BB962C8B-B14F-4D97-AF65-F5344CB8AC3E}">
        <p14:creationId xmlns:p14="http://schemas.microsoft.com/office/powerpoint/2010/main" val="1769646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15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31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46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619"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2D291F9D-9180-44D7-A2B4-94A3C424FEED}" type="slidenum">
              <a:rPr lang="en-US" sz="1200"/>
              <a:pPr/>
              <a:t>1</a:t>
            </a:fld>
            <a:endParaRPr lang="en-US" sz="1200"/>
          </a:p>
        </p:txBody>
      </p:sp>
      <p:sp>
        <p:nvSpPr>
          <p:cNvPr id="24579" name="Rectangle 7"/>
          <p:cNvSpPr txBox="1">
            <a:spLocks noGrp="1" noChangeArrowheads="1"/>
          </p:cNvSpPr>
          <p:nvPr/>
        </p:nvSpPr>
        <p:spPr bwMode="auto">
          <a:xfrm>
            <a:off x="3848398" y="9431406"/>
            <a:ext cx="2944497" cy="49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4" tIns="46243" rIns="92484" bIns="46243" anchor="b"/>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fld id="{2E642324-E287-4917-A642-33CEA4318FA8}" type="slidenum">
              <a:rPr lang="en-US" sz="1200"/>
              <a:pPr algn="r"/>
              <a:t>1</a:t>
            </a:fld>
            <a:endParaRPr lang="en-US" sz="1200"/>
          </a:p>
        </p:txBody>
      </p:sp>
      <p:sp>
        <p:nvSpPr>
          <p:cNvPr id="24580" name="Rectangle 7"/>
          <p:cNvSpPr txBox="1">
            <a:spLocks noGrp="1" noChangeArrowheads="1"/>
          </p:cNvSpPr>
          <p:nvPr/>
        </p:nvSpPr>
        <p:spPr bwMode="auto">
          <a:xfrm>
            <a:off x="3848398" y="9433004"/>
            <a:ext cx="2944497" cy="49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47" tIns="46622" rIns="93247" bIns="46622" anchor="b"/>
          <a:lstStyle>
            <a:lvl1pPr defTabSz="923925">
              <a:defRPr sz="2400">
                <a:solidFill>
                  <a:schemeClr val="tx1"/>
                </a:solidFill>
                <a:latin typeface="Arial" pitchFamily="34" charset="0"/>
                <a:ea typeface="ヒラギノ角ゴ Pro W3" charset="-128"/>
              </a:defRPr>
            </a:lvl1pPr>
            <a:lvl2pPr marL="742950" indent="-285750" defTabSz="923925">
              <a:defRPr sz="2400">
                <a:solidFill>
                  <a:schemeClr val="tx1"/>
                </a:solidFill>
                <a:latin typeface="Arial" pitchFamily="34" charset="0"/>
                <a:ea typeface="ヒラギノ角ゴ Pro W3" charset="-128"/>
              </a:defRPr>
            </a:lvl2pPr>
            <a:lvl3pPr marL="1143000" indent="-228600" defTabSz="923925">
              <a:defRPr sz="2400">
                <a:solidFill>
                  <a:schemeClr val="tx1"/>
                </a:solidFill>
                <a:latin typeface="Arial" pitchFamily="34" charset="0"/>
                <a:ea typeface="ヒラギノ角ゴ Pro W3" charset="-128"/>
              </a:defRPr>
            </a:lvl3pPr>
            <a:lvl4pPr marL="1600200" indent="-228600" defTabSz="923925">
              <a:defRPr sz="2400">
                <a:solidFill>
                  <a:schemeClr val="tx1"/>
                </a:solidFill>
                <a:latin typeface="Arial" pitchFamily="34" charset="0"/>
                <a:ea typeface="ヒラギノ角ゴ Pro W3" charset="-128"/>
              </a:defRPr>
            </a:lvl4pPr>
            <a:lvl5pPr marL="2057400" indent="-228600" defTabSz="923925">
              <a:defRPr sz="2400">
                <a:solidFill>
                  <a:schemeClr val="tx1"/>
                </a:solidFill>
                <a:latin typeface="Arial" pitchFamily="34" charset="0"/>
                <a:ea typeface="ヒラギノ角ゴ Pro W3" charset="-128"/>
              </a:defRPr>
            </a:lvl5pPr>
            <a:lvl6pPr marL="25146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923925"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a:fld id="{688B10FB-6E1F-4A1A-A5B8-72F023467633}" type="slidenum">
              <a:rPr lang="en-US" sz="1200"/>
              <a:pPr algn="r"/>
              <a:t>1</a:t>
            </a:fld>
            <a:endParaRPr lang="en-US" sz="1200"/>
          </a:p>
        </p:txBody>
      </p:sp>
      <p:sp>
        <p:nvSpPr>
          <p:cNvPr id="24581" name="Rectangle 2"/>
          <p:cNvSpPr>
            <a:spLocks noGrp="1" noRot="1" noChangeAspect="1" noChangeArrowheads="1" noTextEdit="1"/>
          </p:cNvSpPr>
          <p:nvPr>
            <p:ph type="sldImg"/>
          </p:nvPr>
        </p:nvSpPr>
        <p:spPr>
          <a:xfrm>
            <a:off x="88900" y="746125"/>
            <a:ext cx="6618288" cy="3724275"/>
          </a:xfrm>
          <a:ln/>
        </p:spPr>
      </p:sp>
      <p:sp>
        <p:nvSpPr>
          <p:cNvPr id="24582" name="Rectangle 3"/>
          <p:cNvSpPr>
            <a:spLocks noGrp="1" noChangeArrowheads="1"/>
          </p:cNvSpPr>
          <p:nvPr>
            <p:ph type="body" idx="1"/>
          </p:nvPr>
        </p:nvSpPr>
        <p:spPr>
          <a:xfrm>
            <a:off x="679130" y="4718898"/>
            <a:ext cx="5436242" cy="4464902"/>
          </a:xfrm>
          <a:noFill/>
        </p:spPr>
        <p:txBody>
          <a:bodyPr lIns="93247" tIns="46622" rIns="93247" bIns="46622"/>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302077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F7A67DBA-D2AC-4452-BC8B-DE3841C8F3E9}" type="slidenum">
              <a:rPr lang="de-DE" sz="1200"/>
              <a:pPr/>
              <a:t>2</a:t>
            </a:fld>
            <a:endParaRPr lang="de-DE" sz="1200"/>
          </a:p>
        </p:txBody>
      </p:sp>
      <p:sp>
        <p:nvSpPr>
          <p:cNvPr id="25603" name="Rectangle 2"/>
          <p:cNvSpPr>
            <a:spLocks noGrp="1" noRot="1" noChangeAspect="1" noChangeArrowheads="1" noTextEdit="1"/>
          </p:cNvSpPr>
          <p:nvPr>
            <p:ph type="sldImg"/>
          </p:nvPr>
        </p:nvSpPr>
        <p:spPr>
          <a:xfrm>
            <a:off x="87313" y="744538"/>
            <a:ext cx="6619875" cy="3724275"/>
          </a:xfrm>
          <a:ln/>
        </p:spPr>
      </p:sp>
      <p:sp>
        <p:nvSpPr>
          <p:cNvPr id="25604" name="Rectangle 3"/>
          <p:cNvSpPr>
            <a:spLocks noGrp="1" noChangeArrowheads="1"/>
          </p:cNvSpPr>
          <p:nvPr>
            <p:ph type="body" idx="1"/>
          </p:nvPr>
        </p:nvSpPr>
        <p:spPr>
          <a:noFill/>
        </p:spPr>
        <p:txBody>
          <a:bodyPr/>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69629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F916191C-DC4B-441C-83AC-4B92C1D94E90}" type="slidenum">
              <a:rPr lang="de-DE" sz="1200"/>
              <a:pPr/>
              <a:t>3</a:t>
            </a:fld>
            <a:endParaRPr lang="de-DE"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3804070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AF743E9-914B-453E-A338-BD61D5478B0F}" type="slidenum">
              <a:rPr lang="de-DE" smtClean="0"/>
              <a:t>9</a:t>
            </a:fld>
            <a:endParaRPr lang="de-DE"/>
          </a:p>
        </p:txBody>
      </p:sp>
    </p:spTree>
    <p:extLst>
      <p:ext uri="{BB962C8B-B14F-4D97-AF65-F5344CB8AC3E}">
        <p14:creationId xmlns:p14="http://schemas.microsoft.com/office/powerpoint/2010/main" val="35232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ヒラギノ角ゴ Pro W3" charset="-128"/>
              </a:defRPr>
            </a:lvl1pPr>
            <a:lvl2pPr marL="749116" indent="-288122">
              <a:defRPr sz="2400">
                <a:solidFill>
                  <a:schemeClr val="tx1"/>
                </a:solidFill>
                <a:latin typeface="Arial" pitchFamily="34" charset="0"/>
                <a:ea typeface="ヒラギノ角ゴ Pro W3" charset="-128"/>
              </a:defRPr>
            </a:lvl2pPr>
            <a:lvl3pPr marL="1152487" indent="-230497">
              <a:defRPr sz="2400">
                <a:solidFill>
                  <a:schemeClr val="tx1"/>
                </a:solidFill>
                <a:latin typeface="Arial" pitchFamily="34" charset="0"/>
                <a:ea typeface="ヒラギノ角ゴ Pro W3" charset="-128"/>
              </a:defRPr>
            </a:lvl3pPr>
            <a:lvl4pPr marL="1613482" indent="-230497">
              <a:defRPr sz="2400">
                <a:solidFill>
                  <a:schemeClr val="tx1"/>
                </a:solidFill>
                <a:latin typeface="Arial" pitchFamily="34" charset="0"/>
                <a:ea typeface="ヒラギノ角ゴ Pro W3" charset="-128"/>
              </a:defRPr>
            </a:lvl4pPr>
            <a:lvl5pPr marL="2074476" indent="-230497">
              <a:defRPr sz="2400">
                <a:solidFill>
                  <a:schemeClr val="tx1"/>
                </a:solidFill>
                <a:latin typeface="Arial" pitchFamily="34" charset="0"/>
                <a:ea typeface="ヒラギノ角ゴ Pro W3" charset="-128"/>
              </a:defRPr>
            </a:lvl5pPr>
            <a:lvl6pPr marL="2535471" indent="-230497" eaLnBrk="0" fontAlgn="base" hangingPunct="0">
              <a:spcBef>
                <a:spcPct val="0"/>
              </a:spcBef>
              <a:spcAft>
                <a:spcPct val="0"/>
              </a:spcAft>
              <a:defRPr sz="2400">
                <a:solidFill>
                  <a:schemeClr val="tx1"/>
                </a:solidFill>
                <a:latin typeface="Arial" pitchFamily="34" charset="0"/>
                <a:ea typeface="ヒラギノ角ゴ Pro W3" charset="-128"/>
              </a:defRPr>
            </a:lvl6pPr>
            <a:lvl7pPr marL="2996466" indent="-230497" eaLnBrk="0" fontAlgn="base" hangingPunct="0">
              <a:spcBef>
                <a:spcPct val="0"/>
              </a:spcBef>
              <a:spcAft>
                <a:spcPct val="0"/>
              </a:spcAft>
              <a:defRPr sz="2400">
                <a:solidFill>
                  <a:schemeClr val="tx1"/>
                </a:solidFill>
                <a:latin typeface="Arial" pitchFamily="34" charset="0"/>
                <a:ea typeface="ヒラギノ角ゴ Pro W3" charset="-128"/>
              </a:defRPr>
            </a:lvl7pPr>
            <a:lvl8pPr marL="3457461" indent="-230497" eaLnBrk="0" fontAlgn="base" hangingPunct="0">
              <a:spcBef>
                <a:spcPct val="0"/>
              </a:spcBef>
              <a:spcAft>
                <a:spcPct val="0"/>
              </a:spcAft>
              <a:defRPr sz="2400">
                <a:solidFill>
                  <a:schemeClr val="tx1"/>
                </a:solidFill>
                <a:latin typeface="Arial" pitchFamily="34" charset="0"/>
                <a:ea typeface="ヒラギノ角ゴ Pro W3" charset="-128"/>
              </a:defRPr>
            </a:lvl8pPr>
            <a:lvl9pPr marL="3918455" indent="-230497"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C9A3E337-17E3-4B98-9A9A-6DAB76704F92}" type="slidenum">
              <a:rPr lang="de-DE" sz="1200"/>
              <a:pPr/>
              <a:t>10</a:t>
            </a:fld>
            <a:endParaRPr lang="de-DE" sz="1200"/>
          </a:p>
        </p:txBody>
      </p:sp>
      <p:sp>
        <p:nvSpPr>
          <p:cNvPr id="27651" name="Rectangle 2"/>
          <p:cNvSpPr>
            <a:spLocks noGrp="1" noRot="1" noChangeAspect="1" noChangeArrowheads="1" noTextEdit="1"/>
          </p:cNvSpPr>
          <p:nvPr>
            <p:ph type="sldImg"/>
          </p:nvPr>
        </p:nvSpPr>
        <p:spPr>
          <a:xfrm>
            <a:off x="146050" y="739775"/>
            <a:ext cx="6567488" cy="3695700"/>
          </a:xfrm>
          <a:ln/>
        </p:spPr>
      </p:sp>
      <p:sp>
        <p:nvSpPr>
          <p:cNvPr id="27652" name="Rectangle 3"/>
          <p:cNvSpPr>
            <a:spLocks noGrp="1" noChangeArrowheads="1"/>
          </p:cNvSpPr>
          <p:nvPr>
            <p:ph type="body" idx="1"/>
          </p:nvPr>
        </p:nvSpPr>
        <p:spPr>
          <a:xfrm>
            <a:off x="875001" y="4731678"/>
            <a:ext cx="5031655" cy="4437745"/>
          </a:xfrm>
          <a:noFill/>
        </p:spPr>
        <p:txBody>
          <a:bodyPr/>
          <a:lstStyle/>
          <a:p>
            <a:pPr eaLnBrk="1" hangingPunct="1"/>
            <a:endParaRPr lang="en-US">
              <a:latin typeface="Arial" pitchFamily="34" charset="0"/>
              <a:ea typeface="ヒラギノ角ゴ Pro W3" charset="-128"/>
            </a:endParaRPr>
          </a:p>
        </p:txBody>
      </p:sp>
    </p:spTree>
    <p:extLst>
      <p:ext uri="{BB962C8B-B14F-4D97-AF65-F5344CB8AC3E}">
        <p14:creationId xmlns:p14="http://schemas.microsoft.com/office/powerpoint/2010/main" val="86744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BAF743E9-914B-453E-A338-BD61D5478B0F}" type="slidenum">
              <a:rPr lang="de-DE" smtClean="0"/>
              <a:t>11</a:t>
            </a:fld>
            <a:endParaRPr lang="de-DE"/>
          </a:p>
        </p:txBody>
      </p:sp>
    </p:spTree>
    <p:extLst>
      <p:ext uri="{BB962C8B-B14F-4D97-AF65-F5344CB8AC3E}">
        <p14:creationId xmlns:p14="http://schemas.microsoft.com/office/powerpoint/2010/main" val="327318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eaLnBrk="1" hangingPunct="1"/>
            <a:fld id="{F1BABC59-D4A4-4368-B0E9-677A6CB8CC78}" type="slidenum">
              <a:rPr lang="en-GB" altLang="en-US" sz="1200">
                <a:latin typeface="Times New Roman" pitchFamily="18" charset="0"/>
                <a:cs typeface="Arial" charset="0"/>
              </a:rPr>
              <a:pPr eaLnBrk="1" hangingPunct="1"/>
              <a:t>20</a:t>
            </a:fld>
            <a:endParaRPr lang="en-GB" altLang="en-US" sz="1200">
              <a:latin typeface="Times New Roman" pitchFamily="18" charset="0"/>
              <a:cs typeface="Arial" charset="0"/>
            </a:endParaRPr>
          </a:p>
        </p:txBody>
      </p:sp>
      <p:sp>
        <p:nvSpPr>
          <p:cNvPr id="60419" name="Rectangle 2"/>
          <p:cNvSpPr>
            <a:spLocks noGrp="1" noRot="1" noChangeAspect="1" noChangeArrowheads="1" noTextEdit="1"/>
          </p:cNvSpPr>
          <p:nvPr>
            <p:ph type="sldImg"/>
          </p:nvPr>
        </p:nvSpPr>
        <p:spPr>
          <a:xfrm>
            <a:off x="87313" y="744538"/>
            <a:ext cx="6619875" cy="3724275"/>
          </a:xfrm>
          <a:ln/>
        </p:spPr>
      </p:sp>
      <p:sp>
        <p:nvSpPr>
          <p:cNvPr id="60420" name="Rectangle 3"/>
          <p:cNvSpPr>
            <a:spLocks noGrp="1" noChangeArrowheads="1"/>
          </p:cNvSpPr>
          <p:nvPr>
            <p:ph type="body" idx="1"/>
          </p:nvPr>
        </p:nvSpPr>
        <p:spPr>
          <a:noFill/>
        </p:spPr>
        <p:txBody>
          <a:bodyPr/>
          <a:lstStyle/>
          <a:p>
            <a:pPr eaLnBrk="1" hangingPunct="1"/>
            <a:endParaRPr lang="en-US" alt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24</a:t>
            </a:fld>
            <a:endParaRPr lang="de-DE"/>
          </a:p>
        </p:txBody>
      </p:sp>
    </p:spTree>
    <p:extLst>
      <p:ext uri="{BB962C8B-B14F-4D97-AF65-F5344CB8AC3E}">
        <p14:creationId xmlns:p14="http://schemas.microsoft.com/office/powerpoint/2010/main" val="1098300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wg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514852"/>
            <a:ext cx="1028700" cy="318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Lst>
        </p:spPr>
      </p:pic>
      <p:sp>
        <p:nvSpPr>
          <p:cNvPr id="5" name="Line 8"/>
          <p:cNvSpPr>
            <a:spLocks noChangeShapeType="1"/>
          </p:cNvSpPr>
          <p:nvPr/>
        </p:nvSpPr>
        <p:spPr bwMode="auto">
          <a:xfrm>
            <a:off x="228600" y="4343400"/>
            <a:ext cx="8686800"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lIns="91432" tIns="45716" rIns="91432" bIns="45716" anchor="ctr"/>
          <a:lstStyle/>
          <a:p>
            <a:endParaRPr lang="en-US"/>
          </a:p>
        </p:txBody>
      </p:sp>
      <p:pic>
        <p:nvPicPr>
          <p:cNvPr id="6" name="Picture 17" descr="B_en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628655"/>
            <a:ext cx="5867400" cy="8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Rectangle 12"/>
          <p:cNvSpPr>
            <a:spLocks noGrp="1" noChangeArrowheads="1"/>
          </p:cNvSpPr>
          <p:nvPr>
            <p:ph type="ctrTitle"/>
          </p:nvPr>
        </p:nvSpPr>
        <p:spPr>
          <a:xfrm>
            <a:off x="395289" y="1869283"/>
            <a:ext cx="8424862" cy="488156"/>
          </a:xfrm>
        </p:spPr>
        <p:txBody>
          <a:bodyPr/>
          <a:lstStyle>
            <a:lvl1pPr algn="ctr">
              <a:defRPr>
                <a:solidFill>
                  <a:schemeClr val="tx1"/>
                </a:solidFill>
              </a:defRPr>
            </a:lvl1pPr>
          </a:lstStyle>
          <a:p>
            <a:pPr lvl="0"/>
            <a:r>
              <a:rPr lang="en-US" noProof="0"/>
              <a:t>Titelmasterformat durch Klicken bearbeiten</a:t>
            </a:r>
          </a:p>
        </p:txBody>
      </p:sp>
      <p:sp>
        <p:nvSpPr>
          <p:cNvPr id="30733" name="Rectangle 13"/>
          <p:cNvSpPr>
            <a:spLocks noGrp="1" noChangeArrowheads="1"/>
          </p:cNvSpPr>
          <p:nvPr>
            <p:ph type="subTitle" idx="1"/>
          </p:nvPr>
        </p:nvSpPr>
        <p:spPr>
          <a:xfrm>
            <a:off x="395289" y="2516983"/>
            <a:ext cx="8424862" cy="523220"/>
          </a:xfrm>
        </p:spPr>
        <p:txBody>
          <a:bodyPr/>
          <a:lstStyle>
            <a:lvl1pPr marL="0" indent="0" algn="ctr">
              <a:buFontTx/>
              <a:buNone/>
              <a:defRPr sz="2800"/>
            </a:lvl1pPr>
          </a:lstStyle>
          <a:p>
            <a:pPr lvl="0"/>
            <a:r>
              <a:rPr lang="en-US" noProof="0"/>
              <a:t>Untertitelmasterformat durch Klicken bearbeiten</a:t>
            </a:r>
          </a:p>
        </p:txBody>
      </p:sp>
    </p:spTree>
    <p:extLst>
      <p:ext uri="{BB962C8B-B14F-4D97-AF65-F5344CB8AC3E}">
        <p14:creationId xmlns:p14="http://schemas.microsoft.com/office/powerpoint/2010/main" val="3083479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21236" y="789387"/>
            <a:ext cx="10741386" cy="16804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E5F533A-9911-46C4-ADDE-B471768B9EE3}" type="slidenum">
              <a:rPr lang="en-US"/>
              <a:pPr>
                <a:defRPr/>
              </a:pPr>
              <a:t>‹#›</a:t>
            </a:fld>
            <a:endParaRPr lang="en-US"/>
          </a:p>
        </p:txBody>
      </p:sp>
      <p:sp>
        <p:nvSpPr>
          <p:cNvPr id="5"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765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30" y="205981"/>
            <a:ext cx="2105025" cy="182999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70775" y="205981"/>
            <a:ext cx="10033500" cy="18299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07F331E7-296B-40BD-9713-21A5AB6C8E94}" type="slidenum">
              <a:rPr lang="en-US"/>
              <a:pPr>
                <a:defRPr/>
              </a:pPr>
              <a:t>‹#›</a:t>
            </a:fld>
            <a:endParaRPr lang="en-US"/>
          </a:p>
        </p:txBody>
      </p:sp>
      <p:sp>
        <p:nvSpPr>
          <p:cNvPr id="5"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26376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428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7" name="Rectangle 16"/>
          <p:cNvSpPr/>
          <p:nvPr userDrawn="1"/>
        </p:nvSpPr>
        <p:spPr>
          <a:xfrm>
            <a:off x="0" y="2"/>
            <a:ext cx="9144000" cy="79131"/>
          </a:xfrm>
          <a:prstGeom prst="rect">
            <a:avLst/>
          </a:prstGeom>
          <a:gradFill flip="none" rotWithShape="1">
            <a:gsLst>
              <a:gs pos="0">
                <a:srgbClr val="D9272D"/>
              </a:gs>
              <a:gs pos="100000">
                <a:srgbClr val="8C223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21" name="Text Placeholder 11"/>
          <p:cNvSpPr>
            <a:spLocks noGrp="1"/>
          </p:cNvSpPr>
          <p:nvPr>
            <p:ph type="body" sz="quarter" idx="15" hasCustomPrompt="1"/>
          </p:nvPr>
        </p:nvSpPr>
        <p:spPr>
          <a:xfrm>
            <a:off x="686349" y="638346"/>
            <a:ext cx="8112142" cy="258532"/>
          </a:xfrm>
        </p:spPr>
        <p:txBody>
          <a:bodyPr wrap="square" lIns="0" tIns="0" rIns="0" bIns="0" anchor="t" anchorCtr="0">
            <a:spAutoFit/>
          </a:bodyPr>
          <a:lstStyle>
            <a:lvl1pPr marL="0" indent="0">
              <a:lnSpc>
                <a:spcPct val="60000"/>
              </a:lnSpc>
              <a:buFontTx/>
              <a:buNone/>
              <a:defRPr sz="2800" b="0" i="0" baseline="0">
                <a:solidFill>
                  <a:srgbClr val="FF0000"/>
                </a:solidFill>
                <a:latin typeface="Raleway" charset="0"/>
                <a:ea typeface="Raleway" charset="0"/>
                <a:cs typeface="Raleway" charset="0"/>
              </a:defRPr>
            </a:lvl1pPr>
            <a:lvl2pPr marL="457154" indent="0">
              <a:buFontTx/>
              <a:buNone/>
              <a:defRPr b="0" i="0">
                <a:solidFill>
                  <a:schemeClr val="bg1"/>
                </a:solidFill>
                <a:latin typeface="Segoe UI Light" charset="0"/>
                <a:ea typeface="Segoe UI Light" charset="0"/>
                <a:cs typeface="Segoe UI Light" charset="0"/>
              </a:defRPr>
            </a:lvl2pPr>
            <a:lvl3pPr marL="914310" indent="0">
              <a:buFontTx/>
              <a:buNone/>
              <a:defRPr b="0" i="0">
                <a:solidFill>
                  <a:schemeClr val="bg1"/>
                </a:solidFill>
                <a:latin typeface="Segoe UI Light" charset="0"/>
                <a:ea typeface="Segoe UI Light" charset="0"/>
                <a:cs typeface="Segoe UI Light" charset="0"/>
              </a:defRPr>
            </a:lvl3pPr>
            <a:lvl4pPr marL="1371464" indent="0">
              <a:buFontTx/>
              <a:buNone/>
              <a:defRPr b="0" i="0">
                <a:solidFill>
                  <a:schemeClr val="bg1"/>
                </a:solidFill>
                <a:latin typeface="Segoe UI Light" charset="0"/>
                <a:ea typeface="Segoe UI Light" charset="0"/>
                <a:cs typeface="Segoe UI Light" charset="0"/>
              </a:defRPr>
            </a:lvl4pPr>
            <a:lvl5pPr marL="1828619" indent="0">
              <a:buFontTx/>
              <a:buNone/>
              <a:defRPr b="0" i="0">
                <a:solidFill>
                  <a:schemeClr val="bg1"/>
                </a:solidFill>
                <a:latin typeface="Segoe UI Light" charset="0"/>
                <a:ea typeface="Segoe UI Light" charset="0"/>
                <a:cs typeface="Segoe UI Light" charset="0"/>
              </a:defRPr>
            </a:lvl5pPr>
          </a:lstStyle>
          <a:p>
            <a:pPr lvl="0"/>
            <a:r>
              <a:rPr lang="en-US" dirty="0"/>
              <a:t>Charts and Graphs</a:t>
            </a:r>
          </a:p>
        </p:txBody>
      </p:sp>
      <p:sp>
        <p:nvSpPr>
          <p:cNvPr id="22" name="Text Placeholder 11"/>
          <p:cNvSpPr>
            <a:spLocks noGrp="1"/>
          </p:cNvSpPr>
          <p:nvPr>
            <p:ph type="body" sz="quarter" idx="16" hasCustomPrompt="1"/>
          </p:nvPr>
        </p:nvSpPr>
        <p:spPr>
          <a:xfrm>
            <a:off x="686349" y="909974"/>
            <a:ext cx="8112142" cy="166199"/>
          </a:xfrm>
        </p:spPr>
        <p:txBody>
          <a:bodyPr wrap="square" lIns="0" tIns="0" rIns="0" bIns="0" anchor="t" anchorCtr="0">
            <a:spAutoFit/>
          </a:bodyPr>
          <a:lstStyle>
            <a:lvl1pPr marL="0" indent="0">
              <a:lnSpc>
                <a:spcPct val="60000"/>
              </a:lnSpc>
              <a:buFontTx/>
              <a:buNone/>
              <a:defRPr sz="1800" b="0" i="0" baseline="0">
                <a:solidFill>
                  <a:srgbClr val="8A8A8D"/>
                </a:solidFill>
                <a:latin typeface="Raleway" charset="0"/>
                <a:ea typeface="Raleway" charset="0"/>
                <a:cs typeface="Raleway" charset="0"/>
              </a:defRPr>
            </a:lvl1pPr>
            <a:lvl2pPr marL="457154" indent="0">
              <a:buFontTx/>
              <a:buNone/>
              <a:defRPr b="0" i="0">
                <a:solidFill>
                  <a:schemeClr val="bg1"/>
                </a:solidFill>
                <a:latin typeface="Segoe UI Light" charset="0"/>
                <a:ea typeface="Segoe UI Light" charset="0"/>
                <a:cs typeface="Segoe UI Light" charset="0"/>
              </a:defRPr>
            </a:lvl2pPr>
            <a:lvl3pPr marL="914310" indent="0">
              <a:buFontTx/>
              <a:buNone/>
              <a:defRPr b="0" i="0">
                <a:solidFill>
                  <a:schemeClr val="bg1"/>
                </a:solidFill>
                <a:latin typeface="Segoe UI Light" charset="0"/>
                <a:ea typeface="Segoe UI Light" charset="0"/>
                <a:cs typeface="Segoe UI Light" charset="0"/>
              </a:defRPr>
            </a:lvl3pPr>
            <a:lvl4pPr marL="1371464" indent="0">
              <a:buFontTx/>
              <a:buNone/>
              <a:defRPr b="0" i="0">
                <a:solidFill>
                  <a:schemeClr val="bg1"/>
                </a:solidFill>
                <a:latin typeface="Segoe UI Light" charset="0"/>
                <a:ea typeface="Segoe UI Light" charset="0"/>
                <a:cs typeface="Segoe UI Light" charset="0"/>
              </a:defRPr>
            </a:lvl4pPr>
            <a:lvl5pPr marL="1828619" indent="0">
              <a:buFontTx/>
              <a:buNone/>
              <a:defRPr b="0" i="0">
                <a:solidFill>
                  <a:schemeClr val="bg1"/>
                </a:solidFill>
                <a:latin typeface="Segoe UI Light" charset="0"/>
                <a:ea typeface="Segoe UI Light" charset="0"/>
                <a:cs typeface="Segoe UI Light" charset="0"/>
              </a:defRPr>
            </a:lvl5pPr>
          </a:lstStyle>
          <a:p>
            <a:pPr lvl="0"/>
            <a:r>
              <a:rPr lang="en-US" dirty="0"/>
              <a:t>Use this slide to illustrate figures and stats</a:t>
            </a:r>
          </a:p>
        </p:txBody>
      </p:sp>
      <p:sp>
        <p:nvSpPr>
          <p:cNvPr id="23" name="Rectangle 22"/>
          <p:cNvSpPr/>
          <p:nvPr userDrawn="1"/>
        </p:nvSpPr>
        <p:spPr>
          <a:xfrm rot="16200000">
            <a:off x="334918" y="768913"/>
            <a:ext cx="450240" cy="77084"/>
          </a:xfrm>
          <a:prstGeom prst="rect">
            <a:avLst/>
          </a:prstGeom>
          <a:gradFill flip="none" rotWithShape="1">
            <a:gsLst>
              <a:gs pos="0">
                <a:srgbClr val="D9272D"/>
              </a:gs>
              <a:gs pos="100000">
                <a:srgbClr val="8C223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24" name="Picture 2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81410" y="4613719"/>
            <a:ext cx="375215" cy="367859"/>
          </a:xfrm>
          <a:prstGeom prst="rect">
            <a:avLst/>
          </a:prstGeom>
        </p:spPr>
      </p:pic>
      <p:sp>
        <p:nvSpPr>
          <p:cNvPr id="25" name="TextBox 24"/>
          <p:cNvSpPr txBox="1"/>
          <p:nvPr userDrawn="1"/>
        </p:nvSpPr>
        <p:spPr>
          <a:xfrm>
            <a:off x="8539532" y="4692123"/>
            <a:ext cx="258963" cy="553998"/>
          </a:xfrm>
          <a:prstGeom prst="rect">
            <a:avLst/>
          </a:prstGeom>
          <a:noFill/>
        </p:spPr>
        <p:txBody>
          <a:bodyPr wrap="square" lIns="91432" tIns="45716" rIns="91432" bIns="45716" rtlCol="0">
            <a:spAutoFit/>
          </a:bodyPr>
          <a:lstStyle/>
          <a:p>
            <a:pPr algn="ctr"/>
            <a:fld id="{B6663E9A-1F10-ED4D-AF0B-E10550469CA1}" type="slidenum">
              <a:rPr lang="en-US" sz="1000" b="0" i="0" smtClean="0">
                <a:solidFill>
                  <a:srgbClr val="D9272D"/>
                </a:solidFill>
                <a:latin typeface="Segoe UI" charset="0"/>
                <a:ea typeface="Segoe UI" charset="0"/>
                <a:cs typeface="Segoe UI" charset="0"/>
              </a:rPr>
              <a:pPr algn="ctr"/>
              <a:t>‹#›</a:t>
            </a:fld>
            <a:endParaRPr lang="en-US" sz="1000" b="0" i="0" dirty="0">
              <a:solidFill>
                <a:srgbClr val="D9272D"/>
              </a:solidFill>
              <a:latin typeface="Segoe UI" charset="0"/>
              <a:ea typeface="Segoe UI" charset="0"/>
              <a:cs typeface="Segoe UI" charset="0"/>
            </a:endParaRPr>
          </a:p>
        </p:txBody>
      </p:sp>
      <p:cxnSp>
        <p:nvCxnSpPr>
          <p:cNvPr id="26" name="Straight Connector 25"/>
          <p:cNvCxnSpPr/>
          <p:nvPr userDrawn="1"/>
        </p:nvCxnSpPr>
        <p:spPr>
          <a:xfrm flipH="1">
            <a:off x="1" y="4797644"/>
            <a:ext cx="8451056" cy="0"/>
          </a:xfrm>
          <a:prstGeom prst="line">
            <a:avLst/>
          </a:prstGeom>
          <a:ln>
            <a:solidFill>
              <a:srgbClr val="D9272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8886830" y="4797644"/>
            <a:ext cx="257175" cy="0"/>
          </a:xfrm>
          <a:prstGeom prst="line">
            <a:avLst/>
          </a:prstGeom>
          <a:ln>
            <a:solidFill>
              <a:srgbClr val="D9272D"/>
            </a:solidFill>
          </a:ln>
        </p:spPr>
        <p:style>
          <a:lnRef idx="1">
            <a:schemeClr val="accent1"/>
          </a:lnRef>
          <a:fillRef idx="0">
            <a:schemeClr val="accent1"/>
          </a:fillRef>
          <a:effectRef idx="0">
            <a:schemeClr val="accent1"/>
          </a:effectRef>
          <a:fontRef idx="minor">
            <a:schemeClr val="tx1"/>
          </a:fontRef>
        </p:style>
      </p:cxnSp>
      <p:sp>
        <p:nvSpPr>
          <p:cNvPr id="11" name="Text Placeholder 11"/>
          <p:cNvSpPr>
            <a:spLocks noGrp="1"/>
          </p:cNvSpPr>
          <p:nvPr>
            <p:ph type="body" sz="quarter" idx="22" hasCustomPrompt="1"/>
          </p:nvPr>
        </p:nvSpPr>
        <p:spPr>
          <a:xfrm>
            <a:off x="529384" y="4963493"/>
            <a:ext cx="1816052" cy="92333"/>
          </a:xfrm>
        </p:spPr>
        <p:txBody>
          <a:bodyPr wrap="square" lIns="0" tIns="0" rIns="0" bIns="0" anchor="t" anchorCtr="0">
            <a:spAutoFit/>
          </a:bodyPr>
          <a:lstStyle>
            <a:lvl1pPr marL="0" indent="0">
              <a:lnSpc>
                <a:spcPct val="60000"/>
              </a:lnSpc>
              <a:buFontTx/>
              <a:buNone/>
              <a:defRPr sz="1000" b="0" i="0" baseline="0">
                <a:solidFill>
                  <a:srgbClr val="8A8A8D"/>
                </a:solidFill>
                <a:latin typeface="Raleway" charset="0"/>
                <a:ea typeface="Raleway" charset="0"/>
                <a:cs typeface="Raleway" charset="0"/>
              </a:defRPr>
            </a:lvl1pPr>
            <a:lvl2pPr marL="457154" indent="0">
              <a:buFontTx/>
              <a:buNone/>
              <a:defRPr b="0" i="0">
                <a:solidFill>
                  <a:schemeClr val="bg1"/>
                </a:solidFill>
                <a:latin typeface="Segoe UI Light" charset="0"/>
                <a:ea typeface="Segoe UI Light" charset="0"/>
                <a:cs typeface="Segoe UI Light" charset="0"/>
              </a:defRPr>
            </a:lvl2pPr>
            <a:lvl3pPr marL="914310" indent="0">
              <a:buFontTx/>
              <a:buNone/>
              <a:defRPr b="0" i="0">
                <a:solidFill>
                  <a:schemeClr val="bg1"/>
                </a:solidFill>
                <a:latin typeface="Segoe UI Light" charset="0"/>
                <a:ea typeface="Segoe UI Light" charset="0"/>
                <a:cs typeface="Segoe UI Light" charset="0"/>
              </a:defRPr>
            </a:lvl3pPr>
            <a:lvl4pPr marL="1371464" indent="0">
              <a:buFontTx/>
              <a:buNone/>
              <a:defRPr b="0" i="0">
                <a:solidFill>
                  <a:schemeClr val="bg1"/>
                </a:solidFill>
                <a:latin typeface="Segoe UI Light" charset="0"/>
                <a:ea typeface="Segoe UI Light" charset="0"/>
                <a:cs typeface="Segoe UI Light" charset="0"/>
              </a:defRPr>
            </a:lvl4pPr>
            <a:lvl5pPr marL="1828619" indent="0">
              <a:buFontTx/>
              <a:buNone/>
              <a:defRPr b="0" i="0">
                <a:solidFill>
                  <a:schemeClr val="bg1"/>
                </a:solidFill>
                <a:latin typeface="Segoe UI Light" charset="0"/>
                <a:ea typeface="Segoe UI Light" charset="0"/>
                <a:cs typeface="Segoe UI Light" charset="0"/>
              </a:defRPr>
            </a:lvl5pPr>
          </a:lstStyle>
          <a:p>
            <a:pPr lvl="0"/>
            <a:r>
              <a:rPr lang="en-US" dirty="0"/>
              <a:t>A Presentation by Oasis</a:t>
            </a:r>
          </a:p>
        </p:txBody>
      </p:sp>
    </p:spTree>
    <p:extLst>
      <p:ext uri="{BB962C8B-B14F-4D97-AF65-F5344CB8AC3E}">
        <p14:creationId xmlns:p14="http://schemas.microsoft.com/office/powerpoint/2010/main" val="3947434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39552" y="633318"/>
            <a:ext cx="7886700" cy="521198"/>
          </a:xfrm>
        </p:spPr>
        <p:txBody>
          <a:bodyPr>
            <a:noAutofit/>
          </a:bodyPr>
          <a:lstStyle>
            <a:lvl1pPr>
              <a:defRPr sz="24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628650" y="1491853"/>
            <a:ext cx="7886700" cy="3024188"/>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sp>
        <p:nvSpPr>
          <p:cNvPr id="3" name="TextBox 2">
            <a:extLst>
              <a:ext uri="{FF2B5EF4-FFF2-40B4-BE49-F238E27FC236}">
                <a16:creationId xmlns:a16="http://schemas.microsoft.com/office/drawing/2014/main" id="{54978BD8-7EC9-4150-953F-0471D0FA6D89}"/>
              </a:ext>
            </a:extLst>
          </p:cNvPr>
          <p:cNvSpPr txBox="1"/>
          <p:nvPr userDrawn="1"/>
        </p:nvSpPr>
        <p:spPr bwMode="auto">
          <a:xfrm>
            <a:off x="539552" y="4876006"/>
            <a:ext cx="1368152" cy="200055"/>
          </a:xfrm>
          <a:prstGeom prst="rect">
            <a:avLst/>
          </a:prstGeom>
          <a:solidFill>
            <a:schemeClr val="bg1"/>
          </a:solidFill>
        </p:spPr>
        <p:txBody>
          <a:bodyPr wrap="square" rtlCol="0">
            <a:spAutoFit/>
          </a:bodyPr>
          <a:lstStyle/>
          <a:p>
            <a:r>
              <a:rPr lang="de-DE" sz="700" dirty="0"/>
              <a:t>Fred Hattermann</a:t>
            </a:r>
            <a:endParaRPr lang="en-DE" sz="700" dirty="0"/>
          </a:p>
        </p:txBody>
      </p:sp>
    </p:spTree>
    <p:extLst>
      <p:ext uri="{BB962C8B-B14F-4D97-AF65-F5344CB8AC3E}">
        <p14:creationId xmlns:p14="http://schemas.microsoft.com/office/powerpoint/2010/main" val="225842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03_Textfolie">
    <p:spTree>
      <p:nvGrpSpPr>
        <p:cNvPr id="1" name=""/>
        <p:cNvGrpSpPr/>
        <p:nvPr/>
      </p:nvGrpSpPr>
      <p:grpSpPr bwMode="auto">
        <a:xfrm>
          <a:off x="0" y="0"/>
          <a:ext cx="0" cy="0"/>
          <a:chOff x="0" y="0"/>
          <a:chExt cx="0" cy="0"/>
        </a:xfrm>
      </p:grpSpPr>
      <p:sp>
        <p:nvSpPr>
          <p:cNvPr id="4" name="Titelplatzhalter 1"/>
          <p:cNvSpPr>
            <a:spLocks noGrp="1"/>
          </p:cNvSpPr>
          <p:nvPr>
            <p:ph type="title"/>
          </p:nvPr>
        </p:nvSpPr>
        <p:spPr bwMode="auto">
          <a:xfrm>
            <a:off x="270000" y="0"/>
            <a:ext cx="8622480" cy="675000"/>
          </a:xfrm>
          <a:prstGeom prst="rect">
            <a:avLst/>
          </a:prstGeom>
        </p:spPr>
        <p:txBody>
          <a:bodyPr vert="horz" lIns="91440" tIns="45720" rIns="91440" bIns="45720" rtlCol="0" anchor="ctr">
            <a:normAutofit/>
          </a:bodyPr>
          <a:lstStyle/>
          <a:p>
            <a:pPr>
              <a:defRPr/>
            </a:pPr>
            <a:r>
              <a:rPr lang="de-DE"/>
              <a:t>Mastertitelformat bearbeiten</a:t>
            </a:r>
            <a:endParaRPr/>
          </a:p>
        </p:txBody>
      </p:sp>
      <p:sp>
        <p:nvSpPr>
          <p:cNvPr id="5" name="Textplatzhalter 2"/>
          <p:cNvSpPr>
            <a:spLocks noGrp="1"/>
          </p:cNvSpPr>
          <p:nvPr>
            <p:ph idx="1"/>
          </p:nvPr>
        </p:nvSpPr>
        <p:spPr bwMode="auto">
          <a:xfrm>
            <a:off x="249271" y="954590"/>
            <a:ext cx="8643209" cy="3453364"/>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7" name="Grafik 12"/>
          <p:cNvPicPr>
            <a:picLocks noChangeAspect="1"/>
          </p:cNvPicPr>
          <p:nvPr userDrawn="1"/>
        </p:nvPicPr>
        <p:blipFill>
          <a:blip r:embed="rId2"/>
          <a:stretch/>
        </p:blipFill>
        <p:spPr bwMode="auto">
          <a:xfrm>
            <a:off x="7677807" y="4620750"/>
            <a:ext cx="863051" cy="522750"/>
          </a:xfrm>
          <a:prstGeom prst="rect">
            <a:avLst/>
          </a:prstGeom>
        </p:spPr>
      </p:pic>
      <p:pic>
        <p:nvPicPr>
          <p:cNvPr id="8" name="Grafik 7"/>
          <p:cNvPicPr>
            <a:picLocks noChangeAspect="1"/>
          </p:cNvPicPr>
          <p:nvPr userDrawn="1"/>
        </p:nvPicPr>
        <p:blipFill>
          <a:blip r:embed="rId3"/>
          <a:stretch/>
        </p:blipFill>
        <p:spPr bwMode="auto">
          <a:xfrm>
            <a:off x="8638125" y="4715981"/>
            <a:ext cx="407021" cy="323334"/>
          </a:xfrm>
          <a:prstGeom prst="rect">
            <a:avLst/>
          </a:prstGeom>
        </p:spPr>
      </p:pic>
    </p:spTree>
    <p:extLst>
      <p:ext uri="{BB962C8B-B14F-4D97-AF65-F5344CB8AC3E}">
        <p14:creationId xmlns:p14="http://schemas.microsoft.com/office/powerpoint/2010/main" val="45296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Titelmasterformat durch Klicken bearbeiten</a:t>
            </a:r>
          </a:p>
        </p:txBody>
      </p:sp>
      <p:sp>
        <p:nvSpPr>
          <p:cNvPr id="4198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A9CED53B-7EE0-446E-AAA8-0C6DB5E88343}" type="datetime1">
              <a:rPr lang="en-US"/>
              <a:pPr>
                <a:defRPr/>
              </a:pPr>
              <a:t>9/17/2023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73A47-FE40-4B5A-BE6A-169275DFD1BC}" type="slidenum">
              <a:rPr lang="en-US"/>
              <a:pPr>
                <a:defRPr/>
              </a:pPr>
              <a:t>‹#›</a:t>
            </a:fld>
            <a:endParaRPr lang="en-US"/>
          </a:p>
        </p:txBody>
      </p:sp>
    </p:spTree>
    <p:extLst>
      <p:ext uri="{BB962C8B-B14F-4D97-AF65-F5344CB8AC3E}">
        <p14:creationId xmlns:p14="http://schemas.microsoft.com/office/powerpoint/2010/main" val="369487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64DEF8-EAE4-4470-B273-EF1A0E459C57}" type="datetime1">
              <a:rPr lang="en-US"/>
              <a:pPr>
                <a:defRPr/>
              </a:pPr>
              <a:t>9/17/2023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48FFF-F8AF-43BA-9F16-6801145B6078}" type="slidenum">
              <a:rPr lang="en-US"/>
              <a:pPr>
                <a:defRPr/>
              </a:pPr>
              <a:t>‹#›</a:t>
            </a:fld>
            <a:endParaRPr lang="en-US"/>
          </a:p>
        </p:txBody>
      </p:sp>
    </p:spTree>
    <p:extLst>
      <p:ext uri="{BB962C8B-B14F-4D97-AF65-F5344CB8AC3E}">
        <p14:creationId xmlns:p14="http://schemas.microsoft.com/office/powerpoint/2010/main" val="3332852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BCC044-D9CB-4E92-BEC5-B00945A072DD}" type="datetime1">
              <a:rPr lang="en-US"/>
              <a:pPr>
                <a:defRPr/>
              </a:pPr>
              <a:t>9/17/2023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5EEE-722A-43A7-B95B-39D407BBD76D}" type="slidenum">
              <a:rPr lang="en-US"/>
              <a:pPr>
                <a:defRPr/>
              </a:pPr>
              <a:t>‹#›</a:t>
            </a:fld>
            <a:endParaRPr lang="en-US"/>
          </a:p>
        </p:txBody>
      </p:sp>
    </p:spTree>
    <p:extLst>
      <p:ext uri="{BB962C8B-B14F-4D97-AF65-F5344CB8AC3E}">
        <p14:creationId xmlns:p14="http://schemas.microsoft.com/office/powerpoint/2010/main" val="2098723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498200-5735-4BA7-A4C4-99935ED0124D}" type="datetime1">
              <a:rPr lang="en-US"/>
              <a:pPr>
                <a:defRPr/>
              </a:pPr>
              <a:t>9/17/2023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C01A8A-1CD1-4281-8C59-74C549FF879C}" type="slidenum">
              <a:rPr lang="en-US"/>
              <a:pPr>
                <a:defRPr/>
              </a:pPr>
              <a:t>‹#›</a:t>
            </a:fld>
            <a:endParaRPr lang="en-US"/>
          </a:p>
        </p:txBody>
      </p:sp>
    </p:spTree>
    <p:extLst>
      <p:ext uri="{BB962C8B-B14F-4D97-AF65-F5344CB8AC3E}">
        <p14:creationId xmlns:p14="http://schemas.microsoft.com/office/powerpoint/2010/main" val="182733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5289" y="789385"/>
            <a:ext cx="8424862" cy="1938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E357B19D-2C52-4DE2-A937-D07A0CFE2A4B}" type="slidenum">
              <a:rPr lang="en-US"/>
              <a:pPr>
                <a:defRPr/>
              </a:pPr>
              <a:t>‹#›</a:t>
            </a:fld>
            <a:endParaRPr lang="en-US"/>
          </a:p>
        </p:txBody>
      </p:sp>
      <p:sp>
        <p:nvSpPr>
          <p:cNvPr id="5"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05241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2B0B09-DF30-4C1C-8D6B-7D8C1C247C25}" type="datetime1">
              <a:rPr lang="en-US"/>
              <a:pPr>
                <a:defRPr/>
              </a:pPr>
              <a:t>9/17/2023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42608-41EA-4B67-B780-84875A71EE95}" type="slidenum">
              <a:rPr lang="en-US"/>
              <a:pPr>
                <a:defRPr/>
              </a:pPr>
              <a:t>‹#›</a:t>
            </a:fld>
            <a:endParaRPr lang="en-US"/>
          </a:p>
        </p:txBody>
      </p:sp>
    </p:spTree>
    <p:extLst>
      <p:ext uri="{BB962C8B-B14F-4D97-AF65-F5344CB8AC3E}">
        <p14:creationId xmlns:p14="http://schemas.microsoft.com/office/powerpoint/2010/main" val="53958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0AE6F34-F765-4AE8-AC2C-D4ABEE29BE5E}" type="datetime1">
              <a:rPr lang="en-US"/>
              <a:pPr>
                <a:defRPr/>
              </a:pPr>
              <a:t>9/17/2023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E63CC2-9885-4C2E-AE41-1900569C4376}" type="slidenum">
              <a:rPr lang="en-US"/>
              <a:pPr>
                <a:defRPr/>
              </a:pPr>
              <a:t>‹#›</a:t>
            </a:fld>
            <a:endParaRPr lang="en-US"/>
          </a:p>
        </p:txBody>
      </p:sp>
    </p:spTree>
    <p:extLst>
      <p:ext uri="{BB962C8B-B14F-4D97-AF65-F5344CB8AC3E}">
        <p14:creationId xmlns:p14="http://schemas.microsoft.com/office/powerpoint/2010/main" val="69583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55A555-7363-407F-A416-372B03ED761A}" type="datetime1">
              <a:rPr lang="en-US"/>
              <a:pPr>
                <a:defRPr/>
              </a:pPr>
              <a:t>9/17/2023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25CD4-87B1-4B3D-951F-F97D390442A5}" type="slidenum">
              <a:rPr lang="en-US"/>
              <a:pPr>
                <a:defRPr/>
              </a:pPr>
              <a:t>‹#›</a:t>
            </a:fld>
            <a:endParaRPr lang="en-US"/>
          </a:p>
        </p:txBody>
      </p:sp>
    </p:spTree>
    <p:extLst>
      <p:ext uri="{BB962C8B-B14F-4D97-AF65-F5344CB8AC3E}">
        <p14:creationId xmlns:p14="http://schemas.microsoft.com/office/powerpoint/2010/main" val="3077482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8D8E031-A3FF-4595-B1B3-315637DF0E0B}" type="datetime1">
              <a:rPr lang="en-US"/>
              <a:pPr>
                <a:defRPr/>
              </a:pPr>
              <a:t>9/17/2023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826E-195F-4B9E-9E92-9A1E4AF49B6D}" type="slidenum">
              <a:rPr lang="en-US"/>
              <a:pPr>
                <a:defRPr/>
              </a:pPr>
              <a:t>‹#›</a:t>
            </a:fld>
            <a:endParaRPr lang="en-US"/>
          </a:p>
        </p:txBody>
      </p:sp>
    </p:spTree>
    <p:extLst>
      <p:ext uri="{BB962C8B-B14F-4D97-AF65-F5344CB8AC3E}">
        <p14:creationId xmlns:p14="http://schemas.microsoft.com/office/powerpoint/2010/main" val="98975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7E520-92C9-406A-B0A8-61CDA63999E4}" type="datetime1">
              <a:rPr lang="en-US"/>
              <a:pPr>
                <a:defRPr/>
              </a:pPr>
              <a:t>9/17/2023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DB73B-6EC9-40F7-B510-11B26872CD77}" type="slidenum">
              <a:rPr lang="en-US"/>
              <a:pPr>
                <a:defRPr/>
              </a:pPr>
              <a:t>‹#›</a:t>
            </a:fld>
            <a:endParaRPr lang="en-US"/>
          </a:p>
        </p:txBody>
      </p:sp>
    </p:spTree>
    <p:extLst>
      <p:ext uri="{BB962C8B-B14F-4D97-AF65-F5344CB8AC3E}">
        <p14:creationId xmlns:p14="http://schemas.microsoft.com/office/powerpoint/2010/main" val="3660493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E37887-D6F3-4934-97FE-CFB89A033CED}" type="datetime1">
              <a:rPr lang="en-US"/>
              <a:pPr>
                <a:defRPr/>
              </a:pPr>
              <a:t>9/17/2023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E0F009-78C0-4EE1-81D4-D6A2AAEE22E3}" type="slidenum">
              <a:rPr lang="en-US"/>
              <a:pPr>
                <a:defRPr/>
              </a:pPr>
              <a:t>‹#›</a:t>
            </a:fld>
            <a:endParaRPr lang="en-US"/>
          </a:p>
        </p:txBody>
      </p:sp>
    </p:spTree>
    <p:extLst>
      <p:ext uri="{BB962C8B-B14F-4D97-AF65-F5344CB8AC3E}">
        <p14:creationId xmlns:p14="http://schemas.microsoft.com/office/powerpoint/2010/main" val="743651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BABF2AD-C89F-485B-A325-2D287F4703DE}" type="datetime1">
              <a:rPr lang="en-US"/>
              <a:pPr>
                <a:defRPr/>
              </a:pPr>
              <a:t>9/17/2023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EB30-073C-4A64-B4A9-A8D3462C2308}" type="slidenum">
              <a:rPr lang="en-US"/>
              <a:pPr>
                <a:defRPr/>
              </a:pPr>
              <a:t>‹#›</a:t>
            </a:fld>
            <a:endParaRPr lang="en-US"/>
          </a:p>
        </p:txBody>
      </p:sp>
    </p:spTree>
    <p:extLst>
      <p:ext uri="{BB962C8B-B14F-4D97-AF65-F5344CB8AC3E}">
        <p14:creationId xmlns:p14="http://schemas.microsoft.com/office/powerpoint/2010/main" val="2739755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32" tIns="45716" rIns="91432" bIns="45716"/>
          <a:lstStyle>
            <a:lvl1pPr marL="0" indent="0" algn="ctr">
              <a:buNone/>
              <a:defRPr/>
            </a:lvl1pPr>
            <a:lvl2pPr marL="457154" indent="0" algn="ctr">
              <a:buNone/>
              <a:defRPr/>
            </a:lvl2pPr>
            <a:lvl3pPr marL="914310" indent="0" algn="ctr">
              <a:buNone/>
              <a:defRPr/>
            </a:lvl3pPr>
            <a:lvl4pPr marL="1371464" indent="0" algn="ctr">
              <a:buNone/>
              <a:defRPr/>
            </a:lvl4pPr>
            <a:lvl5pPr marL="1828619" indent="0" algn="ctr">
              <a:buNone/>
              <a:defRPr/>
            </a:lvl5pPr>
            <a:lvl6pPr marL="2285772" indent="0" algn="ctr">
              <a:buNone/>
              <a:defRPr/>
            </a:lvl6pPr>
            <a:lvl7pPr marL="2742926" indent="0" algn="ctr">
              <a:buNone/>
              <a:defRPr/>
            </a:lvl7pPr>
            <a:lvl8pPr marL="3200080" indent="0" algn="ctr">
              <a:buNone/>
              <a:defRPr/>
            </a:lvl8pPr>
            <a:lvl9pPr marL="3657235"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F97E66C-6E1D-4E5B-BAB0-50BA53181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76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BBEFF1E-0135-4646-89A6-E555B0642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808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D19CDB7-8967-47D1-A6C0-FDE76B4FBC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8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5065"/>
            <a:ext cx="7772400" cy="40011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C59B607-A0A1-4A45-A5F5-12D2B12565F1}" type="slidenum">
              <a:rPr lang="en-US"/>
              <a:pPr>
                <a:defRPr/>
              </a:pPr>
              <a:t>‹#›</a:t>
            </a:fld>
            <a:endParaRPr lang="en-US"/>
          </a:p>
        </p:txBody>
      </p:sp>
      <p:sp>
        <p:nvSpPr>
          <p:cNvPr id="5"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61538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4E21241E-AD3E-4BC6-AEAC-0C6E9412E8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211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8D3D47C6-CB25-4DFB-861E-3E4713565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5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EB725416-CC29-4935-9EB9-E387DF413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60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9321BA05-5911-4398-9CDC-E5A894205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842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0170474-9188-44CE-8304-5E93E52C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374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5FB83BA-E7EA-4756-92C7-CDF94F4E0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000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224054F-7BE1-41C8-83DB-3DA1C5B606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27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F820729-BD55-44C8-A31D-373CFA306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079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1"/>
            <a:ext cx="8229600" cy="259556"/>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a:prstGeom prst="rect">
            <a:avLst/>
          </a:prstGeom>
        </p:spPr>
        <p:txBody>
          <a:bodyPr lIns="91432" tIns="45716" rIns="91432" bIns="45716"/>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2ECE78CE-0991-4AFC-BC8C-FF68BB4D7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74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95291" y="789390"/>
            <a:ext cx="4135437"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3132" y="789390"/>
            <a:ext cx="4137025" cy="24314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FE098AE9-4852-4AAA-B48F-880C84542435}" type="slidenum">
              <a:rPr lang="en-US"/>
              <a:pPr>
                <a:defRPr/>
              </a:pPr>
              <a:t>‹#›</a:t>
            </a:fld>
            <a:endParaRPr lang="en-US"/>
          </a:p>
        </p:txBody>
      </p:sp>
      <p:sp>
        <p:nvSpPr>
          <p:cNvPr id="6"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3664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69497"/>
            <a:ext cx="4040188" cy="461665"/>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1236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69497"/>
            <a:ext cx="4041775" cy="461665"/>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12365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D7493F96-BFA1-4DD9-B6A4-66A1A26903B0}" type="slidenum">
              <a:rPr lang="en-US"/>
              <a:pPr>
                <a:defRPr/>
              </a:pPr>
              <a:t>‹#›</a:t>
            </a:fld>
            <a:endParaRPr lang="en-US"/>
          </a:p>
        </p:txBody>
      </p:sp>
      <p:sp>
        <p:nvSpPr>
          <p:cNvPr id="8"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6044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1EF5DA9D-6A2A-4E1E-B9FD-49D3E30DD582}" type="slidenum">
              <a:rPr lang="en-US"/>
              <a:pPr>
                <a:defRPr/>
              </a:pPr>
              <a:t>‹#›</a:t>
            </a:fld>
            <a:endParaRPr lang="en-US"/>
          </a:p>
        </p:txBody>
      </p:sp>
      <p:sp>
        <p:nvSpPr>
          <p:cNvPr id="4"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0588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E8234F52-7CBC-4FEB-AEDC-0D8CA11A068D}" type="slidenum">
              <a:rPr lang="en-US"/>
              <a:pPr>
                <a:defRPr/>
              </a:pPr>
              <a:t>‹#›</a:t>
            </a:fld>
            <a:endParaRPr lang="en-US"/>
          </a:p>
        </p:txBody>
      </p:sp>
      <p:sp>
        <p:nvSpPr>
          <p:cNvPr id="3"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38322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277614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31"/>
            <a:ext cx="3008313" cy="311621"/>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0931261B-DB46-4898-8376-417D35AF8C95}" type="slidenum">
              <a:rPr lang="en-US"/>
              <a:pPr>
                <a:defRPr/>
              </a:pPr>
              <a:t>‹#›</a:t>
            </a:fld>
            <a:endParaRPr lang="en-US"/>
          </a:p>
        </p:txBody>
      </p:sp>
      <p:sp>
        <p:nvSpPr>
          <p:cNvPr id="6"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9269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4"/>
            <a:ext cx="5486400" cy="584775"/>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311621"/>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B6BAF82B-C8EC-4DFA-9791-6CA305E29767}" type="slidenum">
              <a:rPr lang="en-US"/>
              <a:pPr>
                <a:defRPr/>
              </a:pPr>
              <a:t>‹#›</a:t>
            </a:fld>
            <a:endParaRPr lang="en-US"/>
          </a:p>
        </p:txBody>
      </p:sp>
      <p:sp>
        <p:nvSpPr>
          <p:cNvPr id="6" name="Rectangle 17"/>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625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A_RGB"/>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28601" y="4512474"/>
            <a:ext cx="964694" cy="42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Rectangle 11"/>
          <p:cNvSpPr>
            <a:spLocks noGrp="1" noChangeArrowheads="1"/>
          </p:cNvSpPr>
          <p:nvPr>
            <p:ph type="sldNum" sz="quarter" idx="4"/>
          </p:nvPr>
        </p:nvSpPr>
        <p:spPr bwMode="auto">
          <a:xfrm>
            <a:off x="6804025" y="4752976"/>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200">
                <a:solidFill>
                  <a:schemeClr val="bg2"/>
                </a:solidFill>
                <a:latin typeface="+mn-lt"/>
                <a:ea typeface="ヒラギノ角ゴ Pro W3" pitchFamily="48" charset="-128"/>
              </a:defRPr>
            </a:lvl1pPr>
          </a:lstStyle>
          <a:p>
            <a:pPr>
              <a:defRPr/>
            </a:pPr>
            <a:fld id="{6789A78E-DB09-43C9-9D6A-8CC35E7B759E}" type="slidenum">
              <a:rPr lang="en-US"/>
              <a:pPr>
                <a:defRPr/>
              </a:pPr>
              <a:t>‹#›</a:t>
            </a:fld>
            <a:endParaRPr lang="en-US"/>
          </a:p>
        </p:txBody>
      </p:sp>
      <p:sp>
        <p:nvSpPr>
          <p:cNvPr id="1028" name="Rectangle 13"/>
          <p:cNvSpPr>
            <a:spLocks noGrp="1" noChangeArrowheads="1"/>
          </p:cNvSpPr>
          <p:nvPr>
            <p:ph type="body" idx="1"/>
          </p:nvPr>
        </p:nvSpPr>
        <p:spPr bwMode="auto">
          <a:xfrm>
            <a:off x="395289" y="789387"/>
            <a:ext cx="8424862" cy="168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spAutoFit/>
          </a:bodyPr>
          <a:lstStyle/>
          <a:p>
            <a:pPr lvl="0"/>
            <a:r>
              <a:rPr lang="en-US"/>
              <a:t>Textmasterformate durch Klicken bearbeiten</a:t>
            </a:r>
          </a:p>
          <a:p>
            <a:pPr lvl="1"/>
            <a:r>
              <a:rPr lang="en-US"/>
              <a:t>	Zweite Ebene</a:t>
            </a:r>
          </a:p>
          <a:p>
            <a:pPr lvl="2"/>
            <a:r>
              <a:rPr lang="en-US"/>
              <a:t>Dritte Ebene</a:t>
            </a:r>
          </a:p>
          <a:p>
            <a:pPr lvl="3"/>
            <a:r>
              <a:rPr lang="en-US"/>
              <a:t>Vierte Ebene</a:t>
            </a:r>
          </a:p>
        </p:txBody>
      </p:sp>
      <p:sp>
        <p:nvSpPr>
          <p:cNvPr id="1029" name="Rectangle 14"/>
          <p:cNvSpPr>
            <a:spLocks noGrp="1" noChangeArrowheads="1"/>
          </p:cNvSpPr>
          <p:nvPr>
            <p:ph type="title"/>
          </p:nvPr>
        </p:nvSpPr>
        <p:spPr bwMode="auto">
          <a:xfrm>
            <a:off x="395289" y="205980"/>
            <a:ext cx="8424862" cy="52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1030" name="Line 16"/>
          <p:cNvSpPr>
            <a:spLocks noChangeShapeType="1"/>
          </p:cNvSpPr>
          <p:nvPr userDrawn="1"/>
        </p:nvSpPr>
        <p:spPr bwMode="auto">
          <a:xfrm>
            <a:off x="1763715" y="4677966"/>
            <a:ext cx="712946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endParaRPr lang="en-US"/>
          </a:p>
        </p:txBody>
      </p:sp>
      <p:sp>
        <p:nvSpPr>
          <p:cNvPr id="1041" name="Rectangle 17"/>
          <p:cNvSpPr>
            <a:spLocks noGrp="1" noChangeArrowheads="1"/>
          </p:cNvSpPr>
          <p:nvPr>
            <p:ph type="ftr" sz="quarter" idx="3"/>
          </p:nvPr>
        </p:nvSpPr>
        <p:spPr bwMode="auto">
          <a:xfrm>
            <a:off x="2052645" y="4752976"/>
            <a:ext cx="35274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200">
                <a:solidFill>
                  <a:schemeClr val="bg2"/>
                </a:solidFill>
                <a:latin typeface="+mn-lt"/>
                <a:ea typeface="ヒラギノ角ゴ Pro W3" pitchFamily="48"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01"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932" r:id="rId12"/>
    <p:sldLayoutId id="2147483933" r:id="rId13"/>
    <p:sldLayoutId id="2147484017" r:id="rId14"/>
    <p:sldLayoutId id="2147484018" r:id="rId15"/>
  </p:sldLayoutIdLst>
  <p:hf hdr="0" ftr="0" dt="0"/>
  <p:txStyles>
    <p:title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2pPr>
      <a:lvl3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3pPr>
      <a:lvl4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4pPr>
      <a:lvl5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5pPr>
      <a:lvl6pPr marL="457154" algn="l" rtl="0" fontAlgn="base">
        <a:spcBef>
          <a:spcPct val="0"/>
        </a:spcBef>
        <a:spcAft>
          <a:spcPct val="0"/>
        </a:spcAft>
        <a:defRPr sz="3200" b="1">
          <a:solidFill>
            <a:srgbClr val="FF9933"/>
          </a:solidFill>
          <a:latin typeface="Calibri" pitchFamily="34" charset="0"/>
          <a:ea typeface="ヒラギノ角ゴ Pro W3" pitchFamily="48" charset="-128"/>
        </a:defRPr>
      </a:lvl6pPr>
      <a:lvl7pPr marL="914310" algn="l" rtl="0" fontAlgn="base">
        <a:spcBef>
          <a:spcPct val="0"/>
        </a:spcBef>
        <a:spcAft>
          <a:spcPct val="0"/>
        </a:spcAft>
        <a:defRPr sz="3200" b="1">
          <a:solidFill>
            <a:srgbClr val="FF9933"/>
          </a:solidFill>
          <a:latin typeface="Calibri" pitchFamily="34" charset="0"/>
          <a:ea typeface="ヒラギノ角ゴ Pro W3" pitchFamily="48" charset="-128"/>
        </a:defRPr>
      </a:lvl7pPr>
      <a:lvl8pPr marL="1371464" algn="l" rtl="0" fontAlgn="base">
        <a:spcBef>
          <a:spcPct val="0"/>
        </a:spcBef>
        <a:spcAft>
          <a:spcPct val="0"/>
        </a:spcAft>
        <a:defRPr sz="3200" b="1">
          <a:solidFill>
            <a:srgbClr val="FF9933"/>
          </a:solidFill>
          <a:latin typeface="Calibri" pitchFamily="34" charset="0"/>
          <a:ea typeface="ヒラギノ角ゴ Pro W3" pitchFamily="48" charset="-128"/>
        </a:defRPr>
      </a:lvl8pPr>
      <a:lvl9pPr marL="1828619" algn="l" rtl="0" fontAlgn="base">
        <a:spcBef>
          <a:spcPct val="0"/>
        </a:spcBef>
        <a:spcAft>
          <a:spcPct val="0"/>
        </a:spcAft>
        <a:defRPr sz="3200" b="1">
          <a:solidFill>
            <a:srgbClr val="FF9933"/>
          </a:solidFill>
          <a:latin typeface="Calibri" pitchFamily="34" charset="0"/>
          <a:ea typeface="ヒラギノ角ゴ Pro W3" pitchFamily="48" charset="-128"/>
        </a:defRPr>
      </a:lvl9pPr>
    </p:titleStyle>
    <p:bodyStyle>
      <a:lvl1pPr marL="342866" indent="-342866" algn="l" rtl="0" eaLnBrk="0" fontAlgn="base" hangingPunct="0">
        <a:spcBef>
          <a:spcPct val="20000"/>
        </a:spcBef>
        <a:spcAft>
          <a:spcPct val="0"/>
        </a:spcAft>
        <a:buChar char="•"/>
        <a:defRPr sz="2400" b="1">
          <a:solidFill>
            <a:schemeClr val="tx1"/>
          </a:solidFill>
          <a:latin typeface="+mn-lt"/>
          <a:ea typeface="+mn-ea"/>
          <a:cs typeface="+mn-cs"/>
        </a:defRPr>
      </a:lvl1pPr>
      <a:lvl2pPr marL="742877" indent="-285722" algn="l" rtl="0" eaLnBrk="0" fontAlgn="base" hangingPunct="0">
        <a:spcBef>
          <a:spcPct val="20000"/>
        </a:spcBef>
        <a:spcAft>
          <a:spcPct val="0"/>
        </a:spcAft>
        <a:buChar char="•"/>
        <a:defRPr sz="2200" b="1">
          <a:solidFill>
            <a:schemeClr val="tx1"/>
          </a:solidFill>
          <a:latin typeface="+mn-lt"/>
          <a:ea typeface="+mn-ea"/>
        </a:defRPr>
      </a:lvl2pPr>
      <a:lvl3pPr marL="1142887" indent="-228576" algn="l" rtl="0" eaLnBrk="0" fontAlgn="base" hangingPunct="0">
        <a:spcBef>
          <a:spcPct val="20000"/>
        </a:spcBef>
        <a:spcAft>
          <a:spcPct val="0"/>
        </a:spcAft>
        <a:buChar char="•"/>
        <a:defRPr sz="2200" b="1">
          <a:solidFill>
            <a:schemeClr val="tx1"/>
          </a:solidFill>
          <a:latin typeface="+mn-lt"/>
          <a:ea typeface="+mn-ea"/>
        </a:defRPr>
      </a:lvl3pPr>
      <a:lvl4pPr marL="1600040" indent="-228576" algn="l" rtl="0" eaLnBrk="0" fontAlgn="base" hangingPunct="0">
        <a:spcBef>
          <a:spcPct val="20000"/>
        </a:spcBef>
        <a:spcAft>
          <a:spcPct val="0"/>
        </a:spcAft>
        <a:buChar char="–"/>
        <a:defRPr sz="2200">
          <a:solidFill>
            <a:schemeClr val="tx1"/>
          </a:solidFill>
          <a:latin typeface="+mn-lt"/>
          <a:ea typeface="+mn-ea"/>
        </a:defRPr>
      </a:lvl4pPr>
      <a:lvl5pPr marL="2057195" indent="-228576" algn="l" rtl="0" eaLnBrk="0" fontAlgn="base" hangingPunct="0">
        <a:spcBef>
          <a:spcPct val="20000"/>
        </a:spcBef>
        <a:spcAft>
          <a:spcPct val="0"/>
        </a:spcAft>
        <a:buChar char="»"/>
        <a:defRPr sz="1400">
          <a:solidFill>
            <a:schemeClr val="tx1"/>
          </a:solidFill>
          <a:latin typeface="Arial" charset="0"/>
          <a:ea typeface="+mn-ea"/>
        </a:defRPr>
      </a:lvl5pPr>
      <a:lvl6pPr marL="2514348" indent="-228576" algn="l" rtl="0" fontAlgn="base">
        <a:spcBef>
          <a:spcPct val="20000"/>
        </a:spcBef>
        <a:spcAft>
          <a:spcPct val="0"/>
        </a:spcAft>
        <a:buChar char="»"/>
        <a:defRPr sz="1400">
          <a:solidFill>
            <a:schemeClr val="tx1"/>
          </a:solidFill>
          <a:latin typeface="Arial" charset="0"/>
          <a:ea typeface="+mn-ea"/>
        </a:defRPr>
      </a:lvl6pPr>
      <a:lvl7pPr marL="2971504" indent="-228576" algn="l" rtl="0" fontAlgn="base">
        <a:spcBef>
          <a:spcPct val="20000"/>
        </a:spcBef>
        <a:spcAft>
          <a:spcPct val="0"/>
        </a:spcAft>
        <a:buChar char="»"/>
        <a:defRPr sz="1400">
          <a:solidFill>
            <a:schemeClr val="tx1"/>
          </a:solidFill>
          <a:latin typeface="Arial" charset="0"/>
          <a:ea typeface="+mn-ea"/>
        </a:defRPr>
      </a:lvl7pPr>
      <a:lvl8pPr marL="3428658" indent="-228576" algn="l" rtl="0" fontAlgn="base">
        <a:spcBef>
          <a:spcPct val="20000"/>
        </a:spcBef>
        <a:spcAft>
          <a:spcPct val="0"/>
        </a:spcAft>
        <a:buChar char="»"/>
        <a:defRPr sz="1400">
          <a:solidFill>
            <a:schemeClr val="tx1"/>
          </a:solidFill>
          <a:latin typeface="Arial" charset="0"/>
          <a:ea typeface="+mn-ea"/>
        </a:defRPr>
      </a:lvl8pPr>
      <a:lvl9pPr marL="3885812" indent="-228576" algn="l" rtl="0" fontAlgn="base">
        <a:spcBef>
          <a:spcPct val="20000"/>
        </a:spcBef>
        <a:spcAft>
          <a:spcPct val="0"/>
        </a:spcAft>
        <a:buChar char="»"/>
        <a:defRPr sz="1400">
          <a:solidFill>
            <a:schemeClr val="tx1"/>
          </a:solidFill>
          <a:latin typeface="Arial" charset="0"/>
          <a:ea typeface="+mn-ea"/>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400">
                <a:latin typeface="Arial" charset="0"/>
                <a:ea typeface="ヒラギノ角ゴ Pro W3" pitchFamily="48" charset="-128"/>
              </a:defRPr>
            </a:lvl1pPr>
          </a:lstStyle>
          <a:p>
            <a:pPr>
              <a:defRPr/>
            </a:pPr>
            <a:fld id="{9B242C59-3B85-4E3A-8B5A-02B9ADA806EE}" type="datetime1">
              <a:rPr lang="en-US"/>
              <a:pPr>
                <a:defRPr/>
              </a:pPr>
              <a:t>9/17/2023</a:t>
            </a:fld>
            <a:endParaRPr lang="en-US"/>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a:defRPr sz="1400">
                <a:latin typeface="Arial" charset="0"/>
                <a:ea typeface="ヒラギノ角ゴ Pro W3" pitchFamily="48" charset="-128"/>
              </a:defRPr>
            </a:lvl1pPr>
          </a:lstStyle>
          <a:p>
            <a:pPr>
              <a:defRPr/>
            </a:pPr>
            <a:endParaRPr lang="en-US"/>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ea typeface="ヒラギノ角ゴ Pro W3" pitchFamily="48" charset="-128"/>
              </a:defRPr>
            </a:lvl1pPr>
          </a:lstStyle>
          <a:p>
            <a:pPr>
              <a:defRPr/>
            </a:pPr>
            <a:fld id="{A92EC60B-93FE-43C5-85D8-F46701100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10" algn="ctr" rtl="0" fontAlgn="base">
        <a:spcBef>
          <a:spcPct val="0"/>
        </a:spcBef>
        <a:spcAft>
          <a:spcPct val="0"/>
        </a:spcAft>
        <a:defRPr sz="4400">
          <a:solidFill>
            <a:schemeClr val="tx2"/>
          </a:solidFill>
          <a:latin typeface="Arial" charset="0"/>
        </a:defRPr>
      </a:lvl7pPr>
      <a:lvl8pPr marL="1371464" algn="ctr" rtl="0" fontAlgn="base">
        <a:spcBef>
          <a:spcPct val="0"/>
        </a:spcBef>
        <a:spcAft>
          <a:spcPct val="0"/>
        </a:spcAft>
        <a:defRPr sz="4400">
          <a:solidFill>
            <a:schemeClr val="tx2"/>
          </a:solidFill>
          <a:latin typeface="Arial" charset="0"/>
        </a:defRPr>
      </a:lvl8pPr>
      <a:lvl9pPr marL="1828619"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517532" y="573881"/>
            <a:ext cx="8158163" cy="0"/>
          </a:xfrm>
          <a:prstGeom prst="line">
            <a:avLst/>
          </a:prstGeom>
          <a:noFill/>
          <a:ln w="28575">
            <a:solidFill>
              <a:srgbClr val="FF9B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endParaRPr lang="en-US" sz="1800">
              <a:solidFill>
                <a:srgbClr val="000000"/>
              </a:solidFill>
              <a:ea typeface="+mn-ea"/>
            </a:endParaRPr>
          </a:p>
        </p:txBody>
      </p:sp>
      <p:pic>
        <p:nvPicPr>
          <p:cNvPr id="1027" name="Picture 9"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93" y="4731545"/>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Grp="1" noChangeArrowheads="1"/>
          </p:cNvSpPr>
          <p:nvPr>
            <p:ph type="title"/>
          </p:nvPr>
        </p:nvSpPr>
        <p:spPr bwMode="auto">
          <a:xfrm>
            <a:off x="457200" y="205981"/>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7179" name="Rectangle 1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defRPr>
            </a:lvl1pPr>
          </a:lstStyle>
          <a:p>
            <a:pPr eaLnBrk="1" hangingPunct="1">
              <a:defRPr/>
            </a:pPr>
            <a:fld id="{738483B8-937D-4D84-8A7E-6CBE41DA8130}"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219477794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154" algn="l" rtl="0" fontAlgn="base">
        <a:spcBef>
          <a:spcPct val="0"/>
        </a:spcBef>
        <a:spcAft>
          <a:spcPct val="0"/>
        </a:spcAft>
        <a:defRPr sz="2400">
          <a:solidFill>
            <a:schemeClr val="tx2"/>
          </a:solidFill>
          <a:latin typeface="Arial" charset="0"/>
        </a:defRPr>
      </a:lvl6pPr>
      <a:lvl7pPr marL="914310" algn="l" rtl="0" fontAlgn="base">
        <a:spcBef>
          <a:spcPct val="0"/>
        </a:spcBef>
        <a:spcAft>
          <a:spcPct val="0"/>
        </a:spcAft>
        <a:defRPr sz="2400">
          <a:solidFill>
            <a:schemeClr val="tx2"/>
          </a:solidFill>
          <a:latin typeface="Arial" charset="0"/>
        </a:defRPr>
      </a:lvl7pPr>
      <a:lvl8pPr marL="1371464" algn="l" rtl="0" fontAlgn="base">
        <a:spcBef>
          <a:spcPct val="0"/>
        </a:spcBef>
        <a:spcAft>
          <a:spcPct val="0"/>
        </a:spcAft>
        <a:defRPr sz="2400">
          <a:solidFill>
            <a:schemeClr val="tx2"/>
          </a:solidFill>
          <a:latin typeface="Arial" charset="0"/>
        </a:defRPr>
      </a:lvl8pPr>
      <a:lvl9pPr marL="1828619" algn="l" rtl="0" fontAlgn="base">
        <a:spcBef>
          <a:spcPct val="0"/>
        </a:spcBef>
        <a:spcAft>
          <a:spcPct val="0"/>
        </a:spcAft>
        <a:defRPr sz="2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png"/><Relationship Id="rId7"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wmf"/><Relationship Id="rId2" Type="http://schemas.openxmlformats.org/officeDocument/2006/relationships/notesSlide" Target="../notesSlides/notesSlide3.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5"/>
          <p:cNvSpPr>
            <a:spLocks noChangeShapeType="1"/>
          </p:cNvSpPr>
          <p:nvPr/>
        </p:nvSpPr>
        <p:spPr bwMode="auto">
          <a:xfrm>
            <a:off x="228600" y="4343400"/>
            <a:ext cx="8686800" cy="0"/>
          </a:xfrm>
          <a:prstGeom prst="line">
            <a:avLst/>
          </a:prstGeom>
          <a:noFill/>
          <a:ln w="6350">
            <a:solidFill>
              <a:srgbClr val="8E908F"/>
            </a:solidFill>
            <a:round/>
            <a:headEnd/>
            <a:tailEnd/>
          </a:ln>
          <a:extLst>
            <a:ext uri="{909E8E84-426E-40DD-AFC4-6F175D3DCCD1}">
              <a14:hiddenFill xmlns:a14="http://schemas.microsoft.com/office/drawing/2010/main">
                <a:noFill/>
              </a14:hiddenFill>
            </a:ext>
          </a:extLst>
        </p:spPr>
        <p:txBody>
          <a:bodyPr wrap="none" lIns="91432" tIns="45716" rIns="91432" bIns="45716" anchor="ctr"/>
          <a:lstStyle/>
          <a:p>
            <a:endParaRPr lang="en-US"/>
          </a:p>
        </p:txBody>
      </p:sp>
      <p:pic>
        <p:nvPicPr>
          <p:cNvPr id="4099" name="Picture 6" descr="B_dt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2" y="628651"/>
            <a:ext cx="4203201" cy="85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136"/>
          <p:cNvSpPr txBox="1">
            <a:spLocks noChangeArrowheads="1"/>
          </p:cNvSpPr>
          <p:nvPr/>
        </p:nvSpPr>
        <p:spPr bwMode="auto">
          <a:xfrm>
            <a:off x="395289" y="2085977"/>
            <a:ext cx="8424862" cy="194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eaLnBrk="1" hangingPunct="1"/>
            <a:r>
              <a:rPr lang="en-US" sz="3200" b="1" dirty="0" err="1">
                <a:solidFill>
                  <a:srgbClr val="FF6600"/>
                </a:solidFill>
                <a:latin typeface="Calibri" pitchFamily="34" charset="0"/>
                <a:cs typeface="Calibri" pitchFamily="34" charset="0"/>
              </a:rPr>
              <a:t>Klimafolgenforschung</a:t>
            </a:r>
            <a:r>
              <a:rPr lang="en-US" sz="3200" b="1" dirty="0">
                <a:solidFill>
                  <a:srgbClr val="FF6600"/>
                </a:solidFill>
                <a:latin typeface="Calibri" pitchFamily="34" charset="0"/>
                <a:cs typeface="Calibri" pitchFamily="34" charset="0"/>
              </a:rPr>
              <a:t> am PIK</a:t>
            </a:r>
            <a:endParaRPr lang="de-DE" b="1" dirty="0">
              <a:solidFill>
                <a:srgbClr val="FF6600"/>
              </a:solidFill>
              <a:latin typeface="Calibri" pitchFamily="34" charset="0"/>
              <a:cs typeface="Calibri" pitchFamily="34" charset="0"/>
            </a:endParaRPr>
          </a:p>
          <a:p>
            <a:pPr algn="ctr" eaLnBrk="1" hangingPunct="1"/>
            <a:endParaRPr lang="de-DE" sz="2000" b="1" u="sng" dirty="0">
              <a:latin typeface="Calibri" pitchFamily="34" charset="0"/>
              <a:cs typeface="Calibri" pitchFamily="34" charset="0"/>
            </a:endParaRPr>
          </a:p>
          <a:p>
            <a:pPr algn="ctr" eaLnBrk="1" hangingPunct="1"/>
            <a:r>
              <a:rPr lang="de-DE" sz="2000" b="1" dirty="0">
                <a:latin typeface="Calibri" pitchFamily="34" charset="0"/>
                <a:cs typeface="Calibri" pitchFamily="34" charset="0"/>
              </a:rPr>
              <a:t>Fred F. Hattermann</a:t>
            </a:r>
          </a:p>
          <a:p>
            <a:pPr algn="ctr" eaLnBrk="1" hangingPunct="1"/>
            <a:endParaRPr lang="de-DE" sz="2000" b="1" dirty="0">
              <a:latin typeface="Calibri" pitchFamily="34" charset="0"/>
              <a:cs typeface="Calibri" pitchFamily="34" charset="0"/>
            </a:endParaRPr>
          </a:p>
          <a:p>
            <a:pPr algn="ctr" eaLnBrk="1" hangingPunct="1"/>
            <a:r>
              <a:rPr lang="de-DE" sz="1200" b="1" dirty="0" err="1">
                <a:latin typeface="Calibri" pitchFamily="34" charset="0"/>
                <a:cs typeface="Calibri" pitchFamily="34" charset="0"/>
              </a:rPr>
              <a:t>Deputy</a:t>
            </a:r>
            <a:r>
              <a:rPr lang="de-DE" sz="1200" b="1" dirty="0">
                <a:latin typeface="Calibri" pitchFamily="34" charset="0"/>
                <a:cs typeface="Calibri" pitchFamily="34" charset="0"/>
              </a:rPr>
              <a:t> Head </a:t>
            </a:r>
            <a:r>
              <a:rPr lang="de-DE" sz="1200" b="1" dirty="0" err="1">
                <a:latin typeface="Calibri" pitchFamily="34" charset="0"/>
                <a:cs typeface="Calibri" pitchFamily="34" charset="0"/>
              </a:rPr>
              <a:t>of</a:t>
            </a:r>
            <a:r>
              <a:rPr lang="de-DE" sz="1200" b="1" dirty="0">
                <a:latin typeface="Calibri" pitchFamily="34" charset="0"/>
                <a:cs typeface="Calibri" pitchFamily="34" charset="0"/>
              </a:rPr>
              <a:t> Research Department II „</a:t>
            </a:r>
            <a:r>
              <a:rPr lang="de-DE" sz="1200" b="1" dirty="0" err="1">
                <a:latin typeface="Calibri" pitchFamily="34" charset="0"/>
                <a:cs typeface="Calibri" pitchFamily="34" charset="0"/>
              </a:rPr>
              <a:t>Climate</a:t>
            </a:r>
            <a:r>
              <a:rPr lang="de-DE" sz="1200" b="1" dirty="0">
                <a:latin typeface="Calibri" pitchFamily="34" charset="0"/>
                <a:cs typeface="Calibri" pitchFamily="34" charset="0"/>
              </a:rPr>
              <a:t> </a:t>
            </a:r>
            <a:r>
              <a:rPr lang="de-DE" sz="1200" b="1" dirty="0" err="1">
                <a:latin typeface="Calibri" pitchFamily="34" charset="0"/>
                <a:cs typeface="Calibri" pitchFamily="34" charset="0"/>
              </a:rPr>
              <a:t>Resilience</a:t>
            </a:r>
            <a:r>
              <a:rPr lang="de-DE" sz="1200" b="1" dirty="0">
                <a:latin typeface="Calibri" pitchFamily="34" charset="0"/>
                <a:cs typeface="Calibri" pitchFamily="34" charset="0"/>
              </a:rPr>
              <a:t>“</a:t>
            </a:r>
            <a:endParaRPr lang="en-US" sz="1200" b="1" dirty="0">
              <a:latin typeface="Calibri" pitchFamily="34" charset="0"/>
              <a:cs typeface="Calibri"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5" y="4423420"/>
            <a:ext cx="1152128" cy="7200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0"/>
          </p:nvPr>
        </p:nvSpPr>
        <p:spPr/>
        <p:txBody>
          <a:bodyPr/>
          <a:lstStyle/>
          <a:p>
            <a:pPr>
              <a:defRPr/>
            </a:pPr>
            <a:fld id="{A657118B-1C79-4998-8C24-3D50D7491B40}" type="slidenum">
              <a:rPr lang="en-US"/>
              <a:pPr>
                <a:defRPr/>
              </a:pPr>
              <a:t>10</a:t>
            </a:fld>
            <a:endParaRPr lang="en-US"/>
          </a:p>
        </p:txBody>
      </p:sp>
      <p:sp>
        <p:nvSpPr>
          <p:cNvPr id="11268" name="AutoShape 3"/>
          <p:cNvSpPr>
            <a:spLocks noChangeAspect="1" noChangeArrowheads="1"/>
          </p:cNvSpPr>
          <p:nvPr/>
        </p:nvSpPr>
        <p:spPr bwMode="auto">
          <a:xfrm>
            <a:off x="971551" y="789385"/>
            <a:ext cx="7862888" cy="380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lnSpc>
                <a:spcPct val="80000"/>
              </a:lnSpc>
              <a:spcBef>
                <a:spcPct val="20000"/>
              </a:spcBef>
            </a:pPr>
            <a:endParaRPr lang="de-DE" sz="2000" b="1" dirty="0">
              <a:latin typeface="+mn-lt"/>
            </a:endParaRPr>
          </a:p>
        </p:txBody>
      </p:sp>
      <p:pic>
        <p:nvPicPr>
          <p:cNvPr id="112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72" y="2009237"/>
            <a:ext cx="1627061" cy="122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 name="Text Box 6"/>
          <p:cNvSpPr txBox="1">
            <a:spLocks noChangeArrowheads="1"/>
          </p:cNvSpPr>
          <p:nvPr/>
        </p:nvSpPr>
        <p:spPr bwMode="auto">
          <a:xfrm>
            <a:off x="450852" y="202407"/>
            <a:ext cx="77168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2" tIns="45716" rIns="91432" bIns="45716">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de-DE" sz="2800" b="1" dirty="0" err="1">
                <a:solidFill>
                  <a:srgbClr val="FF9933"/>
                </a:solidFill>
                <a:latin typeface="+mn-lt"/>
              </a:rPr>
              <a:t>Intergovernmental</a:t>
            </a:r>
            <a:r>
              <a:rPr lang="de-DE" sz="2800" b="1" dirty="0">
                <a:solidFill>
                  <a:srgbClr val="FF9933"/>
                </a:solidFill>
                <a:latin typeface="+mn-lt"/>
              </a:rPr>
              <a:t> Panel on </a:t>
            </a:r>
            <a:r>
              <a:rPr lang="de-DE" sz="2800" b="1" dirty="0" err="1">
                <a:solidFill>
                  <a:srgbClr val="FF9933"/>
                </a:solidFill>
                <a:latin typeface="+mn-lt"/>
              </a:rPr>
              <a:t>Climate</a:t>
            </a:r>
            <a:r>
              <a:rPr lang="de-DE" sz="2800" b="1" dirty="0">
                <a:solidFill>
                  <a:srgbClr val="FF9933"/>
                </a:solidFill>
                <a:latin typeface="+mn-lt"/>
              </a:rPr>
              <a:t> Change (IPCC)</a:t>
            </a:r>
          </a:p>
        </p:txBody>
      </p:sp>
      <p:pic>
        <p:nvPicPr>
          <p:cNvPr id="112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3"/>
          <a:stretch>
            <a:fillRect/>
          </a:stretch>
        </p:blipFill>
        <p:spPr bwMode="auto">
          <a:xfrm>
            <a:off x="1569182" y="789385"/>
            <a:ext cx="5619669" cy="713266"/>
          </a:xfrm>
          <a:prstGeom prst="rect">
            <a:avLst/>
          </a:prstGeom>
          <a:noFill/>
          <a:ln w="952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5" name="Text Box 10"/>
          <p:cNvSpPr txBox="1">
            <a:spLocks noChangeArrowheads="1"/>
          </p:cNvSpPr>
          <p:nvPr/>
        </p:nvSpPr>
        <p:spPr bwMode="auto">
          <a:xfrm>
            <a:off x="844201" y="3226059"/>
            <a:ext cx="215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en-US" sz="1200" dirty="0">
                <a:latin typeface="+mn-lt"/>
              </a:rPr>
              <a:t>Ramon </a:t>
            </a:r>
            <a:r>
              <a:rPr lang="en-US" sz="1200" dirty="0" err="1">
                <a:latin typeface="+mn-lt"/>
              </a:rPr>
              <a:t>Pichs</a:t>
            </a:r>
            <a:r>
              <a:rPr lang="en-US" sz="1200" dirty="0">
                <a:latin typeface="+mn-lt"/>
              </a:rPr>
              <a:t> </a:t>
            </a:r>
            <a:r>
              <a:rPr lang="en-US" sz="1200" dirty="0" err="1">
                <a:latin typeface="+mn-lt"/>
              </a:rPr>
              <a:t>Madruga</a:t>
            </a:r>
            <a:r>
              <a:rPr lang="en-US" sz="1200" dirty="0">
                <a:latin typeface="+mn-lt"/>
              </a:rPr>
              <a:t> (Cuba), </a:t>
            </a:r>
            <a:r>
              <a:rPr lang="en-US" sz="1200" dirty="0" err="1">
                <a:latin typeface="+mn-lt"/>
              </a:rPr>
              <a:t>Ottmar</a:t>
            </a:r>
            <a:r>
              <a:rPr lang="en-US" sz="1200" dirty="0">
                <a:latin typeface="+mn-lt"/>
              </a:rPr>
              <a:t> </a:t>
            </a:r>
            <a:r>
              <a:rPr lang="en-US" sz="1200" dirty="0" err="1">
                <a:latin typeface="+mn-lt"/>
              </a:rPr>
              <a:t>Edenhofer</a:t>
            </a:r>
            <a:r>
              <a:rPr lang="en-US" sz="1200" dirty="0">
                <a:latin typeface="+mn-lt"/>
              </a:rPr>
              <a:t> und </a:t>
            </a:r>
            <a:r>
              <a:rPr lang="en-US" sz="1200" dirty="0" err="1">
                <a:latin typeface="+mn-lt"/>
              </a:rPr>
              <a:t>Birama</a:t>
            </a:r>
            <a:r>
              <a:rPr lang="en-US" sz="1200" dirty="0">
                <a:latin typeface="+mn-lt"/>
              </a:rPr>
              <a:t> </a:t>
            </a:r>
            <a:r>
              <a:rPr lang="en-US" sz="1200" dirty="0" err="1">
                <a:latin typeface="+mn-lt"/>
              </a:rPr>
              <a:t>Diarra</a:t>
            </a:r>
            <a:r>
              <a:rPr lang="en-US" sz="1200" dirty="0">
                <a:latin typeface="+mn-lt"/>
              </a:rPr>
              <a:t> (</a:t>
            </a:r>
            <a:r>
              <a:rPr lang="en-US" sz="1200" dirty="0" err="1">
                <a:latin typeface="+mn-lt"/>
              </a:rPr>
              <a:t>Youba</a:t>
            </a:r>
            <a:r>
              <a:rPr lang="en-US" sz="1200" dirty="0">
                <a:latin typeface="+mn-lt"/>
              </a:rPr>
              <a:t> </a:t>
            </a:r>
            <a:r>
              <a:rPr lang="en-US" sz="1200" dirty="0" err="1">
                <a:latin typeface="+mn-lt"/>
              </a:rPr>
              <a:t>Sokona</a:t>
            </a:r>
            <a:r>
              <a:rPr lang="en-US" sz="1200" dirty="0">
                <a:latin typeface="+mn-lt"/>
              </a:rPr>
              <a:t>) </a:t>
            </a:r>
          </a:p>
        </p:txBody>
      </p:sp>
      <p:pic>
        <p:nvPicPr>
          <p:cNvPr id="14"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4" y="2412439"/>
            <a:ext cx="2718262" cy="1815499"/>
          </a:xfrm>
          <a:prstGeom prst="rect">
            <a:avLst/>
          </a:prstGeom>
        </p:spPr>
      </p:pic>
      <p:sp>
        <p:nvSpPr>
          <p:cNvPr id="2" name="TextBox 1"/>
          <p:cNvSpPr txBox="1"/>
          <p:nvPr/>
        </p:nvSpPr>
        <p:spPr>
          <a:xfrm>
            <a:off x="675355" y="1653648"/>
            <a:ext cx="1850186" cy="400110"/>
          </a:xfrm>
          <a:prstGeom prst="rect">
            <a:avLst/>
          </a:prstGeom>
          <a:noFill/>
        </p:spPr>
        <p:txBody>
          <a:bodyPr wrap="none" lIns="91432" tIns="45716" rIns="91432" bIns="45716" rtlCol="0">
            <a:spAutoFit/>
          </a:bodyPr>
          <a:lstStyle/>
          <a:p>
            <a:r>
              <a:rPr lang="de-DE" sz="2000" dirty="0" err="1">
                <a:latin typeface="+mn-lt"/>
              </a:rPr>
              <a:t>Election</a:t>
            </a:r>
            <a:r>
              <a:rPr lang="de-DE" sz="2000" dirty="0">
                <a:latin typeface="+mn-lt"/>
              </a:rPr>
              <a:t> in 2007</a:t>
            </a:r>
          </a:p>
        </p:txBody>
      </p:sp>
      <p:sp>
        <p:nvSpPr>
          <p:cNvPr id="16" name="TextBox 15"/>
          <p:cNvSpPr txBox="1"/>
          <p:nvPr/>
        </p:nvSpPr>
        <p:spPr>
          <a:xfrm>
            <a:off x="3321853" y="1770268"/>
            <a:ext cx="3699174" cy="646331"/>
          </a:xfrm>
          <a:prstGeom prst="rect">
            <a:avLst/>
          </a:prstGeom>
          <a:noFill/>
        </p:spPr>
        <p:txBody>
          <a:bodyPr wrap="square" lIns="91432" tIns="45716" rIns="91432" bIns="45716" rtlCol="0">
            <a:spAutoFit/>
          </a:bodyPr>
          <a:lstStyle/>
          <a:p>
            <a:r>
              <a:rPr lang="de-DE" sz="1800" dirty="0" err="1">
                <a:latin typeface="+mn-lt"/>
              </a:rPr>
              <a:t>Presentation</a:t>
            </a:r>
            <a:r>
              <a:rPr lang="de-DE" sz="1800" dirty="0">
                <a:latin typeface="+mn-lt"/>
              </a:rPr>
              <a:t> </a:t>
            </a:r>
            <a:r>
              <a:rPr lang="de-DE" sz="1800" dirty="0" err="1">
                <a:latin typeface="+mn-lt"/>
              </a:rPr>
              <a:t>of</a:t>
            </a:r>
            <a:r>
              <a:rPr lang="de-DE" sz="1800" dirty="0">
                <a:latin typeface="+mn-lt"/>
              </a:rPr>
              <a:t> </a:t>
            </a:r>
            <a:r>
              <a:rPr lang="de-DE" sz="1800" dirty="0" err="1">
                <a:latin typeface="+mn-lt"/>
              </a:rPr>
              <a:t>the</a:t>
            </a:r>
            <a:r>
              <a:rPr lang="de-DE" sz="1800" dirty="0">
                <a:latin typeface="+mn-lt"/>
              </a:rPr>
              <a:t> AR5 in 2014 in Berlin</a:t>
            </a:r>
          </a:p>
        </p:txBody>
      </p:sp>
      <p:sp>
        <p:nvSpPr>
          <p:cNvPr id="4" name="Rectangle 3"/>
          <p:cNvSpPr/>
          <p:nvPr/>
        </p:nvSpPr>
        <p:spPr>
          <a:xfrm>
            <a:off x="7269807" y="2016192"/>
            <a:ext cx="1795775" cy="2431435"/>
          </a:xfrm>
          <a:prstGeom prst="rect">
            <a:avLst/>
          </a:prstGeom>
        </p:spPr>
        <p:txBody>
          <a:bodyPr wrap="square" lIns="91432" tIns="45716" rIns="91432" bIns="45716">
            <a:spAutoFit/>
          </a:bodyPr>
          <a:lstStyle/>
          <a:p>
            <a:r>
              <a:rPr lang="en-US" sz="2000" dirty="0">
                <a:latin typeface="+mn-lt"/>
              </a:rPr>
              <a:t>2021/2022</a:t>
            </a:r>
          </a:p>
          <a:p>
            <a:endParaRPr lang="en-US" sz="2000" dirty="0">
              <a:latin typeface="+mn-lt"/>
            </a:endParaRPr>
          </a:p>
          <a:p>
            <a:r>
              <a:rPr lang="en-US" sz="1600" dirty="0">
                <a:latin typeface="+mn-lt"/>
              </a:rPr>
              <a:t>PIK researchers contributing to IPCC special reports and to </a:t>
            </a:r>
            <a:br>
              <a:rPr lang="en-US" sz="1600" dirty="0">
                <a:latin typeface="+mn-lt"/>
              </a:rPr>
            </a:br>
            <a:r>
              <a:rPr lang="en-US" sz="1600" dirty="0">
                <a:latin typeface="+mn-lt"/>
              </a:rPr>
              <a:t>the forthcoming 6th Assessment Report</a:t>
            </a:r>
            <a:endParaRPr lang="de-DE" sz="1600" dirty="0">
              <a:latin typeface="+mn-lt"/>
            </a:endParaRPr>
          </a:p>
        </p:txBody>
      </p:sp>
      <p:cxnSp>
        <p:nvCxnSpPr>
          <p:cNvPr id="9" name="Elbow Connector 8"/>
          <p:cNvCxnSpPr/>
          <p:nvPr/>
        </p:nvCxnSpPr>
        <p:spPr bwMode="auto">
          <a:xfrm>
            <a:off x="2770177" y="1814351"/>
            <a:ext cx="479288" cy="293985"/>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Elbow Connector 18"/>
          <p:cNvCxnSpPr/>
          <p:nvPr/>
        </p:nvCxnSpPr>
        <p:spPr bwMode="auto">
          <a:xfrm>
            <a:off x="6743683" y="1972799"/>
            <a:ext cx="479288" cy="293985"/>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de-DE" dirty="0"/>
              <a:t>PIK in </a:t>
            </a:r>
            <a:r>
              <a:rPr lang="de-DE" dirty="0" err="1"/>
              <a:t>the</a:t>
            </a:r>
            <a:r>
              <a:rPr lang="de-DE" dirty="0"/>
              <a:t> Media</a:t>
            </a:r>
          </a:p>
        </p:txBody>
      </p:sp>
      <p:sp>
        <p:nvSpPr>
          <p:cNvPr id="9" name="Slide Number Placeholder 8"/>
          <p:cNvSpPr>
            <a:spLocks noGrp="1"/>
          </p:cNvSpPr>
          <p:nvPr>
            <p:ph type="sldNum" sz="quarter" idx="4294967295"/>
          </p:nvPr>
        </p:nvSpPr>
        <p:spPr>
          <a:xfrm>
            <a:off x="6457950" y="4767264"/>
            <a:ext cx="2057400" cy="273844"/>
          </a:xfrm>
          <a:prstGeom prst="rect">
            <a:avLst/>
          </a:prstGeom>
        </p:spPr>
        <p:txBody>
          <a:bodyPr lIns="68574" tIns="34289" rIns="68574" bIns="34289"/>
          <a:lstStyle/>
          <a:p>
            <a:fld id="{1B44015D-9407-488E-8AD7-722ADB5AEF29}" type="slidenum">
              <a:rPr lang="de-DE" smtClean="0"/>
              <a:t>11</a:t>
            </a:fld>
            <a:endParaRPr lang="de-DE" dirty="0"/>
          </a:p>
        </p:txBody>
      </p:sp>
      <p:grpSp>
        <p:nvGrpSpPr>
          <p:cNvPr id="21" name="Group 20"/>
          <p:cNvGrpSpPr/>
          <p:nvPr/>
        </p:nvGrpSpPr>
        <p:grpSpPr>
          <a:xfrm>
            <a:off x="804685" y="1554829"/>
            <a:ext cx="7324904" cy="1972148"/>
            <a:chOff x="692160" y="8347176"/>
            <a:chExt cx="6133524" cy="1758233"/>
          </a:xfrm>
        </p:grpSpPr>
        <p:sp>
          <p:nvSpPr>
            <p:cNvPr id="22" name="object 194"/>
            <p:cNvSpPr/>
            <p:nvPr/>
          </p:nvSpPr>
          <p:spPr>
            <a:xfrm>
              <a:off x="692160" y="8347176"/>
              <a:ext cx="1649817" cy="1680453"/>
            </a:xfrm>
            <a:prstGeom prst="rect">
              <a:avLst/>
            </a:prstGeom>
            <a:blipFill>
              <a:blip r:embed="rId3" cstate="print"/>
              <a:stretch>
                <a:fillRect/>
              </a:stretch>
            </a:blipFill>
          </p:spPr>
          <p:txBody>
            <a:bodyPr wrap="square" lIns="0" tIns="0" rIns="0" bIns="0" rtlCol="0"/>
            <a:lstStyle/>
            <a:p>
              <a:endParaRPr sz="1800"/>
            </a:p>
          </p:txBody>
        </p:sp>
        <p:sp>
          <p:nvSpPr>
            <p:cNvPr id="39" name="object 195"/>
            <p:cNvSpPr/>
            <p:nvPr/>
          </p:nvSpPr>
          <p:spPr>
            <a:xfrm>
              <a:off x="5483929" y="8385195"/>
              <a:ext cx="1341755" cy="1720214"/>
            </a:xfrm>
            <a:custGeom>
              <a:avLst/>
              <a:gdLst/>
              <a:ahLst/>
              <a:cxnLst/>
              <a:rect l="l" t="t" r="r" b="b"/>
              <a:pathLst>
                <a:path w="1341754" h="1720215">
                  <a:moveTo>
                    <a:pt x="670636" y="0"/>
                  </a:moveTo>
                  <a:lnTo>
                    <a:pt x="624720" y="1739"/>
                  </a:lnTo>
                  <a:lnTo>
                    <a:pt x="579634" y="6882"/>
                  </a:lnTo>
                  <a:lnTo>
                    <a:pt x="535479" y="15316"/>
                  </a:lnTo>
                  <a:lnTo>
                    <a:pt x="492354" y="26929"/>
                  </a:lnTo>
                  <a:lnTo>
                    <a:pt x="450359" y="41609"/>
                  </a:lnTo>
                  <a:lnTo>
                    <a:pt x="409594" y="59244"/>
                  </a:lnTo>
                  <a:lnTo>
                    <a:pt x="370158" y="79720"/>
                  </a:lnTo>
                  <a:lnTo>
                    <a:pt x="332152" y="102927"/>
                  </a:lnTo>
                  <a:lnTo>
                    <a:pt x="295676" y="128751"/>
                  </a:lnTo>
                  <a:lnTo>
                    <a:pt x="260830" y="157081"/>
                  </a:lnTo>
                  <a:lnTo>
                    <a:pt x="227712" y="187803"/>
                  </a:lnTo>
                  <a:lnTo>
                    <a:pt x="196424" y="220806"/>
                  </a:lnTo>
                  <a:lnTo>
                    <a:pt x="167065" y="255978"/>
                  </a:lnTo>
                  <a:lnTo>
                    <a:pt x="139735" y="293206"/>
                  </a:lnTo>
                  <a:lnTo>
                    <a:pt x="114533" y="332378"/>
                  </a:lnTo>
                  <a:lnTo>
                    <a:pt x="91561" y="373381"/>
                  </a:lnTo>
                  <a:lnTo>
                    <a:pt x="70917" y="416104"/>
                  </a:lnTo>
                  <a:lnTo>
                    <a:pt x="52701" y="460434"/>
                  </a:lnTo>
                  <a:lnTo>
                    <a:pt x="37014" y="506258"/>
                  </a:lnTo>
                  <a:lnTo>
                    <a:pt x="23955" y="553465"/>
                  </a:lnTo>
                  <a:lnTo>
                    <a:pt x="13624" y="601942"/>
                  </a:lnTo>
                  <a:lnTo>
                    <a:pt x="6122" y="651577"/>
                  </a:lnTo>
                  <a:lnTo>
                    <a:pt x="1547" y="702258"/>
                  </a:lnTo>
                  <a:lnTo>
                    <a:pt x="0" y="753872"/>
                  </a:lnTo>
                  <a:lnTo>
                    <a:pt x="1642" y="807046"/>
                  </a:lnTo>
                  <a:lnTo>
                    <a:pt x="6497" y="859224"/>
                  </a:lnTo>
                  <a:lnTo>
                    <a:pt x="14454" y="910284"/>
                  </a:lnTo>
                  <a:lnTo>
                    <a:pt x="25405" y="960102"/>
                  </a:lnTo>
                  <a:lnTo>
                    <a:pt x="39239" y="1008556"/>
                  </a:lnTo>
                  <a:lnTo>
                    <a:pt x="55849" y="1055523"/>
                  </a:lnTo>
                  <a:lnTo>
                    <a:pt x="75124" y="1100881"/>
                  </a:lnTo>
                  <a:lnTo>
                    <a:pt x="96954" y="1144506"/>
                  </a:lnTo>
                  <a:lnTo>
                    <a:pt x="121232" y="1186277"/>
                  </a:lnTo>
                  <a:lnTo>
                    <a:pt x="147847" y="1226069"/>
                  </a:lnTo>
                  <a:lnTo>
                    <a:pt x="176689" y="1263762"/>
                  </a:lnTo>
                  <a:lnTo>
                    <a:pt x="207651" y="1299231"/>
                  </a:lnTo>
                  <a:lnTo>
                    <a:pt x="240621" y="1332354"/>
                  </a:lnTo>
                  <a:lnTo>
                    <a:pt x="275492" y="1363009"/>
                  </a:lnTo>
                  <a:lnTo>
                    <a:pt x="312153" y="1391072"/>
                  </a:lnTo>
                  <a:lnTo>
                    <a:pt x="350496" y="1416422"/>
                  </a:lnTo>
                  <a:lnTo>
                    <a:pt x="390410" y="1438935"/>
                  </a:lnTo>
                  <a:lnTo>
                    <a:pt x="396646" y="1442542"/>
                  </a:lnTo>
                  <a:lnTo>
                    <a:pt x="420951" y="1467123"/>
                  </a:lnTo>
                  <a:lnTo>
                    <a:pt x="432508" y="1503568"/>
                  </a:lnTo>
                  <a:lnTo>
                    <a:pt x="432956" y="1547644"/>
                  </a:lnTo>
                  <a:lnTo>
                    <a:pt x="423974" y="1595115"/>
                  </a:lnTo>
                  <a:lnTo>
                    <a:pt x="407242" y="1641749"/>
                  </a:lnTo>
                  <a:lnTo>
                    <a:pt x="384437" y="1683311"/>
                  </a:lnTo>
                  <a:lnTo>
                    <a:pt x="357238" y="1715566"/>
                  </a:lnTo>
                  <a:lnTo>
                    <a:pt x="399160" y="1719700"/>
                  </a:lnTo>
                  <a:lnTo>
                    <a:pt x="444225" y="1714234"/>
                  </a:lnTo>
                  <a:lnTo>
                    <a:pt x="490850" y="1700346"/>
                  </a:lnTo>
                  <a:lnTo>
                    <a:pt x="537452" y="1679213"/>
                  </a:lnTo>
                  <a:lnTo>
                    <a:pt x="582446" y="1652014"/>
                  </a:lnTo>
                  <a:lnTo>
                    <a:pt x="624251" y="1619924"/>
                  </a:lnTo>
                  <a:lnTo>
                    <a:pt x="661282" y="1584122"/>
                  </a:lnTo>
                  <a:lnTo>
                    <a:pt x="691957" y="1545786"/>
                  </a:lnTo>
                  <a:lnTo>
                    <a:pt x="714692" y="1506093"/>
                  </a:lnTo>
                  <a:lnTo>
                    <a:pt x="759890" y="1501075"/>
                  </a:lnTo>
                  <a:lnTo>
                    <a:pt x="804158" y="1492751"/>
                  </a:lnTo>
                  <a:lnTo>
                    <a:pt x="847396" y="1481233"/>
                  </a:lnTo>
                  <a:lnTo>
                    <a:pt x="889505" y="1466634"/>
                  </a:lnTo>
                  <a:lnTo>
                    <a:pt x="930382" y="1449066"/>
                  </a:lnTo>
                  <a:lnTo>
                    <a:pt x="969928" y="1428643"/>
                  </a:lnTo>
                  <a:lnTo>
                    <a:pt x="1008043" y="1405477"/>
                  </a:lnTo>
                  <a:lnTo>
                    <a:pt x="1044626" y="1379681"/>
                  </a:lnTo>
                  <a:lnTo>
                    <a:pt x="1079577" y="1351368"/>
                  </a:lnTo>
                  <a:lnTo>
                    <a:pt x="1112794" y="1320651"/>
                  </a:lnTo>
                  <a:lnTo>
                    <a:pt x="1144179" y="1287642"/>
                  </a:lnTo>
                  <a:lnTo>
                    <a:pt x="1173630" y="1252455"/>
                  </a:lnTo>
                  <a:lnTo>
                    <a:pt x="1201047" y="1215202"/>
                  </a:lnTo>
                  <a:lnTo>
                    <a:pt x="1226329" y="1175996"/>
                  </a:lnTo>
                  <a:lnTo>
                    <a:pt x="1249376" y="1134949"/>
                  </a:lnTo>
                  <a:lnTo>
                    <a:pt x="1270088" y="1092176"/>
                  </a:lnTo>
                  <a:lnTo>
                    <a:pt x="1288364" y="1047788"/>
                  </a:lnTo>
                  <a:lnTo>
                    <a:pt x="1304104" y="1001898"/>
                  </a:lnTo>
                  <a:lnTo>
                    <a:pt x="1317208" y="954619"/>
                  </a:lnTo>
                  <a:lnTo>
                    <a:pt x="1327574" y="906064"/>
                  </a:lnTo>
                  <a:lnTo>
                    <a:pt x="1335103" y="856346"/>
                  </a:lnTo>
                  <a:lnTo>
                    <a:pt x="1339694" y="805578"/>
                  </a:lnTo>
                  <a:lnTo>
                    <a:pt x="1341247" y="753872"/>
                  </a:lnTo>
                  <a:lnTo>
                    <a:pt x="1339699" y="702258"/>
                  </a:lnTo>
                  <a:lnTo>
                    <a:pt x="1335125" y="651577"/>
                  </a:lnTo>
                  <a:lnTo>
                    <a:pt x="1327622" y="601942"/>
                  </a:lnTo>
                  <a:lnTo>
                    <a:pt x="1317292" y="553465"/>
                  </a:lnTo>
                  <a:lnTo>
                    <a:pt x="1304233" y="506258"/>
                  </a:lnTo>
                  <a:lnTo>
                    <a:pt x="1288547" y="460434"/>
                  </a:lnTo>
                  <a:lnTo>
                    <a:pt x="1270332" y="416104"/>
                  </a:lnTo>
                  <a:lnTo>
                    <a:pt x="1249689" y="373381"/>
                  </a:lnTo>
                  <a:lnTo>
                    <a:pt x="1226717" y="332378"/>
                  </a:lnTo>
                  <a:lnTo>
                    <a:pt x="1201517" y="293206"/>
                  </a:lnTo>
                  <a:lnTo>
                    <a:pt x="1174188" y="255978"/>
                  </a:lnTo>
                  <a:lnTo>
                    <a:pt x="1144830" y="220806"/>
                  </a:lnTo>
                  <a:lnTo>
                    <a:pt x="1113543" y="187803"/>
                  </a:lnTo>
                  <a:lnTo>
                    <a:pt x="1080427" y="157081"/>
                  </a:lnTo>
                  <a:lnTo>
                    <a:pt x="1045581" y="128751"/>
                  </a:lnTo>
                  <a:lnTo>
                    <a:pt x="1009107" y="102927"/>
                  </a:lnTo>
                  <a:lnTo>
                    <a:pt x="971102" y="79720"/>
                  </a:lnTo>
                  <a:lnTo>
                    <a:pt x="931669" y="59244"/>
                  </a:lnTo>
                  <a:lnTo>
                    <a:pt x="890905" y="41609"/>
                  </a:lnTo>
                  <a:lnTo>
                    <a:pt x="848911" y="26929"/>
                  </a:lnTo>
                  <a:lnTo>
                    <a:pt x="805788" y="15316"/>
                  </a:lnTo>
                  <a:lnTo>
                    <a:pt x="761634" y="6882"/>
                  </a:lnTo>
                  <a:lnTo>
                    <a:pt x="716550" y="1739"/>
                  </a:lnTo>
                  <a:lnTo>
                    <a:pt x="670636" y="0"/>
                  </a:lnTo>
                  <a:close/>
                </a:path>
              </a:pathLst>
            </a:custGeom>
            <a:solidFill>
              <a:srgbClr val="E4ECDC"/>
            </a:solidFill>
          </p:spPr>
          <p:txBody>
            <a:bodyPr wrap="square" lIns="0" tIns="0" rIns="0" bIns="0" rtlCol="0"/>
            <a:lstStyle/>
            <a:p>
              <a:endParaRPr sz="1800"/>
            </a:p>
          </p:txBody>
        </p:sp>
        <p:sp>
          <p:nvSpPr>
            <p:cNvPr id="40" name="object 196"/>
            <p:cNvSpPr/>
            <p:nvPr/>
          </p:nvSpPr>
          <p:spPr>
            <a:xfrm>
              <a:off x="6013339" y="9659188"/>
              <a:ext cx="81915" cy="131445"/>
            </a:xfrm>
            <a:custGeom>
              <a:avLst/>
              <a:gdLst/>
              <a:ahLst/>
              <a:cxnLst/>
              <a:rect l="l" t="t" r="r" b="b"/>
              <a:pathLst>
                <a:path w="81914" h="131445">
                  <a:moveTo>
                    <a:pt x="79636" y="61138"/>
                  </a:moveTo>
                  <a:lnTo>
                    <a:pt x="38455" y="61138"/>
                  </a:lnTo>
                  <a:lnTo>
                    <a:pt x="42875" y="66396"/>
                  </a:lnTo>
                  <a:lnTo>
                    <a:pt x="44272" y="73431"/>
                  </a:lnTo>
                  <a:lnTo>
                    <a:pt x="22408" y="113882"/>
                  </a:lnTo>
                  <a:lnTo>
                    <a:pt x="0" y="123533"/>
                  </a:lnTo>
                  <a:lnTo>
                    <a:pt x="647" y="131255"/>
                  </a:lnTo>
                  <a:lnTo>
                    <a:pt x="43581" y="114999"/>
                  </a:lnTo>
                  <a:lnTo>
                    <a:pt x="71847" y="82549"/>
                  </a:lnTo>
                  <a:lnTo>
                    <a:pt x="77307" y="70005"/>
                  </a:lnTo>
                  <a:lnTo>
                    <a:pt x="79636" y="61138"/>
                  </a:lnTo>
                  <a:close/>
                </a:path>
                <a:path w="81914" h="131445">
                  <a:moveTo>
                    <a:pt x="38936" y="0"/>
                  </a:moveTo>
                  <a:lnTo>
                    <a:pt x="2476" y="33363"/>
                  </a:lnTo>
                  <a:lnTo>
                    <a:pt x="4127" y="40754"/>
                  </a:lnTo>
                  <a:lnTo>
                    <a:pt x="8864" y="47625"/>
                  </a:lnTo>
                  <a:lnTo>
                    <a:pt x="13538" y="54788"/>
                  </a:lnTo>
                  <a:lnTo>
                    <a:pt x="20421" y="59207"/>
                  </a:lnTo>
                  <a:lnTo>
                    <a:pt x="33515" y="61608"/>
                  </a:lnTo>
                  <a:lnTo>
                    <a:pt x="36512" y="61697"/>
                  </a:lnTo>
                  <a:lnTo>
                    <a:pt x="38455" y="61138"/>
                  </a:lnTo>
                  <a:lnTo>
                    <a:pt x="79636" y="61138"/>
                  </a:lnTo>
                  <a:lnTo>
                    <a:pt x="80810" y="56667"/>
                  </a:lnTo>
                  <a:lnTo>
                    <a:pt x="81838" y="47059"/>
                  </a:lnTo>
                  <a:lnTo>
                    <a:pt x="81319" y="37873"/>
                  </a:lnTo>
                  <a:lnTo>
                    <a:pt x="56593" y="3537"/>
                  </a:lnTo>
                  <a:lnTo>
                    <a:pt x="47650" y="978"/>
                  </a:lnTo>
                  <a:lnTo>
                    <a:pt x="38936" y="0"/>
                  </a:lnTo>
                  <a:close/>
                </a:path>
              </a:pathLst>
            </a:custGeom>
            <a:solidFill>
              <a:srgbClr val="FFFFFF"/>
            </a:solidFill>
          </p:spPr>
          <p:txBody>
            <a:bodyPr wrap="square" lIns="0" tIns="0" rIns="0" bIns="0" rtlCol="0"/>
            <a:lstStyle/>
            <a:p>
              <a:endParaRPr sz="1800"/>
            </a:p>
          </p:txBody>
        </p:sp>
        <p:sp>
          <p:nvSpPr>
            <p:cNvPr id="41" name="object 197"/>
            <p:cNvSpPr/>
            <p:nvPr/>
          </p:nvSpPr>
          <p:spPr>
            <a:xfrm>
              <a:off x="6108852" y="9659249"/>
              <a:ext cx="81915" cy="131445"/>
            </a:xfrm>
            <a:custGeom>
              <a:avLst/>
              <a:gdLst/>
              <a:ahLst/>
              <a:cxnLst/>
              <a:rect l="l" t="t" r="r" b="b"/>
              <a:pathLst>
                <a:path w="81914" h="131445">
                  <a:moveTo>
                    <a:pt x="79527" y="61139"/>
                  </a:moveTo>
                  <a:lnTo>
                    <a:pt x="38353" y="61139"/>
                  </a:lnTo>
                  <a:lnTo>
                    <a:pt x="42786" y="66397"/>
                  </a:lnTo>
                  <a:lnTo>
                    <a:pt x="44195" y="73420"/>
                  </a:lnTo>
                  <a:lnTo>
                    <a:pt x="22399" y="113913"/>
                  </a:lnTo>
                  <a:lnTo>
                    <a:pt x="0" y="123598"/>
                  </a:lnTo>
                  <a:lnTo>
                    <a:pt x="673" y="131319"/>
                  </a:lnTo>
                  <a:lnTo>
                    <a:pt x="43569" y="114996"/>
                  </a:lnTo>
                  <a:lnTo>
                    <a:pt x="71781" y="82497"/>
                  </a:lnTo>
                  <a:lnTo>
                    <a:pt x="77224" y="69951"/>
                  </a:lnTo>
                  <a:lnTo>
                    <a:pt x="79527" y="61139"/>
                  </a:lnTo>
                  <a:close/>
                </a:path>
                <a:path w="81914" h="131445">
                  <a:moveTo>
                    <a:pt x="38739" y="0"/>
                  </a:moveTo>
                  <a:lnTo>
                    <a:pt x="2336" y="33428"/>
                  </a:lnTo>
                  <a:lnTo>
                    <a:pt x="3987" y="40806"/>
                  </a:lnTo>
                  <a:lnTo>
                    <a:pt x="8737" y="47664"/>
                  </a:lnTo>
                  <a:lnTo>
                    <a:pt x="13436" y="54827"/>
                  </a:lnTo>
                  <a:lnTo>
                    <a:pt x="20319" y="59247"/>
                  </a:lnTo>
                  <a:lnTo>
                    <a:pt x="33426" y="61622"/>
                  </a:lnTo>
                  <a:lnTo>
                    <a:pt x="36410" y="61698"/>
                  </a:lnTo>
                  <a:lnTo>
                    <a:pt x="38353" y="61139"/>
                  </a:lnTo>
                  <a:lnTo>
                    <a:pt x="79527" y="61139"/>
                  </a:lnTo>
                  <a:lnTo>
                    <a:pt x="80708" y="56618"/>
                  </a:lnTo>
                  <a:lnTo>
                    <a:pt x="81717" y="46997"/>
                  </a:lnTo>
                  <a:lnTo>
                    <a:pt x="81181" y="37808"/>
                  </a:lnTo>
                  <a:lnTo>
                    <a:pt x="56411" y="3509"/>
                  </a:lnTo>
                  <a:lnTo>
                    <a:pt x="47459" y="966"/>
                  </a:lnTo>
                  <a:lnTo>
                    <a:pt x="38739" y="0"/>
                  </a:lnTo>
                  <a:close/>
                </a:path>
              </a:pathLst>
            </a:custGeom>
            <a:solidFill>
              <a:srgbClr val="FFFFFF"/>
            </a:solidFill>
          </p:spPr>
          <p:txBody>
            <a:bodyPr wrap="square" lIns="0" tIns="0" rIns="0" bIns="0" rtlCol="0"/>
            <a:lstStyle/>
            <a:p>
              <a:endParaRPr sz="1800"/>
            </a:p>
          </p:txBody>
        </p:sp>
        <p:sp>
          <p:nvSpPr>
            <p:cNvPr id="42" name="object 198"/>
            <p:cNvSpPr/>
            <p:nvPr/>
          </p:nvSpPr>
          <p:spPr>
            <a:xfrm>
              <a:off x="6339728" y="8516871"/>
              <a:ext cx="81915" cy="131445"/>
            </a:xfrm>
            <a:custGeom>
              <a:avLst/>
              <a:gdLst/>
              <a:ahLst/>
              <a:cxnLst/>
              <a:rect l="l" t="t" r="r" b="b"/>
              <a:pathLst>
                <a:path w="81914" h="131445">
                  <a:moveTo>
                    <a:pt x="81178" y="0"/>
                  </a:moveTo>
                  <a:lnTo>
                    <a:pt x="38249" y="16255"/>
                  </a:lnTo>
                  <a:lnTo>
                    <a:pt x="9986" y="48706"/>
                  </a:lnTo>
                  <a:lnTo>
                    <a:pt x="0" y="84195"/>
                  </a:lnTo>
                  <a:lnTo>
                    <a:pt x="517" y="93381"/>
                  </a:lnTo>
                  <a:lnTo>
                    <a:pt x="25231" y="127717"/>
                  </a:lnTo>
                  <a:lnTo>
                    <a:pt x="42897" y="131255"/>
                  </a:lnTo>
                  <a:lnTo>
                    <a:pt x="50751" y="130836"/>
                  </a:lnTo>
                  <a:lnTo>
                    <a:pt x="79349" y="97891"/>
                  </a:lnTo>
                  <a:lnTo>
                    <a:pt x="72973" y="83629"/>
                  </a:lnTo>
                  <a:lnTo>
                    <a:pt x="68287" y="76466"/>
                  </a:lnTo>
                  <a:lnTo>
                    <a:pt x="61404" y="72047"/>
                  </a:lnTo>
                  <a:lnTo>
                    <a:pt x="50942" y="70129"/>
                  </a:lnTo>
                  <a:lnTo>
                    <a:pt x="43382" y="70129"/>
                  </a:lnTo>
                  <a:lnTo>
                    <a:pt x="38950" y="64858"/>
                  </a:lnTo>
                  <a:lnTo>
                    <a:pt x="53365" y="23279"/>
                  </a:lnTo>
                  <a:lnTo>
                    <a:pt x="81825" y="7734"/>
                  </a:lnTo>
                  <a:lnTo>
                    <a:pt x="81178" y="0"/>
                  </a:lnTo>
                  <a:close/>
                </a:path>
                <a:path w="81914" h="131445">
                  <a:moveTo>
                    <a:pt x="45325" y="69557"/>
                  </a:moveTo>
                  <a:lnTo>
                    <a:pt x="43382" y="70129"/>
                  </a:lnTo>
                  <a:lnTo>
                    <a:pt x="50942" y="70129"/>
                  </a:lnTo>
                  <a:lnTo>
                    <a:pt x="48310" y="69646"/>
                  </a:lnTo>
                  <a:lnTo>
                    <a:pt x="45325" y="69557"/>
                  </a:lnTo>
                  <a:close/>
                </a:path>
              </a:pathLst>
            </a:custGeom>
            <a:solidFill>
              <a:srgbClr val="FFFFFF"/>
            </a:solidFill>
          </p:spPr>
          <p:txBody>
            <a:bodyPr wrap="square" lIns="0" tIns="0" rIns="0" bIns="0" rtlCol="0"/>
            <a:lstStyle/>
            <a:p>
              <a:endParaRPr sz="1800"/>
            </a:p>
          </p:txBody>
        </p:sp>
        <p:sp>
          <p:nvSpPr>
            <p:cNvPr id="43" name="object 199"/>
            <p:cNvSpPr/>
            <p:nvPr/>
          </p:nvSpPr>
          <p:spPr>
            <a:xfrm>
              <a:off x="6244334" y="8516746"/>
              <a:ext cx="81915" cy="131445"/>
            </a:xfrm>
            <a:custGeom>
              <a:avLst/>
              <a:gdLst/>
              <a:ahLst/>
              <a:cxnLst/>
              <a:rect l="l" t="t" r="r" b="b"/>
              <a:pathLst>
                <a:path w="81914" h="131445">
                  <a:moveTo>
                    <a:pt x="81033" y="0"/>
                  </a:moveTo>
                  <a:lnTo>
                    <a:pt x="38139" y="16323"/>
                  </a:lnTo>
                  <a:lnTo>
                    <a:pt x="9931" y="48821"/>
                  </a:lnTo>
                  <a:lnTo>
                    <a:pt x="0" y="84322"/>
                  </a:lnTo>
                  <a:lnTo>
                    <a:pt x="531" y="93511"/>
                  </a:lnTo>
                  <a:lnTo>
                    <a:pt x="25303" y="127810"/>
                  </a:lnTo>
                  <a:lnTo>
                    <a:pt x="42977" y="131319"/>
                  </a:lnTo>
                  <a:lnTo>
                    <a:pt x="50825" y="130887"/>
                  </a:lnTo>
                  <a:lnTo>
                    <a:pt x="79382" y="97891"/>
                  </a:lnTo>
                  <a:lnTo>
                    <a:pt x="72969" y="83654"/>
                  </a:lnTo>
                  <a:lnTo>
                    <a:pt x="68283" y="76492"/>
                  </a:lnTo>
                  <a:lnTo>
                    <a:pt x="61387" y="72072"/>
                  </a:lnTo>
                  <a:lnTo>
                    <a:pt x="51024" y="70192"/>
                  </a:lnTo>
                  <a:lnTo>
                    <a:pt x="43353" y="70192"/>
                  </a:lnTo>
                  <a:lnTo>
                    <a:pt x="38920" y="64922"/>
                  </a:lnTo>
                  <a:lnTo>
                    <a:pt x="53259" y="23317"/>
                  </a:lnTo>
                  <a:lnTo>
                    <a:pt x="81707" y="7721"/>
                  </a:lnTo>
                  <a:lnTo>
                    <a:pt x="81033" y="0"/>
                  </a:lnTo>
                  <a:close/>
                </a:path>
                <a:path w="81914" h="131445">
                  <a:moveTo>
                    <a:pt x="45296" y="69621"/>
                  </a:moveTo>
                  <a:lnTo>
                    <a:pt x="43353" y="70192"/>
                  </a:lnTo>
                  <a:lnTo>
                    <a:pt x="51024" y="70192"/>
                  </a:lnTo>
                  <a:lnTo>
                    <a:pt x="48293" y="69697"/>
                  </a:lnTo>
                  <a:lnTo>
                    <a:pt x="45296" y="69621"/>
                  </a:lnTo>
                  <a:close/>
                </a:path>
              </a:pathLst>
            </a:custGeom>
            <a:solidFill>
              <a:srgbClr val="FFFFFF"/>
            </a:solidFill>
          </p:spPr>
          <p:txBody>
            <a:bodyPr wrap="square" lIns="0" tIns="0" rIns="0" bIns="0" rtlCol="0"/>
            <a:lstStyle/>
            <a:p>
              <a:endParaRPr sz="1800"/>
            </a:p>
          </p:txBody>
        </p:sp>
        <p:sp>
          <p:nvSpPr>
            <p:cNvPr id="44" name="object 200"/>
            <p:cNvSpPr/>
            <p:nvPr/>
          </p:nvSpPr>
          <p:spPr>
            <a:xfrm>
              <a:off x="2480083" y="8356227"/>
              <a:ext cx="1291590" cy="1727200"/>
            </a:xfrm>
            <a:custGeom>
              <a:avLst/>
              <a:gdLst/>
              <a:ahLst/>
              <a:cxnLst/>
              <a:rect l="l" t="t" r="r" b="b"/>
              <a:pathLst>
                <a:path w="1291589" h="1727200">
                  <a:moveTo>
                    <a:pt x="1029356" y="1612900"/>
                  </a:moveTo>
                  <a:lnTo>
                    <a:pt x="442493" y="1612900"/>
                  </a:lnTo>
                  <a:lnTo>
                    <a:pt x="446112" y="1625600"/>
                  </a:lnTo>
                  <a:lnTo>
                    <a:pt x="581748" y="1676400"/>
                  </a:lnTo>
                  <a:lnTo>
                    <a:pt x="584580" y="1689100"/>
                  </a:lnTo>
                  <a:lnTo>
                    <a:pt x="589419" y="1714500"/>
                  </a:lnTo>
                  <a:lnTo>
                    <a:pt x="590930" y="1714500"/>
                  </a:lnTo>
                  <a:lnTo>
                    <a:pt x="611631" y="1727200"/>
                  </a:lnTo>
                  <a:lnTo>
                    <a:pt x="618439" y="1727200"/>
                  </a:lnTo>
                  <a:lnTo>
                    <a:pt x="648106" y="1714500"/>
                  </a:lnTo>
                  <a:lnTo>
                    <a:pt x="650227" y="1701800"/>
                  </a:lnTo>
                  <a:lnTo>
                    <a:pt x="644093" y="1689100"/>
                  </a:lnTo>
                  <a:lnTo>
                    <a:pt x="647179" y="1676400"/>
                  </a:lnTo>
                  <a:lnTo>
                    <a:pt x="675805" y="1663700"/>
                  </a:lnTo>
                  <a:lnTo>
                    <a:pt x="900950" y="1663700"/>
                  </a:lnTo>
                  <a:lnTo>
                    <a:pt x="915085" y="1638300"/>
                  </a:lnTo>
                  <a:lnTo>
                    <a:pt x="1031900" y="1638300"/>
                  </a:lnTo>
                  <a:lnTo>
                    <a:pt x="1027074" y="1625600"/>
                  </a:lnTo>
                  <a:lnTo>
                    <a:pt x="1029356" y="1612900"/>
                  </a:lnTo>
                  <a:close/>
                </a:path>
                <a:path w="1291589" h="1727200">
                  <a:moveTo>
                    <a:pt x="898385" y="1663700"/>
                  </a:moveTo>
                  <a:lnTo>
                    <a:pt x="681799" y="1663700"/>
                  </a:lnTo>
                  <a:lnTo>
                    <a:pt x="719708" y="1701800"/>
                  </a:lnTo>
                  <a:lnTo>
                    <a:pt x="766546" y="1701800"/>
                  </a:lnTo>
                  <a:lnTo>
                    <a:pt x="898385" y="1663700"/>
                  </a:lnTo>
                  <a:close/>
                </a:path>
                <a:path w="1291589" h="1727200">
                  <a:moveTo>
                    <a:pt x="1055408" y="1638300"/>
                  </a:moveTo>
                  <a:lnTo>
                    <a:pt x="987958" y="1638300"/>
                  </a:lnTo>
                  <a:lnTo>
                    <a:pt x="1004976" y="1676400"/>
                  </a:lnTo>
                  <a:lnTo>
                    <a:pt x="1049210" y="1676400"/>
                  </a:lnTo>
                  <a:lnTo>
                    <a:pt x="1055408" y="1638300"/>
                  </a:lnTo>
                  <a:close/>
                </a:path>
                <a:path w="1291589" h="1727200">
                  <a:moveTo>
                    <a:pt x="1101750" y="1435100"/>
                  </a:moveTo>
                  <a:lnTo>
                    <a:pt x="245567" y="1435100"/>
                  </a:lnTo>
                  <a:lnTo>
                    <a:pt x="206882" y="1549400"/>
                  </a:lnTo>
                  <a:lnTo>
                    <a:pt x="206641" y="1549400"/>
                  </a:lnTo>
                  <a:lnTo>
                    <a:pt x="201333" y="1638300"/>
                  </a:lnTo>
                  <a:lnTo>
                    <a:pt x="205181" y="1651000"/>
                  </a:lnTo>
                  <a:lnTo>
                    <a:pt x="253403" y="1663700"/>
                  </a:lnTo>
                  <a:lnTo>
                    <a:pt x="340194" y="1663700"/>
                  </a:lnTo>
                  <a:lnTo>
                    <a:pt x="344830" y="1651000"/>
                  </a:lnTo>
                  <a:lnTo>
                    <a:pt x="358089" y="1612900"/>
                  </a:lnTo>
                  <a:lnTo>
                    <a:pt x="1029356" y="1612900"/>
                  </a:lnTo>
                  <a:lnTo>
                    <a:pt x="1033919" y="1587500"/>
                  </a:lnTo>
                  <a:lnTo>
                    <a:pt x="1033424" y="1587500"/>
                  </a:lnTo>
                  <a:lnTo>
                    <a:pt x="1003617" y="1536700"/>
                  </a:lnTo>
                  <a:lnTo>
                    <a:pt x="1006094" y="1524000"/>
                  </a:lnTo>
                  <a:lnTo>
                    <a:pt x="1093025" y="1485900"/>
                  </a:lnTo>
                  <a:lnTo>
                    <a:pt x="1095755" y="1473200"/>
                  </a:lnTo>
                  <a:lnTo>
                    <a:pt x="1095755" y="1447800"/>
                  </a:lnTo>
                  <a:lnTo>
                    <a:pt x="1101750" y="1435100"/>
                  </a:lnTo>
                  <a:close/>
                </a:path>
                <a:path w="1291589" h="1727200">
                  <a:moveTo>
                    <a:pt x="442493" y="1612900"/>
                  </a:moveTo>
                  <a:lnTo>
                    <a:pt x="366814" y="1612900"/>
                  </a:lnTo>
                  <a:lnTo>
                    <a:pt x="403351" y="1625600"/>
                  </a:lnTo>
                  <a:lnTo>
                    <a:pt x="407123" y="1625600"/>
                  </a:lnTo>
                  <a:lnTo>
                    <a:pt x="442493" y="1612900"/>
                  </a:lnTo>
                  <a:close/>
                </a:path>
                <a:path w="1291589" h="1727200">
                  <a:moveTo>
                    <a:pt x="1235557" y="596900"/>
                  </a:moveTo>
                  <a:lnTo>
                    <a:pt x="168935" y="596900"/>
                  </a:lnTo>
                  <a:lnTo>
                    <a:pt x="166408" y="609600"/>
                  </a:lnTo>
                  <a:lnTo>
                    <a:pt x="134048" y="635000"/>
                  </a:lnTo>
                  <a:lnTo>
                    <a:pt x="132194" y="635000"/>
                  </a:lnTo>
                  <a:lnTo>
                    <a:pt x="130911" y="647700"/>
                  </a:lnTo>
                  <a:lnTo>
                    <a:pt x="123647" y="673100"/>
                  </a:lnTo>
                  <a:lnTo>
                    <a:pt x="118529" y="685800"/>
                  </a:lnTo>
                  <a:lnTo>
                    <a:pt x="19862" y="685800"/>
                  </a:lnTo>
                  <a:lnTo>
                    <a:pt x="14173" y="698500"/>
                  </a:lnTo>
                  <a:lnTo>
                    <a:pt x="16497" y="723900"/>
                  </a:lnTo>
                  <a:lnTo>
                    <a:pt x="17056" y="736600"/>
                  </a:lnTo>
                  <a:lnTo>
                    <a:pt x="45961" y="787400"/>
                  </a:lnTo>
                  <a:lnTo>
                    <a:pt x="571" y="863600"/>
                  </a:lnTo>
                  <a:lnTo>
                    <a:pt x="0" y="876300"/>
                  </a:lnTo>
                  <a:lnTo>
                    <a:pt x="8051" y="927100"/>
                  </a:lnTo>
                  <a:lnTo>
                    <a:pt x="8635" y="927100"/>
                  </a:lnTo>
                  <a:lnTo>
                    <a:pt x="59194" y="1016000"/>
                  </a:lnTo>
                  <a:lnTo>
                    <a:pt x="58483" y="1028700"/>
                  </a:lnTo>
                  <a:lnTo>
                    <a:pt x="18072" y="1066800"/>
                  </a:lnTo>
                  <a:lnTo>
                    <a:pt x="16776" y="1066800"/>
                  </a:lnTo>
                  <a:lnTo>
                    <a:pt x="21335" y="1117600"/>
                  </a:lnTo>
                  <a:lnTo>
                    <a:pt x="21843" y="1117600"/>
                  </a:lnTo>
                  <a:lnTo>
                    <a:pt x="25298" y="1130300"/>
                  </a:lnTo>
                  <a:lnTo>
                    <a:pt x="62610" y="1143000"/>
                  </a:lnTo>
                  <a:lnTo>
                    <a:pt x="66065" y="1155700"/>
                  </a:lnTo>
                  <a:lnTo>
                    <a:pt x="40347" y="1193800"/>
                  </a:lnTo>
                  <a:lnTo>
                    <a:pt x="40449" y="1206500"/>
                  </a:lnTo>
                  <a:lnTo>
                    <a:pt x="93802" y="1295400"/>
                  </a:lnTo>
                  <a:lnTo>
                    <a:pt x="96812" y="1295400"/>
                  </a:lnTo>
                  <a:lnTo>
                    <a:pt x="201091" y="1320800"/>
                  </a:lnTo>
                  <a:lnTo>
                    <a:pt x="298437" y="1346200"/>
                  </a:lnTo>
                  <a:lnTo>
                    <a:pt x="307755" y="1346200"/>
                  </a:lnTo>
                  <a:lnTo>
                    <a:pt x="308245" y="1358900"/>
                  </a:lnTo>
                  <a:lnTo>
                    <a:pt x="305434" y="1358900"/>
                  </a:lnTo>
                  <a:lnTo>
                    <a:pt x="246329" y="1435100"/>
                  </a:lnTo>
                  <a:lnTo>
                    <a:pt x="1148880" y="1435100"/>
                  </a:lnTo>
                  <a:lnTo>
                    <a:pt x="1148880" y="1384300"/>
                  </a:lnTo>
                  <a:lnTo>
                    <a:pt x="1146721" y="1371600"/>
                  </a:lnTo>
                  <a:lnTo>
                    <a:pt x="1104442" y="1346200"/>
                  </a:lnTo>
                  <a:lnTo>
                    <a:pt x="995730" y="1257300"/>
                  </a:lnTo>
                  <a:lnTo>
                    <a:pt x="994689" y="1257300"/>
                  </a:lnTo>
                  <a:lnTo>
                    <a:pt x="934427" y="1168400"/>
                  </a:lnTo>
                  <a:lnTo>
                    <a:pt x="933678" y="1168400"/>
                  </a:lnTo>
                  <a:lnTo>
                    <a:pt x="936256" y="1117600"/>
                  </a:lnTo>
                  <a:lnTo>
                    <a:pt x="934059" y="1104900"/>
                  </a:lnTo>
                  <a:lnTo>
                    <a:pt x="893838" y="1079500"/>
                  </a:lnTo>
                  <a:lnTo>
                    <a:pt x="891666" y="1079500"/>
                  </a:lnTo>
                  <a:lnTo>
                    <a:pt x="891666" y="1041400"/>
                  </a:lnTo>
                  <a:lnTo>
                    <a:pt x="896061" y="1028700"/>
                  </a:lnTo>
                  <a:lnTo>
                    <a:pt x="1008024" y="1003300"/>
                  </a:lnTo>
                  <a:lnTo>
                    <a:pt x="1009929" y="1003300"/>
                  </a:lnTo>
                  <a:lnTo>
                    <a:pt x="1095260" y="939800"/>
                  </a:lnTo>
                  <a:lnTo>
                    <a:pt x="1096340" y="939800"/>
                  </a:lnTo>
                  <a:lnTo>
                    <a:pt x="1196886" y="901700"/>
                  </a:lnTo>
                  <a:lnTo>
                    <a:pt x="1200137" y="889000"/>
                  </a:lnTo>
                  <a:lnTo>
                    <a:pt x="1196289" y="876300"/>
                  </a:lnTo>
                  <a:lnTo>
                    <a:pt x="1195785" y="876300"/>
                  </a:lnTo>
                  <a:lnTo>
                    <a:pt x="1198918" y="863600"/>
                  </a:lnTo>
                  <a:lnTo>
                    <a:pt x="1282291" y="863600"/>
                  </a:lnTo>
                  <a:lnTo>
                    <a:pt x="1291297" y="812800"/>
                  </a:lnTo>
                  <a:lnTo>
                    <a:pt x="1278153" y="762000"/>
                  </a:lnTo>
                  <a:lnTo>
                    <a:pt x="1274876" y="762000"/>
                  </a:lnTo>
                  <a:lnTo>
                    <a:pt x="1245603" y="749300"/>
                  </a:lnTo>
                  <a:lnTo>
                    <a:pt x="1243037" y="749300"/>
                  </a:lnTo>
                  <a:lnTo>
                    <a:pt x="1212595" y="698500"/>
                  </a:lnTo>
                  <a:lnTo>
                    <a:pt x="1213434" y="685800"/>
                  </a:lnTo>
                  <a:lnTo>
                    <a:pt x="1234147" y="673100"/>
                  </a:lnTo>
                  <a:lnTo>
                    <a:pt x="1235557" y="660400"/>
                  </a:lnTo>
                  <a:lnTo>
                    <a:pt x="1235557" y="596900"/>
                  </a:lnTo>
                  <a:close/>
                </a:path>
                <a:path w="1291589" h="1727200">
                  <a:moveTo>
                    <a:pt x="1282291" y="863600"/>
                  </a:moveTo>
                  <a:lnTo>
                    <a:pt x="1231645" y="863600"/>
                  </a:lnTo>
                  <a:lnTo>
                    <a:pt x="1235811" y="876300"/>
                  </a:lnTo>
                  <a:lnTo>
                    <a:pt x="1236217" y="876300"/>
                  </a:lnTo>
                  <a:lnTo>
                    <a:pt x="1237983" y="901700"/>
                  </a:lnTo>
                  <a:lnTo>
                    <a:pt x="1243812" y="914400"/>
                  </a:lnTo>
                  <a:lnTo>
                    <a:pt x="1269999" y="914400"/>
                  </a:lnTo>
                  <a:lnTo>
                    <a:pt x="1275537" y="901700"/>
                  </a:lnTo>
                  <a:lnTo>
                    <a:pt x="1282291" y="863600"/>
                  </a:lnTo>
                  <a:close/>
                </a:path>
                <a:path w="1291589" h="1727200">
                  <a:moveTo>
                    <a:pt x="1143292" y="431800"/>
                  </a:moveTo>
                  <a:lnTo>
                    <a:pt x="197624" y="431800"/>
                  </a:lnTo>
                  <a:lnTo>
                    <a:pt x="181863" y="457200"/>
                  </a:lnTo>
                  <a:lnTo>
                    <a:pt x="181355" y="457200"/>
                  </a:lnTo>
                  <a:lnTo>
                    <a:pt x="168427" y="508000"/>
                  </a:lnTo>
                  <a:lnTo>
                    <a:pt x="163918" y="520700"/>
                  </a:lnTo>
                  <a:lnTo>
                    <a:pt x="127825" y="520700"/>
                  </a:lnTo>
                  <a:lnTo>
                    <a:pt x="122808" y="533400"/>
                  </a:lnTo>
                  <a:lnTo>
                    <a:pt x="122808" y="558800"/>
                  </a:lnTo>
                  <a:lnTo>
                    <a:pt x="170332" y="558800"/>
                  </a:lnTo>
                  <a:lnTo>
                    <a:pt x="170332" y="596900"/>
                  </a:lnTo>
                  <a:lnTo>
                    <a:pt x="1233322" y="596900"/>
                  </a:lnTo>
                  <a:lnTo>
                    <a:pt x="1205611" y="571500"/>
                  </a:lnTo>
                  <a:lnTo>
                    <a:pt x="1203477" y="571500"/>
                  </a:lnTo>
                  <a:lnTo>
                    <a:pt x="1212850" y="546100"/>
                  </a:lnTo>
                  <a:lnTo>
                    <a:pt x="1213103" y="546100"/>
                  </a:lnTo>
                  <a:lnTo>
                    <a:pt x="1210602" y="508000"/>
                  </a:lnTo>
                  <a:lnTo>
                    <a:pt x="1204709" y="508000"/>
                  </a:lnTo>
                  <a:lnTo>
                    <a:pt x="1145667" y="469900"/>
                  </a:lnTo>
                  <a:lnTo>
                    <a:pt x="1143292" y="469900"/>
                  </a:lnTo>
                  <a:lnTo>
                    <a:pt x="1143292" y="431800"/>
                  </a:lnTo>
                  <a:close/>
                </a:path>
                <a:path w="1291589" h="1727200">
                  <a:moveTo>
                    <a:pt x="1103198" y="241300"/>
                  </a:moveTo>
                  <a:lnTo>
                    <a:pt x="387857" y="241300"/>
                  </a:lnTo>
                  <a:lnTo>
                    <a:pt x="382930" y="304800"/>
                  </a:lnTo>
                  <a:lnTo>
                    <a:pt x="382015" y="304800"/>
                  </a:lnTo>
                  <a:lnTo>
                    <a:pt x="351294" y="342900"/>
                  </a:lnTo>
                  <a:lnTo>
                    <a:pt x="171606" y="342900"/>
                  </a:lnTo>
                  <a:lnTo>
                    <a:pt x="173767" y="355600"/>
                  </a:lnTo>
                  <a:lnTo>
                    <a:pt x="192303" y="355600"/>
                  </a:lnTo>
                  <a:lnTo>
                    <a:pt x="198285" y="368300"/>
                  </a:lnTo>
                  <a:lnTo>
                    <a:pt x="198285" y="431800"/>
                  </a:lnTo>
                  <a:lnTo>
                    <a:pt x="1144257" y="431800"/>
                  </a:lnTo>
                  <a:lnTo>
                    <a:pt x="1178204" y="393700"/>
                  </a:lnTo>
                  <a:lnTo>
                    <a:pt x="1179080" y="381000"/>
                  </a:lnTo>
                  <a:lnTo>
                    <a:pt x="1149591" y="266700"/>
                  </a:lnTo>
                  <a:lnTo>
                    <a:pt x="1145997" y="254000"/>
                  </a:lnTo>
                  <a:lnTo>
                    <a:pt x="1103198" y="241300"/>
                  </a:lnTo>
                  <a:close/>
                </a:path>
                <a:path w="1291589" h="1727200">
                  <a:moveTo>
                    <a:pt x="300672" y="279400"/>
                  </a:moveTo>
                  <a:lnTo>
                    <a:pt x="296227" y="279400"/>
                  </a:lnTo>
                  <a:lnTo>
                    <a:pt x="198488" y="292100"/>
                  </a:lnTo>
                  <a:lnTo>
                    <a:pt x="194322" y="292100"/>
                  </a:lnTo>
                  <a:lnTo>
                    <a:pt x="172605" y="342900"/>
                  </a:lnTo>
                  <a:lnTo>
                    <a:pt x="324103" y="342900"/>
                  </a:lnTo>
                  <a:lnTo>
                    <a:pt x="324103" y="304800"/>
                  </a:lnTo>
                  <a:lnTo>
                    <a:pt x="323037" y="304800"/>
                  </a:lnTo>
                  <a:lnTo>
                    <a:pt x="300672" y="279400"/>
                  </a:lnTo>
                  <a:close/>
                </a:path>
                <a:path w="1291589" h="1727200">
                  <a:moveTo>
                    <a:pt x="624357" y="114300"/>
                  </a:moveTo>
                  <a:lnTo>
                    <a:pt x="408774" y="114300"/>
                  </a:lnTo>
                  <a:lnTo>
                    <a:pt x="404774" y="127000"/>
                  </a:lnTo>
                  <a:lnTo>
                    <a:pt x="402589" y="139700"/>
                  </a:lnTo>
                  <a:lnTo>
                    <a:pt x="403390" y="139700"/>
                  </a:lnTo>
                  <a:lnTo>
                    <a:pt x="432473" y="190500"/>
                  </a:lnTo>
                  <a:lnTo>
                    <a:pt x="433260" y="190500"/>
                  </a:lnTo>
                  <a:lnTo>
                    <a:pt x="437921" y="241300"/>
                  </a:lnTo>
                  <a:lnTo>
                    <a:pt x="1099096" y="241300"/>
                  </a:lnTo>
                  <a:lnTo>
                    <a:pt x="1099807" y="228600"/>
                  </a:lnTo>
                  <a:lnTo>
                    <a:pt x="696366" y="228600"/>
                  </a:lnTo>
                  <a:lnTo>
                    <a:pt x="675766" y="203200"/>
                  </a:lnTo>
                  <a:lnTo>
                    <a:pt x="677570" y="190500"/>
                  </a:lnTo>
                  <a:lnTo>
                    <a:pt x="717676" y="177800"/>
                  </a:lnTo>
                  <a:lnTo>
                    <a:pt x="720343" y="165100"/>
                  </a:lnTo>
                  <a:lnTo>
                    <a:pt x="719213" y="165100"/>
                  </a:lnTo>
                  <a:lnTo>
                    <a:pt x="716762" y="152400"/>
                  </a:lnTo>
                  <a:lnTo>
                    <a:pt x="665683" y="152400"/>
                  </a:lnTo>
                  <a:lnTo>
                    <a:pt x="624357" y="114300"/>
                  </a:lnTo>
                  <a:close/>
                </a:path>
                <a:path w="1291589" h="1727200">
                  <a:moveTo>
                    <a:pt x="739597" y="215900"/>
                  </a:moveTo>
                  <a:lnTo>
                    <a:pt x="736155" y="215900"/>
                  </a:lnTo>
                  <a:lnTo>
                    <a:pt x="702259" y="228600"/>
                  </a:lnTo>
                  <a:lnTo>
                    <a:pt x="766851" y="228600"/>
                  </a:lnTo>
                  <a:lnTo>
                    <a:pt x="739597" y="215900"/>
                  </a:lnTo>
                  <a:close/>
                </a:path>
                <a:path w="1291589" h="1727200">
                  <a:moveTo>
                    <a:pt x="1081595" y="177800"/>
                  </a:moveTo>
                  <a:lnTo>
                    <a:pt x="1075397" y="177800"/>
                  </a:lnTo>
                  <a:lnTo>
                    <a:pt x="1047369" y="190500"/>
                  </a:lnTo>
                  <a:lnTo>
                    <a:pt x="797928" y="190500"/>
                  </a:lnTo>
                  <a:lnTo>
                    <a:pt x="773963" y="228600"/>
                  </a:lnTo>
                  <a:lnTo>
                    <a:pt x="1099807" y="228600"/>
                  </a:lnTo>
                  <a:lnTo>
                    <a:pt x="1101280" y="215900"/>
                  </a:lnTo>
                  <a:lnTo>
                    <a:pt x="1101356" y="203200"/>
                  </a:lnTo>
                  <a:lnTo>
                    <a:pt x="1100150" y="203200"/>
                  </a:lnTo>
                  <a:lnTo>
                    <a:pt x="1081595" y="177800"/>
                  </a:lnTo>
                  <a:close/>
                </a:path>
                <a:path w="1291589" h="1727200">
                  <a:moveTo>
                    <a:pt x="1036434" y="76200"/>
                  </a:moveTo>
                  <a:lnTo>
                    <a:pt x="1030998" y="76200"/>
                  </a:lnTo>
                  <a:lnTo>
                    <a:pt x="998372" y="88900"/>
                  </a:lnTo>
                  <a:lnTo>
                    <a:pt x="994625" y="88900"/>
                  </a:lnTo>
                  <a:lnTo>
                    <a:pt x="990219" y="127000"/>
                  </a:lnTo>
                  <a:lnTo>
                    <a:pt x="923925" y="127000"/>
                  </a:lnTo>
                  <a:lnTo>
                    <a:pt x="856614" y="177800"/>
                  </a:lnTo>
                  <a:lnTo>
                    <a:pt x="853668" y="190500"/>
                  </a:lnTo>
                  <a:lnTo>
                    <a:pt x="1041476" y="190500"/>
                  </a:lnTo>
                  <a:lnTo>
                    <a:pt x="1019276" y="165100"/>
                  </a:lnTo>
                  <a:lnTo>
                    <a:pt x="1019530" y="152400"/>
                  </a:lnTo>
                  <a:lnTo>
                    <a:pt x="1060678" y="114300"/>
                  </a:lnTo>
                  <a:lnTo>
                    <a:pt x="1061262" y="114300"/>
                  </a:lnTo>
                  <a:lnTo>
                    <a:pt x="1039837" y="88900"/>
                  </a:lnTo>
                  <a:lnTo>
                    <a:pt x="1036434" y="76200"/>
                  </a:lnTo>
                  <a:close/>
                </a:path>
                <a:path w="1291589" h="1727200">
                  <a:moveTo>
                    <a:pt x="705332" y="127000"/>
                  </a:moveTo>
                  <a:lnTo>
                    <a:pt x="670572" y="152400"/>
                  </a:lnTo>
                  <a:lnTo>
                    <a:pt x="716762" y="152400"/>
                  </a:lnTo>
                  <a:lnTo>
                    <a:pt x="714311" y="139700"/>
                  </a:lnTo>
                  <a:lnTo>
                    <a:pt x="705332" y="127000"/>
                  </a:lnTo>
                  <a:close/>
                </a:path>
                <a:path w="1291589" h="1727200">
                  <a:moveTo>
                    <a:pt x="581050" y="50800"/>
                  </a:moveTo>
                  <a:lnTo>
                    <a:pt x="400621" y="50800"/>
                  </a:lnTo>
                  <a:lnTo>
                    <a:pt x="435838" y="88900"/>
                  </a:lnTo>
                  <a:lnTo>
                    <a:pt x="438841" y="101600"/>
                  </a:lnTo>
                  <a:lnTo>
                    <a:pt x="438423" y="101600"/>
                  </a:lnTo>
                  <a:lnTo>
                    <a:pt x="434984" y="114300"/>
                  </a:lnTo>
                  <a:lnTo>
                    <a:pt x="558965" y="114300"/>
                  </a:lnTo>
                  <a:lnTo>
                    <a:pt x="577811" y="88900"/>
                  </a:lnTo>
                  <a:lnTo>
                    <a:pt x="578624" y="88900"/>
                  </a:lnTo>
                  <a:lnTo>
                    <a:pt x="581050" y="50800"/>
                  </a:lnTo>
                  <a:close/>
                </a:path>
                <a:path w="1291589" h="1727200">
                  <a:moveTo>
                    <a:pt x="412648" y="0"/>
                  </a:moveTo>
                  <a:lnTo>
                    <a:pt x="404380" y="0"/>
                  </a:lnTo>
                  <a:lnTo>
                    <a:pt x="397268" y="12700"/>
                  </a:lnTo>
                  <a:lnTo>
                    <a:pt x="399503" y="50800"/>
                  </a:lnTo>
                  <a:lnTo>
                    <a:pt x="578523" y="50800"/>
                  </a:lnTo>
                  <a:lnTo>
                    <a:pt x="520649" y="12700"/>
                  </a:lnTo>
                  <a:lnTo>
                    <a:pt x="518845" y="12700"/>
                  </a:lnTo>
                  <a:lnTo>
                    <a:pt x="412648" y="0"/>
                  </a:lnTo>
                  <a:close/>
                </a:path>
              </a:pathLst>
            </a:custGeom>
            <a:solidFill>
              <a:srgbClr val="E4ECDC"/>
            </a:solidFill>
          </p:spPr>
          <p:txBody>
            <a:bodyPr wrap="square" lIns="0" tIns="0" rIns="0" bIns="0" rtlCol="0"/>
            <a:lstStyle/>
            <a:p>
              <a:endParaRPr sz="1800"/>
            </a:p>
          </p:txBody>
        </p:sp>
        <p:sp>
          <p:nvSpPr>
            <p:cNvPr id="45" name="object 201"/>
            <p:cNvSpPr/>
            <p:nvPr/>
          </p:nvSpPr>
          <p:spPr>
            <a:xfrm>
              <a:off x="3875938" y="8567191"/>
              <a:ext cx="1487805" cy="1074420"/>
            </a:xfrm>
            <a:custGeom>
              <a:avLst/>
              <a:gdLst/>
              <a:ahLst/>
              <a:cxnLst/>
              <a:rect l="l" t="t" r="r" b="b"/>
              <a:pathLst>
                <a:path w="1487804" h="1074420">
                  <a:moveTo>
                    <a:pt x="1487373" y="1074102"/>
                  </a:moveTo>
                  <a:lnTo>
                    <a:pt x="0" y="1074102"/>
                  </a:lnTo>
                  <a:lnTo>
                    <a:pt x="0" y="0"/>
                  </a:lnTo>
                  <a:lnTo>
                    <a:pt x="1487373" y="0"/>
                  </a:lnTo>
                  <a:lnTo>
                    <a:pt x="1487373" y="1074102"/>
                  </a:lnTo>
                  <a:close/>
                </a:path>
              </a:pathLst>
            </a:custGeom>
            <a:solidFill>
              <a:srgbClr val="E4ECDC"/>
            </a:solidFill>
          </p:spPr>
          <p:txBody>
            <a:bodyPr wrap="square" lIns="0" tIns="0" rIns="0" bIns="0" rtlCol="0"/>
            <a:lstStyle/>
            <a:p>
              <a:endParaRPr sz="1800"/>
            </a:p>
          </p:txBody>
        </p:sp>
        <p:sp>
          <p:nvSpPr>
            <p:cNvPr id="46" name="object 202"/>
            <p:cNvSpPr/>
            <p:nvPr/>
          </p:nvSpPr>
          <p:spPr>
            <a:xfrm>
              <a:off x="4250804" y="9777609"/>
              <a:ext cx="737870" cy="0"/>
            </a:xfrm>
            <a:custGeom>
              <a:avLst/>
              <a:gdLst/>
              <a:ahLst/>
              <a:cxnLst/>
              <a:rect l="l" t="t" r="r" b="b"/>
              <a:pathLst>
                <a:path w="737870">
                  <a:moveTo>
                    <a:pt x="0" y="0"/>
                  </a:moveTo>
                  <a:lnTo>
                    <a:pt x="737654" y="0"/>
                  </a:lnTo>
                </a:path>
              </a:pathLst>
            </a:custGeom>
            <a:ln w="49060">
              <a:solidFill>
                <a:srgbClr val="E4ECDC"/>
              </a:solidFill>
            </a:ln>
          </p:spPr>
          <p:txBody>
            <a:bodyPr wrap="square" lIns="0" tIns="0" rIns="0" bIns="0" rtlCol="0"/>
            <a:lstStyle/>
            <a:p>
              <a:endParaRPr sz="1800"/>
            </a:p>
          </p:txBody>
        </p:sp>
        <p:sp>
          <p:nvSpPr>
            <p:cNvPr id="47" name="object 203"/>
            <p:cNvSpPr/>
            <p:nvPr/>
          </p:nvSpPr>
          <p:spPr>
            <a:xfrm>
              <a:off x="4250801" y="9692452"/>
              <a:ext cx="737870" cy="60960"/>
            </a:xfrm>
            <a:custGeom>
              <a:avLst/>
              <a:gdLst/>
              <a:ahLst/>
              <a:cxnLst/>
              <a:rect l="l" t="t" r="r" b="b"/>
              <a:pathLst>
                <a:path w="737870" h="60959">
                  <a:moveTo>
                    <a:pt x="503288" y="0"/>
                  </a:moveTo>
                  <a:lnTo>
                    <a:pt x="234365" y="0"/>
                  </a:lnTo>
                  <a:lnTo>
                    <a:pt x="0" y="60617"/>
                  </a:lnTo>
                  <a:lnTo>
                    <a:pt x="737654" y="60617"/>
                  </a:lnTo>
                  <a:lnTo>
                    <a:pt x="503288" y="0"/>
                  </a:lnTo>
                  <a:close/>
                </a:path>
              </a:pathLst>
            </a:custGeom>
            <a:solidFill>
              <a:srgbClr val="E4ECDC"/>
            </a:solidFill>
          </p:spPr>
          <p:txBody>
            <a:bodyPr wrap="square" lIns="0" tIns="0" rIns="0" bIns="0" rtlCol="0"/>
            <a:lstStyle/>
            <a:p>
              <a:endParaRPr sz="1800"/>
            </a:p>
          </p:txBody>
        </p:sp>
        <p:sp>
          <p:nvSpPr>
            <p:cNvPr id="48" name="object 204"/>
            <p:cNvSpPr/>
            <p:nvPr/>
          </p:nvSpPr>
          <p:spPr>
            <a:xfrm>
              <a:off x="4485170" y="9635350"/>
              <a:ext cx="269240" cy="107314"/>
            </a:xfrm>
            <a:custGeom>
              <a:avLst/>
              <a:gdLst/>
              <a:ahLst/>
              <a:cxnLst/>
              <a:rect l="l" t="t" r="r" b="b"/>
              <a:pathLst>
                <a:path w="269239" h="107315">
                  <a:moveTo>
                    <a:pt x="268922" y="106756"/>
                  </a:moveTo>
                  <a:lnTo>
                    <a:pt x="0" y="106756"/>
                  </a:lnTo>
                  <a:lnTo>
                    <a:pt x="0" y="0"/>
                  </a:lnTo>
                  <a:lnTo>
                    <a:pt x="268922" y="0"/>
                  </a:lnTo>
                  <a:lnTo>
                    <a:pt x="268922" y="106756"/>
                  </a:lnTo>
                  <a:close/>
                </a:path>
              </a:pathLst>
            </a:custGeom>
            <a:solidFill>
              <a:srgbClr val="E4ECDC"/>
            </a:solidFill>
          </p:spPr>
          <p:txBody>
            <a:bodyPr wrap="square" lIns="0" tIns="0" rIns="0" bIns="0" rtlCol="0"/>
            <a:lstStyle/>
            <a:p>
              <a:endParaRPr sz="1800"/>
            </a:p>
          </p:txBody>
        </p:sp>
        <p:sp>
          <p:nvSpPr>
            <p:cNvPr id="49" name="object 205"/>
            <p:cNvSpPr/>
            <p:nvPr/>
          </p:nvSpPr>
          <p:spPr>
            <a:xfrm>
              <a:off x="4597123" y="9568243"/>
              <a:ext cx="45085" cy="45085"/>
            </a:xfrm>
            <a:custGeom>
              <a:avLst/>
              <a:gdLst/>
              <a:ahLst/>
              <a:cxnLst/>
              <a:rect l="l" t="t" r="r" b="b"/>
              <a:pathLst>
                <a:path w="45085" h="45084">
                  <a:moveTo>
                    <a:pt x="22517" y="0"/>
                  </a:moveTo>
                  <a:lnTo>
                    <a:pt x="13748" y="1767"/>
                  </a:lnTo>
                  <a:lnTo>
                    <a:pt x="6591" y="6589"/>
                  </a:lnTo>
                  <a:lnTo>
                    <a:pt x="1768" y="13742"/>
                  </a:lnTo>
                  <a:lnTo>
                    <a:pt x="0" y="22504"/>
                  </a:lnTo>
                  <a:lnTo>
                    <a:pt x="1768" y="31266"/>
                  </a:lnTo>
                  <a:lnTo>
                    <a:pt x="6591" y="38419"/>
                  </a:lnTo>
                  <a:lnTo>
                    <a:pt x="13748" y="43240"/>
                  </a:lnTo>
                  <a:lnTo>
                    <a:pt x="22517" y="45008"/>
                  </a:lnTo>
                  <a:lnTo>
                    <a:pt x="31273" y="43240"/>
                  </a:lnTo>
                  <a:lnTo>
                    <a:pt x="38427" y="38419"/>
                  </a:lnTo>
                  <a:lnTo>
                    <a:pt x="43251" y="31266"/>
                  </a:lnTo>
                  <a:lnTo>
                    <a:pt x="45021" y="22504"/>
                  </a:lnTo>
                  <a:lnTo>
                    <a:pt x="43251" y="13742"/>
                  </a:lnTo>
                  <a:lnTo>
                    <a:pt x="38427" y="6589"/>
                  </a:lnTo>
                  <a:lnTo>
                    <a:pt x="31273" y="1767"/>
                  </a:lnTo>
                  <a:lnTo>
                    <a:pt x="22517" y="0"/>
                  </a:lnTo>
                  <a:close/>
                </a:path>
              </a:pathLst>
            </a:custGeom>
            <a:solidFill>
              <a:srgbClr val="FFFFFF"/>
            </a:solidFill>
          </p:spPr>
          <p:txBody>
            <a:bodyPr wrap="square" lIns="0" tIns="0" rIns="0" bIns="0" rtlCol="0"/>
            <a:lstStyle/>
            <a:p>
              <a:endParaRPr sz="1800"/>
            </a:p>
          </p:txBody>
        </p:sp>
        <p:sp>
          <p:nvSpPr>
            <p:cNvPr id="50" name="object 206"/>
            <p:cNvSpPr txBox="1"/>
            <p:nvPr/>
          </p:nvSpPr>
          <p:spPr>
            <a:xfrm>
              <a:off x="937166" y="8621280"/>
              <a:ext cx="1173882" cy="799168"/>
            </a:xfrm>
            <a:prstGeom prst="rect">
              <a:avLst/>
            </a:prstGeom>
          </p:spPr>
          <p:txBody>
            <a:bodyPr vert="horz" wrap="square" lIns="0" tIns="0" rIns="0" bIns="0" rtlCol="0">
              <a:spAutoFit/>
            </a:bodyPr>
            <a:lstStyle/>
            <a:p>
              <a:pPr marL="1905" algn="ctr"/>
              <a:r>
                <a:rPr sz="1400" b="1" spc="11" dirty="0">
                  <a:solidFill>
                    <a:srgbClr val="8AB875"/>
                  </a:solidFill>
                  <a:latin typeface="Calibri"/>
                  <a:cs typeface="Calibri"/>
                </a:rPr>
                <a:t>22,400</a:t>
              </a:r>
              <a:endParaRPr sz="1400" dirty="0">
                <a:latin typeface="Calibri"/>
                <a:cs typeface="Calibri"/>
              </a:endParaRPr>
            </a:p>
            <a:p>
              <a:pPr marL="9049" marR="3810" algn="ctr">
                <a:spcBef>
                  <a:spcPts val="143"/>
                </a:spcBef>
              </a:pPr>
              <a:r>
                <a:rPr sz="1400" dirty="0">
                  <a:solidFill>
                    <a:srgbClr val="231F20"/>
                  </a:solidFill>
                  <a:latin typeface="Calibri"/>
                  <a:cs typeface="Calibri"/>
                </a:rPr>
                <a:t>Posts </a:t>
              </a:r>
              <a:r>
                <a:rPr sz="1400" spc="-4" dirty="0">
                  <a:solidFill>
                    <a:srgbClr val="231F20"/>
                  </a:solidFill>
                  <a:latin typeface="Calibri"/>
                  <a:cs typeface="Calibri"/>
                </a:rPr>
                <a:t>in  international  online</a:t>
              </a:r>
              <a:r>
                <a:rPr sz="1400" spc="-56" dirty="0">
                  <a:solidFill>
                    <a:srgbClr val="231F20"/>
                  </a:solidFill>
                  <a:latin typeface="Calibri"/>
                  <a:cs typeface="Calibri"/>
                </a:rPr>
                <a:t> </a:t>
              </a:r>
              <a:r>
                <a:rPr sz="1400" dirty="0">
                  <a:solidFill>
                    <a:srgbClr val="231F20"/>
                  </a:solidFill>
                  <a:latin typeface="Calibri"/>
                  <a:cs typeface="Calibri"/>
                </a:rPr>
                <a:t>media</a:t>
              </a:r>
              <a:endParaRPr sz="1400" dirty="0">
                <a:latin typeface="Calibri"/>
                <a:cs typeface="Calibri"/>
              </a:endParaRPr>
            </a:p>
          </p:txBody>
        </p:sp>
        <p:sp>
          <p:nvSpPr>
            <p:cNvPr id="51" name="object 207"/>
            <p:cNvSpPr txBox="1"/>
            <p:nvPr/>
          </p:nvSpPr>
          <p:spPr>
            <a:xfrm>
              <a:off x="2606306" y="8621280"/>
              <a:ext cx="1040765" cy="994673"/>
            </a:xfrm>
            <a:prstGeom prst="rect">
              <a:avLst/>
            </a:prstGeom>
          </p:spPr>
          <p:txBody>
            <a:bodyPr vert="horz" wrap="square" lIns="0" tIns="0" rIns="0" bIns="0" rtlCol="0">
              <a:spAutoFit/>
            </a:bodyPr>
            <a:lstStyle/>
            <a:p>
              <a:pPr marL="1429" algn="ctr"/>
              <a:r>
                <a:rPr sz="1400" b="1" spc="11" dirty="0">
                  <a:solidFill>
                    <a:srgbClr val="8AB875"/>
                  </a:solidFill>
                  <a:latin typeface="Calibri"/>
                  <a:cs typeface="Calibri"/>
                </a:rPr>
                <a:t>14,000</a:t>
              </a:r>
              <a:endParaRPr sz="1400" dirty="0">
                <a:latin typeface="Calibri"/>
                <a:cs typeface="Calibri"/>
              </a:endParaRPr>
            </a:p>
            <a:p>
              <a:pPr marL="9525" marR="3810" indent="-476" algn="ctr">
                <a:spcBef>
                  <a:spcPts val="143"/>
                </a:spcBef>
              </a:pPr>
              <a:r>
                <a:rPr sz="1400" spc="-4" dirty="0">
                  <a:solidFill>
                    <a:srgbClr val="231F20"/>
                  </a:solidFill>
                  <a:latin typeface="Calibri"/>
                  <a:cs typeface="Calibri"/>
                </a:rPr>
                <a:t>Mentions in  </a:t>
              </a:r>
              <a:r>
                <a:rPr sz="1400" dirty="0">
                  <a:solidFill>
                    <a:srgbClr val="231F20"/>
                  </a:solidFill>
                  <a:latin typeface="Calibri"/>
                  <a:cs typeface="Calibri"/>
                </a:rPr>
                <a:t>German-language  </a:t>
              </a:r>
              <a:r>
                <a:rPr sz="1400" spc="-4" dirty="0">
                  <a:solidFill>
                    <a:srgbClr val="231F20"/>
                  </a:solidFill>
                  <a:latin typeface="Calibri"/>
                  <a:cs typeface="Calibri"/>
                </a:rPr>
                <a:t>print</a:t>
              </a:r>
              <a:r>
                <a:rPr sz="1400" spc="-60" dirty="0">
                  <a:solidFill>
                    <a:srgbClr val="231F20"/>
                  </a:solidFill>
                  <a:latin typeface="Calibri"/>
                  <a:cs typeface="Calibri"/>
                </a:rPr>
                <a:t> </a:t>
              </a:r>
              <a:r>
                <a:rPr sz="1400" dirty="0">
                  <a:solidFill>
                    <a:srgbClr val="231F20"/>
                  </a:solidFill>
                  <a:latin typeface="Calibri"/>
                  <a:cs typeface="Calibri"/>
                </a:rPr>
                <a:t>media</a:t>
              </a:r>
              <a:endParaRPr sz="1400" dirty="0">
                <a:latin typeface="Calibri"/>
                <a:cs typeface="Calibri"/>
              </a:endParaRPr>
            </a:p>
          </p:txBody>
        </p:sp>
        <p:sp>
          <p:nvSpPr>
            <p:cNvPr id="52" name="object 208"/>
            <p:cNvSpPr txBox="1"/>
            <p:nvPr/>
          </p:nvSpPr>
          <p:spPr>
            <a:xfrm>
              <a:off x="3927995" y="8685107"/>
              <a:ext cx="1383665" cy="1091054"/>
            </a:xfrm>
            <a:prstGeom prst="rect">
              <a:avLst/>
            </a:prstGeom>
            <a:noFill/>
          </p:spPr>
          <p:txBody>
            <a:bodyPr vert="horz" wrap="square" lIns="0" tIns="0" rIns="0" bIns="0" rtlCol="0">
              <a:spAutoFit/>
            </a:bodyPr>
            <a:lstStyle/>
            <a:p>
              <a:pPr algn="ctr">
                <a:lnSpc>
                  <a:spcPts val="1571"/>
                </a:lnSpc>
              </a:pPr>
              <a:br>
                <a:rPr lang="de-DE" sz="1400" b="1" spc="11" dirty="0">
                  <a:solidFill>
                    <a:srgbClr val="8AB875"/>
                  </a:solidFill>
                  <a:latin typeface="Calibri"/>
                  <a:cs typeface="Calibri"/>
                </a:rPr>
              </a:br>
              <a:r>
                <a:rPr sz="1400" b="1" spc="11" dirty="0">
                  <a:solidFill>
                    <a:srgbClr val="8AB875"/>
                  </a:solidFill>
                  <a:latin typeface="Calibri"/>
                  <a:cs typeface="Calibri"/>
                </a:rPr>
                <a:t>340</a:t>
              </a:r>
              <a:endParaRPr sz="1400" dirty="0">
                <a:latin typeface="Calibri"/>
                <a:cs typeface="Calibri"/>
              </a:endParaRPr>
            </a:p>
            <a:p>
              <a:pPr marL="25718" algn="ctr">
                <a:lnSpc>
                  <a:spcPts val="960"/>
                </a:lnSpc>
                <a:tabLst>
                  <a:tab pos="800020" algn="l"/>
                </a:tabLst>
              </a:pPr>
              <a:r>
                <a:rPr sz="1400" spc="-4" dirty="0">
                  <a:solidFill>
                    <a:srgbClr val="231F20"/>
                  </a:solidFill>
                  <a:latin typeface="Calibri"/>
                  <a:cs typeface="Calibri"/>
                </a:rPr>
                <a:t>Contributions</a:t>
              </a:r>
              <a:r>
                <a:rPr lang="de-DE" sz="1400" spc="-4" dirty="0">
                  <a:solidFill>
                    <a:srgbClr val="231F20"/>
                  </a:solidFill>
                  <a:latin typeface="Calibri"/>
                  <a:cs typeface="Calibri"/>
                </a:rPr>
                <a:t> </a:t>
              </a:r>
              <a:r>
                <a:rPr sz="1400" dirty="0">
                  <a:solidFill>
                    <a:srgbClr val="231F20"/>
                  </a:solidFill>
                  <a:latin typeface="Calibri"/>
                  <a:cs typeface="Calibri"/>
                </a:rPr>
                <a:t>from</a:t>
              </a:r>
              <a:endParaRPr sz="1400" dirty="0">
                <a:latin typeface="Calibri"/>
                <a:cs typeface="Calibri"/>
              </a:endParaRPr>
            </a:p>
            <a:p>
              <a:pPr marL="25718" marR="23813" algn="ctr">
                <a:lnSpc>
                  <a:spcPct val="106100"/>
                </a:lnSpc>
                <a:tabLst>
                  <a:tab pos="332391" algn="l"/>
                  <a:tab pos="897166" algn="l"/>
                </a:tabLst>
              </a:pPr>
              <a:r>
                <a:rPr sz="1400" dirty="0">
                  <a:solidFill>
                    <a:srgbClr val="231F20"/>
                  </a:solidFill>
                  <a:latin typeface="Calibri"/>
                  <a:cs typeface="Calibri"/>
                </a:rPr>
                <a:t>PIK	</a:t>
              </a:r>
              <a:r>
                <a:rPr sz="1400" spc="-4" dirty="0">
                  <a:solidFill>
                    <a:srgbClr val="231F20"/>
                  </a:solidFill>
                  <a:latin typeface="Calibri"/>
                  <a:cs typeface="Calibri"/>
                </a:rPr>
                <a:t>scientists	on  television and</a:t>
              </a:r>
              <a:r>
                <a:rPr sz="1400" spc="-8" dirty="0">
                  <a:solidFill>
                    <a:srgbClr val="231F20"/>
                  </a:solidFill>
                  <a:latin typeface="Calibri"/>
                  <a:cs typeface="Calibri"/>
                </a:rPr>
                <a:t> </a:t>
              </a:r>
              <a:r>
                <a:rPr sz="1400" spc="-4" dirty="0">
                  <a:solidFill>
                    <a:srgbClr val="231F20"/>
                  </a:solidFill>
                  <a:latin typeface="Calibri"/>
                  <a:cs typeface="Calibri"/>
                </a:rPr>
                <a:t>radio</a:t>
              </a:r>
              <a:endParaRPr sz="1400" dirty="0">
                <a:latin typeface="Calibri"/>
                <a:cs typeface="Calibri"/>
              </a:endParaRPr>
            </a:p>
          </p:txBody>
        </p:sp>
        <p:sp>
          <p:nvSpPr>
            <p:cNvPr id="53" name="object 209"/>
            <p:cNvSpPr txBox="1"/>
            <p:nvPr/>
          </p:nvSpPr>
          <p:spPr>
            <a:xfrm>
              <a:off x="5546029" y="8621280"/>
              <a:ext cx="1279655" cy="799168"/>
            </a:xfrm>
            <a:prstGeom prst="rect">
              <a:avLst/>
            </a:prstGeom>
          </p:spPr>
          <p:txBody>
            <a:bodyPr vert="horz" wrap="square" lIns="0" tIns="0" rIns="0" bIns="0" rtlCol="0">
              <a:spAutoFit/>
            </a:bodyPr>
            <a:lstStyle/>
            <a:p>
              <a:pPr marL="1905" algn="ctr"/>
              <a:r>
                <a:rPr sz="1400" b="1" spc="11" dirty="0">
                  <a:solidFill>
                    <a:srgbClr val="8AB875"/>
                  </a:solidFill>
                  <a:latin typeface="Calibri"/>
                  <a:cs typeface="Calibri"/>
                </a:rPr>
                <a:t>130</a:t>
              </a:r>
              <a:endParaRPr sz="1400" dirty="0">
                <a:latin typeface="Calibri"/>
                <a:cs typeface="Calibri"/>
              </a:endParaRPr>
            </a:p>
            <a:p>
              <a:pPr marL="9525" marR="3810" indent="476" algn="ctr">
                <a:spcBef>
                  <a:spcPts val="120"/>
                </a:spcBef>
              </a:pPr>
              <a:r>
                <a:rPr sz="1400" dirty="0">
                  <a:solidFill>
                    <a:srgbClr val="231F20"/>
                  </a:solidFill>
                  <a:latin typeface="Calibri"/>
                  <a:cs typeface="Calibri"/>
                </a:rPr>
                <a:t>PIK researchers  were </a:t>
              </a:r>
              <a:r>
                <a:rPr sz="1400" spc="-4" dirty="0">
                  <a:solidFill>
                    <a:srgbClr val="231F20"/>
                  </a:solidFill>
                  <a:latin typeface="Calibri"/>
                  <a:cs typeface="Calibri"/>
                </a:rPr>
                <a:t>quoted in  </a:t>
              </a:r>
              <a:r>
                <a:rPr sz="1400" dirty="0">
                  <a:solidFill>
                    <a:srgbClr val="231F20"/>
                  </a:solidFill>
                  <a:latin typeface="Calibri"/>
                  <a:cs typeface="Calibri"/>
                </a:rPr>
                <a:t>the</a:t>
              </a:r>
              <a:r>
                <a:rPr sz="1400" spc="-30" dirty="0">
                  <a:solidFill>
                    <a:srgbClr val="231F20"/>
                  </a:solidFill>
                  <a:latin typeface="Calibri"/>
                  <a:cs typeface="Calibri"/>
                </a:rPr>
                <a:t> </a:t>
              </a:r>
              <a:r>
                <a:rPr sz="1400" spc="-4" dirty="0">
                  <a:solidFill>
                    <a:srgbClr val="231F20"/>
                  </a:solidFill>
                  <a:latin typeface="Calibri"/>
                  <a:cs typeface="Calibri"/>
                </a:rPr>
                <a:t>international  </a:t>
              </a:r>
              <a:r>
                <a:rPr sz="1400" dirty="0">
                  <a:solidFill>
                    <a:srgbClr val="231F20"/>
                  </a:solidFill>
                  <a:latin typeface="Calibri"/>
                  <a:cs typeface="Calibri"/>
                </a:rPr>
                <a:t>media</a:t>
              </a:r>
              <a:endParaRPr sz="1400" dirty="0">
                <a:latin typeface="Calibri"/>
                <a:cs typeface="Calibri"/>
              </a:endParaRPr>
            </a:p>
          </p:txBody>
        </p:sp>
      </p:grpSp>
    </p:spTree>
    <p:extLst>
      <p:ext uri="{BB962C8B-B14F-4D97-AF65-F5344CB8AC3E}">
        <p14:creationId xmlns:p14="http://schemas.microsoft.com/office/powerpoint/2010/main" val="112667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702" y="637246"/>
            <a:ext cx="7109639" cy="369332"/>
          </a:xfrm>
          <a:prstGeom prst="rect">
            <a:avLst/>
          </a:prstGeom>
          <a:noFill/>
        </p:spPr>
        <p:txBody>
          <a:bodyPr wrap="none" lIns="91432" tIns="45716" rIns="91432" bIns="45716" rtlCol="0">
            <a:spAutoFit/>
          </a:bodyPr>
          <a:lstStyle/>
          <a:p>
            <a:r>
              <a:rPr lang="en-US" sz="1800" b="1" dirty="0">
                <a:solidFill>
                  <a:srgbClr val="000000"/>
                </a:solidFill>
              </a:rPr>
              <a:t>PIK ranked as the top environmental think tank worldwide 2018</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5616" y="1120557"/>
            <a:ext cx="6858000" cy="3264694"/>
          </a:xfrm>
          <a:prstGeom prst="rect">
            <a:avLst/>
          </a:prstGeom>
        </p:spPr>
      </p:pic>
      <p:sp>
        <p:nvSpPr>
          <p:cNvPr id="4" name="TextBox 3"/>
          <p:cNvSpPr txBox="1"/>
          <p:nvPr/>
        </p:nvSpPr>
        <p:spPr>
          <a:xfrm>
            <a:off x="3887515" y="4733860"/>
            <a:ext cx="4604766" cy="311621"/>
          </a:xfrm>
          <a:prstGeom prst="rect">
            <a:avLst/>
          </a:prstGeom>
          <a:noFill/>
        </p:spPr>
        <p:txBody>
          <a:bodyPr wrap="none" lIns="91432" tIns="45716" rIns="91432" bIns="45716" rtlCol="0">
            <a:spAutoFit/>
          </a:bodyPr>
          <a:lstStyle/>
          <a:p>
            <a:r>
              <a:rPr lang="de-DE" sz="1400" dirty="0"/>
              <a:t>Source: TTCSP Global </a:t>
            </a:r>
            <a:r>
              <a:rPr lang="en-US" sz="1400" dirty="0"/>
              <a:t>Go To Think Tank Index Report</a:t>
            </a:r>
            <a:endParaRPr lang="de-DE" sz="1400" dirty="0"/>
          </a:p>
        </p:txBody>
      </p:sp>
      <p:sp>
        <p:nvSpPr>
          <p:cNvPr id="5" name="Title 1"/>
          <p:cNvSpPr txBox="1">
            <a:spLocks/>
          </p:cNvSpPr>
          <p:nvPr/>
        </p:nvSpPr>
        <p:spPr bwMode="auto">
          <a:xfrm>
            <a:off x="331289" y="301156"/>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lvl1pPr algn="l" rtl="0" eaLnBrk="0" fontAlgn="base" hangingPunct="0">
              <a:spcBef>
                <a:spcPct val="0"/>
              </a:spcBef>
              <a:spcAft>
                <a:spcPct val="0"/>
              </a:spcAft>
              <a:defRPr sz="2400" b="1">
                <a:solidFill>
                  <a:srgbClr val="FF9B09"/>
                </a:solidFill>
                <a:latin typeface="Calibri" panose="020F0502020204030204" pitchFamily="34" charset="0"/>
                <a:ea typeface="+mj-ea"/>
                <a:cs typeface="Calibri" panose="020F0502020204030204" pitchFamily="34" charset="0"/>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r>
              <a:rPr lang="de-DE" sz="2800" dirty="0" err="1">
                <a:ea typeface="ヒラギノ角ゴ Pro W3" charset="-128"/>
                <a:cs typeface="+mn-cs"/>
              </a:rPr>
              <a:t>Honors</a:t>
            </a:r>
            <a:endParaRPr lang="en-US" sz="2800" dirty="0">
              <a:ea typeface="ヒラギノ角ゴ Pro W3" charset="-128"/>
              <a:cs typeface="+mn-cs"/>
            </a:endParaRPr>
          </a:p>
        </p:txBody>
      </p:sp>
    </p:spTree>
    <p:extLst>
      <p:ext uri="{BB962C8B-B14F-4D97-AF65-F5344CB8AC3E}">
        <p14:creationId xmlns:p14="http://schemas.microsoft.com/office/powerpoint/2010/main" val="23536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pik-potsdam.de/news/in-short/files/angela-merkel-und-ottmar-edenhofer-round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5614"/>
            <a:ext cx="67056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erman Chancellor Angela Merkel discusses CO2 pricing with Ottmar Edenhofer. Photo: PIK/Gr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7" y="195486"/>
            <a:ext cx="469265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95289" y="205980"/>
            <a:ext cx="8424862" cy="529828"/>
          </a:xfrm>
          <a:prstGeom prst="rect">
            <a:avLst/>
          </a:prstGeom>
        </p:spPr>
        <p:txBody>
          <a:bodyPr lIns="91438" tIns="45719" rIns="91438" bIns="45719"/>
          <a:lstStyle>
            <a:lvl1pPr algn="l" rtl="0" eaLnBrk="0" fontAlgn="base" hangingPunct="0">
              <a:spcBef>
                <a:spcPct val="0"/>
              </a:spcBef>
              <a:spcAft>
                <a:spcPct val="0"/>
              </a:spcAft>
              <a:defRPr sz="3200" b="1">
                <a:solidFill>
                  <a:srgbClr val="FF9933"/>
                </a:solidFill>
                <a:latin typeface="+mj-lt"/>
                <a:ea typeface="+mj-ea"/>
                <a:cs typeface="+mj-cs"/>
              </a:defRPr>
            </a:lvl1pPr>
            <a:lvl2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2pPr>
            <a:lvl3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3pPr>
            <a:lvl4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4pPr>
            <a:lvl5pPr algn="l" rtl="0" eaLnBrk="0" fontAlgn="base" hangingPunct="0">
              <a:spcBef>
                <a:spcPct val="0"/>
              </a:spcBef>
              <a:spcAft>
                <a:spcPct val="0"/>
              </a:spcAft>
              <a:defRPr sz="3200" b="1">
                <a:solidFill>
                  <a:srgbClr val="FF9933"/>
                </a:solidFill>
                <a:latin typeface="Calibri" pitchFamily="34" charset="0"/>
                <a:ea typeface="ヒラギノ角ゴ Pro W3" pitchFamily="48" charset="-128"/>
              </a:defRPr>
            </a:lvl5pPr>
            <a:lvl6pPr marL="457166" algn="l" rtl="0" fontAlgn="base">
              <a:spcBef>
                <a:spcPct val="0"/>
              </a:spcBef>
              <a:spcAft>
                <a:spcPct val="0"/>
              </a:spcAft>
              <a:defRPr sz="3200" b="1">
                <a:solidFill>
                  <a:srgbClr val="FF9933"/>
                </a:solidFill>
                <a:latin typeface="Calibri" pitchFamily="34" charset="0"/>
                <a:ea typeface="ヒラギノ角ゴ Pro W3" pitchFamily="48" charset="-128"/>
              </a:defRPr>
            </a:lvl6pPr>
            <a:lvl7pPr marL="914333" algn="l" rtl="0" fontAlgn="base">
              <a:spcBef>
                <a:spcPct val="0"/>
              </a:spcBef>
              <a:spcAft>
                <a:spcPct val="0"/>
              </a:spcAft>
              <a:defRPr sz="3200" b="1">
                <a:solidFill>
                  <a:srgbClr val="FF9933"/>
                </a:solidFill>
                <a:latin typeface="Calibri" pitchFamily="34" charset="0"/>
                <a:ea typeface="ヒラギノ角ゴ Pro W3" pitchFamily="48" charset="-128"/>
              </a:defRPr>
            </a:lvl7pPr>
            <a:lvl8pPr marL="1371498" algn="l" rtl="0" fontAlgn="base">
              <a:spcBef>
                <a:spcPct val="0"/>
              </a:spcBef>
              <a:spcAft>
                <a:spcPct val="0"/>
              </a:spcAft>
              <a:defRPr sz="3200" b="1">
                <a:solidFill>
                  <a:srgbClr val="FF9933"/>
                </a:solidFill>
                <a:latin typeface="Calibri" pitchFamily="34" charset="0"/>
                <a:ea typeface="ヒラギノ角ゴ Pro W3" pitchFamily="48" charset="-128"/>
              </a:defRPr>
            </a:lvl8pPr>
            <a:lvl9pPr marL="1828664" algn="l" rtl="0" fontAlgn="base">
              <a:spcBef>
                <a:spcPct val="0"/>
              </a:spcBef>
              <a:spcAft>
                <a:spcPct val="0"/>
              </a:spcAft>
              <a:defRPr sz="3200" b="1">
                <a:solidFill>
                  <a:srgbClr val="FF9933"/>
                </a:solidFill>
                <a:latin typeface="Calibri" pitchFamily="34" charset="0"/>
                <a:ea typeface="ヒラギノ角ゴ Pro W3" pitchFamily="48" charset="-128"/>
              </a:defRPr>
            </a:lvl9pPr>
          </a:lstStyle>
          <a:p>
            <a:r>
              <a:rPr lang="de-DE" kern="0" dirty="0" err="1"/>
              <a:t>Policy</a:t>
            </a:r>
            <a:r>
              <a:rPr lang="de-DE" kern="0" dirty="0"/>
              <a:t> </a:t>
            </a:r>
            <a:r>
              <a:rPr lang="de-DE" kern="0" dirty="0" err="1"/>
              <a:t>advise</a:t>
            </a:r>
            <a:endParaRPr lang="de-DE" kern="0" dirty="0"/>
          </a:p>
        </p:txBody>
      </p:sp>
      <p:pic>
        <p:nvPicPr>
          <p:cNvPr id="1026" name="Picture 2" descr="v.l.: Die Klimaschutz-Aktivistinnen Greta Thunberg und Luisa Neubauer mit den PIK-Direktoren Ottmar Edenhofer und Johan Rockströ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843558"/>
            <a:ext cx="72390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91D0B9-1D52-47F2-8ABF-5B32A6568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452" y="-10444"/>
            <a:ext cx="5004048" cy="2814777"/>
          </a:xfrm>
          <a:prstGeom prst="rect">
            <a:avLst/>
          </a:prstGeom>
        </p:spPr>
      </p:pic>
      <p:pic>
        <p:nvPicPr>
          <p:cNvPr id="5125" name="Picture 6" descr="http://images.zeit.de/wissen/umwelt/2011-06/fs-china-hochwasser/01-117040111-780x438.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804333"/>
            <a:ext cx="4499992" cy="2339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http://ais.badische-zeitung.de/piece/04/18/db/06/68737798.jpg"/>
          <p:cNvPicPr>
            <a:picLocks noChangeAspect="1" noChangeArrowheads="1"/>
          </p:cNvPicPr>
          <p:nvPr/>
        </p:nvPicPr>
        <p:blipFill rotWithShape="1">
          <a:blip r:embed="rId4">
            <a:extLst>
              <a:ext uri="{28A0092B-C50C-407E-A947-70E740481C1C}">
                <a14:useLocalDpi xmlns:a14="http://schemas.microsoft.com/office/drawing/2010/main" val="0"/>
              </a:ext>
            </a:extLst>
          </a:blip>
          <a:srcRect r="8659"/>
          <a:stretch/>
        </p:blipFill>
        <p:spPr bwMode="auto">
          <a:xfrm>
            <a:off x="-35718" y="1"/>
            <a:ext cx="4751734" cy="240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endParaRPr lang="de-DE"/>
          </a:p>
        </p:txBody>
      </p:sp>
      <p:pic>
        <p:nvPicPr>
          <p:cNvPr id="5" name="Picture 4">
            <a:extLst>
              <a:ext uri="{FF2B5EF4-FFF2-40B4-BE49-F238E27FC236}">
                <a16:creationId xmlns:a16="http://schemas.microsoft.com/office/drawing/2014/main" id="{1E5E0FD3-6CA2-41B8-81A5-FE3F7FDEDA3E}"/>
              </a:ext>
            </a:extLst>
          </p:cNvPr>
          <p:cNvPicPr>
            <a:picLocks noChangeAspect="1"/>
          </p:cNvPicPr>
          <p:nvPr/>
        </p:nvPicPr>
        <p:blipFill rotWithShape="1">
          <a:blip r:embed="rId5">
            <a:extLst>
              <a:ext uri="{28A0092B-C50C-407E-A947-70E740481C1C}">
                <a14:useLocalDpi xmlns:a14="http://schemas.microsoft.com/office/drawing/2010/main" val="0"/>
              </a:ext>
            </a:extLst>
          </a:blip>
          <a:srcRect r="4569"/>
          <a:stretch/>
        </p:blipFill>
        <p:spPr>
          <a:xfrm>
            <a:off x="-7640" y="2403872"/>
            <a:ext cx="4723656" cy="2739627"/>
          </a:xfrm>
          <a:prstGeom prst="rect">
            <a:avLst/>
          </a:prstGeom>
        </p:spPr>
      </p:pic>
      <p:sp>
        <p:nvSpPr>
          <p:cNvPr id="2" name="Rectangle: Rounded Corners 1">
            <a:extLst>
              <a:ext uri="{FF2B5EF4-FFF2-40B4-BE49-F238E27FC236}">
                <a16:creationId xmlns:a16="http://schemas.microsoft.com/office/drawing/2014/main" id="{B72DDAF4-4BBE-4582-83FE-F3E5B6F7290B}"/>
              </a:ext>
            </a:extLst>
          </p:cNvPr>
          <p:cNvSpPr/>
          <p:nvPr/>
        </p:nvSpPr>
        <p:spPr bwMode="auto">
          <a:xfrm>
            <a:off x="2819817" y="2361752"/>
            <a:ext cx="3456384" cy="527918"/>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2400" b="1" i="0" u="none" strike="noStrike" cap="none" normalizeH="0" baseline="0" dirty="0" err="1">
                <a:ln>
                  <a:noFill/>
                </a:ln>
                <a:solidFill>
                  <a:schemeClr val="tx1"/>
                </a:solidFill>
                <a:effectLst/>
                <a:latin typeface="+mn-lt"/>
                <a:ea typeface="ヒラギノ角ゴ Pro W3" pitchFamily="48" charset="-128"/>
              </a:rPr>
              <a:t>Is</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this</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climate</a:t>
            </a:r>
            <a:r>
              <a:rPr kumimoji="0" lang="de-DE" sz="2400" b="1" i="0" u="none" strike="noStrike" cap="none" normalizeH="0" baseline="0" dirty="0">
                <a:ln>
                  <a:noFill/>
                </a:ln>
                <a:solidFill>
                  <a:schemeClr val="tx1"/>
                </a:solidFill>
                <a:effectLst/>
                <a:latin typeface="+mn-lt"/>
                <a:ea typeface="ヒラギノ角ゴ Pro W3" pitchFamily="48" charset="-128"/>
              </a:rPr>
              <a:t> </a:t>
            </a:r>
            <a:r>
              <a:rPr kumimoji="0" lang="de-DE" sz="2400" b="1" i="0" u="none" strike="noStrike" cap="none" normalizeH="0" baseline="0" dirty="0" err="1">
                <a:ln>
                  <a:noFill/>
                </a:ln>
                <a:solidFill>
                  <a:schemeClr val="tx1"/>
                </a:solidFill>
                <a:effectLst/>
                <a:latin typeface="+mn-lt"/>
                <a:ea typeface="ヒラギノ角ゴ Pro W3" pitchFamily="48" charset="-128"/>
              </a:rPr>
              <a:t>change</a:t>
            </a:r>
            <a:r>
              <a:rPr kumimoji="0" lang="de-DE" sz="2400" b="1" i="0" u="none" strike="noStrike" cap="none" normalizeH="0" baseline="0" dirty="0">
                <a:ln>
                  <a:noFill/>
                </a:ln>
                <a:solidFill>
                  <a:schemeClr val="tx1"/>
                </a:solidFill>
                <a:effectLst/>
                <a:latin typeface="+mn-lt"/>
                <a:ea typeface="ヒラギノ角ゴ Pro W3" pitchFamily="48" charset="-128"/>
              </a:rPr>
              <a:t>? </a:t>
            </a:r>
            <a:endParaRPr kumimoji="0" lang="en-DE" sz="2400" b="1" i="0" u="none" strike="noStrike" cap="none" normalizeH="0" baseline="0" dirty="0">
              <a:ln>
                <a:noFill/>
              </a:ln>
              <a:solidFill>
                <a:schemeClr val="tx1"/>
              </a:solidFill>
              <a:effectLst/>
              <a:latin typeface="+mn-lt"/>
              <a:ea typeface="ヒラギノ角ゴ Pro W3" pitchFamily="48" charset="-128"/>
            </a:endParaRPr>
          </a:p>
        </p:txBody>
      </p:sp>
    </p:spTree>
    <p:extLst>
      <p:ext uri="{BB962C8B-B14F-4D97-AF65-F5344CB8AC3E}">
        <p14:creationId xmlns:p14="http://schemas.microsoft.com/office/powerpoint/2010/main" val="291232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9" y="205980"/>
            <a:ext cx="8497192" cy="529828"/>
          </a:xfrm>
        </p:spPr>
        <p:txBody>
          <a:bodyPr/>
          <a:lstStyle/>
          <a:p>
            <a:r>
              <a:rPr lang="de-DE" sz="2800" dirty="0">
                <a:latin typeface="+mn-lt"/>
              </a:rPr>
              <a:t>The Inter-</a:t>
            </a:r>
            <a:r>
              <a:rPr lang="de-DE" sz="2800" dirty="0" err="1">
                <a:latin typeface="+mn-lt"/>
              </a:rPr>
              <a:t>Sectoral</a:t>
            </a:r>
            <a:r>
              <a:rPr lang="de-DE" sz="2800" dirty="0">
                <a:latin typeface="+mn-lt"/>
              </a:rPr>
              <a:t> Impact Model </a:t>
            </a:r>
            <a:r>
              <a:rPr lang="de-DE" sz="2800" dirty="0" err="1">
                <a:latin typeface="+mn-lt"/>
              </a:rPr>
              <a:t>Intercomparison</a:t>
            </a:r>
            <a:r>
              <a:rPr lang="de-DE" sz="2800" dirty="0">
                <a:latin typeface="+mn-lt"/>
              </a:rPr>
              <a:t> Project (ISIMIP) – </a:t>
            </a:r>
            <a:r>
              <a:rPr lang="de-DE" sz="2800" dirty="0" err="1">
                <a:latin typeface="+mn-lt"/>
              </a:rPr>
              <a:t>Coordinted</a:t>
            </a:r>
            <a:r>
              <a:rPr lang="de-DE" sz="2800" dirty="0">
                <a:latin typeface="+mn-lt"/>
              </a:rPr>
              <a:t> </a:t>
            </a:r>
            <a:r>
              <a:rPr lang="de-DE" sz="2800" dirty="0" err="1">
                <a:latin typeface="+mn-lt"/>
              </a:rPr>
              <a:t>by</a:t>
            </a:r>
            <a:r>
              <a:rPr lang="de-DE" sz="2800" dirty="0">
                <a:latin typeface="+mn-lt"/>
              </a:rPr>
              <a:t> PIK</a:t>
            </a:r>
          </a:p>
        </p:txBody>
      </p:sp>
      <p:sp>
        <p:nvSpPr>
          <p:cNvPr id="4" name="Slide Number Placeholder 3"/>
          <p:cNvSpPr>
            <a:spLocks noGrp="1"/>
          </p:cNvSpPr>
          <p:nvPr>
            <p:ph type="sldNum" sz="quarter" idx="10"/>
          </p:nvPr>
        </p:nvSpPr>
        <p:spPr/>
        <p:txBody>
          <a:bodyPr/>
          <a:lstStyle/>
          <a:p>
            <a:pPr>
              <a:defRPr/>
            </a:pPr>
            <a:fld id="{E357B19D-2C52-4DE2-A937-D07A0CFE2A4B}" type="slidenum">
              <a:rPr lang="en-US" smtClean="0"/>
              <a:pPr>
                <a:defRPr/>
              </a:pPr>
              <a:t>15</a:t>
            </a:fld>
            <a:endParaRPr lang="en-US"/>
          </a:p>
        </p:txBody>
      </p:sp>
      <p:pic>
        <p:nvPicPr>
          <p:cNvPr id="7" name="Picture 6"/>
          <p:cNvPicPr>
            <a:picLocks noChangeAspect="1"/>
          </p:cNvPicPr>
          <p:nvPr/>
        </p:nvPicPr>
        <p:blipFill>
          <a:blip r:embed="rId2"/>
          <a:stretch>
            <a:fillRect/>
          </a:stretch>
        </p:blipFill>
        <p:spPr>
          <a:xfrm>
            <a:off x="1043608" y="2172316"/>
            <a:ext cx="6894576" cy="2267712"/>
          </a:xfrm>
          <a:prstGeom prst="rect">
            <a:avLst/>
          </a:prstGeom>
        </p:spPr>
      </p:pic>
      <p:sp>
        <p:nvSpPr>
          <p:cNvPr id="8" name="Rectangle 7"/>
          <p:cNvSpPr/>
          <p:nvPr/>
        </p:nvSpPr>
        <p:spPr>
          <a:xfrm>
            <a:off x="5580113" y="4746798"/>
            <a:ext cx="3168352" cy="230832"/>
          </a:xfrm>
          <a:prstGeom prst="rect">
            <a:avLst/>
          </a:prstGeom>
        </p:spPr>
        <p:txBody>
          <a:bodyPr wrap="square" lIns="91432" tIns="45716" rIns="91432" bIns="45716">
            <a:spAutoFit/>
          </a:bodyPr>
          <a:lstStyle/>
          <a:p>
            <a:r>
              <a:rPr lang="de-DE" sz="900" dirty="0"/>
              <a:t>Source: https://www.isimip.org/about/#simulation-rounds</a:t>
            </a:r>
          </a:p>
        </p:txBody>
      </p:sp>
      <p:sp>
        <p:nvSpPr>
          <p:cNvPr id="9" name="Rectangle 8"/>
          <p:cNvSpPr/>
          <p:nvPr/>
        </p:nvSpPr>
        <p:spPr>
          <a:xfrm>
            <a:off x="402618" y="1027711"/>
            <a:ext cx="5897574" cy="1077212"/>
          </a:xfrm>
          <a:prstGeom prst="rect">
            <a:avLst/>
          </a:prstGeom>
        </p:spPr>
        <p:txBody>
          <a:bodyPr wrap="square" lIns="91432" tIns="45716" rIns="91432" bIns="45716">
            <a:spAutoFit/>
          </a:bodyPr>
          <a:lstStyle/>
          <a:p>
            <a:r>
              <a:rPr lang="en-US" sz="1600" dirty="0">
                <a:latin typeface="+mn-lt"/>
              </a:rPr>
              <a:t>ISIMIP was initiated by the Potsdam Institute for Climate Impact Research (PIK) and the International Institute for Applied Systems Analysis (IIASA) and has since grown to involve over 100 modelling groups from around the world.</a:t>
            </a:r>
            <a:endParaRPr lang="de-DE" sz="1600" dirty="0">
              <a:latin typeface="+mn-lt"/>
            </a:endParaRPr>
          </a:p>
        </p:txBody>
      </p:sp>
    </p:spTree>
    <p:extLst>
      <p:ext uri="{BB962C8B-B14F-4D97-AF65-F5344CB8AC3E}">
        <p14:creationId xmlns:p14="http://schemas.microsoft.com/office/powerpoint/2010/main" val="3742598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179514" y="4461960"/>
            <a:ext cx="8784976" cy="594066"/>
          </a:xfrm>
          <a:prstGeom prst="rect">
            <a:avLst/>
          </a:prstGeom>
          <a:solidFill>
            <a:srgbClr val="FFFFFF"/>
          </a:solidFill>
          <a:ln w="9525" cap="flat" cmpd="sng" algn="ctr">
            <a:solidFill>
              <a:srgbClr val="FFFFFF"/>
            </a:solid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algn="ctr" defTabSz="914310" eaLnBrk="1" hangingPunct="1"/>
            <a:endParaRPr lang="en-GB" b="1">
              <a:latin typeface="Arial" charset="0"/>
            </a:endParaRPr>
          </a:p>
        </p:txBody>
      </p:sp>
      <p:sp>
        <p:nvSpPr>
          <p:cNvPr id="2" name="Title 1"/>
          <p:cNvSpPr>
            <a:spLocks noGrp="1"/>
          </p:cNvSpPr>
          <p:nvPr>
            <p:ph type="title"/>
          </p:nvPr>
        </p:nvSpPr>
        <p:spPr/>
        <p:txBody>
          <a:bodyPr/>
          <a:lstStyle/>
          <a:p>
            <a:pPr algn="ctr"/>
            <a:r>
              <a:rPr lang="de-DE" dirty="0"/>
              <a:t>Global </a:t>
            </a:r>
            <a:r>
              <a:rPr lang="de-DE" dirty="0" err="1"/>
              <a:t>and</a:t>
            </a:r>
            <a:r>
              <a:rPr lang="de-DE" dirty="0"/>
              <a:t> regional </a:t>
            </a:r>
            <a:r>
              <a:rPr lang="de-DE" dirty="0" err="1"/>
              <a:t>studies</a:t>
            </a:r>
            <a:r>
              <a:rPr lang="de-DE" dirty="0"/>
              <a:t> </a:t>
            </a:r>
            <a:r>
              <a:rPr lang="de-DE" dirty="0" err="1"/>
              <a:t>for</a:t>
            </a:r>
            <a:r>
              <a:rPr lang="de-DE" dirty="0"/>
              <a:t> </a:t>
            </a:r>
            <a:r>
              <a:rPr lang="de-DE" dirty="0" err="1"/>
              <a:t>intercomparison</a:t>
            </a:r>
            <a:endParaRPr lang="de-DE"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778278"/>
            <a:ext cx="8229600" cy="4115735"/>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945954" y="1322507"/>
            <a:ext cx="7237547" cy="1991844"/>
            <a:chOff x="1053959" y="1763337"/>
            <a:chExt cx="7237547" cy="2655794"/>
          </a:xfrm>
        </p:grpSpPr>
        <p:sp>
          <p:nvSpPr>
            <p:cNvPr id="3" name="Rectangle 2"/>
            <p:cNvSpPr/>
            <p:nvPr/>
          </p:nvSpPr>
          <p:spPr>
            <a:xfrm>
              <a:off x="4848039" y="2472517"/>
              <a:ext cx="567679" cy="369332"/>
            </a:xfrm>
            <a:prstGeom prst="rect">
              <a:avLst/>
            </a:prstGeom>
            <a:solidFill>
              <a:schemeClr val="bg1"/>
            </a:solidFill>
            <a:ln w="3175">
              <a:noFill/>
            </a:ln>
          </p:spPr>
          <p:txBody>
            <a:bodyPr wrap="square">
              <a:spAutoFit/>
            </a:bodyPr>
            <a:lstStyle/>
            <a:p>
              <a:r>
                <a:rPr lang="de-DE" sz="1200" dirty="0">
                  <a:latin typeface="+mn-lt"/>
                </a:rPr>
                <a:t>Rhine</a:t>
              </a:r>
            </a:p>
          </p:txBody>
        </p:sp>
        <p:sp>
          <p:nvSpPr>
            <p:cNvPr id="8" name="Rectangle 7"/>
            <p:cNvSpPr/>
            <p:nvPr/>
          </p:nvSpPr>
          <p:spPr>
            <a:xfrm>
              <a:off x="3616875" y="2629125"/>
              <a:ext cx="621685" cy="369332"/>
            </a:xfrm>
            <a:prstGeom prst="rect">
              <a:avLst/>
            </a:prstGeom>
            <a:solidFill>
              <a:schemeClr val="bg1"/>
            </a:solidFill>
            <a:ln>
              <a:noFill/>
            </a:ln>
          </p:spPr>
          <p:txBody>
            <a:bodyPr wrap="square">
              <a:spAutoFit/>
            </a:bodyPr>
            <a:lstStyle/>
            <a:p>
              <a:r>
                <a:rPr lang="de-DE" sz="1200" dirty="0" err="1">
                  <a:latin typeface="+mn-lt"/>
                </a:rPr>
                <a:t>Tagus</a:t>
              </a:r>
              <a:endParaRPr lang="de-DE" sz="1200" dirty="0">
                <a:latin typeface="+mn-lt"/>
              </a:endParaRPr>
            </a:p>
          </p:txBody>
        </p:sp>
        <p:sp>
          <p:nvSpPr>
            <p:cNvPr id="9" name="Rectangle 8"/>
            <p:cNvSpPr/>
            <p:nvPr/>
          </p:nvSpPr>
          <p:spPr>
            <a:xfrm>
              <a:off x="3906380" y="3596855"/>
              <a:ext cx="864096" cy="369332"/>
            </a:xfrm>
            <a:prstGeom prst="rect">
              <a:avLst/>
            </a:prstGeom>
            <a:solidFill>
              <a:schemeClr val="bg1"/>
            </a:solidFill>
            <a:ln>
              <a:noFill/>
            </a:ln>
          </p:spPr>
          <p:txBody>
            <a:bodyPr wrap="square">
              <a:spAutoFit/>
            </a:bodyPr>
            <a:lstStyle/>
            <a:p>
              <a:r>
                <a:rPr lang="de-DE" sz="1200" dirty="0" err="1">
                  <a:latin typeface="+mn-lt"/>
                </a:rPr>
                <a:t>U.Niger</a:t>
              </a:r>
              <a:endParaRPr lang="de-DE" sz="1200" dirty="0">
                <a:latin typeface="+mn-lt"/>
              </a:endParaRPr>
            </a:p>
          </p:txBody>
        </p:sp>
        <p:sp>
          <p:nvSpPr>
            <p:cNvPr id="10" name="Rectangle 9"/>
            <p:cNvSpPr/>
            <p:nvPr/>
          </p:nvSpPr>
          <p:spPr>
            <a:xfrm>
              <a:off x="5076056" y="3585999"/>
              <a:ext cx="828092" cy="369332"/>
            </a:xfrm>
            <a:prstGeom prst="rect">
              <a:avLst/>
            </a:prstGeom>
            <a:solidFill>
              <a:schemeClr val="bg1"/>
            </a:solidFill>
            <a:ln w="3175">
              <a:noFill/>
            </a:ln>
          </p:spPr>
          <p:txBody>
            <a:bodyPr wrap="square">
              <a:spAutoFit/>
            </a:bodyPr>
            <a:lstStyle/>
            <a:p>
              <a:r>
                <a:rPr lang="de-DE" sz="1200" dirty="0">
                  <a:latin typeface="+mn-lt"/>
                </a:rPr>
                <a:t>Blue </a:t>
              </a:r>
              <a:r>
                <a:rPr lang="de-DE" sz="1200" dirty="0" err="1">
                  <a:latin typeface="+mn-lt"/>
                </a:rPr>
                <a:t>Nile</a:t>
              </a:r>
              <a:endParaRPr lang="de-DE" sz="1200" dirty="0">
                <a:latin typeface="+mn-lt"/>
              </a:endParaRPr>
            </a:p>
          </p:txBody>
        </p:sp>
        <p:sp>
          <p:nvSpPr>
            <p:cNvPr id="11" name="Rectangle 10"/>
            <p:cNvSpPr/>
            <p:nvPr/>
          </p:nvSpPr>
          <p:spPr>
            <a:xfrm>
              <a:off x="5585116" y="2958698"/>
              <a:ext cx="648072" cy="369332"/>
            </a:xfrm>
            <a:prstGeom prst="rect">
              <a:avLst/>
            </a:prstGeom>
            <a:solidFill>
              <a:schemeClr val="bg1"/>
            </a:solidFill>
            <a:ln w="3175">
              <a:noFill/>
            </a:ln>
          </p:spPr>
          <p:txBody>
            <a:bodyPr wrap="square">
              <a:spAutoFit/>
            </a:bodyPr>
            <a:lstStyle/>
            <a:p>
              <a:r>
                <a:rPr lang="de-DE" sz="1200" dirty="0">
                  <a:latin typeface="+mn-lt"/>
                </a:rPr>
                <a:t>Ganges</a:t>
              </a:r>
            </a:p>
          </p:txBody>
        </p:sp>
        <p:sp>
          <p:nvSpPr>
            <p:cNvPr id="12" name="Rectangle 11"/>
            <p:cNvSpPr/>
            <p:nvPr/>
          </p:nvSpPr>
          <p:spPr>
            <a:xfrm>
              <a:off x="6973064" y="1783208"/>
              <a:ext cx="504056" cy="369332"/>
            </a:xfrm>
            <a:prstGeom prst="rect">
              <a:avLst/>
            </a:prstGeom>
            <a:solidFill>
              <a:schemeClr val="bg1"/>
            </a:solidFill>
            <a:ln>
              <a:noFill/>
            </a:ln>
          </p:spPr>
          <p:txBody>
            <a:bodyPr wrap="square">
              <a:spAutoFit/>
            </a:bodyPr>
            <a:lstStyle/>
            <a:p>
              <a:r>
                <a:rPr lang="de-DE" sz="1200" dirty="0">
                  <a:latin typeface="+mn-lt"/>
                </a:rPr>
                <a:t>Lena</a:t>
              </a:r>
            </a:p>
          </p:txBody>
        </p:sp>
        <p:sp>
          <p:nvSpPr>
            <p:cNvPr id="13" name="Rectangle 12"/>
            <p:cNvSpPr/>
            <p:nvPr/>
          </p:nvSpPr>
          <p:spPr>
            <a:xfrm>
              <a:off x="6732240" y="2535885"/>
              <a:ext cx="792088" cy="369332"/>
            </a:xfrm>
            <a:prstGeom prst="rect">
              <a:avLst/>
            </a:prstGeom>
            <a:solidFill>
              <a:schemeClr val="bg1"/>
            </a:solidFill>
            <a:ln w="3175">
              <a:noFill/>
            </a:ln>
          </p:spPr>
          <p:txBody>
            <a:bodyPr wrap="square">
              <a:spAutoFit/>
            </a:bodyPr>
            <a:lstStyle/>
            <a:p>
              <a:r>
                <a:rPr lang="de-DE" sz="1200" dirty="0" err="1">
                  <a:latin typeface="+mn-lt"/>
                </a:rPr>
                <a:t>U.Yellow</a:t>
              </a:r>
              <a:endParaRPr lang="de-DE" sz="1200" dirty="0">
                <a:latin typeface="+mn-lt"/>
              </a:endParaRPr>
            </a:p>
          </p:txBody>
        </p:sp>
        <p:sp>
          <p:nvSpPr>
            <p:cNvPr id="14" name="Rectangle 13"/>
            <p:cNvSpPr/>
            <p:nvPr/>
          </p:nvSpPr>
          <p:spPr>
            <a:xfrm>
              <a:off x="6905597" y="3230732"/>
              <a:ext cx="936104" cy="369332"/>
            </a:xfrm>
            <a:prstGeom prst="rect">
              <a:avLst/>
            </a:prstGeom>
            <a:solidFill>
              <a:schemeClr val="bg1"/>
            </a:solidFill>
            <a:ln>
              <a:noFill/>
            </a:ln>
          </p:spPr>
          <p:txBody>
            <a:bodyPr wrap="square">
              <a:spAutoFit/>
            </a:bodyPr>
            <a:lstStyle/>
            <a:p>
              <a:r>
                <a:rPr lang="de-DE" sz="1200" dirty="0">
                  <a:latin typeface="+mn-lt"/>
                </a:rPr>
                <a:t>U. </a:t>
              </a:r>
              <a:r>
                <a:rPr lang="de-DE" sz="1200" dirty="0" err="1">
                  <a:latin typeface="+mn-lt"/>
                </a:rPr>
                <a:t>Yangtze</a:t>
              </a:r>
              <a:endParaRPr lang="de-DE" sz="1200" dirty="0">
                <a:latin typeface="+mn-lt"/>
              </a:endParaRPr>
            </a:p>
          </p:txBody>
        </p:sp>
        <p:sp>
          <p:nvSpPr>
            <p:cNvPr id="15" name="Rectangle 14"/>
            <p:cNvSpPr/>
            <p:nvPr/>
          </p:nvSpPr>
          <p:spPr>
            <a:xfrm>
              <a:off x="7643434" y="4049799"/>
              <a:ext cx="648072" cy="369332"/>
            </a:xfrm>
            <a:prstGeom prst="rect">
              <a:avLst/>
            </a:prstGeom>
            <a:solidFill>
              <a:schemeClr val="bg1"/>
            </a:solidFill>
            <a:ln>
              <a:noFill/>
            </a:ln>
          </p:spPr>
          <p:txBody>
            <a:bodyPr wrap="square">
              <a:spAutoFit/>
            </a:bodyPr>
            <a:lstStyle/>
            <a:p>
              <a:r>
                <a:rPr lang="de-DE" sz="1200" dirty="0">
                  <a:latin typeface="+mn-lt"/>
                </a:rPr>
                <a:t>Darling</a:t>
              </a:r>
            </a:p>
          </p:txBody>
        </p:sp>
        <p:sp>
          <p:nvSpPr>
            <p:cNvPr id="16" name="Rectangle 15"/>
            <p:cNvSpPr/>
            <p:nvPr/>
          </p:nvSpPr>
          <p:spPr>
            <a:xfrm>
              <a:off x="1630404" y="3738425"/>
              <a:ext cx="900100" cy="369332"/>
            </a:xfrm>
            <a:prstGeom prst="rect">
              <a:avLst/>
            </a:prstGeom>
            <a:solidFill>
              <a:schemeClr val="bg1"/>
            </a:solidFill>
            <a:ln w="3175">
              <a:noFill/>
            </a:ln>
          </p:spPr>
          <p:txBody>
            <a:bodyPr wrap="square">
              <a:spAutoFit/>
            </a:bodyPr>
            <a:lstStyle/>
            <a:p>
              <a:r>
                <a:rPr lang="de-DE" sz="1200" dirty="0" err="1">
                  <a:latin typeface="+mn-lt"/>
                </a:rPr>
                <a:t>U.Amazon</a:t>
              </a:r>
              <a:endParaRPr lang="de-DE" sz="1200" dirty="0">
                <a:latin typeface="+mn-lt"/>
              </a:endParaRPr>
            </a:p>
          </p:txBody>
        </p:sp>
        <p:sp>
          <p:nvSpPr>
            <p:cNvPr id="17" name="Rectangle 16"/>
            <p:cNvSpPr/>
            <p:nvPr/>
          </p:nvSpPr>
          <p:spPr>
            <a:xfrm>
              <a:off x="1053959" y="1763337"/>
              <a:ext cx="864096" cy="369332"/>
            </a:xfrm>
            <a:prstGeom prst="rect">
              <a:avLst/>
            </a:prstGeom>
            <a:solidFill>
              <a:schemeClr val="bg1"/>
            </a:solidFill>
            <a:ln>
              <a:noFill/>
            </a:ln>
          </p:spPr>
          <p:txBody>
            <a:bodyPr wrap="square">
              <a:spAutoFit/>
            </a:bodyPr>
            <a:lstStyle/>
            <a:p>
              <a:r>
                <a:rPr lang="de-DE" sz="1200" dirty="0">
                  <a:latin typeface="+mn-lt"/>
                </a:rPr>
                <a:t>Mackenzie</a:t>
              </a:r>
            </a:p>
          </p:txBody>
        </p:sp>
        <p:sp>
          <p:nvSpPr>
            <p:cNvPr id="18" name="Rectangle 17"/>
            <p:cNvSpPr/>
            <p:nvPr/>
          </p:nvSpPr>
          <p:spPr>
            <a:xfrm>
              <a:off x="2097260" y="2329997"/>
              <a:ext cx="1080120" cy="369332"/>
            </a:xfrm>
            <a:prstGeom prst="rect">
              <a:avLst/>
            </a:prstGeom>
            <a:solidFill>
              <a:srgbClr val="F8F8F8"/>
            </a:solidFill>
            <a:ln w="9525">
              <a:noFill/>
            </a:ln>
          </p:spPr>
          <p:txBody>
            <a:bodyPr wrap="square">
              <a:spAutoFit/>
            </a:bodyPr>
            <a:lstStyle/>
            <a:p>
              <a:r>
                <a:rPr lang="de-DE" sz="1200" dirty="0">
                  <a:latin typeface="+mn-lt"/>
                </a:rPr>
                <a:t>U. Mississippi</a:t>
              </a:r>
            </a:p>
          </p:txBody>
        </p:sp>
      </p:grpSp>
    </p:spTree>
    <p:extLst>
      <p:ext uri="{BB962C8B-B14F-4D97-AF65-F5344CB8AC3E}">
        <p14:creationId xmlns:p14="http://schemas.microsoft.com/office/powerpoint/2010/main" val="28202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089129" y="1029815"/>
            <a:ext cx="6805645" cy="3558159"/>
          </a:xfrm>
          <a:prstGeom prst="rect">
            <a:avLst/>
          </a:prstGeom>
        </p:spPr>
      </p:pic>
      <p:sp>
        <p:nvSpPr>
          <p:cNvPr id="4" name="Text Box 7"/>
          <p:cNvSpPr txBox="1">
            <a:spLocks noChangeArrowheads="1"/>
          </p:cNvSpPr>
          <p:nvPr/>
        </p:nvSpPr>
        <p:spPr bwMode="auto">
          <a:xfrm>
            <a:off x="539555" y="250032"/>
            <a:ext cx="8009411" cy="774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1630" tIns="40815" rIns="81630" bIns="40815">
            <a:spAutoFit/>
          </a:bodyPr>
          <a:lstStyle>
            <a:lvl1pPr algn="l" eaLnBrk="0" hangingPunct="0">
              <a:spcBef>
                <a:spcPct val="20000"/>
              </a:spcBef>
              <a:defRPr sz="1600">
                <a:solidFill>
                  <a:schemeClr val="tx1"/>
                </a:solidFill>
                <a:latin typeface="Arial" pitchFamily="34" charset="0"/>
              </a:defRPr>
            </a:lvl1pPr>
            <a:lvl2pPr marL="742950" indent="-285750" algn="l" eaLnBrk="0" hangingPunct="0">
              <a:spcBef>
                <a:spcPct val="20000"/>
              </a:spcBef>
              <a:buChar char="–"/>
              <a:defRPr sz="1600">
                <a:solidFill>
                  <a:schemeClr val="tx1"/>
                </a:solidFill>
                <a:latin typeface="Arial" pitchFamily="34" charset="0"/>
              </a:defRPr>
            </a:lvl2pPr>
            <a:lvl3pPr marL="1143000" indent="-228600" algn="l" eaLnBrk="0" hangingPunct="0">
              <a:spcBef>
                <a:spcPct val="20000"/>
              </a:spcBef>
              <a:buChar char="•"/>
              <a:defRPr sz="1600">
                <a:solidFill>
                  <a:schemeClr val="tx1"/>
                </a:solidFill>
                <a:latin typeface="Arial" pitchFamily="34" charset="0"/>
              </a:defRPr>
            </a:lvl3pPr>
            <a:lvl4pPr marL="1600200" indent="-228600" algn="l" eaLnBrk="0" hangingPunct="0">
              <a:spcBef>
                <a:spcPct val="20000"/>
              </a:spcBef>
              <a:buChar char="–"/>
              <a:defRPr sz="1600">
                <a:solidFill>
                  <a:schemeClr val="tx1"/>
                </a:solidFill>
                <a:latin typeface="Arial" pitchFamily="34" charset="0"/>
              </a:defRPr>
            </a:lvl4pPr>
            <a:lvl5pPr marL="2057400" indent="-228600" algn="l" eaLnBrk="0" hangingPunct="0">
              <a:spcBef>
                <a:spcPct val="20000"/>
              </a:spcBef>
              <a:buChar char="»"/>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defTabSz="407573" eaLnBrk="1" hangingPunct="1">
              <a:spcBef>
                <a:spcPct val="0"/>
              </a:spcBef>
            </a:pPr>
            <a:r>
              <a:rPr lang="en-US" altLang="en-US" sz="1800" b="1" dirty="0">
                <a:solidFill>
                  <a:srgbClr val="FF6600"/>
                </a:solidFill>
                <a:ea typeface="+mn-ea"/>
                <a:cs typeface="Arial" pitchFamily="34" charset="0"/>
              </a:rPr>
              <a:t>Percentage change in the occurrence of days under drought conditions </a:t>
            </a:r>
            <a:r>
              <a:rPr lang="en-US" altLang="en-US" b="1" dirty="0">
                <a:solidFill>
                  <a:srgbClr val="FF6600"/>
                </a:solidFill>
                <a:ea typeface="+mn-ea"/>
                <a:cs typeface="Arial" pitchFamily="34" charset="0"/>
              </a:rPr>
              <a:t>for the period 2070–2099 relative to 1976–2005 under RCP8.5 </a:t>
            </a:r>
            <a:br>
              <a:rPr lang="de-DE" altLang="en-US" sz="1800" b="1" dirty="0">
                <a:solidFill>
                  <a:srgbClr val="FF6600"/>
                </a:solidFill>
                <a:ea typeface="+mn-ea"/>
                <a:cs typeface="Arial" pitchFamily="34" charset="0"/>
              </a:rPr>
            </a:br>
            <a:endParaRPr lang="en-US" altLang="en-US" sz="1100" b="1" dirty="0">
              <a:solidFill>
                <a:srgbClr val="FF6600"/>
              </a:solidFill>
              <a:ea typeface="+mn-ea"/>
              <a:cs typeface="Arial" pitchFamily="34" charset="0"/>
            </a:endParaRPr>
          </a:p>
        </p:txBody>
      </p:sp>
      <p:sp>
        <p:nvSpPr>
          <p:cNvPr id="5" name="TextBox 4"/>
          <p:cNvSpPr txBox="1"/>
          <p:nvPr/>
        </p:nvSpPr>
        <p:spPr>
          <a:xfrm>
            <a:off x="6228185" y="4797252"/>
            <a:ext cx="2553595" cy="282484"/>
          </a:xfrm>
          <a:prstGeom prst="rect">
            <a:avLst/>
          </a:prstGeom>
          <a:noFill/>
        </p:spPr>
        <p:txBody>
          <a:bodyPr wrap="square" lIns="81630" tIns="40815" rIns="81630" bIns="40815" rtlCol="0">
            <a:spAutoFit/>
          </a:bodyPr>
          <a:lstStyle/>
          <a:p>
            <a:pPr defTabSz="407573" eaLnBrk="1" hangingPunct="1"/>
            <a:r>
              <a:rPr lang="de-DE" sz="1300" dirty="0" err="1">
                <a:solidFill>
                  <a:srgbClr val="4B4B4B"/>
                </a:solidFill>
                <a:latin typeface="Calibri" pitchFamily="34" charset="0"/>
                <a:ea typeface="+mn-ea"/>
                <a:cs typeface="Arial" pitchFamily="34" charset="0"/>
              </a:rPr>
              <a:t>Prudomme</a:t>
            </a:r>
            <a:r>
              <a:rPr lang="de-DE" sz="1300" dirty="0">
                <a:solidFill>
                  <a:srgbClr val="4B4B4B"/>
                </a:solidFill>
                <a:latin typeface="Calibri" pitchFamily="34" charset="0"/>
                <a:ea typeface="+mn-ea"/>
                <a:cs typeface="Arial" pitchFamily="34" charset="0"/>
              </a:rPr>
              <a:t> et al. 2014, PNAS</a:t>
            </a:r>
            <a:endParaRPr lang="en-US" sz="1300" dirty="0">
              <a:solidFill>
                <a:srgbClr val="4B4B4B"/>
              </a:solidFill>
              <a:latin typeface="Calibri" pitchFamily="34" charset="0"/>
              <a:ea typeface="+mn-ea"/>
              <a:cs typeface="Arial" pitchFamily="34" charset="0"/>
            </a:endParaRPr>
          </a:p>
        </p:txBody>
      </p:sp>
    </p:spTree>
    <p:extLst>
      <p:ext uri="{BB962C8B-B14F-4D97-AF65-F5344CB8AC3E}">
        <p14:creationId xmlns:p14="http://schemas.microsoft.com/office/powerpoint/2010/main" val="2681600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5538" y="87474"/>
            <a:ext cx="8424862" cy="529828"/>
          </a:xfrm>
          <a:prstGeom prst="rect">
            <a:avLst/>
          </a:prstGeom>
        </p:spPr>
        <p:txBody>
          <a:bodyPr lIns="91432" tIns="45716" rIns="91432" bIns="45716"/>
          <a:lstStyle>
            <a:lvl1pPr algn="l" rtl="0" eaLnBrk="0" fontAlgn="base" hangingPunct="0">
              <a:spcBef>
                <a:spcPct val="0"/>
              </a:spcBef>
              <a:spcAft>
                <a:spcPct val="0"/>
              </a:spcAft>
              <a:defRPr sz="3200" b="1">
                <a:solidFill>
                  <a:srgbClr val="FF6600"/>
                </a:solidFill>
                <a:latin typeface="+mj-lt"/>
                <a:ea typeface="+mj-ea"/>
                <a:cs typeface="+mj-cs"/>
              </a:defRPr>
            </a:lvl1pPr>
            <a:lvl2pPr algn="l" rtl="0" eaLnBrk="0" fontAlgn="base" hangingPunct="0">
              <a:spcBef>
                <a:spcPct val="0"/>
              </a:spcBef>
              <a:spcAft>
                <a:spcPct val="0"/>
              </a:spcAft>
              <a:defRPr sz="3200" b="1">
                <a:solidFill>
                  <a:srgbClr val="FF6600"/>
                </a:solidFill>
                <a:latin typeface="Arial" charset="0"/>
              </a:defRPr>
            </a:lvl2pPr>
            <a:lvl3pPr algn="l" rtl="0" eaLnBrk="0" fontAlgn="base" hangingPunct="0">
              <a:spcBef>
                <a:spcPct val="0"/>
              </a:spcBef>
              <a:spcAft>
                <a:spcPct val="0"/>
              </a:spcAft>
              <a:defRPr sz="3200" b="1">
                <a:solidFill>
                  <a:srgbClr val="FF6600"/>
                </a:solidFill>
                <a:latin typeface="Arial" charset="0"/>
              </a:defRPr>
            </a:lvl3pPr>
            <a:lvl4pPr algn="l" rtl="0" eaLnBrk="0" fontAlgn="base" hangingPunct="0">
              <a:spcBef>
                <a:spcPct val="0"/>
              </a:spcBef>
              <a:spcAft>
                <a:spcPct val="0"/>
              </a:spcAft>
              <a:defRPr sz="3200" b="1">
                <a:solidFill>
                  <a:srgbClr val="FF6600"/>
                </a:solidFill>
                <a:latin typeface="Arial" charset="0"/>
              </a:defRPr>
            </a:lvl4pPr>
            <a:lvl5pPr algn="l" rtl="0" eaLnBrk="0" fontAlgn="base" hangingPunct="0">
              <a:spcBef>
                <a:spcPct val="0"/>
              </a:spcBef>
              <a:spcAft>
                <a:spcPct val="0"/>
              </a:spcAft>
              <a:defRPr sz="3200" b="1">
                <a:solidFill>
                  <a:srgbClr val="FF6600"/>
                </a:solidFill>
                <a:latin typeface="Arial" charset="0"/>
              </a:defRPr>
            </a:lvl5pPr>
            <a:lvl6pPr marL="457200" algn="l" rtl="0" fontAlgn="base">
              <a:spcBef>
                <a:spcPct val="0"/>
              </a:spcBef>
              <a:spcAft>
                <a:spcPct val="0"/>
              </a:spcAft>
              <a:defRPr sz="3200" b="1">
                <a:solidFill>
                  <a:srgbClr val="FF6600"/>
                </a:solidFill>
                <a:latin typeface="Arial" charset="0"/>
              </a:defRPr>
            </a:lvl6pPr>
            <a:lvl7pPr marL="914400" algn="l" rtl="0" fontAlgn="base">
              <a:spcBef>
                <a:spcPct val="0"/>
              </a:spcBef>
              <a:spcAft>
                <a:spcPct val="0"/>
              </a:spcAft>
              <a:defRPr sz="3200" b="1">
                <a:solidFill>
                  <a:srgbClr val="FF6600"/>
                </a:solidFill>
                <a:latin typeface="Arial" charset="0"/>
              </a:defRPr>
            </a:lvl7pPr>
            <a:lvl8pPr marL="1371600" algn="l" rtl="0" fontAlgn="base">
              <a:spcBef>
                <a:spcPct val="0"/>
              </a:spcBef>
              <a:spcAft>
                <a:spcPct val="0"/>
              </a:spcAft>
              <a:defRPr sz="3200" b="1">
                <a:solidFill>
                  <a:srgbClr val="FF6600"/>
                </a:solidFill>
                <a:latin typeface="Arial" charset="0"/>
              </a:defRPr>
            </a:lvl8pPr>
            <a:lvl9pPr marL="1828800" algn="l" rtl="0" fontAlgn="base">
              <a:spcBef>
                <a:spcPct val="0"/>
              </a:spcBef>
              <a:spcAft>
                <a:spcPct val="0"/>
              </a:spcAft>
              <a:defRPr sz="3200" b="1">
                <a:solidFill>
                  <a:srgbClr val="FF6600"/>
                </a:solidFill>
                <a:latin typeface="Arial" charset="0"/>
              </a:defRPr>
            </a:lvl9pPr>
          </a:lstStyle>
          <a:p>
            <a:pPr algn="ctr"/>
            <a:r>
              <a:rPr lang="de-DE" kern="0" dirty="0"/>
              <a:t>Global </a:t>
            </a:r>
            <a:r>
              <a:rPr lang="de-DE" kern="0" dirty="0" err="1"/>
              <a:t>and</a:t>
            </a:r>
            <a:r>
              <a:rPr lang="de-DE" kern="0" dirty="0"/>
              <a:t> regional </a:t>
            </a:r>
            <a:r>
              <a:rPr lang="de-DE" kern="0" dirty="0" err="1"/>
              <a:t>scale</a:t>
            </a:r>
            <a:r>
              <a:rPr lang="de-DE" kern="0" dirty="0"/>
              <a:t> </a:t>
            </a:r>
            <a:r>
              <a:rPr lang="de-DE" kern="0" dirty="0" err="1"/>
              <a:t>results</a:t>
            </a:r>
            <a:endParaRPr lang="en-US" kern="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643796"/>
            <a:ext cx="6121908" cy="3095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5" y="3776145"/>
            <a:ext cx="2852459" cy="311621"/>
          </a:xfrm>
          <a:prstGeom prst="rect">
            <a:avLst/>
          </a:prstGeom>
          <a:noFill/>
        </p:spPr>
        <p:txBody>
          <a:bodyPr wrap="none" lIns="91432" tIns="45716" rIns="91432" bIns="45716" rtlCol="0">
            <a:spAutoFit/>
          </a:bodyPr>
          <a:lstStyle/>
          <a:p>
            <a:r>
              <a:rPr lang="de-DE" sz="1400" dirty="0" err="1"/>
              <a:t>Hirabayashi</a:t>
            </a:r>
            <a:r>
              <a:rPr lang="de-DE" sz="1400" dirty="0"/>
              <a:t>, Nat. </a:t>
            </a:r>
            <a:r>
              <a:rPr lang="de-DE" sz="1400" dirty="0" err="1"/>
              <a:t>Clim</a:t>
            </a:r>
            <a:r>
              <a:rPr lang="de-DE" sz="1400" dirty="0"/>
              <a:t>. </a:t>
            </a:r>
            <a:r>
              <a:rPr lang="de-DE" sz="1400" dirty="0" err="1"/>
              <a:t>Ch</a:t>
            </a:r>
            <a:r>
              <a:rPr lang="de-DE" sz="1400" dirty="0"/>
              <a:t>. 2013</a:t>
            </a:r>
          </a:p>
        </p:txBody>
      </p:sp>
      <p:cxnSp>
        <p:nvCxnSpPr>
          <p:cNvPr id="9" name="Straight Connector 8"/>
          <p:cNvCxnSpPr/>
          <p:nvPr/>
        </p:nvCxnSpPr>
        <p:spPr bwMode="auto">
          <a:xfrm flipH="1" flipV="1">
            <a:off x="4767312" y="1777923"/>
            <a:ext cx="273655" cy="70207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3779913" y="2283718"/>
            <a:ext cx="4312921" cy="2684040"/>
            <a:chOff x="4211960" y="3140969"/>
            <a:chExt cx="5248699" cy="3578720"/>
          </a:xfrm>
        </p:grpSpPr>
        <p:pic>
          <p:nvPicPr>
            <p:cNvPr id="8" name="Picture 3" descr="C:\D\fred\papers\paper_gri\revision\Valentina\data\Ganges_Fig4.png"/>
            <p:cNvPicPr>
              <a:picLocks noChangeAspect="1" noChangeArrowheads="1"/>
            </p:cNvPicPr>
            <p:nvPr/>
          </p:nvPicPr>
          <p:blipFill rotWithShape="1">
            <a:blip r:embed="rId3">
              <a:extLst>
                <a:ext uri="{28A0092B-C50C-407E-A947-70E740481C1C}">
                  <a14:useLocalDpi xmlns:a14="http://schemas.microsoft.com/office/drawing/2010/main" val="0"/>
                </a:ext>
              </a:extLst>
            </a:blip>
            <a:srcRect t="13436" r="7239" b="3927"/>
            <a:stretch/>
          </p:blipFill>
          <p:spPr bwMode="auto">
            <a:xfrm>
              <a:off x="4211960" y="3140969"/>
              <a:ext cx="4435742" cy="29065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580113" y="6309320"/>
              <a:ext cx="3880546" cy="410369"/>
            </a:xfrm>
            <a:prstGeom prst="rect">
              <a:avLst/>
            </a:prstGeom>
            <a:noFill/>
          </p:spPr>
          <p:txBody>
            <a:bodyPr wrap="none" rtlCol="0">
              <a:spAutoFit/>
            </a:bodyPr>
            <a:lstStyle/>
            <a:p>
              <a:r>
                <a:rPr lang="de-DE" sz="1400" dirty="0" err="1"/>
                <a:t>Hattermann</a:t>
              </a:r>
              <a:r>
                <a:rPr lang="de-DE" sz="1400" dirty="0"/>
                <a:t> et al., </a:t>
              </a:r>
              <a:r>
                <a:rPr lang="de-DE" sz="1400" dirty="0" err="1"/>
                <a:t>Clim</a:t>
              </a:r>
              <a:r>
                <a:rPr lang="de-DE" sz="1400" dirty="0"/>
                <a:t>. Change 2017</a:t>
              </a:r>
            </a:p>
          </p:txBody>
        </p:sp>
      </p:grpSp>
    </p:spTree>
    <p:extLst>
      <p:ext uri="{BB962C8B-B14F-4D97-AF65-F5344CB8AC3E}">
        <p14:creationId xmlns:p14="http://schemas.microsoft.com/office/powerpoint/2010/main" val="239523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ornott\Desktop\rd2_focus_web0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02" t="16258" r="8126" b="28633"/>
          <a:stretch/>
        </p:blipFill>
        <p:spPr bwMode="auto">
          <a:xfrm>
            <a:off x="126335" y="471917"/>
            <a:ext cx="8767635" cy="4581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Oval 23"/>
          <p:cNvSpPr/>
          <p:nvPr/>
        </p:nvSpPr>
        <p:spPr bwMode="auto">
          <a:xfrm rot="647480">
            <a:off x="3429273" y="2386139"/>
            <a:ext cx="1962821" cy="1054943"/>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grpSp>
        <p:nvGrpSpPr>
          <p:cNvPr id="6" name="Group 5"/>
          <p:cNvGrpSpPr/>
          <p:nvPr/>
        </p:nvGrpSpPr>
        <p:grpSpPr>
          <a:xfrm>
            <a:off x="845024" y="495858"/>
            <a:ext cx="3448895" cy="2187702"/>
            <a:chOff x="-1514162" y="269032"/>
            <a:chExt cx="4598526" cy="2916936"/>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162" y="269032"/>
              <a:ext cx="3653028" cy="2916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a:stCxn id="7" idx="3"/>
            </p:cNvCxnSpPr>
            <p:nvPr/>
          </p:nvCxnSpPr>
          <p:spPr>
            <a:xfrm>
              <a:off x="2138866" y="1727500"/>
              <a:ext cx="9454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bwMode="auto">
          <a:xfrm rot="1998787">
            <a:off x="5777816" y="2151307"/>
            <a:ext cx="986103" cy="840884"/>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sp>
        <p:nvSpPr>
          <p:cNvPr id="10" name="Oval 9"/>
          <p:cNvSpPr/>
          <p:nvPr/>
        </p:nvSpPr>
        <p:spPr bwMode="auto">
          <a:xfrm rot="5400000">
            <a:off x="1937144" y="2600334"/>
            <a:ext cx="908827" cy="1574807"/>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sp>
        <p:nvSpPr>
          <p:cNvPr id="11" name="Oval 10"/>
          <p:cNvSpPr/>
          <p:nvPr/>
        </p:nvSpPr>
        <p:spPr bwMode="auto">
          <a:xfrm rot="21402829">
            <a:off x="4655249" y="1503748"/>
            <a:ext cx="1764627" cy="754802"/>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sp>
        <p:nvSpPr>
          <p:cNvPr id="12" name="Oval 11"/>
          <p:cNvSpPr/>
          <p:nvPr/>
        </p:nvSpPr>
        <p:spPr bwMode="auto">
          <a:xfrm rot="3013924">
            <a:off x="3631779" y="1033825"/>
            <a:ext cx="1051397" cy="1278155"/>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grpSp>
        <p:nvGrpSpPr>
          <p:cNvPr id="13" name="Group 12"/>
          <p:cNvGrpSpPr/>
          <p:nvPr/>
        </p:nvGrpSpPr>
        <p:grpSpPr>
          <a:xfrm>
            <a:off x="1831194" y="1662397"/>
            <a:ext cx="3153780" cy="2660904"/>
            <a:chOff x="899592" y="2021690"/>
            <a:chExt cx="4205040" cy="3547872"/>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2021690"/>
              <a:ext cx="3474720" cy="3547872"/>
            </a:xfrm>
            <a:prstGeom prst="rect">
              <a:avLst/>
            </a:prstGeom>
            <a:ln>
              <a:noFill/>
            </a:ln>
            <a:effectLst>
              <a:outerShdw blurRad="292100" dist="139700" dir="2700000" algn="tl" rotWithShape="0">
                <a:srgbClr val="333333">
                  <a:alpha val="65000"/>
                </a:srgbClr>
              </a:outerShdw>
            </a:effectLst>
          </p:spPr>
        </p:pic>
        <p:cxnSp>
          <p:nvCxnSpPr>
            <p:cNvPr id="15" name="Straight Connector 14"/>
            <p:cNvCxnSpPr>
              <a:stCxn id="14" idx="3"/>
            </p:cNvCxnSpPr>
            <p:nvPr/>
          </p:nvCxnSpPr>
          <p:spPr bwMode="auto">
            <a:xfrm flipV="1">
              <a:off x="4374312" y="3573016"/>
              <a:ext cx="730320" cy="22261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oup 15"/>
          <p:cNvGrpSpPr/>
          <p:nvPr/>
        </p:nvGrpSpPr>
        <p:grpSpPr>
          <a:xfrm>
            <a:off x="987493" y="1275606"/>
            <a:ext cx="4695078" cy="3695771"/>
            <a:chOff x="-176715" y="2489625"/>
            <a:chExt cx="5028087" cy="4022857"/>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715" y="2489625"/>
              <a:ext cx="4388572" cy="4022857"/>
            </a:xfrm>
            <a:prstGeom prst="rect">
              <a:avLst/>
            </a:prstGeom>
            <a:ln>
              <a:noFill/>
            </a:ln>
            <a:effectLst>
              <a:outerShdw blurRad="292100" dist="139700" dir="2700000" algn="tl" rotWithShape="0">
                <a:srgbClr val="333333">
                  <a:alpha val="65000"/>
                </a:srgbClr>
              </a:outerShdw>
            </a:effectLst>
          </p:spPr>
        </p:pic>
        <p:cxnSp>
          <p:nvCxnSpPr>
            <p:cNvPr id="18" name="Straight Connector 17"/>
            <p:cNvCxnSpPr>
              <a:stCxn id="17" idx="3"/>
            </p:cNvCxnSpPr>
            <p:nvPr/>
          </p:nvCxnSpPr>
          <p:spPr bwMode="auto">
            <a:xfrm flipV="1">
              <a:off x="4211858" y="3350552"/>
              <a:ext cx="639514" cy="1150501"/>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9" name="Picture 2" descr="C:\Documents and Settings\gornott\My Documents\My Pictures\106_PANA\P1060444.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val="0"/>
              </a:ext>
            </a:extLst>
          </a:blip>
          <a:srcRect l="-1" t="29665" r="-33" b="20718"/>
          <a:stretch/>
        </p:blipFill>
        <p:spPr bwMode="auto">
          <a:xfrm>
            <a:off x="3348475" y="2913610"/>
            <a:ext cx="4705565" cy="17493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2080" y="377189"/>
            <a:ext cx="2926080" cy="2194560"/>
          </a:xfrm>
          <a:prstGeom prst="rect">
            <a:avLst/>
          </a:prstGeom>
        </p:spPr>
      </p:pic>
      <p:pic>
        <p:nvPicPr>
          <p:cNvPr id="22" name="Picture 2" descr="A_RG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382" y="4652431"/>
            <a:ext cx="862184" cy="3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p:cNvSpPr>
            <a:spLocks noGrp="1"/>
          </p:cNvSpPr>
          <p:nvPr>
            <p:ph type="title"/>
          </p:nvPr>
        </p:nvSpPr>
        <p:spPr>
          <a:xfrm>
            <a:off x="296470" y="20172"/>
            <a:ext cx="6318647" cy="529828"/>
          </a:xfrm>
        </p:spPr>
        <p:txBody>
          <a:bodyPr>
            <a:normAutofit fontScale="90000"/>
          </a:bodyPr>
          <a:lstStyle/>
          <a:p>
            <a:r>
              <a:rPr lang="de-DE" sz="3000" dirty="0">
                <a:latin typeface="+mn-lt"/>
              </a:rPr>
              <a:t>Global </a:t>
            </a:r>
            <a:r>
              <a:rPr lang="de-DE" sz="3000" dirty="0" err="1">
                <a:latin typeface="+mn-lt"/>
              </a:rPr>
              <a:t>and</a:t>
            </a:r>
            <a:r>
              <a:rPr lang="de-DE" sz="3000" dirty="0">
                <a:latin typeface="+mn-lt"/>
              </a:rPr>
              <a:t> regional </a:t>
            </a:r>
            <a:r>
              <a:rPr lang="de-DE" sz="3000" dirty="0" err="1">
                <a:latin typeface="+mn-lt"/>
              </a:rPr>
              <a:t>focus</a:t>
            </a:r>
            <a:endParaRPr lang="de-DE" sz="3000" dirty="0">
              <a:latin typeface="+mn-lt"/>
            </a:endParaRPr>
          </a:p>
        </p:txBody>
      </p:sp>
    </p:spTree>
    <p:extLst>
      <p:ext uri="{BB962C8B-B14F-4D97-AF65-F5344CB8AC3E}">
        <p14:creationId xmlns:p14="http://schemas.microsoft.com/office/powerpoint/2010/main" val="12373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3"/>
          <p:cNvSpPr>
            <a:spLocks noGrp="1"/>
          </p:cNvSpPr>
          <p:nvPr>
            <p:ph type="sldNum" sz="quarter" idx="10"/>
          </p:nvPr>
        </p:nvSpPr>
        <p:spPr/>
        <p:txBody>
          <a:bodyPr/>
          <a:lstStyle/>
          <a:p>
            <a:pPr>
              <a:defRPr/>
            </a:pPr>
            <a:fld id="{BDCD6DD9-0032-4476-80D3-C0F196A11D43}" type="slidenum">
              <a:rPr lang="en-US"/>
              <a:pPr>
                <a:defRPr/>
              </a:pPr>
              <a:t>2</a:t>
            </a:fld>
            <a:endParaRPr lang="en-US"/>
          </a:p>
        </p:txBody>
      </p:sp>
      <p:sp>
        <p:nvSpPr>
          <p:cNvPr id="5123" name="Rectangle 5"/>
          <p:cNvSpPr>
            <a:spLocks noGrp="1" noChangeArrowheads="1"/>
          </p:cNvSpPr>
          <p:nvPr>
            <p:ph type="title"/>
          </p:nvPr>
        </p:nvSpPr>
        <p:spPr>
          <a:xfrm>
            <a:off x="395289" y="205979"/>
            <a:ext cx="8424862" cy="475059"/>
          </a:xfrm>
        </p:spPr>
        <p:txBody>
          <a:bodyPr/>
          <a:lstStyle/>
          <a:p>
            <a:pPr eaLnBrk="1" hangingPunct="1"/>
            <a:r>
              <a:rPr lang="de-DE" sz="2800"/>
              <a:t>Telegraph Hill: Location</a:t>
            </a:r>
            <a:endParaRPr lang="en-US" sz="2800"/>
          </a:p>
        </p:txBody>
      </p:sp>
      <p:grpSp>
        <p:nvGrpSpPr>
          <p:cNvPr id="35" name="Group 34"/>
          <p:cNvGrpSpPr/>
          <p:nvPr/>
        </p:nvGrpSpPr>
        <p:grpSpPr>
          <a:xfrm>
            <a:off x="683573" y="677434"/>
            <a:ext cx="7477125" cy="3866623"/>
            <a:chOff x="827088" y="1003301"/>
            <a:chExt cx="7477125" cy="5155498"/>
          </a:xfrm>
        </p:grpSpPr>
        <p:pic>
          <p:nvPicPr>
            <p:cNvPr id="36" name="Picture 8"/>
            <p:cNvPicPr>
              <a:picLocks noChangeAspect="1" noChangeArrowheads="1"/>
            </p:cNvPicPr>
            <p:nvPr/>
          </p:nvPicPr>
          <p:blipFill>
            <a:blip r:embed="rId3">
              <a:lum contrast="8000"/>
              <a:extLst>
                <a:ext uri="{28A0092B-C50C-407E-A947-70E740481C1C}">
                  <a14:useLocalDpi xmlns:a14="http://schemas.microsoft.com/office/drawing/2010/main" val="0"/>
                </a:ext>
              </a:extLst>
            </a:blip>
            <a:stretch>
              <a:fillRect/>
            </a:stretch>
          </p:blipFill>
          <p:spPr bwMode="auto">
            <a:xfrm>
              <a:off x="827088" y="1003301"/>
              <a:ext cx="7477125" cy="501967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7" name="Group 9"/>
            <p:cNvGrpSpPr>
              <a:grpSpLocks/>
            </p:cNvGrpSpPr>
            <p:nvPr/>
          </p:nvGrpSpPr>
          <p:grpSpPr bwMode="auto">
            <a:xfrm>
              <a:off x="2907746" y="1357301"/>
              <a:ext cx="540862" cy="392509"/>
              <a:chOff x="1587" y="520"/>
              <a:chExt cx="413" cy="298"/>
            </a:xfrm>
          </p:grpSpPr>
          <p:sp>
            <p:nvSpPr>
              <p:cNvPr id="67" name="AutoShape 10"/>
              <p:cNvSpPr>
                <a:spLocks noChangeArrowheads="1"/>
              </p:cNvSpPr>
              <p:nvPr/>
            </p:nvSpPr>
            <p:spPr bwMode="auto">
              <a:xfrm>
                <a:off x="1623" y="520"/>
                <a:ext cx="340"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latin typeface="Arial" charset="0"/>
                  <a:ea typeface="ヒラギノ角ゴ Pro W3" pitchFamily="48" charset="-128"/>
                </a:endParaRPr>
              </a:p>
            </p:txBody>
          </p:sp>
          <p:sp>
            <p:nvSpPr>
              <p:cNvPr id="68" name="AutoShape 11"/>
              <p:cNvSpPr>
                <a:spLocks noChangeArrowheads="1"/>
              </p:cNvSpPr>
              <p:nvPr/>
            </p:nvSpPr>
            <p:spPr bwMode="auto">
              <a:xfrm>
                <a:off x="1587" y="520"/>
                <a:ext cx="413" cy="298"/>
              </a:xfrm>
              <a:prstGeom prst="roundRect">
                <a:avLst>
                  <a:gd name="adj" fmla="val 546"/>
                </a:avLst>
              </a:prstGeom>
              <a:solidFill>
                <a:schemeClr val="bg1">
                  <a:lumMod val="85000"/>
                </a:schemeClr>
              </a:solidFill>
              <a:ln w="9525">
                <a:solidFill>
                  <a:schemeClr val="tx1">
                    <a:lumMod val="95000"/>
                    <a:lumOff val="5000"/>
                  </a:schemeClr>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GFZ</a:t>
                </a:r>
              </a:p>
            </p:txBody>
          </p:sp>
        </p:grpSp>
        <p:grpSp>
          <p:nvGrpSpPr>
            <p:cNvPr id="38" name="Group 12"/>
            <p:cNvGrpSpPr>
              <a:grpSpLocks/>
            </p:cNvGrpSpPr>
            <p:nvPr/>
          </p:nvGrpSpPr>
          <p:grpSpPr bwMode="auto">
            <a:xfrm>
              <a:off x="5413925" y="2208214"/>
              <a:ext cx="590067" cy="392155"/>
              <a:chOff x="3498" y="1144"/>
              <a:chExt cx="450" cy="298"/>
            </a:xfrm>
          </p:grpSpPr>
          <p:sp>
            <p:nvSpPr>
              <p:cNvPr id="65" name="AutoShape 13"/>
              <p:cNvSpPr>
                <a:spLocks noChangeArrowheads="1"/>
              </p:cNvSpPr>
              <p:nvPr/>
            </p:nvSpPr>
            <p:spPr bwMode="auto">
              <a:xfrm>
                <a:off x="3542" y="1144"/>
                <a:ext cx="371"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latin typeface="Arial" charset="0"/>
                  <a:ea typeface="ヒラギノ角ゴ Pro W3" pitchFamily="48" charset="-128"/>
                </a:endParaRPr>
              </a:p>
            </p:txBody>
          </p:sp>
          <p:sp>
            <p:nvSpPr>
              <p:cNvPr id="66" name="AutoShape 14"/>
              <p:cNvSpPr>
                <a:spLocks noChangeArrowheads="1"/>
              </p:cNvSpPr>
              <p:nvPr/>
            </p:nvSpPr>
            <p:spPr bwMode="auto">
              <a:xfrm>
                <a:off x="3498" y="1144"/>
                <a:ext cx="450" cy="298"/>
              </a:xfrm>
              <a:prstGeom prst="roundRect">
                <a:avLst>
                  <a:gd name="adj" fmla="val 546"/>
                </a:avLst>
              </a:prstGeom>
              <a:solidFill>
                <a:schemeClr val="bg1">
                  <a:lumMod val="85000"/>
                </a:schemeClr>
              </a:solidFill>
              <a:ln w="9525">
                <a:solidFill>
                  <a:schemeClr val="tx1">
                    <a:lumMod val="95000"/>
                    <a:lumOff val="5000"/>
                  </a:schemeClr>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AWI</a:t>
                </a:r>
              </a:p>
            </p:txBody>
          </p:sp>
        </p:grpSp>
        <p:grpSp>
          <p:nvGrpSpPr>
            <p:cNvPr id="39" name="Group 15"/>
            <p:cNvGrpSpPr>
              <a:grpSpLocks/>
            </p:cNvGrpSpPr>
            <p:nvPr/>
          </p:nvGrpSpPr>
          <p:grpSpPr bwMode="auto">
            <a:xfrm>
              <a:off x="3081053" y="2868614"/>
              <a:ext cx="624737" cy="1325958"/>
              <a:chOff x="1861" y="1669"/>
              <a:chExt cx="479" cy="1015"/>
            </a:xfrm>
            <a:solidFill>
              <a:srgbClr val="FF9900"/>
            </a:solidFill>
          </p:grpSpPr>
          <p:sp>
            <p:nvSpPr>
              <p:cNvPr id="62" name="AutoShape 16"/>
              <p:cNvSpPr>
                <a:spLocks noChangeArrowheads="1"/>
              </p:cNvSpPr>
              <p:nvPr/>
            </p:nvSpPr>
            <p:spPr bwMode="auto">
              <a:xfrm>
                <a:off x="1975" y="1669"/>
                <a:ext cx="329" cy="183"/>
              </a:xfrm>
              <a:prstGeom prst="roundRect">
                <a:avLst>
                  <a:gd name="adj" fmla="val 546"/>
                </a:avLst>
              </a:prstGeom>
              <a:grpFill/>
              <a:ln w="9525">
                <a:solidFill>
                  <a:srgbClr val="008000"/>
                </a:solidFill>
                <a:round/>
                <a:headEnd/>
                <a:tailEnd/>
              </a:ln>
            </p:spPr>
            <p:txBody>
              <a:bodyPr wrap="none" anchor="ctr"/>
              <a:lstStyle/>
              <a:p>
                <a:pPr eaLnBrk="0" hangingPunct="0"/>
                <a:endParaRPr lang="en-US">
                  <a:solidFill>
                    <a:srgbClr val="000000"/>
                  </a:solidFill>
                  <a:latin typeface="Arial" charset="0"/>
                  <a:ea typeface="ヒラギノ角ゴ Pro W3" pitchFamily="48" charset="-128"/>
                </a:endParaRPr>
              </a:p>
            </p:txBody>
          </p:sp>
          <p:sp>
            <p:nvSpPr>
              <p:cNvPr id="63" name="AutoShape 17"/>
              <p:cNvSpPr>
                <a:spLocks noChangeArrowheads="1"/>
              </p:cNvSpPr>
              <p:nvPr/>
            </p:nvSpPr>
            <p:spPr bwMode="auto">
              <a:xfrm>
                <a:off x="1939" y="1669"/>
                <a:ext cx="401" cy="301"/>
              </a:xfrm>
              <a:prstGeom prst="roundRect">
                <a:avLst>
                  <a:gd name="adj" fmla="val 546"/>
                </a:avLst>
              </a:prstGeom>
              <a:grpFill/>
              <a:ln w="9525">
                <a:solidFill>
                  <a:srgbClr val="5C2100"/>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PIK</a:t>
                </a:r>
              </a:p>
            </p:txBody>
          </p:sp>
          <p:sp>
            <p:nvSpPr>
              <p:cNvPr id="64" name="AutoShape 17"/>
              <p:cNvSpPr>
                <a:spLocks noChangeArrowheads="1"/>
              </p:cNvSpPr>
              <p:nvPr/>
            </p:nvSpPr>
            <p:spPr bwMode="auto">
              <a:xfrm>
                <a:off x="1861" y="2383"/>
                <a:ext cx="401" cy="301"/>
              </a:xfrm>
              <a:prstGeom prst="roundRect">
                <a:avLst>
                  <a:gd name="adj" fmla="val 546"/>
                </a:avLst>
              </a:prstGeom>
              <a:grpFill/>
              <a:ln w="9525">
                <a:solidFill>
                  <a:srgbClr val="5C2100"/>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PIK</a:t>
                </a:r>
              </a:p>
            </p:txBody>
          </p:sp>
        </p:grpSp>
        <p:grpSp>
          <p:nvGrpSpPr>
            <p:cNvPr id="40" name="Group 18"/>
            <p:cNvGrpSpPr>
              <a:grpSpLocks/>
            </p:cNvGrpSpPr>
            <p:nvPr/>
          </p:nvGrpSpPr>
          <p:grpSpPr bwMode="auto">
            <a:xfrm>
              <a:off x="1289789" y="1985954"/>
              <a:ext cx="523662" cy="393063"/>
              <a:chOff x="421" y="951"/>
              <a:chExt cx="399" cy="300"/>
            </a:xfrm>
          </p:grpSpPr>
          <p:sp>
            <p:nvSpPr>
              <p:cNvPr id="60" name="AutoShape 19"/>
              <p:cNvSpPr>
                <a:spLocks noChangeArrowheads="1"/>
              </p:cNvSpPr>
              <p:nvPr/>
            </p:nvSpPr>
            <p:spPr bwMode="auto">
              <a:xfrm>
                <a:off x="455" y="951"/>
                <a:ext cx="329"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latin typeface="Arial" charset="0"/>
                  <a:ea typeface="ヒラギノ角ゴ Pro W3" pitchFamily="48" charset="-128"/>
                </a:endParaRPr>
              </a:p>
            </p:txBody>
          </p:sp>
          <p:sp>
            <p:nvSpPr>
              <p:cNvPr id="61" name="AutoShape 20"/>
              <p:cNvSpPr>
                <a:spLocks noChangeArrowheads="1"/>
              </p:cNvSpPr>
              <p:nvPr/>
            </p:nvSpPr>
            <p:spPr bwMode="auto">
              <a:xfrm>
                <a:off x="421" y="951"/>
                <a:ext cx="399" cy="300"/>
              </a:xfrm>
              <a:prstGeom prst="roundRect">
                <a:avLst>
                  <a:gd name="adj" fmla="val 546"/>
                </a:avLst>
              </a:prstGeom>
              <a:solidFill>
                <a:srgbClr val="FF9900"/>
              </a:solidFill>
              <a:ln w="9525">
                <a:solidFill>
                  <a:srgbClr val="5C2100"/>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PIK</a:t>
                </a:r>
              </a:p>
            </p:txBody>
          </p:sp>
        </p:grpSp>
        <p:sp>
          <p:nvSpPr>
            <p:cNvPr id="41" name="AutoShape 21"/>
            <p:cNvSpPr>
              <a:spLocks noChangeArrowheads="1"/>
            </p:cNvSpPr>
            <p:nvPr/>
          </p:nvSpPr>
          <p:spPr bwMode="auto">
            <a:xfrm>
              <a:off x="3283752" y="4949827"/>
              <a:ext cx="1576371" cy="392759"/>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Einstein</a:t>
              </a:r>
              <a:r>
                <a:rPr lang="en-GB" sz="1300" b="1" dirty="0">
                  <a:solidFill>
                    <a:srgbClr val="FFFFFF"/>
                  </a:solidFill>
                  <a:effectLst>
                    <a:outerShdw blurRad="444500" sx="112000" sy="112000" algn="ctr" rotWithShape="0">
                      <a:prstClr val="black"/>
                    </a:outerShdw>
                  </a:effectLst>
                  <a:latin typeface="Verdana" pitchFamily="34" charset="0"/>
                  <a:ea typeface="ヒラギノ角ゴ Pro W3" pitchFamily="48" charset="-128"/>
                </a:rPr>
                <a:t> Tower</a:t>
              </a:r>
            </a:p>
          </p:txBody>
        </p:sp>
        <p:sp>
          <p:nvSpPr>
            <p:cNvPr id="42" name="AutoShape 22"/>
            <p:cNvSpPr>
              <a:spLocks noChangeArrowheads="1"/>
            </p:cNvSpPr>
            <p:nvPr/>
          </p:nvSpPr>
          <p:spPr bwMode="auto">
            <a:xfrm>
              <a:off x="3907383" y="4100515"/>
              <a:ext cx="1629270" cy="392759"/>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546100" sx="112000" sy="112000" algn="ctr" rotWithShape="0">
                      <a:prstClr val="black"/>
                    </a:outerShdw>
                  </a:effectLst>
                  <a:latin typeface="Verdana" pitchFamily="34" charset="0"/>
                  <a:ea typeface="ヒラギノ角ゴ Pro W3" pitchFamily="48" charset="-128"/>
                </a:rPr>
                <a:t>Great </a:t>
              </a:r>
              <a:r>
                <a:rPr lang="en-GB" sz="1300"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Refractor</a:t>
              </a:r>
            </a:p>
          </p:txBody>
        </p:sp>
        <p:sp>
          <p:nvSpPr>
            <p:cNvPr id="43" name="AutoShape 23"/>
            <p:cNvSpPr>
              <a:spLocks noChangeArrowheads="1"/>
            </p:cNvSpPr>
            <p:nvPr/>
          </p:nvSpPr>
          <p:spPr bwMode="auto">
            <a:xfrm>
              <a:off x="5020470" y="3530601"/>
              <a:ext cx="1577974" cy="392759"/>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Helmert Tower</a:t>
              </a:r>
            </a:p>
          </p:txBody>
        </p:sp>
        <p:sp>
          <p:nvSpPr>
            <p:cNvPr id="44" name="AutoShape 24"/>
            <p:cNvSpPr>
              <a:spLocks noChangeArrowheads="1"/>
            </p:cNvSpPr>
            <p:nvPr/>
          </p:nvSpPr>
          <p:spPr bwMode="auto">
            <a:xfrm>
              <a:off x="2897382" y="3232151"/>
              <a:ext cx="1537898" cy="659499"/>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buClr>
                  <a:srgbClr val="FFFFFF"/>
                </a:buClr>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Michelson Hall</a:t>
              </a:r>
            </a:p>
            <a:p>
              <a:pPr algn="ctr">
                <a:buClr>
                  <a:srgbClr val="FFFFFF"/>
                </a:buClr>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endParaRPr lang="en-GB" sz="1300" b="1" dirty="0">
                <a:solidFill>
                  <a:srgbClr val="FFFFFF"/>
                </a:solidFill>
                <a:latin typeface="Verdana" pitchFamily="34" charset="0"/>
                <a:ea typeface="ヒラギノ角ゴ Pro W3" pitchFamily="48" charset="-128"/>
              </a:endParaRPr>
            </a:p>
          </p:txBody>
        </p:sp>
        <p:sp>
          <p:nvSpPr>
            <p:cNvPr id="45" name="AutoShape 25"/>
            <p:cNvSpPr>
              <a:spLocks noChangeArrowheads="1"/>
            </p:cNvSpPr>
            <p:nvPr/>
          </p:nvSpPr>
          <p:spPr bwMode="auto">
            <a:xfrm>
              <a:off x="1582887" y="2347907"/>
              <a:ext cx="1218901" cy="392759"/>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err="1">
                  <a:solidFill>
                    <a:srgbClr val="FFFFFF"/>
                  </a:solidFill>
                  <a:latin typeface="Verdana" pitchFamily="34" charset="0"/>
                  <a:ea typeface="ヒラギノ角ゴ Pro W3" pitchFamily="48" charset="-128"/>
                </a:rPr>
                <a:t>Süring</a:t>
              </a:r>
              <a:r>
                <a:rPr lang="en-GB" sz="1300" b="1" dirty="0">
                  <a:solidFill>
                    <a:srgbClr val="FFFFFF"/>
                  </a:solidFill>
                  <a:latin typeface="Verdana" pitchFamily="34" charset="0"/>
                  <a:ea typeface="ヒラギノ角ゴ Pro W3" pitchFamily="48" charset="-128"/>
                </a:rPr>
                <a:t> Hall</a:t>
              </a:r>
            </a:p>
          </p:txBody>
        </p:sp>
        <p:sp>
          <p:nvSpPr>
            <p:cNvPr id="46" name="AutoShape 26"/>
            <p:cNvSpPr>
              <a:spLocks noChangeArrowheads="1"/>
            </p:cNvSpPr>
            <p:nvPr/>
          </p:nvSpPr>
          <p:spPr bwMode="auto">
            <a:xfrm>
              <a:off x="6640071" y="4729164"/>
              <a:ext cx="848607" cy="392759"/>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279400" sx="112000" sy="112000" algn="ctr" rotWithShape="0">
                      <a:prstClr val="black"/>
                    </a:outerShdw>
                  </a:effectLst>
                  <a:latin typeface="Verdana" pitchFamily="34" charset="0"/>
                  <a:ea typeface="ヒラギノ角ゴ Pro W3" pitchFamily="48" charset="-128"/>
                </a:rPr>
                <a:t>Library</a:t>
              </a:r>
            </a:p>
          </p:txBody>
        </p:sp>
        <p:grpSp>
          <p:nvGrpSpPr>
            <p:cNvPr id="47" name="Group 27"/>
            <p:cNvGrpSpPr>
              <a:grpSpLocks/>
            </p:cNvGrpSpPr>
            <p:nvPr/>
          </p:nvGrpSpPr>
          <p:grpSpPr bwMode="auto">
            <a:xfrm>
              <a:off x="6727003" y="3740161"/>
              <a:ext cx="541120" cy="392509"/>
              <a:chOff x="4515" y="2344"/>
              <a:chExt cx="412" cy="298"/>
            </a:xfrm>
          </p:grpSpPr>
          <p:sp>
            <p:nvSpPr>
              <p:cNvPr id="58" name="AutoShape 28"/>
              <p:cNvSpPr>
                <a:spLocks noChangeArrowheads="1"/>
              </p:cNvSpPr>
              <p:nvPr/>
            </p:nvSpPr>
            <p:spPr bwMode="auto">
              <a:xfrm>
                <a:off x="4551" y="2344"/>
                <a:ext cx="340"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latin typeface="Arial" charset="0"/>
                  <a:ea typeface="ヒラギノ角ゴ Pro W3" pitchFamily="48" charset="-128"/>
                </a:endParaRPr>
              </a:p>
            </p:txBody>
          </p:sp>
          <p:sp>
            <p:nvSpPr>
              <p:cNvPr id="59" name="AutoShape 29"/>
              <p:cNvSpPr>
                <a:spLocks noChangeArrowheads="1"/>
              </p:cNvSpPr>
              <p:nvPr/>
            </p:nvSpPr>
            <p:spPr bwMode="auto">
              <a:xfrm>
                <a:off x="4515" y="2344"/>
                <a:ext cx="412" cy="298"/>
              </a:xfrm>
              <a:prstGeom prst="roundRect">
                <a:avLst>
                  <a:gd name="adj" fmla="val 546"/>
                </a:avLst>
              </a:prstGeom>
              <a:solidFill>
                <a:schemeClr val="bg1">
                  <a:lumMod val="85000"/>
                </a:schemeClr>
              </a:solidFill>
              <a:ln w="9525">
                <a:solidFill>
                  <a:schemeClr val="tx1">
                    <a:lumMod val="95000"/>
                    <a:lumOff val="5000"/>
                  </a:schemeClr>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GFZ</a:t>
                </a:r>
              </a:p>
            </p:txBody>
          </p:sp>
        </p:grpSp>
        <p:pic>
          <p:nvPicPr>
            <p:cNvPr id="48" name="Picture 30" descr="hau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114426"/>
              <a:ext cx="1752600" cy="1617663"/>
            </a:xfrm>
            <a:prstGeom prst="rect">
              <a:avLst/>
            </a:prstGeom>
            <a:noFill/>
            <a:ln w="19050">
              <a:solidFill>
                <a:schemeClr val="bg1"/>
              </a:solidFill>
              <a:miter lim="800000"/>
              <a:headEnd/>
              <a:tailEnd/>
            </a:ln>
            <a:effectLst>
              <a:outerShdw blurRad="50800" dist="63500" dir="2700000" algn="tl" rotWithShape="0">
                <a:prstClr val="black"/>
              </a:outerShdw>
            </a:effectLst>
            <a:extLst>
              <a:ext uri="{909E8E84-426E-40DD-AFC4-6F175D3DCCD1}">
                <a14:hiddenFill xmlns:a14="http://schemas.microsoft.com/office/drawing/2010/main">
                  <a:solidFill>
                    <a:srgbClr val="FFFFFF"/>
                  </a:solidFill>
                </a14:hiddenFill>
              </a:ext>
            </a:extLst>
          </p:spPr>
        </p:pic>
        <p:sp>
          <p:nvSpPr>
            <p:cNvPr id="49" name="AutoShape 31"/>
            <p:cNvSpPr>
              <a:spLocks noChangeArrowheads="1"/>
            </p:cNvSpPr>
            <p:nvPr/>
          </p:nvSpPr>
          <p:spPr bwMode="auto">
            <a:xfrm rot="19685120">
              <a:off x="1366757" y="3964617"/>
              <a:ext cx="641504" cy="122904"/>
            </a:xfrm>
            <a:prstGeom prst="rightArrow">
              <a:avLst>
                <a:gd name="adj1" fmla="val 50000"/>
                <a:gd name="adj2" fmla="val 330556"/>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eaLnBrk="0" hangingPunct="0"/>
              <a:endParaRPr lang="en-US">
                <a:solidFill>
                  <a:srgbClr val="000000"/>
                </a:solidFill>
                <a:latin typeface="Arial" charset="0"/>
                <a:ea typeface="ヒラギノ角ゴ Pro W3" pitchFamily="48" charset="-128"/>
              </a:endParaRPr>
            </a:p>
          </p:txBody>
        </p:sp>
        <p:sp>
          <p:nvSpPr>
            <p:cNvPr id="50" name="AutoShape 32"/>
            <p:cNvSpPr>
              <a:spLocks noChangeArrowheads="1"/>
            </p:cNvSpPr>
            <p:nvPr/>
          </p:nvSpPr>
          <p:spPr bwMode="auto">
            <a:xfrm rot="9900000">
              <a:off x="4931715" y="2656795"/>
              <a:ext cx="1511300" cy="134301"/>
            </a:xfrm>
            <a:prstGeom prst="rightArrow">
              <a:avLst>
                <a:gd name="adj1" fmla="val 50000"/>
                <a:gd name="adj2" fmla="val 330556"/>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eaLnBrk="0" hangingPunct="0"/>
              <a:endParaRPr lang="en-US">
                <a:solidFill>
                  <a:srgbClr val="000000"/>
                </a:solidFill>
                <a:latin typeface="Arial" charset="0"/>
                <a:ea typeface="ヒラギノ角ゴ Pro W3" pitchFamily="48" charset="-128"/>
              </a:endParaRPr>
            </a:p>
          </p:txBody>
        </p:sp>
        <p:sp>
          <p:nvSpPr>
            <p:cNvPr id="51" name="Rectangle 33"/>
            <p:cNvSpPr>
              <a:spLocks noChangeArrowheads="1"/>
            </p:cNvSpPr>
            <p:nvPr/>
          </p:nvSpPr>
          <p:spPr bwMode="auto">
            <a:xfrm>
              <a:off x="4686966" y="5214951"/>
              <a:ext cx="3528372" cy="943848"/>
            </a:xfrm>
            <a:prstGeom prst="rect">
              <a:avLst/>
            </a:prstGeom>
            <a:solidFill>
              <a:schemeClr val="bg1">
                <a:alpha val="74000"/>
              </a:schemeClr>
            </a:solidFill>
            <a:ln>
              <a:solidFill>
                <a:schemeClr val="tx1">
                  <a:alpha val="69000"/>
                </a:scheme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sz="1000" b="1" dirty="0">
                  <a:solidFill>
                    <a:srgbClr val="000000"/>
                  </a:solidFill>
                  <a:latin typeface="Calibri"/>
                  <a:ea typeface="ヒラギノ角ゴ Pro W3" pitchFamily="48" charset="-128"/>
                </a:rPr>
                <a:t>AIP   -  Astrophysical Institute Potsdam</a:t>
              </a:r>
            </a:p>
            <a:p>
              <a:pPr eaLnBrk="0" hangingPunct="0"/>
              <a:r>
                <a:rPr lang="en-GB" sz="1000" b="1" dirty="0">
                  <a:solidFill>
                    <a:srgbClr val="000000"/>
                  </a:solidFill>
                  <a:latin typeface="Calibri"/>
                  <a:ea typeface="ヒラギノ角ゴ Pro W3" pitchFamily="48" charset="-128"/>
                </a:rPr>
                <a:t>AWI -  Alfred-Wegener-Institute for Polar- and Marine Research</a:t>
              </a:r>
            </a:p>
            <a:p>
              <a:pPr eaLnBrk="0" hangingPunct="0"/>
              <a:r>
                <a:rPr lang="en-GB" sz="1000" b="1" dirty="0">
                  <a:solidFill>
                    <a:srgbClr val="000000"/>
                  </a:solidFill>
                  <a:latin typeface="Calibri"/>
                  <a:ea typeface="ヒラギノ角ゴ Pro W3" pitchFamily="48" charset="-128"/>
                </a:rPr>
                <a:t>GFZ  -  German Research Centre for Geosciences</a:t>
              </a:r>
            </a:p>
            <a:p>
              <a:pPr eaLnBrk="0" hangingPunct="0"/>
              <a:r>
                <a:rPr lang="en-GB" sz="1000" b="1" dirty="0">
                  <a:solidFill>
                    <a:srgbClr val="000000"/>
                  </a:solidFill>
                  <a:latin typeface="Calibri"/>
                  <a:ea typeface="ヒラギノ角ゴ Pro W3" pitchFamily="48" charset="-128"/>
                </a:rPr>
                <a:t>PIK   -  Potsdam Institute for Climate Impact Research</a:t>
              </a:r>
            </a:p>
          </p:txBody>
        </p:sp>
        <p:grpSp>
          <p:nvGrpSpPr>
            <p:cNvPr id="52" name="Group 34"/>
            <p:cNvGrpSpPr>
              <a:grpSpLocks/>
            </p:cNvGrpSpPr>
            <p:nvPr/>
          </p:nvGrpSpPr>
          <p:grpSpPr bwMode="auto">
            <a:xfrm>
              <a:off x="4709555" y="4476751"/>
              <a:ext cx="524988" cy="392155"/>
              <a:chOff x="3526" y="1144"/>
              <a:chExt cx="401" cy="298"/>
            </a:xfrm>
          </p:grpSpPr>
          <p:sp>
            <p:nvSpPr>
              <p:cNvPr id="56" name="AutoShape 35"/>
              <p:cNvSpPr>
                <a:spLocks noChangeArrowheads="1"/>
              </p:cNvSpPr>
              <p:nvPr/>
            </p:nvSpPr>
            <p:spPr bwMode="auto">
              <a:xfrm>
                <a:off x="3542" y="1144"/>
                <a:ext cx="371" cy="183"/>
              </a:xfrm>
              <a:prstGeom prst="roundRect">
                <a:avLst>
                  <a:gd name="adj" fmla="val 546"/>
                </a:avLst>
              </a:prstGeom>
              <a:solidFill>
                <a:srgbClr val="B9FFB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solidFill>
                    <a:srgbClr val="000000"/>
                  </a:solidFill>
                  <a:latin typeface="Arial" charset="0"/>
                  <a:ea typeface="ヒラギノ角ゴ Pro W3" pitchFamily="48" charset="-128"/>
                </a:endParaRPr>
              </a:p>
            </p:txBody>
          </p:sp>
          <p:sp>
            <p:nvSpPr>
              <p:cNvPr id="57" name="AutoShape 36"/>
              <p:cNvSpPr>
                <a:spLocks noChangeArrowheads="1"/>
              </p:cNvSpPr>
              <p:nvPr/>
            </p:nvSpPr>
            <p:spPr bwMode="auto">
              <a:xfrm>
                <a:off x="3526" y="1144"/>
                <a:ext cx="401" cy="298"/>
              </a:xfrm>
              <a:prstGeom prst="roundRect">
                <a:avLst>
                  <a:gd name="adj" fmla="val 546"/>
                </a:avLst>
              </a:prstGeom>
              <a:solidFill>
                <a:schemeClr val="bg1">
                  <a:lumMod val="85000"/>
                </a:schemeClr>
              </a:solidFill>
              <a:ln w="9525">
                <a:solidFill>
                  <a:schemeClr val="tx1">
                    <a:lumMod val="85000"/>
                    <a:lumOff val="15000"/>
                  </a:schemeClr>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a:solidFill>
                      <a:srgbClr val="000000"/>
                    </a:solidFill>
                    <a:latin typeface="Verdana" pitchFamily="34" charset="0"/>
                    <a:ea typeface="ヒラギノ角ゴ Pro W3" pitchFamily="48" charset="-128"/>
                  </a:rPr>
                  <a:t>AIP</a:t>
                </a:r>
              </a:p>
            </p:txBody>
          </p:sp>
        </p:grpSp>
        <p:sp>
          <p:nvSpPr>
            <p:cNvPr id="53" name="AutoShape 23"/>
            <p:cNvSpPr>
              <a:spLocks noChangeArrowheads="1"/>
            </p:cNvSpPr>
            <p:nvPr/>
          </p:nvSpPr>
          <p:spPr bwMode="auto">
            <a:xfrm>
              <a:off x="1785918" y="3520140"/>
              <a:ext cx="1303358" cy="926237"/>
            </a:xfrm>
            <a:prstGeom prst="roundRect">
              <a:avLst>
                <a:gd name="adj" fmla="val 54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“Trefoil”</a:t>
              </a:r>
            </a:p>
            <a:p>
              <a:pPr algn="ctr">
                <a:buClr>
                  <a:srgbClr val="FFFFFF"/>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FFFFFF"/>
                  </a:solidFill>
                  <a:effectLst>
                    <a:outerShdw blurRad="292100" sx="112000" sy="112000" algn="ctr" rotWithShape="0">
                      <a:prstClr val="black"/>
                    </a:outerShdw>
                  </a:effectLst>
                  <a:latin typeface="Verdana" pitchFamily="34" charset="0"/>
                  <a:ea typeface="ヒラギノ角ゴ Pro W3" pitchFamily="48" charset="-128"/>
                </a:rPr>
                <a:t>Building Site </a:t>
              </a:r>
            </a:p>
          </p:txBody>
        </p:sp>
        <p:sp>
          <p:nvSpPr>
            <p:cNvPr id="55" name="AutoShape 17"/>
            <p:cNvSpPr>
              <a:spLocks noChangeArrowheads="1"/>
            </p:cNvSpPr>
            <p:nvPr/>
          </p:nvSpPr>
          <p:spPr bwMode="auto">
            <a:xfrm>
              <a:off x="1359149" y="3415595"/>
              <a:ext cx="523198" cy="392759"/>
            </a:xfrm>
            <a:prstGeom prst="roundRect">
              <a:avLst>
                <a:gd name="adj" fmla="val 546"/>
              </a:avLst>
            </a:prstGeom>
            <a:solidFill>
              <a:srgbClr val="FF9900"/>
            </a:solidFill>
            <a:ln w="9525">
              <a:solidFill>
                <a:srgbClr val="5C2100"/>
              </a:solidFill>
              <a:round/>
              <a:headEnd/>
              <a:tailEnd/>
            </a:ln>
            <a:effectLst>
              <a:outerShdw blurRad="203200" sx="102000" sy="102000" algn="ctr" rotWithShape="0">
                <a:prstClr val="black"/>
              </a:outerShdw>
            </a:effectLst>
          </p:spPr>
          <p:txBody>
            <a:bodyPr wrap="none" lIns="90000" tIns="46800" rIns="90000" bIns="46800">
              <a:spAutoFit/>
            </a:bodyPr>
            <a:lstStyle/>
            <a:p>
              <a:pPr algn="ctr">
                <a:buClr>
                  <a:srgbClr val="000000"/>
                </a:buClr>
                <a:buSzPct val="100000"/>
                <a:tabLst>
                  <a:tab pos="0" algn="l"/>
                  <a:tab pos="914310" algn="l"/>
                  <a:tab pos="1828619" algn="l"/>
                  <a:tab pos="2742926" algn="l"/>
                  <a:tab pos="3657235" algn="l"/>
                  <a:tab pos="4571544" algn="l"/>
                  <a:tab pos="5485852" algn="l"/>
                  <a:tab pos="6400160" algn="l"/>
                  <a:tab pos="7314468" algn="l"/>
                  <a:tab pos="8228778" algn="l"/>
                  <a:tab pos="9143087" algn="l"/>
                  <a:tab pos="10057394" algn="l"/>
                </a:tabLst>
              </a:pPr>
              <a:r>
                <a:rPr lang="en-GB" sz="1300" b="1" dirty="0">
                  <a:solidFill>
                    <a:srgbClr val="000000"/>
                  </a:solidFill>
                  <a:latin typeface="Verdana" pitchFamily="34" charset="0"/>
                  <a:ea typeface="ヒラギノ角ゴ Pro W3" pitchFamily="48" charset="-128"/>
                </a:rPr>
                <a:t>PIK</a:t>
              </a:r>
            </a:p>
          </p:txBody>
        </p:sp>
      </p:grpSp>
      <p:pic>
        <p:nvPicPr>
          <p:cNvPr id="70" name="Picture 69" descr="C:\Users\ckoehler\Desktop\PIK-Neubau_vonob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70" y="3282203"/>
            <a:ext cx="2180355" cy="114581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bwMode="auto">
          <a:xfrm>
            <a:off x="179516" y="123480"/>
            <a:ext cx="8385175" cy="6929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ctr" eaLnBrk="1" hangingPunct="1"/>
            <a:r>
              <a:rPr lang="en-US" altLang="en-US" sz="2800" dirty="0">
                <a:solidFill>
                  <a:srgbClr val="FF6600"/>
                </a:solidFill>
              </a:rPr>
              <a:t>From emissions to temperatures</a:t>
            </a:r>
            <a:br>
              <a:rPr lang="en-US" altLang="en-US" sz="1800" dirty="0">
                <a:solidFill>
                  <a:srgbClr val="FF6600"/>
                </a:solidFill>
              </a:rPr>
            </a:br>
            <a:r>
              <a:rPr lang="en-US" altLang="en-US" sz="1800" dirty="0">
                <a:solidFill>
                  <a:srgbClr val="FF6600"/>
                </a:solidFill>
              </a:rPr>
              <a:t>Business-as-usual in red</a:t>
            </a:r>
          </a:p>
        </p:txBody>
      </p:sp>
      <p:sp>
        <p:nvSpPr>
          <p:cNvPr id="12291" name="Rectangle 15"/>
          <p:cNvSpPr>
            <a:spLocks noChangeArrowheads="1"/>
          </p:cNvSpPr>
          <p:nvPr/>
        </p:nvSpPr>
        <p:spPr bwMode="auto">
          <a:xfrm>
            <a:off x="1835155" y="4786316"/>
            <a:ext cx="7273925" cy="37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ctr"/>
          <a:lstStyle>
            <a:lvl1pPr>
              <a:defRPr sz="2400">
                <a:solidFill>
                  <a:schemeClr val="tx1"/>
                </a:solidFill>
                <a:latin typeface="Arial" charset="0"/>
                <a:ea typeface="ヒラギノ角ゴ Pro W3" pitchFamily="48" charset="-128"/>
              </a:defRPr>
            </a:lvl1pPr>
            <a:lvl2pPr marL="742950" indent="-285750">
              <a:defRPr sz="2400">
                <a:solidFill>
                  <a:schemeClr val="tx1"/>
                </a:solidFill>
                <a:latin typeface="Arial" charset="0"/>
                <a:ea typeface="ヒラギノ角ゴ Pro W3" pitchFamily="48" charset="-128"/>
              </a:defRPr>
            </a:lvl2pPr>
            <a:lvl3pPr marL="1143000" indent="-228600">
              <a:defRPr sz="2400">
                <a:solidFill>
                  <a:schemeClr val="tx1"/>
                </a:solidFill>
                <a:latin typeface="Arial" charset="0"/>
                <a:ea typeface="ヒラギノ角ゴ Pro W3" pitchFamily="48" charset="-128"/>
              </a:defRPr>
            </a:lvl3pPr>
            <a:lvl4pPr marL="1600200" indent="-228600">
              <a:defRPr sz="2400">
                <a:solidFill>
                  <a:schemeClr val="tx1"/>
                </a:solidFill>
                <a:latin typeface="Arial" charset="0"/>
                <a:ea typeface="ヒラギノ角ゴ Pro W3" pitchFamily="48" charset="-128"/>
              </a:defRPr>
            </a:lvl4pPr>
            <a:lvl5pPr marL="2057400" indent="-228600">
              <a:defRPr sz="2400">
                <a:solidFill>
                  <a:schemeClr val="tx1"/>
                </a:solidFill>
                <a:latin typeface="Arial"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48" charset="-128"/>
              </a:defRPr>
            </a:lvl9pPr>
          </a:lstStyle>
          <a:p>
            <a:pPr algn="r"/>
            <a:r>
              <a:rPr lang="en-GB" altLang="en-US" sz="1600" i="1" dirty="0"/>
              <a:t>World Meteorological Organization, 2014.</a:t>
            </a:r>
          </a:p>
        </p:txBody>
      </p:sp>
      <p:pic>
        <p:nvPicPr>
          <p:cNvPr id="12292" name="Picture 4"/>
          <p:cNvPicPr>
            <a:picLocks noGrp="1" noChangeAspect="1"/>
          </p:cNvPicPr>
          <p:nvPr/>
        </p:nvPicPr>
        <p:blipFill>
          <a:blip r:embed="rId3" cstate="print">
            <a:extLst>
              <a:ext uri="{28A0092B-C50C-407E-A947-70E740481C1C}">
                <a14:useLocalDpi xmlns:a14="http://schemas.microsoft.com/office/drawing/2010/main" val="0"/>
              </a:ext>
            </a:extLst>
          </a:blip>
          <a:srcRect l="-7063" r="-7063"/>
          <a:stretch>
            <a:fillRect/>
          </a:stretch>
        </p:blipFill>
        <p:spPr bwMode="auto">
          <a:xfrm>
            <a:off x="1436317" y="1061888"/>
            <a:ext cx="6088015" cy="352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bwMode="auto">
          <a:xfrm>
            <a:off x="1763688" y="1923678"/>
            <a:ext cx="5544616" cy="1080120"/>
          </a:xfrm>
          <a:prstGeom prst="round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38" tIns="45719" rIns="91438" bIns="45719" numCol="1" spcCol="0" rtlCol="0" anchor="t" anchorCtr="0" compatLnSpc="1">
            <a:prstTxWarp prst="textNoShape">
              <a:avLst/>
            </a:prstTxWarp>
          </a:bodyPr>
          <a:lstStyle/>
          <a:p>
            <a:pPr algn="ctr"/>
            <a:r>
              <a:rPr lang="de-DE" dirty="0"/>
              <a:t>Budget: 400 </a:t>
            </a:r>
            <a:r>
              <a:rPr lang="de-DE" dirty="0" err="1"/>
              <a:t>Gt</a:t>
            </a:r>
            <a:r>
              <a:rPr lang="de-DE" dirty="0"/>
              <a:t> CO2</a:t>
            </a:r>
          </a:p>
          <a:p>
            <a:pPr algn="ctr"/>
            <a:r>
              <a:rPr lang="de-DE" dirty="0" err="1"/>
              <a:t>Current</a:t>
            </a:r>
            <a:r>
              <a:rPr lang="de-DE" dirty="0"/>
              <a:t> </a:t>
            </a:r>
            <a:r>
              <a:rPr lang="de-DE" dirty="0" err="1"/>
              <a:t>annual</a:t>
            </a:r>
            <a:r>
              <a:rPr lang="de-DE" dirty="0"/>
              <a:t> </a:t>
            </a:r>
            <a:r>
              <a:rPr lang="de-DE" dirty="0" err="1"/>
              <a:t>emission</a:t>
            </a:r>
            <a:r>
              <a:rPr lang="de-DE" dirty="0"/>
              <a:t>: 40 </a:t>
            </a:r>
            <a:r>
              <a:rPr lang="de-DE" dirty="0" err="1"/>
              <a:t>Gt</a:t>
            </a:r>
            <a:r>
              <a:rPr lang="de-DE" dirty="0"/>
              <a:t> CO2</a:t>
            </a:r>
          </a:p>
        </p:txBody>
      </p:sp>
    </p:spTree>
    <p:extLst>
      <p:ext uri="{BB962C8B-B14F-4D97-AF65-F5344CB8AC3E}">
        <p14:creationId xmlns:p14="http://schemas.microsoft.com/office/powerpoint/2010/main" val="58240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de-DE" altLang="en-US" dirty="0"/>
              <a:t>Average </a:t>
            </a:r>
            <a:r>
              <a:rPr lang="de-DE" altLang="en-US" dirty="0" err="1"/>
              <a:t>climate</a:t>
            </a:r>
            <a:r>
              <a:rPr lang="de-DE" altLang="en-US" dirty="0"/>
              <a:t> </a:t>
            </a:r>
            <a:r>
              <a:rPr lang="de-DE" altLang="en-US" dirty="0" err="1"/>
              <a:t>scenario</a:t>
            </a:r>
            <a:endParaRPr lang="en-US" altLang="en-US" sz="2400" dirty="0">
              <a:solidFill>
                <a:srgbClr val="FF0000"/>
              </a:solidFill>
            </a:endParaRPr>
          </a:p>
        </p:txBody>
      </p:sp>
      <p:pic>
        <p:nvPicPr>
          <p:cNvPr id="3" name="nishioka_erderwaermung_1min.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843558"/>
            <a:ext cx="5715798" cy="3315163"/>
          </a:xfrm>
          <a:prstGeom prst="rect">
            <a:avLst/>
          </a:prstGeom>
        </p:spPr>
      </p:pic>
    </p:spTree>
    <p:extLst>
      <p:ext uri="{BB962C8B-B14F-4D97-AF65-F5344CB8AC3E}">
        <p14:creationId xmlns:p14="http://schemas.microsoft.com/office/powerpoint/2010/main" val="1079050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0" y="613772"/>
            <a:ext cx="3566838" cy="2499851"/>
          </a:xfrm>
          <a:prstGeom prst="rect">
            <a:avLst/>
          </a:prstGeom>
        </p:spPr>
      </p:pic>
      <p:grpSp>
        <p:nvGrpSpPr>
          <p:cNvPr id="33" name="Group 32"/>
          <p:cNvGrpSpPr/>
          <p:nvPr/>
        </p:nvGrpSpPr>
        <p:grpSpPr>
          <a:xfrm>
            <a:off x="3134032" y="1524706"/>
            <a:ext cx="5395268" cy="3638989"/>
            <a:chOff x="4607725" y="2032936"/>
            <a:chExt cx="6754843" cy="4700933"/>
          </a:xfrm>
        </p:grpSpPr>
        <p:grpSp>
          <p:nvGrpSpPr>
            <p:cNvPr id="21" name="Group 20"/>
            <p:cNvGrpSpPr/>
            <p:nvPr/>
          </p:nvGrpSpPr>
          <p:grpSpPr>
            <a:xfrm>
              <a:off x="4925962" y="2032936"/>
              <a:ext cx="6347460" cy="4105910"/>
              <a:chOff x="4925962" y="2032936"/>
              <a:chExt cx="6347460" cy="4105910"/>
            </a:xfrm>
          </p:grpSpPr>
          <p:grpSp>
            <p:nvGrpSpPr>
              <p:cNvPr id="6" name="Group 3">
                <a:extLst>
                  <a:ext uri="{FF2B5EF4-FFF2-40B4-BE49-F238E27FC236}">
                    <a16:creationId xmlns:a16="http://schemas.microsoft.com/office/drawing/2014/main" id="{AE272A07-DB2E-47DC-8995-98605E95135C}"/>
                  </a:ext>
                </a:extLst>
              </p:cNvPr>
              <p:cNvGrpSpPr>
                <a:grpSpLocks noChangeAspect="1"/>
              </p:cNvGrpSpPr>
              <p:nvPr/>
            </p:nvGrpSpPr>
            <p:grpSpPr bwMode="auto">
              <a:xfrm>
                <a:off x="4925962" y="2032936"/>
                <a:ext cx="6347460" cy="4105910"/>
                <a:chOff x="11800" y="621056"/>
                <a:chExt cx="9060792" cy="5688632"/>
              </a:xfrm>
            </p:grpSpPr>
            <p:grpSp>
              <p:nvGrpSpPr>
                <p:cNvPr id="7" name="Group 2">
                  <a:extLst>
                    <a:ext uri="{FF2B5EF4-FFF2-40B4-BE49-F238E27FC236}">
                      <a16:creationId xmlns:a16="http://schemas.microsoft.com/office/drawing/2014/main" id="{99C976F7-1906-414B-9390-FAB3EAA17208}"/>
                    </a:ext>
                  </a:extLst>
                </p:cNvPr>
                <p:cNvGrpSpPr>
                  <a:grpSpLocks/>
                </p:cNvGrpSpPr>
                <p:nvPr/>
              </p:nvGrpSpPr>
              <p:grpSpPr bwMode="auto">
                <a:xfrm>
                  <a:off x="11800" y="621056"/>
                  <a:ext cx="9060792" cy="5688632"/>
                  <a:chOff x="-24296" y="512768"/>
                  <a:chExt cx="9060792" cy="5688632"/>
                </a:xfrm>
              </p:grpSpPr>
              <p:pic>
                <p:nvPicPr>
                  <p:cNvPr id="10" name="Picture 5">
                    <a:extLst>
                      <a:ext uri="{FF2B5EF4-FFF2-40B4-BE49-F238E27FC236}">
                        <a16:creationId xmlns:a16="http://schemas.microsoft.com/office/drawing/2014/main" id="{518667EB-0B86-4248-9F7A-85B5AC6D7E25}"/>
                      </a:ext>
                    </a:extLst>
                  </p:cNvPr>
                  <p:cNvPicPr>
                    <a:picLocks noChangeAspect="1"/>
                  </p:cNvPicPr>
                  <p:nvPr/>
                </p:nvPicPr>
                <p:blipFill>
                  <a:blip r:embed="rId3">
                    <a:extLst>
                      <a:ext uri="{28A0092B-C50C-407E-A947-70E740481C1C}">
                        <a14:useLocalDpi xmlns:a14="http://schemas.microsoft.com/office/drawing/2010/main" val="0"/>
                      </a:ext>
                    </a:extLst>
                  </a:blip>
                  <a:srcRect l="2966"/>
                  <a:stretch>
                    <a:fillRect/>
                  </a:stretch>
                </p:blipFill>
                <p:spPr bwMode="auto">
                  <a:xfrm>
                    <a:off x="324853" y="548680"/>
                    <a:ext cx="8711643" cy="564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53762425-8073-4745-A107-CE0C1D6EA8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96085"/>
                  <a:stretch>
                    <a:fillRect/>
                  </a:stretch>
                </p:blipFill>
                <p:spPr bwMode="auto">
                  <a:xfrm>
                    <a:off x="-24296" y="512768"/>
                    <a:ext cx="35854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1056686" y="867855"/>
                  <a:ext cx="2556285" cy="4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Shakun</a:t>
                  </a:r>
                  <a:r>
                    <a:rPr lang="de-DE" altLang="en-US" sz="900" b="0" dirty="0">
                      <a:solidFill>
                        <a:srgbClr val="000000"/>
                      </a:solidFill>
                    </a:rPr>
                    <a:t> et al. 2012</a:t>
                  </a:r>
                  <a:endParaRPr lang="en-US" altLang="en-US" sz="900" b="0" dirty="0">
                    <a:solidFill>
                      <a:srgbClr val="000000"/>
                    </a:solidFill>
                  </a:endParaRPr>
                </a:p>
              </p:txBody>
            </p:sp>
            <p:sp>
              <p:nvSpPr>
                <p:cNvPr id="9" name="TextBox 7">
                  <a:extLst>
                    <a:ext uri="{FF2B5EF4-FFF2-40B4-BE49-F238E27FC236}">
                      <a16:creationId xmlns:a16="http://schemas.microsoft.com/office/drawing/2014/main" id="{26531A0E-E833-432A-BDB0-C55934FFC588}"/>
                    </a:ext>
                  </a:extLst>
                </p:cNvPr>
                <p:cNvSpPr txBox="1">
                  <a:spLocks noChangeArrowheads="1"/>
                </p:cNvSpPr>
                <p:nvPr/>
              </p:nvSpPr>
              <p:spPr bwMode="auto">
                <a:xfrm>
                  <a:off x="1056686" y="1260002"/>
                  <a:ext cx="2556285" cy="41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Marcott</a:t>
                  </a:r>
                  <a:r>
                    <a:rPr lang="de-DE" altLang="en-US" sz="900" b="0" dirty="0">
                      <a:solidFill>
                        <a:srgbClr val="000000"/>
                      </a:solidFill>
                    </a:rPr>
                    <a:t> et al. 2013</a:t>
                  </a:r>
                  <a:endParaRPr lang="en-US" altLang="en-US" sz="900" b="0" dirty="0">
                    <a:solidFill>
                      <a:srgbClr val="000000"/>
                    </a:solidFill>
                  </a:endParaRPr>
                </a:p>
              </p:txBody>
            </p:sp>
          </p:grpSp>
          <p:sp>
            <p:nvSpPr>
              <p:cNvPr id="20" name="Rectangle 19"/>
              <p:cNvSpPr/>
              <p:nvPr/>
            </p:nvSpPr>
            <p:spPr>
              <a:xfrm>
                <a:off x="8819536" y="3598606"/>
                <a:ext cx="334297" cy="235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panose="020F0502020204030204" pitchFamily="34" charset="0"/>
                </a:endParaRPr>
              </a:p>
            </p:txBody>
          </p:sp>
        </p:grpSp>
        <p:sp>
          <p:nvSpPr>
            <p:cNvPr id="22"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5293909" y="5224657"/>
              <a:ext cx="1790783" cy="47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a:solidFill>
                    <a:srgbClr val="000000"/>
                  </a:solidFill>
                </a:rPr>
                <a:t>Last </a:t>
              </a:r>
              <a:br>
                <a:rPr lang="de-DE" altLang="en-US" sz="900" b="0" dirty="0">
                  <a:solidFill>
                    <a:srgbClr val="000000"/>
                  </a:solidFill>
                </a:rPr>
              </a:br>
              <a:r>
                <a:rPr lang="de-DE" altLang="en-US" sz="900" b="0" dirty="0" err="1">
                  <a:solidFill>
                    <a:srgbClr val="000000"/>
                  </a:solidFill>
                </a:rPr>
                <a:t>Ice</a:t>
              </a:r>
              <a:r>
                <a:rPr lang="de-DE" altLang="en-US" sz="900" b="0" dirty="0">
                  <a:solidFill>
                    <a:srgbClr val="000000"/>
                  </a:solidFill>
                </a:rPr>
                <a:t> Age</a:t>
              </a:r>
              <a:endParaRPr lang="en-US" altLang="en-US" sz="900" b="0" dirty="0">
                <a:solidFill>
                  <a:srgbClr val="000000"/>
                </a:solidFill>
              </a:endParaRPr>
            </a:p>
          </p:txBody>
        </p:sp>
        <p:sp>
          <p:nvSpPr>
            <p:cNvPr id="23"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9521968" y="4393831"/>
              <a:ext cx="1790783" cy="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Present-day</a:t>
              </a:r>
              <a:endParaRPr lang="en-US" altLang="en-US" sz="900" b="0" dirty="0">
                <a:solidFill>
                  <a:srgbClr val="000000"/>
                </a:solidFill>
              </a:endParaRPr>
            </a:p>
          </p:txBody>
        </p:sp>
        <p:sp>
          <p:nvSpPr>
            <p:cNvPr id="24" name="TextBox 6">
              <a:extLst>
                <a:ext uri="{FF2B5EF4-FFF2-40B4-BE49-F238E27FC236}">
                  <a16:creationId xmlns:a16="http://schemas.microsoft.com/office/drawing/2014/main" id="{AA7C5742-5632-4C21-A210-D687305EDEFE}"/>
                </a:ext>
              </a:extLst>
            </p:cNvPr>
            <p:cNvSpPr txBox="1">
              <a:spLocks noChangeArrowheads="1"/>
            </p:cNvSpPr>
            <p:nvPr/>
          </p:nvSpPr>
          <p:spPr bwMode="auto">
            <a:xfrm>
              <a:off x="7924144" y="4288746"/>
              <a:ext cx="1790783" cy="2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b="1">
                  <a:solidFill>
                    <a:schemeClr val="tx1"/>
                  </a:solidFill>
                  <a:latin typeface="Calibri" panose="020F0502020204030204" pitchFamily="34" charset="0"/>
                  <a:ea typeface="ヒラギノ角ゴ Pro W3"/>
                  <a:cs typeface="ヒラギノ角ゴ Pro W3"/>
                </a:defRPr>
              </a:lvl1pPr>
              <a:lvl2pPr marL="742950" indent="-285750">
                <a:spcBef>
                  <a:spcPct val="20000"/>
                </a:spcBef>
                <a:buChar char="•"/>
                <a:defRPr sz="1600" b="1">
                  <a:solidFill>
                    <a:schemeClr val="tx1"/>
                  </a:solidFill>
                  <a:latin typeface="Calibri" panose="020F0502020204030204" pitchFamily="34" charset="0"/>
                  <a:ea typeface="ヒラギノ角ゴ Pro W3"/>
                  <a:cs typeface="ヒラギノ角ゴ Pro W3"/>
                </a:defRPr>
              </a:lvl2pPr>
              <a:lvl3pPr marL="1143000" indent="-228600">
                <a:spcBef>
                  <a:spcPct val="20000"/>
                </a:spcBef>
                <a:buChar char="•"/>
                <a:defRPr sz="1400" b="1">
                  <a:solidFill>
                    <a:schemeClr val="tx1"/>
                  </a:solidFill>
                  <a:latin typeface="Calibri" panose="020F0502020204030204" pitchFamily="34" charset="0"/>
                  <a:ea typeface="ヒラギノ角ゴ Pro W3"/>
                  <a:cs typeface="ヒラギノ角ゴ Pro W3"/>
                </a:defRPr>
              </a:lvl3pPr>
              <a:lvl4pPr marL="1600200" indent="-228600">
                <a:spcBef>
                  <a:spcPct val="20000"/>
                </a:spcBef>
                <a:buChar char="–"/>
                <a:defRPr sz="1400">
                  <a:solidFill>
                    <a:schemeClr val="tx1"/>
                  </a:solidFill>
                  <a:latin typeface="Calibri" panose="020F0502020204030204" pitchFamily="34" charset="0"/>
                  <a:ea typeface="ヒラギノ角ゴ Pro W3"/>
                  <a:cs typeface="ヒラギノ角ゴ Pro W3"/>
                </a:defRPr>
              </a:lvl4pPr>
              <a:lvl5pPr marL="2057400" indent="-228600">
                <a:spcBef>
                  <a:spcPct val="20000"/>
                </a:spcBef>
                <a:buChar char="»"/>
                <a:defRPr sz="1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a:cs typeface="ヒラギノ角ゴ Pro W3"/>
                </a:defRPr>
              </a:lvl9pPr>
            </a:lstStyle>
            <a:p>
              <a:pPr>
                <a:spcBef>
                  <a:spcPct val="0"/>
                </a:spcBef>
                <a:buFontTx/>
                <a:buNone/>
              </a:pPr>
              <a:r>
                <a:rPr lang="de-DE" altLang="en-US" sz="900" b="0" dirty="0" err="1">
                  <a:solidFill>
                    <a:srgbClr val="000000"/>
                  </a:solidFill>
                </a:rPr>
                <a:t>Holocene</a:t>
              </a:r>
              <a:endParaRPr lang="en-US" altLang="en-US" sz="900" b="0" dirty="0">
                <a:solidFill>
                  <a:srgbClr val="000000"/>
                </a:solidFill>
              </a:endParaRPr>
            </a:p>
          </p:txBody>
        </p:sp>
        <p:cxnSp>
          <p:nvCxnSpPr>
            <p:cNvPr id="26" name="Straight Connector 25"/>
            <p:cNvCxnSpPr/>
            <p:nvPr/>
          </p:nvCxnSpPr>
          <p:spPr>
            <a:xfrm>
              <a:off x="10417359" y="4608706"/>
              <a:ext cx="122822" cy="88044"/>
            </a:xfrm>
            <a:prstGeom prst="line">
              <a:avLst/>
            </a:prstGeom>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4607725" y="6435675"/>
              <a:ext cx="6754843" cy="298194"/>
            </a:xfrm>
            <a:prstGeom prst="rect">
              <a:avLst/>
            </a:prstGeom>
            <a:noFill/>
          </p:spPr>
          <p:txBody>
            <a:bodyPr wrap="square" rtlCol="0">
              <a:spAutoFit/>
            </a:bodyPr>
            <a:lstStyle/>
            <a:p>
              <a:pPr algn="r"/>
              <a:r>
                <a:rPr lang="de-DE" sz="900" i="1" dirty="0" err="1">
                  <a:solidFill>
                    <a:prstClr val="white">
                      <a:lumMod val="50000"/>
                    </a:prstClr>
                  </a:solidFill>
                  <a:latin typeface="Calibri" panose="020F0502020204030204" pitchFamily="34" charset="0"/>
                  <a:cs typeface="Arial" panose="020B0604020202020204" pitchFamily="34" charset="0"/>
                </a:rPr>
                <a:t>Schellnhuber</a:t>
              </a:r>
              <a:r>
                <a:rPr lang="de-DE" sz="900" i="1" dirty="0">
                  <a:solidFill>
                    <a:prstClr val="white">
                      <a:lumMod val="50000"/>
                    </a:prstClr>
                  </a:solidFill>
                  <a:latin typeface="Calibri" panose="020F0502020204030204" pitchFamily="34" charset="0"/>
                  <a:cs typeface="Arial" panose="020B0604020202020204" pitchFamily="34" charset="0"/>
                </a:rPr>
                <a:t>, </a:t>
              </a:r>
              <a:r>
                <a:rPr lang="de-DE" sz="900" i="1" dirty="0" err="1">
                  <a:solidFill>
                    <a:prstClr val="white">
                      <a:lumMod val="50000"/>
                    </a:prstClr>
                  </a:solidFill>
                  <a:latin typeface="Calibri" panose="020F0502020204030204" pitchFamily="34" charset="0"/>
                  <a:cs typeface="Arial" panose="020B0604020202020204" pitchFamily="34" charset="0"/>
                </a:rPr>
                <a:t>Rahmstorf</a:t>
              </a:r>
              <a:r>
                <a:rPr lang="de-DE" sz="900" i="1" dirty="0">
                  <a:solidFill>
                    <a:prstClr val="white">
                      <a:lumMod val="50000"/>
                    </a:prstClr>
                  </a:solidFill>
                  <a:latin typeface="Calibri" panose="020F0502020204030204" pitchFamily="34" charset="0"/>
                  <a:cs typeface="Arial" panose="020B0604020202020204" pitchFamily="34" charset="0"/>
                </a:rPr>
                <a:t>, Winkelmann, Nature </a:t>
              </a:r>
              <a:r>
                <a:rPr lang="de-DE" sz="900" i="1" dirty="0" err="1">
                  <a:solidFill>
                    <a:prstClr val="white">
                      <a:lumMod val="50000"/>
                    </a:prstClr>
                  </a:solidFill>
                  <a:latin typeface="Calibri" panose="020F0502020204030204" pitchFamily="34" charset="0"/>
                  <a:cs typeface="Arial" panose="020B0604020202020204" pitchFamily="34" charset="0"/>
                </a:rPr>
                <a:t>Climate</a:t>
              </a:r>
              <a:r>
                <a:rPr lang="de-DE" sz="900" i="1" dirty="0">
                  <a:solidFill>
                    <a:prstClr val="white">
                      <a:lumMod val="50000"/>
                    </a:prstClr>
                  </a:solidFill>
                  <a:latin typeface="Calibri" panose="020F0502020204030204" pitchFamily="34" charset="0"/>
                  <a:cs typeface="Arial" panose="020B0604020202020204" pitchFamily="34" charset="0"/>
                </a:rPr>
                <a:t> Change (2016)</a:t>
              </a:r>
            </a:p>
          </p:txBody>
        </p:sp>
      </p:grpSp>
      <p:grpSp>
        <p:nvGrpSpPr>
          <p:cNvPr id="34" name="Gruppieren 2">
            <a:extLst>
              <a:ext uri="{FF2B5EF4-FFF2-40B4-BE49-F238E27FC236}">
                <a16:creationId xmlns:a16="http://schemas.microsoft.com/office/drawing/2014/main" id="{EBF8A2BA-B278-4495-9A3A-E8C60A14C60C}"/>
              </a:ext>
            </a:extLst>
          </p:cNvPr>
          <p:cNvGrpSpPr>
            <a:grpSpLocks noChangeAspect="1"/>
          </p:cNvGrpSpPr>
          <p:nvPr/>
        </p:nvGrpSpPr>
        <p:grpSpPr>
          <a:xfrm>
            <a:off x="3389861" y="1558076"/>
            <a:ext cx="5072585" cy="3131915"/>
            <a:chOff x="209550" y="1042988"/>
            <a:chExt cx="8639175" cy="5334000"/>
          </a:xfrm>
        </p:grpSpPr>
        <p:pic>
          <p:nvPicPr>
            <p:cNvPr id="35" name="Picture 2">
              <a:extLst>
                <a:ext uri="{FF2B5EF4-FFF2-40B4-BE49-F238E27FC236}">
                  <a16:creationId xmlns:a16="http://schemas.microsoft.com/office/drawing/2014/main" id="{95628721-27F6-46C0-90CC-F8FD549ED5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50" y="1042988"/>
              <a:ext cx="86391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feld 1">
              <a:extLst>
                <a:ext uri="{FF2B5EF4-FFF2-40B4-BE49-F238E27FC236}">
                  <a16:creationId xmlns:a16="http://schemas.microsoft.com/office/drawing/2014/main" id="{2FFA2D0D-47F4-4F15-9CE7-B6114A454DA4}"/>
                </a:ext>
              </a:extLst>
            </p:cNvPr>
            <p:cNvSpPr txBox="1"/>
            <p:nvPr/>
          </p:nvSpPr>
          <p:spPr>
            <a:xfrm rot="16200000">
              <a:off x="1034169" y="1942570"/>
              <a:ext cx="706430" cy="366925"/>
            </a:xfrm>
            <a:prstGeom prst="rect">
              <a:avLst/>
            </a:prstGeom>
            <a:solidFill>
              <a:schemeClr val="bg1"/>
            </a:solid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West</a:t>
              </a:r>
            </a:p>
          </p:txBody>
        </p:sp>
        <p:sp>
          <p:nvSpPr>
            <p:cNvPr id="37" name="Textfeld 12">
              <a:extLst>
                <a:ext uri="{FF2B5EF4-FFF2-40B4-BE49-F238E27FC236}">
                  <a16:creationId xmlns:a16="http://schemas.microsoft.com/office/drawing/2014/main" id="{509F2D33-03D9-4412-9147-3DDE068B758C}"/>
                </a:ext>
              </a:extLst>
            </p:cNvPr>
            <p:cNvSpPr txBox="1"/>
            <p:nvPr/>
          </p:nvSpPr>
          <p:spPr>
            <a:xfrm rot="16200000">
              <a:off x="936950" y="1808101"/>
              <a:ext cx="1274852" cy="366925"/>
            </a:xfrm>
            <a:prstGeom prst="rect">
              <a:avLst/>
            </a:prstGeom>
            <a:no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Antarctica</a:t>
              </a:r>
            </a:p>
          </p:txBody>
        </p:sp>
        <p:sp>
          <p:nvSpPr>
            <p:cNvPr id="38" name="Textfeld 13">
              <a:extLst>
                <a:ext uri="{FF2B5EF4-FFF2-40B4-BE49-F238E27FC236}">
                  <a16:creationId xmlns:a16="http://schemas.microsoft.com/office/drawing/2014/main" id="{103F02ED-67B3-455C-948D-C04C669DE388}"/>
                </a:ext>
              </a:extLst>
            </p:cNvPr>
            <p:cNvSpPr txBox="1"/>
            <p:nvPr/>
          </p:nvSpPr>
          <p:spPr>
            <a:xfrm rot="16200000">
              <a:off x="5782516" y="3037161"/>
              <a:ext cx="706430" cy="366925"/>
            </a:xfrm>
            <a:prstGeom prst="rect">
              <a:avLst/>
            </a:prstGeom>
            <a:solidFill>
              <a:schemeClr val="bg1"/>
            </a:solid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East</a:t>
              </a:r>
            </a:p>
          </p:txBody>
        </p:sp>
        <p:sp>
          <p:nvSpPr>
            <p:cNvPr id="39" name="Textfeld 14">
              <a:extLst>
                <a:ext uri="{FF2B5EF4-FFF2-40B4-BE49-F238E27FC236}">
                  <a16:creationId xmlns:a16="http://schemas.microsoft.com/office/drawing/2014/main" id="{6B5A7D6C-88AE-4C79-A656-9DEF36205399}"/>
                </a:ext>
              </a:extLst>
            </p:cNvPr>
            <p:cNvSpPr txBox="1"/>
            <p:nvPr/>
          </p:nvSpPr>
          <p:spPr>
            <a:xfrm rot="16200000">
              <a:off x="5736749" y="3122966"/>
              <a:ext cx="1197434" cy="366925"/>
            </a:xfrm>
            <a:prstGeom prst="rect">
              <a:avLst/>
            </a:prstGeom>
            <a:noFill/>
          </p:spPr>
          <p:txBody>
            <a:bodyPr wrap="square" rtlCol="0">
              <a:spAutoFit/>
            </a:bodyPr>
            <a:lstStyle/>
            <a:p>
              <a:r>
                <a:rPr lang="en-US" sz="800" dirty="0">
                  <a:solidFill>
                    <a:prstClr val="black"/>
                  </a:solidFill>
                  <a:latin typeface="Calibri" panose="020F0502020204030204" pitchFamily="34" charset="0"/>
                  <a:cs typeface="Arial" panose="020B0604020202020204" pitchFamily="34" charset="0"/>
                </a:rPr>
                <a:t>Antarctica</a:t>
              </a:r>
            </a:p>
          </p:txBody>
        </p:sp>
      </p:grpSp>
      <p:sp>
        <p:nvSpPr>
          <p:cNvPr id="5" name="TextBox 4">
            <a:extLst>
              <a:ext uri="{FF2B5EF4-FFF2-40B4-BE49-F238E27FC236}">
                <a16:creationId xmlns:a16="http://schemas.microsoft.com/office/drawing/2014/main" id="{A08F68A2-103A-F740-9404-2C3EB3E569A3}"/>
              </a:ext>
            </a:extLst>
          </p:cNvPr>
          <p:cNvSpPr txBox="1"/>
          <p:nvPr/>
        </p:nvSpPr>
        <p:spPr>
          <a:xfrm>
            <a:off x="-2312" y="76081"/>
            <a:ext cx="9146312" cy="807914"/>
          </a:xfrm>
          <a:prstGeom prst="rect">
            <a:avLst/>
          </a:prstGeom>
          <a:noFill/>
        </p:spPr>
        <p:txBody>
          <a:bodyPr wrap="square" lIns="68574" tIns="34289" rIns="68574" bIns="34289" rtlCol="0">
            <a:spAutoFit/>
          </a:bodyPr>
          <a:lstStyle/>
          <a:p>
            <a:pPr algn="ctr"/>
            <a:r>
              <a:rPr lang="en-US" sz="3000" b="1" dirty="0">
                <a:solidFill>
                  <a:srgbClr val="FF6600"/>
                </a:solidFill>
                <a:latin typeface="Calibri" panose="020F0502020204030204" pitchFamily="34" charset="0"/>
              </a:rPr>
              <a:t>Climate tipping points</a:t>
            </a:r>
          </a:p>
          <a:p>
            <a:pPr algn="ctr"/>
            <a:r>
              <a:rPr lang="en-US" sz="1800" i="1" dirty="0">
                <a:solidFill>
                  <a:srgbClr val="FF6600"/>
                </a:solidFill>
                <a:latin typeface="Calibri" panose="020F0502020204030204" pitchFamily="34" charset="0"/>
              </a:rPr>
              <a:t>Risks at the horizon</a:t>
            </a:r>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5632"/>
          <a:stretch/>
        </p:blipFill>
        <p:spPr>
          <a:xfrm>
            <a:off x="7596336" y="0"/>
            <a:ext cx="1504336" cy="1419622"/>
          </a:xfrm>
          <a:prstGeom prst="rect">
            <a:avLst/>
          </a:prstGeom>
        </p:spPr>
      </p:pic>
      <p:sp>
        <p:nvSpPr>
          <p:cNvPr id="32" name="TextBox 31"/>
          <p:cNvSpPr txBox="1"/>
          <p:nvPr/>
        </p:nvSpPr>
        <p:spPr>
          <a:xfrm>
            <a:off x="2177446" y="2923890"/>
            <a:ext cx="1112174" cy="207749"/>
          </a:xfrm>
          <a:prstGeom prst="rect">
            <a:avLst/>
          </a:prstGeom>
          <a:noFill/>
        </p:spPr>
        <p:txBody>
          <a:bodyPr wrap="square" lIns="68574" tIns="34289" rIns="68574" bIns="34289" rtlCol="0">
            <a:spAutoFit/>
          </a:bodyPr>
          <a:lstStyle/>
          <a:p>
            <a:pPr algn="r"/>
            <a:r>
              <a:rPr lang="de-DE" sz="900" i="1" dirty="0">
                <a:solidFill>
                  <a:prstClr val="white">
                    <a:lumMod val="50000"/>
                  </a:prstClr>
                </a:solidFill>
                <a:latin typeface="Calibri" panose="020F0502020204030204" pitchFamily="34" charset="0"/>
                <a:cs typeface="Arial" panose="020B0604020202020204" pitchFamily="34" charset="0"/>
              </a:rPr>
              <a:t>©PIK</a:t>
            </a:r>
          </a:p>
        </p:txBody>
      </p:sp>
      <p:sp>
        <p:nvSpPr>
          <p:cNvPr id="40" name="TextBox 39"/>
          <p:cNvSpPr txBox="1"/>
          <p:nvPr/>
        </p:nvSpPr>
        <p:spPr>
          <a:xfrm>
            <a:off x="7920589" y="1750827"/>
            <a:ext cx="1378238" cy="207749"/>
          </a:xfrm>
          <a:prstGeom prst="rect">
            <a:avLst/>
          </a:prstGeom>
          <a:noFill/>
        </p:spPr>
        <p:txBody>
          <a:bodyPr wrap="square" lIns="68574" tIns="34289" rIns="68574" bIns="34289" rtlCol="0">
            <a:spAutoFit/>
          </a:bodyPr>
          <a:lstStyle/>
          <a:p>
            <a:r>
              <a:rPr lang="de-DE" sz="900" dirty="0">
                <a:solidFill>
                  <a:srgbClr val="C64E60"/>
                </a:solidFill>
                <a:latin typeface="Calibri" panose="020F0502020204030204" pitchFamily="34" charset="0"/>
                <a:cs typeface="Arial" panose="020B0604020202020204" pitchFamily="34" charset="0"/>
              </a:rPr>
              <a:t>business-</a:t>
            </a:r>
            <a:r>
              <a:rPr lang="de-DE" sz="900" dirty="0" err="1">
                <a:solidFill>
                  <a:srgbClr val="C64E60"/>
                </a:solidFill>
                <a:latin typeface="Calibri" panose="020F0502020204030204" pitchFamily="34" charset="0"/>
                <a:cs typeface="Arial" panose="020B0604020202020204" pitchFamily="34" charset="0"/>
              </a:rPr>
              <a:t>as</a:t>
            </a:r>
            <a:r>
              <a:rPr lang="de-DE" sz="900" dirty="0">
                <a:solidFill>
                  <a:srgbClr val="C64E60"/>
                </a:solidFill>
                <a:latin typeface="Calibri" panose="020F0502020204030204" pitchFamily="34" charset="0"/>
                <a:cs typeface="Arial" panose="020B0604020202020204" pitchFamily="34" charset="0"/>
              </a:rPr>
              <a:t>-</a:t>
            </a:r>
            <a:r>
              <a:rPr lang="de-DE" sz="900" dirty="0" err="1">
                <a:solidFill>
                  <a:srgbClr val="C64E60"/>
                </a:solidFill>
                <a:latin typeface="Calibri" panose="020F0502020204030204" pitchFamily="34" charset="0"/>
                <a:cs typeface="Arial" panose="020B0604020202020204" pitchFamily="34" charset="0"/>
              </a:rPr>
              <a:t>usual</a:t>
            </a:r>
            <a:endParaRPr lang="de-DE" sz="900" dirty="0">
              <a:solidFill>
                <a:srgbClr val="C64E60"/>
              </a:solidFill>
              <a:latin typeface="Calibri" panose="020F0502020204030204" pitchFamily="34" charset="0"/>
              <a:cs typeface="Arial" panose="020B0604020202020204" pitchFamily="34" charset="0"/>
            </a:endParaRPr>
          </a:p>
        </p:txBody>
      </p:sp>
      <p:sp>
        <p:nvSpPr>
          <p:cNvPr id="41" name="TextBox 40"/>
          <p:cNvSpPr txBox="1"/>
          <p:nvPr/>
        </p:nvSpPr>
        <p:spPr>
          <a:xfrm>
            <a:off x="7926577" y="3501947"/>
            <a:ext cx="1378238" cy="346249"/>
          </a:xfrm>
          <a:prstGeom prst="rect">
            <a:avLst/>
          </a:prstGeom>
          <a:noFill/>
        </p:spPr>
        <p:txBody>
          <a:bodyPr wrap="square" lIns="68574" tIns="34289" rIns="68574" bIns="34289" rtlCol="0">
            <a:spAutoFit/>
          </a:bodyPr>
          <a:lstStyle/>
          <a:p>
            <a:r>
              <a:rPr lang="de-DE" sz="900" dirty="0">
                <a:solidFill>
                  <a:srgbClr val="1A861A"/>
                </a:solidFill>
                <a:latin typeface="Calibri" panose="020F0502020204030204" pitchFamily="34" charset="0"/>
                <a:cs typeface="Arial" panose="020B0604020202020204" pitchFamily="34" charset="0"/>
              </a:rPr>
              <a:t>in </a:t>
            </a:r>
            <a:r>
              <a:rPr lang="de-DE" sz="900" dirty="0" err="1">
                <a:solidFill>
                  <a:srgbClr val="1A861A"/>
                </a:solidFill>
                <a:latin typeface="Calibri" panose="020F0502020204030204" pitchFamily="34" charset="0"/>
                <a:cs typeface="Arial" panose="020B0604020202020204" pitchFamily="34" charset="0"/>
              </a:rPr>
              <a:t>accordance</a:t>
            </a:r>
            <a:r>
              <a:rPr lang="de-DE" sz="900" dirty="0">
                <a:solidFill>
                  <a:srgbClr val="1A861A"/>
                </a:solidFill>
                <a:latin typeface="Calibri" panose="020F0502020204030204" pitchFamily="34" charset="0"/>
                <a:cs typeface="Arial" panose="020B0604020202020204" pitchFamily="34" charset="0"/>
              </a:rPr>
              <a:t> </a:t>
            </a:r>
            <a:br>
              <a:rPr lang="de-DE" sz="900" dirty="0">
                <a:solidFill>
                  <a:srgbClr val="1A861A"/>
                </a:solidFill>
                <a:latin typeface="Calibri" panose="020F0502020204030204" pitchFamily="34" charset="0"/>
                <a:cs typeface="Arial" panose="020B0604020202020204" pitchFamily="34" charset="0"/>
              </a:rPr>
            </a:br>
            <a:r>
              <a:rPr lang="de-DE" sz="900" dirty="0" err="1">
                <a:solidFill>
                  <a:srgbClr val="1A861A"/>
                </a:solidFill>
                <a:latin typeface="Calibri" panose="020F0502020204030204" pitchFamily="34" charset="0"/>
                <a:cs typeface="Arial" panose="020B0604020202020204" pitchFamily="34" charset="0"/>
              </a:rPr>
              <a:t>with</a:t>
            </a:r>
            <a:r>
              <a:rPr lang="de-DE" sz="900" dirty="0">
                <a:solidFill>
                  <a:srgbClr val="1A861A"/>
                </a:solidFill>
                <a:latin typeface="Calibri" panose="020F0502020204030204" pitchFamily="34" charset="0"/>
                <a:cs typeface="Arial" panose="020B0604020202020204" pitchFamily="34" charset="0"/>
              </a:rPr>
              <a:t> Paris Agreement</a:t>
            </a:r>
          </a:p>
        </p:txBody>
      </p:sp>
      <p:sp>
        <p:nvSpPr>
          <p:cNvPr id="42" name="TextBox 41"/>
          <p:cNvSpPr txBox="1"/>
          <p:nvPr/>
        </p:nvSpPr>
        <p:spPr>
          <a:xfrm>
            <a:off x="237934" y="3458230"/>
            <a:ext cx="3022934" cy="946412"/>
          </a:xfrm>
          <a:prstGeom prst="rect">
            <a:avLst/>
          </a:prstGeom>
          <a:noFill/>
        </p:spPr>
        <p:txBody>
          <a:bodyPr wrap="square" lIns="68574" tIns="34289" rIns="68574" bIns="34289" rtlCol="0">
            <a:spAutoFit/>
          </a:bodyPr>
          <a:lstStyle/>
          <a:p>
            <a:pPr marL="214293" indent="-214293">
              <a:buFont typeface="Arial" panose="020B0604020202020204" pitchFamily="34" charset="0"/>
              <a:buChar char="•"/>
            </a:pPr>
            <a:r>
              <a:rPr lang="de-DE" sz="1400" dirty="0" err="1">
                <a:solidFill>
                  <a:prstClr val="black"/>
                </a:solidFill>
                <a:latin typeface="Calibri" panose="020F0502020204030204" pitchFamily="34" charset="0"/>
              </a:rPr>
              <a:t>Humans</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are</a:t>
            </a:r>
            <a:r>
              <a:rPr lang="de-DE" sz="1400" dirty="0">
                <a:solidFill>
                  <a:prstClr val="black"/>
                </a:solidFill>
                <a:latin typeface="Calibri" panose="020F0502020204030204" pitchFamily="34" charset="0"/>
              </a:rPr>
              <a:t> a </a:t>
            </a:r>
            <a:r>
              <a:rPr lang="de-DE" sz="1400" dirty="0" err="1">
                <a:solidFill>
                  <a:prstClr val="black"/>
                </a:solidFill>
                <a:latin typeface="Calibri" panose="020F0502020204030204" pitchFamily="34" charset="0"/>
              </a:rPr>
              <a:t>geological</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force</a:t>
            </a:r>
            <a:endParaRPr lang="de-DE" sz="1400" dirty="0">
              <a:solidFill>
                <a:prstClr val="black"/>
              </a:solidFill>
              <a:latin typeface="Calibri" panose="020F0502020204030204" pitchFamily="34" charset="0"/>
            </a:endParaRPr>
          </a:p>
          <a:p>
            <a:pPr marL="214293" indent="-214293">
              <a:buFont typeface="Arial" panose="020B0604020202020204" pitchFamily="34" charset="0"/>
              <a:buChar char="•"/>
            </a:pPr>
            <a:r>
              <a:rPr lang="de-DE" sz="1400" dirty="0" err="1">
                <a:solidFill>
                  <a:prstClr val="black"/>
                </a:solidFill>
                <a:latin typeface="Calibri" panose="020F0502020204030204" pitchFamily="34" charset="0"/>
              </a:rPr>
              <a:t>Crucial</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parts</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of</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the</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climate</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system</a:t>
            </a:r>
            <a:r>
              <a:rPr lang="de-DE" sz="1400" dirty="0">
                <a:solidFill>
                  <a:prstClr val="black"/>
                </a:solidFill>
                <a:latin typeface="Calibri" panose="020F0502020204030204" pitchFamily="34" charset="0"/>
              </a:rPr>
              <a:t> </a:t>
            </a:r>
            <a:br>
              <a:rPr lang="de-DE" sz="1400" dirty="0">
                <a:solidFill>
                  <a:prstClr val="black"/>
                </a:solidFill>
                <a:latin typeface="Calibri" panose="020F0502020204030204" pitchFamily="34" charset="0"/>
              </a:rPr>
            </a:br>
            <a:r>
              <a:rPr lang="de-DE" sz="1400" dirty="0" err="1">
                <a:solidFill>
                  <a:prstClr val="black"/>
                </a:solidFill>
                <a:latin typeface="Calibri" panose="020F0502020204030204" pitchFamily="34" charset="0"/>
              </a:rPr>
              <a:t>are</a:t>
            </a:r>
            <a:r>
              <a:rPr lang="de-DE" sz="1400" dirty="0">
                <a:solidFill>
                  <a:prstClr val="black"/>
                </a:solidFill>
                <a:latin typeface="Calibri" panose="020F0502020204030204" pitchFamily="34" charset="0"/>
              </a:rPr>
              <a:t> at </a:t>
            </a:r>
            <a:r>
              <a:rPr lang="de-DE" sz="1400" dirty="0" err="1">
                <a:solidFill>
                  <a:prstClr val="black"/>
                </a:solidFill>
                <a:latin typeface="Calibri" panose="020F0502020204030204" pitchFamily="34" charset="0"/>
              </a:rPr>
              <a:t>risk</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of</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tipping</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even</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within</a:t>
            </a:r>
            <a:r>
              <a:rPr lang="de-DE" sz="1400" dirty="0">
                <a:solidFill>
                  <a:prstClr val="black"/>
                </a:solidFill>
                <a:latin typeface="Calibri" panose="020F0502020204030204" pitchFamily="34" charset="0"/>
              </a:rPr>
              <a:t> </a:t>
            </a:r>
            <a:br>
              <a:rPr lang="de-DE" sz="1400" dirty="0">
                <a:solidFill>
                  <a:prstClr val="black"/>
                </a:solidFill>
                <a:latin typeface="Calibri" panose="020F0502020204030204" pitchFamily="34" charset="0"/>
              </a:rPr>
            </a:br>
            <a:r>
              <a:rPr lang="de-DE" sz="1400" dirty="0" err="1">
                <a:solidFill>
                  <a:prstClr val="black"/>
                </a:solidFill>
                <a:latin typeface="Calibri" panose="020F0502020204030204" pitchFamily="34" charset="0"/>
              </a:rPr>
              <a:t>the</a:t>
            </a:r>
            <a:r>
              <a:rPr lang="de-DE" sz="1400" dirty="0">
                <a:solidFill>
                  <a:prstClr val="black"/>
                </a:solidFill>
                <a:latin typeface="Calibri" panose="020F0502020204030204" pitchFamily="34" charset="0"/>
              </a:rPr>
              <a:t> Paris </a:t>
            </a:r>
            <a:r>
              <a:rPr lang="de-DE" sz="1400" dirty="0" err="1">
                <a:solidFill>
                  <a:prstClr val="black"/>
                </a:solidFill>
                <a:latin typeface="Calibri" panose="020F0502020204030204" pitchFamily="34" charset="0"/>
              </a:rPr>
              <a:t>range</a:t>
            </a:r>
            <a:r>
              <a:rPr lang="de-DE" sz="1400" dirty="0">
                <a:solidFill>
                  <a:prstClr val="black"/>
                </a:solidFill>
                <a:latin typeface="Calibri" panose="020F0502020204030204" pitchFamily="34" charset="0"/>
              </a:rPr>
              <a:t> </a:t>
            </a:r>
            <a:r>
              <a:rPr lang="de-DE" sz="1400" dirty="0" err="1">
                <a:solidFill>
                  <a:prstClr val="black"/>
                </a:solidFill>
                <a:latin typeface="Calibri" panose="020F0502020204030204" pitchFamily="34" charset="0"/>
              </a:rPr>
              <a:t>of</a:t>
            </a:r>
            <a:r>
              <a:rPr lang="de-DE" sz="1400" dirty="0">
                <a:solidFill>
                  <a:prstClr val="black"/>
                </a:solidFill>
                <a:latin typeface="Calibri" panose="020F0502020204030204" pitchFamily="34" charset="0"/>
              </a:rPr>
              <a:t> 1.5 – 2°C</a:t>
            </a:r>
          </a:p>
        </p:txBody>
      </p:sp>
    </p:spTree>
    <p:extLst>
      <p:ext uri="{BB962C8B-B14F-4D97-AF65-F5344CB8AC3E}">
        <p14:creationId xmlns:p14="http://schemas.microsoft.com/office/powerpoint/2010/main" val="171007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42">
                                            <p:txEl>
                                              <p:pRg st="0" end="0"/>
                                            </p:txEl>
                                          </p:spTgt>
                                        </p:tgtEl>
                                        <p:attrNameLst>
                                          <p:attrName>style.visibility</p:attrName>
                                        </p:attrNameLst>
                                      </p:cBhvr>
                                      <p:to>
                                        <p:strVal val="visible"/>
                                      </p:to>
                                    </p:set>
                                    <p:animEffect transition="in" filter="wipe(left)">
                                      <p:cBhvr>
                                        <p:cTn id="13" dur="500"/>
                                        <p:tgtEl>
                                          <p:spTgt spid="4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22" presetClass="entr" presetSubtype="8" fill="hold" nodeType="withEffect">
                                  <p:stCondLst>
                                    <p:cond delay="0"/>
                                  </p:stCondLst>
                                  <p:childTnLst>
                                    <p:set>
                                      <p:cBhvr>
                                        <p:cTn id="19" dur="1" fill="hold">
                                          <p:stCondLst>
                                            <p:cond delay="0"/>
                                          </p:stCondLst>
                                        </p:cTn>
                                        <p:tgtEl>
                                          <p:spTgt spid="42">
                                            <p:txEl>
                                              <p:pRg st="1" end="1"/>
                                            </p:txEl>
                                          </p:spTgt>
                                        </p:tgtEl>
                                        <p:attrNameLst>
                                          <p:attrName>style.visibility</p:attrName>
                                        </p:attrNameLst>
                                      </p:cBhvr>
                                      <p:to>
                                        <p:strVal val="visible"/>
                                      </p:to>
                                    </p:set>
                                    <p:animEffect transition="in" filter="wipe(left)">
                                      <p:cBhvr>
                                        <p:cTn id="20" dur="500"/>
                                        <p:tgtEl>
                                          <p:spTgt spid="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9BCF0A-8461-47E1-BF3F-390A072EAC90}"/>
              </a:ext>
            </a:extLst>
          </p:cNvPr>
          <p:cNvSpPr txBox="1"/>
          <p:nvPr/>
        </p:nvSpPr>
        <p:spPr>
          <a:xfrm>
            <a:off x="2699792" y="1923678"/>
            <a:ext cx="1279517" cy="461665"/>
          </a:xfrm>
          <a:prstGeom prst="rect">
            <a:avLst/>
          </a:prstGeom>
          <a:noFill/>
        </p:spPr>
        <p:txBody>
          <a:bodyPr wrap="none" rtlCol="0">
            <a:spAutoFit/>
          </a:bodyPr>
          <a:lstStyle/>
          <a:p>
            <a:r>
              <a:rPr lang="de-DE" dirty="0" err="1">
                <a:latin typeface="Comic Sans MS" panose="030F0702030302020204" pitchFamily="66" charset="0"/>
              </a:rPr>
              <a:t>Thanks</a:t>
            </a:r>
            <a:r>
              <a:rPr lang="de-DE" dirty="0">
                <a:latin typeface="Comic Sans MS" panose="030F0702030302020204" pitchFamily="66" charset="0"/>
              </a:rPr>
              <a:t>!</a:t>
            </a:r>
            <a:endParaRPr lang="en-DE" dirty="0">
              <a:latin typeface="Comic Sans MS" panose="030F0702030302020204" pitchFamily="66" charset="0"/>
            </a:endParaRPr>
          </a:p>
        </p:txBody>
      </p:sp>
    </p:spTree>
    <p:extLst>
      <p:ext uri="{BB962C8B-B14F-4D97-AF65-F5344CB8AC3E}">
        <p14:creationId xmlns:p14="http://schemas.microsoft.com/office/powerpoint/2010/main" val="122145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4294967295"/>
          </p:nvPr>
        </p:nvSpPr>
        <p:spPr>
          <a:xfrm>
            <a:off x="6457950" y="4616898"/>
            <a:ext cx="2057400" cy="273844"/>
          </a:xfrm>
          <a:prstGeom prst="rect">
            <a:avLst/>
          </a:prstGeom>
        </p:spPr>
        <p:txBody>
          <a:bodyPr lIns="68574" tIns="34289" rIns="68574" bIns="34289"/>
          <a:lstStyle/>
          <a:p>
            <a:fld id="{A9E267C2-387C-4708-816E-D673B0BBF4E6}" type="slidenum">
              <a:rPr lang="en-US" smtClean="0"/>
              <a:pPr/>
              <a:t>24</a:t>
            </a:fld>
            <a:endParaRPr lang="en-US" dirty="0"/>
          </a:p>
        </p:txBody>
      </p:sp>
      <p:sp>
        <p:nvSpPr>
          <p:cNvPr id="5" name="TextBox 4"/>
          <p:cNvSpPr txBox="1"/>
          <p:nvPr/>
        </p:nvSpPr>
        <p:spPr>
          <a:xfrm>
            <a:off x="6036413" y="942580"/>
            <a:ext cx="2599749" cy="1685077"/>
          </a:xfrm>
          <a:prstGeom prst="rect">
            <a:avLst/>
          </a:prstGeom>
          <a:noFill/>
        </p:spPr>
        <p:txBody>
          <a:bodyPr wrap="square" lIns="68574" tIns="34289" rIns="68574" bIns="34289" rtlCol="0">
            <a:spAutoFit/>
          </a:bodyPr>
          <a:lstStyle/>
          <a:p>
            <a:pPr algn="just" fontAlgn="base">
              <a:spcBef>
                <a:spcPct val="0"/>
              </a:spcBef>
              <a:spcAft>
                <a:spcPct val="0"/>
              </a:spcAft>
            </a:pPr>
            <a:r>
              <a:rPr lang="en-US" sz="1500" dirty="0"/>
              <a:t>Approx. </a:t>
            </a:r>
            <a:r>
              <a:rPr lang="en-US" sz="1500" dirty="0">
                <a:solidFill>
                  <a:srgbClr val="FE6700"/>
                </a:solidFill>
              </a:rPr>
              <a:t>14,000</a:t>
            </a:r>
            <a:r>
              <a:rPr lang="en-US" sz="1500" dirty="0"/>
              <a:t> articles in German print media with an edition of </a:t>
            </a:r>
            <a:r>
              <a:rPr lang="en-US" sz="1500" dirty="0">
                <a:solidFill>
                  <a:srgbClr val="FE6700"/>
                </a:solidFill>
              </a:rPr>
              <a:t>220</a:t>
            </a:r>
            <a:r>
              <a:rPr lang="en-US" sz="1500" dirty="0"/>
              <a:t> million copies</a:t>
            </a:r>
            <a:br>
              <a:rPr lang="en-US" sz="1500" dirty="0"/>
            </a:br>
            <a:r>
              <a:rPr lang="en-US" sz="1500" dirty="0"/>
              <a:t>More than </a:t>
            </a:r>
            <a:r>
              <a:rPr lang="en-US" sz="1500" dirty="0">
                <a:solidFill>
                  <a:srgbClr val="FE6700"/>
                </a:solidFill>
              </a:rPr>
              <a:t>20,000</a:t>
            </a:r>
            <a:r>
              <a:rPr lang="en-US" sz="1500" dirty="0"/>
              <a:t> articles in international online media </a:t>
            </a:r>
            <a:r>
              <a:rPr lang="en-US" sz="1500" dirty="0">
                <a:solidFill>
                  <a:srgbClr val="FE6700"/>
                </a:solidFill>
              </a:rPr>
              <a:t>340</a:t>
            </a:r>
            <a:r>
              <a:rPr lang="en-US" sz="1500" dirty="0"/>
              <a:t> contributions to radio (</a:t>
            </a:r>
            <a:r>
              <a:rPr lang="en-US" sz="1500" dirty="0">
                <a:solidFill>
                  <a:srgbClr val="FE6700"/>
                </a:solidFill>
              </a:rPr>
              <a:t>170</a:t>
            </a:r>
            <a:r>
              <a:rPr lang="en-US" sz="1500" dirty="0"/>
              <a:t>) and TV (</a:t>
            </a:r>
            <a:r>
              <a:rPr lang="en-US" sz="1500" dirty="0">
                <a:solidFill>
                  <a:srgbClr val="FE6700"/>
                </a:solidFill>
              </a:rPr>
              <a:t>170</a:t>
            </a:r>
            <a:r>
              <a:rPr lang="en-US" sz="1500" dirty="0"/>
              <a:t>)</a:t>
            </a:r>
            <a:endParaRPr lang="de-DE" sz="1500" dirty="0">
              <a:solidFill>
                <a:prstClr val="black"/>
              </a:solidFill>
            </a:endParaRPr>
          </a:p>
        </p:txBody>
      </p:sp>
      <p:sp>
        <p:nvSpPr>
          <p:cNvPr id="6" name="TextBox 5"/>
          <p:cNvSpPr txBox="1"/>
          <p:nvPr/>
        </p:nvSpPr>
        <p:spPr>
          <a:xfrm>
            <a:off x="6036413" y="2633249"/>
            <a:ext cx="2599749" cy="761747"/>
          </a:xfrm>
          <a:prstGeom prst="rect">
            <a:avLst/>
          </a:prstGeom>
          <a:noFill/>
        </p:spPr>
        <p:txBody>
          <a:bodyPr wrap="square" lIns="68574" tIns="34289" rIns="68574" bIns="34289" rtlCol="0">
            <a:spAutoFit/>
          </a:bodyPr>
          <a:lstStyle/>
          <a:p>
            <a:pPr algn="just" fontAlgn="base">
              <a:spcBef>
                <a:spcPct val="0"/>
              </a:spcBef>
              <a:spcAft>
                <a:spcPct val="0"/>
              </a:spcAft>
            </a:pPr>
            <a:r>
              <a:rPr lang="en-US" sz="1500" dirty="0"/>
              <a:t>In total, more than </a:t>
            </a:r>
            <a:r>
              <a:rPr lang="en-US" sz="1500" dirty="0">
                <a:solidFill>
                  <a:srgbClr val="FE6700"/>
                </a:solidFill>
              </a:rPr>
              <a:t>130 </a:t>
            </a:r>
            <a:r>
              <a:rPr lang="en-US" sz="1500" dirty="0"/>
              <a:t>PIK scientists were mentioned or cited</a:t>
            </a:r>
            <a:endParaRPr lang="de-DE" sz="1500"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68" y="599534"/>
            <a:ext cx="7810850" cy="4393603"/>
          </a:xfrm>
          <a:prstGeom prst="rect">
            <a:avLst/>
          </a:prstGeom>
        </p:spPr>
      </p:pic>
      <p:sp>
        <p:nvSpPr>
          <p:cNvPr id="3" name="Title 2"/>
          <p:cNvSpPr>
            <a:spLocks noGrp="1"/>
          </p:cNvSpPr>
          <p:nvPr>
            <p:ph type="title"/>
          </p:nvPr>
        </p:nvSpPr>
        <p:spPr>
          <a:xfrm>
            <a:off x="628651" y="123478"/>
            <a:ext cx="5242760" cy="994172"/>
          </a:xfrm>
        </p:spPr>
        <p:txBody>
          <a:bodyPr/>
          <a:lstStyle/>
          <a:p>
            <a:r>
              <a:rPr lang="de-DE" dirty="0"/>
              <a:t>Media </a:t>
            </a:r>
            <a:r>
              <a:rPr lang="de-DE" dirty="0" err="1"/>
              <a:t>Reach</a:t>
            </a:r>
            <a:r>
              <a:rPr lang="de-DE" dirty="0"/>
              <a:t> </a:t>
            </a:r>
            <a:r>
              <a:rPr lang="de-DE" dirty="0" err="1"/>
              <a:t>of</a:t>
            </a:r>
            <a:r>
              <a:rPr lang="de-DE" dirty="0"/>
              <a:t> PIK</a:t>
            </a:r>
            <a:br>
              <a:rPr lang="de-DE" dirty="0"/>
            </a:br>
            <a:endParaRPr lang="de-DE" dirty="0"/>
          </a:p>
        </p:txBody>
      </p:sp>
    </p:spTree>
    <p:extLst>
      <p:ext uri="{BB962C8B-B14F-4D97-AF65-F5344CB8AC3E}">
        <p14:creationId xmlns:p14="http://schemas.microsoft.com/office/powerpoint/2010/main" val="362369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de-DE" dirty="0"/>
              <a:t>Telegraphenberg: </a:t>
            </a:r>
            <a:r>
              <a:rPr lang="en-US" dirty="0"/>
              <a:t>Scientific Breakthroughs</a:t>
            </a:r>
            <a:br>
              <a:rPr lang="en-US" dirty="0"/>
            </a:br>
            <a:endParaRPr lang="en-US" dirty="0"/>
          </a:p>
        </p:txBody>
      </p:sp>
      <p:sp>
        <p:nvSpPr>
          <p:cNvPr id="31" name="Slide Number Placeholder 3"/>
          <p:cNvSpPr>
            <a:spLocks noGrp="1"/>
          </p:cNvSpPr>
          <p:nvPr>
            <p:ph type="sldNum" sz="quarter" idx="4294967295"/>
          </p:nvPr>
        </p:nvSpPr>
        <p:spPr>
          <a:xfrm>
            <a:off x="6457950" y="4767264"/>
            <a:ext cx="2057400" cy="273844"/>
          </a:xfrm>
          <a:prstGeom prst="rect">
            <a:avLst/>
          </a:prstGeom>
        </p:spPr>
        <p:txBody>
          <a:bodyPr lIns="68574" tIns="34289" rIns="68574" bIns="34289"/>
          <a:lstStyle/>
          <a:p>
            <a:pPr>
              <a:defRPr/>
            </a:pPr>
            <a:fld id="{1CBEFA13-BDE9-4988-BB62-AF66AF0E7C57}" type="slidenum">
              <a:rPr lang="en-US"/>
              <a:pPr>
                <a:defRPr/>
              </a:pPr>
              <a:t>3</a:t>
            </a:fld>
            <a:endParaRPr lang="en-US"/>
          </a:p>
        </p:txBody>
      </p:sp>
      <p:grpSp>
        <p:nvGrpSpPr>
          <p:cNvPr id="3" name="Group 2"/>
          <p:cNvGrpSpPr/>
          <p:nvPr/>
        </p:nvGrpSpPr>
        <p:grpSpPr>
          <a:xfrm>
            <a:off x="1252540" y="690748"/>
            <a:ext cx="6991869" cy="4056959"/>
            <a:chOff x="1670051" y="777875"/>
            <a:chExt cx="9322492" cy="5409281"/>
          </a:xfrm>
        </p:grpSpPr>
        <p:pic>
          <p:nvPicPr>
            <p:cNvPr id="6148" name="Picture 3" descr="michelsonmorleyappara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4149726"/>
              <a:ext cx="1905000" cy="1109663"/>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25" y="1557338"/>
              <a:ext cx="1676400" cy="11684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5875" y="4424364"/>
              <a:ext cx="1517650" cy="12350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6576" y="1063625"/>
              <a:ext cx="1495425" cy="99695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2039" y="908050"/>
              <a:ext cx="1127125" cy="9858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3625" y="2382839"/>
              <a:ext cx="2971800" cy="1349375"/>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41513" y="3889375"/>
              <a:ext cx="1249362" cy="133350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0" descr="michelsalbe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25001" y="4725988"/>
              <a:ext cx="784225"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11" descr="schwarzschil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0338" y="2703513"/>
              <a:ext cx="838200" cy="1116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7"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400000">
              <a:off x="1647032" y="964407"/>
              <a:ext cx="1143000" cy="887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3" descr="suer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45638" y="1616075"/>
              <a:ext cx="823912"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9" name="Picture 14" descr="jhartma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86101" y="4846639"/>
              <a:ext cx="777875" cy="1030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60" name="Text Box 15"/>
            <p:cNvSpPr txBox="1">
              <a:spLocks noChangeArrowheads="1"/>
            </p:cNvSpPr>
            <p:nvPr/>
          </p:nvSpPr>
          <p:spPr bwMode="auto">
            <a:xfrm>
              <a:off x="1874838" y="2708276"/>
              <a:ext cx="21336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de-DE" sz="900">
                  <a:latin typeface="Calibri" pitchFamily="34" charset="0"/>
                </a:rPr>
                <a:t>1889 First Record of     Teleseismic Earthquake</a:t>
              </a:r>
              <a:endParaRPr lang="en-US" sz="900">
                <a:latin typeface="Calibri" pitchFamily="34" charset="0"/>
              </a:endParaRPr>
            </a:p>
          </p:txBody>
        </p:sp>
        <p:sp>
          <p:nvSpPr>
            <p:cNvPr id="6161" name="Text Box 16"/>
            <p:cNvSpPr txBox="1">
              <a:spLocks noChangeArrowheads="1"/>
            </p:cNvSpPr>
            <p:nvPr/>
          </p:nvSpPr>
          <p:spPr bwMode="auto">
            <a:xfrm>
              <a:off x="2640014" y="1052512"/>
              <a:ext cx="2160587" cy="5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lnSpc>
                  <a:spcPct val="110000"/>
                </a:lnSpc>
              </a:pPr>
              <a:r>
                <a:rPr lang="de-DE" sz="900">
                  <a:latin typeface="Calibri" pitchFamily="34" charset="0"/>
                </a:rPr>
                <a:t>Ernst von Rebeur-Paschwitz</a:t>
              </a:r>
            </a:p>
            <a:p>
              <a:pPr eaLnBrk="1" hangingPunct="1">
                <a:lnSpc>
                  <a:spcPct val="110000"/>
                </a:lnSpc>
              </a:pPr>
              <a:r>
                <a:rPr lang="de-DE" sz="900">
                  <a:latin typeface="Calibri" pitchFamily="34" charset="0"/>
                </a:rPr>
                <a:t>1861-1895</a:t>
              </a:r>
              <a:endParaRPr lang="en-US" sz="900">
                <a:latin typeface="Calibri" pitchFamily="34" charset="0"/>
              </a:endParaRPr>
            </a:p>
          </p:txBody>
        </p:sp>
        <p:sp>
          <p:nvSpPr>
            <p:cNvPr id="6162" name="Text Box 17"/>
            <p:cNvSpPr txBox="1">
              <a:spLocks noChangeArrowheads="1"/>
            </p:cNvSpPr>
            <p:nvPr/>
          </p:nvSpPr>
          <p:spPr bwMode="auto">
            <a:xfrm>
              <a:off x="3178175" y="4286251"/>
              <a:ext cx="1981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de-DE" sz="900">
                  <a:latin typeface="Calibri" pitchFamily="34" charset="0"/>
                </a:rPr>
                <a:t>1904 Interstellar Matter Large Refractor</a:t>
              </a:r>
              <a:endParaRPr lang="en-US" sz="900">
                <a:latin typeface="Calibri" pitchFamily="34" charset="0"/>
              </a:endParaRPr>
            </a:p>
          </p:txBody>
        </p:sp>
        <p:sp>
          <p:nvSpPr>
            <p:cNvPr id="6163" name="Text Box 18"/>
            <p:cNvSpPr txBox="1">
              <a:spLocks noChangeArrowheads="1"/>
            </p:cNvSpPr>
            <p:nvPr/>
          </p:nvSpPr>
          <p:spPr bwMode="auto">
            <a:xfrm>
              <a:off x="1670051" y="5454648"/>
              <a:ext cx="1439863"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eaLnBrk="1" hangingPunct="1">
                <a:lnSpc>
                  <a:spcPct val="110000"/>
                </a:lnSpc>
              </a:pPr>
              <a:r>
                <a:rPr lang="de-DE" sz="900">
                  <a:latin typeface="Calibri" pitchFamily="34" charset="0"/>
                </a:rPr>
                <a:t>Johannes Hartmann</a:t>
              </a:r>
            </a:p>
            <a:p>
              <a:pPr algn="r" eaLnBrk="1" hangingPunct="1">
                <a:lnSpc>
                  <a:spcPct val="110000"/>
                </a:lnSpc>
              </a:pPr>
              <a:r>
                <a:rPr lang="de-DE" sz="900">
                  <a:latin typeface="Calibri" pitchFamily="34" charset="0"/>
                </a:rPr>
                <a:t>1865-1936</a:t>
              </a:r>
              <a:endParaRPr lang="en-US" sz="900">
                <a:latin typeface="Calibri" pitchFamily="34" charset="0"/>
              </a:endParaRPr>
            </a:p>
          </p:txBody>
        </p:sp>
        <p:sp>
          <p:nvSpPr>
            <p:cNvPr id="6164" name="Text Box 19"/>
            <p:cNvSpPr txBox="1">
              <a:spLocks noChangeArrowheads="1"/>
            </p:cNvSpPr>
            <p:nvPr/>
          </p:nvSpPr>
          <p:spPr bwMode="auto">
            <a:xfrm>
              <a:off x="6024563" y="908051"/>
              <a:ext cx="1223963"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de-DE" sz="900">
                  <a:latin typeface="Calibri" pitchFamily="34" charset="0"/>
                </a:rPr>
                <a:t>1832/33 Opto-Mechanical Telegraph Line Station No. 4 Potsdam</a:t>
              </a:r>
              <a:endParaRPr lang="en-US" sz="900">
                <a:latin typeface="Calibri" pitchFamily="34" charset="0"/>
              </a:endParaRPr>
            </a:p>
          </p:txBody>
        </p:sp>
        <p:sp>
          <p:nvSpPr>
            <p:cNvPr id="6165" name="Text Box 20"/>
            <p:cNvSpPr txBox="1">
              <a:spLocks noChangeArrowheads="1"/>
            </p:cNvSpPr>
            <p:nvPr/>
          </p:nvSpPr>
          <p:spPr bwMode="auto">
            <a:xfrm>
              <a:off x="5016500" y="5673757"/>
              <a:ext cx="24384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de-DE" sz="900" dirty="0">
                  <a:latin typeface="Calibri" pitchFamily="34" charset="0"/>
                </a:rPr>
                <a:t>1870-1950 Potsdam Datum Point </a:t>
              </a:r>
              <a:r>
                <a:rPr lang="de-DE" sz="900" dirty="0" err="1">
                  <a:latin typeface="Calibri" pitchFamily="34" charset="0"/>
                </a:rPr>
                <a:t>Helmert</a:t>
              </a:r>
              <a:r>
                <a:rPr lang="de-DE" sz="900" dirty="0">
                  <a:latin typeface="Calibri" pitchFamily="34" charset="0"/>
                </a:rPr>
                <a:t> Tower</a:t>
              </a:r>
              <a:endParaRPr lang="en-US" sz="900" dirty="0">
                <a:latin typeface="Calibri" pitchFamily="34" charset="0"/>
              </a:endParaRPr>
            </a:p>
          </p:txBody>
        </p:sp>
        <p:sp>
          <p:nvSpPr>
            <p:cNvPr id="6166" name="Text Box 21"/>
            <p:cNvSpPr txBox="1">
              <a:spLocks noChangeArrowheads="1"/>
            </p:cNvSpPr>
            <p:nvPr/>
          </p:nvSpPr>
          <p:spPr bwMode="auto">
            <a:xfrm>
              <a:off x="5303838" y="3862387"/>
              <a:ext cx="1871663" cy="5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lnSpc>
                  <a:spcPct val="110000"/>
                </a:lnSpc>
              </a:pPr>
              <a:r>
                <a:rPr lang="de-DE" sz="900">
                  <a:latin typeface="Calibri" pitchFamily="34" charset="0"/>
                </a:rPr>
                <a:t>Friedrich Robert Helmert</a:t>
              </a:r>
            </a:p>
            <a:p>
              <a:pPr eaLnBrk="1" hangingPunct="1">
                <a:lnSpc>
                  <a:spcPct val="110000"/>
                </a:lnSpc>
              </a:pPr>
              <a:r>
                <a:rPr lang="de-DE" sz="900">
                  <a:latin typeface="Calibri" pitchFamily="34" charset="0"/>
                </a:rPr>
                <a:t>1843-1917</a:t>
              </a:r>
              <a:endParaRPr lang="en-US" sz="900">
                <a:latin typeface="Calibri" pitchFamily="34" charset="0"/>
              </a:endParaRPr>
            </a:p>
          </p:txBody>
        </p:sp>
        <p:sp>
          <p:nvSpPr>
            <p:cNvPr id="6167" name="Text Box 22"/>
            <p:cNvSpPr txBox="1">
              <a:spLocks noChangeArrowheads="1"/>
            </p:cNvSpPr>
            <p:nvPr/>
          </p:nvSpPr>
          <p:spPr bwMode="auto">
            <a:xfrm>
              <a:off x="8013702" y="777875"/>
              <a:ext cx="2403475" cy="3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de-DE" sz="900">
                  <a:latin typeface="Calibri" pitchFamily="34" charset="0"/>
                </a:rPr>
                <a:t>Secular Station Potsdam</a:t>
              </a:r>
              <a:endParaRPr lang="en-US" sz="900">
                <a:latin typeface="Calibri" pitchFamily="34" charset="0"/>
              </a:endParaRPr>
            </a:p>
          </p:txBody>
        </p:sp>
        <p:sp>
          <p:nvSpPr>
            <p:cNvPr id="6168" name="Text Box 23"/>
            <p:cNvSpPr txBox="1">
              <a:spLocks noChangeArrowheads="1"/>
            </p:cNvSpPr>
            <p:nvPr/>
          </p:nvSpPr>
          <p:spPr bwMode="auto">
            <a:xfrm>
              <a:off x="8229600" y="2206625"/>
              <a:ext cx="1295400" cy="5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eaLnBrk="1" hangingPunct="1">
                <a:lnSpc>
                  <a:spcPct val="110000"/>
                </a:lnSpc>
              </a:pPr>
              <a:r>
                <a:rPr lang="de-DE" sz="900">
                  <a:latin typeface="Calibri" pitchFamily="34" charset="0"/>
                </a:rPr>
                <a:t>Reinhard Süring</a:t>
              </a:r>
            </a:p>
            <a:p>
              <a:pPr algn="r" eaLnBrk="1" hangingPunct="1">
                <a:lnSpc>
                  <a:spcPct val="110000"/>
                </a:lnSpc>
              </a:pPr>
              <a:r>
                <a:rPr lang="de-DE" sz="900">
                  <a:latin typeface="Calibri" pitchFamily="34" charset="0"/>
                </a:rPr>
                <a:t>1866-1950</a:t>
              </a:r>
              <a:endParaRPr lang="en-US" sz="900">
                <a:latin typeface="Calibri" pitchFamily="34" charset="0"/>
              </a:endParaRPr>
            </a:p>
          </p:txBody>
        </p:sp>
        <p:sp>
          <p:nvSpPr>
            <p:cNvPr id="6169" name="Text Box 24"/>
            <p:cNvSpPr txBox="1">
              <a:spLocks noChangeArrowheads="1"/>
            </p:cNvSpPr>
            <p:nvPr/>
          </p:nvSpPr>
          <p:spPr bwMode="auto">
            <a:xfrm>
              <a:off x="7554914" y="5302250"/>
              <a:ext cx="1997075" cy="307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spcBef>
                  <a:spcPct val="50000"/>
                </a:spcBef>
              </a:pPr>
              <a:r>
                <a:rPr lang="de-DE" sz="900">
                  <a:latin typeface="Calibri" pitchFamily="34" charset="0"/>
                </a:rPr>
                <a:t>1881 Michelson Experiment</a:t>
              </a:r>
              <a:endParaRPr lang="en-US" sz="900">
                <a:latin typeface="Calibri" pitchFamily="34" charset="0"/>
              </a:endParaRPr>
            </a:p>
          </p:txBody>
        </p:sp>
        <p:sp>
          <p:nvSpPr>
            <p:cNvPr id="6170" name="Text Box 25"/>
            <p:cNvSpPr txBox="1">
              <a:spLocks noChangeArrowheads="1"/>
            </p:cNvSpPr>
            <p:nvPr/>
          </p:nvSpPr>
          <p:spPr bwMode="auto">
            <a:xfrm>
              <a:off x="7824788" y="5807076"/>
              <a:ext cx="3167755" cy="326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lnSpc>
                  <a:spcPct val="110000"/>
                </a:lnSpc>
              </a:pPr>
              <a:r>
                <a:rPr lang="de-DE" sz="900" dirty="0">
                  <a:latin typeface="Calibri" pitchFamily="34" charset="0"/>
                </a:rPr>
                <a:t>Albert Abraham Michelson, 1852-1931</a:t>
              </a:r>
              <a:endParaRPr lang="en-US" sz="900" dirty="0">
                <a:latin typeface="Calibri" pitchFamily="34" charset="0"/>
              </a:endParaRPr>
            </a:p>
          </p:txBody>
        </p:sp>
        <p:sp>
          <p:nvSpPr>
            <p:cNvPr id="6171" name="Text Box 26"/>
            <p:cNvSpPr txBox="1">
              <a:spLocks noChangeArrowheads="1"/>
            </p:cNvSpPr>
            <p:nvPr/>
          </p:nvSpPr>
          <p:spPr bwMode="auto">
            <a:xfrm>
              <a:off x="4583114" y="2133600"/>
              <a:ext cx="3455987" cy="1846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ctr" eaLnBrk="1" hangingPunct="1">
                <a:spcBef>
                  <a:spcPct val="50000"/>
                </a:spcBef>
              </a:pPr>
              <a:r>
                <a:rPr lang="de-DE" sz="900">
                  <a:latin typeface="Calibri" pitchFamily="34" charset="0"/>
                </a:rPr>
                <a:t>First Solution of Einstein‘s Equations</a:t>
              </a:r>
              <a:endParaRPr lang="en-US" sz="900">
                <a:latin typeface="Calibri" pitchFamily="34" charset="0"/>
              </a:endParaRPr>
            </a:p>
          </p:txBody>
        </p:sp>
        <p:sp>
          <p:nvSpPr>
            <p:cNvPr id="6172" name="Text Box 27"/>
            <p:cNvSpPr txBox="1">
              <a:spLocks noChangeArrowheads="1"/>
            </p:cNvSpPr>
            <p:nvPr/>
          </p:nvSpPr>
          <p:spPr bwMode="auto">
            <a:xfrm>
              <a:off x="8618539" y="3428999"/>
              <a:ext cx="1654175" cy="5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lnSpc>
                  <a:spcPct val="110000"/>
                </a:lnSpc>
              </a:pPr>
              <a:r>
                <a:rPr lang="de-DE" sz="900">
                  <a:latin typeface="Calibri" pitchFamily="34" charset="0"/>
                </a:rPr>
                <a:t>Karl Schwarzschild</a:t>
              </a:r>
            </a:p>
            <a:p>
              <a:pPr eaLnBrk="1" hangingPunct="1">
                <a:lnSpc>
                  <a:spcPct val="110000"/>
                </a:lnSpc>
              </a:pPr>
              <a:r>
                <a:rPr lang="de-DE" sz="900">
                  <a:latin typeface="Calibri" pitchFamily="34" charset="0"/>
                </a:rPr>
                <a:t>1873-1916</a:t>
              </a:r>
              <a:endParaRPr lang="en-US" sz="900">
                <a:latin typeface="Calibri" pitchFamily="34" charset="0"/>
              </a:endParaRPr>
            </a:p>
          </p:txBody>
        </p:sp>
        <p:pic>
          <p:nvPicPr>
            <p:cNvPr id="6173" name="Picture 28" descr="albert-einstei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08439" y="2700339"/>
              <a:ext cx="885825" cy="114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74" name="Text Box 29"/>
            <p:cNvSpPr txBox="1">
              <a:spLocks noChangeArrowheads="1"/>
            </p:cNvSpPr>
            <p:nvPr/>
          </p:nvSpPr>
          <p:spPr bwMode="auto">
            <a:xfrm>
              <a:off x="2711450" y="3438525"/>
              <a:ext cx="1295400" cy="5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eaLnBrk="1" hangingPunct="1">
                <a:lnSpc>
                  <a:spcPct val="110000"/>
                </a:lnSpc>
              </a:pPr>
              <a:r>
                <a:rPr lang="de-DE" sz="900">
                  <a:latin typeface="Calibri" pitchFamily="34" charset="0"/>
                </a:rPr>
                <a:t>Albert Einstein</a:t>
              </a:r>
            </a:p>
            <a:p>
              <a:pPr algn="r" eaLnBrk="1" hangingPunct="1">
                <a:lnSpc>
                  <a:spcPct val="110000"/>
                </a:lnSpc>
              </a:pPr>
              <a:r>
                <a:rPr lang="de-DE" sz="900">
                  <a:latin typeface="Calibri" pitchFamily="34" charset="0"/>
                </a:rPr>
                <a:t>1879-1955</a:t>
              </a:r>
              <a:endParaRPr lang="en-US" sz="900">
                <a:latin typeface="Calibri" pitchFamily="34" charset="0"/>
              </a:endParaRPr>
            </a:p>
          </p:txBody>
        </p:sp>
        <p:pic>
          <p:nvPicPr>
            <p:cNvPr id="6175" name="Picture 30" descr="helmert_s"/>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8875" y="4141788"/>
              <a:ext cx="85725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209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PIK´s</a:t>
            </a:r>
            <a:r>
              <a:rPr lang="de-DE" dirty="0"/>
              <a:t> </a:t>
            </a:r>
            <a:r>
              <a:rPr lang="de-DE" dirty="0" err="1"/>
              <a:t>new</a:t>
            </a:r>
            <a:r>
              <a:rPr lang="de-DE" dirty="0"/>
              <a:t> Co-</a:t>
            </a:r>
            <a:r>
              <a:rPr lang="de-DE" dirty="0" err="1"/>
              <a:t>Directors</a:t>
            </a:r>
            <a:endParaRPr lang="de-DE" dirty="0"/>
          </a:p>
        </p:txBody>
      </p:sp>
      <p:sp>
        <p:nvSpPr>
          <p:cNvPr id="4" name="Slide Number Placeholder 3"/>
          <p:cNvSpPr>
            <a:spLocks noGrp="1"/>
          </p:cNvSpPr>
          <p:nvPr>
            <p:ph type="sldNum" sz="quarter" idx="10"/>
          </p:nvPr>
        </p:nvSpPr>
        <p:spPr/>
        <p:txBody>
          <a:bodyPr/>
          <a:lstStyle/>
          <a:p>
            <a:pPr>
              <a:defRPr/>
            </a:pPr>
            <a:fld id="{E357B19D-2C52-4DE2-A937-D07A0CFE2A4B}" type="slidenum">
              <a:rPr lang="en-US" smtClean="0"/>
              <a:pPr>
                <a:defRPr/>
              </a:pPr>
              <a:t>4</a:t>
            </a:fld>
            <a:endParaRPr lang="en-US"/>
          </a:p>
        </p:txBody>
      </p:sp>
      <p:sp>
        <p:nvSpPr>
          <p:cNvPr id="6" name="Rectangle 5"/>
          <p:cNvSpPr/>
          <p:nvPr/>
        </p:nvSpPr>
        <p:spPr>
          <a:xfrm>
            <a:off x="395288" y="4112638"/>
            <a:ext cx="8171496" cy="369332"/>
          </a:xfrm>
          <a:prstGeom prst="rect">
            <a:avLst/>
          </a:prstGeom>
        </p:spPr>
        <p:txBody>
          <a:bodyPr wrap="square" lIns="91432" tIns="45716" rIns="91432" bIns="45716">
            <a:spAutoFit/>
          </a:bodyPr>
          <a:lstStyle/>
          <a:p>
            <a:pPr algn="ctr"/>
            <a:r>
              <a:rPr lang="en-US" sz="1800" b="1" dirty="0" err="1"/>
              <a:t>Ottmar</a:t>
            </a:r>
            <a:r>
              <a:rPr lang="en-US" sz="1800" b="1" dirty="0"/>
              <a:t> </a:t>
            </a:r>
            <a:r>
              <a:rPr lang="en-US" sz="1800" b="1" dirty="0" err="1"/>
              <a:t>Edenhofer</a:t>
            </a:r>
            <a:r>
              <a:rPr lang="en-US" sz="1800" b="1" dirty="0"/>
              <a:t> and Johan </a:t>
            </a:r>
            <a:r>
              <a:rPr lang="en-US" sz="1800" b="1" dirty="0" err="1"/>
              <a:t>Rockström</a:t>
            </a:r>
            <a:endParaRPr lang="de-DE" sz="1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768" y="740054"/>
            <a:ext cx="5431536" cy="3247949"/>
          </a:xfrm>
          <a:prstGeom prst="rect">
            <a:avLst/>
          </a:prstGeom>
        </p:spPr>
      </p:pic>
      <p:sp>
        <p:nvSpPr>
          <p:cNvPr id="7" name="TextBox 6">
            <a:extLst>
              <a:ext uri="{FF2B5EF4-FFF2-40B4-BE49-F238E27FC236}">
                <a16:creationId xmlns:a16="http://schemas.microsoft.com/office/drawing/2014/main" id="{D90F7912-04FC-4E55-86C5-B49BCF007107}"/>
              </a:ext>
            </a:extLst>
          </p:cNvPr>
          <p:cNvSpPr txBox="1"/>
          <p:nvPr/>
        </p:nvSpPr>
        <p:spPr>
          <a:xfrm>
            <a:off x="2061271" y="4749447"/>
            <a:ext cx="4839530" cy="307777"/>
          </a:xfrm>
          <a:prstGeom prst="rect">
            <a:avLst/>
          </a:prstGeom>
          <a:noFill/>
        </p:spPr>
        <p:txBody>
          <a:bodyPr wrap="none" rtlCol="0">
            <a:spAutoFit/>
          </a:bodyPr>
          <a:lstStyle/>
          <a:p>
            <a:r>
              <a:rPr lang="de-DE" sz="1400" dirty="0"/>
              <a:t>Abgeordneter des Außenministeriums: Gerhard Schlaudraff</a:t>
            </a:r>
            <a:endParaRPr lang="en-DE" sz="1400" dirty="0"/>
          </a:p>
        </p:txBody>
      </p:sp>
    </p:spTree>
    <p:extLst>
      <p:ext uri="{BB962C8B-B14F-4D97-AF65-F5344CB8AC3E}">
        <p14:creationId xmlns:p14="http://schemas.microsoft.com/office/powerpoint/2010/main" val="52203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107504" y="4483756"/>
            <a:ext cx="1512168" cy="65974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eaLnBrk="0" fontAlgn="base" hangingPunct="0">
              <a:spcBef>
                <a:spcPct val="0"/>
              </a:spcBef>
              <a:spcAft>
                <a:spcPct val="0"/>
              </a:spcAft>
            </a:pPr>
            <a:endParaRPr lang="en-US">
              <a:solidFill>
                <a:prstClr val="white">
                  <a:lumMod val="95000"/>
                </a:prstClr>
              </a:solidFill>
              <a:latin typeface="Arial" charset="0"/>
            </a:endParaRPr>
          </a:p>
        </p:txBody>
      </p:sp>
      <p:sp>
        <p:nvSpPr>
          <p:cNvPr id="2" name="Rectangle 3"/>
          <p:cNvSpPr txBox="1">
            <a:spLocks noChangeArrowheads="1"/>
          </p:cNvSpPr>
          <p:nvPr/>
        </p:nvSpPr>
        <p:spPr>
          <a:xfrm>
            <a:off x="4427985" y="123478"/>
            <a:ext cx="4248472" cy="2914644"/>
          </a:xfrm>
          <a:prstGeom prst="rect">
            <a:avLst/>
          </a:prstGeom>
          <a:solidFill>
            <a:schemeClr val="bg2">
              <a:lumMod val="20000"/>
              <a:lumOff val="80000"/>
              <a:alpha val="71000"/>
            </a:schemeClr>
          </a:solidFill>
        </p:spPr>
        <p:txBody>
          <a:bodyPr lIns="68574" tIns="34289" rIns="68574" bIns="34289"/>
          <a:lstStyle>
            <a:lvl1pPr marL="257101" indent="-257101" algn="l" rtl="0" eaLnBrk="0" fontAlgn="base" hangingPunct="0">
              <a:spcBef>
                <a:spcPct val="20000"/>
              </a:spcBef>
              <a:spcAft>
                <a:spcPct val="0"/>
              </a:spcAft>
              <a:buChar char="•"/>
              <a:defRPr sz="1700" b="1">
                <a:solidFill>
                  <a:schemeClr val="tx1">
                    <a:lumMod val="75000"/>
                    <a:lumOff val="25000"/>
                  </a:schemeClr>
                </a:solidFill>
                <a:latin typeface="+mn-lt"/>
                <a:ea typeface="+mn-ea"/>
                <a:cs typeface="+mn-cs"/>
              </a:defRPr>
            </a:lvl1pPr>
            <a:lvl2pPr marL="557049" indent="-214251" algn="l" rtl="0" eaLnBrk="0" fontAlgn="base" hangingPunct="0">
              <a:spcBef>
                <a:spcPct val="20000"/>
              </a:spcBef>
              <a:spcAft>
                <a:spcPct val="0"/>
              </a:spcAft>
              <a:buChar char="•"/>
              <a:defRPr sz="1500" b="1">
                <a:solidFill>
                  <a:schemeClr val="tx1">
                    <a:lumMod val="75000"/>
                    <a:lumOff val="25000"/>
                  </a:schemeClr>
                </a:solidFill>
                <a:latin typeface="+mn-lt"/>
                <a:ea typeface="+mn-ea"/>
              </a:defRPr>
            </a:lvl2pPr>
            <a:lvl3pPr marL="856997" indent="-171399" algn="l" rtl="0" eaLnBrk="0" fontAlgn="base" hangingPunct="0">
              <a:spcBef>
                <a:spcPct val="20000"/>
              </a:spcBef>
              <a:spcAft>
                <a:spcPct val="0"/>
              </a:spcAft>
              <a:buChar char="•"/>
              <a:defRPr sz="1500">
                <a:solidFill>
                  <a:schemeClr val="tx1">
                    <a:lumMod val="75000"/>
                    <a:lumOff val="25000"/>
                  </a:schemeClr>
                </a:solidFill>
                <a:latin typeface="+mn-lt"/>
                <a:ea typeface="+mn-ea"/>
              </a:defRPr>
            </a:lvl3pPr>
            <a:lvl4pPr marL="1199794" indent="-171399" algn="l" rtl="0" eaLnBrk="0" fontAlgn="base" hangingPunct="0">
              <a:spcBef>
                <a:spcPct val="20000"/>
              </a:spcBef>
              <a:spcAft>
                <a:spcPct val="0"/>
              </a:spcAft>
              <a:buChar char="–"/>
              <a:defRPr sz="1500">
                <a:solidFill>
                  <a:schemeClr val="tx1">
                    <a:lumMod val="75000"/>
                    <a:lumOff val="25000"/>
                  </a:schemeClr>
                </a:solidFill>
                <a:latin typeface="+mn-lt"/>
                <a:ea typeface="+mn-ea"/>
              </a:defRPr>
            </a:lvl4pPr>
            <a:lvl5pPr marL="1542593" indent="-171399" algn="l" rtl="0" eaLnBrk="0" fontAlgn="base" hangingPunct="0">
              <a:spcBef>
                <a:spcPct val="20000"/>
              </a:spcBef>
              <a:spcAft>
                <a:spcPct val="0"/>
              </a:spcAft>
              <a:buChar char="»"/>
              <a:defRPr sz="1100">
                <a:solidFill>
                  <a:schemeClr val="tx1"/>
                </a:solidFill>
                <a:latin typeface="Arial" charset="0"/>
                <a:ea typeface="+mn-ea"/>
              </a:defRPr>
            </a:lvl5pPr>
            <a:lvl6pPr marL="1885390" indent="-171399" algn="l" rtl="0" fontAlgn="base">
              <a:spcBef>
                <a:spcPct val="20000"/>
              </a:spcBef>
              <a:spcAft>
                <a:spcPct val="0"/>
              </a:spcAft>
              <a:buChar char="»"/>
              <a:defRPr sz="1100">
                <a:solidFill>
                  <a:schemeClr val="tx1"/>
                </a:solidFill>
                <a:latin typeface="Arial" charset="0"/>
                <a:ea typeface="+mn-ea"/>
              </a:defRPr>
            </a:lvl6pPr>
            <a:lvl7pPr marL="2228189" indent="-171399" algn="l" rtl="0" fontAlgn="base">
              <a:spcBef>
                <a:spcPct val="20000"/>
              </a:spcBef>
              <a:spcAft>
                <a:spcPct val="0"/>
              </a:spcAft>
              <a:buChar char="»"/>
              <a:defRPr sz="1100">
                <a:solidFill>
                  <a:schemeClr val="tx1"/>
                </a:solidFill>
                <a:latin typeface="Arial" charset="0"/>
                <a:ea typeface="+mn-ea"/>
              </a:defRPr>
            </a:lvl7pPr>
            <a:lvl8pPr marL="2570988" indent="-171399" algn="l" rtl="0" fontAlgn="base">
              <a:spcBef>
                <a:spcPct val="20000"/>
              </a:spcBef>
              <a:spcAft>
                <a:spcPct val="0"/>
              </a:spcAft>
              <a:buChar char="»"/>
              <a:defRPr sz="1100">
                <a:solidFill>
                  <a:schemeClr val="tx1"/>
                </a:solidFill>
                <a:latin typeface="Arial" charset="0"/>
                <a:ea typeface="+mn-ea"/>
              </a:defRPr>
            </a:lvl8pPr>
            <a:lvl9pPr marL="2913788" indent="-171399" algn="l" rtl="0" fontAlgn="base">
              <a:spcBef>
                <a:spcPct val="20000"/>
              </a:spcBef>
              <a:spcAft>
                <a:spcPct val="0"/>
              </a:spcAft>
              <a:buChar char="»"/>
              <a:defRPr sz="1100">
                <a:solidFill>
                  <a:schemeClr val="tx1"/>
                </a:solidFill>
                <a:latin typeface="Arial" charset="0"/>
                <a:ea typeface="+mn-ea"/>
              </a:defRPr>
            </a:lvl9pPr>
          </a:lstStyle>
          <a:p>
            <a:pPr eaLnBrk="1" hangingPunct="1">
              <a:lnSpc>
                <a:spcPct val="110000"/>
              </a:lnSpc>
              <a:spcBef>
                <a:spcPct val="50000"/>
              </a:spcBef>
            </a:pPr>
            <a:r>
              <a:rPr lang="en-US" sz="1400" kern="0" dirty="0">
                <a:solidFill>
                  <a:srgbClr val="0070C0"/>
                </a:solidFill>
              </a:rPr>
              <a:t>What we do: </a:t>
            </a:r>
            <a:r>
              <a:rPr lang="en-US" sz="1500" dirty="0">
                <a:solidFill>
                  <a:prstClr val="black">
                    <a:lumMod val="75000"/>
                    <a:lumOff val="25000"/>
                  </a:prstClr>
                </a:solidFill>
              </a:rPr>
              <a:t>address crucial scientific questions in the fields of global change, climate impacts and sustainable development.</a:t>
            </a:r>
          </a:p>
          <a:p>
            <a:pPr eaLnBrk="1" hangingPunct="1">
              <a:lnSpc>
                <a:spcPct val="110000"/>
              </a:lnSpc>
              <a:spcBef>
                <a:spcPct val="50000"/>
              </a:spcBef>
            </a:pPr>
            <a:r>
              <a:rPr lang="en-US" sz="1400" kern="0" dirty="0">
                <a:solidFill>
                  <a:srgbClr val="0070C0"/>
                </a:solidFill>
              </a:rPr>
              <a:t>Who we are: </a:t>
            </a:r>
            <a:r>
              <a:rPr lang="en-US" sz="1500" dirty="0">
                <a:solidFill>
                  <a:prstClr val="black">
                    <a:lumMod val="75000"/>
                    <a:lumOff val="25000"/>
                  </a:prstClr>
                </a:solidFill>
              </a:rPr>
              <a:t>natural and social sciences work together to generate interdisciplinary insights and to provide society with sound information for decision making.</a:t>
            </a:r>
          </a:p>
          <a:p>
            <a:pPr eaLnBrk="1" hangingPunct="1">
              <a:lnSpc>
                <a:spcPct val="110000"/>
              </a:lnSpc>
              <a:spcBef>
                <a:spcPct val="50000"/>
              </a:spcBef>
            </a:pPr>
            <a:r>
              <a:rPr lang="en-US" sz="1400" kern="0" dirty="0">
                <a:solidFill>
                  <a:srgbClr val="0070C0"/>
                </a:solidFill>
              </a:rPr>
              <a:t>How we work: </a:t>
            </a:r>
            <a:r>
              <a:rPr lang="en-US" sz="1500" dirty="0">
                <a:solidFill>
                  <a:prstClr val="black">
                    <a:lumMod val="75000"/>
                    <a:lumOff val="25000"/>
                  </a:prstClr>
                </a:solidFill>
              </a:rPr>
              <a:t>systems and scenarios analysis, modelling, computer simulation, and data integration.</a:t>
            </a:r>
            <a:endParaRPr lang="en-US" sz="1400" kern="0" dirty="0">
              <a:solidFill>
                <a:prstClr val="black">
                  <a:lumMod val="75000"/>
                  <a:lumOff val="25000"/>
                </a:prstClr>
              </a:solidFill>
            </a:endParaRPr>
          </a:p>
        </p:txBody>
      </p:sp>
      <p:sp>
        <p:nvSpPr>
          <p:cNvPr id="3" name="Text Box 6"/>
          <p:cNvSpPr txBox="1">
            <a:spLocks noChangeArrowheads="1"/>
          </p:cNvSpPr>
          <p:nvPr/>
        </p:nvSpPr>
        <p:spPr bwMode="auto">
          <a:xfrm>
            <a:off x="1332364" y="4488104"/>
            <a:ext cx="792163" cy="323164"/>
          </a:xfrm>
          <a:prstGeom prst="rect">
            <a:avLst/>
          </a:prstGeom>
          <a:noFill/>
          <a:ln w="9525">
            <a:noFill/>
            <a:miter lim="800000"/>
            <a:headEnd/>
            <a:tailEnd/>
          </a:ln>
        </p:spPr>
        <p:txBody>
          <a:bodyPr lIns="68574" tIns="34289" rIns="68574" bIns="34289">
            <a:spAutoFit/>
          </a:bodyPr>
          <a:lstStyle/>
          <a:p>
            <a:pPr defTabSz="914018">
              <a:spcBef>
                <a:spcPct val="50000"/>
              </a:spcBef>
            </a:pPr>
            <a:r>
              <a:rPr lang="de-DE" sz="800">
                <a:solidFill>
                  <a:prstClr val="white"/>
                </a:solidFill>
              </a:rPr>
              <a:t>Photo H. Bach</a:t>
            </a:r>
          </a:p>
        </p:txBody>
      </p:sp>
      <p:sp>
        <p:nvSpPr>
          <p:cNvPr id="4" name="Text Box 3"/>
          <p:cNvSpPr txBox="1">
            <a:spLocks noChangeArrowheads="1"/>
          </p:cNvSpPr>
          <p:nvPr/>
        </p:nvSpPr>
        <p:spPr bwMode="auto">
          <a:xfrm>
            <a:off x="1151263" y="3231627"/>
            <a:ext cx="3293657" cy="592468"/>
          </a:xfrm>
          <a:prstGeom prst="rect">
            <a:avLst/>
          </a:prstGeom>
          <a:noFill/>
          <a:ln w="9525">
            <a:noFill/>
            <a:miter lim="800000"/>
            <a:headEnd/>
            <a:tailEnd/>
          </a:ln>
        </p:spPr>
        <p:txBody>
          <a:bodyPr wrap="square" lIns="68574" tIns="34289" rIns="68574" bIns="34289">
            <a:spAutoFit/>
          </a:bodyPr>
          <a:lstStyle/>
          <a:p>
            <a:pPr defTabSz="914018"/>
            <a:r>
              <a:rPr lang="de-DE" sz="1200" b="1" dirty="0">
                <a:solidFill>
                  <a:srgbClr val="0070C0"/>
                </a:solidFill>
              </a:rPr>
              <a:t>Earth System Analysis</a:t>
            </a:r>
          </a:p>
          <a:p>
            <a:r>
              <a:rPr lang="en-US" sz="1050" b="1" i="1" dirty="0">
                <a:solidFill>
                  <a:prstClr val="black"/>
                </a:solidFill>
              </a:rPr>
              <a:t>Oceans, Atmosphere and Biosphere in Past, Present and Future</a:t>
            </a:r>
          </a:p>
        </p:txBody>
      </p:sp>
      <p:sp>
        <p:nvSpPr>
          <p:cNvPr id="5" name="Text Box 8"/>
          <p:cNvSpPr txBox="1">
            <a:spLocks noChangeArrowheads="1"/>
          </p:cNvSpPr>
          <p:nvPr/>
        </p:nvSpPr>
        <p:spPr bwMode="auto">
          <a:xfrm>
            <a:off x="1187624" y="4024059"/>
            <a:ext cx="3609886" cy="423191"/>
          </a:xfrm>
          <a:prstGeom prst="rect">
            <a:avLst/>
          </a:prstGeom>
          <a:noFill/>
          <a:ln w="9525">
            <a:noFill/>
            <a:miter lim="800000"/>
            <a:headEnd/>
            <a:tailEnd/>
          </a:ln>
        </p:spPr>
        <p:txBody>
          <a:bodyPr wrap="square" lIns="68574" tIns="34289" rIns="68574" bIns="34289">
            <a:spAutoFit/>
          </a:bodyPr>
          <a:lstStyle/>
          <a:p>
            <a:r>
              <a:rPr lang="de-DE" sz="1200" b="1" dirty="0" err="1">
                <a:solidFill>
                  <a:srgbClr val="0070C0"/>
                </a:solidFill>
              </a:rPr>
              <a:t>Climate</a:t>
            </a:r>
            <a:r>
              <a:rPr lang="de-DE" sz="1200" b="1" dirty="0">
                <a:solidFill>
                  <a:srgbClr val="0070C0"/>
                </a:solidFill>
              </a:rPr>
              <a:t> </a:t>
            </a:r>
            <a:r>
              <a:rPr lang="de-DE" sz="1200" b="1" dirty="0" err="1">
                <a:solidFill>
                  <a:srgbClr val="0070C0"/>
                </a:solidFill>
              </a:rPr>
              <a:t>Resilience</a:t>
            </a:r>
            <a:r>
              <a:rPr lang="de-DE" sz="1200" b="1" dirty="0">
                <a:solidFill>
                  <a:srgbClr val="0070C0"/>
                </a:solidFill>
              </a:rPr>
              <a:t> </a:t>
            </a:r>
          </a:p>
          <a:p>
            <a:r>
              <a:rPr lang="de-DE" sz="1050" b="1" i="1" dirty="0" err="1">
                <a:solidFill>
                  <a:prstClr val="black"/>
                </a:solidFill>
              </a:rPr>
              <a:t>Climate</a:t>
            </a:r>
            <a:r>
              <a:rPr lang="de-DE" sz="1050" b="1" i="1" dirty="0">
                <a:solidFill>
                  <a:prstClr val="black"/>
                </a:solidFill>
              </a:rPr>
              <a:t> Impacts </a:t>
            </a:r>
            <a:r>
              <a:rPr lang="de-DE" sz="1050" b="1" i="1" dirty="0" err="1">
                <a:solidFill>
                  <a:prstClr val="black"/>
                </a:solidFill>
              </a:rPr>
              <a:t>and</a:t>
            </a:r>
            <a:r>
              <a:rPr lang="de-DE" sz="1050" b="1" i="1" dirty="0">
                <a:solidFill>
                  <a:prstClr val="black"/>
                </a:solidFill>
              </a:rPr>
              <a:t> Adaptation</a:t>
            </a:r>
          </a:p>
        </p:txBody>
      </p:sp>
      <p:sp>
        <p:nvSpPr>
          <p:cNvPr id="6" name="Text Box 9"/>
          <p:cNvSpPr txBox="1">
            <a:spLocks noChangeArrowheads="1"/>
          </p:cNvSpPr>
          <p:nvPr/>
        </p:nvSpPr>
        <p:spPr bwMode="auto">
          <a:xfrm>
            <a:off x="5284737" y="3219819"/>
            <a:ext cx="3528391" cy="423191"/>
          </a:xfrm>
          <a:prstGeom prst="rect">
            <a:avLst/>
          </a:prstGeom>
          <a:noFill/>
          <a:ln w="9525">
            <a:noFill/>
            <a:miter lim="800000"/>
            <a:headEnd/>
            <a:tailEnd/>
          </a:ln>
        </p:spPr>
        <p:txBody>
          <a:bodyPr wrap="square" lIns="68574" tIns="34289" rIns="68574" bIns="34289">
            <a:spAutoFit/>
          </a:bodyPr>
          <a:lstStyle/>
          <a:p>
            <a:r>
              <a:rPr lang="de-DE" sz="1200" b="1" dirty="0">
                <a:solidFill>
                  <a:srgbClr val="0070C0"/>
                </a:solidFill>
              </a:rPr>
              <a:t>Transformation </a:t>
            </a:r>
            <a:r>
              <a:rPr lang="de-DE" sz="1200" b="1" dirty="0" err="1">
                <a:solidFill>
                  <a:srgbClr val="0070C0"/>
                </a:solidFill>
              </a:rPr>
              <a:t>Pathways</a:t>
            </a:r>
            <a:r>
              <a:rPr lang="de-DE" sz="1200" b="1" dirty="0">
                <a:solidFill>
                  <a:srgbClr val="0070C0"/>
                </a:solidFill>
              </a:rPr>
              <a:t> </a:t>
            </a:r>
          </a:p>
          <a:p>
            <a:r>
              <a:rPr lang="en-US" sz="1050" b="1" i="1" dirty="0">
                <a:solidFill>
                  <a:prstClr val="black"/>
                </a:solidFill>
              </a:rPr>
              <a:t>Climate Risks and Sustainable Development</a:t>
            </a:r>
          </a:p>
        </p:txBody>
      </p:sp>
      <p:sp>
        <p:nvSpPr>
          <p:cNvPr id="7" name="Text Box 10"/>
          <p:cNvSpPr txBox="1">
            <a:spLocks noChangeArrowheads="1"/>
          </p:cNvSpPr>
          <p:nvPr/>
        </p:nvSpPr>
        <p:spPr bwMode="auto">
          <a:xfrm>
            <a:off x="5284732" y="4011910"/>
            <a:ext cx="3751764" cy="592468"/>
          </a:xfrm>
          <a:prstGeom prst="rect">
            <a:avLst/>
          </a:prstGeom>
          <a:noFill/>
          <a:ln w="9525">
            <a:noFill/>
            <a:miter lim="800000"/>
            <a:headEnd/>
            <a:tailEnd/>
          </a:ln>
        </p:spPr>
        <p:txBody>
          <a:bodyPr wrap="square" lIns="68574" tIns="34289" rIns="68574" bIns="34289">
            <a:spAutoFit/>
          </a:bodyPr>
          <a:lstStyle/>
          <a:p>
            <a:r>
              <a:rPr lang="de-DE" sz="1200" b="1" dirty="0" err="1">
                <a:solidFill>
                  <a:srgbClr val="0070C0"/>
                </a:solidFill>
              </a:rPr>
              <a:t>Complexity</a:t>
            </a:r>
            <a:r>
              <a:rPr lang="de-DE" sz="1200" b="1" dirty="0">
                <a:solidFill>
                  <a:srgbClr val="0070C0"/>
                </a:solidFill>
              </a:rPr>
              <a:t> Science </a:t>
            </a:r>
          </a:p>
          <a:p>
            <a:r>
              <a:rPr lang="en-US" sz="1050" b="1" i="1" dirty="0">
                <a:solidFill>
                  <a:prstClr val="black"/>
                </a:solidFill>
              </a:rPr>
              <a:t>Machine Learning, Nonlinear Methods and Decision Strategies</a:t>
            </a:r>
          </a:p>
        </p:txBody>
      </p:sp>
      <p:sp>
        <p:nvSpPr>
          <p:cNvPr id="8" name="TextBox 7"/>
          <p:cNvSpPr txBox="1"/>
          <p:nvPr/>
        </p:nvSpPr>
        <p:spPr>
          <a:xfrm>
            <a:off x="5148065" y="317208"/>
            <a:ext cx="3424053" cy="346249"/>
          </a:xfrm>
          <a:prstGeom prst="rect">
            <a:avLst/>
          </a:prstGeom>
          <a:noFill/>
        </p:spPr>
        <p:txBody>
          <a:bodyPr wrap="square" lIns="68574" tIns="34289" rIns="68574" bIns="34289" rtlCol="0">
            <a:spAutoFit/>
          </a:bodyPr>
          <a:lstStyle/>
          <a:p>
            <a:pPr defTabSz="914018"/>
            <a:r>
              <a:rPr lang="en-US" sz="1800" dirty="0">
                <a:solidFill>
                  <a:prstClr val="black"/>
                </a:solidFill>
              </a:rPr>
              <a:t>  </a:t>
            </a:r>
            <a:endParaRPr lang="de-DE" sz="1800" dirty="0">
              <a:solidFill>
                <a:prstClr val="black"/>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4" y="123478"/>
            <a:ext cx="3247610" cy="2016224"/>
          </a:xfrm>
          <a:prstGeom prst="rect">
            <a:avLst/>
          </a:prstGeom>
        </p:spPr>
      </p:pic>
      <p:sp>
        <p:nvSpPr>
          <p:cNvPr id="10" name="TextBox 9"/>
          <p:cNvSpPr txBox="1"/>
          <p:nvPr/>
        </p:nvSpPr>
        <p:spPr>
          <a:xfrm>
            <a:off x="395536" y="2859779"/>
            <a:ext cx="3096344" cy="380872"/>
          </a:xfrm>
          <a:prstGeom prst="rect">
            <a:avLst/>
          </a:prstGeom>
          <a:noFill/>
        </p:spPr>
        <p:txBody>
          <a:bodyPr wrap="square" lIns="68574" tIns="34289" rIns="68574" bIns="34289" rtlCol="0">
            <a:spAutoFit/>
          </a:bodyPr>
          <a:lstStyle/>
          <a:p>
            <a:pPr defTabSz="914018"/>
            <a:r>
              <a:rPr lang="de-DE" sz="2000" b="1" dirty="0">
                <a:solidFill>
                  <a:srgbClr val="0070C0"/>
                </a:solidFill>
                <a:ea typeface="+mj-ea"/>
              </a:rPr>
              <a:t>Research Domains</a:t>
            </a:r>
            <a:endParaRPr lang="en-US" sz="2000" b="1" dirty="0">
              <a:solidFill>
                <a:srgbClr val="0070C0"/>
              </a:solidFill>
              <a:ea typeface="+mj-ea"/>
            </a:endParaRPr>
          </a:p>
        </p:txBody>
      </p:sp>
      <p:sp>
        <p:nvSpPr>
          <p:cNvPr id="11" name="TextBox 10"/>
          <p:cNvSpPr txBox="1"/>
          <p:nvPr/>
        </p:nvSpPr>
        <p:spPr>
          <a:xfrm>
            <a:off x="217400" y="2211715"/>
            <a:ext cx="3888432" cy="438581"/>
          </a:xfrm>
          <a:prstGeom prst="rect">
            <a:avLst/>
          </a:prstGeom>
          <a:noFill/>
        </p:spPr>
        <p:txBody>
          <a:bodyPr wrap="square" lIns="68574" tIns="34289" rIns="68574" bIns="34289" rtlCol="0">
            <a:spAutoFit/>
          </a:bodyPr>
          <a:lstStyle/>
          <a:p>
            <a:pPr algn="ctr" defTabSz="914018"/>
            <a:r>
              <a:rPr lang="en-US" sz="1200" b="1" dirty="0">
                <a:solidFill>
                  <a:srgbClr val="000000"/>
                </a:solidFill>
              </a:rPr>
              <a:t>Founded in 1992 </a:t>
            </a:r>
            <a:r>
              <a:rPr lang="de-DE" sz="1200" b="1" dirty="0">
                <a:solidFill>
                  <a:srgbClr val="000000"/>
                </a:solidFill>
              </a:rPr>
              <a:t>– </a:t>
            </a:r>
            <a:r>
              <a:rPr lang="de-DE" sz="1200" b="1" dirty="0" err="1">
                <a:solidFill>
                  <a:srgbClr val="000000"/>
                </a:solidFill>
              </a:rPr>
              <a:t>Four</a:t>
            </a:r>
            <a:r>
              <a:rPr lang="de-DE" sz="1200" b="1" dirty="0">
                <a:solidFill>
                  <a:srgbClr val="000000"/>
                </a:solidFill>
              </a:rPr>
              <a:t> Research Domains.</a:t>
            </a:r>
            <a:br>
              <a:rPr lang="de-DE" sz="1200" b="1" dirty="0">
                <a:solidFill>
                  <a:srgbClr val="000000"/>
                </a:solidFill>
              </a:rPr>
            </a:br>
            <a:r>
              <a:rPr lang="de-DE" sz="1200" b="1" dirty="0">
                <a:solidFill>
                  <a:srgbClr val="000000"/>
                </a:solidFill>
              </a:rPr>
              <a:t>Ca. 300 </a:t>
            </a:r>
            <a:r>
              <a:rPr lang="de-DE" sz="1200" b="1" dirty="0" err="1">
                <a:solidFill>
                  <a:srgbClr val="000000"/>
                </a:solidFill>
              </a:rPr>
              <a:t>employees</a:t>
            </a:r>
            <a:r>
              <a:rPr lang="de-DE" sz="1200" b="1" dirty="0">
                <a:solidFill>
                  <a:srgbClr val="000000"/>
                </a:solidFill>
              </a:rPr>
              <a:t>, </a:t>
            </a:r>
            <a:r>
              <a:rPr lang="de-DE" sz="1200" b="1" dirty="0" err="1">
                <a:solidFill>
                  <a:srgbClr val="000000"/>
                </a:solidFill>
              </a:rPr>
              <a:t>more</a:t>
            </a:r>
            <a:r>
              <a:rPr lang="de-DE" sz="1200" b="1" dirty="0">
                <a:solidFill>
                  <a:srgbClr val="000000"/>
                </a:solidFill>
              </a:rPr>
              <a:t> </a:t>
            </a:r>
            <a:r>
              <a:rPr lang="de-DE" sz="1200" b="1" dirty="0" err="1">
                <a:solidFill>
                  <a:srgbClr val="000000"/>
                </a:solidFill>
              </a:rPr>
              <a:t>than</a:t>
            </a:r>
            <a:r>
              <a:rPr lang="de-DE" sz="1200" b="1" dirty="0">
                <a:solidFill>
                  <a:srgbClr val="000000"/>
                </a:solidFill>
              </a:rPr>
              <a:t> 100 </a:t>
            </a:r>
            <a:r>
              <a:rPr lang="de-DE" sz="1200" b="1" dirty="0" err="1">
                <a:solidFill>
                  <a:srgbClr val="000000"/>
                </a:solidFill>
              </a:rPr>
              <a:t>guest</a:t>
            </a:r>
            <a:r>
              <a:rPr lang="de-DE" sz="1200" b="1" dirty="0">
                <a:solidFill>
                  <a:srgbClr val="000000"/>
                </a:solidFill>
              </a:rPr>
              <a:t> </a:t>
            </a:r>
            <a:r>
              <a:rPr lang="de-DE" sz="1200" b="1" dirty="0" err="1">
                <a:solidFill>
                  <a:srgbClr val="000000"/>
                </a:solidFill>
              </a:rPr>
              <a:t>scientists</a:t>
            </a:r>
            <a:endParaRPr lang="en-US" sz="1100" b="1" dirty="0">
              <a:solidFill>
                <a:srgbClr val="000000"/>
              </a:solidFill>
              <a:latin typeface="Arial"/>
            </a:endParaRPr>
          </a:p>
        </p:txBody>
      </p:sp>
      <p:pic>
        <p:nvPicPr>
          <p:cNvPr id="12" name="Bild 51" descr="RD1.png"/>
          <p:cNvPicPr>
            <a:picLocks noChangeAspect="1"/>
          </p:cNvPicPr>
          <p:nvPr/>
        </p:nvPicPr>
        <p:blipFill>
          <a:blip r:embed="rId3"/>
          <a:stretch>
            <a:fillRect/>
          </a:stretch>
        </p:blipFill>
        <p:spPr>
          <a:xfrm>
            <a:off x="433102" y="3363931"/>
            <a:ext cx="609600" cy="488899"/>
          </a:xfrm>
          <a:prstGeom prst="rect">
            <a:avLst/>
          </a:prstGeom>
        </p:spPr>
      </p:pic>
      <p:pic>
        <p:nvPicPr>
          <p:cNvPr id="13" name="Bild 29" descr="RD2.png"/>
          <p:cNvPicPr>
            <a:picLocks noChangeAspect="1"/>
          </p:cNvPicPr>
          <p:nvPr/>
        </p:nvPicPr>
        <p:blipFill>
          <a:blip r:embed="rId4"/>
          <a:stretch>
            <a:fillRect/>
          </a:stretch>
        </p:blipFill>
        <p:spPr>
          <a:xfrm>
            <a:off x="430883" y="4106363"/>
            <a:ext cx="684733" cy="488899"/>
          </a:xfrm>
          <a:prstGeom prst="rect">
            <a:avLst/>
          </a:prstGeom>
        </p:spPr>
      </p:pic>
      <p:pic>
        <p:nvPicPr>
          <p:cNvPr id="14" name="Bild 30" descr="RD3.png"/>
          <p:cNvPicPr>
            <a:picLocks noChangeAspect="1"/>
          </p:cNvPicPr>
          <p:nvPr/>
        </p:nvPicPr>
        <p:blipFill>
          <a:blip r:embed="rId5"/>
          <a:stretch>
            <a:fillRect/>
          </a:stretch>
        </p:blipFill>
        <p:spPr>
          <a:xfrm>
            <a:off x="4600421" y="3363931"/>
            <a:ext cx="684733" cy="503963"/>
          </a:xfrm>
          <a:prstGeom prst="rect">
            <a:avLst/>
          </a:prstGeom>
        </p:spPr>
      </p:pic>
      <p:pic>
        <p:nvPicPr>
          <p:cNvPr id="15" name="Bild 30" descr="RD4.png"/>
          <p:cNvPicPr>
            <a:picLocks noChangeAspect="1"/>
          </p:cNvPicPr>
          <p:nvPr/>
        </p:nvPicPr>
        <p:blipFill>
          <a:blip r:embed="rId6"/>
          <a:stretch>
            <a:fillRect/>
          </a:stretch>
        </p:blipFill>
        <p:spPr>
          <a:xfrm>
            <a:off x="4596146" y="4106363"/>
            <a:ext cx="688591" cy="488899"/>
          </a:xfrm>
          <a:prstGeom prst="rect">
            <a:avLst/>
          </a:prstGeom>
        </p:spPr>
      </p:pic>
    </p:spTree>
    <p:extLst>
      <p:ext uri="{BB962C8B-B14F-4D97-AF65-F5344CB8AC3E}">
        <p14:creationId xmlns:p14="http://schemas.microsoft.com/office/powerpoint/2010/main" val="770936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de-DE" dirty="0"/>
              <a:t>Key </a:t>
            </a:r>
            <a:r>
              <a:rPr lang="de-DE" dirty="0" err="1"/>
              <a:t>Figures</a:t>
            </a:r>
            <a:r>
              <a:rPr lang="de-DE" dirty="0"/>
              <a:t> PIK</a:t>
            </a:r>
          </a:p>
        </p:txBody>
      </p:sp>
      <p:sp>
        <p:nvSpPr>
          <p:cNvPr id="4" name="Slide Number Placeholder 3"/>
          <p:cNvSpPr>
            <a:spLocks noGrp="1"/>
          </p:cNvSpPr>
          <p:nvPr>
            <p:ph type="sldNum" sz="quarter" idx="4294967295"/>
          </p:nvPr>
        </p:nvSpPr>
        <p:spPr>
          <a:xfrm>
            <a:off x="6457950" y="4767264"/>
            <a:ext cx="2057400" cy="273844"/>
          </a:xfrm>
          <a:prstGeom prst="rect">
            <a:avLst/>
          </a:prstGeom>
        </p:spPr>
        <p:txBody>
          <a:bodyPr lIns="68574" tIns="34289" rIns="68574" bIns="34289"/>
          <a:lstStyle/>
          <a:p>
            <a:fld id="{A9E267C2-387C-4708-816E-D673B0BBF4E6}" type="slidenum">
              <a:rPr lang="en-US" smtClean="0"/>
              <a:pPr/>
              <a:t>6</a:t>
            </a:fld>
            <a:endParaRPr lang="en-US"/>
          </a:p>
        </p:txBody>
      </p:sp>
    </p:spTree>
    <p:extLst>
      <p:ext uri="{BB962C8B-B14F-4D97-AF65-F5344CB8AC3E}">
        <p14:creationId xmlns:p14="http://schemas.microsoft.com/office/powerpoint/2010/main" val="3944220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 name="Rechteck 10"/>
          <p:cNvSpPr/>
          <p:nvPr/>
        </p:nvSpPr>
        <p:spPr bwMode="auto">
          <a:xfrm>
            <a:off x="0" y="681037"/>
            <a:ext cx="9144000" cy="3908963"/>
          </a:xfrm>
          <a:prstGeom prst="rect">
            <a:avLst/>
          </a:prstGeom>
          <a:gradFill>
            <a:gsLst>
              <a:gs pos="1770">
                <a:schemeClr val="bg1">
                  <a:lumMod val="85000"/>
                </a:schemeClr>
              </a:gs>
              <a:gs pos="53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6" name="Title 5"/>
          <p:cNvSpPr>
            <a:spLocks noGrp="1"/>
          </p:cNvSpPr>
          <p:nvPr>
            <p:ph type="title"/>
          </p:nvPr>
        </p:nvSpPr>
        <p:spPr bwMode="auto">
          <a:xfrm>
            <a:off x="248467" y="8762"/>
            <a:ext cx="8589543" cy="675000"/>
          </a:xfrm>
        </p:spPr>
        <p:txBody>
          <a:bodyPr/>
          <a:lstStyle/>
          <a:p>
            <a:pPr>
              <a:defRPr/>
            </a:pPr>
            <a:r>
              <a:rPr lang="de-DE"/>
              <a:t>Funding</a:t>
            </a:r>
            <a:endParaRPr/>
          </a:p>
        </p:txBody>
      </p:sp>
      <p:cxnSp>
        <p:nvCxnSpPr>
          <p:cNvPr id="7" name="Straight Connector 2"/>
          <p:cNvCxnSpPr>
            <a:cxnSpLocks/>
          </p:cNvCxnSpPr>
          <p:nvPr/>
        </p:nvCxnSpPr>
        <p:spPr bwMode="auto">
          <a:xfrm>
            <a:off x="2598821" y="122722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hteck 1"/>
          <p:cNvSpPr/>
          <p:nvPr/>
        </p:nvSpPr>
        <p:spPr bwMode="auto">
          <a:xfrm>
            <a:off x="7654347" y="2266164"/>
            <a:ext cx="1646605" cy="369332"/>
          </a:xfrm>
          <a:prstGeom prst="rect">
            <a:avLst/>
          </a:prstGeom>
        </p:spPr>
        <p:txBody>
          <a:bodyPr wrap="none">
            <a:spAutoFit/>
          </a:bodyPr>
          <a:lstStyle/>
          <a:p>
            <a:pPr>
              <a:defRPr/>
            </a:pPr>
            <a:r>
              <a:rPr lang="de-DE" sz="1800"/>
              <a:t>in / year: 2021</a:t>
            </a:r>
            <a:endParaRPr sz="1800"/>
          </a:p>
        </p:txBody>
      </p:sp>
      <p:cxnSp>
        <p:nvCxnSpPr>
          <p:cNvPr id="5" name="Gerader Verbinder 4"/>
          <p:cNvCxnSpPr>
            <a:cxnSpLocks/>
          </p:cNvCxnSpPr>
          <p:nvPr/>
        </p:nvCxnSpPr>
        <p:spPr bwMode="auto">
          <a:xfrm>
            <a:off x="342900" y="2557463"/>
            <a:ext cx="2943225"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a:cxnSpLocks/>
          </p:cNvCxnSpPr>
          <p:nvPr/>
        </p:nvCxnSpPr>
        <p:spPr bwMode="auto">
          <a:xfrm>
            <a:off x="4771039" y="2557463"/>
            <a:ext cx="437296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bwMode="auto">
          <a:xfrm>
            <a:off x="1872956" y="1215265"/>
            <a:ext cx="1341732" cy="1177245"/>
          </a:xfrm>
          <a:prstGeom prst="rect">
            <a:avLst/>
          </a:prstGeom>
        </p:spPr>
        <p:txBody>
          <a:bodyPr wrap="square">
            <a:noAutofit/>
          </a:bodyPr>
          <a:lstStyle/>
          <a:p>
            <a:pPr>
              <a:defRPr/>
            </a:pPr>
            <a:r>
              <a:rPr lang="de-DE" sz="4500" b="1"/>
              <a:t>31.8</a:t>
            </a:r>
            <a:r>
              <a:rPr lang="de-DE" sz="1800"/>
              <a:t> </a:t>
            </a:r>
            <a:endParaRPr sz="1800"/>
          </a:p>
          <a:p>
            <a:pPr>
              <a:defRPr/>
            </a:pPr>
            <a:r>
              <a:rPr lang="de-DE" sz="1800"/>
              <a:t>million € </a:t>
            </a:r>
            <a:endParaRPr sz="1800"/>
          </a:p>
          <a:p>
            <a:pPr>
              <a:defRPr/>
            </a:pPr>
            <a:r>
              <a:rPr lang="de-DE" sz="1800"/>
              <a:t>total funding</a:t>
            </a:r>
            <a:endParaRPr sz="1800"/>
          </a:p>
        </p:txBody>
      </p:sp>
      <p:sp>
        <p:nvSpPr>
          <p:cNvPr id="15" name="Rechteck 14"/>
          <p:cNvSpPr/>
          <p:nvPr/>
        </p:nvSpPr>
        <p:spPr bwMode="auto">
          <a:xfrm>
            <a:off x="5101931" y="1215265"/>
            <a:ext cx="1564974" cy="1177245"/>
          </a:xfrm>
          <a:prstGeom prst="rect">
            <a:avLst/>
          </a:prstGeom>
        </p:spPr>
        <p:txBody>
          <a:bodyPr wrap="square">
            <a:noAutofit/>
          </a:bodyPr>
          <a:lstStyle/>
          <a:p>
            <a:pPr>
              <a:defRPr/>
            </a:pPr>
            <a:r>
              <a:rPr lang="de-DE" sz="4500" b="1"/>
              <a:t>19.2</a:t>
            </a:r>
            <a:r>
              <a:rPr lang="de-DE" sz="1800"/>
              <a:t> </a:t>
            </a:r>
            <a:endParaRPr sz="1800"/>
          </a:p>
          <a:p>
            <a:pPr>
              <a:defRPr/>
            </a:pPr>
            <a:r>
              <a:rPr lang="de-DE" sz="1800"/>
              <a:t>million € </a:t>
            </a:r>
            <a:endParaRPr sz="1800"/>
          </a:p>
          <a:p>
            <a:pPr>
              <a:defRPr/>
            </a:pPr>
            <a:r>
              <a:rPr lang="de-DE" sz="1800"/>
              <a:t>third-party funding</a:t>
            </a:r>
            <a:endParaRPr sz="1800"/>
          </a:p>
        </p:txBody>
      </p:sp>
      <p:sp>
        <p:nvSpPr>
          <p:cNvPr id="16" name="Rechteck 15"/>
          <p:cNvSpPr/>
          <p:nvPr/>
        </p:nvSpPr>
        <p:spPr bwMode="auto">
          <a:xfrm>
            <a:off x="5101931" y="2609687"/>
            <a:ext cx="1709910" cy="1177245"/>
          </a:xfrm>
          <a:prstGeom prst="rect">
            <a:avLst/>
          </a:prstGeom>
        </p:spPr>
        <p:txBody>
          <a:bodyPr wrap="square">
            <a:noAutofit/>
          </a:bodyPr>
          <a:lstStyle/>
          <a:p>
            <a:pPr>
              <a:defRPr/>
            </a:pPr>
            <a:r>
              <a:rPr lang="de-DE" sz="4500" b="1"/>
              <a:t>12.6</a:t>
            </a:r>
            <a:r>
              <a:rPr lang="de-DE" sz="1800"/>
              <a:t> </a:t>
            </a:r>
            <a:endParaRPr sz="1800"/>
          </a:p>
          <a:p>
            <a:pPr>
              <a:defRPr/>
            </a:pPr>
            <a:r>
              <a:rPr lang="de-DE" sz="1800"/>
              <a:t>million € </a:t>
            </a:r>
            <a:endParaRPr sz="1800"/>
          </a:p>
          <a:p>
            <a:pPr>
              <a:defRPr/>
            </a:pPr>
            <a:r>
              <a:rPr lang="de-DE" sz="1800"/>
              <a:t>institutional funding</a:t>
            </a:r>
            <a:endParaRPr sz="1800"/>
          </a:p>
        </p:txBody>
      </p:sp>
      <p:pic>
        <p:nvPicPr>
          <p:cNvPr id="12" name="Grafik 11"/>
          <p:cNvPicPr>
            <a:picLocks noChangeAspect="1"/>
          </p:cNvPicPr>
          <p:nvPr/>
        </p:nvPicPr>
        <p:blipFill>
          <a:blip r:embed="rId2"/>
          <a:stretch/>
        </p:blipFill>
        <p:spPr bwMode="auto">
          <a:xfrm>
            <a:off x="3489721" y="1473291"/>
            <a:ext cx="1146572" cy="18676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a:latin typeface="+mn-lt"/>
              </a:rPr>
              <a:t>Employment</a:t>
            </a:r>
            <a:r>
              <a:rPr lang="de-DE" dirty="0">
                <a:latin typeface="+mn-lt"/>
              </a:rPr>
              <a:t> </a:t>
            </a:r>
            <a:r>
              <a:rPr lang="de-DE" dirty="0" err="1">
                <a:latin typeface="+mn-lt"/>
              </a:rPr>
              <a:t>Figures</a:t>
            </a:r>
            <a:r>
              <a:rPr lang="de-DE" dirty="0">
                <a:latin typeface="+mn-lt"/>
              </a:rPr>
              <a:t> &amp; Junior Researchers</a:t>
            </a:r>
          </a:p>
        </p:txBody>
      </p:sp>
      <p:sp>
        <p:nvSpPr>
          <p:cNvPr id="3" name="Rectangle 2"/>
          <p:cNvSpPr/>
          <p:nvPr/>
        </p:nvSpPr>
        <p:spPr>
          <a:xfrm>
            <a:off x="251524" y="922143"/>
            <a:ext cx="1971361" cy="377024"/>
          </a:xfrm>
          <a:prstGeom prst="rect">
            <a:avLst/>
          </a:prstGeom>
        </p:spPr>
        <p:txBody>
          <a:bodyPr wrap="none" lIns="68574" tIns="34289" rIns="68574" bIns="34289">
            <a:spAutoFit/>
          </a:bodyPr>
          <a:lstStyle/>
          <a:p>
            <a:pPr marL="342866" indent="-342866">
              <a:buFont typeface="Arial" panose="020B0604020202020204" pitchFamily="34" charset="0"/>
              <a:buChar char="•"/>
            </a:pPr>
            <a:r>
              <a:rPr lang="de-DE" sz="2000" b="1" dirty="0">
                <a:solidFill>
                  <a:schemeClr val="accent6">
                    <a:lumMod val="75000"/>
                  </a:schemeClr>
                </a:solidFill>
                <a:latin typeface="+mn-lt"/>
              </a:rPr>
              <a:t>315</a:t>
            </a:r>
            <a:r>
              <a:rPr lang="de-DE" sz="2000" dirty="0">
                <a:latin typeface="+mn-lt"/>
              </a:rPr>
              <a:t> Total </a:t>
            </a:r>
            <a:r>
              <a:rPr lang="de-DE" sz="2000" dirty="0" err="1">
                <a:latin typeface="+mn-lt"/>
              </a:rPr>
              <a:t>Staff</a:t>
            </a:r>
            <a:endParaRPr lang="de-DE" sz="2000" dirty="0">
              <a:latin typeface="+mn-l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340"/>
          <a:stretch/>
        </p:blipFill>
        <p:spPr bwMode="auto">
          <a:xfrm>
            <a:off x="179512" y="1291115"/>
            <a:ext cx="8834838" cy="315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884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p:cNvGrpSpPr/>
          <p:nvPr/>
        </p:nvGrpSpPr>
        <p:grpSpPr>
          <a:xfrm>
            <a:off x="5462695" y="2721660"/>
            <a:ext cx="3439874" cy="1859897"/>
            <a:chOff x="4038385" y="4033297"/>
            <a:chExt cx="4315682" cy="2479862"/>
          </a:xfrm>
        </p:grpSpPr>
        <p:sp>
          <p:nvSpPr>
            <p:cNvPr id="43" name="object 43"/>
            <p:cNvSpPr txBox="1"/>
            <p:nvPr/>
          </p:nvSpPr>
          <p:spPr>
            <a:xfrm>
              <a:off x="6214320" y="4602734"/>
              <a:ext cx="79375" cy="184666"/>
            </a:xfrm>
            <a:prstGeom prst="rect">
              <a:avLst/>
            </a:prstGeom>
          </p:spPr>
          <p:txBody>
            <a:bodyPr vert="horz" wrap="square" lIns="0" tIns="0" rIns="0" bIns="0" rtlCol="0">
              <a:spAutoFit/>
            </a:bodyPr>
            <a:lstStyle/>
            <a:p>
              <a:pPr marL="9525"/>
              <a:r>
                <a:rPr sz="900" b="1" spc="-49" dirty="0">
                  <a:solidFill>
                    <a:srgbClr val="8AB875"/>
                  </a:solidFill>
                  <a:latin typeface="Calibri"/>
                  <a:cs typeface="Calibri"/>
                </a:rPr>
                <a:t>7</a:t>
              </a:r>
              <a:endParaRPr sz="900" dirty="0">
                <a:latin typeface="Calibri"/>
                <a:cs typeface="Calibri"/>
              </a:endParaRPr>
            </a:p>
          </p:txBody>
        </p:sp>
        <p:sp>
          <p:nvSpPr>
            <p:cNvPr id="44" name="object 44"/>
            <p:cNvSpPr txBox="1"/>
            <p:nvPr/>
          </p:nvSpPr>
          <p:spPr>
            <a:xfrm>
              <a:off x="6732480" y="4793172"/>
              <a:ext cx="135890" cy="369332"/>
            </a:xfrm>
            <a:prstGeom prst="rect">
              <a:avLst/>
            </a:prstGeom>
          </p:spPr>
          <p:txBody>
            <a:bodyPr vert="horz" wrap="square" lIns="0" tIns="0" rIns="0" bIns="0" rtlCol="0">
              <a:spAutoFit/>
            </a:bodyPr>
            <a:lstStyle/>
            <a:p>
              <a:pPr marL="9525"/>
              <a:r>
                <a:rPr sz="900" b="1" spc="-38" dirty="0">
                  <a:solidFill>
                    <a:srgbClr val="8AB875"/>
                  </a:solidFill>
                  <a:latin typeface="Calibri"/>
                  <a:cs typeface="Calibri"/>
                </a:rPr>
                <a:t>16</a:t>
              </a:r>
              <a:endParaRPr sz="900">
                <a:latin typeface="Calibri"/>
                <a:cs typeface="Calibri"/>
              </a:endParaRPr>
            </a:p>
          </p:txBody>
        </p:sp>
        <p:sp>
          <p:nvSpPr>
            <p:cNvPr id="45" name="object 45"/>
            <p:cNvSpPr txBox="1"/>
            <p:nvPr/>
          </p:nvSpPr>
          <p:spPr>
            <a:xfrm>
              <a:off x="6336239" y="4983734"/>
              <a:ext cx="86360" cy="184666"/>
            </a:xfrm>
            <a:prstGeom prst="rect">
              <a:avLst/>
            </a:prstGeom>
          </p:spPr>
          <p:txBody>
            <a:bodyPr vert="horz" wrap="square" lIns="0" tIns="0" rIns="0" bIns="0" rtlCol="0">
              <a:spAutoFit/>
            </a:bodyPr>
            <a:lstStyle/>
            <a:p>
              <a:pPr marL="9525"/>
              <a:r>
                <a:rPr sz="900" b="1" spc="-4" dirty="0">
                  <a:solidFill>
                    <a:srgbClr val="8AB875"/>
                  </a:solidFill>
                  <a:latin typeface="Calibri"/>
                  <a:cs typeface="Calibri"/>
                </a:rPr>
                <a:t>9</a:t>
              </a:r>
              <a:endParaRPr sz="900">
                <a:latin typeface="Calibri"/>
                <a:cs typeface="Calibri"/>
              </a:endParaRPr>
            </a:p>
          </p:txBody>
        </p:sp>
        <p:sp>
          <p:nvSpPr>
            <p:cNvPr id="46" name="object 46"/>
            <p:cNvSpPr txBox="1"/>
            <p:nvPr/>
          </p:nvSpPr>
          <p:spPr>
            <a:xfrm>
              <a:off x="6092400" y="5240847"/>
              <a:ext cx="86360" cy="184666"/>
            </a:xfrm>
            <a:prstGeom prst="rect">
              <a:avLst/>
            </a:prstGeom>
          </p:spPr>
          <p:txBody>
            <a:bodyPr vert="horz" wrap="square" lIns="0" tIns="0" rIns="0" bIns="0" rtlCol="0">
              <a:spAutoFit/>
            </a:bodyPr>
            <a:lstStyle/>
            <a:p>
              <a:pPr marL="9525"/>
              <a:r>
                <a:rPr sz="900" b="1" spc="-4" dirty="0">
                  <a:solidFill>
                    <a:srgbClr val="8AB875"/>
                  </a:solidFill>
                  <a:latin typeface="Calibri"/>
                  <a:cs typeface="Calibri"/>
                </a:rPr>
                <a:t>5</a:t>
              </a:r>
              <a:endParaRPr sz="900">
                <a:latin typeface="Calibri"/>
                <a:cs typeface="Calibri"/>
              </a:endParaRPr>
            </a:p>
          </p:txBody>
        </p:sp>
        <p:sp>
          <p:nvSpPr>
            <p:cNvPr id="47" name="object 47"/>
            <p:cNvSpPr txBox="1"/>
            <p:nvPr/>
          </p:nvSpPr>
          <p:spPr>
            <a:xfrm>
              <a:off x="5970480" y="5459862"/>
              <a:ext cx="86360" cy="184666"/>
            </a:xfrm>
            <a:prstGeom prst="rect">
              <a:avLst/>
            </a:prstGeom>
          </p:spPr>
          <p:txBody>
            <a:bodyPr vert="horz" wrap="square" lIns="0" tIns="0" rIns="0" bIns="0" rtlCol="0">
              <a:spAutoFit/>
            </a:bodyPr>
            <a:lstStyle/>
            <a:p>
              <a:pPr marL="9525"/>
              <a:r>
                <a:rPr sz="900" b="1" spc="-4" dirty="0">
                  <a:solidFill>
                    <a:srgbClr val="8AB875"/>
                  </a:solidFill>
                  <a:latin typeface="Calibri"/>
                  <a:cs typeface="Calibri"/>
                </a:rPr>
                <a:t>3</a:t>
              </a:r>
              <a:endParaRPr sz="900" dirty="0">
                <a:latin typeface="Calibri"/>
                <a:cs typeface="Calibri"/>
              </a:endParaRPr>
            </a:p>
          </p:txBody>
        </p:sp>
        <p:sp>
          <p:nvSpPr>
            <p:cNvPr id="48" name="object 48"/>
            <p:cNvSpPr txBox="1"/>
            <p:nvPr/>
          </p:nvSpPr>
          <p:spPr>
            <a:xfrm>
              <a:off x="5879039" y="5659826"/>
              <a:ext cx="74930" cy="420628"/>
            </a:xfrm>
            <a:prstGeom prst="rect">
              <a:avLst/>
            </a:prstGeom>
          </p:spPr>
          <p:txBody>
            <a:bodyPr vert="horz" wrap="square" lIns="0" tIns="0" rIns="0" bIns="0" rtlCol="0">
              <a:spAutoFit/>
            </a:bodyPr>
            <a:lstStyle/>
            <a:p>
              <a:pPr marL="9525"/>
              <a:r>
                <a:rPr sz="900" b="1" spc="-71" dirty="0">
                  <a:solidFill>
                    <a:srgbClr val="8AB875"/>
                  </a:solidFill>
                  <a:latin typeface="Calibri"/>
                  <a:cs typeface="Calibri"/>
                </a:rPr>
                <a:t>1</a:t>
              </a:r>
              <a:endParaRPr sz="900" dirty="0">
                <a:latin typeface="Calibri"/>
                <a:cs typeface="Calibri"/>
              </a:endParaRPr>
            </a:p>
            <a:p>
              <a:pPr marL="9525">
                <a:spcBef>
                  <a:spcPts val="269"/>
                </a:spcBef>
              </a:pPr>
              <a:r>
                <a:rPr sz="900" b="1" spc="-71" dirty="0">
                  <a:solidFill>
                    <a:srgbClr val="8AB875"/>
                  </a:solidFill>
                  <a:latin typeface="Calibri"/>
                  <a:cs typeface="Calibri"/>
                </a:rPr>
                <a:t>1</a:t>
              </a:r>
              <a:endParaRPr sz="900" dirty="0">
                <a:latin typeface="Calibri"/>
                <a:cs typeface="Calibri"/>
              </a:endParaRPr>
            </a:p>
          </p:txBody>
        </p:sp>
        <p:sp>
          <p:nvSpPr>
            <p:cNvPr id="49" name="object 49"/>
            <p:cNvSpPr txBox="1"/>
            <p:nvPr/>
          </p:nvSpPr>
          <p:spPr>
            <a:xfrm>
              <a:off x="6101925" y="6078803"/>
              <a:ext cx="86360" cy="420628"/>
            </a:xfrm>
            <a:prstGeom prst="rect">
              <a:avLst/>
            </a:prstGeom>
          </p:spPr>
          <p:txBody>
            <a:bodyPr vert="horz" wrap="square" lIns="0" tIns="0" rIns="0" bIns="0" rtlCol="0">
              <a:spAutoFit/>
            </a:bodyPr>
            <a:lstStyle/>
            <a:p>
              <a:pPr marL="9525"/>
              <a:r>
                <a:rPr sz="900" b="1" spc="-4" dirty="0">
                  <a:solidFill>
                    <a:srgbClr val="8AB875"/>
                  </a:solidFill>
                  <a:latin typeface="Calibri"/>
                  <a:cs typeface="Calibri"/>
                </a:rPr>
                <a:t>5</a:t>
              </a:r>
              <a:endParaRPr sz="900" dirty="0">
                <a:latin typeface="Calibri"/>
                <a:cs typeface="Calibri"/>
              </a:endParaRPr>
            </a:p>
            <a:p>
              <a:pPr marL="9525">
                <a:spcBef>
                  <a:spcPts val="269"/>
                </a:spcBef>
              </a:pPr>
              <a:r>
                <a:rPr sz="900" b="1" spc="-4" dirty="0">
                  <a:solidFill>
                    <a:srgbClr val="8AB875"/>
                  </a:solidFill>
                  <a:latin typeface="Calibri"/>
                  <a:cs typeface="Calibri"/>
                </a:rPr>
                <a:t>5</a:t>
              </a:r>
              <a:endParaRPr sz="900" dirty="0">
                <a:latin typeface="Calibri"/>
                <a:cs typeface="Calibri"/>
              </a:endParaRPr>
            </a:p>
          </p:txBody>
        </p:sp>
        <p:sp>
          <p:nvSpPr>
            <p:cNvPr id="92" name="object 92"/>
            <p:cNvSpPr txBox="1"/>
            <p:nvPr/>
          </p:nvSpPr>
          <p:spPr>
            <a:xfrm>
              <a:off x="4058288" y="4565925"/>
              <a:ext cx="1650542" cy="659219"/>
            </a:xfrm>
            <a:prstGeom prst="rect">
              <a:avLst/>
            </a:prstGeom>
          </p:spPr>
          <p:txBody>
            <a:bodyPr vert="horz" wrap="square" lIns="0" tIns="0" rIns="0" bIns="0" rtlCol="0">
              <a:spAutoFit/>
            </a:bodyPr>
            <a:lstStyle/>
            <a:p>
              <a:pPr marL="9525" marR="3810" indent="762400" algn="r">
                <a:lnSpc>
                  <a:spcPct val="119100"/>
                </a:lnSpc>
              </a:pPr>
              <a:r>
                <a:rPr sz="900" spc="15" dirty="0">
                  <a:solidFill>
                    <a:srgbClr val="231F20"/>
                  </a:solidFill>
                  <a:latin typeface="Calibri"/>
                  <a:cs typeface="Calibri"/>
                </a:rPr>
                <a:t>Nature  </a:t>
              </a:r>
              <a:r>
                <a:rPr sz="900" spc="19" dirty="0">
                  <a:solidFill>
                    <a:srgbClr val="231F20"/>
                  </a:solidFill>
                  <a:latin typeface="Calibri"/>
                  <a:cs typeface="Calibri"/>
                </a:rPr>
                <a:t>Nature</a:t>
              </a:r>
              <a:r>
                <a:rPr sz="900" dirty="0">
                  <a:solidFill>
                    <a:srgbClr val="231F20"/>
                  </a:solidFill>
                  <a:latin typeface="Calibri"/>
                  <a:cs typeface="Calibri"/>
                </a:rPr>
                <a:t> </a:t>
              </a:r>
              <a:r>
                <a:rPr sz="900" spc="19" dirty="0">
                  <a:solidFill>
                    <a:srgbClr val="231F20"/>
                  </a:solidFill>
                  <a:latin typeface="Calibri"/>
                  <a:cs typeface="Calibri"/>
                </a:rPr>
                <a:t>Climate</a:t>
              </a:r>
              <a:r>
                <a:rPr sz="900" dirty="0">
                  <a:solidFill>
                    <a:srgbClr val="231F20"/>
                  </a:solidFill>
                  <a:latin typeface="Calibri"/>
                  <a:cs typeface="Calibri"/>
                </a:rPr>
                <a:t> </a:t>
              </a:r>
              <a:r>
                <a:rPr sz="900" spc="23" dirty="0">
                  <a:solidFill>
                    <a:srgbClr val="231F20"/>
                  </a:solidFill>
                  <a:latin typeface="Calibri"/>
                  <a:cs typeface="Calibri"/>
                </a:rPr>
                <a:t>Change </a:t>
              </a:r>
              <a:r>
                <a:rPr sz="900" spc="11" dirty="0">
                  <a:solidFill>
                    <a:srgbClr val="231F20"/>
                  </a:solidFill>
                  <a:latin typeface="Calibri"/>
                  <a:cs typeface="Calibri"/>
                </a:rPr>
                <a:t> </a:t>
              </a:r>
              <a:r>
                <a:rPr sz="900" spc="19" dirty="0">
                  <a:solidFill>
                    <a:srgbClr val="231F20"/>
                  </a:solidFill>
                  <a:latin typeface="Calibri"/>
                  <a:cs typeface="Calibri"/>
                </a:rPr>
                <a:t>Nature</a:t>
              </a:r>
              <a:r>
                <a:rPr sz="900" spc="-11" dirty="0">
                  <a:solidFill>
                    <a:srgbClr val="231F20"/>
                  </a:solidFill>
                  <a:latin typeface="Calibri"/>
                  <a:cs typeface="Calibri"/>
                </a:rPr>
                <a:t> </a:t>
              </a:r>
              <a:r>
                <a:rPr sz="900" spc="26" dirty="0">
                  <a:solidFill>
                    <a:srgbClr val="231F20"/>
                  </a:solidFill>
                  <a:latin typeface="Calibri"/>
                  <a:cs typeface="Calibri"/>
                </a:rPr>
                <a:t>Communications</a:t>
              </a:r>
              <a:endParaRPr sz="900" dirty="0">
                <a:latin typeface="Calibri"/>
                <a:cs typeface="Calibri"/>
              </a:endParaRPr>
            </a:p>
          </p:txBody>
        </p:sp>
        <p:sp>
          <p:nvSpPr>
            <p:cNvPr id="93" name="object 93"/>
            <p:cNvSpPr txBox="1"/>
            <p:nvPr/>
          </p:nvSpPr>
          <p:spPr>
            <a:xfrm>
              <a:off x="4038385" y="5204146"/>
              <a:ext cx="1670398" cy="1309013"/>
            </a:xfrm>
            <a:prstGeom prst="rect">
              <a:avLst/>
            </a:prstGeom>
          </p:spPr>
          <p:txBody>
            <a:bodyPr vert="horz" wrap="square" lIns="0" tIns="0" rIns="0" bIns="0" rtlCol="0">
              <a:spAutoFit/>
            </a:bodyPr>
            <a:lstStyle/>
            <a:p>
              <a:pPr marL="180004" marR="3810" indent="-170958" algn="r">
                <a:lnSpc>
                  <a:spcPct val="119100"/>
                </a:lnSpc>
              </a:pPr>
              <a:r>
                <a:rPr sz="900" spc="19" dirty="0">
                  <a:solidFill>
                    <a:srgbClr val="231F20"/>
                  </a:solidFill>
                  <a:latin typeface="Calibri"/>
                  <a:cs typeface="Calibri"/>
                </a:rPr>
                <a:t>Nature</a:t>
              </a:r>
              <a:r>
                <a:rPr sz="900" spc="4" dirty="0">
                  <a:solidFill>
                    <a:srgbClr val="231F20"/>
                  </a:solidFill>
                  <a:latin typeface="Calibri"/>
                  <a:cs typeface="Calibri"/>
                </a:rPr>
                <a:t> </a:t>
              </a:r>
              <a:r>
                <a:rPr sz="900" spc="11" dirty="0">
                  <a:solidFill>
                    <a:srgbClr val="231F20"/>
                  </a:solidFill>
                  <a:latin typeface="Calibri"/>
                  <a:cs typeface="Calibri"/>
                </a:rPr>
                <a:t>Scientific</a:t>
              </a:r>
              <a:r>
                <a:rPr sz="900" spc="4" dirty="0">
                  <a:solidFill>
                    <a:srgbClr val="231F20"/>
                  </a:solidFill>
                  <a:latin typeface="Calibri"/>
                  <a:cs typeface="Calibri"/>
                </a:rPr>
                <a:t> </a:t>
              </a:r>
              <a:r>
                <a:rPr sz="900" spc="15" dirty="0">
                  <a:solidFill>
                    <a:srgbClr val="231F20"/>
                  </a:solidFill>
                  <a:latin typeface="Calibri"/>
                  <a:cs typeface="Calibri"/>
                </a:rPr>
                <a:t>Reports </a:t>
              </a:r>
              <a:r>
                <a:rPr sz="900" spc="8" dirty="0">
                  <a:solidFill>
                    <a:srgbClr val="231F20"/>
                  </a:solidFill>
                  <a:latin typeface="Calibri"/>
                  <a:cs typeface="Calibri"/>
                </a:rPr>
                <a:t> </a:t>
              </a:r>
              <a:r>
                <a:rPr sz="900" spc="19" dirty="0">
                  <a:solidFill>
                    <a:srgbClr val="231F20"/>
                  </a:solidFill>
                  <a:latin typeface="Calibri"/>
                  <a:cs typeface="Calibri"/>
                </a:rPr>
                <a:t>Nature</a:t>
              </a:r>
              <a:r>
                <a:rPr sz="900" spc="-41" dirty="0">
                  <a:solidFill>
                    <a:srgbClr val="231F20"/>
                  </a:solidFill>
                  <a:latin typeface="Calibri"/>
                  <a:cs typeface="Calibri"/>
                </a:rPr>
                <a:t> </a:t>
              </a:r>
              <a:r>
                <a:rPr sz="900" spc="15" dirty="0">
                  <a:solidFill>
                    <a:srgbClr val="231F20"/>
                  </a:solidFill>
                  <a:latin typeface="Calibri"/>
                  <a:cs typeface="Calibri"/>
                </a:rPr>
                <a:t>Sustainability</a:t>
              </a:r>
              <a:endParaRPr sz="900" dirty="0">
                <a:latin typeface="Calibri"/>
                <a:cs typeface="Calibri"/>
              </a:endParaRPr>
            </a:p>
            <a:p>
              <a:pPr marL="316198" marR="3810" indent="145721" algn="r">
                <a:lnSpc>
                  <a:spcPct val="119100"/>
                </a:lnSpc>
              </a:pPr>
              <a:r>
                <a:rPr sz="900" spc="19" dirty="0">
                  <a:solidFill>
                    <a:srgbClr val="231F20"/>
                  </a:solidFill>
                  <a:latin typeface="Calibri"/>
                  <a:cs typeface="Calibri"/>
                </a:rPr>
                <a:t>Nature</a:t>
              </a:r>
              <a:r>
                <a:rPr sz="900" spc="-45" dirty="0">
                  <a:solidFill>
                    <a:srgbClr val="231F20"/>
                  </a:solidFill>
                  <a:latin typeface="Calibri"/>
                  <a:cs typeface="Calibri"/>
                </a:rPr>
                <a:t> </a:t>
              </a:r>
              <a:r>
                <a:rPr sz="900" spc="11" dirty="0">
                  <a:solidFill>
                    <a:srgbClr val="231F20"/>
                  </a:solidFill>
                  <a:latin typeface="Calibri"/>
                  <a:cs typeface="Calibri"/>
                </a:rPr>
                <a:t>Energy </a:t>
              </a:r>
              <a:r>
                <a:rPr sz="900" spc="4" dirty="0">
                  <a:solidFill>
                    <a:srgbClr val="231F20"/>
                  </a:solidFill>
                  <a:latin typeface="Calibri"/>
                  <a:cs typeface="Calibri"/>
                </a:rPr>
                <a:t> </a:t>
              </a:r>
              <a:r>
                <a:rPr sz="900" spc="19" dirty="0">
                  <a:solidFill>
                    <a:srgbClr val="231F20"/>
                  </a:solidFill>
                  <a:latin typeface="Calibri"/>
                  <a:cs typeface="Calibri"/>
                </a:rPr>
                <a:t>Nature</a:t>
              </a:r>
              <a:r>
                <a:rPr sz="900" spc="-34" dirty="0">
                  <a:solidFill>
                    <a:srgbClr val="231F20"/>
                  </a:solidFill>
                  <a:latin typeface="Calibri"/>
                  <a:cs typeface="Calibri"/>
                </a:rPr>
                <a:t> </a:t>
              </a:r>
              <a:r>
                <a:rPr sz="900" spc="19" dirty="0">
                  <a:solidFill>
                    <a:srgbClr val="231F20"/>
                  </a:solidFill>
                  <a:latin typeface="Calibri"/>
                  <a:cs typeface="Calibri"/>
                </a:rPr>
                <a:t>Plants </a:t>
              </a:r>
              <a:r>
                <a:rPr sz="900" spc="11" dirty="0">
                  <a:solidFill>
                    <a:srgbClr val="231F20"/>
                  </a:solidFill>
                  <a:latin typeface="Calibri"/>
                  <a:cs typeface="Calibri"/>
                </a:rPr>
                <a:t> </a:t>
              </a:r>
              <a:r>
                <a:rPr sz="900" spc="19" dirty="0">
                  <a:solidFill>
                    <a:srgbClr val="231F20"/>
                  </a:solidFill>
                  <a:latin typeface="Calibri"/>
                  <a:cs typeface="Calibri"/>
                </a:rPr>
                <a:t>Science</a:t>
              </a:r>
              <a:r>
                <a:rPr sz="900" spc="-26" dirty="0">
                  <a:solidFill>
                    <a:srgbClr val="231F20"/>
                  </a:solidFill>
                  <a:latin typeface="Calibri"/>
                  <a:cs typeface="Calibri"/>
                </a:rPr>
                <a:t> </a:t>
              </a:r>
              <a:r>
                <a:rPr sz="900" spc="19" dirty="0">
                  <a:solidFill>
                    <a:srgbClr val="231F20"/>
                  </a:solidFill>
                  <a:latin typeface="Calibri"/>
                  <a:cs typeface="Calibri"/>
                </a:rPr>
                <a:t>Advances</a:t>
              </a:r>
              <a:endParaRPr sz="900" dirty="0">
                <a:latin typeface="Calibri"/>
                <a:cs typeface="Calibri"/>
              </a:endParaRPr>
            </a:p>
            <a:p>
              <a:pPr marR="3810" algn="r">
                <a:spcBef>
                  <a:spcPts val="180"/>
                </a:spcBef>
              </a:pPr>
              <a:r>
                <a:rPr sz="900" spc="60" dirty="0">
                  <a:solidFill>
                    <a:srgbClr val="231F20"/>
                  </a:solidFill>
                  <a:latin typeface="Calibri"/>
                  <a:cs typeface="Calibri"/>
                </a:rPr>
                <a:t>PNAS</a:t>
              </a:r>
              <a:endParaRPr sz="900" dirty="0">
                <a:latin typeface="Calibri"/>
                <a:cs typeface="Calibri"/>
              </a:endParaRPr>
            </a:p>
          </p:txBody>
        </p:sp>
        <p:sp>
          <p:nvSpPr>
            <p:cNvPr id="94" name="object 94"/>
            <p:cNvSpPr/>
            <p:nvPr/>
          </p:nvSpPr>
          <p:spPr>
            <a:xfrm>
              <a:off x="5784195" y="4639104"/>
              <a:ext cx="403225" cy="90805"/>
            </a:xfrm>
            <a:custGeom>
              <a:avLst/>
              <a:gdLst/>
              <a:ahLst/>
              <a:cxnLst/>
              <a:rect l="l" t="t" r="r" b="b"/>
              <a:pathLst>
                <a:path w="403225" h="90804">
                  <a:moveTo>
                    <a:pt x="402856" y="0"/>
                  </a:moveTo>
                  <a:lnTo>
                    <a:pt x="0" y="0"/>
                  </a:lnTo>
                  <a:lnTo>
                    <a:pt x="0" y="90741"/>
                  </a:lnTo>
                  <a:lnTo>
                    <a:pt x="402856" y="90741"/>
                  </a:lnTo>
                  <a:lnTo>
                    <a:pt x="402856" y="0"/>
                  </a:lnTo>
                  <a:close/>
                </a:path>
              </a:pathLst>
            </a:custGeom>
            <a:solidFill>
              <a:srgbClr val="8AB875"/>
            </a:solidFill>
          </p:spPr>
          <p:txBody>
            <a:bodyPr wrap="square" lIns="0" tIns="0" rIns="0" bIns="0" rtlCol="0"/>
            <a:lstStyle/>
            <a:p>
              <a:endParaRPr/>
            </a:p>
          </p:txBody>
        </p:sp>
        <p:sp>
          <p:nvSpPr>
            <p:cNvPr id="95" name="object 95"/>
            <p:cNvSpPr/>
            <p:nvPr/>
          </p:nvSpPr>
          <p:spPr>
            <a:xfrm>
              <a:off x="5812986" y="5937362"/>
              <a:ext cx="0" cy="90805"/>
            </a:xfrm>
            <a:custGeom>
              <a:avLst/>
              <a:gdLst/>
              <a:ahLst/>
              <a:cxnLst/>
              <a:rect l="l" t="t" r="r" b="b"/>
              <a:pathLst>
                <a:path h="90804">
                  <a:moveTo>
                    <a:pt x="0" y="0"/>
                  </a:moveTo>
                  <a:lnTo>
                    <a:pt x="0" y="90728"/>
                  </a:lnTo>
                </a:path>
              </a:pathLst>
            </a:custGeom>
            <a:ln w="57556">
              <a:solidFill>
                <a:srgbClr val="8AB875"/>
              </a:solidFill>
            </a:ln>
          </p:spPr>
          <p:txBody>
            <a:bodyPr wrap="square" lIns="0" tIns="0" rIns="0" bIns="0" rtlCol="0"/>
            <a:lstStyle/>
            <a:p>
              <a:endParaRPr/>
            </a:p>
          </p:txBody>
        </p:sp>
        <p:sp>
          <p:nvSpPr>
            <p:cNvPr id="96" name="object 96"/>
            <p:cNvSpPr/>
            <p:nvPr/>
          </p:nvSpPr>
          <p:spPr>
            <a:xfrm>
              <a:off x="5784207" y="4830087"/>
              <a:ext cx="921385" cy="90805"/>
            </a:xfrm>
            <a:custGeom>
              <a:avLst/>
              <a:gdLst/>
              <a:ahLst/>
              <a:cxnLst/>
              <a:rect l="l" t="t" r="r" b="b"/>
              <a:pathLst>
                <a:path w="921384" h="90804">
                  <a:moveTo>
                    <a:pt x="920813" y="0"/>
                  </a:moveTo>
                  <a:lnTo>
                    <a:pt x="0" y="0"/>
                  </a:lnTo>
                  <a:lnTo>
                    <a:pt x="0" y="90728"/>
                  </a:lnTo>
                  <a:lnTo>
                    <a:pt x="920813" y="90728"/>
                  </a:lnTo>
                  <a:lnTo>
                    <a:pt x="920813" y="0"/>
                  </a:lnTo>
                  <a:close/>
                </a:path>
              </a:pathLst>
            </a:custGeom>
            <a:solidFill>
              <a:srgbClr val="8AB875"/>
            </a:solidFill>
          </p:spPr>
          <p:txBody>
            <a:bodyPr wrap="square" lIns="0" tIns="0" rIns="0" bIns="0" rtlCol="0"/>
            <a:lstStyle/>
            <a:p>
              <a:endParaRPr/>
            </a:p>
          </p:txBody>
        </p:sp>
        <p:sp>
          <p:nvSpPr>
            <p:cNvPr id="97" name="object 97"/>
            <p:cNvSpPr/>
            <p:nvPr/>
          </p:nvSpPr>
          <p:spPr>
            <a:xfrm>
              <a:off x="5784207" y="6147394"/>
              <a:ext cx="288290" cy="90805"/>
            </a:xfrm>
            <a:custGeom>
              <a:avLst/>
              <a:gdLst/>
              <a:ahLst/>
              <a:cxnLst/>
              <a:rect l="l" t="t" r="r" b="b"/>
              <a:pathLst>
                <a:path w="288289" h="90804">
                  <a:moveTo>
                    <a:pt x="287756" y="0"/>
                  </a:moveTo>
                  <a:lnTo>
                    <a:pt x="0" y="0"/>
                  </a:lnTo>
                  <a:lnTo>
                    <a:pt x="0" y="90741"/>
                  </a:lnTo>
                  <a:lnTo>
                    <a:pt x="287756" y="90741"/>
                  </a:lnTo>
                  <a:lnTo>
                    <a:pt x="287756" y="0"/>
                  </a:lnTo>
                  <a:close/>
                </a:path>
              </a:pathLst>
            </a:custGeom>
            <a:solidFill>
              <a:srgbClr val="8AB875"/>
            </a:solidFill>
          </p:spPr>
          <p:txBody>
            <a:bodyPr wrap="square" lIns="0" tIns="0" rIns="0" bIns="0" rtlCol="0"/>
            <a:lstStyle/>
            <a:p>
              <a:endParaRPr/>
            </a:p>
          </p:txBody>
        </p:sp>
        <p:sp>
          <p:nvSpPr>
            <p:cNvPr id="98" name="object 98"/>
            <p:cNvSpPr/>
            <p:nvPr/>
          </p:nvSpPr>
          <p:spPr>
            <a:xfrm>
              <a:off x="5812986" y="5727329"/>
              <a:ext cx="0" cy="90805"/>
            </a:xfrm>
            <a:custGeom>
              <a:avLst/>
              <a:gdLst/>
              <a:ahLst/>
              <a:cxnLst/>
              <a:rect l="l" t="t" r="r" b="b"/>
              <a:pathLst>
                <a:path h="90804">
                  <a:moveTo>
                    <a:pt x="0" y="0"/>
                  </a:moveTo>
                  <a:lnTo>
                    <a:pt x="0" y="90741"/>
                  </a:lnTo>
                </a:path>
              </a:pathLst>
            </a:custGeom>
            <a:ln w="57556">
              <a:solidFill>
                <a:srgbClr val="8AB875"/>
              </a:solidFill>
            </a:ln>
          </p:spPr>
          <p:txBody>
            <a:bodyPr wrap="square" lIns="0" tIns="0" rIns="0" bIns="0" rtlCol="0"/>
            <a:lstStyle/>
            <a:p>
              <a:endParaRPr/>
            </a:p>
          </p:txBody>
        </p:sp>
        <p:sp>
          <p:nvSpPr>
            <p:cNvPr id="99" name="object 99"/>
            <p:cNvSpPr/>
            <p:nvPr/>
          </p:nvSpPr>
          <p:spPr>
            <a:xfrm>
              <a:off x="5784207" y="6359757"/>
              <a:ext cx="288290" cy="88475"/>
            </a:xfrm>
            <a:custGeom>
              <a:avLst/>
              <a:gdLst/>
              <a:ahLst/>
              <a:cxnLst/>
              <a:rect l="l" t="t" r="r" b="b"/>
              <a:pathLst>
                <a:path w="288289" h="90804">
                  <a:moveTo>
                    <a:pt x="287756" y="0"/>
                  </a:moveTo>
                  <a:lnTo>
                    <a:pt x="0" y="0"/>
                  </a:lnTo>
                  <a:lnTo>
                    <a:pt x="0" y="90728"/>
                  </a:lnTo>
                  <a:lnTo>
                    <a:pt x="287756" y="90728"/>
                  </a:lnTo>
                  <a:lnTo>
                    <a:pt x="287756" y="0"/>
                  </a:lnTo>
                  <a:close/>
                </a:path>
              </a:pathLst>
            </a:custGeom>
            <a:solidFill>
              <a:srgbClr val="8AB875"/>
            </a:solidFill>
          </p:spPr>
          <p:txBody>
            <a:bodyPr wrap="square" lIns="0" tIns="0" rIns="0" bIns="0" rtlCol="0"/>
            <a:lstStyle/>
            <a:p>
              <a:endParaRPr/>
            </a:p>
          </p:txBody>
        </p:sp>
        <p:sp>
          <p:nvSpPr>
            <p:cNvPr id="100" name="object 100"/>
            <p:cNvSpPr/>
            <p:nvPr/>
          </p:nvSpPr>
          <p:spPr>
            <a:xfrm>
              <a:off x="5784207" y="5021056"/>
              <a:ext cx="518159" cy="90805"/>
            </a:xfrm>
            <a:custGeom>
              <a:avLst/>
              <a:gdLst/>
              <a:ahLst/>
              <a:cxnLst/>
              <a:rect l="l" t="t" r="r" b="b"/>
              <a:pathLst>
                <a:path w="518160" h="90804">
                  <a:moveTo>
                    <a:pt x="517956" y="0"/>
                  </a:moveTo>
                  <a:lnTo>
                    <a:pt x="0" y="0"/>
                  </a:lnTo>
                  <a:lnTo>
                    <a:pt x="0" y="90741"/>
                  </a:lnTo>
                  <a:lnTo>
                    <a:pt x="517956" y="90741"/>
                  </a:lnTo>
                  <a:lnTo>
                    <a:pt x="517956" y="0"/>
                  </a:lnTo>
                  <a:close/>
                </a:path>
              </a:pathLst>
            </a:custGeom>
            <a:solidFill>
              <a:srgbClr val="8AB875"/>
            </a:solidFill>
          </p:spPr>
          <p:txBody>
            <a:bodyPr wrap="square" lIns="0" tIns="0" rIns="0" bIns="0" rtlCol="0"/>
            <a:lstStyle/>
            <a:p>
              <a:endParaRPr/>
            </a:p>
          </p:txBody>
        </p:sp>
        <p:sp>
          <p:nvSpPr>
            <p:cNvPr id="101" name="object 101"/>
            <p:cNvSpPr/>
            <p:nvPr/>
          </p:nvSpPr>
          <p:spPr>
            <a:xfrm>
              <a:off x="5784195" y="5498259"/>
              <a:ext cx="172720" cy="90805"/>
            </a:xfrm>
            <a:custGeom>
              <a:avLst/>
              <a:gdLst/>
              <a:ahLst/>
              <a:cxnLst/>
              <a:rect l="l" t="t" r="r" b="b"/>
              <a:pathLst>
                <a:path w="172720" h="90804">
                  <a:moveTo>
                    <a:pt x="172656" y="0"/>
                  </a:moveTo>
                  <a:lnTo>
                    <a:pt x="0" y="0"/>
                  </a:lnTo>
                  <a:lnTo>
                    <a:pt x="0" y="90728"/>
                  </a:lnTo>
                  <a:lnTo>
                    <a:pt x="172656" y="90728"/>
                  </a:lnTo>
                  <a:lnTo>
                    <a:pt x="172656" y="0"/>
                  </a:lnTo>
                  <a:close/>
                </a:path>
              </a:pathLst>
            </a:custGeom>
            <a:solidFill>
              <a:srgbClr val="8AB875"/>
            </a:solidFill>
          </p:spPr>
          <p:txBody>
            <a:bodyPr wrap="square" lIns="0" tIns="0" rIns="0" bIns="0" rtlCol="0"/>
            <a:lstStyle/>
            <a:p>
              <a:endParaRPr/>
            </a:p>
          </p:txBody>
        </p:sp>
        <p:sp>
          <p:nvSpPr>
            <p:cNvPr id="102" name="object 102"/>
            <p:cNvSpPr/>
            <p:nvPr/>
          </p:nvSpPr>
          <p:spPr>
            <a:xfrm>
              <a:off x="5784207" y="5278701"/>
              <a:ext cx="288290" cy="90805"/>
            </a:xfrm>
            <a:custGeom>
              <a:avLst/>
              <a:gdLst/>
              <a:ahLst/>
              <a:cxnLst/>
              <a:rect l="l" t="t" r="r" b="b"/>
              <a:pathLst>
                <a:path w="288289" h="90804">
                  <a:moveTo>
                    <a:pt x="287756" y="0"/>
                  </a:moveTo>
                  <a:lnTo>
                    <a:pt x="0" y="0"/>
                  </a:lnTo>
                  <a:lnTo>
                    <a:pt x="0" y="90741"/>
                  </a:lnTo>
                  <a:lnTo>
                    <a:pt x="287756" y="90741"/>
                  </a:lnTo>
                  <a:lnTo>
                    <a:pt x="287756" y="0"/>
                  </a:lnTo>
                  <a:close/>
                </a:path>
              </a:pathLst>
            </a:custGeom>
            <a:solidFill>
              <a:srgbClr val="8AB875"/>
            </a:solidFill>
          </p:spPr>
          <p:txBody>
            <a:bodyPr wrap="square" lIns="0" tIns="0" rIns="0" bIns="0" rtlCol="0"/>
            <a:lstStyle/>
            <a:p>
              <a:endParaRPr/>
            </a:p>
          </p:txBody>
        </p:sp>
        <p:sp>
          <p:nvSpPr>
            <p:cNvPr id="103" name="object 103"/>
            <p:cNvSpPr txBox="1"/>
            <p:nvPr/>
          </p:nvSpPr>
          <p:spPr>
            <a:xfrm>
              <a:off x="4203857" y="4033297"/>
              <a:ext cx="4150210" cy="409771"/>
            </a:xfrm>
            <a:prstGeom prst="rect">
              <a:avLst/>
            </a:prstGeom>
          </p:spPr>
          <p:txBody>
            <a:bodyPr vert="horz" wrap="square" lIns="0" tIns="0" rIns="0" bIns="0" rtlCol="0">
              <a:spAutoFit/>
            </a:bodyPr>
            <a:lstStyle/>
            <a:p>
              <a:pPr marL="9525" marR="230481">
                <a:lnSpc>
                  <a:spcPct val="107000"/>
                </a:lnSpc>
              </a:pPr>
              <a:r>
                <a:rPr sz="1000" b="1" spc="41" dirty="0">
                  <a:solidFill>
                    <a:srgbClr val="231F20"/>
                  </a:solidFill>
                  <a:latin typeface="Calibri"/>
                  <a:cs typeface="Calibri"/>
                </a:rPr>
                <a:t>2018: </a:t>
              </a:r>
              <a:r>
                <a:rPr lang="en-US" sz="900" b="1" dirty="0">
                  <a:solidFill>
                    <a:srgbClr val="8AB875"/>
                  </a:solidFill>
                  <a:cs typeface="Calibri"/>
                </a:rPr>
                <a:t>333 </a:t>
              </a:r>
              <a:r>
                <a:rPr lang="en-US" sz="900" b="1" spc="-4" dirty="0">
                  <a:solidFill>
                    <a:srgbClr val="8AB875"/>
                  </a:solidFill>
                  <a:cs typeface="Calibri"/>
                </a:rPr>
                <a:t>Web </a:t>
              </a:r>
              <a:r>
                <a:rPr lang="en-US" sz="900" b="1" dirty="0">
                  <a:solidFill>
                    <a:srgbClr val="8AB875"/>
                  </a:solidFill>
                  <a:cs typeface="Calibri"/>
                </a:rPr>
                <a:t>of </a:t>
              </a:r>
              <a:r>
                <a:rPr lang="en-US" sz="900" b="1" spc="-4" dirty="0">
                  <a:solidFill>
                    <a:srgbClr val="8AB875"/>
                  </a:solidFill>
                  <a:cs typeface="Calibri"/>
                </a:rPr>
                <a:t>Science-  </a:t>
              </a:r>
              <a:r>
                <a:rPr lang="en-US" sz="900" b="1" dirty="0">
                  <a:solidFill>
                    <a:srgbClr val="8AB875"/>
                  </a:solidFill>
                  <a:cs typeface="Calibri"/>
                </a:rPr>
                <a:t>indexed Articles with</a:t>
              </a:r>
              <a:r>
                <a:rPr lang="en-US" sz="900" b="1" spc="-75" dirty="0">
                  <a:solidFill>
                    <a:srgbClr val="8AB875"/>
                  </a:solidFill>
                  <a:cs typeface="Calibri"/>
                </a:rPr>
                <a:t> </a:t>
              </a:r>
              <a:r>
                <a:rPr lang="en-US" sz="900" b="1" dirty="0">
                  <a:solidFill>
                    <a:srgbClr val="8AB875"/>
                  </a:solidFill>
                  <a:cs typeface="Calibri"/>
                </a:rPr>
                <a:t>41%</a:t>
              </a:r>
              <a:endParaRPr lang="en-US" sz="900" dirty="0">
                <a:cs typeface="Calibri"/>
              </a:endParaRPr>
            </a:p>
            <a:p>
              <a:pPr marL="9525" marR="3810">
                <a:lnSpc>
                  <a:spcPct val="103000"/>
                </a:lnSpc>
              </a:pPr>
              <a:r>
                <a:rPr lang="en-US" sz="900" b="1" dirty="0">
                  <a:solidFill>
                    <a:srgbClr val="8AB875"/>
                  </a:solidFill>
                  <a:cs typeface="Calibri"/>
                </a:rPr>
                <a:t>PIK-primary author rights,</a:t>
              </a:r>
              <a:r>
                <a:rPr lang="en-US" sz="900" b="1" spc="-79" dirty="0">
                  <a:solidFill>
                    <a:srgbClr val="8AB875"/>
                  </a:solidFill>
                  <a:cs typeface="Calibri"/>
                </a:rPr>
                <a:t> </a:t>
              </a:r>
              <a:r>
                <a:rPr lang="en-US" sz="900" b="1" dirty="0">
                  <a:solidFill>
                    <a:srgbClr val="8AB875"/>
                  </a:solidFill>
                  <a:cs typeface="Calibri"/>
                </a:rPr>
                <a:t>among  others:</a:t>
              </a:r>
              <a:endParaRPr lang="en-US" sz="900" dirty="0">
                <a:cs typeface="Calibri"/>
              </a:endParaRPr>
            </a:p>
          </p:txBody>
        </p:sp>
      </p:grpSp>
      <p:sp>
        <p:nvSpPr>
          <p:cNvPr id="169" name="Title 1"/>
          <p:cNvSpPr>
            <a:spLocks noGrp="1"/>
          </p:cNvSpPr>
          <p:nvPr>
            <p:ph type="title"/>
          </p:nvPr>
        </p:nvSpPr>
        <p:spPr>
          <a:xfrm>
            <a:off x="628655" y="273844"/>
            <a:ext cx="4639175" cy="994172"/>
          </a:xfrm>
        </p:spPr>
        <p:txBody>
          <a:bodyPr>
            <a:noAutofit/>
          </a:bodyPr>
          <a:lstStyle/>
          <a:p>
            <a:r>
              <a:rPr lang="de-DE" dirty="0">
                <a:latin typeface="+mn-lt"/>
              </a:rPr>
              <a:t>Publications</a:t>
            </a:r>
            <a:br>
              <a:rPr lang="de-DE" dirty="0">
                <a:latin typeface="+mn-lt"/>
              </a:rPr>
            </a:br>
            <a:endParaRPr lang="de-DE" dirty="0">
              <a:latin typeface="+mn-lt"/>
            </a:endParaRPr>
          </a:p>
        </p:txBody>
      </p:sp>
      <p:sp>
        <p:nvSpPr>
          <p:cNvPr id="166" name="Slide Number Placeholder 165"/>
          <p:cNvSpPr>
            <a:spLocks noGrp="1"/>
          </p:cNvSpPr>
          <p:nvPr>
            <p:ph type="sldNum" sz="quarter" idx="4294967295"/>
          </p:nvPr>
        </p:nvSpPr>
        <p:spPr>
          <a:xfrm>
            <a:off x="6457950" y="4767264"/>
            <a:ext cx="2057400" cy="273844"/>
          </a:xfrm>
          <a:prstGeom prst="rect">
            <a:avLst/>
          </a:prstGeom>
        </p:spPr>
        <p:txBody>
          <a:bodyPr lIns="68574" tIns="34289" rIns="68574" bIns="34289"/>
          <a:lstStyle/>
          <a:p>
            <a:fld id="{1B44015D-9407-488E-8AD7-722ADB5AEF29}" type="slidenum">
              <a:rPr lang="de-DE" smtClean="0"/>
              <a:t>9</a:t>
            </a:fld>
            <a:endParaRPr lang="de-DE" dirty="0"/>
          </a:p>
        </p:txBody>
      </p:sp>
      <p:grpSp>
        <p:nvGrpSpPr>
          <p:cNvPr id="448" name="Group 447"/>
          <p:cNvGrpSpPr/>
          <p:nvPr/>
        </p:nvGrpSpPr>
        <p:grpSpPr>
          <a:xfrm>
            <a:off x="275681" y="1065235"/>
            <a:ext cx="5100279" cy="3081828"/>
            <a:chOff x="815327" y="1596479"/>
            <a:chExt cx="5920537" cy="2895957"/>
          </a:xfrm>
        </p:grpSpPr>
        <p:sp>
          <p:nvSpPr>
            <p:cNvPr id="449" name="object 2"/>
            <p:cNvSpPr/>
            <p:nvPr/>
          </p:nvSpPr>
          <p:spPr>
            <a:xfrm>
              <a:off x="6235733" y="2188413"/>
              <a:ext cx="3175" cy="2124075"/>
            </a:xfrm>
            <a:custGeom>
              <a:avLst/>
              <a:gdLst/>
              <a:ahLst/>
              <a:cxnLst/>
              <a:rect l="l" t="t" r="r" b="b"/>
              <a:pathLst>
                <a:path w="3175" h="2124075">
                  <a:moveTo>
                    <a:pt x="0" y="2123998"/>
                  </a:moveTo>
                  <a:lnTo>
                    <a:pt x="2582" y="2123998"/>
                  </a:lnTo>
                  <a:lnTo>
                    <a:pt x="2582" y="0"/>
                  </a:lnTo>
                  <a:lnTo>
                    <a:pt x="0" y="0"/>
                  </a:lnTo>
                  <a:lnTo>
                    <a:pt x="0" y="2123998"/>
                  </a:lnTo>
                  <a:close/>
                </a:path>
              </a:pathLst>
            </a:custGeom>
            <a:solidFill>
              <a:srgbClr val="E4ECDC"/>
            </a:solidFill>
          </p:spPr>
          <p:txBody>
            <a:bodyPr wrap="square" lIns="0" tIns="0" rIns="0" bIns="0" rtlCol="0"/>
            <a:lstStyle/>
            <a:p>
              <a:endParaRPr/>
            </a:p>
          </p:txBody>
        </p:sp>
        <p:sp>
          <p:nvSpPr>
            <p:cNvPr id="450" name="object 3"/>
            <p:cNvSpPr/>
            <p:nvPr/>
          </p:nvSpPr>
          <p:spPr>
            <a:xfrm>
              <a:off x="6235733" y="2984268"/>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51" name="object 4"/>
            <p:cNvSpPr/>
            <p:nvPr/>
          </p:nvSpPr>
          <p:spPr>
            <a:xfrm>
              <a:off x="1141558" y="2984269"/>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52" name="object 5"/>
            <p:cNvSpPr/>
            <p:nvPr/>
          </p:nvSpPr>
          <p:spPr>
            <a:xfrm>
              <a:off x="6235733" y="3247098"/>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53" name="object 6"/>
            <p:cNvSpPr/>
            <p:nvPr/>
          </p:nvSpPr>
          <p:spPr>
            <a:xfrm>
              <a:off x="1141558" y="3247099"/>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54" name="object 7"/>
            <p:cNvSpPr/>
            <p:nvPr/>
          </p:nvSpPr>
          <p:spPr>
            <a:xfrm>
              <a:off x="6235733" y="2718373"/>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55" name="object 8"/>
            <p:cNvSpPr/>
            <p:nvPr/>
          </p:nvSpPr>
          <p:spPr>
            <a:xfrm>
              <a:off x="1141558" y="2718373"/>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56" name="object 9"/>
            <p:cNvSpPr/>
            <p:nvPr/>
          </p:nvSpPr>
          <p:spPr>
            <a:xfrm>
              <a:off x="6235733" y="2453205"/>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57" name="object 10"/>
            <p:cNvSpPr/>
            <p:nvPr/>
          </p:nvSpPr>
          <p:spPr>
            <a:xfrm>
              <a:off x="1141558" y="2453205"/>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58" name="object 11"/>
            <p:cNvSpPr/>
            <p:nvPr/>
          </p:nvSpPr>
          <p:spPr>
            <a:xfrm>
              <a:off x="6235733" y="3509928"/>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59" name="object 12"/>
            <p:cNvSpPr/>
            <p:nvPr/>
          </p:nvSpPr>
          <p:spPr>
            <a:xfrm>
              <a:off x="1141558" y="3509928"/>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60" name="object 13"/>
            <p:cNvSpPr/>
            <p:nvPr/>
          </p:nvSpPr>
          <p:spPr>
            <a:xfrm>
              <a:off x="6235733" y="3772751"/>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61" name="object 14"/>
            <p:cNvSpPr/>
            <p:nvPr/>
          </p:nvSpPr>
          <p:spPr>
            <a:xfrm>
              <a:off x="1141558" y="3772748"/>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62" name="object 15"/>
            <p:cNvSpPr/>
            <p:nvPr/>
          </p:nvSpPr>
          <p:spPr>
            <a:xfrm>
              <a:off x="6235733" y="4035576"/>
              <a:ext cx="35560" cy="0"/>
            </a:xfrm>
            <a:custGeom>
              <a:avLst/>
              <a:gdLst/>
              <a:ahLst/>
              <a:cxnLst/>
              <a:rect l="l" t="t" r="r" b="b"/>
              <a:pathLst>
                <a:path w="35560">
                  <a:moveTo>
                    <a:pt x="0" y="0"/>
                  </a:moveTo>
                  <a:lnTo>
                    <a:pt x="35558" y="0"/>
                  </a:lnTo>
                </a:path>
              </a:pathLst>
            </a:custGeom>
            <a:ln w="12700">
              <a:solidFill>
                <a:srgbClr val="FFFFFF"/>
              </a:solidFill>
            </a:ln>
          </p:spPr>
          <p:txBody>
            <a:bodyPr wrap="square" lIns="0" tIns="0" rIns="0" bIns="0" rtlCol="0"/>
            <a:lstStyle/>
            <a:p>
              <a:endParaRPr/>
            </a:p>
          </p:txBody>
        </p:sp>
        <p:sp>
          <p:nvSpPr>
            <p:cNvPr id="463" name="object 16"/>
            <p:cNvSpPr/>
            <p:nvPr/>
          </p:nvSpPr>
          <p:spPr>
            <a:xfrm>
              <a:off x="1141559" y="4035579"/>
              <a:ext cx="12700" cy="0"/>
            </a:xfrm>
            <a:custGeom>
              <a:avLst/>
              <a:gdLst/>
              <a:ahLst/>
              <a:cxnLst/>
              <a:rect l="l" t="t" r="r" b="b"/>
              <a:pathLst>
                <a:path w="12700">
                  <a:moveTo>
                    <a:pt x="0" y="0"/>
                  </a:moveTo>
                  <a:lnTo>
                    <a:pt x="12498" y="0"/>
                  </a:lnTo>
                </a:path>
              </a:pathLst>
            </a:custGeom>
            <a:ln w="12700">
              <a:solidFill>
                <a:srgbClr val="FFFFFF"/>
              </a:solidFill>
            </a:ln>
          </p:spPr>
          <p:txBody>
            <a:bodyPr wrap="square" lIns="0" tIns="0" rIns="0" bIns="0" rtlCol="0"/>
            <a:lstStyle/>
            <a:p>
              <a:endParaRPr/>
            </a:p>
          </p:txBody>
        </p:sp>
        <p:sp>
          <p:nvSpPr>
            <p:cNvPr id="464" name="object 19"/>
            <p:cNvSpPr/>
            <p:nvPr/>
          </p:nvSpPr>
          <p:spPr>
            <a:xfrm>
              <a:off x="5872803" y="440226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65" name="object 20"/>
            <p:cNvSpPr/>
            <p:nvPr/>
          </p:nvSpPr>
          <p:spPr>
            <a:xfrm>
              <a:off x="5920180" y="4376874"/>
              <a:ext cx="52705" cy="88265"/>
            </a:xfrm>
            <a:custGeom>
              <a:avLst/>
              <a:gdLst/>
              <a:ahLst/>
              <a:cxnLst/>
              <a:rect l="l" t="t" r="r" b="b"/>
              <a:pathLst>
                <a:path w="52704" h="88264">
                  <a:moveTo>
                    <a:pt x="27038" y="0"/>
                  </a:moveTo>
                  <a:lnTo>
                    <a:pt x="17387" y="1410"/>
                  </a:lnTo>
                  <a:lnTo>
                    <a:pt x="9888" y="5380"/>
                  </a:lnTo>
                  <a:lnTo>
                    <a:pt x="5030" y="11513"/>
                  </a:lnTo>
                  <a:lnTo>
                    <a:pt x="3301" y="19418"/>
                  </a:lnTo>
                  <a:lnTo>
                    <a:pt x="3301" y="25006"/>
                  </a:lnTo>
                  <a:lnTo>
                    <a:pt x="5194" y="28054"/>
                  </a:lnTo>
                  <a:lnTo>
                    <a:pt x="11671" y="33642"/>
                  </a:lnTo>
                  <a:lnTo>
                    <a:pt x="19938" y="40614"/>
                  </a:lnTo>
                  <a:lnTo>
                    <a:pt x="10921" y="47599"/>
                  </a:lnTo>
                  <a:lnTo>
                    <a:pt x="0" y="63842"/>
                  </a:lnTo>
                  <a:lnTo>
                    <a:pt x="0" y="67271"/>
                  </a:lnTo>
                  <a:lnTo>
                    <a:pt x="1843" y="75703"/>
                  </a:lnTo>
                  <a:lnTo>
                    <a:pt x="7031" y="82242"/>
                  </a:lnTo>
                  <a:lnTo>
                    <a:pt x="15050" y="86470"/>
                  </a:lnTo>
                  <a:lnTo>
                    <a:pt x="25387" y="87972"/>
                  </a:lnTo>
                  <a:lnTo>
                    <a:pt x="36450" y="86433"/>
                  </a:lnTo>
                  <a:lnTo>
                    <a:pt x="45077" y="82130"/>
                  </a:lnTo>
                  <a:lnTo>
                    <a:pt x="47237" y="79590"/>
                  </a:lnTo>
                  <a:lnTo>
                    <a:pt x="15735" y="79590"/>
                  </a:lnTo>
                  <a:lnTo>
                    <a:pt x="10020" y="74764"/>
                  </a:lnTo>
                  <a:lnTo>
                    <a:pt x="10020" y="60934"/>
                  </a:lnTo>
                  <a:lnTo>
                    <a:pt x="12687" y="56235"/>
                  </a:lnTo>
                  <a:lnTo>
                    <a:pt x="18287" y="51790"/>
                  </a:lnTo>
                  <a:lnTo>
                    <a:pt x="26276" y="45326"/>
                  </a:lnTo>
                  <a:lnTo>
                    <a:pt x="39179" y="45326"/>
                  </a:lnTo>
                  <a:lnTo>
                    <a:pt x="32626" y="39725"/>
                  </a:lnTo>
                  <a:lnTo>
                    <a:pt x="38407" y="35039"/>
                  </a:lnTo>
                  <a:lnTo>
                    <a:pt x="26276" y="35039"/>
                  </a:lnTo>
                  <a:lnTo>
                    <a:pt x="19418" y="29324"/>
                  </a:lnTo>
                  <a:lnTo>
                    <a:pt x="15227" y="25768"/>
                  </a:lnTo>
                  <a:lnTo>
                    <a:pt x="13195" y="22212"/>
                  </a:lnTo>
                  <a:lnTo>
                    <a:pt x="13195" y="12191"/>
                  </a:lnTo>
                  <a:lnTo>
                    <a:pt x="18529" y="7492"/>
                  </a:lnTo>
                  <a:lnTo>
                    <a:pt x="45342" y="7492"/>
                  </a:lnTo>
                  <a:lnTo>
                    <a:pt x="43156" y="4856"/>
                  </a:lnTo>
                  <a:lnTo>
                    <a:pt x="36095" y="1273"/>
                  </a:lnTo>
                  <a:lnTo>
                    <a:pt x="27038" y="0"/>
                  </a:lnTo>
                  <a:close/>
                </a:path>
                <a:path w="52704" h="88264">
                  <a:moveTo>
                    <a:pt x="39179" y="45326"/>
                  </a:moveTo>
                  <a:lnTo>
                    <a:pt x="26276" y="45326"/>
                  </a:lnTo>
                  <a:lnTo>
                    <a:pt x="34264" y="52552"/>
                  </a:lnTo>
                  <a:lnTo>
                    <a:pt x="40233" y="57886"/>
                  </a:lnTo>
                  <a:lnTo>
                    <a:pt x="42519" y="61696"/>
                  </a:lnTo>
                  <a:lnTo>
                    <a:pt x="42519" y="74510"/>
                  </a:lnTo>
                  <a:lnTo>
                    <a:pt x="36182" y="79590"/>
                  </a:lnTo>
                  <a:lnTo>
                    <a:pt x="47237" y="79590"/>
                  </a:lnTo>
                  <a:lnTo>
                    <a:pt x="50681" y="75542"/>
                  </a:lnTo>
                  <a:lnTo>
                    <a:pt x="52649" y="67271"/>
                  </a:lnTo>
                  <a:lnTo>
                    <a:pt x="52588" y="60934"/>
                  </a:lnTo>
                  <a:lnTo>
                    <a:pt x="51536" y="58013"/>
                  </a:lnTo>
                  <a:lnTo>
                    <a:pt x="47345" y="53060"/>
                  </a:lnTo>
                  <a:lnTo>
                    <a:pt x="45821" y="51155"/>
                  </a:lnTo>
                  <a:lnTo>
                    <a:pt x="44297" y="49631"/>
                  </a:lnTo>
                  <a:lnTo>
                    <a:pt x="43027" y="48615"/>
                  </a:lnTo>
                  <a:lnTo>
                    <a:pt x="39179" y="45326"/>
                  </a:lnTo>
                  <a:close/>
                </a:path>
                <a:path w="52704" h="88264">
                  <a:moveTo>
                    <a:pt x="45342" y="7492"/>
                  </a:moveTo>
                  <a:lnTo>
                    <a:pt x="34150" y="7492"/>
                  </a:lnTo>
                  <a:lnTo>
                    <a:pt x="39217" y="11429"/>
                  </a:lnTo>
                  <a:lnTo>
                    <a:pt x="39217" y="21704"/>
                  </a:lnTo>
                  <a:lnTo>
                    <a:pt x="36931" y="26276"/>
                  </a:lnTo>
                  <a:lnTo>
                    <a:pt x="26276" y="35039"/>
                  </a:lnTo>
                  <a:lnTo>
                    <a:pt x="38407" y="35039"/>
                  </a:lnTo>
                  <a:lnTo>
                    <a:pt x="46710" y="28308"/>
                  </a:lnTo>
                  <a:lnTo>
                    <a:pt x="49377" y="23228"/>
                  </a:lnTo>
                  <a:lnTo>
                    <a:pt x="49377" y="17513"/>
                  </a:lnTo>
                  <a:lnTo>
                    <a:pt x="47742" y="10388"/>
                  </a:lnTo>
                  <a:lnTo>
                    <a:pt x="45342" y="7492"/>
                  </a:lnTo>
                  <a:close/>
                </a:path>
              </a:pathLst>
            </a:custGeom>
            <a:solidFill>
              <a:srgbClr val="939598"/>
            </a:solidFill>
          </p:spPr>
          <p:txBody>
            <a:bodyPr wrap="square" lIns="0" tIns="0" rIns="0" bIns="0" rtlCol="0"/>
            <a:lstStyle/>
            <a:p>
              <a:endParaRPr/>
            </a:p>
          </p:txBody>
        </p:sp>
        <p:sp>
          <p:nvSpPr>
            <p:cNvPr id="466" name="object 21"/>
            <p:cNvSpPr/>
            <p:nvPr/>
          </p:nvSpPr>
          <p:spPr>
            <a:xfrm>
              <a:off x="1289023" y="4403033"/>
              <a:ext cx="52705" cy="88265"/>
            </a:xfrm>
            <a:custGeom>
              <a:avLst/>
              <a:gdLst/>
              <a:ahLst/>
              <a:cxnLst/>
              <a:rect l="l" t="t" r="r" b="b"/>
              <a:pathLst>
                <a:path w="52705" h="88264">
                  <a:moveTo>
                    <a:pt x="3936" y="79324"/>
                  </a:moveTo>
                  <a:lnTo>
                    <a:pt x="3936" y="87325"/>
                  </a:lnTo>
                  <a:lnTo>
                    <a:pt x="9512" y="87833"/>
                  </a:lnTo>
                  <a:lnTo>
                    <a:pt x="12052" y="87833"/>
                  </a:lnTo>
                  <a:lnTo>
                    <a:pt x="20674" y="87035"/>
                  </a:lnTo>
                  <a:lnTo>
                    <a:pt x="28173" y="84594"/>
                  </a:lnTo>
                  <a:lnTo>
                    <a:pt x="34717" y="80439"/>
                  </a:lnTo>
                  <a:lnTo>
                    <a:pt x="35306" y="79832"/>
                  </a:lnTo>
                  <a:lnTo>
                    <a:pt x="14465" y="79832"/>
                  </a:lnTo>
                  <a:lnTo>
                    <a:pt x="6984" y="79705"/>
                  </a:lnTo>
                  <a:lnTo>
                    <a:pt x="3936" y="79324"/>
                  </a:lnTo>
                  <a:close/>
                </a:path>
                <a:path w="52705" h="88264">
                  <a:moveTo>
                    <a:pt x="51829" y="46583"/>
                  </a:moveTo>
                  <a:lnTo>
                    <a:pt x="43141" y="46583"/>
                  </a:lnTo>
                  <a:lnTo>
                    <a:pt x="40995" y="58127"/>
                  </a:lnTo>
                  <a:lnTo>
                    <a:pt x="39090" y="62572"/>
                  </a:lnTo>
                  <a:lnTo>
                    <a:pt x="33629" y="69176"/>
                  </a:lnTo>
                  <a:lnTo>
                    <a:pt x="29692" y="73748"/>
                  </a:lnTo>
                  <a:lnTo>
                    <a:pt x="25387" y="77038"/>
                  </a:lnTo>
                  <a:lnTo>
                    <a:pt x="20929" y="78447"/>
                  </a:lnTo>
                  <a:lnTo>
                    <a:pt x="18262" y="79324"/>
                  </a:lnTo>
                  <a:lnTo>
                    <a:pt x="14465" y="79832"/>
                  </a:lnTo>
                  <a:lnTo>
                    <a:pt x="35306" y="79832"/>
                  </a:lnTo>
                  <a:lnTo>
                    <a:pt x="40474" y="74498"/>
                  </a:lnTo>
                  <a:lnTo>
                    <a:pt x="45689" y="66431"/>
                  </a:lnTo>
                  <a:lnTo>
                    <a:pt x="49471" y="57338"/>
                  </a:lnTo>
                  <a:lnTo>
                    <a:pt x="51774" y="47339"/>
                  </a:lnTo>
                  <a:lnTo>
                    <a:pt x="51829" y="46583"/>
                  </a:lnTo>
                  <a:close/>
                </a:path>
                <a:path w="52705" h="88264">
                  <a:moveTo>
                    <a:pt x="25641" y="0"/>
                  </a:moveTo>
                  <a:lnTo>
                    <a:pt x="15419" y="2210"/>
                  </a:lnTo>
                  <a:lnTo>
                    <a:pt x="7296" y="8347"/>
                  </a:lnTo>
                  <a:lnTo>
                    <a:pt x="1934" y="17670"/>
                  </a:lnTo>
                  <a:lnTo>
                    <a:pt x="0" y="29438"/>
                  </a:lnTo>
                  <a:lnTo>
                    <a:pt x="1585" y="38949"/>
                  </a:lnTo>
                  <a:lnTo>
                    <a:pt x="6024" y="46377"/>
                  </a:lnTo>
                  <a:lnTo>
                    <a:pt x="12842" y="51209"/>
                  </a:lnTo>
                  <a:lnTo>
                    <a:pt x="21564" y="52933"/>
                  </a:lnTo>
                  <a:lnTo>
                    <a:pt x="26022" y="52933"/>
                  </a:lnTo>
                  <a:lnTo>
                    <a:pt x="30962" y="51917"/>
                  </a:lnTo>
                  <a:lnTo>
                    <a:pt x="35915" y="49885"/>
                  </a:lnTo>
                  <a:lnTo>
                    <a:pt x="37566" y="49250"/>
                  </a:lnTo>
                  <a:lnTo>
                    <a:pt x="38709" y="48742"/>
                  </a:lnTo>
                  <a:lnTo>
                    <a:pt x="43141" y="46583"/>
                  </a:lnTo>
                  <a:lnTo>
                    <a:pt x="51829" y="46583"/>
                  </a:lnTo>
                  <a:lnTo>
                    <a:pt x="51966" y="44678"/>
                  </a:lnTo>
                  <a:lnTo>
                    <a:pt x="14719" y="44678"/>
                  </a:lnTo>
                  <a:lnTo>
                    <a:pt x="8496" y="37833"/>
                  </a:lnTo>
                  <a:lnTo>
                    <a:pt x="8496" y="28422"/>
                  </a:lnTo>
                  <a:lnTo>
                    <a:pt x="9796" y="20553"/>
                  </a:lnTo>
                  <a:lnTo>
                    <a:pt x="13369" y="14236"/>
                  </a:lnTo>
                  <a:lnTo>
                    <a:pt x="18729" y="10034"/>
                  </a:lnTo>
                  <a:lnTo>
                    <a:pt x="25387" y="8509"/>
                  </a:lnTo>
                  <a:lnTo>
                    <a:pt x="43921" y="8509"/>
                  </a:lnTo>
                  <a:lnTo>
                    <a:pt x="36913" y="2515"/>
                  </a:lnTo>
                  <a:lnTo>
                    <a:pt x="25641" y="0"/>
                  </a:lnTo>
                  <a:close/>
                </a:path>
                <a:path w="52705" h="88264">
                  <a:moveTo>
                    <a:pt x="43921" y="8509"/>
                  </a:moveTo>
                  <a:lnTo>
                    <a:pt x="25387" y="8509"/>
                  </a:lnTo>
                  <a:lnTo>
                    <a:pt x="32732" y="10310"/>
                  </a:lnTo>
                  <a:lnTo>
                    <a:pt x="38377" y="15408"/>
                  </a:lnTo>
                  <a:lnTo>
                    <a:pt x="42001" y="23339"/>
                  </a:lnTo>
                  <a:lnTo>
                    <a:pt x="43281" y="33642"/>
                  </a:lnTo>
                  <a:lnTo>
                    <a:pt x="43254" y="36550"/>
                  </a:lnTo>
                  <a:lnTo>
                    <a:pt x="43141" y="38709"/>
                  </a:lnTo>
                  <a:lnTo>
                    <a:pt x="37947" y="41376"/>
                  </a:lnTo>
                  <a:lnTo>
                    <a:pt x="35280" y="42519"/>
                  </a:lnTo>
                  <a:lnTo>
                    <a:pt x="31089" y="43535"/>
                  </a:lnTo>
                  <a:lnTo>
                    <a:pt x="28295" y="44297"/>
                  </a:lnTo>
                  <a:lnTo>
                    <a:pt x="25387" y="44678"/>
                  </a:lnTo>
                  <a:lnTo>
                    <a:pt x="51966" y="44678"/>
                  </a:lnTo>
                  <a:lnTo>
                    <a:pt x="52460" y="37833"/>
                  </a:lnTo>
                  <a:lnTo>
                    <a:pt x="52491" y="36042"/>
                  </a:lnTo>
                  <a:lnTo>
                    <a:pt x="50703" y="21254"/>
                  </a:lnTo>
                  <a:lnTo>
                    <a:pt x="45378" y="9755"/>
                  </a:lnTo>
                  <a:lnTo>
                    <a:pt x="43921" y="8509"/>
                  </a:lnTo>
                  <a:close/>
                </a:path>
              </a:pathLst>
            </a:custGeom>
            <a:solidFill>
              <a:srgbClr val="939598"/>
            </a:solidFill>
          </p:spPr>
          <p:txBody>
            <a:bodyPr wrap="square" lIns="0" tIns="0" rIns="0" bIns="0" rtlCol="0"/>
            <a:lstStyle/>
            <a:p>
              <a:endParaRPr/>
            </a:p>
          </p:txBody>
        </p:sp>
        <p:sp>
          <p:nvSpPr>
            <p:cNvPr id="467" name="object 22"/>
            <p:cNvSpPr/>
            <p:nvPr/>
          </p:nvSpPr>
          <p:spPr>
            <a:xfrm>
              <a:off x="1354418" y="4378785"/>
              <a:ext cx="52705" cy="88265"/>
            </a:xfrm>
            <a:custGeom>
              <a:avLst/>
              <a:gdLst/>
              <a:ahLst/>
              <a:cxnLst/>
              <a:rect l="l" t="t" r="r" b="b"/>
              <a:pathLst>
                <a:path w="52705" h="88264">
                  <a:moveTo>
                    <a:pt x="27038" y="0"/>
                  </a:moveTo>
                  <a:lnTo>
                    <a:pt x="17387" y="1410"/>
                  </a:lnTo>
                  <a:lnTo>
                    <a:pt x="9888" y="5380"/>
                  </a:lnTo>
                  <a:lnTo>
                    <a:pt x="5030" y="11513"/>
                  </a:lnTo>
                  <a:lnTo>
                    <a:pt x="3302" y="19418"/>
                  </a:lnTo>
                  <a:lnTo>
                    <a:pt x="3302" y="25006"/>
                  </a:lnTo>
                  <a:lnTo>
                    <a:pt x="5194" y="28054"/>
                  </a:lnTo>
                  <a:lnTo>
                    <a:pt x="11671" y="33642"/>
                  </a:lnTo>
                  <a:lnTo>
                    <a:pt x="19939" y="40614"/>
                  </a:lnTo>
                  <a:lnTo>
                    <a:pt x="10922" y="47599"/>
                  </a:lnTo>
                  <a:lnTo>
                    <a:pt x="0" y="63842"/>
                  </a:lnTo>
                  <a:lnTo>
                    <a:pt x="0" y="67271"/>
                  </a:lnTo>
                  <a:lnTo>
                    <a:pt x="1843" y="75703"/>
                  </a:lnTo>
                  <a:lnTo>
                    <a:pt x="7031" y="82242"/>
                  </a:lnTo>
                  <a:lnTo>
                    <a:pt x="15050" y="86470"/>
                  </a:lnTo>
                  <a:lnTo>
                    <a:pt x="25387" y="87972"/>
                  </a:lnTo>
                  <a:lnTo>
                    <a:pt x="36450" y="86433"/>
                  </a:lnTo>
                  <a:lnTo>
                    <a:pt x="45077" y="82130"/>
                  </a:lnTo>
                  <a:lnTo>
                    <a:pt x="47237" y="79590"/>
                  </a:lnTo>
                  <a:lnTo>
                    <a:pt x="15735" y="79590"/>
                  </a:lnTo>
                  <a:lnTo>
                    <a:pt x="10020" y="74764"/>
                  </a:lnTo>
                  <a:lnTo>
                    <a:pt x="10020" y="60934"/>
                  </a:lnTo>
                  <a:lnTo>
                    <a:pt x="12687" y="56235"/>
                  </a:lnTo>
                  <a:lnTo>
                    <a:pt x="18288" y="51790"/>
                  </a:lnTo>
                  <a:lnTo>
                    <a:pt x="26276" y="45326"/>
                  </a:lnTo>
                  <a:lnTo>
                    <a:pt x="39179" y="45326"/>
                  </a:lnTo>
                  <a:lnTo>
                    <a:pt x="32626" y="39725"/>
                  </a:lnTo>
                  <a:lnTo>
                    <a:pt x="38407" y="35039"/>
                  </a:lnTo>
                  <a:lnTo>
                    <a:pt x="26276" y="35039"/>
                  </a:lnTo>
                  <a:lnTo>
                    <a:pt x="19418" y="29324"/>
                  </a:lnTo>
                  <a:lnTo>
                    <a:pt x="15227" y="25768"/>
                  </a:lnTo>
                  <a:lnTo>
                    <a:pt x="13195" y="22212"/>
                  </a:lnTo>
                  <a:lnTo>
                    <a:pt x="13195" y="12191"/>
                  </a:lnTo>
                  <a:lnTo>
                    <a:pt x="18529" y="7492"/>
                  </a:lnTo>
                  <a:lnTo>
                    <a:pt x="45342" y="7492"/>
                  </a:lnTo>
                  <a:lnTo>
                    <a:pt x="43156" y="4856"/>
                  </a:lnTo>
                  <a:lnTo>
                    <a:pt x="36095" y="1273"/>
                  </a:lnTo>
                  <a:lnTo>
                    <a:pt x="27038" y="0"/>
                  </a:lnTo>
                  <a:close/>
                </a:path>
                <a:path w="52705" h="88264">
                  <a:moveTo>
                    <a:pt x="39179" y="45326"/>
                  </a:moveTo>
                  <a:lnTo>
                    <a:pt x="26276" y="45326"/>
                  </a:lnTo>
                  <a:lnTo>
                    <a:pt x="34264" y="52552"/>
                  </a:lnTo>
                  <a:lnTo>
                    <a:pt x="40233" y="57886"/>
                  </a:lnTo>
                  <a:lnTo>
                    <a:pt x="42519" y="61696"/>
                  </a:lnTo>
                  <a:lnTo>
                    <a:pt x="42519" y="74510"/>
                  </a:lnTo>
                  <a:lnTo>
                    <a:pt x="36182" y="79590"/>
                  </a:lnTo>
                  <a:lnTo>
                    <a:pt x="47237" y="79590"/>
                  </a:lnTo>
                  <a:lnTo>
                    <a:pt x="50681" y="75542"/>
                  </a:lnTo>
                  <a:lnTo>
                    <a:pt x="52649" y="67271"/>
                  </a:lnTo>
                  <a:lnTo>
                    <a:pt x="52588" y="60934"/>
                  </a:lnTo>
                  <a:lnTo>
                    <a:pt x="51536" y="58013"/>
                  </a:lnTo>
                  <a:lnTo>
                    <a:pt x="47345" y="53060"/>
                  </a:lnTo>
                  <a:lnTo>
                    <a:pt x="45821" y="51155"/>
                  </a:lnTo>
                  <a:lnTo>
                    <a:pt x="44297" y="49631"/>
                  </a:lnTo>
                  <a:lnTo>
                    <a:pt x="43027" y="48615"/>
                  </a:lnTo>
                  <a:lnTo>
                    <a:pt x="39179" y="45326"/>
                  </a:lnTo>
                  <a:close/>
                </a:path>
                <a:path w="52705" h="88264">
                  <a:moveTo>
                    <a:pt x="45342" y="7492"/>
                  </a:moveTo>
                  <a:lnTo>
                    <a:pt x="34150" y="7492"/>
                  </a:lnTo>
                  <a:lnTo>
                    <a:pt x="39217" y="11429"/>
                  </a:lnTo>
                  <a:lnTo>
                    <a:pt x="39217" y="21704"/>
                  </a:lnTo>
                  <a:lnTo>
                    <a:pt x="36931" y="26276"/>
                  </a:lnTo>
                  <a:lnTo>
                    <a:pt x="26276" y="35039"/>
                  </a:lnTo>
                  <a:lnTo>
                    <a:pt x="38407" y="35039"/>
                  </a:lnTo>
                  <a:lnTo>
                    <a:pt x="46710" y="28308"/>
                  </a:lnTo>
                  <a:lnTo>
                    <a:pt x="49377" y="23228"/>
                  </a:lnTo>
                  <a:lnTo>
                    <a:pt x="49377" y="17513"/>
                  </a:lnTo>
                  <a:lnTo>
                    <a:pt x="47742" y="10388"/>
                  </a:lnTo>
                  <a:lnTo>
                    <a:pt x="45342" y="7492"/>
                  </a:lnTo>
                  <a:close/>
                </a:path>
              </a:pathLst>
            </a:custGeom>
            <a:solidFill>
              <a:srgbClr val="939598"/>
            </a:solidFill>
          </p:spPr>
          <p:txBody>
            <a:bodyPr wrap="square" lIns="0" tIns="0" rIns="0" bIns="0" rtlCol="0"/>
            <a:lstStyle/>
            <a:p>
              <a:endParaRPr/>
            </a:p>
          </p:txBody>
        </p:sp>
        <p:sp>
          <p:nvSpPr>
            <p:cNvPr id="468" name="object 23"/>
            <p:cNvSpPr/>
            <p:nvPr/>
          </p:nvSpPr>
          <p:spPr>
            <a:xfrm>
              <a:off x="1515973" y="4403033"/>
              <a:ext cx="52705" cy="88265"/>
            </a:xfrm>
            <a:custGeom>
              <a:avLst/>
              <a:gdLst/>
              <a:ahLst/>
              <a:cxnLst/>
              <a:rect l="l" t="t" r="r" b="b"/>
              <a:pathLst>
                <a:path w="52705" h="88264">
                  <a:moveTo>
                    <a:pt x="3936" y="79324"/>
                  </a:moveTo>
                  <a:lnTo>
                    <a:pt x="3936" y="87325"/>
                  </a:lnTo>
                  <a:lnTo>
                    <a:pt x="9512" y="87833"/>
                  </a:lnTo>
                  <a:lnTo>
                    <a:pt x="12052" y="87833"/>
                  </a:lnTo>
                  <a:lnTo>
                    <a:pt x="20674" y="87035"/>
                  </a:lnTo>
                  <a:lnTo>
                    <a:pt x="28173" y="84594"/>
                  </a:lnTo>
                  <a:lnTo>
                    <a:pt x="34717" y="80439"/>
                  </a:lnTo>
                  <a:lnTo>
                    <a:pt x="35306" y="79832"/>
                  </a:lnTo>
                  <a:lnTo>
                    <a:pt x="14465" y="79832"/>
                  </a:lnTo>
                  <a:lnTo>
                    <a:pt x="6984" y="79705"/>
                  </a:lnTo>
                  <a:lnTo>
                    <a:pt x="3936" y="79324"/>
                  </a:lnTo>
                  <a:close/>
                </a:path>
                <a:path w="52705" h="88264">
                  <a:moveTo>
                    <a:pt x="51829" y="46583"/>
                  </a:moveTo>
                  <a:lnTo>
                    <a:pt x="43141" y="46583"/>
                  </a:lnTo>
                  <a:lnTo>
                    <a:pt x="40995" y="58127"/>
                  </a:lnTo>
                  <a:lnTo>
                    <a:pt x="39090" y="62572"/>
                  </a:lnTo>
                  <a:lnTo>
                    <a:pt x="33629" y="69176"/>
                  </a:lnTo>
                  <a:lnTo>
                    <a:pt x="29692" y="73748"/>
                  </a:lnTo>
                  <a:lnTo>
                    <a:pt x="25387" y="77038"/>
                  </a:lnTo>
                  <a:lnTo>
                    <a:pt x="20929" y="78447"/>
                  </a:lnTo>
                  <a:lnTo>
                    <a:pt x="18262" y="79324"/>
                  </a:lnTo>
                  <a:lnTo>
                    <a:pt x="14465" y="79832"/>
                  </a:lnTo>
                  <a:lnTo>
                    <a:pt x="35306" y="79832"/>
                  </a:lnTo>
                  <a:lnTo>
                    <a:pt x="40474" y="74498"/>
                  </a:lnTo>
                  <a:lnTo>
                    <a:pt x="45689" y="66431"/>
                  </a:lnTo>
                  <a:lnTo>
                    <a:pt x="49471" y="57338"/>
                  </a:lnTo>
                  <a:lnTo>
                    <a:pt x="51774" y="47339"/>
                  </a:lnTo>
                  <a:lnTo>
                    <a:pt x="51829" y="46583"/>
                  </a:lnTo>
                  <a:close/>
                </a:path>
                <a:path w="52705" h="88264">
                  <a:moveTo>
                    <a:pt x="25641" y="0"/>
                  </a:moveTo>
                  <a:lnTo>
                    <a:pt x="15419" y="2210"/>
                  </a:lnTo>
                  <a:lnTo>
                    <a:pt x="7296" y="8347"/>
                  </a:lnTo>
                  <a:lnTo>
                    <a:pt x="1934" y="17670"/>
                  </a:lnTo>
                  <a:lnTo>
                    <a:pt x="0" y="29438"/>
                  </a:lnTo>
                  <a:lnTo>
                    <a:pt x="1585" y="38949"/>
                  </a:lnTo>
                  <a:lnTo>
                    <a:pt x="6024" y="46377"/>
                  </a:lnTo>
                  <a:lnTo>
                    <a:pt x="12842" y="51209"/>
                  </a:lnTo>
                  <a:lnTo>
                    <a:pt x="21564" y="52933"/>
                  </a:lnTo>
                  <a:lnTo>
                    <a:pt x="26022" y="52933"/>
                  </a:lnTo>
                  <a:lnTo>
                    <a:pt x="30962" y="51917"/>
                  </a:lnTo>
                  <a:lnTo>
                    <a:pt x="35915" y="49885"/>
                  </a:lnTo>
                  <a:lnTo>
                    <a:pt x="37566" y="49250"/>
                  </a:lnTo>
                  <a:lnTo>
                    <a:pt x="38709" y="48742"/>
                  </a:lnTo>
                  <a:lnTo>
                    <a:pt x="43141" y="46583"/>
                  </a:lnTo>
                  <a:lnTo>
                    <a:pt x="51829" y="46583"/>
                  </a:lnTo>
                  <a:lnTo>
                    <a:pt x="51966" y="44678"/>
                  </a:lnTo>
                  <a:lnTo>
                    <a:pt x="14719" y="44678"/>
                  </a:lnTo>
                  <a:lnTo>
                    <a:pt x="8496" y="37833"/>
                  </a:lnTo>
                  <a:lnTo>
                    <a:pt x="8496" y="28422"/>
                  </a:lnTo>
                  <a:lnTo>
                    <a:pt x="9796" y="20553"/>
                  </a:lnTo>
                  <a:lnTo>
                    <a:pt x="13369" y="14236"/>
                  </a:lnTo>
                  <a:lnTo>
                    <a:pt x="18729" y="10034"/>
                  </a:lnTo>
                  <a:lnTo>
                    <a:pt x="25387" y="8509"/>
                  </a:lnTo>
                  <a:lnTo>
                    <a:pt x="43921" y="8509"/>
                  </a:lnTo>
                  <a:lnTo>
                    <a:pt x="36913" y="2515"/>
                  </a:lnTo>
                  <a:lnTo>
                    <a:pt x="25641" y="0"/>
                  </a:lnTo>
                  <a:close/>
                </a:path>
                <a:path w="52705" h="88264">
                  <a:moveTo>
                    <a:pt x="43921" y="8509"/>
                  </a:moveTo>
                  <a:lnTo>
                    <a:pt x="25387" y="8509"/>
                  </a:lnTo>
                  <a:lnTo>
                    <a:pt x="32732" y="10310"/>
                  </a:lnTo>
                  <a:lnTo>
                    <a:pt x="38377" y="15408"/>
                  </a:lnTo>
                  <a:lnTo>
                    <a:pt x="42001" y="23339"/>
                  </a:lnTo>
                  <a:lnTo>
                    <a:pt x="43281" y="33642"/>
                  </a:lnTo>
                  <a:lnTo>
                    <a:pt x="43254" y="36550"/>
                  </a:lnTo>
                  <a:lnTo>
                    <a:pt x="43141" y="38709"/>
                  </a:lnTo>
                  <a:lnTo>
                    <a:pt x="37947" y="41376"/>
                  </a:lnTo>
                  <a:lnTo>
                    <a:pt x="35280" y="42519"/>
                  </a:lnTo>
                  <a:lnTo>
                    <a:pt x="31089" y="43535"/>
                  </a:lnTo>
                  <a:lnTo>
                    <a:pt x="28295" y="44297"/>
                  </a:lnTo>
                  <a:lnTo>
                    <a:pt x="25387" y="44678"/>
                  </a:lnTo>
                  <a:lnTo>
                    <a:pt x="51966" y="44678"/>
                  </a:lnTo>
                  <a:lnTo>
                    <a:pt x="52460" y="37833"/>
                  </a:lnTo>
                  <a:lnTo>
                    <a:pt x="52491" y="36042"/>
                  </a:lnTo>
                  <a:lnTo>
                    <a:pt x="50703" y="21254"/>
                  </a:lnTo>
                  <a:lnTo>
                    <a:pt x="45378" y="9755"/>
                  </a:lnTo>
                  <a:lnTo>
                    <a:pt x="43921" y="8509"/>
                  </a:lnTo>
                  <a:close/>
                </a:path>
              </a:pathLst>
            </a:custGeom>
            <a:solidFill>
              <a:srgbClr val="939598"/>
            </a:solidFill>
          </p:spPr>
          <p:txBody>
            <a:bodyPr wrap="square" lIns="0" tIns="0" rIns="0" bIns="0" rtlCol="0"/>
            <a:lstStyle/>
            <a:p>
              <a:endParaRPr/>
            </a:p>
          </p:txBody>
        </p:sp>
        <p:sp>
          <p:nvSpPr>
            <p:cNvPr id="469" name="object 24"/>
            <p:cNvSpPr/>
            <p:nvPr/>
          </p:nvSpPr>
          <p:spPr>
            <a:xfrm>
              <a:off x="1585054" y="4403033"/>
              <a:ext cx="52705" cy="88265"/>
            </a:xfrm>
            <a:custGeom>
              <a:avLst/>
              <a:gdLst/>
              <a:ahLst/>
              <a:cxnLst/>
              <a:rect l="l" t="t" r="r" b="b"/>
              <a:pathLst>
                <a:path w="52705" h="88264">
                  <a:moveTo>
                    <a:pt x="3936" y="79324"/>
                  </a:moveTo>
                  <a:lnTo>
                    <a:pt x="3936" y="87325"/>
                  </a:lnTo>
                  <a:lnTo>
                    <a:pt x="9512" y="87833"/>
                  </a:lnTo>
                  <a:lnTo>
                    <a:pt x="12052" y="87833"/>
                  </a:lnTo>
                  <a:lnTo>
                    <a:pt x="20674" y="87035"/>
                  </a:lnTo>
                  <a:lnTo>
                    <a:pt x="28173" y="84594"/>
                  </a:lnTo>
                  <a:lnTo>
                    <a:pt x="34717" y="80439"/>
                  </a:lnTo>
                  <a:lnTo>
                    <a:pt x="35306" y="79832"/>
                  </a:lnTo>
                  <a:lnTo>
                    <a:pt x="14465" y="79832"/>
                  </a:lnTo>
                  <a:lnTo>
                    <a:pt x="6984" y="79705"/>
                  </a:lnTo>
                  <a:lnTo>
                    <a:pt x="3936" y="79324"/>
                  </a:lnTo>
                  <a:close/>
                </a:path>
                <a:path w="52705" h="88264">
                  <a:moveTo>
                    <a:pt x="51829" y="46583"/>
                  </a:moveTo>
                  <a:lnTo>
                    <a:pt x="43141" y="46583"/>
                  </a:lnTo>
                  <a:lnTo>
                    <a:pt x="40995" y="58127"/>
                  </a:lnTo>
                  <a:lnTo>
                    <a:pt x="39090" y="62572"/>
                  </a:lnTo>
                  <a:lnTo>
                    <a:pt x="33629" y="69176"/>
                  </a:lnTo>
                  <a:lnTo>
                    <a:pt x="29692" y="73748"/>
                  </a:lnTo>
                  <a:lnTo>
                    <a:pt x="25387" y="77038"/>
                  </a:lnTo>
                  <a:lnTo>
                    <a:pt x="20929" y="78447"/>
                  </a:lnTo>
                  <a:lnTo>
                    <a:pt x="18262" y="79324"/>
                  </a:lnTo>
                  <a:lnTo>
                    <a:pt x="14465" y="79832"/>
                  </a:lnTo>
                  <a:lnTo>
                    <a:pt x="35306" y="79832"/>
                  </a:lnTo>
                  <a:lnTo>
                    <a:pt x="40474" y="74498"/>
                  </a:lnTo>
                  <a:lnTo>
                    <a:pt x="45689" y="66431"/>
                  </a:lnTo>
                  <a:lnTo>
                    <a:pt x="49471" y="57338"/>
                  </a:lnTo>
                  <a:lnTo>
                    <a:pt x="51774" y="47339"/>
                  </a:lnTo>
                  <a:lnTo>
                    <a:pt x="51829" y="46583"/>
                  </a:lnTo>
                  <a:close/>
                </a:path>
                <a:path w="52705" h="88264">
                  <a:moveTo>
                    <a:pt x="25641" y="0"/>
                  </a:moveTo>
                  <a:lnTo>
                    <a:pt x="15419" y="2210"/>
                  </a:lnTo>
                  <a:lnTo>
                    <a:pt x="7296" y="8347"/>
                  </a:lnTo>
                  <a:lnTo>
                    <a:pt x="1934" y="17670"/>
                  </a:lnTo>
                  <a:lnTo>
                    <a:pt x="0" y="29438"/>
                  </a:lnTo>
                  <a:lnTo>
                    <a:pt x="1585" y="38949"/>
                  </a:lnTo>
                  <a:lnTo>
                    <a:pt x="6024" y="46377"/>
                  </a:lnTo>
                  <a:lnTo>
                    <a:pt x="12842" y="51209"/>
                  </a:lnTo>
                  <a:lnTo>
                    <a:pt x="21564" y="52933"/>
                  </a:lnTo>
                  <a:lnTo>
                    <a:pt x="26022" y="52933"/>
                  </a:lnTo>
                  <a:lnTo>
                    <a:pt x="30962" y="51917"/>
                  </a:lnTo>
                  <a:lnTo>
                    <a:pt x="35915" y="49885"/>
                  </a:lnTo>
                  <a:lnTo>
                    <a:pt x="37566" y="49250"/>
                  </a:lnTo>
                  <a:lnTo>
                    <a:pt x="38709" y="48742"/>
                  </a:lnTo>
                  <a:lnTo>
                    <a:pt x="43141" y="46583"/>
                  </a:lnTo>
                  <a:lnTo>
                    <a:pt x="51829" y="46583"/>
                  </a:lnTo>
                  <a:lnTo>
                    <a:pt x="51966" y="44678"/>
                  </a:lnTo>
                  <a:lnTo>
                    <a:pt x="14719" y="44678"/>
                  </a:lnTo>
                  <a:lnTo>
                    <a:pt x="8496" y="37833"/>
                  </a:lnTo>
                  <a:lnTo>
                    <a:pt x="8496" y="28422"/>
                  </a:lnTo>
                  <a:lnTo>
                    <a:pt x="9796" y="20553"/>
                  </a:lnTo>
                  <a:lnTo>
                    <a:pt x="13369" y="14236"/>
                  </a:lnTo>
                  <a:lnTo>
                    <a:pt x="18729" y="10034"/>
                  </a:lnTo>
                  <a:lnTo>
                    <a:pt x="25387" y="8509"/>
                  </a:lnTo>
                  <a:lnTo>
                    <a:pt x="43921" y="8509"/>
                  </a:lnTo>
                  <a:lnTo>
                    <a:pt x="36913" y="2515"/>
                  </a:lnTo>
                  <a:lnTo>
                    <a:pt x="25641" y="0"/>
                  </a:lnTo>
                  <a:close/>
                </a:path>
                <a:path w="52705" h="88264">
                  <a:moveTo>
                    <a:pt x="43921" y="8509"/>
                  </a:moveTo>
                  <a:lnTo>
                    <a:pt x="25387" y="8509"/>
                  </a:lnTo>
                  <a:lnTo>
                    <a:pt x="32732" y="10310"/>
                  </a:lnTo>
                  <a:lnTo>
                    <a:pt x="38377" y="15408"/>
                  </a:lnTo>
                  <a:lnTo>
                    <a:pt x="42001" y="23339"/>
                  </a:lnTo>
                  <a:lnTo>
                    <a:pt x="43281" y="33642"/>
                  </a:lnTo>
                  <a:lnTo>
                    <a:pt x="43254" y="36550"/>
                  </a:lnTo>
                  <a:lnTo>
                    <a:pt x="43141" y="38709"/>
                  </a:lnTo>
                  <a:lnTo>
                    <a:pt x="37947" y="41376"/>
                  </a:lnTo>
                  <a:lnTo>
                    <a:pt x="35280" y="42519"/>
                  </a:lnTo>
                  <a:lnTo>
                    <a:pt x="31089" y="43535"/>
                  </a:lnTo>
                  <a:lnTo>
                    <a:pt x="28295" y="44297"/>
                  </a:lnTo>
                  <a:lnTo>
                    <a:pt x="25387" y="44678"/>
                  </a:lnTo>
                  <a:lnTo>
                    <a:pt x="51966" y="44678"/>
                  </a:lnTo>
                  <a:lnTo>
                    <a:pt x="52460" y="37833"/>
                  </a:lnTo>
                  <a:lnTo>
                    <a:pt x="52491" y="36042"/>
                  </a:lnTo>
                  <a:lnTo>
                    <a:pt x="50703" y="21254"/>
                  </a:lnTo>
                  <a:lnTo>
                    <a:pt x="45378" y="9755"/>
                  </a:lnTo>
                  <a:lnTo>
                    <a:pt x="43921" y="8509"/>
                  </a:lnTo>
                  <a:close/>
                </a:path>
              </a:pathLst>
            </a:custGeom>
            <a:solidFill>
              <a:srgbClr val="939598"/>
            </a:solidFill>
          </p:spPr>
          <p:txBody>
            <a:bodyPr wrap="square" lIns="0" tIns="0" rIns="0" bIns="0" rtlCol="0"/>
            <a:lstStyle/>
            <a:p>
              <a:endParaRPr/>
            </a:p>
          </p:txBody>
        </p:sp>
        <p:sp>
          <p:nvSpPr>
            <p:cNvPr id="470" name="object 25"/>
            <p:cNvSpPr/>
            <p:nvPr/>
          </p:nvSpPr>
          <p:spPr>
            <a:xfrm>
              <a:off x="1737804"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71" name="object 26"/>
            <p:cNvSpPr/>
            <p:nvPr/>
          </p:nvSpPr>
          <p:spPr>
            <a:xfrm>
              <a:off x="1810197"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72" name="object 27"/>
            <p:cNvSpPr/>
            <p:nvPr/>
          </p:nvSpPr>
          <p:spPr>
            <a:xfrm>
              <a:off x="1985070"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73" name="object 28"/>
            <p:cNvSpPr/>
            <p:nvPr/>
          </p:nvSpPr>
          <p:spPr>
            <a:xfrm>
              <a:off x="2059616" y="4404178"/>
              <a:ext cx="24130" cy="60960"/>
            </a:xfrm>
            <a:custGeom>
              <a:avLst/>
              <a:gdLst/>
              <a:ahLst/>
              <a:cxnLst/>
              <a:rect l="l" t="t" r="r" b="b"/>
              <a:pathLst>
                <a:path w="24130"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74" name="object 29"/>
            <p:cNvSpPr/>
            <p:nvPr/>
          </p:nvSpPr>
          <p:spPr>
            <a:xfrm>
              <a:off x="2201304"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75" name="object 30"/>
            <p:cNvSpPr/>
            <p:nvPr/>
          </p:nvSpPr>
          <p:spPr>
            <a:xfrm>
              <a:off x="2273694" y="4403276"/>
              <a:ext cx="51435" cy="61594"/>
            </a:xfrm>
            <a:custGeom>
              <a:avLst/>
              <a:gdLst/>
              <a:ahLst/>
              <a:cxnLst/>
              <a:rect l="l" t="t" r="r" b="b"/>
              <a:pathLst>
                <a:path w="51435" h="61595">
                  <a:moveTo>
                    <a:pt x="42664" y="8509"/>
                  </a:moveTo>
                  <a:lnTo>
                    <a:pt x="31216" y="8509"/>
                  </a:lnTo>
                  <a:lnTo>
                    <a:pt x="35788" y="12700"/>
                  </a:lnTo>
                  <a:lnTo>
                    <a:pt x="35788" y="23355"/>
                  </a:lnTo>
                  <a:lnTo>
                    <a:pt x="33629" y="27673"/>
                  </a:lnTo>
                  <a:lnTo>
                    <a:pt x="29438" y="31229"/>
                  </a:lnTo>
                  <a:lnTo>
                    <a:pt x="0" y="56743"/>
                  </a:lnTo>
                  <a:lnTo>
                    <a:pt x="0" y="61569"/>
                  </a:lnTo>
                  <a:lnTo>
                    <a:pt x="51028" y="61569"/>
                  </a:lnTo>
                  <a:lnTo>
                    <a:pt x="51028" y="53568"/>
                  </a:lnTo>
                  <a:lnTo>
                    <a:pt x="15862" y="53568"/>
                  </a:lnTo>
                  <a:lnTo>
                    <a:pt x="40487" y="32880"/>
                  </a:lnTo>
                  <a:lnTo>
                    <a:pt x="42646" y="30480"/>
                  </a:lnTo>
                  <a:lnTo>
                    <a:pt x="44170" y="26670"/>
                  </a:lnTo>
                  <a:lnTo>
                    <a:pt x="45186" y="24257"/>
                  </a:lnTo>
                  <a:lnTo>
                    <a:pt x="45694" y="21463"/>
                  </a:lnTo>
                  <a:lnTo>
                    <a:pt x="45694" y="18542"/>
                  </a:lnTo>
                  <a:lnTo>
                    <a:pt x="44291" y="10881"/>
                  </a:lnTo>
                  <a:lnTo>
                    <a:pt x="42664" y="8509"/>
                  </a:lnTo>
                  <a:close/>
                </a:path>
                <a:path w="51435" h="61595">
                  <a:moveTo>
                    <a:pt x="25641" y="0"/>
                  </a:moveTo>
                  <a:lnTo>
                    <a:pt x="19672" y="0"/>
                  </a:lnTo>
                  <a:lnTo>
                    <a:pt x="13970" y="1917"/>
                  </a:lnTo>
                  <a:lnTo>
                    <a:pt x="6985" y="7366"/>
                  </a:lnTo>
                  <a:lnTo>
                    <a:pt x="6477" y="7874"/>
                  </a:lnTo>
                  <a:lnTo>
                    <a:pt x="762" y="14478"/>
                  </a:lnTo>
                  <a:lnTo>
                    <a:pt x="7226" y="19304"/>
                  </a:lnTo>
                  <a:lnTo>
                    <a:pt x="12827" y="13335"/>
                  </a:lnTo>
                  <a:lnTo>
                    <a:pt x="13576" y="12446"/>
                  </a:lnTo>
                  <a:lnTo>
                    <a:pt x="16243" y="10795"/>
                  </a:lnTo>
                  <a:lnTo>
                    <a:pt x="18402" y="9410"/>
                  </a:lnTo>
                  <a:lnTo>
                    <a:pt x="21704" y="8509"/>
                  </a:lnTo>
                  <a:lnTo>
                    <a:pt x="42664" y="8509"/>
                  </a:lnTo>
                  <a:lnTo>
                    <a:pt x="40282" y="5037"/>
                  </a:lnTo>
                  <a:lnTo>
                    <a:pt x="33966" y="1309"/>
                  </a:lnTo>
                  <a:lnTo>
                    <a:pt x="25641" y="0"/>
                  </a:lnTo>
                  <a:close/>
                </a:path>
              </a:pathLst>
            </a:custGeom>
            <a:solidFill>
              <a:srgbClr val="939598"/>
            </a:solidFill>
          </p:spPr>
          <p:txBody>
            <a:bodyPr wrap="square" lIns="0" tIns="0" rIns="0" bIns="0" rtlCol="0"/>
            <a:lstStyle/>
            <a:p>
              <a:endParaRPr/>
            </a:p>
          </p:txBody>
        </p:sp>
        <p:sp>
          <p:nvSpPr>
            <p:cNvPr id="476" name="object 31"/>
            <p:cNvSpPr/>
            <p:nvPr/>
          </p:nvSpPr>
          <p:spPr>
            <a:xfrm>
              <a:off x="2434866"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77" name="object 32"/>
            <p:cNvSpPr/>
            <p:nvPr/>
          </p:nvSpPr>
          <p:spPr>
            <a:xfrm>
              <a:off x="2506251" y="4403158"/>
              <a:ext cx="42545" cy="88900"/>
            </a:xfrm>
            <a:custGeom>
              <a:avLst/>
              <a:gdLst/>
              <a:ahLst/>
              <a:cxnLst/>
              <a:rect l="l" t="t" r="r" b="b"/>
              <a:pathLst>
                <a:path w="42544" h="88900">
                  <a:moveTo>
                    <a:pt x="38214" y="8382"/>
                  </a:moveTo>
                  <a:lnTo>
                    <a:pt x="25260" y="8382"/>
                  </a:lnTo>
                  <a:lnTo>
                    <a:pt x="28930" y="12319"/>
                  </a:lnTo>
                  <a:lnTo>
                    <a:pt x="28930" y="18402"/>
                  </a:lnTo>
                  <a:lnTo>
                    <a:pt x="27599" y="24590"/>
                  </a:lnTo>
                  <a:lnTo>
                    <a:pt x="23698" y="29759"/>
                  </a:lnTo>
                  <a:lnTo>
                    <a:pt x="17368" y="33789"/>
                  </a:lnTo>
                  <a:lnTo>
                    <a:pt x="8750" y="36563"/>
                  </a:lnTo>
                  <a:lnTo>
                    <a:pt x="8750" y="43535"/>
                  </a:lnTo>
                  <a:lnTo>
                    <a:pt x="26530" y="43535"/>
                  </a:lnTo>
                  <a:lnTo>
                    <a:pt x="33007" y="48996"/>
                  </a:lnTo>
                  <a:lnTo>
                    <a:pt x="33007" y="65620"/>
                  </a:lnTo>
                  <a:lnTo>
                    <a:pt x="29070" y="71843"/>
                  </a:lnTo>
                  <a:lnTo>
                    <a:pt x="16637" y="78828"/>
                  </a:lnTo>
                  <a:lnTo>
                    <a:pt x="11544" y="79971"/>
                  </a:lnTo>
                  <a:lnTo>
                    <a:pt x="0" y="80213"/>
                  </a:lnTo>
                  <a:lnTo>
                    <a:pt x="0" y="88341"/>
                  </a:lnTo>
                  <a:lnTo>
                    <a:pt x="3175" y="88341"/>
                  </a:lnTo>
                  <a:lnTo>
                    <a:pt x="19370" y="86188"/>
                  </a:lnTo>
                  <a:lnTo>
                    <a:pt x="31732" y="80062"/>
                  </a:lnTo>
                  <a:lnTo>
                    <a:pt x="39620" y="70462"/>
                  </a:lnTo>
                  <a:lnTo>
                    <a:pt x="42392" y="57886"/>
                  </a:lnTo>
                  <a:lnTo>
                    <a:pt x="42392" y="49631"/>
                  </a:lnTo>
                  <a:lnTo>
                    <a:pt x="38849" y="43154"/>
                  </a:lnTo>
                  <a:lnTo>
                    <a:pt x="32372" y="39598"/>
                  </a:lnTo>
                  <a:lnTo>
                    <a:pt x="30581" y="38582"/>
                  </a:lnTo>
                  <a:lnTo>
                    <a:pt x="29197" y="38074"/>
                  </a:lnTo>
                  <a:lnTo>
                    <a:pt x="25514" y="36931"/>
                  </a:lnTo>
                  <a:lnTo>
                    <a:pt x="34137" y="32613"/>
                  </a:lnTo>
                  <a:lnTo>
                    <a:pt x="38214" y="26276"/>
                  </a:lnTo>
                  <a:lnTo>
                    <a:pt x="38214" y="8382"/>
                  </a:lnTo>
                  <a:close/>
                </a:path>
                <a:path w="42544" h="88900">
                  <a:moveTo>
                    <a:pt x="31597" y="0"/>
                  </a:moveTo>
                  <a:lnTo>
                    <a:pt x="15735" y="0"/>
                  </a:lnTo>
                  <a:lnTo>
                    <a:pt x="9525" y="2032"/>
                  </a:lnTo>
                  <a:lnTo>
                    <a:pt x="3556" y="6083"/>
                  </a:lnTo>
                  <a:lnTo>
                    <a:pt x="1892" y="7366"/>
                  </a:lnTo>
                  <a:lnTo>
                    <a:pt x="0" y="9017"/>
                  </a:lnTo>
                  <a:lnTo>
                    <a:pt x="5575" y="15354"/>
                  </a:lnTo>
                  <a:lnTo>
                    <a:pt x="12179" y="9893"/>
                  </a:lnTo>
                  <a:lnTo>
                    <a:pt x="15227" y="8382"/>
                  </a:lnTo>
                  <a:lnTo>
                    <a:pt x="38214" y="8382"/>
                  </a:lnTo>
                  <a:lnTo>
                    <a:pt x="38214" y="6858"/>
                  </a:lnTo>
                  <a:lnTo>
                    <a:pt x="31597" y="0"/>
                  </a:lnTo>
                  <a:close/>
                </a:path>
              </a:pathLst>
            </a:custGeom>
            <a:solidFill>
              <a:srgbClr val="939598"/>
            </a:solidFill>
          </p:spPr>
          <p:txBody>
            <a:bodyPr wrap="square" lIns="0" tIns="0" rIns="0" bIns="0" rtlCol="0"/>
            <a:lstStyle/>
            <a:p>
              <a:endParaRPr/>
            </a:p>
          </p:txBody>
        </p:sp>
        <p:sp>
          <p:nvSpPr>
            <p:cNvPr id="478" name="object 33"/>
            <p:cNvSpPr/>
            <p:nvPr/>
          </p:nvSpPr>
          <p:spPr>
            <a:xfrm>
              <a:off x="2654585"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79" name="object 34"/>
            <p:cNvSpPr/>
            <p:nvPr/>
          </p:nvSpPr>
          <p:spPr>
            <a:xfrm>
              <a:off x="2722533" y="4403415"/>
              <a:ext cx="64135" cy="88265"/>
            </a:xfrm>
            <a:custGeom>
              <a:avLst/>
              <a:gdLst/>
              <a:ahLst/>
              <a:cxnLst/>
              <a:rect l="l" t="t" r="r" b="b"/>
              <a:pathLst>
                <a:path w="64135" h="88264">
                  <a:moveTo>
                    <a:pt x="49110" y="61429"/>
                  </a:moveTo>
                  <a:lnTo>
                    <a:pt x="39979" y="61429"/>
                  </a:lnTo>
                  <a:lnTo>
                    <a:pt x="39979" y="88087"/>
                  </a:lnTo>
                  <a:lnTo>
                    <a:pt x="49110" y="88087"/>
                  </a:lnTo>
                  <a:lnTo>
                    <a:pt x="49110" y="61429"/>
                  </a:lnTo>
                  <a:close/>
                </a:path>
                <a:path w="64135" h="88264">
                  <a:moveTo>
                    <a:pt x="49110" y="0"/>
                  </a:moveTo>
                  <a:lnTo>
                    <a:pt x="44678" y="0"/>
                  </a:lnTo>
                  <a:lnTo>
                    <a:pt x="0" y="59029"/>
                  </a:lnTo>
                  <a:lnTo>
                    <a:pt x="0" y="61429"/>
                  </a:lnTo>
                  <a:lnTo>
                    <a:pt x="63855" y="61429"/>
                  </a:lnTo>
                  <a:lnTo>
                    <a:pt x="63855" y="54063"/>
                  </a:lnTo>
                  <a:lnTo>
                    <a:pt x="14097" y="54063"/>
                  </a:lnTo>
                  <a:lnTo>
                    <a:pt x="16497" y="51396"/>
                  </a:lnTo>
                  <a:lnTo>
                    <a:pt x="38201" y="22339"/>
                  </a:lnTo>
                  <a:lnTo>
                    <a:pt x="40106" y="18529"/>
                  </a:lnTo>
                  <a:lnTo>
                    <a:pt x="49110" y="18529"/>
                  </a:lnTo>
                  <a:lnTo>
                    <a:pt x="49110" y="0"/>
                  </a:lnTo>
                  <a:close/>
                </a:path>
                <a:path w="64135" h="88264">
                  <a:moveTo>
                    <a:pt x="63855" y="53428"/>
                  </a:moveTo>
                  <a:lnTo>
                    <a:pt x="17272" y="53428"/>
                  </a:lnTo>
                  <a:lnTo>
                    <a:pt x="14097" y="54063"/>
                  </a:lnTo>
                  <a:lnTo>
                    <a:pt x="63855" y="54063"/>
                  </a:lnTo>
                  <a:lnTo>
                    <a:pt x="63855" y="53428"/>
                  </a:lnTo>
                  <a:close/>
                </a:path>
                <a:path w="64135" h="88264">
                  <a:moveTo>
                    <a:pt x="49110" y="18529"/>
                  </a:moveTo>
                  <a:lnTo>
                    <a:pt x="40106" y="18529"/>
                  </a:lnTo>
                  <a:lnTo>
                    <a:pt x="39860" y="22339"/>
                  </a:lnTo>
                  <a:lnTo>
                    <a:pt x="39979" y="53428"/>
                  </a:lnTo>
                  <a:lnTo>
                    <a:pt x="49110" y="53428"/>
                  </a:lnTo>
                  <a:lnTo>
                    <a:pt x="49110" y="18529"/>
                  </a:lnTo>
                  <a:close/>
                </a:path>
              </a:pathLst>
            </a:custGeom>
            <a:solidFill>
              <a:srgbClr val="939598"/>
            </a:solidFill>
          </p:spPr>
          <p:txBody>
            <a:bodyPr wrap="square" lIns="0" tIns="0" rIns="0" bIns="0" rtlCol="0"/>
            <a:lstStyle/>
            <a:p>
              <a:endParaRPr/>
            </a:p>
          </p:txBody>
        </p:sp>
        <p:sp>
          <p:nvSpPr>
            <p:cNvPr id="480" name="object 35"/>
            <p:cNvSpPr/>
            <p:nvPr/>
          </p:nvSpPr>
          <p:spPr>
            <a:xfrm>
              <a:off x="2892600"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81" name="object 36"/>
            <p:cNvSpPr/>
            <p:nvPr/>
          </p:nvSpPr>
          <p:spPr>
            <a:xfrm>
              <a:off x="2966512" y="4404171"/>
              <a:ext cx="39370" cy="88265"/>
            </a:xfrm>
            <a:custGeom>
              <a:avLst/>
              <a:gdLst/>
              <a:ahLst/>
              <a:cxnLst/>
              <a:rect l="l" t="t" r="r" b="b"/>
              <a:pathLst>
                <a:path w="39369" h="88264">
                  <a:moveTo>
                    <a:pt x="36817" y="0"/>
                  </a:moveTo>
                  <a:lnTo>
                    <a:pt x="2412" y="0"/>
                  </a:lnTo>
                  <a:lnTo>
                    <a:pt x="2412" y="38341"/>
                  </a:lnTo>
                  <a:lnTo>
                    <a:pt x="16370" y="38849"/>
                  </a:lnTo>
                  <a:lnTo>
                    <a:pt x="20688" y="40106"/>
                  </a:lnTo>
                  <a:lnTo>
                    <a:pt x="23863" y="43027"/>
                  </a:lnTo>
                  <a:lnTo>
                    <a:pt x="27406" y="46456"/>
                  </a:lnTo>
                  <a:lnTo>
                    <a:pt x="29438" y="51790"/>
                  </a:lnTo>
                  <a:lnTo>
                    <a:pt x="29438" y="67779"/>
                  </a:lnTo>
                  <a:lnTo>
                    <a:pt x="0" y="79832"/>
                  </a:lnTo>
                  <a:lnTo>
                    <a:pt x="0" y="87833"/>
                  </a:lnTo>
                  <a:lnTo>
                    <a:pt x="7619" y="87452"/>
                  </a:lnTo>
                  <a:lnTo>
                    <a:pt x="10147" y="87198"/>
                  </a:lnTo>
                  <a:lnTo>
                    <a:pt x="14465" y="86309"/>
                  </a:lnTo>
                  <a:lnTo>
                    <a:pt x="19037" y="85432"/>
                  </a:lnTo>
                  <a:lnTo>
                    <a:pt x="39344" y="57505"/>
                  </a:lnTo>
                  <a:lnTo>
                    <a:pt x="37755" y="46891"/>
                  </a:lnTo>
                  <a:lnTo>
                    <a:pt x="33202" y="38684"/>
                  </a:lnTo>
                  <a:lnTo>
                    <a:pt x="26009" y="33191"/>
                  </a:lnTo>
                  <a:lnTo>
                    <a:pt x="16497" y="30721"/>
                  </a:lnTo>
                  <a:lnTo>
                    <a:pt x="11544" y="30340"/>
                  </a:lnTo>
                  <a:lnTo>
                    <a:pt x="11544" y="8001"/>
                  </a:lnTo>
                  <a:lnTo>
                    <a:pt x="36817" y="8001"/>
                  </a:lnTo>
                  <a:lnTo>
                    <a:pt x="36817" y="0"/>
                  </a:lnTo>
                  <a:close/>
                </a:path>
              </a:pathLst>
            </a:custGeom>
            <a:solidFill>
              <a:srgbClr val="939598"/>
            </a:solidFill>
          </p:spPr>
          <p:txBody>
            <a:bodyPr wrap="square" lIns="0" tIns="0" rIns="0" bIns="0" rtlCol="0"/>
            <a:lstStyle/>
            <a:p>
              <a:endParaRPr/>
            </a:p>
          </p:txBody>
        </p:sp>
        <p:sp>
          <p:nvSpPr>
            <p:cNvPr id="482" name="object 37"/>
            <p:cNvSpPr/>
            <p:nvPr/>
          </p:nvSpPr>
          <p:spPr>
            <a:xfrm>
              <a:off x="3113845"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83" name="object 38"/>
            <p:cNvSpPr/>
            <p:nvPr/>
          </p:nvSpPr>
          <p:spPr>
            <a:xfrm>
              <a:off x="3189596" y="4379809"/>
              <a:ext cx="52705" cy="88265"/>
            </a:xfrm>
            <a:custGeom>
              <a:avLst/>
              <a:gdLst/>
              <a:ahLst/>
              <a:cxnLst/>
              <a:rect l="l" t="t" r="r" b="b"/>
              <a:pathLst>
                <a:path w="52705" h="88264">
                  <a:moveTo>
                    <a:pt x="40425" y="0"/>
                  </a:moveTo>
                  <a:lnTo>
                    <a:pt x="6843" y="21337"/>
                  </a:lnTo>
                  <a:lnTo>
                    <a:pt x="0" y="51790"/>
                  </a:lnTo>
                  <a:lnTo>
                    <a:pt x="1804" y="66499"/>
                  </a:lnTo>
                  <a:lnTo>
                    <a:pt x="7159" y="77962"/>
                  </a:lnTo>
                  <a:lnTo>
                    <a:pt x="15630" y="85190"/>
                  </a:lnTo>
                  <a:lnTo>
                    <a:pt x="26848" y="87706"/>
                  </a:lnTo>
                  <a:lnTo>
                    <a:pt x="37118" y="85497"/>
                  </a:lnTo>
                  <a:lnTo>
                    <a:pt x="45236" y="79373"/>
                  </a:lnTo>
                  <a:lnTo>
                    <a:pt x="45338" y="79197"/>
                  </a:lnTo>
                  <a:lnTo>
                    <a:pt x="27102" y="79197"/>
                  </a:lnTo>
                  <a:lnTo>
                    <a:pt x="19804" y="77397"/>
                  </a:lnTo>
                  <a:lnTo>
                    <a:pt x="14148" y="72313"/>
                  </a:lnTo>
                  <a:lnTo>
                    <a:pt x="10493" y="64420"/>
                  </a:lnTo>
                  <a:lnTo>
                    <a:pt x="9195" y="54190"/>
                  </a:lnTo>
                  <a:lnTo>
                    <a:pt x="9281" y="49999"/>
                  </a:lnTo>
                  <a:lnTo>
                    <a:pt x="27217" y="43154"/>
                  </a:lnTo>
                  <a:lnTo>
                    <a:pt x="47519" y="43154"/>
                  </a:lnTo>
                  <a:lnTo>
                    <a:pt x="46505" y="41449"/>
                  </a:lnTo>
                  <a:lnTo>
                    <a:pt x="46043" y="41122"/>
                  </a:lnTo>
                  <a:lnTo>
                    <a:pt x="9322" y="41122"/>
                  </a:lnTo>
                  <a:lnTo>
                    <a:pt x="11621" y="29692"/>
                  </a:lnTo>
                  <a:lnTo>
                    <a:pt x="38012" y="7988"/>
                  </a:lnTo>
                  <a:lnTo>
                    <a:pt x="48680" y="7988"/>
                  </a:lnTo>
                  <a:lnTo>
                    <a:pt x="48680" y="508"/>
                  </a:lnTo>
                  <a:lnTo>
                    <a:pt x="44616" y="114"/>
                  </a:lnTo>
                  <a:lnTo>
                    <a:pt x="40425" y="0"/>
                  </a:lnTo>
                  <a:close/>
                </a:path>
                <a:path w="52705" h="88264">
                  <a:moveTo>
                    <a:pt x="47519" y="43154"/>
                  </a:moveTo>
                  <a:lnTo>
                    <a:pt x="37758" y="43154"/>
                  </a:lnTo>
                  <a:lnTo>
                    <a:pt x="44108" y="49999"/>
                  </a:lnTo>
                  <a:lnTo>
                    <a:pt x="44108" y="59397"/>
                  </a:lnTo>
                  <a:lnTo>
                    <a:pt x="42806" y="67201"/>
                  </a:lnTo>
                  <a:lnTo>
                    <a:pt x="39220" y="73483"/>
                  </a:lnTo>
                  <a:lnTo>
                    <a:pt x="33826" y="77673"/>
                  </a:lnTo>
                  <a:lnTo>
                    <a:pt x="27102" y="79197"/>
                  </a:lnTo>
                  <a:lnTo>
                    <a:pt x="45338" y="79197"/>
                  </a:lnTo>
                  <a:lnTo>
                    <a:pt x="50571" y="70084"/>
                  </a:lnTo>
                  <a:lnTo>
                    <a:pt x="52490" y="58381"/>
                  </a:lnTo>
                  <a:lnTo>
                    <a:pt x="50920" y="48872"/>
                  </a:lnTo>
                  <a:lnTo>
                    <a:pt x="47519" y="43154"/>
                  </a:lnTo>
                  <a:close/>
                </a:path>
                <a:path w="52705" h="88264">
                  <a:moveTo>
                    <a:pt x="30900" y="34899"/>
                  </a:moveTo>
                  <a:lnTo>
                    <a:pt x="26467" y="34899"/>
                  </a:lnTo>
                  <a:lnTo>
                    <a:pt x="21641" y="35788"/>
                  </a:lnTo>
                  <a:lnTo>
                    <a:pt x="16574" y="37820"/>
                  </a:lnTo>
                  <a:lnTo>
                    <a:pt x="14923" y="38455"/>
                  </a:lnTo>
                  <a:lnTo>
                    <a:pt x="13907" y="38963"/>
                  </a:lnTo>
                  <a:lnTo>
                    <a:pt x="9322" y="41122"/>
                  </a:lnTo>
                  <a:lnTo>
                    <a:pt x="46043" y="41122"/>
                  </a:lnTo>
                  <a:lnTo>
                    <a:pt x="39685" y="36622"/>
                  </a:lnTo>
                  <a:lnTo>
                    <a:pt x="30900" y="34899"/>
                  </a:lnTo>
                  <a:close/>
                </a:path>
                <a:path w="52705" h="88264">
                  <a:moveTo>
                    <a:pt x="48680" y="7988"/>
                  </a:moveTo>
                  <a:lnTo>
                    <a:pt x="45505" y="7988"/>
                  </a:lnTo>
                  <a:lnTo>
                    <a:pt x="48680" y="8369"/>
                  </a:lnTo>
                  <a:lnTo>
                    <a:pt x="48680" y="7988"/>
                  </a:lnTo>
                  <a:close/>
                </a:path>
              </a:pathLst>
            </a:custGeom>
            <a:solidFill>
              <a:srgbClr val="939598"/>
            </a:solidFill>
          </p:spPr>
          <p:txBody>
            <a:bodyPr wrap="square" lIns="0" tIns="0" rIns="0" bIns="0" rtlCol="0"/>
            <a:lstStyle/>
            <a:p>
              <a:endParaRPr/>
            </a:p>
          </p:txBody>
        </p:sp>
        <p:sp>
          <p:nvSpPr>
            <p:cNvPr id="484" name="object 39"/>
            <p:cNvSpPr/>
            <p:nvPr/>
          </p:nvSpPr>
          <p:spPr>
            <a:xfrm>
              <a:off x="3345756"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85" name="object 40"/>
            <p:cNvSpPr/>
            <p:nvPr/>
          </p:nvSpPr>
          <p:spPr>
            <a:xfrm>
              <a:off x="3418147" y="4404178"/>
              <a:ext cx="49530" cy="85725"/>
            </a:xfrm>
            <a:custGeom>
              <a:avLst/>
              <a:gdLst/>
              <a:ahLst/>
              <a:cxnLst/>
              <a:rect l="l" t="t" r="r" b="b"/>
              <a:pathLst>
                <a:path w="49529" h="85725">
                  <a:moveTo>
                    <a:pt x="49491" y="0"/>
                  </a:moveTo>
                  <a:lnTo>
                    <a:pt x="0" y="0"/>
                  </a:lnTo>
                  <a:lnTo>
                    <a:pt x="0" y="8750"/>
                  </a:lnTo>
                  <a:lnTo>
                    <a:pt x="37693" y="8750"/>
                  </a:lnTo>
                  <a:lnTo>
                    <a:pt x="23228" y="46329"/>
                  </a:lnTo>
                  <a:lnTo>
                    <a:pt x="3035" y="79197"/>
                  </a:lnTo>
                  <a:lnTo>
                    <a:pt x="10401" y="85420"/>
                  </a:lnTo>
                  <a:lnTo>
                    <a:pt x="31089" y="51142"/>
                  </a:lnTo>
                  <a:lnTo>
                    <a:pt x="49491" y="4825"/>
                  </a:lnTo>
                  <a:lnTo>
                    <a:pt x="49491" y="0"/>
                  </a:lnTo>
                  <a:close/>
                </a:path>
              </a:pathLst>
            </a:custGeom>
            <a:solidFill>
              <a:srgbClr val="939598"/>
            </a:solidFill>
          </p:spPr>
          <p:txBody>
            <a:bodyPr wrap="square" lIns="0" tIns="0" rIns="0" bIns="0" rtlCol="0"/>
            <a:lstStyle/>
            <a:p>
              <a:endParaRPr/>
            </a:p>
          </p:txBody>
        </p:sp>
        <p:sp>
          <p:nvSpPr>
            <p:cNvPr id="486" name="object 41"/>
            <p:cNvSpPr/>
            <p:nvPr/>
          </p:nvSpPr>
          <p:spPr>
            <a:xfrm>
              <a:off x="3572904"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87" name="object 42"/>
            <p:cNvSpPr/>
            <p:nvPr/>
          </p:nvSpPr>
          <p:spPr>
            <a:xfrm>
              <a:off x="3645292" y="4378785"/>
              <a:ext cx="52705" cy="88265"/>
            </a:xfrm>
            <a:custGeom>
              <a:avLst/>
              <a:gdLst/>
              <a:ahLst/>
              <a:cxnLst/>
              <a:rect l="l" t="t" r="r" b="b"/>
              <a:pathLst>
                <a:path w="52704" h="88264">
                  <a:moveTo>
                    <a:pt x="27038" y="0"/>
                  </a:moveTo>
                  <a:lnTo>
                    <a:pt x="17387" y="1410"/>
                  </a:lnTo>
                  <a:lnTo>
                    <a:pt x="9888" y="5380"/>
                  </a:lnTo>
                  <a:lnTo>
                    <a:pt x="5030" y="11513"/>
                  </a:lnTo>
                  <a:lnTo>
                    <a:pt x="3301" y="19418"/>
                  </a:lnTo>
                  <a:lnTo>
                    <a:pt x="3301" y="25006"/>
                  </a:lnTo>
                  <a:lnTo>
                    <a:pt x="5194" y="28054"/>
                  </a:lnTo>
                  <a:lnTo>
                    <a:pt x="11671" y="33642"/>
                  </a:lnTo>
                  <a:lnTo>
                    <a:pt x="19938" y="40614"/>
                  </a:lnTo>
                  <a:lnTo>
                    <a:pt x="10921" y="47599"/>
                  </a:lnTo>
                  <a:lnTo>
                    <a:pt x="0" y="63842"/>
                  </a:lnTo>
                  <a:lnTo>
                    <a:pt x="0" y="67271"/>
                  </a:lnTo>
                  <a:lnTo>
                    <a:pt x="1843" y="75703"/>
                  </a:lnTo>
                  <a:lnTo>
                    <a:pt x="7031" y="82242"/>
                  </a:lnTo>
                  <a:lnTo>
                    <a:pt x="15050" y="86470"/>
                  </a:lnTo>
                  <a:lnTo>
                    <a:pt x="25387" y="87972"/>
                  </a:lnTo>
                  <a:lnTo>
                    <a:pt x="36450" y="86433"/>
                  </a:lnTo>
                  <a:lnTo>
                    <a:pt x="45077" y="82130"/>
                  </a:lnTo>
                  <a:lnTo>
                    <a:pt x="47237" y="79590"/>
                  </a:lnTo>
                  <a:lnTo>
                    <a:pt x="15735" y="79590"/>
                  </a:lnTo>
                  <a:lnTo>
                    <a:pt x="10020" y="74764"/>
                  </a:lnTo>
                  <a:lnTo>
                    <a:pt x="10020" y="60934"/>
                  </a:lnTo>
                  <a:lnTo>
                    <a:pt x="12687" y="56235"/>
                  </a:lnTo>
                  <a:lnTo>
                    <a:pt x="18287" y="51790"/>
                  </a:lnTo>
                  <a:lnTo>
                    <a:pt x="26276" y="45326"/>
                  </a:lnTo>
                  <a:lnTo>
                    <a:pt x="39179" y="45326"/>
                  </a:lnTo>
                  <a:lnTo>
                    <a:pt x="32626" y="39725"/>
                  </a:lnTo>
                  <a:lnTo>
                    <a:pt x="38407" y="35039"/>
                  </a:lnTo>
                  <a:lnTo>
                    <a:pt x="26276" y="35039"/>
                  </a:lnTo>
                  <a:lnTo>
                    <a:pt x="19418" y="29324"/>
                  </a:lnTo>
                  <a:lnTo>
                    <a:pt x="15227" y="25768"/>
                  </a:lnTo>
                  <a:lnTo>
                    <a:pt x="13195" y="22212"/>
                  </a:lnTo>
                  <a:lnTo>
                    <a:pt x="13195" y="12191"/>
                  </a:lnTo>
                  <a:lnTo>
                    <a:pt x="18529" y="7492"/>
                  </a:lnTo>
                  <a:lnTo>
                    <a:pt x="45342" y="7492"/>
                  </a:lnTo>
                  <a:lnTo>
                    <a:pt x="43156" y="4856"/>
                  </a:lnTo>
                  <a:lnTo>
                    <a:pt x="36095" y="1273"/>
                  </a:lnTo>
                  <a:lnTo>
                    <a:pt x="27038" y="0"/>
                  </a:lnTo>
                  <a:close/>
                </a:path>
                <a:path w="52704" h="88264">
                  <a:moveTo>
                    <a:pt x="39179" y="45326"/>
                  </a:moveTo>
                  <a:lnTo>
                    <a:pt x="26276" y="45326"/>
                  </a:lnTo>
                  <a:lnTo>
                    <a:pt x="34264" y="52552"/>
                  </a:lnTo>
                  <a:lnTo>
                    <a:pt x="40233" y="57886"/>
                  </a:lnTo>
                  <a:lnTo>
                    <a:pt x="42519" y="61696"/>
                  </a:lnTo>
                  <a:lnTo>
                    <a:pt x="42519" y="74510"/>
                  </a:lnTo>
                  <a:lnTo>
                    <a:pt x="36182" y="79590"/>
                  </a:lnTo>
                  <a:lnTo>
                    <a:pt x="47237" y="79590"/>
                  </a:lnTo>
                  <a:lnTo>
                    <a:pt x="50681" y="75542"/>
                  </a:lnTo>
                  <a:lnTo>
                    <a:pt x="52649" y="67271"/>
                  </a:lnTo>
                  <a:lnTo>
                    <a:pt x="52588" y="60934"/>
                  </a:lnTo>
                  <a:lnTo>
                    <a:pt x="51536" y="58013"/>
                  </a:lnTo>
                  <a:lnTo>
                    <a:pt x="47345" y="53060"/>
                  </a:lnTo>
                  <a:lnTo>
                    <a:pt x="45821" y="51155"/>
                  </a:lnTo>
                  <a:lnTo>
                    <a:pt x="44297" y="49631"/>
                  </a:lnTo>
                  <a:lnTo>
                    <a:pt x="43027" y="48615"/>
                  </a:lnTo>
                  <a:lnTo>
                    <a:pt x="39179" y="45326"/>
                  </a:lnTo>
                  <a:close/>
                </a:path>
                <a:path w="52704" h="88264">
                  <a:moveTo>
                    <a:pt x="45342" y="7492"/>
                  </a:moveTo>
                  <a:lnTo>
                    <a:pt x="34150" y="7492"/>
                  </a:lnTo>
                  <a:lnTo>
                    <a:pt x="39217" y="11429"/>
                  </a:lnTo>
                  <a:lnTo>
                    <a:pt x="39217" y="21704"/>
                  </a:lnTo>
                  <a:lnTo>
                    <a:pt x="36931" y="26276"/>
                  </a:lnTo>
                  <a:lnTo>
                    <a:pt x="26276" y="35039"/>
                  </a:lnTo>
                  <a:lnTo>
                    <a:pt x="38407" y="35039"/>
                  </a:lnTo>
                  <a:lnTo>
                    <a:pt x="46710" y="28308"/>
                  </a:lnTo>
                  <a:lnTo>
                    <a:pt x="49377" y="23228"/>
                  </a:lnTo>
                  <a:lnTo>
                    <a:pt x="49377" y="17513"/>
                  </a:lnTo>
                  <a:lnTo>
                    <a:pt x="47742" y="10388"/>
                  </a:lnTo>
                  <a:lnTo>
                    <a:pt x="45342" y="7492"/>
                  </a:lnTo>
                  <a:close/>
                </a:path>
              </a:pathLst>
            </a:custGeom>
            <a:solidFill>
              <a:srgbClr val="939598"/>
            </a:solidFill>
          </p:spPr>
          <p:txBody>
            <a:bodyPr wrap="square" lIns="0" tIns="0" rIns="0" bIns="0" rtlCol="0"/>
            <a:lstStyle/>
            <a:p>
              <a:endParaRPr/>
            </a:p>
          </p:txBody>
        </p:sp>
        <p:sp>
          <p:nvSpPr>
            <p:cNvPr id="488" name="object 43"/>
            <p:cNvSpPr/>
            <p:nvPr/>
          </p:nvSpPr>
          <p:spPr>
            <a:xfrm>
              <a:off x="3799868"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89" name="object 44"/>
            <p:cNvSpPr/>
            <p:nvPr/>
          </p:nvSpPr>
          <p:spPr>
            <a:xfrm>
              <a:off x="3875940" y="4403033"/>
              <a:ext cx="52705" cy="88265"/>
            </a:xfrm>
            <a:custGeom>
              <a:avLst/>
              <a:gdLst/>
              <a:ahLst/>
              <a:cxnLst/>
              <a:rect l="l" t="t" r="r" b="b"/>
              <a:pathLst>
                <a:path w="52704" h="88264">
                  <a:moveTo>
                    <a:pt x="3937" y="79324"/>
                  </a:moveTo>
                  <a:lnTo>
                    <a:pt x="3937" y="87325"/>
                  </a:lnTo>
                  <a:lnTo>
                    <a:pt x="9512" y="87833"/>
                  </a:lnTo>
                  <a:lnTo>
                    <a:pt x="12052" y="87833"/>
                  </a:lnTo>
                  <a:lnTo>
                    <a:pt x="20674" y="87035"/>
                  </a:lnTo>
                  <a:lnTo>
                    <a:pt x="28173" y="84594"/>
                  </a:lnTo>
                  <a:lnTo>
                    <a:pt x="34717" y="80439"/>
                  </a:lnTo>
                  <a:lnTo>
                    <a:pt x="35306" y="79832"/>
                  </a:lnTo>
                  <a:lnTo>
                    <a:pt x="14465" y="79832"/>
                  </a:lnTo>
                  <a:lnTo>
                    <a:pt x="6985" y="79705"/>
                  </a:lnTo>
                  <a:lnTo>
                    <a:pt x="3937" y="79324"/>
                  </a:lnTo>
                  <a:close/>
                </a:path>
                <a:path w="52704" h="88264">
                  <a:moveTo>
                    <a:pt x="51829" y="46583"/>
                  </a:moveTo>
                  <a:lnTo>
                    <a:pt x="43141" y="46583"/>
                  </a:lnTo>
                  <a:lnTo>
                    <a:pt x="40995" y="58127"/>
                  </a:lnTo>
                  <a:lnTo>
                    <a:pt x="39090" y="62572"/>
                  </a:lnTo>
                  <a:lnTo>
                    <a:pt x="33629" y="69176"/>
                  </a:lnTo>
                  <a:lnTo>
                    <a:pt x="29692" y="73748"/>
                  </a:lnTo>
                  <a:lnTo>
                    <a:pt x="25387" y="77038"/>
                  </a:lnTo>
                  <a:lnTo>
                    <a:pt x="20929" y="78447"/>
                  </a:lnTo>
                  <a:lnTo>
                    <a:pt x="18262" y="79324"/>
                  </a:lnTo>
                  <a:lnTo>
                    <a:pt x="14465" y="79832"/>
                  </a:lnTo>
                  <a:lnTo>
                    <a:pt x="35306" y="79832"/>
                  </a:lnTo>
                  <a:lnTo>
                    <a:pt x="40474" y="74498"/>
                  </a:lnTo>
                  <a:lnTo>
                    <a:pt x="45689" y="66431"/>
                  </a:lnTo>
                  <a:lnTo>
                    <a:pt x="49471" y="57338"/>
                  </a:lnTo>
                  <a:lnTo>
                    <a:pt x="51774" y="47339"/>
                  </a:lnTo>
                  <a:lnTo>
                    <a:pt x="51829" y="46583"/>
                  </a:lnTo>
                  <a:close/>
                </a:path>
                <a:path w="52704" h="88264">
                  <a:moveTo>
                    <a:pt x="25641" y="0"/>
                  </a:moveTo>
                  <a:lnTo>
                    <a:pt x="15419" y="2210"/>
                  </a:lnTo>
                  <a:lnTo>
                    <a:pt x="7296" y="8347"/>
                  </a:lnTo>
                  <a:lnTo>
                    <a:pt x="1934" y="17670"/>
                  </a:lnTo>
                  <a:lnTo>
                    <a:pt x="0" y="29438"/>
                  </a:lnTo>
                  <a:lnTo>
                    <a:pt x="1585" y="38949"/>
                  </a:lnTo>
                  <a:lnTo>
                    <a:pt x="6024" y="46377"/>
                  </a:lnTo>
                  <a:lnTo>
                    <a:pt x="12842" y="51209"/>
                  </a:lnTo>
                  <a:lnTo>
                    <a:pt x="21564" y="52933"/>
                  </a:lnTo>
                  <a:lnTo>
                    <a:pt x="26022" y="52933"/>
                  </a:lnTo>
                  <a:lnTo>
                    <a:pt x="30962" y="51917"/>
                  </a:lnTo>
                  <a:lnTo>
                    <a:pt x="35915" y="49885"/>
                  </a:lnTo>
                  <a:lnTo>
                    <a:pt x="37566" y="49250"/>
                  </a:lnTo>
                  <a:lnTo>
                    <a:pt x="38709" y="48742"/>
                  </a:lnTo>
                  <a:lnTo>
                    <a:pt x="43141" y="46583"/>
                  </a:lnTo>
                  <a:lnTo>
                    <a:pt x="51829" y="46583"/>
                  </a:lnTo>
                  <a:lnTo>
                    <a:pt x="51966" y="44678"/>
                  </a:lnTo>
                  <a:lnTo>
                    <a:pt x="14719" y="44678"/>
                  </a:lnTo>
                  <a:lnTo>
                    <a:pt x="8496" y="37833"/>
                  </a:lnTo>
                  <a:lnTo>
                    <a:pt x="8496" y="28422"/>
                  </a:lnTo>
                  <a:lnTo>
                    <a:pt x="9796" y="20553"/>
                  </a:lnTo>
                  <a:lnTo>
                    <a:pt x="13369" y="14236"/>
                  </a:lnTo>
                  <a:lnTo>
                    <a:pt x="18729" y="10034"/>
                  </a:lnTo>
                  <a:lnTo>
                    <a:pt x="25387" y="8509"/>
                  </a:lnTo>
                  <a:lnTo>
                    <a:pt x="43921" y="8509"/>
                  </a:lnTo>
                  <a:lnTo>
                    <a:pt x="36913" y="2515"/>
                  </a:lnTo>
                  <a:lnTo>
                    <a:pt x="25641" y="0"/>
                  </a:lnTo>
                  <a:close/>
                </a:path>
                <a:path w="52704" h="88264">
                  <a:moveTo>
                    <a:pt x="43921" y="8509"/>
                  </a:moveTo>
                  <a:lnTo>
                    <a:pt x="25387" y="8509"/>
                  </a:lnTo>
                  <a:lnTo>
                    <a:pt x="32732" y="10310"/>
                  </a:lnTo>
                  <a:lnTo>
                    <a:pt x="38377" y="15408"/>
                  </a:lnTo>
                  <a:lnTo>
                    <a:pt x="42001" y="23339"/>
                  </a:lnTo>
                  <a:lnTo>
                    <a:pt x="43281" y="33642"/>
                  </a:lnTo>
                  <a:lnTo>
                    <a:pt x="43254" y="36550"/>
                  </a:lnTo>
                  <a:lnTo>
                    <a:pt x="43141" y="38709"/>
                  </a:lnTo>
                  <a:lnTo>
                    <a:pt x="37947" y="41376"/>
                  </a:lnTo>
                  <a:lnTo>
                    <a:pt x="35280" y="42519"/>
                  </a:lnTo>
                  <a:lnTo>
                    <a:pt x="31089" y="43535"/>
                  </a:lnTo>
                  <a:lnTo>
                    <a:pt x="28295" y="44297"/>
                  </a:lnTo>
                  <a:lnTo>
                    <a:pt x="25387" y="44678"/>
                  </a:lnTo>
                  <a:lnTo>
                    <a:pt x="51966" y="44678"/>
                  </a:lnTo>
                  <a:lnTo>
                    <a:pt x="52460" y="37833"/>
                  </a:lnTo>
                  <a:lnTo>
                    <a:pt x="52491" y="36042"/>
                  </a:lnTo>
                  <a:lnTo>
                    <a:pt x="50703" y="21254"/>
                  </a:lnTo>
                  <a:lnTo>
                    <a:pt x="45378" y="9755"/>
                  </a:lnTo>
                  <a:lnTo>
                    <a:pt x="43921" y="8509"/>
                  </a:lnTo>
                  <a:close/>
                </a:path>
              </a:pathLst>
            </a:custGeom>
            <a:solidFill>
              <a:srgbClr val="939598"/>
            </a:solidFill>
          </p:spPr>
          <p:txBody>
            <a:bodyPr wrap="square" lIns="0" tIns="0" rIns="0" bIns="0" rtlCol="0"/>
            <a:lstStyle/>
            <a:p>
              <a:endParaRPr/>
            </a:p>
          </p:txBody>
        </p:sp>
        <p:sp>
          <p:nvSpPr>
            <p:cNvPr id="490" name="object 45"/>
            <p:cNvSpPr/>
            <p:nvPr/>
          </p:nvSpPr>
          <p:spPr>
            <a:xfrm>
              <a:off x="4037690"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91" name="object 46"/>
            <p:cNvSpPr/>
            <p:nvPr/>
          </p:nvSpPr>
          <p:spPr>
            <a:xfrm>
              <a:off x="4085071" y="4403035"/>
              <a:ext cx="63500" cy="64135"/>
            </a:xfrm>
            <a:custGeom>
              <a:avLst/>
              <a:gdLst/>
              <a:ahLst/>
              <a:cxnLst/>
              <a:rect l="l" t="t" r="r" b="b"/>
              <a:pathLst>
                <a:path w="63500" h="64135">
                  <a:moveTo>
                    <a:pt x="31597" y="0"/>
                  </a:moveTo>
                  <a:lnTo>
                    <a:pt x="19272" y="2517"/>
                  </a:lnTo>
                  <a:lnTo>
                    <a:pt x="9231" y="9390"/>
                  </a:lnTo>
                  <a:lnTo>
                    <a:pt x="2474" y="19593"/>
                  </a:lnTo>
                  <a:lnTo>
                    <a:pt x="0" y="32105"/>
                  </a:lnTo>
                  <a:lnTo>
                    <a:pt x="2474" y="44551"/>
                  </a:lnTo>
                  <a:lnTo>
                    <a:pt x="9231" y="54721"/>
                  </a:lnTo>
                  <a:lnTo>
                    <a:pt x="19272" y="61580"/>
                  </a:lnTo>
                  <a:lnTo>
                    <a:pt x="31597" y="64096"/>
                  </a:lnTo>
                  <a:lnTo>
                    <a:pt x="43851" y="61580"/>
                  </a:lnTo>
                  <a:lnTo>
                    <a:pt x="51482" y="56349"/>
                  </a:lnTo>
                  <a:lnTo>
                    <a:pt x="31597" y="56349"/>
                  </a:lnTo>
                  <a:lnTo>
                    <a:pt x="23008" y="54436"/>
                  </a:lnTo>
                  <a:lnTo>
                    <a:pt x="15987" y="49228"/>
                  </a:lnTo>
                  <a:lnTo>
                    <a:pt x="11250" y="41519"/>
                  </a:lnTo>
                  <a:lnTo>
                    <a:pt x="9512" y="32105"/>
                  </a:lnTo>
                  <a:lnTo>
                    <a:pt x="11250" y="22643"/>
                  </a:lnTo>
                  <a:lnTo>
                    <a:pt x="15987" y="14939"/>
                  </a:lnTo>
                  <a:lnTo>
                    <a:pt x="23008" y="9758"/>
                  </a:lnTo>
                  <a:lnTo>
                    <a:pt x="31597" y="7861"/>
                  </a:lnTo>
                  <a:lnTo>
                    <a:pt x="51632" y="7861"/>
                  </a:lnTo>
                  <a:lnTo>
                    <a:pt x="43851" y="2517"/>
                  </a:lnTo>
                  <a:lnTo>
                    <a:pt x="31597" y="0"/>
                  </a:lnTo>
                  <a:close/>
                </a:path>
                <a:path w="63500" h="64135">
                  <a:moveTo>
                    <a:pt x="51632" y="7861"/>
                  </a:moveTo>
                  <a:lnTo>
                    <a:pt x="31597" y="7861"/>
                  </a:lnTo>
                  <a:lnTo>
                    <a:pt x="40113" y="9758"/>
                  </a:lnTo>
                  <a:lnTo>
                    <a:pt x="47096" y="14939"/>
                  </a:lnTo>
                  <a:lnTo>
                    <a:pt x="51819" y="22643"/>
                  </a:lnTo>
                  <a:lnTo>
                    <a:pt x="53555" y="32105"/>
                  </a:lnTo>
                  <a:lnTo>
                    <a:pt x="51819" y="41519"/>
                  </a:lnTo>
                  <a:lnTo>
                    <a:pt x="47096" y="49228"/>
                  </a:lnTo>
                  <a:lnTo>
                    <a:pt x="40113" y="54436"/>
                  </a:lnTo>
                  <a:lnTo>
                    <a:pt x="31597" y="56349"/>
                  </a:lnTo>
                  <a:lnTo>
                    <a:pt x="51482" y="56349"/>
                  </a:lnTo>
                  <a:lnTo>
                    <a:pt x="53859" y="54721"/>
                  </a:lnTo>
                  <a:lnTo>
                    <a:pt x="60606" y="44551"/>
                  </a:lnTo>
                  <a:lnTo>
                    <a:pt x="63080" y="32105"/>
                  </a:lnTo>
                  <a:lnTo>
                    <a:pt x="60606" y="19593"/>
                  </a:lnTo>
                  <a:lnTo>
                    <a:pt x="53859" y="9390"/>
                  </a:lnTo>
                  <a:lnTo>
                    <a:pt x="51632" y="7861"/>
                  </a:lnTo>
                  <a:close/>
                </a:path>
              </a:pathLst>
            </a:custGeom>
            <a:solidFill>
              <a:srgbClr val="939598"/>
            </a:solidFill>
          </p:spPr>
          <p:txBody>
            <a:bodyPr wrap="square" lIns="0" tIns="0" rIns="0" bIns="0" rtlCol="0"/>
            <a:lstStyle/>
            <a:p>
              <a:endParaRPr/>
            </a:p>
          </p:txBody>
        </p:sp>
        <p:sp>
          <p:nvSpPr>
            <p:cNvPr id="492" name="object 47"/>
            <p:cNvSpPr/>
            <p:nvPr/>
          </p:nvSpPr>
          <p:spPr>
            <a:xfrm>
              <a:off x="4277749"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93" name="object 48"/>
            <p:cNvSpPr/>
            <p:nvPr/>
          </p:nvSpPr>
          <p:spPr>
            <a:xfrm>
              <a:off x="4327285"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94" name="object 49"/>
            <p:cNvSpPr/>
            <p:nvPr/>
          </p:nvSpPr>
          <p:spPr>
            <a:xfrm>
              <a:off x="4493984"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95" name="object 50"/>
            <p:cNvSpPr/>
            <p:nvPr/>
          </p:nvSpPr>
          <p:spPr>
            <a:xfrm>
              <a:off x="4541363" y="4403276"/>
              <a:ext cx="51435" cy="61594"/>
            </a:xfrm>
            <a:custGeom>
              <a:avLst/>
              <a:gdLst/>
              <a:ahLst/>
              <a:cxnLst/>
              <a:rect l="l" t="t" r="r" b="b"/>
              <a:pathLst>
                <a:path w="51435" h="61595">
                  <a:moveTo>
                    <a:pt x="42664" y="8509"/>
                  </a:moveTo>
                  <a:lnTo>
                    <a:pt x="31229" y="8509"/>
                  </a:lnTo>
                  <a:lnTo>
                    <a:pt x="35788" y="12700"/>
                  </a:lnTo>
                  <a:lnTo>
                    <a:pt x="35788" y="23355"/>
                  </a:lnTo>
                  <a:lnTo>
                    <a:pt x="33629" y="27673"/>
                  </a:lnTo>
                  <a:lnTo>
                    <a:pt x="29438" y="31229"/>
                  </a:lnTo>
                  <a:lnTo>
                    <a:pt x="0" y="56743"/>
                  </a:lnTo>
                  <a:lnTo>
                    <a:pt x="0" y="61569"/>
                  </a:lnTo>
                  <a:lnTo>
                    <a:pt x="51028" y="61569"/>
                  </a:lnTo>
                  <a:lnTo>
                    <a:pt x="51028" y="53568"/>
                  </a:lnTo>
                  <a:lnTo>
                    <a:pt x="15862" y="53568"/>
                  </a:lnTo>
                  <a:lnTo>
                    <a:pt x="40487" y="32880"/>
                  </a:lnTo>
                  <a:lnTo>
                    <a:pt x="42646" y="30480"/>
                  </a:lnTo>
                  <a:lnTo>
                    <a:pt x="44170" y="26670"/>
                  </a:lnTo>
                  <a:lnTo>
                    <a:pt x="45186" y="24257"/>
                  </a:lnTo>
                  <a:lnTo>
                    <a:pt x="45694" y="21463"/>
                  </a:lnTo>
                  <a:lnTo>
                    <a:pt x="45694" y="18542"/>
                  </a:lnTo>
                  <a:lnTo>
                    <a:pt x="44291" y="10881"/>
                  </a:lnTo>
                  <a:lnTo>
                    <a:pt x="42664" y="8509"/>
                  </a:lnTo>
                  <a:close/>
                </a:path>
                <a:path w="51435" h="61595">
                  <a:moveTo>
                    <a:pt x="25641" y="0"/>
                  </a:moveTo>
                  <a:lnTo>
                    <a:pt x="19672" y="0"/>
                  </a:lnTo>
                  <a:lnTo>
                    <a:pt x="13970" y="1917"/>
                  </a:lnTo>
                  <a:lnTo>
                    <a:pt x="6985" y="7366"/>
                  </a:lnTo>
                  <a:lnTo>
                    <a:pt x="6477" y="7874"/>
                  </a:lnTo>
                  <a:lnTo>
                    <a:pt x="762" y="14478"/>
                  </a:lnTo>
                  <a:lnTo>
                    <a:pt x="7226" y="19304"/>
                  </a:lnTo>
                  <a:lnTo>
                    <a:pt x="12827" y="13335"/>
                  </a:lnTo>
                  <a:lnTo>
                    <a:pt x="13576" y="12446"/>
                  </a:lnTo>
                  <a:lnTo>
                    <a:pt x="16243" y="10795"/>
                  </a:lnTo>
                  <a:lnTo>
                    <a:pt x="18402" y="9410"/>
                  </a:lnTo>
                  <a:lnTo>
                    <a:pt x="21704" y="8509"/>
                  </a:lnTo>
                  <a:lnTo>
                    <a:pt x="42664" y="8509"/>
                  </a:lnTo>
                  <a:lnTo>
                    <a:pt x="40282" y="5037"/>
                  </a:lnTo>
                  <a:lnTo>
                    <a:pt x="33966" y="1309"/>
                  </a:lnTo>
                  <a:lnTo>
                    <a:pt x="25641" y="0"/>
                  </a:lnTo>
                  <a:close/>
                </a:path>
              </a:pathLst>
            </a:custGeom>
            <a:solidFill>
              <a:srgbClr val="939598"/>
            </a:solidFill>
          </p:spPr>
          <p:txBody>
            <a:bodyPr wrap="square" lIns="0" tIns="0" rIns="0" bIns="0" rtlCol="0"/>
            <a:lstStyle/>
            <a:p>
              <a:endParaRPr/>
            </a:p>
          </p:txBody>
        </p:sp>
        <p:sp>
          <p:nvSpPr>
            <p:cNvPr id="496" name="object 51"/>
            <p:cNvSpPr/>
            <p:nvPr/>
          </p:nvSpPr>
          <p:spPr>
            <a:xfrm>
              <a:off x="4727558"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97" name="object 52"/>
            <p:cNvSpPr/>
            <p:nvPr/>
          </p:nvSpPr>
          <p:spPr>
            <a:xfrm>
              <a:off x="4773919" y="4403158"/>
              <a:ext cx="42545" cy="88900"/>
            </a:xfrm>
            <a:custGeom>
              <a:avLst/>
              <a:gdLst/>
              <a:ahLst/>
              <a:cxnLst/>
              <a:rect l="l" t="t" r="r" b="b"/>
              <a:pathLst>
                <a:path w="42545" h="88900">
                  <a:moveTo>
                    <a:pt x="38214" y="8382"/>
                  </a:moveTo>
                  <a:lnTo>
                    <a:pt x="25260" y="8382"/>
                  </a:lnTo>
                  <a:lnTo>
                    <a:pt x="28930" y="12319"/>
                  </a:lnTo>
                  <a:lnTo>
                    <a:pt x="28930" y="18402"/>
                  </a:lnTo>
                  <a:lnTo>
                    <a:pt x="27599" y="24590"/>
                  </a:lnTo>
                  <a:lnTo>
                    <a:pt x="23698" y="29759"/>
                  </a:lnTo>
                  <a:lnTo>
                    <a:pt x="17368" y="33789"/>
                  </a:lnTo>
                  <a:lnTo>
                    <a:pt x="8750" y="36563"/>
                  </a:lnTo>
                  <a:lnTo>
                    <a:pt x="8750" y="43535"/>
                  </a:lnTo>
                  <a:lnTo>
                    <a:pt x="26530" y="43535"/>
                  </a:lnTo>
                  <a:lnTo>
                    <a:pt x="33007" y="48996"/>
                  </a:lnTo>
                  <a:lnTo>
                    <a:pt x="33007" y="65620"/>
                  </a:lnTo>
                  <a:lnTo>
                    <a:pt x="29070" y="71843"/>
                  </a:lnTo>
                  <a:lnTo>
                    <a:pt x="16637" y="78828"/>
                  </a:lnTo>
                  <a:lnTo>
                    <a:pt x="11544" y="79971"/>
                  </a:lnTo>
                  <a:lnTo>
                    <a:pt x="0" y="80213"/>
                  </a:lnTo>
                  <a:lnTo>
                    <a:pt x="0" y="88341"/>
                  </a:lnTo>
                  <a:lnTo>
                    <a:pt x="3175" y="88341"/>
                  </a:lnTo>
                  <a:lnTo>
                    <a:pt x="19370" y="86188"/>
                  </a:lnTo>
                  <a:lnTo>
                    <a:pt x="31732" y="80062"/>
                  </a:lnTo>
                  <a:lnTo>
                    <a:pt x="39620" y="70462"/>
                  </a:lnTo>
                  <a:lnTo>
                    <a:pt x="42392" y="57886"/>
                  </a:lnTo>
                  <a:lnTo>
                    <a:pt x="42392" y="49631"/>
                  </a:lnTo>
                  <a:lnTo>
                    <a:pt x="38849" y="43154"/>
                  </a:lnTo>
                  <a:lnTo>
                    <a:pt x="32372" y="39598"/>
                  </a:lnTo>
                  <a:lnTo>
                    <a:pt x="30581" y="38582"/>
                  </a:lnTo>
                  <a:lnTo>
                    <a:pt x="29197" y="38074"/>
                  </a:lnTo>
                  <a:lnTo>
                    <a:pt x="25514" y="36931"/>
                  </a:lnTo>
                  <a:lnTo>
                    <a:pt x="34137" y="32613"/>
                  </a:lnTo>
                  <a:lnTo>
                    <a:pt x="38214" y="26276"/>
                  </a:lnTo>
                  <a:lnTo>
                    <a:pt x="38214" y="8382"/>
                  </a:lnTo>
                  <a:close/>
                </a:path>
                <a:path w="42545" h="88900">
                  <a:moveTo>
                    <a:pt x="31597" y="0"/>
                  </a:moveTo>
                  <a:lnTo>
                    <a:pt x="15735" y="0"/>
                  </a:lnTo>
                  <a:lnTo>
                    <a:pt x="9525" y="2032"/>
                  </a:lnTo>
                  <a:lnTo>
                    <a:pt x="3556" y="6083"/>
                  </a:lnTo>
                  <a:lnTo>
                    <a:pt x="1892" y="7366"/>
                  </a:lnTo>
                  <a:lnTo>
                    <a:pt x="0" y="9017"/>
                  </a:lnTo>
                  <a:lnTo>
                    <a:pt x="5575" y="15354"/>
                  </a:lnTo>
                  <a:lnTo>
                    <a:pt x="12179" y="9893"/>
                  </a:lnTo>
                  <a:lnTo>
                    <a:pt x="15227" y="8382"/>
                  </a:lnTo>
                  <a:lnTo>
                    <a:pt x="38214" y="8382"/>
                  </a:lnTo>
                  <a:lnTo>
                    <a:pt x="38214" y="6858"/>
                  </a:lnTo>
                  <a:lnTo>
                    <a:pt x="31597" y="0"/>
                  </a:lnTo>
                  <a:close/>
                </a:path>
              </a:pathLst>
            </a:custGeom>
            <a:solidFill>
              <a:srgbClr val="939598"/>
            </a:solidFill>
          </p:spPr>
          <p:txBody>
            <a:bodyPr wrap="square" lIns="0" tIns="0" rIns="0" bIns="0" rtlCol="0"/>
            <a:lstStyle/>
            <a:p>
              <a:endParaRPr/>
            </a:p>
          </p:txBody>
        </p:sp>
        <p:sp>
          <p:nvSpPr>
            <p:cNvPr id="498" name="object 53"/>
            <p:cNvSpPr/>
            <p:nvPr/>
          </p:nvSpPr>
          <p:spPr>
            <a:xfrm>
              <a:off x="4947278"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499" name="object 54"/>
            <p:cNvSpPr/>
            <p:nvPr/>
          </p:nvSpPr>
          <p:spPr>
            <a:xfrm>
              <a:off x="4990214" y="4403415"/>
              <a:ext cx="64135" cy="88265"/>
            </a:xfrm>
            <a:custGeom>
              <a:avLst/>
              <a:gdLst/>
              <a:ahLst/>
              <a:cxnLst/>
              <a:rect l="l" t="t" r="r" b="b"/>
              <a:pathLst>
                <a:path w="64135" h="88264">
                  <a:moveTo>
                    <a:pt x="49110" y="61429"/>
                  </a:moveTo>
                  <a:lnTo>
                    <a:pt x="39979" y="61429"/>
                  </a:lnTo>
                  <a:lnTo>
                    <a:pt x="39979" y="88087"/>
                  </a:lnTo>
                  <a:lnTo>
                    <a:pt x="49110" y="88087"/>
                  </a:lnTo>
                  <a:lnTo>
                    <a:pt x="49110" y="61429"/>
                  </a:lnTo>
                  <a:close/>
                </a:path>
                <a:path w="64135" h="88264">
                  <a:moveTo>
                    <a:pt x="49110" y="0"/>
                  </a:moveTo>
                  <a:lnTo>
                    <a:pt x="44678" y="0"/>
                  </a:lnTo>
                  <a:lnTo>
                    <a:pt x="0" y="59029"/>
                  </a:lnTo>
                  <a:lnTo>
                    <a:pt x="0" y="61429"/>
                  </a:lnTo>
                  <a:lnTo>
                    <a:pt x="63855" y="61429"/>
                  </a:lnTo>
                  <a:lnTo>
                    <a:pt x="63855" y="54063"/>
                  </a:lnTo>
                  <a:lnTo>
                    <a:pt x="14096" y="54063"/>
                  </a:lnTo>
                  <a:lnTo>
                    <a:pt x="16497" y="51396"/>
                  </a:lnTo>
                  <a:lnTo>
                    <a:pt x="38201" y="22339"/>
                  </a:lnTo>
                  <a:lnTo>
                    <a:pt x="40106" y="18529"/>
                  </a:lnTo>
                  <a:lnTo>
                    <a:pt x="49110" y="18529"/>
                  </a:lnTo>
                  <a:lnTo>
                    <a:pt x="49110" y="0"/>
                  </a:lnTo>
                  <a:close/>
                </a:path>
                <a:path w="64135" h="88264">
                  <a:moveTo>
                    <a:pt x="63855" y="53428"/>
                  </a:moveTo>
                  <a:lnTo>
                    <a:pt x="17271" y="53428"/>
                  </a:lnTo>
                  <a:lnTo>
                    <a:pt x="14096" y="54063"/>
                  </a:lnTo>
                  <a:lnTo>
                    <a:pt x="63855" y="54063"/>
                  </a:lnTo>
                  <a:lnTo>
                    <a:pt x="63855" y="53428"/>
                  </a:lnTo>
                  <a:close/>
                </a:path>
                <a:path w="64135" h="88264">
                  <a:moveTo>
                    <a:pt x="49110" y="18529"/>
                  </a:moveTo>
                  <a:lnTo>
                    <a:pt x="40106" y="18529"/>
                  </a:lnTo>
                  <a:lnTo>
                    <a:pt x="39860" y="22339"/>
                  </a:lnTo>
                  <a:lnTo>
                    <a:pt x="39979" y="53428"/>
                  </a:lnTo>
                  <a:lnTo>
                    <a:pt x="49110" y="53428"/>
                  </a:lnTo>
                  <a:lnTo>
                    <a:pt x="49110" y="18529"/>
                  </a:lnTo>
                  <a:close/>
                </a:path>
              </a:pathLst>
            </a:custGeom>
            <a:solidFill>
              <a:srgbClr val="939598"/>
            </a:solidFill>
          </p:spPr>
          <p:txBody>
            <a:bodyPr wrap="square" lIns="0" tIns="0" rIns="0" bIns="0" rtlCol="0"/>
            <a:lstStyle/>
            <a:p>
              <a:endParaRPr/>
            </a:p>
          </p:txBody>
        </p:sp>
        <p:sp>
          <p:nvSpPr>
            <p:cNvPr id="500" name="object 55"/>
            <p:cNvSpPr/>
            <p:nvPr/>
          </p:nvSpPr>
          <p:spPr>
            <a:xfrm>
              <a:off x="5185279"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501" name="object 56"/>
            <p:cNvSpPr/>
            <p:nvPr/>
          </p:nvSpPr>
          <p:spPr>
            <a:xfrm>
              <a:off x="5234181" y="4404171"/>
              <a:ext cx="39370" cy="88265"/>
            </a:xfrm>
            <a:custGeom>
              <a:avLst/>
              <a:gdLst/>
              <a:ahLst/>
              <a:cxnLst/>
              <a:rect l="l" t="t" r="r" b="b"/>
              <a:pathLst>
                <a:path w="39370" h="88264">
                  <a:moveTo>
                    <a:pt x="36817" y="0"/>
                  </a:moveTo>
                  <a:lnTo>
                    <a:pt x="2412" y="0"/>
                  </a:lnTo>
                  <a:lnTo>
                    <a:pt x="2412" y="38341"/>
                  </a:lnTo>
                  <a:lnTo>
                    <a:pt x="16370" y="38849"/>
                  </a:lnTo>
                  <a:lnTo>
                    <a:pt x="20688" y="40106"/>
                  </a:lnTo>
                  <a:lnTo>
                    <a:pt x="23863" y="43027"/>
                  </a:lnTo>
                  <a:lnTo>
                    <a:pt x="27406" y="46456"/>
                  </a:lnTo>
                  <a:lnTo>
                    <a:pt x="29438" y="51790"/>
                  </a:lnTo>
                  <a:lnTo>
                    <a:pt x="29438" y="67779"/>
                  </a:lnTo>
                  <a:lnTo>
                    <a:pt x="0" y="79832"/>
                  </a:lnTo>
                  <a:lnTo>
                    <a:pt x="0" y="87833"/>
                  </a:lnTo>
                  <a:lnTo>
                    <a:pt x="7619" y="87452"/>
                  </a:lnTo>
                  <a:lnTo>
                    <a:pt x="10147" y="87198"/>
                  </a:lnTo>
                  <a:lnTo>
                    <a:pt x="14465" y="86309"/>
                  </a:lnTo>
                  <a:lnTo>
                    <a:pt x="19037" y="85432"/>
                  </a:lnTo>
                  <a:lnTo>
                    <a:pt x="39344" y="57505"/>
                  </a:lnTo>
                  <a:lnTo>
                    <a:pt x="37755" y="46891"/>
                  </a:lnTo>
                  <a:lnTo>
                    <a:pt x="33202" y="38684"/>
                  </a:lnTo>
                  <a:lnTo>
                    <a:pt x="26009" y="33191"/>
                  </a:lnTo>
                  <a:lnTo>
                    <a:pt x="16497" y="30721"/>
                  </a:lnTo>
                  <a:lnTo>
                    <a:pt x="11544" y="30340"/>
                  </a:lnTo>
                  <a:lnTo>
                    <a:pt x="11544" y="8001"/>
                  </a:lnTo>
                  <a:lnTo>
                    <a:pt x="36817" y="8001"/>
                  </a:lnTo>
                  <a:lnTo>
                    <a:pt x="36817" y="0"/>
                  </a:lnTo>
                  <a:close/>
                </a:path>
              </a:pathLst>
            </a:custGeom>
            <a:solidFill>
              <a:srgbClr val="939598"/>
            </a:solidFill>
          </p:spPr>
          <p:txBody>
            <a:bodyPr wrap="square" lIns="0" tIns="0" rIns="0" bIns="0" rtlCol="0"/>
            <a:lstStyle/>
            <a:p>
              <a:endParaRPr/>
            </a:p>
          </p:txBody>
        </p:sp>
        <p:sp>
          <p:nvSpPr>
            <p:cNvPr id="502" name="object 57"/>
            <p:cNvSpPr/>
            <p:nvPr/>
          </p:nvSpPr>
          <p:spPr>
            <a:xfrm>
              <a:off x="5406537"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503" name="object 58"/>
            <p:cNvSpPr/>
            <p:nvPr/>
          </p:nvSpPr>
          <p:spPr>
            <a:xfrm>
              <a:off x="5457277" y="4379809"/>
              <a:ext cx="52705" cy="88265"/>
            </a:xfrm>
            <a:custGeom>
              <a:avLst/>
              <a:gdLst/>
              <a:ahLst/>
              <a:cxnLst/>
              <a:rect l="l" t="t" r="r" b="b"/>
              <a:pathLst>
                <a:path w="52704" h="88264">
                  <a:moveTo>
                    <a:pt x="40425" y="0"/>
                  </a:moveTo>
                  <a:lnTo>
                    <a:pt x="6843" y="21337"/>
                  </a:lnTo>
                  <a:lnTo>
                    <a:pt x="0" y="51790"/>
                  </a:lnTo>
                  <a:lnTo>
                    <a:pt x="1804" y="66499"/>
                  </a:lnTo>
                  <a:lnTo>
                    <a:pt x="7159" y="77962"/>
                  </a:lnTo>
                  <a:lnTo>
                    <a:pt x="15630" y="85190"/>
                  </a:lnTo>
                  <a:lnTo>
                    <a:pt x="26848" y="87706"/>
                  </a:lnTo>
                  <a:lnTo>
                    <a:pt x="37118" y="85497"/>
                  </a:lnTo>
                  <a:lnTo>
                    <a:pt x="45236" y="79373"/>
                  </a:lnTo>
                  <a:lnTo>
                    <a:pt x="45338" y="79197"/>
                  </a:lnTo>
                  <a:lnTo>
                    <a:pt x="27102" y="79197"/>
                  </a:lnTo>
                  <a:lnTo>
                    <a:pt x="19804" y="77397"/>
                  </a:lnTo>
                  <a:lnTo>
                    <a:pt x="14148" y="72313"/>
                  </a:lnTo>
                  <a:lnTo>
                    <a:pt x="10493" y="64420"/>
                  </a:lnTo>
                  <a:lnTo>
                    <a:pt x="9195" y="54190"/>
                  </a:lnTo>
                  <a:lnTo>
                    <a:pt x="9281" y="49999"/>
                  </a:lnTo>
                  <a:lnTo>
                    <a:pt x="27217" y="43154"/>
                  </a:lnTo>
                  <a:lnTo>
                    <a:pt x="47519" y="43154"/>
                  </a:lnTo>
                  <a:lnTo>
                    <a:pt x="46505" y="41449"/>
                  </a:lnTo>
                  <a:lnTo>
                    <a:pt x="46043" y="41122"/>
                  </a:lnTo>
                  <a:lnTo>
                    <a:pt x="9322" y="41122"/>
                  </a:lnTo>
                  <a:lnTo>
                    <a:pt x="11621" y="29692"/>
                  </a:lnTo>
                  <a:lnTo>
                    <a:pt x="38012" y="7988"/>
                  </a:lnTo>
                  <a:lnTo>
                    <a:pt x="48680" y="7988"/>
                  </a:lnTo>
                  <a:lnTo>
                    <a:pt x="48680" y="508"/>
                  </a:lnTo>
                  <a:lnTo>
                    <a:pt x="44616" y="114"/>
                  </a:lnTo>
                  <a:lnTo>
                    <a:pt x="40425" y="0"/>
                  </a:lnTo>
                  <a:close/>
                </a:path>
                <a:path w="52704" h="88264">
                  <a:moveTo>
                    <a:pt x="47519" y="43154"/>
                  </a:moveTo>
                  <a:lnTo>
                    <a:pt x="37758" y="43154"/>
                  </a:lnTo>
                  <a:lnTo>
                    <a:pt x="44108" y="49999"/>
                  </a:lnTo>
                  <a:lnTo>
                    <a:pt x="44108" y="59397"/>
                  </a:lnTo>
                  <a:lnTo>
                    <a:pt x="42806" y="67201"/>
                  </a:lnTo>
                  <a:lnTo>
                    <a:pt x="39220" y="73483"/>
                  </a:lnTo>
                  <a:lnTo>
                    <a:pt x="33826" y="77673"/>
                  </a:lnTo>
                  <a:lnTo>
                    <a:pt x="27102" y="79197"/>
                  </a:lnTo>
                  <a:lnTo>
                    <a:pt x="45338" y="79197"/>
                  </a:lnTo>
                  <a:lnTo>
                    <a:pt x="50571" y="70084"/>
                  </a:lnTo>
                  <a:lnTo>
                    <a:pt x="52490" y="58381"/>
                  </a:lnTo>
                  <a:lnTo>
                    <a:pt x="50920" y="48872"/>
                  </a:lnTo>
                  <a:lnTo>
                    <a:pt x="47519" y="43154"/>
                  </a:lnTo>
                  <a:close/>
                </a:path>
                <a:path w="52704" h="88264">
                  <a:moveTo>
                    <a:pt x="30900" y="34899"/>
                  </a:moveTo>
                  <a:lnTo>
                    <a:pt x="26467" y="34899"/>
                  </a:lnTo>
                  <a:lnTo>
                    <a:pt x="21641" y="35788"/>
                  </a:lnTo>
                  <a:lnTo>
                    <a:pt x="16574" y="37820"/>
                  </a:lnTo>
                  <a:lnTo>
                    <a:pt x="14923" y="38455"/>
                  </a:lnTo>
                  <a:lnTo>
                    <a:pt x="13907" y="38963"/>
                  </a:lnTo>
                  <a:lnTo>
                    <a:pt x="9322" y="41122"/>
                  </a:lnTo>
                  <a:lnTo>
                    <a:pt x="46043" y="41122"/>
                  </a:lnTo>
                  <a:lnTo>
                    <a:pt x="39685" y="36622"/>
                  </a:lnTo>
                  <a:lnTo>
                    <a:pt x="30900" y="34899"/>
                  </a:lnTo>
                  <a:close/>
                </a:path>
                <a:path w="52704" h="88264">
                  <a:moveTo>
                    <a:pt x="48680" y="7988"/>
                  </a:moveTo>
                  <a:lnTo>
                    <a:pt x="45505" y="7988"/>
                  </a:lnTo>
                  <a:lnTo>
                    <a:pt x="48680" y="8369"/>
                  </a:lnTo>
                  <a:lnTo>
                    <a:pt x="48680" y="7988"/>
                  </a:lnTo>
                  <a:close/>
                </a:path>
              </a:pathLst>
            </a:custGeom>
            <a:solidFill>
              <a:srgbClr val="939598"/>
            </a:solidFill>
          </p:spPr>
          <p:txBody>
            <a:bodyPr wrap="square" lIns="0" tIns="0" rIns="0" bIns="0" rtlCol="0"/>
            <a:lstStyle/>
            <a:p>
              <a:endParaRPr/>
            </a:p>
          </p:txBody>
        </p:sp>
        <p:sp>
          <p:nvSpPr>
            <p:cNvPr id="504" name="object 59"/>
            <p:cNvSpPr/>
            <p:nvPr/>
          </p:nvSpPr>
          <p:spPr>
            <a:xfrm>
              <a:off x="5638448" y="4404178"/>
              <a:ext cx="24130" cy="60960"/>
            </a:xfrm>
            <a:custGeom>
              <a:avLst/>
              <a:gdLst/>
              <a:ahLst/>
              <a:cxnLst/>
              <a:rect l="l" t="t" r="r" b="b"/>
              <a:pathLst>
                <a:path w="24129" h="60960">
                  <a:moveTo>
                    <a:pt x="23863" y="0"/>
                  </a:moveTo>
                  <a:lnTo>
                    <a:pt x="0" y="0"/>
                  </a:lnTo>
                  <a:lnTo>
                    <a:pt x="0" y="8000"/>
                  </a:lnTo>
                  <a:lnTo>
                    <a:pt x="14338" y="8000"/>
                  </a:lnTo>
                  <a:lnTo>
                    <a:pt x="14338" y="60667"/>
                  </a:lnTo>
                  <a:lnTo>
                    <a:pt x="23863" y="60667"/>
                  </a:lnTo>
                  <a:lnTo>
                    <a:pt x="23863" y="0"/>
                  </a:lnTo>
                  <a:close/>
                </a:path>
              </a:pathLst>
            </a:custGeom>
            <a:solidFill>
              <a:srgbClr val="939598"/>
            </a:solidFill>
          </p:spPr>
          <p:txBody>
            <a:bodyPr wrap="square" lIns="0" tIns="0" rIns="0" bIns="0" rtlCol="0"/>
            <a:lstStyle/>
            <a:p>
              <a:endParaRPr/>
            </a:p>
          </p:txBody>
        </p:sp>
        <p:sp>
          <p:nvSpPr>
            <p:cNvPr id="505" name="object 60"/>
            <p:cNvSpPr/>
            <p:nvPr/>
          </p:nvSpPr>
          <p:spPr>
            <a:xfrm>
              <a:off x="5685830" y="4404178"/>
              <a:ext cx="49530" cy="85725"/>
            </a:xfrm>
            <a:custGeom>
              <a:avLst/>
              <a:gdLst/>
              <a:ahLst/>
              <a:cxnLst/>
              <a:rect l="l" t="t" r="r" b="b"/>
              <a:pathLst>
                <a:path w="49529" h="85725">
                  <a:moveTo>
                    <a:pt x="49491" y="0"/>
                  </a:moveTo>
                  <a:lnTo>
                    <a:pt x="0" y="0"/>
                  </a:lnTo>
                  <a:lnTo>
                    <a:pt x="0" y="8750"/>
                  </a:lnTo>
                  <a:lnTo>
                    <a:pt x="37693" y="8750"/>
                  </a:lnTo>
                  <a:lnTo>
                    <a:pt x="23228" y="46329"/>
                  </a:lnTo>
                  <a:lnTo>
                    <a:pt x="3035" y="79197"/>
                  </a:lnTo>
                  <a:lnTo>
                    <a:pt x="10401" y="85420"/>
                  </a:lnTo>
                  <a:lnTo>
                    <a:pt x="31089" y="51142"/>
                  </a:lnTo>
                  <a:lnTo>
                    <a:pt x="49491" y="4825"/>
                  </a:lnTo>
                  <a:lnTo>
                    <a:pt x="49491" y="0"/>
                  </a:lnTo>
                  <a:close/>
                </a:path>
              </a:pathLst>
            </a:custGeom>
            <a:solidFill>
              <a:srgbClr val="939598"/>
            </a:solidFill>
          </p:spPr>
          <p:txBody>
            <a:bodyPr wrap="square" lIns="0" tIns="0" rIns="0" bIns="0" rtlCol="0"/>
            <a:lstStyle/>
            <a:p>
              <a:endParaRPr/>
            </a:p>
          </p:txBody>
        </p:sp>
        <p:sp>
          <p:nvSpPr>
            <p:cNvPr id="506" name="object 76"/>
            <p:cNvSpPr/>
            <p:nvPr/>
          </p:nvSpPr>
          <p:spPr>
            <a:xfrm>
              <a:off x="5763598" y="2976435"/>
              <a:ext cx="635" cy="1336040"/>
            </a:xfrm>
            <a:custGeom>
              <a:avLst/>
              <a:gdLst/>
              <a:ahLst/>
              <a:cxnLst/>
              <a:rect l="l" t="t" r="r" b="b"/>
              <a:pathLst>
                <a:path w="635" h="1336039">
                  <a:moveTo>
                    <a:pt x="0" y="1335963"/>
                  </a:moveTo>
                  <a:lnTo>
                    <a:pt x="347" y="1335963"/>
                  </a:lnTo>
                  <a:lnTo>
                    <a:pt x="347" y="0"/>
                  </a:lnTo>
                  <a:lnTo>
                    <a:pt x="0" y="0"/>
                  </a:lnTo>
                  <a:lnTo>
                    <a:pt x="0" y="1335963"/>
                  </a:lnTo>
                  <a:close/>
                </a:path>
              </a:pathLst>
            </a:custGeom>
            <a:solidFill>
              <a:srgbClr val="6D6E71"/>
            </a:solidFill>
          </p:spPr>
          <p:txBody>
            <a:bodyPr wrap="square" lIns="0" tIns="0" rIns="0" bIns="0" rtlCol="0"/>
            <a:lstStyle/>
            <a:p>
              <a:endParaRPr/>
            </a:p>
          </p:txBody>
        </p:sp>
        <p:sp>
          <p:nvSpPr>
            <p:cNvPr id="507" name="object 77"/>
            <p:cNvSpPr/>
            <p:nvPr/>
          </p:nvSpPr>
          <p:spPr>
            <a:xfrm>
              <a:off x="5305306" y="2976435"/>
              <a:ext cx="107950" cy="1336040"/>
            </a:xfrm>
            <a:custGeom>
              <a:avLst/>
              <a:gdLst/>
              <a:ahLst/>
              <a:cxnLst/>
              <a:rect l="l" t="t" r="r" b="b"/>
              <a:pathLst>
                <a:path w="107950" h="1336039">
                  <a:moveTo>
                    <a:pt x="0" y="1335963"/>
                  </a:moveTo>
                  <a:lnTo>
                    <a:pt x="107569" y="1335963"/>
                  </a:lnTo>
                  <a:lnTo>
                    <a:pt x="107569" y="0"/>
                  </a:lnTo>
                  <a:lnTo>
                    <a:pt x="0" y="0"/>
                  </a:lnTo>
                  <a:lnTo>
                    <a:pt x="0" y="1335963"/>
                  </a:lnTo>
                  <a:close/>
                </a:path>
              </a:pathLst>
            </a:custGeom>
            <a:solidFill>
              <a:srgbClr val="6D6E71"/>
            </a:solidFill>
          </p:spPr>
          <p:txBody>
            <a:bodyPr wrap="square" lIns="0" tIns="0" rIns="0" bIns="0" rtlCol="0"/>
            <a:lstStyle/>
            <a:p>
              <a:endParaRPr/>
            </a:p>
          </p:txBody>
        </p:sp>
        <p:sp>
          <p:nvSpPr>
            <p:cNvPr id="508" name="object 78"/>
            <p:cNvSpPr/>
            <p:nvPr/>
          </p:nvSpPr>
          <p:spPr>
            <a:xfrm>
              <a:off x="4847013" y="2976435"/>
              <a:ext cx="337185" cy="1336040"/>
            </a:xfrm>
            <a:custGeom>
              <a:avLst/>
              <a:gdLst/>
              <a:ahLst/>
              <a:cxnLst/>
              <a:rect l="l" t="t" r="r" b="b"/>
              <a:pathLst>
                <a:path w="337185" h="1336039">
                  <a:moveTo>
                    <a:pt x="0" y="1335963"/>
                  </a:moveTo>
                  <a:lnTo>
                    <a:pt x="336727" y="1335963"/>
                  </a:lnTo>
                  <a:lnTo>
                    <a:pt x="336727" y="0"/>
                  </a:lnTo>
                  <a:lnTo>
                    <a:pt x="0" y="0"/>
                  </a:lnTo>
                  <a:lnTo>
                    <a:pt x="0" y="1335963"/>
                  </a:lnTo>
                  <a:close/>
                </a:path>
              </a:pathLst>
            </a:custGeom>
            <a:solidFill>
              <a:srgbClr val="6D6E71"/>
            </a:solidFill>
          </p:spPr>
          <p:txBody>
            <a:bodyPr wrap="square" lIns="0" tIns="0" rIns="0" bIns="0" rtlCol="0"/>
            <a:lstStyle/>
            <a:p>
              <a:endParaRPr/>
            </a:p>
          </p:txBody>
        </p:sp>
        <p:sp>
          <p:nvSpPr>
            <p:cNvPr id="509" name="object 79"/>
            <p:cNvSpPr/>
            <p:nvPr/>
          </p:nvSpPr>
          <p:spPr>
            <a:xfrm>
              <a:off x="1154057" y="2976435"/>
              <a:ext cx="3571875" cy="1336040"/>
            </a:xfrm>
            <a:custGeom>
              <a:avLst/>
              <a:gdLst/>
              <a:ahLst/>
              <a:cxnLst/>
              <a:rect l="l" t="t" r="r" b="b"/>
              <a:pathLst>
                <a:path w="3571875" h="1336039">
                  <a:moveTo>
                    <a:pt x="0" y="1335963"/>
                  </a:moveTo>
                  <a:lnTo>
                    <a:pt x="3571392" y="1335963"/>
                  </a:lnTo>
                  <a:lnTo>
                    <a:pt x="3571392" y="0"/>
                  </a:lnTo>
                  <a:lnTo>
                    <a:pt x="0" y="0"/>
                  </a:lnTo>
                  <a:lnTo>
                    <a:pt x="0" y="1335963"/>
                  </a:lnTo>
                  <a:close/>
                </a:path>
              </a:pathLst>
            </a:custGeom>
            <a:solidFill>
              <a:srgbClr val="6D6E71"/>
            </a:solidFill>
          </p:spPr>
          <p:txBody>
            <a:bodyPr wrap="square" lIns="0" tIns="0" rIns="0" bIns="0" rtlCol="0"/>
            <a:lstStyle/>
            <a:p>
              <a:endParaRPr/>
            </a:p>
          </p:txBody>
        </p:sp>
        <p:sp>
          <p:nvSpPr>
            <p:cNvPr id="510" name="object 80"/>
            <p:cNvSpPr/>
            <p:nvPr/>
          </p:nvSpPr>
          <p:spPr>
            <a:xfrm>
              <a:off x="5412875" y="3096412"/>
              <a:ext cx="11430" cy="1216025"/>
            </a:xfrm>
            <a:custGeom>
              <a:avLst/>
              <a:gdLst/>
              <a:ahLst/>
              <a:cxnLst/>
              <a:rect l="l" t="t" r="r" b="b"/>
              <a:pathLst>
                <a:path w="11429" h="1216025">
                  <a:moveTo>
                    <a:pt x="0" y="1215999"/>
                  </a:moveTo>
                  <a:lnTo>
                    <a:pt x="11150" y="1215999"/>
                  </a:lnTo>
                  <a:lnTo>
                    <a:pt x="11150" y="0"/>
                  </a:lnTo>
                  <a:lnTo>
                    <a:pt x="0" y="0"/>
                  </a:lnTo>
                  <a:lnTo>
                    <a:pt x="0" y="1215999"/>
                  </a:lnTo>
                  <a:close/>
                </a:path>
              </a:pathLst>
            </a:custGeom>
            <a:solidFill>
              <a:srgbClr val="6D6E71"/>
            </a:solidFill>
          </p:spPr>
          <p:txBody>
            <a:bodyPr wrap="square" lIns="0" tIns="0" rIns="0" bIns="0" rtlCol="0"/>
            <a:lstStyle/>
            <a:p>
              <a:endParaRPr/>
            </a:p>
          </p:txBody>
        </p:sp>
        <p:sp>
          <p:nvSpPr>
            <p:cNvPr id="511" name="object 81"/>
            <p:cNvSpPr/>
            <p:nvPr/>
          </p:nvSpPr>
          <p:spPr>
            <a:xfrm>
              <a:off x="5076159" y="3096412"/>
              <a:ext cx="107950" cy="1216025"/>
            </a:xfrm>
            <a:custGeom>
              <a:avLst/>
              <a:gdLst/>
              <a:ahLst/>
              <a:cxnLst/>
              <a:rect l="l" t="t" r="r" b="b"/>
              <a:pathLst>
                <a:path w="107950" h="1216025">
                  <a:moveTo>
                    <a:pt x="0" y="1215999"/>
                  </a:moveTo>
                  <a:lnTo>
                    <a:pt x="107581" y="1215999"/>
                  </a:lnTo>
                  <a:lnTo>
                    <a:pt x="107581" y="0"/>
                  </a:lnTo>
                  <a:lnTo>
                    <a:pt x="0" y="0"/>
                  </a:lnTo>
                  <a:lnTo>
                    <a:pt x="0" y="1215999"/>
                  </a:lnTo>
                  <a:close/>
                </a:path>
              </a:pathLst>
            </a:custGeom>
            <a:solidFill>
              <a:srgbClr val="6D6E71"/>
            </a:solidFill>
          </p:spPr>
          <p:txBody>
            <a:bodyPr wrap="square" lIns="0" tIns="0" rIns="0" bIns="0" rtlCol="0"/>
            <a:lstStyle/>
            <a:p>
              <a:endParaRPr/>
            </a:p>
          </p:txBody>
        </p:sp>
        <p:sp>
          <p:nvSpPr>
            <p:cNvPr id="512" name="object 82"/>
            <p:cNvSpPr/>
            <p:nvPr/>
          </p:nvSpPr>
          <p:spPr>
            <a:xfrm>
              <a:off x="4847013" y="3096412"/>
              <a:ext cx="107950" cy="1216025"/>
            </a:xfrm>
            <a:custGeom>
              <a:avLst/>
              <a:gdLst/>
              <a:ahLst/>
              <a:cxnLst/>
              <a:rect l="l" t="t" r="r" b="b"/>
              <a:pathLst>
                <a:path w="107950" h="1216025">
                  <a:moveTo>
                    <a:pt x="0" y="1215999"/>
                  </a:moveTo>
                  <a:lnTo>
                    <a:pt x="107581" y="1215999"/>
                  </a:lnTo>
                  <a:lnTo>
                    <a:pt x="107581" y="0"/>
                  </a:lnTo>
                  <a:lnTo>
                    <a:pt x="0" y="0"/>
                  </a:lnTo>
                  <a:lnTo>
                    <a:pt x="0" y="1215999"/>
                  </a:lnTo>
                  <a:close/>
                </a:path>
              </a:pathLst>
            </a:custGeom>
            <a:solidFill>
              <a:srgbClr val="6D6E71"/>
            </a:solidFill>
          </p:spPr>
          <p:txBody>
            <a:bodyPr wrap="square" lIns="0" tIns="0" rIns="0" bIns="0" rtlCol="0"/>
            <a:lstStyle/>
            <a:p>
              <a:endParaRPr/>
            </a:p>
          </p:txBody>
        </p:sp>
        <p:sp>
          <p:nvSpPr>
            <p:cNvPr id="513" name="object 83"/>
            <p:cNvSpPr/>
            <p:nvPr/>
          </p:nvSpPr>
          <p:spPr>
            <a:xfrm>
              <a:off x="1154057" y="3096412"/>
              <a:ext cx="3571875" cy="1216025"/>
            </a:xfrm>
            <a:custGeom>
              <a:avLst/>
              <a:gdLst/>
              <a:ahLst/>
              <a:cxnLst/>
              <a:rect l="l" t="t" r="r" b="b"/>
              <a:pathLst>
                <a:path w="3571875" h="1216025">
                  <a:moveTo>
                    <a:pt x="0" y="1215999"/>
                  </a:moveTo>
                  <a:lnTo>
                    <a:pt x="3571392" y="1215999"/>
                  </a:lnTo>
                  <a:lnTo>
                    <a:pt x="3571392" y="0"/>
                  </a:lnTo>
                  <a:lnTo>
                    <a:pt x="0" y="0"/>
                  </a:lnTo>
                  <a:lnTo>
                    <a:pt x="0" y="1215999"/>
                  </a:lnTo>
                  <a:close/>
                </a:path>
              </a:pathLst>
            </a:custGeom>
            <a:solidFill>
              <a:srgbClr val="6D6E71"/>
            </a:solidFill>
          </p:spPr>
          <p:txBody>
            <a:bodyPr wrap="square" lIns="0" tIns="0" rIns="0" bIns="0" rtlCol="0"/>
            <a:lstStyle/>
            <a:p>
              <a:endParaRPr/>
            </a:p>
          </p:txBody>
        </p:sp>
        <p:sp>
          <p:nvSpPr>
            <p:cNvPr id="514" name="object 84"/>
            <p:cNvSpPr/>
            <p:nvPr/>
          </p:nvSpPr>
          <p:spPr>
            <a:xfrm>
              <a:off x="5183741" y="3247110"/>
              <a:ext cx="11430" cy="1065530"/>
            </a:xfrm>
            <a:custGeom>
              <a:avLst/>
              <a:gdLst/>
              <a:ahLst/>
              <a:cxnLst/>
              <a:rect l="l" t="t" r="r" b="b"/>
              <a:pathLst>
                <a:path w="11429" h="1065529">
                  <a:moveTo>
                    <a:pt x="0" y="1065288"/>
                  </a:moveTo>
                  <a:lnTo>
                    <a:pt x="10845" y="1065288"/>
                  </a:lnTo>
                  <a:lnTo>
                    <a:pt x="10845" y="0"/>
                  </a:lnTo>
                  <a:lnTo>
                    <a:pt x="0" y="0"/>
                  </a:lnTo>
                  <a:lnTo>
                    <a:pt x="0" y="1065288"/>
                  </a:lnTo>
                  <a:close/>
                </a:path>
              </a:pathLst>
            </a:custGeom>
            <a:solidFill>
              <a:srgbClr val="6D6E71"/>
            </a:solidFill>
          </p:spPr>
          <p:txBody>
            <a:bodyPr wrap="square" lIns="0" tIns="0" rIns="0" bIns="0" rtlCol="0"/>
            <a:lstStyle/>
            <a:p>
              <a:endParaRPr/>
            </a:p>
          </p:txBody>
        </p:sp>
        <p:sp>
          <p:nvSpPr>
            <p:cNvPr id="515" name="object 85"/>
            <p:cNvSpPr/>
            <p:nvPr/>
          </p:nvSpPr>
          <p:spPr>
            <a:xfrm>
              <a:off x="4847013" y="3247110"/>
              <a:ext cx="107950" cy="1065530"/>
            </a:xfrm>
            <a:custGeom>
              <a:avLst/>
              <a:gdLst/>
              <a:ahLst/>
              <a:cxnLst/>
              <a:rect l="l" t="t" r="r" b="b"/>
              <a:pathLst>
                <a:path w="107950" h="1065529">
                  <a:moveTo>
                    <a:pt x="0" y="1065288"/>
                  </a:moveTo>
                  <a:lnTo>
                    <a:pt x="107581" y="1065288"/>
                  </a:lnTo>
                  <a:lnTo>
                    <a:pt x="107581" y="0"/>
                  </a:lnTo>
                  <a:lnTo>
                    <a:pt x="0" y="0"/>
                  </a:lnTo>
                  <a:lnTo>
                    <a:pt x="0" y="1065288"/>
                  </a:lnTo>
                  <a:close/>
                </a:path>
              </a:pathLst>
            </a:custGeom>
            <a:solidFill>
              <a:srgbClr val="6D6E71"/>
            </a:solidFill>
          </p:spPr>
          <p:txBody>
            <a:bodyPr wrap="square" lIns="0" tIns="0" rIns="0" bIns="0" rtlCol="0"/>
            <a:lstStyle/>
            <a:p>
              <a:endParaRPr/>
            </a:p>
          </p:txBody>
        </p:sp>
        <p:sp>
          <p:nvSpPr>
            <p:cNvPr id="516" name="object 86"/>
            <p:cNvSpPr/>
            <p:nvPr/>
          </p:nvSpPr>
          <p:spPr>
            <a:xfrm>
              <a:off x="4617880" y="3247110"/>
              <a:ext cx="107950" cy="1065530"/>
            </a:xfrm>
            <a:custGeom>
              <a:avLst/>
              <a:gdLst/>
              <a:ahLst/>
              <a:cxnLst/>
              <a:rect l="l" t="t" r="r" b="b"/>
              <a:pathLst>
                <a:path w="107950" h="1065529">
                  <a:moveTo>
                    <a:pt x="0" y="1065288"/>
                  </a:moveTo>
                  <a:lnTo>
                    <a:pt x="107569" y="1065288"/>
                  </a:lnTo>
                  <a:lnTo>
                    <a:pt x="107569" y="0"/>
                  </a:lnTo>
                  <a:lnTo>
                    <a:pt x="0" y="0"/>
                  </a:lnTo>
                  <a:lnTo>
                    <a:pt x="0" y="1065288"/>
                  </a:lnTo>
                  <a:close/>
                </a:path>
              </a:pathLst>
            </a:custGeom>
            <a:solidFill>
              <a:srgbClr val="6D6E71"/>
            </a:solidFill>
          </p:spPr>
          <p:txBody>
            <a:bodyPr wrap="square" lIns="0" tIns="0" rIns="0" bIns="0" rtlCol="0"/>
            <a:lstStyle/>
            <a:p>
              <a:endParaRPr/>
            </a:p>
          </p:txBody>
        </p:sp>
        <p:sp>
          <p:nvSpPr>
            <p:cNvPr id="517" name="object 87"/>
            <p:cNvSpPr/>
            <p:nvPr/>
          </p:nvSpPr>
          <p:spPr>
            <a:xfrm>
              <a:off x="4388734" y="3247110"/>
              <a:ext cx="107950" cy="1065530"/>
            </a:xfrm>
            <a:custGeom>
              <a:avLst/>
              <a:gdLst/>
              <a:ahLst/>
              <a:cxnLst/>
              <a:rect l="l" t="t" r="r" b="b"/>
              <a:pathLst>
                <a:path w="107950" h="1065529">
                  <a:moveTo>
                    <a:pt x="0" y="1065288"/>
                  </a:moveTo>
                  <a:lnTo>
                    <a:pt x="107569" y="1065288"/>
                  </a:lnTo>
                  <a:lnTo>
                    <a:pt x="107569" y="0"/>
                  </a:lnTo>
                  <a:lnTo>
                    <a:pt x="0" y="0"/>
                  </a:lnTo>
                  <a:lnTo>
                    <a:pt x="0" y="1065288"/>
                  </a:lnTo>
                  <a:close/>
                </a:path>
              </a:pathLst>
            </a:custGeom>
            <a:solidFill>
              <a:srgbClr val="6D6E71"/>
            </a:solidFill>
          </p:spPr>
          <p:txBody>
            <a:bodyPr wrap="square" lIns="0" tIns="0" rIns="0" bIns="0" rtlCol="0"/>
            <a:lstStyle/>
            <a:p>
              <a:endParaRPr/>
            </a:p>
          </p:txBody>
        </p:sp>
        <p:sp>
          <p:nvSpPr>
            <p:cNvPr id="518" name="object 88"/>
            <p:cNvSpPr/>
            <p:nvPr/>
          </p:nvSpPr>
          <p:spPr>
            <a:xfrm>
              <a:off x="1154057" y="3247110"/>
              <a:ext cx="3113405" cy="1065530"/>
            </a:xfrm>
            <a:custGeom>
              <a:avLst/>
              <a:gdLst/>
              <a:ahLst/>
              <a:cxnLst/>
              <a:rect l="l" t="t" r="r" b="b"/>
              <a:pathLst>
                <a:path w="3113404" h="1065529">
                  <a:moveTo>
                    <a:pt x="0" y="1065288"/>
                  </a:moveTo>
                  <a:lnTo>
                    <a:pt x="3113100" y="1065288"/>
                  </a:lnTo>
                  <a:lnTo>
                    <a:pt x="3113100" y="0"/>
                  </a:lnTo>
                  <a:lnTo>
                    <a:pt x="0" y="0"/>
                  </a:lnTo>
                  <a:lnTo>
                    <a:pt x="0" y="1065288"/>
                  </a:lnTo>
                  <a:close/>
                </a:path>
              </a:pathLst>
            </a:custGeom>
            <a:solidFill>
              <a:srgbClr val="6D6E71"/>
            </a:solidFill>
          </p:spPr>
          <p:txBody>
            <a:bodyPr wrap="square" lIns="0" tIns="0" rIns="0" bIns="0" rtlCol="0"/>
            <a:lstStyle/>
            <a:p>
              <a:endParaRPr/>
            </a:p>
          </p:txBody>
        </p:sp>
        <p:sp>
          <p:nvSpPr>
            <p:cNvPr id="519" name="object 89"/>
            <p:cNvSpPr/>
            <p:nvPr/>
          </p:nvSpPr>
          <p:spPr>
            <a:xfrm>
              <a:off x="4954595" y="3376003"/>
              <a:ext cx="10795" cy="936625"/>
            </a:xfrm>
            <a:custGeom>
              <a:avLst/>
              <a:gdLst/>
              <a:ahLst/>
              <a:cxnLst/>
              <a:rect l="l" t="t" r="r" b="b"/>
              <a:pathLst>
                <a:path w="10795" h="936625">
                  <a:moveTo>
                    <a:pt x="0" y="936409"/>
                  </a:moveTo>
                  <a:lnTo>
                    <a:pt x="10553" y="936409"/>
                  </a:lnTo>
                  <a:lnTo>
                    <a:pt x="10553" y="0"/>
                  </a:lnTo>
                  <a:lnTo>
                    <a:pt x="0" y="0"/>
                  </a:lnTo>
                  <a:lnTo>
                    <a:pt x="0" y="936409"/>
                  </a:lnTo>
                  <a:close/>
                </a:path>
              </a:pathLst>
            </a:custGeom>
            <a:solidFill>
              <a:srgbClr val="6D6E71"/>
            </a:solidFill>
          </p:spPr>
          <p:txBody>
            <a:bodyPr wrap="square" lIns="0" tIns="0" rIns="0" bIns="0" rtlCol="0"/>
            <a:lstStyle/>
            <a:p>
              <a:endParaRPr/>
            </a:p>
          </p:txBody>
        </p:sp>
        <p:sp>
          <p:nvSpPr>
            <p:cNvPr id="520" name="object 90"/>
            <p:cNvSpPr/>
            <p:nvPr/>
          </p:nvSpPr>
          <p:spPr>
            <a:xfrm>
              <a:off x="4617880" y="3376003"/>
              <a:ext cx="107950" cy="936625"/>
            </a:xfrm>
            <a:custGeom>
              <a:avLst/>
              <a:gdLst/>
              <a:ahLst/>
              <a:cxnLst/>
              <a:rect l="l" t="t" r="r" b="b"/>
              <a:pathLst>
                <a:path w="107950" h="936625">
                  <a:moveTo>
                    <a:pt x="0" y="936409"/>
                  </a:moveTo>
                  <a:lnTo>
                    <a:pt x="107569" y="936409"/>
                  </a:lnTo>
                  <a:lnTo>
                    <a:pt x="107569" y="0"/>
                  </a:lnTo>
                  <a:lnTo>
                    <a:pt x="0" y="0"/>
                  </a:lnTo>
                  <a:lnTo>
                    <a:pt x="0" y="936409"/>
                  </a:lnTo>
                  <a:close/>
                </a:path>
              </a:pathLst>
            </a:custGeom>
            <a:solidFill>
              <a:srgbClr val="6D6E71"/>
            </a:solidFill>
          </p:spPr>
          <p:txBody>
            <a:bodyPr wrap="square" lIns="0" tIns="0" rIns="0" bIns="0" rtlCol="0"/>
            <a:lstStyle/>
            <a:p>
              <a:endParaRPr/>
            </a:p>
          </p:txBody>
        </p:sp>
        <p:sp>
          <p:nvSpPr>
            <p:cNvPr id="521" name="object 91"/>
            <p:cNvSpPr/>
            <p:nvPr/>
          </p:nvSpPr>
          <p:spPr>
            <a:xfrm>
              <a:off x="4388734" y="3376003"/>
              <a:ext cx="107950" cy="936625"/>
            </a:xfrm>
            <a:custGeom>
              <a:avLst/>
              <a:gdLst/>
              <a:ahLst/>
              <a:cxnLst/>
              <a:rect l="l" t="t" r="r" b="b"/>
              <a:pathLst>
                <a:path w="107950" h="936625">
                  <a:moveTo>
                    <a:pt x="0" y="936409"/>
                  </a:moveTo>
                  <a:lnTo>
                    <a:pt x="107569" y="936409"/>
                  </a:lnTo>
                  <a:lnTo>
                    <a:pt x="107569" y="0"/>
                  </a:lnTo>
                  <a:lnTo>
                    <a:pt x="0" y="0"/>
                  </a:lnTo>
                  <a:lnTo>
                    <a:pt x="0" y="936409"/>
                  </a:lnTo>
                  <a:close/>
                </a:path>
              </a:pathLst>
            </a:custGeom>
            <a:solidFill>
              <a:srgbClr val="6D6E71"/>
            </a:solidFill>
          </p:spPr>
          <p:txBody>
            <a:bodyPr wrap="square" lIns="0" tIns="0" rIns="0" bIns="0" rtlCol="0"/>
            <a:lstStyle/>
            <a:p>
              <a:endParaRPr/>
            </a:p>
          </p:txBody>
        </p:sp>
        <p:sp>
          <p:nvSpPr>
            <p:cNvPr id="522" name="object 92"/>
            <p:cNvSpPr/>
            <p:nvPr/>
          </p:nvSpPr>
          <p:spPr>
            <a:xfrm>
              <a:off x="1154057" y="3376003"/>
              <a:ext cx="3113405" cy="936625"/>
            </a:xfrm>
            <a:custGeom>
              <a:avLst/>
              <a:gdLst/>
              <a:ahLst/>
              <a:cxnLst/>
              <a:rect l="l" t="t" r="r" b="b"/>
              <a:pathLst>
                <a:path w="3113404" h="936625">
                  <a:moveTo>
                    <a:pt x="0" y="936409"/>
                  </a:moveTo>
                  <a:lnTo>
                    <a:pt x="3113100" y="936409"/>
                  </a:lnTo>
                  <a:lnTo>
                    <a:pt x="3113100" y="0"/>
                  </a:lnTo>
                  <a:lnTo>
                    <a:pt x="0" y="0"/>
                  </a:lnTo>
                  <a:lnTo>
                    <a:pt x="0" y="936409"/>
                  </a:lnTo>
                  <a:close/>
                </a:path>
              </a:pathLst>
            </a:custGeom>
            <a:solidFill>
              <a:srgbClr val="6D6E71"/>
            </a:solidFill>
          </p:spPr>
          <p:txBody>
            <a:bodyPr wrap="square" lIns="0" tIns="0" rIns="0" bIns="0" rtlCol="0"/>
            <a:lstStyle/>
            <a:p>
              <a:endParaRPr/>
            </a:p>
          </p:txBody>
        </p:sp>
        <p:sp>
          <p:nvSpPr>
            <p:cNvPr id="523" name="object 93"/>
            <p:cNvSpPr/>
            <p:nvPr/>
          </p:nvSpPr>
          <p:spPr>
            <a:xfrm>
              <a:off x="4617880" y="3553523"/>
              <a:ext cx="107950" cy="759460"/>
            </a:xfrm>
            <a:custGeom>
              <a:avLst/>
              <a:gdLst/>
              <a:ahLst/>
              <a:cxnLst/>
              <a:rect l="l" t="t" r="r" b="b"/>
              <a:pathLst>
                <a:path w="107950" h="759460">
                  <a:moveTo>
                    <a:pt x="0" y="758888"/>
                  </a:moveTo>
                  <a:lnTo>
                    <a:pt x="107569" y="758888"/>
                  </a:lnTo>
                  <a:lnTo>
                    <a:pt x="107569" y="0"/>
                  </a:lnTo>
                  <a:lnTo>
                    <a:pt x="0" y="0"/>
                  </a:lnTo>
                  <a:lnTo>
                    <a:pt x="0" y="758888"/>
                  </a:lnTo>
                  <a:close/>
                </a:path>
              </a:pathLst>
            </a:custGeom>
            <a:solidFill>
              <a:srgbClr val="6D6E71"/>
            </a:solidFill>
          </p:spPr>
          <p:txBody>
            <a:bodyPr wrap="square" lIns="0" tIns="0" rIns="0" bIns="0" rtlCol="0"/>
            <a:lstStyle/>
            <a:p>
              <a:endParaRPr/>
            </a:p>
          </p:txBody>
        </p:sp>
        <p:sp>
          <p:nvSpPr>
            <p:cNvPr id="524" name="object 94"/>
            <p:cNvSpPr/>
            <p:nvPr/>
          </p:nvSpPr>
          <p:spPr>
            <a:xfrm>
              <a:off x="4388734" y="3553523"/>
              <a:ext cx="107950" cy="759460"/>
            </a:xfrm>
            <a:custGeom>
              <a:avLst/>
              <a:gdLst/>
              <a:ahLst/>
              <a:cxnLst/>
              <a:rect l="l" t="t" r="r" b="b"/>
              <a:pathLst>
                <a:path w="107950" h="759460">
                  <a:moveTo>
                    <a:pt x="0" y="758888"/>
                  </a:moveTo>
                  <a:lnTo>
                    <a:pt x="107569" y="758888"/>
                  </a:lnTo>
                  <a:lnTo>
                    <a:pt x="107569" y="0"/>
                  </a:lnTo>
                  <a:lnTo>
                    <a:pt x="0" y="0"/>
                  </a:lnTo>
                  <a:lnTo>
                    <a:pt x="0" y="758888"/>
                  </a:lnTo>
                  <a:close/>
                </a:path>
              </a:pathLst>
            </a:custGeom>
            <a:solidFill>
              <a:srgbClr val="6D6E71"/>
            </a:solidFill>
          </p:spPr>
          <p:txBody>
            <a:bodyPr wrap="square" lIns="0" tIns="0" rIns="0" bIns="0" rtlCol="0"/>
            <a:lstStyle/>
            <a:p>
              <a:endParaRPr/>
            </a:p>
          </p:txBody>
        </p:sp>
        <p:sp>
          <p:nvSpPr>
            <p:cNvPr id="525" name="object 95"/>
            <p:cNvSpPr/>
            <p:nvPr/>
          </p:nvSpPr>
          <p:spPr>
            <a:xfrm>
              <a:off x="4159588" y="3553523"/>
              <a:ext cx="107950" cy="759460"/>
            </a:xfrm>
            <a:custGeom>
              <a:avLst/>
              <a:gdLst/>
              <a:ahLst/>
              <a:cxnLst/>
              <a:rect l="l" t="t" r="r" b="b"/>
              <a:pathLst>
                <a:path w="107950" h="759460">
                  <a:moveTo>
                    <a:pt x="0" y="758888"/>
                  </a:moveTo>
                  <a:lnTo>
                    <a:pt x="107569" y="758888"/>
                  </a:lnTo>
                  <a:lnTo>
                    <a:pt x="107569" y="0"/>
                  </a:lnTo>
                  <a:lnTo>
                    <a:pt x="0" y="0"/>
                  </a:lnTo>
                  <a:lnTo>
                    <a:pt x="0" y="758888"/>
                  </a:lnTo>
                  <a:close/>
                </a:path>
              </a:pathLst>
            </a:custGeom>
            <a:solidFill>
              <a:srgbClr val="6D6E71"/>
            </a:solidFill>
          </p:spPr>
          <p:txBody>
            <a:bodyPr wrap="square" lIns="0" tIns="0" rIns="0" bIns="0" rtlCol="0"/>
            <a:lstStyle/>
            <a:p>
              <a:endParaRPr/>
            </a:p>
          </p:txBody>
        </p:sp>
        <p:sp>
          <p:nvSpPr>
            <p:cNvPr id="526" name="object 96"/>
            <p:cNvSpPr/>
            <p:nvPr/>
          </p:nvSpPr>
          <p:spPr>
            <a:xfrm>
              <a:off x="1154057" y="3553523"/>
              <a:ext cx="2884170" cy="759460"/>
            </a:xfrm>
            <a:custGeom>
              <a:avLst/>
              <a:gdLst/>
              <a:ahLst/>
              <a:cxnLst/>
              <a:rect l="l" t="t" r="r" b="b"/>
              <a:pathLst>
                <a:path w="2884170" h="759460">
                  <a:moveTo>
                    <a:pt x="0" y="758888"/>
                  </a:moveTo>
                  <a:lnTo>
                    <a:pt x="2883954" y="758888"/>
                  </a:lnTo>
                  <a:lnTo>
                    <a:pt x="2883954" y="0"/>
                  </a:lnTo>
                  <a:lnTo>
                    <a:pt x="0" y="0"/>
                  </a:lnTo>
                  <a:lnTo>
                    <a:pt x="0" y="758888"/>
                  </a:lnTo>
                  <a:close/>
                </a:path>
              </a:pathLst>
            </a:custGeom>
            <a:solidFill>
              <a:srgbClr val="6D6E71"/>
            </a:solidFill>
          </p:spPr>
          <p:txBody>
            <a:bodyPr wrap="square" lIns="0" tIns="0" rIns="0" bIns="0" rtlCol="0"/>
            <a:lstStyle/>
            <a:p>
              <a:endParaRPr/>
            </a:p>
          </p:txBody>
        </p:sp>
        <p:sp>
          <p:nvSpPr>
            <p:cNvPr id="527" name="object 97"/>
            <p:cNvSpPr/>
            <p:nvPr/>
          </p:nvSpPr>
          <p:spPr>
            <a:xfrm>
              <a:off x="4496303" y="3758755"/>
              <a:ext cx="10160" cy="553720"/>
            </a:xfrm>
            <a:custGeom>
              <a:avLst/>
              <a:gdLst/>
              <a:ahLst/>
              <a:cxnLst/>
              <a:rect l="l" t="t" r="r" b="b"/>
              <a:pathLst>
                <a:path w="10160" h="553720">
                  <a:moveTo>
                    <a:pt x="0" y="553656"/>
                  </a:moveTo>
                  <a:lnTo>
                    <a:pt x="9956" y="553656"/>
                  </a:lnTo>
                  <a:lnTo>
                    <a:pt x="9956" y="0"/>
                  </a:lnTo>
                  <a:lnTo>
                    <a:pt x="0" y="0"/>
                  </a:lnTo>
                  <a:lnTo>
                    <a:pt x="0" y="553656"/>
                  </a:lnTo>
                  <a:close/>
                </a:path>
              </a:pathLst>
            </a:custGeom>
            <a:solidFill>
              <a:srgbClr val="6D6E71"/>
            </a:solidFill>
          </p:spPr>
          <p:txBody>
            <a:bodyPr wrap="square" lIns="0" tIns="0" rIns="0" bIns="0" rtlCol="0"/>
            <a:lstStyle/>
            <a:p>
              <a:endParaRPr/>
            </a:p>
          </p:txBody>
        </p:sp>
        <p:sp>
          <p:nvSpPr>
            <p:cNvPr id="528" name="object 98"/>
            <p:cNvSpPr/>
            <p:nvPr/>
          </p:nvSpPr>
          <p:spPr>
            <a:xfrm>
              <a:off x="4159588" y="3758755"/>
              <a:ext cx="107950" cy="553720"/>
            </a:xfrm>
            <a:custGeom>
              <a:avLst/>
              <a:gdLst/>
              <a:ahLst/>
              <a:cxnLst/>
              <a:rect l="l" t="t" r="r" b="b"/>
              <a:pathLst>
                <a:path w="107950" h="553720">
                  <a:moveTo>
                    <a:pt x="0" y="553656"/>
                  </a:moveTo>
                  <a:lnTo>
                    <a:pt x="107569" y="553656"/>
                  </a:lnTo>
                  <a:lnTo>
                    <a:pt x="107569" y="0"/>
                  </a:lnTo>
                  <a:lnTo>
                    <a:pt x="0" y="0"/>
                  </a:lnTo>
                  <a:lnTo>
                    <a:pt x="0" y="553656"/>
                  </a:lnTo>
                  <a:close/>
                </a:path>
              </a:pathLst>
            </a:custGeom>
            <a:solidFill>
              <a:srgbClr val="6D6E71"/>
            </a:solidFill>
          </p:spPr>
          <p:txBody>
            <a:bodyPr wrap="square" lIns="0" tIns="0" rIns="0" bIns="0" rtlCol="0"/>
            <a:lstStyle/>
            <a:p>
              <a:endParaRPr/>
            </a:p>
          </p:txBody>
        </p:sp>
        <p:sp>
          <p:nvSpPr>
            <p:cNvPr id="529" name="object 99"/>
            <p:cNvSpPr/>
            <p:nvPr/>
          </p:nvSpPr>
          <p:spPr>
            <a:xfrm>
              <a:off x="3930442" y="3758755"/>
              <a:ext cx="107950" cy="553720"/>
            </a:xfrm>
            <a:custGeom>
              <a:avLst/>
              <a:gdLst/>
              <a:ahLst/>
              <a:cxnLst/>
              <a:rect l="l" t="t" r="r" b="b"/>
              <a:pathLst>
                <a:path w="107950" h="553720">
                  <a:moveTo>
                    <a:pt x="0" y="553656"/>
                  </a:moveTo>
                  <a:lnTo>
                    <a:pt x="107569" y="553656"/>
                  </a:lnTo>
                  <a:lnTo>
                    <a:pt x="107569" y="0"/>
                  </a:lnTo>
                  <a:lnTo>
                    <a:pt x="0" y="0"/>
                  </a:lnTo>
                  <a:lnTo>
                    <a:pt x="0" y="553656"/>
                  </a:lnTo>
                  <a:close/>
                </a:path>
              </a:pathLst>
            </a:custGeom>
            <a:solidFill>
              <a:srgbClr val="6D6E71"/>
            </a:solidFill>
          </p:spPr>
          <p:txBody>
            <a:bodyPr wrap="square" lIns="0" tIns="0" rIns="0" bIns="0" rtlCol="0"/>
            <a:lstStyle/>
            <a:p>
              <a:endParaRPr/>
            </a:p>
          </p:txBody>
        </p:sp>
        <p:sp>
          <p:nvSpPr>
            <p:cNvPr id="530" name="object 100"/>
            <p:cNvSpPr/>
            <p:nvPr/>
          </p:nvSpPr>
          <p:spPr>
            <a:xfrm>
              <a:off x="3701296" y="3758755"/>
              <a:ext cx="107950" cy="553720"/>
            </a:xfrm>
            <a:custGeom>
              <a:avLst/>
              <a:gdLst/>
              <a:ahLst/>
              <a:cxnLst/>
              <a:rect l="l" t="t" r="r" b="b"/>
              <a:pathLst>
                <a:path w="107950" h="553720">
                  <a:moveTo>
                    <a:pt x="0" y="553656"/>
                  </a:moveTo>
                  <a:lnTo>
                    <a:pt x="107569" y="553656"/>
                  </a:lnTo>
                  <a:lnTo>
                    <a:pt x="107569" y="0"/>
                  </a:lnTo>
                  <a:lnTo>
                    <a:pt x="0" y="0"/>
                  </a:lnTo>
                  <a:lnTo>
                    <a:pt x="0" y="553656"/>
                  </a:lnTo>
                  <a:close/>
                </a:path>
              </a:pathLst>
            </a:custGeom>
            <a:solidFill>
              <a:srgbClr val="6D6E71"/>
            </a:solidFill>
          </p:spPr>
          <p:txBody>
            <a:bodyPr wrap="square" lIns="0" tIns="0" rIns="0" bIns="0" rtlCol="0"/>
            <a:lstStyle/>
            <a:p>
              <a:endParaRPr/>
            </a:p>
          </p:txBody>
        </p:sp>
        <p:sp>
          <p:nvSpPr>
            <p:cNvPr id="531" name="object 101"/>
            <p:cNvSpPr/>
            <p:nvPr/>
          </p:nvSpPr>
          <p:spPr>
            <a:xfrm>
              <a:off x="1154057" y="3758755"/>
              <a:ext cx="2425700" cy="553720"/>
            </a:xfrm>
            <a:custGeom>
              <a:avLst/>
              <a:gdLst/>
              <a:ahLst/>
              <a:cxnLst/>
              <a:rect l="l" t="t" r="r" b="b"/>
              <a:pathLst>
                <a:path w="2425700" h="553720">
                  <a:moveTo>
                    <a:pt x="0" y="553656"/>
                  </a:moveTo>
                  <a:lnTo>
                    <a:pt x="2425674" y="553656"/>
                  </a:lnTo>
                  <a:lnTo>
                    <a:pt x="2425674" y="0"/>
                  </a:lnTo>
                  <a:lnTo>
                    <a:pt x="0" y="0"/>
                  </a:lnTo>
                  <a:lnTo>
                    <a:pt x="0" y="553656"/>
                  </a:lnTo>
                  <a:close/>
                </a:path>
              </a:pathLst>
            </a:custGeom>
            <a:solidFill>
              <a:srgbClr val="6D6E71"/>
            </a:solidFill>
          </p:spPr>
          <p:txBody>
            <a:bodyPr wrap="square" lIns="0" tIns="0" rIns="0" bIns="0" rtlCol="0"/>
            <a:lstStyle/>
            <a:p>
              <a:endParaRPr/>
            </a:p>
          </p:txBody>
        </p:sp>
        <p:sp>
          <p:nvSpPr>
            <p:cNvPr id="532" name="object 102"/>
            <p:cNvSpPr/>
            <p:nvPr/>
          </p:nvSpPr>
          <p:spPr>
            <a:xfrm>
              <a:off x="4159588" y="3826052"/>
              <a:ext cx="107950" cy="486409"/>
            </a:xfrm>
            <a:custGeom>
              <a:avLst/>
              <a:gdLst/>
              <a:ahLst/>
              <a:cxnLst/>
              <a:rect l="l" t="t" r="r" b="b"/>
              <a:pathLst>
                <a:path w="107950" h="486410">
                  <a:moveTo>
                    <a:pt x="0" y="486359"/>
                  </a:moveTo>
                  <a:lnTo>
                    <a:pt x="107569" y="486359"/>
                  </a:lnTo>
                  <a:lnTo>
                    <a:pt x="107569" y="0"/>
                  </a:lnTo>
                  <a:lnTo>
                    <a:pt x="0" y="0"/>
                  </a:lnTo>
                  <a:lnTo>
                    <a:pt x="0" y="486359"/>
                  </a:lnTo>
                  <a:close/>
                </a:path>
              </a:pathLst>
            </a:custGeom>
            <a:solidFill>
              <a:srgbClr val="6D6E71"/>
            </a:solidFill>
          </p:spPr>
          <p:txBody>
            <a:bodyPr wrap="square" lIns="0" tIns="0" rIns="0" bIns="0" rtlCol="0"/>
            <a:lstStyle/>
            <a:p>
              <a:endParaRPr/>
            </a:p>
          </p:txBody>
        </p:sp>
        <p:sp>
          <p:nvSpPr>
            <p:cNvPr id="533" name="object 103"/>
            <p:cNvSpPr/>
            <p:nvPr/>
          </p:nvSpPr>
          <p:spPr>
            <a:xfrm>
              <a:off x="3930442" y="3826052"/>
              <a:ext cx="107950" cy="486409"/>
            </a:xfrm>
            <a:custGeom>
              <a:avLst/>
              <a:gdLst/>
              <a:ahLst/>
              <a:cxnLst/>
              <a:rect l="l" t="t" r="r" b="b"/>
              <a:pathLst>
                <a:path w="107950" h="486410">
                  <a:moveTo>
                    <a:pt x="0" y="486359"/>
                  </a:moveTo>
                  <a:lnTo>
                    <a:pt x="107569" y="486359"/>
                  </a:lnTo>
                  <a:lnTo>
                    <a:pt x="107569" y="0"/>
                  </a:lnTo>
                  <a:lnTo>
                    <a:pt x="0" y="0"/>
                  </a:lnTo>
                  <a:lnTo>
                    <a:pt x="0" y="486359"/>
                  </a:lnTo>
                  <a:close/>
                </a:path>
              </a:pathLst>
            </a:custGeom>
            <a:solidFill>
              <a:srgbClr val="6D6E71"/>
            </a:solidFill>
          </p:spPr>
          <p:txBody>
            <a:bodyPr wrap="square" lIns="0" tIns="0" rIns="0" bIns="0" rtlCol="0"/>
            <a:lstStyle/>
            <a:p>
              <a:endParaRPr/>
            </a:p>
          </p:txBody>
        </p:sp>
        <p:sp>
          <p:nvSpPr>
            <p:cNvPr id="534" name="object 104"/>
            <p:cNvSpPr/>
            <p:nvPr/>
          </p:nvSpPr>
          <p:spPr>
            <a:xfrm>
              <a:off x="3701296" y="3826052"/>
              <a:ext cx="107950" cy="486409"/>
            </a:xfrm>
            <a:custGeom>
              <a:avLst/>
              <a:gdLst/>
              <a:ahLst/>
              <a:cxnLst/>
              <a:rect l="l" t="t" r="r" b="b"/>
              <a:pathLst>
                <a:path w="107950" h="486410">
                  <a:moveTo>
                    <a:pt x="0" y="486359"/>
                  </a:moveTo>
                  <a:lnTo>
                    <a:pt x="107569" y="486359"/>
                  </a:lnTo>
                  <a:lnTo>
                    <a:pt x="107569" y="0"/>
                  </a:lnTo>
                  <a:lnTo>
                    <a:pt x="0" y="0"/>
                  </a:lnTo>
                  <a:lnTo>
                    <a:pt x="0" y="486359"/>
                  </a:lnTo>
                  <a:close/>
                </a:path>
              </a:pathLst>
            </a:custGeom>
            <a:solidFill>
              <a:srgbClr val="6D6E71"/>
            </a:solidFill>
          </p:spPr>
          <p:txBody>
            <a:bodyPr wrap="square" lIns="0" tIns="0" rIns="0" bIns="0" rtlCol="0"/>
            <a:lstStyle/>
            <a:p>
              <a:endParaRPr/>
            </a:p>
          </p:txBody>
        </p:sp>
        <p:sp>
          <p:nvSpPr>
            <p:cNvPr id="535" name="object 105"/>
            <p:cNvSpPr/>
            <p:nvPr/>
          </p:nvSpPr>
          <p:spPr>
            <a:xfrm>
              <a:off x="1154057" y="3826052"/>
              <a:ext cx="2425700" cy="486409"/>
            </a:xfrm>
            <a:custGeom>
              <a:avLst/>
              <a:gdLst/>
              <a:ahLst/>
              <a:cxnLst/>
              <a:rect l="l" t="t" r="r" b="b"/>
              <a:pathLst>
                <a:path w="2425700" h="486410">
                  <a:moveTo>
                    <a:pt x="0" y="486359"/>
                  </a:moveTo>
                  <a:lnTo>
                    <a:pt x="2425674" y="486359"/>
                  </a:lnTo>
                  <a:lnTo>
                    <a:pt x="2425674" y="0"/>
                  </a:lnTo>
                  <a:lnTo>
                    <a:pt x="0" y="0"/>
                  </a:lnTo>
                  <a:lnTo>
                    <a:pt x="0" y="486359"/>
                  </a:lnTo>
                  <a:close/>
                </a:path>
              </a:pathLst>
            </a:custGeom>
            <a:solidFill>
              <a:srgbClr val="6D6E71"/>
            </a:solidFill>
          </p:spPr>
          <p:txBody>
            <a:bodyPr wrap="square" lIns="0" tIns="0" rIns="0" bIns="0" rtlCol="0"/>
            <a:lstStyle/>
            <a:p>
              <a:endParaRPr/>
            </a:p>
          </p:txBody>
        </p:sp>
        <p:sp>
          <p:nvSpPr>
            <p:cNvPr id="536" name="object 106"/>
            <p:cNvSpPr/>
            <p:nvPr/>
          </p:nvSpPr>
          <p:spPr>
            <a:xfrm>
              <a:off x="3930442" y="3944861"/>
              <a:ext cx="107950" cy="367665"/>
            </a:xfrm>
            <a:custGeom>
              <a:avLst/>
              <a:gdLst/>
              <a:ahLst/>
              <a:cxnLst/>
              <a:rect l="l" t="t" r="r" b="b"/>
              <a:pathLst>
                <a:path w="107950" h="367664">
                  <a:moveTo>
                    <a:pt x="0" y="367538"/>
                  </a:moveTo>
                  <a:lnTo>
                    <a:pt x="107569" y="367538"/>
                  </a:lnTo>
                  <a:lnTo>
                    <a:pt x="107569" y="0"/>
                  </a:lnTo>
                  <a:lnTo>
                    <a:pt x="0" y="0"/>
                  </a:lnTo>
                  <a:lnTo>
                    <a:pt x="0" y="367538"/>
                  </a:lnTo>
                  <a:close/>
                </a:path>
              </a:pathLst>
            </a:custGeom>
            <a:solidFill>
              <a:srgbClr val="6D6E71"/>
            </a:solidFill>
          </p:spPr>
          <p:txBody>
            <a:bodyPr wrap="square" lIns="0" tIns="0" rIns="0" bIns="0" rtlCol="0"/>
            <a:lstStyle/>
            <a:p>
              <a:endParaRPr/>
            </a:p>
          </p:txBody>
        </p:sp>
        <p:sp>
          <p:nvSpPr>
            <p:cNvPr id="537" name="object 107"/>
            <p:cNvSpPr/>
            <p:nvPr/>
          </p:nvSpPr>
          <p:spPr>
            <a:xfrm>
              <a:off x="3701296" y="3944861"/>
              <a:ext cx="107950" cy="367665"/>
            </a:xfrm>
            <a:custGeom>
              <a:avLst/>
              <a:gdLst/>
              <a:ahLst/>
              <a:cxnLst/>
              <a:rect l="l" t="t" r="r" b="b"/>
              <a:pathLst>
                <a:path w="107950" h="367664">
                  <a:moveTo>
                    <a:pt x="0" y="367538"/>
                  </a:moveTo>
                  <a:lnTo>
                    <a:pt x="107569" y="367538"/>
                  </a:lnTo>
                  <a:lnTo>
                    <a:pt x="107569" y="0"/>
                  </a:lnTo>
                  <a:lnTo>
                    <a:pt x="0" y="0"/>
                  </a:lnTo>
                  <a:lnTo>
                    <a:pt x="0" y="367538"/>
                  </a:lnTo>
                  <a:close/>
                </a:path>
              </a:pathLst>
            </a:custGeom>
            <a:solidFill>
              <a:srgbClr val="6D6E71"/>
            </a:solidFill>
          </p:spPr>
          <p:txBody>
            <a:bodyPr wrap="square" lIns="0" tIns="0" rIns="0" bIns="0" rtlCol="0"/>
            <a:lstStyle/>
            <a:p>
              <a:endParaRPr/>
            </a:p>
          </p:txBody>
        </p:sp>
        <p:sp>
          <p:nvSpPr>
            <p:cNvPr id="538" name="object 108"/>
            <p:cNvSpPr/>
            <p:nvPr/>
          </p:nvSpPr>
          <p:spPr>
            <a:xfrm>
              <a:off x="3472150" y="3944861"/>
              <a:ext cx="107950" cy="367665"/>
            </a:xfrm>
            <a:custGeom>
              <a:avLst/>
              <a:gdLst/>
              <a:ahLst/>
              <a:cxnLst/>
              <a:rect l="l" t="t" r="r" b="b"/>
              <a:pathLst>
                <a:path w="107950" h="367664">
                  <a:moveTo>
                    <a:pt x="0" y="367538"/>
                  </a:moveTo>
                  <a:lnTo>
                    <a:pt x="107581" y="367538"/>
                  </a:lnTo>
                  <a:lnTo>
                    <a:pt x="107581" y="0"/>
                  </a:lnTo>
                  <a:lnTo>
                    <a:pt x="0" y="0"/>
                  </a:lnTo>
                  <a:lnTo>
                    <a:pt x="0" y="367538"/>
                  </a:lnTo>
                  <a:close/>
                </a:path>
              </a:pathLst>
            </a:custGeom>
            <a:solidFill>
              <a:srgbClr val="6D6E71"/>
            </a:solidFill>
          </p:spPr>
          <p:txBody>
            <a:bodyPr wrap="square" lIns="0" tIns="0" rIns="0" bIns="0" rtlCol="0"/>
            <a:lstStyle/>
            <a:p>
              <a:endParaRPr/>
            </a:p>
          </p:txBody>
        </p:sp>
        <p:sp>
          <p:nvSpPr>
            <p:cNvPr id="539" name="object 109"/>
            <p:cNvSpPr/>
            <p:nvPr/>
          </p:nvSpPr>
          <p:spPr>
            <a:xfrm>
              <a:off x="3243003" y="3944861"/>
              <a:ext cx="107950" cy="367665"/>
            </a:xfrm>
            <a:custGeom>
              <a:avLst/>
              <a:gdLst/>
              <a:ahLst/>
              <a:cxnLst/>
              <a:rect l="l" t="t" r="r" b="b"/>
              <a:pathLst>
                <a:path w="107950" h="367664">
                  <a:moveTo>
                    <a:pt x="0" y="367538"/>
                  </a:moveTo>
                  <a:lnTo>
                    <a:pt x="107581" y="367538"/>
                  </a:lnTo>
                  <a:lnTo>
                    <a:pt x="107581" y="0"/>
                  </a:lnTo>
                  <a:lnTo>
                    <a:pt x="0" y="0"/>
                  </a:lnTo>
                  <a:lnTo>
                    <a:pt x="0" y="367538"/>
                  </a:lnTo>
                  <a:close/>
                </a:path>
              </a:pathLst>
            </a:custGeom>
            <a:solidFill>
              <a:srgbClr val="6D6E71"/>
            </a:solidFill>
          </p:spPr>
          <p:txBody>
            <a:bodyPr wrap="square" lIns="0" tIns="0" rIns="0" bIns="0" rtlCol="0"/>
            <a:lstStyle/>
            <a:p>
              <a:endParaRPr/>
            </a:p>
          </p:txBody>
        </p:sp>
        <p:sp>
          <p:nvSpPr>
            <p:cNvPr id="540" name="object 110"/>
            <p:cNvSpPr/>
            <p:nvPr/>
          </p:nvSpPr>
          <p:spPr>
            <a:xfrm>
              <a:off x="3013857" y="3944861"/>
              <a:ext cx="107950" cy="367665"/>
            </a:xfrm>
            <a:custGeom>
              <a:avLst/>
              <a:gdLst/>
              <a:ahLst/>
              <a:cxnLst/>
              <a:rect l="l" t="t" r="r" b="b"/>
              <a:pathLst>
                <a:path w="107950" h="367664">
                  <a:moveTo>
                    <a:pt x="0" y="367538"/>
                  </a:moveTo>
                  <a:lnTo>
                    <a:pt x="107581" y="367538"/>
                  </a:lnTo>
                  <a:lnTo>
                    <a:pt x="107581" y="0"/>
                  </a:lnTo>
                  <a:lnTo>
                    <a:pt x="0" y="0"/>
                  </a:lnTo>
                  <a:lnTo>
                    <a:pt x="0" y="367538"/>
                  </a:lnTo>
                  <a:close/>
                </a:path>
              </a:pathLst>
            </a:custGeom>
            <a:solidFill>
              <a:srgbClr val="6D6E71"/>
            </a:solidFill>
          </p:spPr>
          <p:txBody>
            <a:bodyPr wrap="square" lIns="0" tIns="0" rIns="0" bIns="0" rtlCol="0"/>
            <a:lstStyle/>
            <a:p>
              <a:endParaRPr/>
            </a:p>
          </p:txBody>
        </p:sp>
        <p:sp>
          <p:nvSpPr>
            <p:cNvPr id="541" name="object 111"/>
            <p:cNvSpPr/>
            <p:nvPr/>
          </p:nvSpPr>
          <p:spPr>
            <a:xfrm>
              <a:off x="1154057" y="3944861"/>
              <a:ext cx="1738630" cy="367665"/>
            </a:xfrm>
            <a:custGeom>
              <a:avLst/>
              <a:gdLst/>
              <a:ahLst/>
              <a:cxnLst/>
              <a:rect l="l" t="t" r="r" b="b"/>
              <a:pathLst>
                <a:path w="1738630" h="367664">
                  <a:moveTo>
                    <a:pt x="0" y="367538"/>
                  </a:moveTo>
                  <a:lnTo>
                    <a:pt x="1738236" y="367538"/>
                  </a:lnTo>
                  <a:lnTo>
                    <a:pt x="1738236" y="0"/>
                  </a:lnTo>
                  <a:lnTo>
                    <a:pt x="0" y="0"/>
                  </a:lnTo>
                  <a:lnTo>
                    <a:pt x="0" y="367538"/>
                  </a:lnTo>
                  <a:close/>
                </a:path>
              </a:pathLst>
            </a:custGeom>
            <a:solidFill>
              <a:srgbClr val="6D6E71"/>
            </a:solidFill>
          </p:spPr>
          <p:txBody>
            <a:bodyPr wrap="square" lIns="0" tIns="0" rIns="0" bIns="0" rtlCol="0"/>
            <a:lstStyle/>
            <a:p>
              <a:endParaRPr/>
            </a:p>
          </p:txBody>
        </p:sp>
        <p:sp>
          <p:nvSpPr>
            <p:cNvPr id="542" name="object 112"/>
            <p:cNvSpPr/>
            <p:nvPr/>
          </p:nvSpPr>
          <p:spPr>
            <a:xfrm>
              <a:off x="3701296" y="4028008"/>
              <a:ext cx="107950" cy="284480"/>
            </a:xfrm>
            <a:custGeom>
              <a:avLst/>
              <a:gdLst/>
              <a:ahLst/>
              <a:cxnLst/>
              <a:rect l="l" t="t" r="r" b="b"/>
              <a:pathLst>
                <a:path w="107950" h="284479">
                  <a:moveTo>
                    <a:pt x="0" y="284403"/>
                  </a:moveTo>
                  <a:lnTo>
                    <a:pt x="107569" y="284403"/>
                  </a:lnTo>
                  <a:lnTo>
                    <a:pt x="107569" y="0"/>
                  </a:lnTo>
                  <a:lnTo>
                    <a:pt x="0" y="0"/>
                  </a:lnTo>
                  <a:lnTo>
                    <a:pt x="0" y="284403"/>
                  </a:lnTo>
                  <a:close/>
                </a:path>
              </a:pathLst>
            </a:custGeom>
            <a:solidFill>
              <a:srgbClr val="6D6E71"/>
            </a:solidFill>
          </p:spPr>
          <p:txBody>
            <a:bodyPr wrap="square" lIns="0" tIns="0" rIns="0" bIns="0" rtlCol="0"/>
            <a:lstStyle/>
            <a:p>
              <a:endParaRPr/>
            </a:p>
          </p:txBody>
        </p:sp>
        <p:sp>
          <p:nvSpPr>
            <p:cNvPr id="543" name="object 113"/>
            <p:cNvSpPr/>
            <p:nvPr/>
          </p:nvSpPr>
          <p:spPr>
            <a:xfrm>
              <a:off x="3472150" y="4028008"/>
              <a:ext cx="107950" cy="284480"/>
            </a:xfrm>
            <a:custGeom>
              <a:avLst/>
              <a:gdLst/>
              <a:ahLst/>
              <a:cxnLst/>
              <a:rect l="l" t="t" r="r" b="b"/>
              <a:pathLst>
                <a:path w="107950" h="284479">
                  <a:moveTo>
                    <a:pt x="0" y="284403"/>
                  </a:moveTo>
                  <a:lnTo>
                    <a:pt x="107581" y="284403"/>
                  </a:lnTo>
                  <a:lnTo>
                    <a:pt x="107581" y="0"/>
                  </a:lnTo>
                  <a:lnTo>
                    <a:pt x="0" y="0"/>
                  </a:lnTo>
                  <a:lnTo>
                    <a:pt x="0" y="284403"/>
                  </a:lnTo>
                  <a:close/>
                </a:path>
              </a:pathLst>
            </a:custGeom>
            <a:solidFill>
              <a:srgbClr val="6D6E71"/>
            </a:solidFill>
          </p:spPr>
          <p:txBody>
            <a:bodyPr wrap="square" lIns="0" tIns="0" rIns="0" bIns="0" rtlCol="0"/>
            <a:lstStyle/>
            <a:p>
              <a:endParaRPr/>
            </a:p>
          </p:txBody>
        </p:sp>
        <p:sp>
          <p:nvSpPr>
            <p:cNvPr id="544" name="object 114"/>
            <p:cNvSpPr/>
            <p:nvPr/>
          </p:nvSpPr>
          <p:spPr>
            <a:xfrm>
              <a:off x="3243003" y="4028008"/>
              <a:ext cx="107950" cy="284480"/>
            </a:xfrm>
            <a:custGeom>
              <a:avLst/>
              <a:gdLst/>
              <a:ahLst/>
              <a:cxnLst/>
              <a:rect l="l" t="t" r="r" b="b"/>
              <a:pathLst>
                <a:path w="107950" h="284479">
                  <a:moveTo>
                    <a:pt x="0" y="284403"/>
                  </a:moveTo>
                  <a:lnTo>
                    <a:pt x="107581" y="284403"/>
                  </a:lnTo>
                  <a:lnTo>
                    <a:pt x="107581" y="0"/>
                  </a:lnTo>
                  <a:lnTo>
                    <a:pt x="0" y="0"/>
                  </a:lnTo>
                  <a:lnTo>
                    <a:pt x="0" y="284403"/>
                  </a:lnTo>
                  <a:close/>
                </a:path>
              </a:pathLst>
            </a:custGeom>
            <a:solidFill>
              <a:srgbClr val="6D6E71"/>
            </a:solidFill>
          </p:spPr>
          <p:txBody>
            <a:bodyPr wrap="square" lIns="0" tIns="0" rIns="0" bIns="0" rtlCol="0"/>
            <a:lstStyle/>
            <a:p>
              <a:endParaRPr/>
            </a:p>
          </p:txBody>
        </p:sp>
        <p:sp>
          <p:nvSpPr>
            <p:cNvPr id="545" name="object 115"/>
            <p:cNvSpPr/>
            <p:nvPr/>
          </p:nvSpPr>
          <p:spPr>
            <a:xfrm>
              <a:off x="3013857" y="4028008"/>
              <a:ext cx="107950" cy="284480"/>
            </a:xfrm>
            <a:custGeom>
              <a:avLst/>
              <a:gdLst/>
              <a:ahLst/>
              <a:cxnLst/>
              <a:rect l="l" t="t" r="r" b="b"/>
              <a:pathLst>
                <a:path w="107950" h="284479">
                  <a:moveTo>
                    <a:pt x="0" y="284403"/>
                  </a:moveTo>
                  <a:lnTo>
                    <a:pt x="107581" y="284403"/>
                  </a:lnTo>
                  <a:lnTo>
                    <a:pt x="107581" y="0"/>
                  </a:lnTo>
                  <a:lnTo>
                    <a:pt x="0" y="0"/>
                  </a:lnTo>
                  <a:lnTo>
                    <a:pt x="0" y="284403"/>
                  </a:lnTo>
                  <a:close/>
                </a:path>
              </a:pathLst>
            </a:custGeom>
            <a:solidFill>
              <a:srgbClr val="6D6E71"/>
            </a:solidFill>
          </p:spPr>
          <p:txBody>
            <a:bodyPr wrap="square" lIns="0" tIns="0" rIns="0" bIns="0" rtlCol="0"/>
            <a:lstStyle/>
            <a:p>
              <a:endParaRPr/>
            </a:p>
          </p:txBody>
        </p:sp>
        <p:sp>
          <p:nvSpPr>
            <p:cNvPr id="546" name="object 116"/>
            <p:cNvSpPr/>
            <p:nvPr/>
          </p:nvSpPr>
          <p:spPr>
            <a:xfrm>
              <a:off x="2784724" y="4028008"/>
              <a:ext cx="107950" cy="284480"/>
            </a:xfrm>
            <a:custGeom>
              <a:avLst/>
              <a:gdLst/>
              <a:ahLst/>
              <a:cxnLst/>
              <a:rect l="l" t="t" r="r" b="b"/>
              <a:pathLst>
                <a:path w="107950" h="284479">
                  <a:moveTo>
                    <a:pt x="0" y="284403"/>
                  </a:moveTo>
                  <a:lnTo>
                    <a:pt x="107569" y="284403"/>
                  </a:lnTo>
                  <a:lnTo>
                    <a:pt x="107569" y="0"/>
                  </a:lnTo>
                  <a:lnTo>
                    <a:pt x="0" y="0"/>
                  </a:lnTo>
                  <a:lnTo>
                    <a:pt x="0" y="284403"/>
                  </a:lnTo>
                  <a:close/>
                </a:path>
              </a:pathLst>
            </a:custGeom>
            <a:solidFill>
              <a:srgbClr val="6D6E71"/>
            </a:solidFill>
          </p:spPr>
          <p:txBody>
            <a:bodyPr wrap="square" lIns="0" tIns="0" rIns="0" bIns="0" rtlCol="0"/>
            <a:lstStyle/>
            <a:p>
              <a:endParaRPr/>
            </a:p>
          </p:txBody>
        </p:sp>
        <p:sp>
          <p:nvSpPr>
            <p:cNvPr id="547" name="object 117"/>
            <p:cNvSpPr/>
            <p:nvPr/>
          </p:nvSpPr>
          <p:spPr>
            <a:xfrm>
              <a:off x="2555578" y="4028008"/>
              <a:ext cx="107950" cy="284480"/>
            </a:xfrm>
            <a:custGeom>
              <a:avLst/>
              <a:gdLst/>
              <a:ahLst/>
              <a:cxnLst/>
              <a:rect l="l" t="t" r="r" b="b"/>
              <a:pathLst>
                <a:path w="107950" h="284479">
                  <a:moveTo>
                    <a:pt x="0" y="284403"/>
                  </a:moveTo>
                  <a:lnTo>
                    <a:pt x="107569" y="284403"/>
                  </a:lnTo>
                  <a:lnTo>
                    <a:pt x="107569" y="0"/>
                  </a:lnTo>
                  <a:lnTo>
                    <a:pt x="0" y="0"/>
                  </a:lnTo>
                  <a:lnTo>
                    <a:pt x="0" y="284403"/>
                  </a:lnTo>
                  <a:close/>
                </a:path>
              </a:pathLst>
            </a:custGeom>
            <a:solidFill>
              <a:srgbClr val="6D6E71"/>
            </a:solidFill>
          </p:spPr>
          <p:txBody>
            <a:bodyPr wrap="square" lIns="0" tIns="0" rIns="0" bIns="0" rtlCol="0"/>
            <a:lstStyle/>
            <a:p>
              <a:endParaRPr/>
            </a:p>
          </p:txBody>
        </p:sp>
        <p:sp>
          <p:nvSpPr>
            <p:cNvPr id="548" name="object 118"/>
            <p:cNvSpPr/>
            <p:nvPr/>
          </p:nvSpPr>
          <p:spPr>
            <a:xfrm>
              <a:off x="2326432" y="4028008"/>
              <a:ext cx="107950" cy="284480"/>
            </a:xfrm>
            <a:custGeom>
              <a:avLst/>
              <a:gdLst/>
              <a:ahLst/>
              <a:cxnLst/>
              <a:rect l="l" t="t" r="r" b="b"/>
              <a:pathLst>
                <a:path w="107950" h="284479">
                  <a:moveTo>
                    <a:pt x="0" y="284403"/>
                  </a:moveTo>
                  <a:lnTo>
                    <a:pt x="107569" y="284403"/>
                  </a:lnTo>
                  <a:lnTo>
                    <a:pt x="107569" y="0"/>
                  </a:lnTo>
                  <a:lnTo>
                    <a:pt x="0" y="0"/>
                  </a:lnTo>
                  <a:lnTo>
                    <a:pt x="0" y="284403"/>
                  </a:lnTo>
                  <a:close/>
                </a:path>
              </a:pathLst>
            </a:custGeom>
            <a:solidFill>
              <a:srgbClr val="6D6E71"/>
            </a:solidFill>
          </p:spPr>
          <p:txBody>
            <a:bodyPr wrap="square" lIns="0" tIns="0" rIns="0" bIns="0" rtlCol="0"/>
            <a:lstStyle/>
            <a:p>
              <a:endParaRPr/>
            </a:p>
          </p:txBody>
        </p:sp>
        <p:sp>
          <p:nvSpPr>
            <p:cNvPr id="549" name="object 119"/>
            <p:cNvSpPr/>
            <p:nvPr/>
          </p:nvSpPr>
          <p:spPr>
            <a:xfrm>
              <a:off x="2097286" y="4028008"/>
              <a:ext cx="107950" cy="284480"/>
            </a:xfrm>
            <a:custGeom>
              <a:avLst/>
              <a:gdLst/>
              <a:ahLst/>
              <a:cxnLst/>
              <a:rect l="l" t="t" r="r" b="b"/>
              <a:pathLst>
                <a:path w="107950" h="284479">
                  <a:moveTo>
                    <a:pt x="0" y="284403"/>
                  </a:moveTo>
                  <a:lnTo>
                    <a:pt x="107569" y="284403"/>
                  </a:lnTo>
                  <a:lnTo>
                    <a:pt x="107569" y="0"/>
                  </a:lnTo>
                  <a:lnTo>
                    <a:pt x="0" y="0"/>
                  </a:lnTo>
                  <a:lnTo>
                    <a:pt x="0" y="284403"/>
                  </a:lnTo>
                  <a:close/>
                </a:path>
              </a:pathLst>
            </a:custGeom>
            <a:solidFill>
              <a:srgbClr val="6D6E71"/>
            </a:solidFill>
          </p:spPr>
          <p:txBody>
            <a:bodyPr wrap="square" lIns="0" tIns="0" rIns="0" bIns="0" rtlCol="0"/>
            <a:lstStyle/>
            <a:p>
              <a:endParaRPr/>
            </a:p>
          </p:txBody>
        </p:sp>
        <p:sp>
          <p:nvSpPr>
            <p:cNvPr id="550" name="object 120"/>
            <p:cNvSpPr/>
            <p:nvPr/>
          </p:nvSpPr>
          <p:spPr>
            <a:xfrm>
              <a:off x="1154057" y="4028008"/>
              <a:ext cx="821690" cy="284480"/>
            </a:xfrm>
            <a:custGeom>
              <a:avLst/>
              <a:gdLst/>
              <a:ahLst/>
              <a:cxnLst/>
              <a:rect l="l" t="t" r="r" b="b"/>
              <a:pathLst>
                <a:path w="821689" h="284479">
                  <a:moveTo>
                    <a:pt x="0" y="284403"/>
                  </a:moveTo>
                  <a:lnTo>
                    <a:pt x="821651" y="284403"/>
                  </a:lnTo>
                  <a:lnTo>
                    <a:pt x="821651" y="0"/>
                  </a:lnTo>
                  <a:lnTo>
                    <a:pt x="0" y="0"/>
                  </a:lnTo>
                  <a:lnTo>
                    <a:pt x="0" y="284403"/>
                  </a:lnTo>
                  <a:close/>
                </a:path>
              </a:pathLst>
            </a:custGeom>
            <a:solidFill>
              <a:srgbClr val="6D6E71"/>
            </a:solidFill>
          </p:spPr>
          <p:txBody>
            <a:bodyPr wrap="square" lIns="0" tIns="0" rIns="0" bIns="0" rtlCol="0"/>
            <a:lstStyle/>
            <a:p>
              <a:endParaRPr/>
            </a:p>
          </p:txBody>
        </p:sp>
        <p:sp>
          <p:nvSpPr>
            <p:cNvPr id="551" name="object 121"/>
            <p:cNvSpPr/>
            <p:nvPr/>
          </p:nvSpPr>
          <p:spPr>
            <a:xfrm>
              <a:off x="3579731" y="4098645"/>
              <a:ext cx="8890" cy="213995"/>
            </a:xfrm>
            <a:custGeom>
              <a:avLst/>
              <a:gdLst/>
              <a:ahLst/>
              <a:cxnLst/>
              <a:rect l="l" t="t" r="r" b="b"/>
              <a:pathLst>
                <a:path w="8889" h="213995">
                  <a:moveTo>
                    <a:pt x="0" y="213766"/>
                  </a:moveTo>
                  <a:lnTo>
                    <a:pt x="8737" y="213766"/>
                  </a:lnTo>
                  <a:lnTo>
                    <a:pt x="8737" y="0"/>
                  </a:lnTo>
                  <a:lnTo>
                    <a:pt x="0" y="0"/>
                  </a:lnTo>
                  <a:lnTo>
                    <a:pt x="0" y="213766"/>
                  </a:lnTo>
                  <a:close/>
                </a:path>
              </a:pathLst>
            </a:custGeom>
            <a:solidFill>
              <a:srgbClr val="6D6E71"/>
            </a:solidFill>
          </p:spPr>
          <p:txBody>
            <a:bodyPr wrap="square" lIns="0" tIns="0" rIns="0" bIns="0" rtlCol="0"/>
            <a:lstStyle/>
            <a:p>
              <a:endParaRPr/>
            </a:p>
          </p:txBody>
        </p:sp>
        <p:sp>
          <p:nvSpPr>
            <p:cNvPr id="552" name="object 122"/>
            <p:cNvSpPr/>
            <p:nvPr/>
          </p:nvSpPr>
          <p:spPr>
            <a:xfrm>
              <a:off x="3243003" y="4098645"/>
              <a:ext cx="107950" cy="213995"/>
            </a:xfrm>
            <a:custGeom>
              <a:avLst/>
              <a:gdLst/>
              <a:ahLst/>
              <a:cxnLst/>
              <a:rect l="l" t="t" r="r" b="b"/>
              <a:pathLst>
                <a:path w="107950" h="213995">
                  <a:moveTo>
                    <a:pt x="0" y="213766"/>
                  </a:moveTo>
                  <a:lnTo>
                    <a:pt x="107581" y="213766"/>
                  </a:lnTo>
                  <a:lnTo>
                    <a:pt x="107581" y="0"/>
                  </a:lnTo>
                  <a:lnTo>
                    <a:pt x="0" y="0"/>
                  </a:lnTo>
                  <a:lnTo>
                    <a:pt x="0" y="213766"/>
                  </a:lnTo>
                  <a:close/>
                </a:path>
              </a:pathLst>
            </a:custGeom>
            <a:solidFill>
              <a:srgbClr val="6D6E71"/>
            </a:solidFill>
          </p:spPr>
          <p:txBody>
            <a:bodyPr wrap="square" lIns="0" tIns="0" rIns="0" bIns="0" rtlCol="0"/>
            <a:lstStyle/>
            <a:p>
              <a:endParaRPr/>
            </a:p>
          </p:txBody>
        </p:sp>
        <p:sp>
          <p:nvSpPr>
            <p:cNvPr id="553" name="object 123"/>
            <p:cNvSpPr/>
            <p:nvPr/>
          </p:nvSpPr>
          <p:spPr>
            <a:xfrm>
              <a:off x="3013857" y="4098645"/>
              <a:ext cx="107950" cy="213995"/>
            </a:xfrm>
            <a:custGeom>
              <a:avLst/>
              <a:gdLst/>
              <a:ahLst/>
              <a:cxnLst/>
              <a:rect l="l" t="t" r="r" b="b"/>
              <a:pathLst>
                <a:path w="107950" h="213995">
                  <a:moveTo>
                    <a:pt x="0" y="213766"/>
                  </a:moveTo>
                  <a:lnTo>
                    <a:pt x="107581" y="213766"/>
                  </a:lnTo>
                  <a:lnTo>
                    <a:pt x="107581" y="0"/>
                  </a:lnTo>
                  <a:lnTo>
                    <a:pt x="0" y="0"/>
                  </a:lnTo>
                  <a:lnTo>
                    <a:pt x="0" y="213766"/>
                  </a:lnTo>
                  <a:close/>
                </a:path>
              </a:pathLst>
            </a:custGeom>
            <a:solidFill>
              <a:srgbClr val="6D6E71"/>
            </a:solidFill>
          </p:spPr>
          <p:txBody>
            <a:bodyPr wrap="square" lIns="0" tIns="0" rIns="0" bIns="0" rtlCol="0"/>
            <a:lstStyle/>
            <a:p>
              <a:endParaRPr/>
            </a:p>
          </p:txBody>
        </p:sp>
        <p:sp>
          <p:nvSpPr>
            <p:cNvPr id="554" name="object 124"/>
            <p:cNvSpPr/>
            <p:nvPr/>
          </p:nvSpPr>
          <p:spPr>
            <a:xfrm>
              <a:off x="2784724" y="4098645"/>
              <a:ext cx="107950" cy="213995"/>
            </a:xfrm>
            <a:custGeom>
              <a:avLst/>
              <a:gdLst/>
              <a:ahLst/>
              <a:cxnLst/>
              <a:rect l="l" t="t" r="r" b="b"/>
              <a:pathLst>
                <a:path w="107950" h="213995">
                  <a:moveTo>
                    <a:pt x="0" y="213766"/>
                  </a:moveTo>
                  <a:lnTo>
                    <a:pt x="107569" y="213766"/>
                  </a:lnTo>
                  <a:lnTo>
                    <a:pt x="107569" y="0"/>
                  </a:lnTo>
                  <a:lnTo>
                    <a:pt x="0" y="0"/>
                  </a:lnTo>
                  <a:lnTo>
                    <a:pt x="0" y="213766"/>
                  </a:lnTo>
                  <a:close/>
                </a:path>
              </a:pathLst>
            </a:custGeom>
            <a:solidFill>
              <a:srgbClr val="6D6E71"/>
            </a:solidFill>
          </p:spPr>
          <p:txBody>
            <a:bodyPr wrap="square" lIns="0" tIns="0" rIns="0" bIns="0" rtlCol="0"/>
            <a:lstStyle/>
            <a:p>
              <a:endParaRPr/>
            </a:p>
          </p:txBody>
        </p:sp>
        <p:sp>
          <p:nvSpPr>
            <p:cNvPr id="555" name="object 125"/>
            <p:cNvSpPr/>
            <p:nvPr/>
          </p:nvSpPr>
          <p:spPr>
            <a:xfrm>
              <a:off x="2555578" y="4098645"/>
              <a:ext cx="107950" cy="213995"/>
            </a:xfrm>
            <a:custGeom>
              <a:avLst/>
              <a:gdLst/>
              <a:ahLst/>
              <a:cxnLst/>
              <a:rect l="l" t="t" r="r" b="b"/>
              <a:pathLst>
                <a:path w="107950" h="213995">
                  <a:moveTo>
                    <a:pt x="0" y="213766"/>
                  </a:moveTo>
                  <a:lnTo>
                    <a:pt x="107569" y="213766"/>
                  </a:lnTo>
                  <a:lnTo>
                    <a:pt x="107569" y="0"/>
                  </a:lnTo>
                  <a:lnTo>
                    <a:pt x="0" y="0"/>
                  </a:lnTo>
                  <a:lnTo>
                    <a:pt x="0" y="213766"/>
                  </a:lnTo>
                  <a:close/>
                </a:path>
              </a:pathLst>
            </a:custGeom>
            <a:solidFill>
              <a:srgbClr val="6D6E71"/>
            </a:solidFill>
          </p:spPr>
          <p:txBody>
            <a:bodyPr wrap="square" lIns="0" tIns="0" rIns="0" bIns="0" rtlCol="0"/>
            <a:lstStyle/>
            <a:p>
              <a:endParaRPr/>
            </a:p>
          </p:txBody>
        </p:sp>
        <p:sp>
          <p:nvSpPr>
            <p:cNvPr id="556" name="object 126"/>
            <p:cNvSpPr/>
            <p:nvPr/>
          </p:nvSpPr>
          <p:spPr>
            <a:xfrm>
              <a:off x="2326432" y="4098645"/>
              <a:ext cx="107950" cy="213995"/>
            </a:xfrm>
            <a:custGeom>
              <a:avLst/>
              <a:gdLst/>
              <a:ahLst/>
              <a:cxnLst/>
              <a:rect l="l" t="t" r="r" b="b"/>
              <a:pathLst>
                <a:path w="107950" h="213995">
                  <a:moveTo>
                    <a:pt x="0" y="213766"/>
                  </a:moveTo>
                  <a:lnTo>
                    <a:pt x="107569" y="213766"/>
                  </a:lnTo>
                  <a:lnTo>
                    <a:pt x="107569" y="0"/>
                  </a:lnTo>
                  <a:lnTo>
                    <a:pt x="0" y="0"/>
                  </a:lnTo>
                  <a:lnTo>
                    <a:pt x="0" y="213766"/>
                  </a:lnTo>
                  <a:close/>
                </a:path>
              </a:pathLst>
            </a:custGeom>
            <a:solidFill>
              <a:srgbClr val="6D6E71"/>
            </a:solidFill>
          </p:spPr>
          <p:txBody>
            <a:bodyPr wrap="square" lIns="0" tIns="0" rIns="0" bIns="0" rtlCol="0"/>
            <a:lstStyle/>
            <a:p>
              <a:endParaRPr/>
            </a:p>
          </p:txBody>
        </p:sp>
        <p:sp>
          <p:nvSpPr>
            <p:cNvPr id="557" name="object 127"/>
            <p:cNvSpPr/>
            <p:nvPr/>
          </p:nvSpPr>
          <p:spPr>
            <a:xfrm>
              <a:off x="2097286" y="4098645"/>
              <a:ext cx="107950" cy="213995"/>
            </a:xfrm>
            <a:custGeom>
              <a:avLst/>
              <a:gdLst/>
              <a:ahLst/>
              <a:cxnLst/>
              <a:rect l="l" t="t" r="r" b="b"/>
              <a:pathLst>
                <a:path w="107950" h="213995">
                  <a:moveTo>
                    <a:pt x="0" y="213766"/>
                  </a:moveTo>
                  <a:lnTo>
                    <a:pt x="107569" y="213766"/>
                  </a:lnTo>
                  <a:lnTo>
                    <a:pt x="107569" y="0"/>
                  </a:lnTo>
                  <a:lnTo>
                    <a:pt x="0" y="0"/>
                  </a:lnTo>
                  <a:lnTo>
                    <a:pt x="0" y="213766"/>
                  </a:lnTo>
                  <a:close/>
                </a:path>
              </a:pathLst>
            </a:custGeom>
            <a:solidFill>
              <a:srgbClr val="6D6E71"/>
            </a:solidFill>
          </p:spPr>
          <p:txBody>
            <a:bodyPr wrap="square" lIns="0" tIns="0" rIns="0" bIns="0" rtlCol="0"/>
            <a:lstStyle/>
            <a:p>
              <a:endParaRPr/>
            </a:p>
          </p:txBody>
        </p:sp>
        <p:sp>
          <p:nvSpPr>
            <p:cNvPr id="558" name="object 128"/>
            <p:cNvSpPr/>
            <p:nvPr/>
          </p:nvSpPr>
          <p:spPr>
            <a:xfrm>
              <a:off x="1868140" y="4098645"/>
              <a:ext cx="107950" cy="213995"/>
            </a:xfrm>
            <a:custGeom>
              <a:avLst/>
              <a:gdLst/>
              <a:ahLst/>
              <a:cxnLst/>
              <a:rect l="l" t="t" r="r" b="b"/>
              <a:pathLst>
                <a:path w="107950" h="213995">
                  <a:moveTo>
                    <a:pt x="0" y="213766"/>
                  </a:moveTo>
                  <a:lnTo>
                    <a:pt x="107569" y="213766"/>
                  </a:lnTo>
                  <a:lnTo>
                    <a:pt x="107569" y="0"/>
                  </a:lnTo>
                  <a:lnTo>
                    <a:pt x="0" y="0"/>
                  </a:lnTo>
                  <a:lnTo>
                    <a:pt x="0" y="213766"/>
                  </a:lnTo>
                  <a:close/>
                </a:path>
              </a:pathLst>
            </a:custGeom>
            <a:solidFill>
              <a:srgbClr val="6D6E71"/>
            </a:solidFill>
          </p:spPr>
          <p:txBody>
            <a:bodyPr wrap="square" lIns="0" tIns="0" rIns="0" bIns="0" rtlCol="0"/>
            <a:lstStyle/>
            <a:p>
              <a:endParaRPr/>
            </a:p>
          </p:txBody>
        </p:sp>
        <p:sp>
          <p:nvSpPr>
            <p:cNvPr id="559" name="object 129"/>
            <p:cNvSpPr/>
            <p:nvPr/>
          </p:nvSpPr>
          <p:spPr>
            <a:xfrm>
              <a:off x="1638993" y="4098645"/>
              <a:ext cx="107950" cy="213995"/>
            </a:xfrm>
            <a:custGeom>
              <a:avLst/>
              <a:gdLst/>
              <a:ahLst/>
              <a:cxnLst/>
              <a:rect l="l" t="t" r="r" b="b"/>
              <a:pathLst>
                <a:path w="107950" h="213995">
                  <a:moveTo>
                    <a:pt x="0" y="213766"/>
                  </a:moveTo>
                  <a:lnTo>
                    <a:pt x="107581" y="213766"/>
                  </a:lnTo>
                  <a:lnTo>
                    <a:pt x="107581" y="0"/>
                  </a:lnTo>
                  <a:lnTo>
                    <a:pt x="0" y="0"/>
                  </a:lnTo>
                  <a:lnTo>
                    <a:pt x="0" y="213766"/>
                  </a:lnTo>
                  <a:close/>
                </a:path>
              </a:pathLst>
            </a:custGeom>
            <a:solidFill>
              <a:srgbClr val="6D6E71"/>
            </a:solidFill>
          </p:spPr>
          <p:txBody>
            <a:bodyPr wrap="square" lIns="0" tIns="0" rIns="0" bIns="0" rtlCol="0"/>
            <a:lstStyle/>
            <a:p>
              <a:endParaRPr/>
            </a:p>
          </p:txBody>
        </p:sp>
        <p:sp>
          <p:nvSpPr>
            <p:cNvPr id="560" name="object 130"/>
            <p:cNvSpPr/>
            <p:nvPr/>
          </p:nvSpPr>
          <p:spPr>
            <a:xfrm>
              <a:off x="1154057" y="4098645"/>
              <a:ext cx="363855" cy="213995"/>
            </a:xfrm>
            <a:custGeom>
              <a:avLst/>
              <a:gdLst/>
              <a:ahLst/>
              <a:cxnLst/>
              <a:rect l="l" t="t" r="r" b="b"/>
              <a:pathLst>
                <a:path w="363855" h="213995">
                  <a:moveTo>
                    <a:pt x="0" y="213766"/>
                  </a:moveTo>
                  <a:lnTo>
                    <a:pt x="363372" y="213766"/>
                  </a:lnTo>
                  <a:lnTo>
                    <a:pt x="363372" y="0"/>
                  </a:lnTo>
                  <a:lnTo>
                    <a:pt x="0" y="0"/>
                  </a:lnTo>
                  <a:lnTo>
                    <a:pt x="0" y="213766"/>
                  </a:lnTo>
                  <a:close/>
                </a:path>
              </a:pathLst>
            </a:custGeom>
            <a:solidFill>
              <a:srgbClr val="6D6E71"/>
            </a:solidFill>
          </p:spPr>
          <p:txBody>
            <a:bodyPr wrap="square" lIns="0" tIns="0" rIns="0" bIns="0" rtlCol="0"/>
            <a:lstStyle/>
            <a:p>
              <a:endParaRPr/>
            </a:p>
          </p:txBody>
        </p:sp>
        <p:sp>
          <p:nvSpPr>
            <p:cNvPr id="561" name="object 131"/>
            <p:cNvSpPr/>
            <p:nvPr/>
          </p:nvSpPr>
          <p:spPr>
            <a:xfrm>
              <a:off x="3243003" y="4119372"/>
              <a:ext cx="107950" cy="193040"/>
            </a:xfrm>
            <a:custGeom>
              <a:avLst/>
              <a:gdLst/>
              <a:ahLst/>
              <a:cxnLst/>
              <a:rect l="l" t="t" r="r" b="b"/>
              <a:pathLst>
                <a:path w="107950" h="193039">
                  <a:moveTo>
                    <a:pt x="0" y="193039"/>
                  </a:moveTo>
                  <a:lnTo>
                    <a:pt x="107581" y="193039"/>
                  </a:lnTo>
                  <a:lnTo>
                    <a:pt x="107581" y="0"/>
                  </a:lnTo>
                  <a:lnTo>
                    <a:pt x="0" y="0"/>
                  </a:lnTo>
                  <a:lnTo>
                    <a:pt x="0" y="193039"/>
                  </a:lnTo>
                  <a:close/>
                </a:path>
              </a:pathLst>
            </a:custGeom>
            <a:solidFill>
              <a:srgbClr val="6D6E71"/>
            </a:solidFill>
          </p:spPr>
          <p:txBody>
            <a:bodyPr wrap="square" lIns="0" tIns="0" rIns="0" bIns="0" rtlCol="0"/>
            <a:lstStyle/>
            <a:p>
              <a:endParaRPr/>
            </a:p>
          </p:txBody>
        </p:sp>
        <p:sp>
          <p:nvSpPr>
            <p:cNvPr id="562" name="object 132"/>
            <p:cNvSpPr/>
            <p:nvPr/>
          </p:nvSpPr>
          <p:spPr>
            <a:xfrm>
              <a:off x="3013857" y="4119372"/>
              <a:ext cx="107950" cy="193040"/>
            </a:xfrm>
            <a:custGeom>
              <a:avLst/>
              <a:gdLst/>
              <a:ahLst/>
              <a:cxnLst/>
              <a:rect l="l" t="t" r="r" b="b"/>
              <a:pathLst>
                <a:path w="107950" h="193039">
                  <a:moveTo>
                    <a:pt x="0" y="193039"/>
                  </a:moveTo>
                  <a:lnTo>
                    <a:pt x="107581" y="193039"/>
                  </a:lnTo>
                  <a:lnTo>
                    <a:pt x="107581" y="0"/>
                  </a:lnTo>
                  <a:lnTo>
                    <a:pt x="0" y="0"/>
                  </a:lnTo>
                  <a:lnTo>
                    <a:pt x="0" y="193039"/>
                  </a:lnTo>
                  <a:close/>
                </a:path>
              </a:pathLst>
            </a:custGeom>
            <a:solidFill>
              <a:srgbClr val="6D6E71"/>
            </a:solidFill>
          </p:spPr>
          <p:txBody>
            <a:bodyPr wrap="square" lIns="0" tIns="0" rIns="0" bIns="0" rtlCol="0"/>
            <a:lstStyle/>
            <a:p>
              <a:endParaRPr/>
            </a:p>
          </p:txBody>
        </p:sp>
        <p:sp>
          <p:nvSpPr>
            <p:cNvPr id="563" name="object 133"/>
            <p:cNvSpPr/>
            <p:nvPr/>
          </p:nvSpPr>
          <p:spPr>
            <a:xfrm>
              <a:off x="2784724" y="4119372"/>
              <a:ext cx="107950" cy="193040"/>
            </a:xfrm>
            <a:custGeom>
              <a:avLst/>
              <a:gdLst/>
              <a:ahLst/>
              <a:cxnLst/>
              <a:rect l="l" t="t" r="r" b="b"/>
              <a:pathLst>
                <a:path w="107950" h="193039">
                  <a:moveTo>
                    <a:pt x="0" y="193039"/>
                  </a:moveTo>
                  <a:lnTo>
                    <a:pt x="107569" y="193039"/>
                  </a:lnTo>
                  <a:lnTo>
                    <a:pt x="107569" y="0"/>
                  </a:lnTo>
                  <a:lnTo>
                    <a:pt x="0" y="0"/>
                  </a:lnTo>
                  <a:lnTo>
                    <a:pt x="0" y="193039"/>
                  </a:lnTo>
                  <a:close/>
                </a:path>
              </a:pathLst>
            </a:custGeom>
            <a:solidFill>
              <a:srgbClr val="6D6E71"/>
            </a:solidFill>
          </p:spPr>
          <p:txBody>
            <a:bodyPr wrap="square" lIns="0" tIns="0" rIns="0" bIns="0" rtlCol="0"/>
            <a:lstStyle/>
            <a:p>
              <a:endParaRPr/>
            </a:p>
          </p:txBody>
        </p:sp>
        <p:sp>
          <p:nvSpPr>
            <p:cNvPr id="564" name="object 134"/>
            <p:cNvSpPr/>
            <p:nvPr/>
          </p:nvSpPr>
          <p:spPr>
            <a:xfrm>
              <a:off x="2555578" y="4119372"/>
              <a:ext cx="107950" cy="193040"/>
            </a:xfrm>
            <a:custGeom>
              <a:avLst/>
              <a:gdLst/>
              <a:ahLst/>
              <a:cxnLst/>
              <a:rect l="l" t="t" r="r" b="b"/>
              <a:pathLst>
                <a:path w="107950" h="193039">
                  <a:moveTo>
                    <a:pt x="0" y="193039"/>
                  </a:moveTo>
                  <a:lnTo>
                    <a:pt x="107569" y="193039"/>
                  </a:lnTo>
                  <a:lnTo>
                    <a:pt x="107569" y="0"/>
                  </a:lnTo>
                  <a:lnTo>
                    <a:pt x="0" y="0"/>
                  </a:lnTo>
                  <a:lnTo>
                    <a:pt x="0" y="193039"/>
                  </a:lnTo>
                  <a:close/>
                </a:path>
              </a:pathLst>
            </a:custGeom>
            <a:solidFill>
              <a:srgbClr val="6D6E71"/>
            </a:solidFill>
          </p:spPr>
          <p:txBody>
            <a:bodyPr wrap="square" lIns="0" tIns="0" rIns="0" bIns="0" rtlCol="0"/>
            <a:lstStyle/>
            <a:p>
              <a:endParaRPr/>
            </a:p>
          </p:txBody>
        </p:sp>
        <p:sp>
          <p:nvSpPr>
            <p:cNvPr id="565" name="object 135"/>
            <p:cNvSpPr/>
            <p:nvPr/>
          </p:nvSpPr>
          <p:spPr>
            <a:xfrm>
              <a:off x="2326432" y="4119372"/>
              <a:ext cx="107950" cy="193040"/>
            </a:xfrm>
            <a:custGeom>
              <a:avLst/>
              <a:gdLst/>
              <a:ahLst/>
              <a:cxnLst/>
              <a:rect l="l" t="t" r="r" b="b"/>
              <a:pathLst>
                <a:path w="107950" h="193039">
                  <a:moveTo>
                    <a:pt x="0" y="193039"/>
                  </a:moveTo>
                  <a:lnTo>
                    <a:pt x="107569" y="193039"/>
                  </a:lnTo>
                  <a:lnTo>
                    <a:pt x="107569" y="0"/>
                  </a:lnTo>
                  <a:lnTo>
                    <a:pt x="0" y="0"/>
                  </a:lnTo>
                  <a:lnTo>
                    <a:pt x="0" y="193039"/>
                  </a:lnTo>
                  <a:close/>
                </a:path>
              </a:pathLst>
            </a:custGeom>
            <a:solidFill>
              <a:srgbClr val="6D6E71"/>
            </a:solidFill>
          </p:spPr>
          <p:txBody>
            <a:bodyPr wrap="square" lIns="0" tIns="0" rIns="0" bIns="0" rtlCol="0"/>
            <a:lstStyle/>
            <a:p>
              <a:endParaRPr/>
            </a:p>
          </p:txBody>
        </p:sp>
        <p:sp>
          <p:nvSpPr>
            <p:cNvPr id="566" name="object 136"/>
            <p:cNvSpPr/>
            <p:nvPr/>
          </p:nvSpPr>
          <p:spPr>
            <a:xfrm>
              <a:off x="2097286" y="4119372"/>
              <a:ext cx="107950" cy="193040"/>
            </a:xfrm>
            <a:custGeom>
              <a:avLst/>
              <a:gdLst/>
              <a:ahLst/>
              <a:cxnLst/>
              <a:rect l="l" t="t" r="r" b="b"/>
              <a:pathLst>
                <a:path w="107950" h="193039">
                  <a:moveTo>
                    <a:pt x="0" y="193039"/>
                  </a:moveTo>
                  <a:lnTo>
                    <a:pt x="107569" y="193039"/>
                  </a:lnTo>
                  <a:lnTo>
                    <a:pt x="107569" y="0"/>
                  </a:lnTo>
                  <a:lnTo>
                    <a:pt x="0" y="0"/>
                  </a:lnTo>
                  <a:lnTo>
                    <a:pt x="0" y="193039"/>
                  </a:lnTo>
                  <a:close/>
                </a:path>
              </a:pathLst>
            </a:custGeom>
            <a:solidFill>
              <a:srgbClr val="6D6E71"/>
            </a:solidFill>
          </p:spPr>
          <p:txBody>
            <a:bodyPr wrap="square" lIns="0" tIns="0" rIns="0" bIns="0" rtlCol="0"/>
            <a:lstStyle/>
            <a:p>
              <a:endParaRPr/>
            </a:p>
          </p:txBody>
        </p:sp>
        <p:sp>
          <p:nvSpPr>
            <p:cNvPr id="567" name="object 137"/>
            <p:cNvSpPr/>
            <p:nvPr/>
          </p:nvSpPr>
          <p:spPr>
            <a:xfrm>
              <a:off x="1868140" y="4119372"/>
              <a:ext cx="107950" cy="193040"/>
            </a:xfrm>
            <a:custGeom>
              <a:avLst/>
              <a:gdLst/>
              <a:ahLst/>
              <a:cxnLst/>
              <a:rect l="l" t="t" r="r" b="b"/>
              <a:pathLst>
                <a:path w="107950" h="193039">
                  <a:moveTo>
                    <a:pt x="0" y="193039"/>
                  </a:moveTo>
                  <a:lnTo>
                    <a:pt x="107569" y="193039"/>
                  </a:lnTo>
                  <a:lnTo>
                    <a:pt x="107569" y="0"/>
                  </a:lnTo>
                  <a:lnTo>
                    <a:pt x="0" y="0"/>
                  </a:lnTo>
                  <a:lnTo>
                    <a:pt x="0" y="193039"/>
                  </a:lnTo>
                  <a:close/>
                </a:path>
              </a:pathLst>
            </a:custGeom>
            <a:solidFill>
              <a:srgbClr val="6D6E71"/>
            </a:solidFill>
          </p:spPr>
          <p:txBody>
            <a:bodyPr wrap="square" lIns="0" tIns="0" rIns="0" bIns="0" rtlCol="0"/>
            <a:lstStyle/>
            <a:p>
              <a:endParaRPr/>
            </a:p>
          </p:txBody>
        </p:sp>
        <p:sp>
          <p:nvSpPr>
            <p:cNvPr id="568" name="object 138"/>
            <p:cNvSpPr/>
            <p:nvPr/>
          </p:nvSpPr>
          <p:spPr>
            <a:xfrm>
              <a:off x="1638993" y="4119372"/>
              <a:ext cx="107950" cy="193040"/>
            </a:xfrm>
            <a:custGeom>
              <a:avLst/>
              <a:gdLst/>
              <a:ahLst/>
              <a:cxnLst/>
              <a:rect l="l" t="t" r="r" b="b"/>
              <a:pathLst>
                <a:path w="107950" h="193039">
                  <a:moveTo>
                    <a:pt x="0" y="193039"/>
                  </a:moveTo>
                  <a:lnTo>
                    <a:pt x="107581" y="193039"/>
                  </a:lnTo>
                  <a:lnTo>
                    <a:pt x="107581" y="0"/>
                  </a:lnTo>
                  <a:lnTo>
                    <a:pt x="0" y="0"/>
                  </a:lnTo>
                  <a:lnTo>
                    <a:pt x="0" y="193039"/>
                  </a:lnTo>
                  <a:close/>
                </a:path>
              </a:pathLst>
            </a:custGeom>
            <a:solidFill>
              <a:srgbClr val="6D6E71"/>
            </a:solidFill>
          </p:spPr>
          <p:txBody>
            <a:bodyPr wrap="square" lIns="0" tIns="0" rIns="0" bIns="0" rtlCol="0"/>
            <a:lstStyle/>
            <a:p>
              <a:endParaRPr/>
            </a:p>
          </p:txBody>
        </p:sp>
        <p:sp>
          <p:nvSpPr>
            <p:cNvPr id="569" name="object 139"/>
            <p:cNvSpPr/>
            <p:nvPr/>
          </p:nvSpPr>
          <p:spPr>
            <a:xfrm>
              <a:off x="1154057" y="4119372"/>
              <a:ext cx="363855" cy="193040"/>
            </a:xfrm>
            <a:custGeom>
              <a:avLst/>
              <a:gdLst/>
              <a:ahLst/>
              <a:cxnLst/>
              <a:rect l="l" t="t" r="r" b="b"/>
              <a:pathLst>
                <a:path w="363855" h="193039">
                  <a:moveTo>
                    <a:pt x="0" y="193039"/>
                  </a:moveTo>
                  <a:lnTo>
                    <a:pt x="363372" y="193039"/>
                  </a:lnTo>
                  <a:lnTo>
                    <a:pt x="363372" y="0"/>
                  </a:lnTo>
                  <a:lnTo>
                    <a:pt x="0" y="0"/>
                  </a:lnTo>
                  <a:lnTo>
                    <a:pt x="0" y="193039"/>
                  </a:lnTo>
                  <a:close/>
                </a:path>
              </a:pathLst>
            </a:custGeom>
            <a:solidFill>
              <a:srgbClr val="6D6E71"/>
            </a:solidFill>
          </p:spPr>
          <p:txBody>
            <a:bodyPr wrap="square" lIns="0" tIns="0" rIns="0" bIns="0" rtlCol="0"/>
            <a:lstStyle/>
            <a:p>
              <a:endParaRPr/>
            </a:p>
          </p:txBody>
        </p:sp>
        <p:sp>
          <p:nvSpPr>
            <p:cNvPr id="570" name="object 140"/>
            <p:cNvSpPr/>
            <p:nvPr/>
          </p:nvSpPr>
          <p:spPr>
            <a:xfrm>
              <a:off x="3121439" y="4176204"/>
              <a:ext cx="8255" cy="136525"/>
            </a:xfrm>
            <a:custGeom>
              <a:avLst/>
              <a:gdLst/>
              <a:ahLst/>
              <a:cxnLst/>
              <a:rect l="l" t="t" r="r" b="b"/>
              <a:pathLst>
                <a:path w="8255" h="136525">
                  <a:moveTo>
                    <a:pt x="0" y="136207"/>
                  </a:moveTo>
                  <a:lnTo>
                    <a:pt x="8140" y="136207"/>
                  </a:lnTo>
                  <a:lnTo>
                    <a:pt x="8140" y="0"/>
                  </a:lnTo>
                  <a:lnTo>
                    <a:pt x="0" y="0"/>
                  </a:lnTo>
                  <a:lnTo>
                    <a:pt x="0" y="136207"/>
                  </a:lnTo>
                  <a:close/>
                </a:path>
              </a:pathLst>
            </a:custGeom>
            <a:solidFill>
              <a:srgbClr val="6D6E71"/>
            </a:solidFill>
          </p:spPr>
          <p:txBody>
            <a:bodyPr wrap="square" lIns="0" tIns="0" rIns="0" bIns="0" rtlCol="0"/>
            <a:lstStyle/>
            <a:p>
              <a:endParaRPr/>
            </a:p>
          </p:txBody>
        </p:sp>
        <p:sp>
          <p:nvSpPr>
            <p:cNvPr id="571" name="object 141"/>
            <p:cNvSpPr/>
            <p:nvPr/>
          </p:nvSpPr>
          <p:spPr>
            <a:xfrm>
              <a:off x="2784724" y="4176204"/>
              <a:ext cx="107950" cy="136525"/>
            </a:xfrm>
            <a:custGeom>
              <a:avLst/>
              <a:gdLst/>
              <a:ahLst/>
              <a:cxnLst/>
              <a:rect l="l" t="t" r="r" b="b"/>
              <a:pathLst>
                <a:path w="107950" h="136525">
                  <a:moveTo>
                    <a:pt x="0" y="136207"/>
                  </a:moveTo>
                  <a:lnTo>
                    <a:pt x="107569" y="136207"/>
                  </a:lnTo>
                  <a:lnTo>
                    <a:pt x="107569" y="0"/>
                  </a:lnTo>
                  <a:lnTo>
                    <a:pt x="0" y="0"/>
                  </a:lnTo>
                  <a:lnTo>
                    <a:pt x="0" y="136207"/>
                  </a:lnTo>
                  <a:close/>
                </a:path>
              </a:pathLst>
            </a:custGeom>
            <a:solidFill>
              <a:srgbClr val="6D6E71"/>
            </a:solidFill>
          </p:spPr>
          <p:txBody>
            <a:bodyPr wrap="square" lIns="0" tIns="0" rIns="0" bIns="0" rtlCol="0"/>
            <a:lstStyle/>
            <a:p>
              <a:endParaRPr/>
            </a:p>
          </p:txBody>
        </p:sp>
        <p:sp>
          <p:nvSpPr>
            <p:cNvPr id="572" name="object 142"/>
            <p:cNvSpPr/>
            <p:nvPr/>
          </p:nvSpPr>
          <p:spPr>
            <a:xfrm>
              <a:off x="2555578" y="4176204"/>
              <a:ext cx="107950" cy="136525"/>
            </a:xfrm>
            <a:custGeom>
              <a:avLst/>
              <a:gdLst/>
              <a:ahLst/>
              <a:cxnLst/>
              <a:rect l="l" t="t" r="r" b="b"/>
              <a:pathLst>
                <a:path w="107950" h="136525">
                  <a:moveTo>
                    <a:pt x="0" y="136207"/>
                  </a:moveTo>
                  <a:lnTo>
                    <a:pt x="107569" y="136207"/>
                  </a:lnTo>
                  <a:lnTo>
                    <a:pt x="107569" y="0"/>
                  </a:lnTo>
                  <a:lnTo>
                    <a:pt x="0" y="0"/>
                  </a:lnTo>
                  <a:lnTo>
                    <a:pt x="0" y="136207"/>
                  </a:lnTo>
                  <a:close/>
                </a:path>
              </a:pathLst>
            </a:custGeom>
            <a:solidFill>
              <a:srgbClr val="6D6E71"/>
            </a:solidFill>
          </p:spPr>
          <p:txBody>
            <a:bodyPr wrap="square" lIns="0" tIns="0" rIns="0" bIns="0" rtlCol="0"/>
            <a:lstStyle/>
            <a:p>
              <a:endParaRPr/>
            </a:p>
          </p:txBody>
        </p:sp>
        <p:sp>
          <p:nvSpPr>
            <p:cNvPr id="573" name="object 143"/>
            <p:cNvSpPr/>
            <p:nvPr/>
          </p:nvSpPr>
          <p:spPr>
            <a:xfrm>
              <a:off x="2326432" y="4176204"/>
              <a:ext cx="107950" cy="136525"/>
            </a:xfrm>
            <a:custGeom>
              <a:avLst/>
              <a:gdLst/>
              <a:ahLst/>
              <a:cxnLst/>
              <a:rect l="l" t="t" r="r" b="b"/>
              <a:pathLst>
                <a:path w="107950" h="136525">
                  <a:moveTo>
                    <a:pt x="0" y="136207"/>
                  </a:moveTo>
                  <a:lnTo>
                    <a:pt x="107569" y="136207"/>
                  </a:lnTo>
                  <a:lnTo>
                    <a:pt x="107569" y="0"/>
                  </a:lnTo>
                  <a:lnTo>
                    <a:pt x="0" y="0"/>
                  </a:lnTo>
                  <a:lnTo>
                    <a:pt x="0" y="136207"/>
                  </a:lnTo>
                  <a:close/>
                </a:path>
              </a:pathLst>
            </a:custGeom>
            <a:solidFill>
              <a:srgbClr val="6D6E71"/>
            </a:solidFill>
          </p:spPr>
          <p:txBody>
            <a:bodyPr wrap="square" lIns="0" tIns="0" rIns="0" bIns="0" rtlCol="0"/>
            <a:lstStyle/>
            <a:p>
              <a:endParaRPr/>
            </a:p>
          </p:txBody>
        </p:sp>
        <p:sp>
          <p:nvSpPr>
            <p:cNvPr id="574" name="object 144"/>
            <p:cNvSpPr/>
            <p:nvPr/>
          </p:nvSpPr>
          <p:spPr>
            <a:xfrm>
              <a:off x="2097286" y="4176204"/>
              <a:ext cx="107950" cy="136525"/>
            </a:xfrm>
            <a:custGeom>
              <a:avLst/>
              <a:gdLst/>
              <a:ahLst/>
              <a:cxnLst/>
              <a:rect l="l" t="t" r="r" b="b"/>
              <a:pathLst>
                <a:path w="107950" h="136525">
                  <a:moveTo>
                    <a:pt x="0" y="136207"/>
                  </a:moveTo>
                  <a:lnTo>
                    <a:pt x="107569" y="136207"/>
                  </a:lnTo>
                  <a:lnTo>
                    <a:pt x="107569" y="0"/>
                  </a:lnTo>
                  <a:lnTo>
                    <a:pt x="0" y="0"/>
                  </a:lnTo>
                  <a:lnTo>
                    <a:pt x="0" y="136207"/>
                  </a:lnTo>
                  <a:close/>
                </a:path>
              </a:pathLst>
            </a:custGeom>
            <a:solidFill>
              <a:srgbClr val="6D6E71"/>
            </a:solidFill>
          </p:spPr>
          <p:txBody>
            <a:bodyPr wrap="square" lIns="0" tIns="0" rIns="0" bIns="0" rtlCol="0"/>
            <a:lstStyle/>
            <a:p>
              <a:endParaRPr/>
            </a:p>
          </p:txBody>
        </p:sp>
        <p:sp>
          <p:nvSpPr>
            <p:cNvPr id="575" name="object 145"/>
            <p:cNvSpPr/>
            <p:nvPr/>
          </p:nvSpPr>
          <p:spPr>
            <a:xfrm>
              <a:off x="1868140" y="4176204"/>
              <a:ext cx="107950" cy="136525"/>
            </a:xfrm>
            <a:custGeom>
              <a:avLst/>
              <a:gdLst/>
              <a:ahLst/>
              <a:cxnLst/>
              <a:rect l="l" t="t" r="r" b="b"/>
              <a:pathLst>
                <a:path w="107950" h="136525">
                  <a:moveTo>
                    <a:pt x="0" y="136207"/>
                  </a:moveTo>
                  <a:lnTo>
                    <a:pt x="107569" y="136207"/>
                  </a:lnTo>
                  <a:lnTo>
                    <a:pt x="107569" y="0"/>
                  </a:lnTo>
                  <a:lnTo>
                    <a:pt x="0" y="0"/>
                  </a:lnTo>
                  <a:lnTo>
                    <a:pt x="0" y="136207"/>
                  </a:lnTo>
                  <a:close/>
                </a:path>
              </a:pathLst>
            </a:custGeom>
            <a:solidFill>
              <a:srgbClr val="6D6E71"/>
            </a:solidFill>
          </p:spPr>
          <p:txBody>
            <a:bodyPr wrap="square" lIns="0" tIns="0" rIns="0" bIns="0" rtlCol="0"/>
            <a:lstStyle/>
            <a:p>
              <a:endParaRPr/>
            </a:p>
          </p:txBody>
        </p:sp>
        <p:sp>
          <p:nvSpPr>
            <p:cNvPr id="576" name="object 146"/>
            <p:cNvSpPr/>
            <p:nvPr/>
          </p:nvSpPr>
          <p:spPr>
            <a:xfrm>
              <a:off x="1638993" y="4176204"/>
              <a:ext cx="107950" cy="136525"/>
            </a:xfrm>
            <a:custGeom>
              <a:avLst/>
              <a:gdLst/>
              <a:ahLst/>
              <a:cxnLst/>
              <a:rect l="l" t="t" r="r" b="b"/>
              <a:pathLst>
                <a:path w="107950" h="136525">
                  <a:moveTo>
                    <a:pt x="0" y="136207"/>
                  </a:moveTo>
                  <a:lnTo>
                    <a:pt x="107581" y="136207"/>
                  </a:lnTo>
                  <a:lnTo>
                    <a:pt x="107581" y="0"/>
                  </a:lnTo>
                  <a:lnTo>
                    <a:pt x="0" y="0"/>
                  </a:lnTo>
                  <a:lnTo>
                    <a:pt x="0" y="136207"/>
                  </a:lnTo>
                  <a:close/>
                </a:path>
              </a:pathLst>
            </a:custGeom>
            <a:solidFill>
              <a:srgbClr val="6D6E71"/>
            </a:solidFill>
          </p:spPr>
          <p:txBody>
            <a:bodyPr wrap="square" lIns="0" tIns="0" rIns="0" bIns="0" rtlCol="0"/>
            <a:lstStyle/>
            <a:p>
              <a:endParaRPr/>
            </a:p>
          </p:txBody>
        </p:sp>
        <p:sp>
          <p:nvSpPr>
            <p:cNvPr id="577" name="object 147"/>
            <p:cNvSpPr/>
            <p:nvPr/>
          </p:nvSpPr>
          <p:spPr>
            <a:xfrm>
              <a:off x="1409847" y="4176204"/>
              <a:ext cx="107950" cy="136525"/>
            </a:xfrm>
            <a:custGeom>
              <a:avLst/>
              <a:gdLst/>
              <a:ahLst/>
              <a:cxnLst/>
              <a:rect l="l" t="t" r="r" b="b"/>
              <a:pathLst>
                <a:path w="107950" h="136525">
                  <a:moveTo>
                    <a:pt x="0" y="136207"/>
                  </a:moveTo>
                  <a:lnTo>
                    <a:pt x="107581" y="136207"/>
                  </a:lnTo>
                  <a:lnTo>
                    <a:pt x="107581" y="0"/>
                  </a:lnTo>
                  <a:lnTo>
                    <a:pt x="0" y="0"/>
                  </a:lnTo>
                  <a:lnTo>
                    <a:pt x="0" y="136207"/>
                  </a:lnTo>
                  <a:close/>
                </a:path>
              </a:pathLst>
            </a:custGeom>
            <a:solidFill>
              <a:srgbClr val="6D6E71"/>
            </a:solidFill>
          </p:spPr>
          <p:txBody>
            <a:bodyPr wrap="square" lIns="0" tIns="0" rIns="0" bIns="0" rtlCol="0"/>
            <a:lstStyle/>
            <a:p>
              <a:endParaRPr/>
            </a:p>
          </p:txBody>
        </p:sp>
        <p:sp>
          <p:nvSpPr>
            <p:cNvPr id="578" name="object 148"/>
            <p:cNvSpPr/>
            <p:nvPr/>
          </p:nvSpPr>
          <p:spPr>
            <a:xfrm>
              <a:off x="1154057" y="4176204"/>
              <a:ext cx="134620" cy="136525"/>
            </a:xfrm>
            <a:custGeom>
              <a:avLst/>
              <a:gdLst/>
              <a:ahLst/>
              <a:cxnLst/>
              <a:rect l="l" t="t" r="r" b="b"/>
              <a:pathLst>
                <a:path w="134619" h="136525">
                  <a:moveTo>
                    <a:pt x="0" y="136207"/>
                  </a:moveTo>
                  <a:lnTo>
                    <a:pt x="134226" y="136207"/>
                  </a:lnTo>
                  <a:lnTo>
                    <a:pt x="134226" y="0"/>
                  </a:lnTo>
                  <a:lnTo>
                    <a:pt x="0" y="0"/>
                  </a:lnTo>
                  <a:lnTo>
                    <a:pt x="0" y="136207"/>
                  </a:lnTo>
                  <a:close/>
                </a:path>
              </a:pathLst>
            </a:custGeom>
            <a:solidFill>
              <a:srgbClr val="6D6E71"/>
            </a:solidFill>
          </p:spPr>
          <p:txBody>
            <a:bodyPr wrap="square" lIns="0" tIns="0" rIns="0" bIns="0" rtlCol="0"/>
            <a:lstStyle/>
            <a:p>
              <a:endParaRPr/>
            </a:p>
          </p:txBody>
        </p:sp>
        <p:sp>
          <p:nvSpPr>
            <p:cNvPr id="579" name="object 149"/>
            <p:cNvSpPr/>
            <p:nvPr/>
          </p:nvSpPr>
          <p:spPr>
            <a:xfrm>
              <a:off x="2555578" y="4198404"/>
              <a:ext cx="337185" cy="114300"/>
            </a:xfrm>
            <a:custGeom>
              <a:avLst/>
              <a:gdLst/>
              <a:ahLst/>
              <a:cxnLst/>
              <a:rect l="l" t="t" r="r" b="b"/>
              <a:pathLst>
                <a:path w="337185" h="114300">
                  <a:moveTo>
                    <a:pt x="0" y="114007"/>
                  </a:moveTo>
                  <a:lnTo>
                    <a:pt x="336715" y="114007"/>
                  </a:lnTo>
                  <a:lnTo>
                    <a:pt x="336715" y="0"/>
                  </a:lnTo>
                  <a:lnTo>
                    <a:pt x="0" y="0"/>
                  </a:lnTo>
                  <a:lnTo>
                    <a:pt x="0" y="114007"/>
                  </a:lnTo>
                  <a:close/>
                </a:path>
              </a:pathLst>
            </a:custGeom>
            <a:solidFill>
              <a:srgbClr val="6D6E71"/>
            </a:solidFill>
          </p:spPr>
          <p:txBody>
            <a:bodyPr wrap="square" lIns="0" tIns="0" rIns="0" bIns="0" rtlCol="0"/>
            <a:lstStyle/>
            <a:p>
              <a:endParaRPr/>
            </a:p>
          </p:txBody>
        </p:sp>
        <p:sp>
          <p:nvSpPr>
            <p:cNvPr id="580" name="object 150"/>
            <p:cNvSpPr/>
            <p:nvPr/>
          </p:nvSpPr>
          <p:spPr>
            <a:xfrm>
              <a:off x="2326432" y="4198404"/>
              <a:ext cx="107950" cy="114300"/>
            </a:xfrm>
            <a:custGeom>
              <a:avLst/>
              <a:gdLst/>
              <a:ahLst/>
              <a:cxnLst/>
              <a:rect l="l" t="t" r="r" b="b"/>
              <a:pathLst>
                <a:path w="107950" h="114300">
                  <a:moveTo>
                    <a:pt x="0" y="114007"/>
                  </a:moveTo>
                  <a:lnTo>
                    <a:pt x="107569" y="114007"/>
                  </a:lnTo>
                  <a:lnTo>
                    <a:pt x="107569" y="0"/>
                  </a:lnTo>
                  <a:lnTo>
                    <a:pt x="0" y="0"/>
                  </a:lnTo>
                  <a:lnTo>
                    <a:pt x="0" y="114007"/>
                  </a:lnTo>
                  <a:close/>
                </a:path>
              </a:pathLst>
            </a:custGeom>
            <a:solidFill>
              <a:srgbClr val="6D6E71"/>
            </a:solidFill>
          </p:spPr>
          <p:txBody>
            <a:bodyPr wrap="square" lIns="0" tIns="0" rIns="0" bIns="0" rtlCol="0"/>
            <a:lstStyle/>
            <a:p>
              <a:endParaRPr/>
            </a:p>
          </p:txBody>
        </p:sp>
        <p:sp>
          <p:nvSpPr>
            <p:cNvPr id="581" name="object 151"/>
            <p:cNvSpPr/>
            <p:nvPr/>
          </p:nvSpPr>
          <p:spPr>
            <a:xfrm>
              <a:off x="2097286" y="4198404"/>
              <a:ext cx="107950" cy="114300"/>
            </a:xfrm>
            <a:custGeom>
              <a:avLst/>
              <a:gdLst/>
              <a:ahLst/>
              <a:cxnLst/>
              <a:rect l="l" t="t" r="r" b="b"/>
              <a:pathLst>
                <a:path w="107950" h="114300">
                  <a:moveTo>
                    <a:pt x="0" y="114007"/>
                  </a:moveTo>
                  <a:lnTo>
                    <a:pt x="107569" y="114007"/>
                  </a:lnTo>
                  <a:lnTo>
                    <a:pt x="107569" y="0"/>
                  </a:lnTo>
                  <a:lnTo>
                    <a:pt x="0" y="0"/>
                  </a:lnTo>
                  <a:lnTo>
                    <a:pt x="0" y="114007"/>
                  </a:lnTo>
                  <a:close/>
                </a:path>
              </a:pathLst>
            </a:custGeom>
            <a:solidFill>
              <a:srgbClr val="6D6E71"/>
            </a:solidFill>
          </p:spPr>
          <p:txBody>
            <a:bodyPr wrap="square" lIns="0" tIns="0" rIns="0" bIns="0" rtlCol="0"/>
            <a:lstStyle/>
            <a:p>
              <a:endParaRPr/>
            </a:p>
          </p:txBody>
        </p:sp>
        <p:sp>
          <p:nvSpPr>
            <p:cNvPr id="582" name="object 152"/>
            <p:cNvSpPr/>
            <p:nvPr/>
          </p:nvSpPr>
          <p:spPr>
            <a:xfrm>
              <a:off x="1868140" y="4198404"/>
              <a:ext cx="107950" cy="114300"/>
            </a:xfrm>
            <a:custGeom>
              <a:avLst/>
              <a:gdLst/>
              <a:ahLst/>
              <a:cxnLst/>
              <a:rect l="l" t="t" r="r" b="b"/>
              <a:pathLst>
                <a:path w="107950" h="114300">
                  <a:moveTo>
                    <a:pt x="0" y="114007"/>
                  </a:moveTo>
                  <a:lnTo>
                    <a:pt x="107569" y="114007"/>
                  </a:lnTo>
                  <a:lnTo>
                    <a:pt x="107569" y="0"/>
                  </a:lnTo>
                  <a:lnTo>
                    <a:pt x="0" y="0"/>
                  </a:lnTo>
                  <a:lnTo>
                    <a:pt x="0" y="114007"/>
                  </a:lnTo>
                  <a:close/>
                </a:path>
              </a:pathLst>
            </a:custGeom>
            <a:solidFill>
              <a:srgbClr val="6D6E71"/>
            </a:solidFill>
          </p:spPr>
          <p:txBody>
            <a:bodyPr wrap="square" lIns="0" tIns="0" rIns="0" bIns="0" rtlCol="0"/>
            <a:lstStyle/>
            <a:p>
              <a:endParaRPr/>
            </a:p>
          </p:txBody>
        </p:sp>
        <p:sp>
          <p:nvSpPr>
            <p:cNvPr id="583" name="object 153"/>
            <p:cNvSpPr/>
            <p:nvPr/>
          </p:nvSpPr>
          <p:spPr>
            <a:xfrm>
              <a:off x="1638993" y="4198404"/>
              <a:ext cx="107950" cy="114300"/>
            </a:xfrm>
            <a:custGeom>
              <a:avLst/>
              <a:gdLst/>
              <a:ahLst/>
              <a:cxnLst/>
              <a:rect l="l" t="t" r="r" b="b"/>
              <a:pathLst>
                <a:path w="107950" h="114300">
                  <a:moveTo>
                    <a:pt x="0" y="114007"/>
                  </a:moveTo>
                  <a:lnTo>
                    <a:pt x="107581" y="114007"/>
                  </a:lnTo>
                  <a:lnTo>
                    <a:pt x="107581" y="0"/>
                  </a:lnTo>
                  <a:lnTo>
                    <a:pt x="0" y="0"/>
                  </a:lnTo>
                  <a:lnTo>
                    <a:pt x="0" y="114007"/>
                  </a:lnTo>
                  <a:close/>
                </a:path>
              </a:pathLst>
            </a:custGeom>
            <a:solidFill>
              <a:srgbClr val="6D6E71"/>
            </a:solidFill>
          </p:spPr>
          <p:txBody>
            <a:bodyPr wrap="square" lIns="0" tIns="0" rIns="0" bIns="0" rtlCol="0"/>
            <a:lstStyle/>
            <a:p>
              <a:endParaRPr/>
            </a:p>
          </p:txBody>
        </p:sp>
        <p:sp>
          <p:nvSpPr>
            <p:cNvPr id="584" name="object 154"/>
            <p:cNvSpPr/>
            <p:nvPr/>
          </p:nvSpPr>
          <p:spPr>
            <a:xfrm>
              <a:off x="1409847" y="4198404"/>
              <a:ext cx="107950" cy="114300"/>
            </a:xfrm>
            <a:custGeom>
              <a:avLst/>
              <a:gdLst/>
              <a:ahLst/>
              <a:cxnLst/>
              <a:rect l="l" t="t" r="r" b="b"/>
              <a:pathLst>
                <a:path w="107950" h="114300">
                  <a:moveTo>
                    <a:pt x="0" y="114007"/>
                  </a:moveTo>
                  <a:lnTo>
                    <a:pt x="107581" y="114007"/>
                  </a:lnTo>
                  <a:lnTo>
                    <a:pt x="107581" y="0"/>
                  </a:lnTo>
                  <a:lnTo>
                    <a:pt x="0" y="0"/>
                  </a:lnTo>
                  <a:lnTo>
                    <a:pt x="0" y="114007"/>
                  </a:lnTo>
                  <a:close/>
                </a:path>
              </a:pathLst>
            </a:custGeom>
            <a:solidFill>
              <a:srgbClr val="6D6E71"/>
            </a:solidFill>
          </p:spPr>
          <p:txBody>
            <a:bodyPr wrap="square" lIns="0" tIns="0" rIns="0" bIns="0" rtlCol="0"/>
            <a:lstStyle/>
            <a:p>
              <a:endParaRPr/>
            </a:p>
          </p:txBody>
        </p:sp>
        <p:sp>
          <p:nvSpPr>
            <p:cNvPr id="585" name="object 155"/>
            <p:cNvSpPr/>
            <p:nvPr/>
          </p:nvSpPr>
          <p:spPr>
            <a:xfrm>
              <a:off x="1154057" y="4198404"/>
              <a:ext cx="134620" cy="114300"/>
            </a:xfrm>
            <a:custGeom>
              <a:avLst/>
              <a:gdLst/>
              <a:ahLst/>
              <a:cxnLst/>
              <a:rect l="l" t="t" r="r" b="b"/>
              <a:pathLst>
                <a:path w="134619" h="114300">
                  <a:moveTo>
                    <a:pt x="0" y="114007"/>
                  </a:moveTo>
                  <a:lnTo>
                    <a:pt x="134226" y="114007"/>
                  </a:lnTo>
                  <a:lnTo>
                    <a:pt x="134226" y="0"/>
                  </a:lnTo>
                  <a:lnTo>
                    <a:pt x="0" y="0"/>
                  </a:lnTo>
                  <a:lnTo>
                    <a:pt x="0" y="114007"/>
                  </a:lnTo>
                  <a:close/>
                </a:path>
              </a:pathLst>
            </a:custGeom>
            <a:solidFill>
              <a:srgbClr val="6D6E71"/>
            </a:solidFill>
          </p:spPr>
          <p:txBody>
            <a:bodyPr wrap="square" lIns="0" tIns="0" rIns="0" bIns="0" rtlCol="0"/>
            <a:lstStyle/>
            <a:p>
              <a:endParaRPr/>
            </a:p>
          </p:txBody>
        </p:sp>
        <p:sp>
          <p:nvSpPr>
            <p:cNvPr id="586" name="object 156"/>
            <p:cNvSpPr/>
            <p:nvPr/>
          </p:nvSpPr>
          <p:spPr>
            <a:xfrm>
              <a:off x="2781173" y="4311276"/>
              <a:ext cx="121920" cy="1270"/>
            </a:xfrm>
            <a:custGeom>
              <a:avLst/>
              <a:gdLst/>
              <a:ahLst/>
              <a:cxnLst/>
              <a:rect l="l" t="t" r="r" b="b"/>
              <a:pathLst>
                <a:path w="121919" h="1270">
                  <a:moveTo>
                    <a:pt x="0" y="1122"/>
                  </a:moveTo>
                  <a:lnTo>
                    <a:pt x="121551" y="1122"/>
                  </a:lnTo>
                  <a:lnTo>
                    <a:pt x="121551" y="0"/>
                  </a:lnTo>
                  <a:lnTo>
                    <a:pt x="0" y="0"/>
                  </a:lnTo>
                  <a:lnTo>
                    <a:pt x="0" y="1122"/>
                  </a:lnTo>
                  <a:close/>
                </a:path>
              </a:pathLst>
            </a:custGeom>
            <a:solidFill>
              <a:srgbClr val="6D6E71"/>
            </a:solidFill>
          </p:spPr>
          <p:txBody>
            <a:bodyPr wrap="square" lIns="0" tIns="0" rIns="0" bIns="0" rtlCol="0"/>
            <a:lstStyle/>
            <a:p>
              <a:endParaRPr/>
            </a:p>
          </p:txBody>
        </p:sp>
        <p:sp>
          <p:nvSpPr>
            <p:cNvPr id="587" name="object 157"/>
            <p:cNvSpPr/>
            <p:nvPr/>
          </p:nvSpPr>
          <p:spPr>
            <a:xfrm>
              <a:off x="2551734" y="4311276"/>
              <a:ext cx="121920" cy="1270"/>
            </a:xfrm>
            <a:custGeom>
              <a:avLst/>
              <a:gdLst/>
              <a:ahLst/>
              <a:cxnLst/>
              <a:rect l="l" t="t" r="r" b="b"/>
              <a:pathLst>
                <a:path w="121919" h="1270">
                  <a:moveTo>
                    <a:pt x="0" y="1135"/>
                  </a:moveTo>
                  <a:lnTo>
                    <a:pt x="121551" y="1135"/>
                  </a:lnTo>
                  <a:lnTo>
                    <a:pt x="121551" y="0"/>
                  </a:lnTo>
                  <a:lnTo>
                    <a:pt x="0" y="0"/>
                  </a:lnTo>
                  <a:lnTo>
                    <a:pt x="0" y="1135"/>
                  </a:lnTo>
                  <a:close/>
                </a:path>
              </a:pathLst>
            </a:custGeom>
            <a:solidFill>
              <a:srgbClr val="6D6E71"/>
            </a:solidFill>
          </p:spPr>
          <p:txBody>
            <a:bodyPr wrap="square" lIns="0" tIns="0" rIns="0" bIns="0" rtlCol="0"/>
            <a:lstStyle/>
            <a:p>
              <a:endParaRPr/>
            </a:p>
          </p:txBody>
        </p:sp>
        <p:sp>
          <p:nvSpPr>
            <p:cNvPr id="588" name="object 158"/>
            <p:cNvSpPr/>
            <p:nvPr/>
          </p:nvSpPr>
          <p:spPr>
            <a:xfrm>
              <a:off x="2322283" y="4284386"/>
              <a:ext cx="121920" cy="55244"/>
            </a:xfrm>
            <a:custGeom>
              <a:avLst/>
              <a:gdLst/>
              <a:ahLst/>
              <a:cxnLst/>
              <a:rect l="l" t="t" r="r" b="b"/>
              <a:pathLst>
                <a:path w="121919" h="55245">
                  <a:moveTo>
                    <a:pt x="0" y="54914"/>
                  </a:moveTo>
                  <a:lnTo>
                    <a:pt x="121551" y="54914"/>
                  </a:lnTo>
                  <a:lnTo>
                    <a:pt x="121551" y="0"/>
                  </a:lnTo>
                  <a:lnTo>
                    <a:pt x="0" y="0"/>
                  </a:lnTo>
                  <a:lnTo>
                    <a:pt x="0" y="54914"/>
                  </a:lnTo>
                  <a:close/>
                </a:path>
              </a:pathLst>
            </a:custGeom>
            <a:solidFill>
              <a:srgbClr val="6D6E71"/>
            </a:solidFill>
          </p:spPr>
          <p:txBody>
            <a:bodyPr wrap="square" lIns="0" tIns="0" rIns="0" bIns="0" rtlCol="0"/>
            <a:lstStyle/>
            <a:p>
              <a:endParaRPr/>
            </a:p>
          </p:txBody>
        </p:sp>
        <p:sp>
          <p:nvSpPr>
            <p:cNvPr id="589" name="object 159"/>
            <p:cNvSpPr/>
            <p:nvPr/>
          </p:nvSpPr>
          <p:spPr>
            <a:xfrm>
              <a:off x="2092845" y="4288590"/>
              <a:ext cx="121920" cy="46990"/>
            </a:xfrm>
            <a:custGeom>
              <a:avLst/>
              <a:gdLst/>
              <a:ahLst/>
              <a:cxnLst/>
              <a:rect l="l" t="t" r="r" b="b"/>
              <a:pathLst>
                <a:path w="121919" h="46989">
                  <a:moveTo>
                    <a:pt x="0" y="46507"/>
                  </a:moveTo>
                  <a:lnTo>
                    <a:pt x="121551" y="46507"/>
                  </a:lnTo>
                  <a:lnTo>
                    <a:pt x="121551" y="0"/>
                  </a:lnTo>
                  <a:lnTo>
                    <a:pt x="0" y="0"/>
                  </a:lnTo>
                  <a:lnTo>
                    <a:pt x="0" y="46507"/>
                  </a:lnTo>
                  <a:close/>
                </a:path>
              </a:pathLst>
            </a:custGeom>
            <a:solidFill>
              <a:srgbClr val="6D6E71"/>
            </a:solidFill>
          </p:spPr>
          <p:txBody>
            <a:bodyPr wrap="square" lIns="0" tIns="0" rIns="0" bIns="0" rtlCol="0"/>
            <a:lstStyle/>
            <a:p>
              <a:endParaRPr/>
            </a:p>
          </p:txBody>
        </p:sp>
        <p:sp>
          <p:nvSpPr>
            <p:cNvPr id="590" name="object 160"/>
            <p:cNvSpPr/>
            <p:nvPr/>
          </p:nvSpPr>
          <p:spPr>
            <a:xfrm>
              <a:off x="1871027" y="4297150"/>
              <a:ext cx="106680" cy="29845"/>
            </a:xfrm>
            <a:custGeom>
              <a:avLst/>
              <a:gdLst/>
              <a:ahLst/>
              <a:cxnLst/>
              <a:rect l="l" t="t" r="r" b="b"/>
              <a:pathLst>
                <a:path w="106680" h="29845">
                  <a:moveTo>
                    <a:pt x="0" y="29375"/>
                  </a:moveTo>
                  <a:lnTo>
                    <a:pt x="106311" y="29375"/>
                  </a:lnTo>
                  <a:lnTo>
                    <a:pt x="106311" y="0"/>
                  </a:lnTo>
                  <a:lnTo>
                    <a:pt x="0" y="0"/>
                  </a:lnTo>
                  <a:lnTo>
                    <a:pt x="0" y="29375"/>
                  </a:lnTo>
                  <a:close/>
                </a:path>
              </a:pathLst>
            </a:custGeom>
            <a:solidFill>
              <a:srgbClr val="6D6E71"/>
            </a:solidFill>
          </p:spPr>
          <p:txBody>
            <a:bodyPr wrap="square" lIns="0" tIns="0" rIns="0" bIns="0" rtlCol="0"/>
            <a:lstStyle/>
            <a:p>
              <a:endParaRPr/>
            </a:p>
          </p:txBody>
        </p:sp>
        <p:sp>
          <p:nvSpPr>
            <p:cNvPr id="591" name="object 161"/>
            <p:cNvSpPr/>
            <p:nvPr/>
          </p:nvSpPr>
          <p:spPr>
            <a:xfrm>
              <a:off x="1640738" y="4299957"/>
              <a:ext cx="108585" cy="24130"/>
            </a:xfrm>
            <a:custGeom>
              <a:avLst/>
              <a:gdLst/>
              <a:ahLst/>
              <a:cxnLst/>
              <a:rect l="l" t="t" r="r" b="b"/>
              <a:pathLst>
                <a:path w="108585" h="24129">
                  <a:moveTo>
                    <a:pt x="0" y="23774"/>
                  </a:moveTo>
                  <a:lnTo>
                    <a:pt x="108000" y="23774"/>
                  </a:lnTo>
                  <a:lnTo>
                    <a:pt x="108000" y="0"/>
                  </a:lnTo>
                  <a:lnTo>
                    <a:pt x="0" y="0"/>
                  </a:lnTo>
                  <a:lnTo>
                    <a:pt x="0" y="23774"/>
                  </a:lnTo>
                  <a:close/>
                </a:path>
              </a:pathLst>
            </a:custGeom>
            <a:solidFill>
              <a:srgbClr val="6D6E71"/>
            </a:solidFill>
          </p:spPr>
          <p:txBody>
            <a:bodyPr wrap="square" lIns="0" tIns="0" rIns="0" bIns="0" rtlCol="0"/>
            <a:lstStyle/>
            <a:p>
              <a:endParaRPr/>
            </a:p>
          </p:txBody>
        </p:sp>
        <p:sp>
          <p:nvSpPr>
            <p:cNvPr id="592" name="object 162"/>
            <p:cNvSpPr/>
            <p:nvPr/>
          </p:nvSpPr>
          <p:spPr>
            <a:xfrm>
              <a:off x="1411300" y="4307694"/>
              <a:ext cx="108585" cy="0"/>
            </a:xfrm>
            <a:custGeom>
              <a:avLst/>
              <a:gdLst/>
              <a:ahLst/>
              <a:cxnLst/>
              <a:rect l="l" t="t" r="r" b="b"/>
              <a:pathLst>
                <a:path w="108584">
                  <a:moveTo>
                    <a:pt x="0" y="0"/>
                  </a:moveTo>
                  <a:lnTo>
                    <a:pt x="108000" y="0"/>
                  </a:lnTo>
                </a:path>
              </a:pathLst>
            </a:custGeom>
            <a:ln w="9436">
              <a:solidFill>
                <a:srgbClr val="6D6E71"/>
              </a:solidFill>
            </a:ln>
          </p:spPr>
          <p:txBody>
            <a:bodyPr wrap="square" lIns="0" tIns="0" rIns="0" bIns="0" rtlCol="0"/>
            <a:lstStyle/>
            <a:p>
              <a:endParaRPr/>
            </a:p>
          </p:txBody>
        </p:sp>
        <p:sp>
          <p:nvSpPr>
            <p:cNvPr id="593" name="object 163"/>
            <p:cNvSpPr/>
            <p:nvPr/>
          </p:nvSpPr>
          <p:spPr>
            <a:xfrm>
              <a:off x="1154057" y="2392743"/>
              <a:ext cx="4839335" cy="1920239"/>
            </a:xfrm>
            <a:custGeom>
              <a:avLst/>
              <a:gdLst/>
              <a:ahLst/>
              <a:cxnLst/>
              <a:rect l="l" t="t" r="r" b="b"/>
              <a:pathLst>
                <a:path w="4839335" h="1920239">
                  <a:moveTo>
                    <a:pt x="0" y="1919668"/>
                  </a:moveTo>
                  <a:lnTo>
                    <a:pt x="4839339" y="1919668"/>
                  </a:lnTo>
                  <a:lnTo>
                    <a:pt x="4839339" y="0"/>
                  </a:lnTo>
                  <a:lnTo>
                    <a:pt x="0" y="0"/>
                  </a:lnTo>
                  <a:lnTo>
                    <a:pt x="0" y="1919668"/>
                  </a:lnTo>
                  <a:close/>
                </a:path>
              </a:pathLst>
            </a:custGeom>
            <a:solidFill>
              <a:srgbClr val="6D6E71"/>
            </a:solidFill>
          </p:spPr>
          <p:txBody>
            <a:bodyPr wrap="square" lIns="0" tIns="0" rIns="0" bIns="0" rtlCol="0"/>
            <a:lstStyle/>
            <a:p>
              <a:endParaRPr/>
            </a:p>
          </p:txBody>
        </p:sp>
        <p:sp>
          <p:nvSpPr>
            <p:cNvPr id="594" name="object 164"/>
            <p:cNvSpPr/>
            <p:nvPr/>
          </p:nvSpPr>
          <p:spPr>
            <a:xfrm>
              <a:off x="1154057" y="2555430"/>
              <a:ext cx="4719955" cy="1757045"/>
            </a:xfrm>
            <a:custGeom>
              <a:avLst/>
              <a:gdLst/>
              <a:ahLst/>
              <a:cxnLst/>
              <a:rect l="l" t="t" r="r" b="b"/>
              <a:pathLst>
                <a:path w="4719955" h="1757045">
                  <a:moveTo>
                    <a:pt x="0" y="1756981"/>
                  </a:moveTo>
                  <a:lnTo>
                    <a:pt x="4719692" y="1756981"/>
                  </a:lnTo>
                  <a:lnTo>
                    <a:pt x="4719692" y="0"/>
                  </a:lnTo>
                  <a:lnTo>
                    <a:pt x="0" y="0"/>
                  </a:lnTo>
                  <a:lnTo>
                    <a:pt x="0" y="1756981"/>
                  </a:lnTo>
                  <a:close/>
                </a:path>
              </a:pathLst>
            </a:custGeom>
            <a:solidFill>
              <a:srgbClr val="8AB875"/>
            </a:solidFill>
          </p:spPr>
          <p:txBody>
            <a:bodyPr wrap="square" lIns="0" tIns="0" rIns="0" bIns="0" rtlCol="0"/>
            <a:lstStyle/>
            <a:p>
              <a:endParaRPr/>
            </a:p>
          </p:txBody>
        </p:sp>
        <p:sp>
          <p:nvSpPr>
            <p:cNvPr id="595" name="object 165"/>
            <p:cNvSpPr/>
            <p:nvPr/>
          </p:nvSpPr>
          <p:spPr>
            <a:xfrm>
              <a:off x="1154057" y="2718371"/>
              <a:ext cx="4490720" cy="1594485"/>
            </a:xfrm>
            <a:custGeom>
              <a:avLst/>
              <a:gdLst/>
              <a:ahLst/>
              <a:cxnLst/>
              <a:rect l="l" t="t" r="r" b="b"/>
              <a:pathLst>
                <a:path w="4490720" h="1594485">
                  <a:moveTo>
                    <a:pt x="0" y="1594040"/>
                  </a:moveTo>
                  <a:lnTo>
                    <a:pt x="4490546" y="1594040"/>
                  </a:lnTo>
                  <a:lnTo>
                    <a:pt x="4490546" y="0"/>
                  </a:lnTo>
                  <a:lnTo>
                    <a:pt x="0" y="0"/>
                  </a:lnTo>
                  <a:lnTo>
                    <a:pt x="0" y="1594040"/>
                  </a:lnTo>
                  <a:close/>
                </a:path>
              </a:pathLst>
            </a:custGeom>
            <a:solidFill>
              <a:srgbClr val="8AB875"/>
            </a:solidFill>
          </p:spPr>
          <p:txBody>
            <a:bodyPr wrap="square" lIns="0" tIns="0" rIns="0" bIns="0" rtlCol="0"/>
            <a:lstStyle/>
            <a:p>
              <a:endParaRPr/>
            </a:p>
          </p:txBody>
        </p:sp>
        <p:sp>
          <p:nvSpPr>
            <p:cNvPr id="596" name="object 166"/>
            <p:cNvSpPr/>
            <p:nvPr/>
          </p:nvSpPr>
          <p:spPr>
            <a:xfrm>
              <a:off x="5305306" y="2840342"/>
              <a:ext cx="110489" cy="1472565"/>
            </a:xfrm>
            <a:custGeom>
              <a:avLst/>
              <a:gdLst/>
              <a:ahLst/>
              <a:cxnLst/>
              <a:rect l="l" t="t" r="r" b="b"/>
              <a:pathLst>
                <a:path w="110489" h="1472564">
                  <a:moveTo>
                    <a:pt x="0" y="1472069"/>
                  </a:moveTo>
                  <a:lnTo>
                    <a:pt x="110151" y="1472069"/>
                  </a:lnTo>
                  <a:lnTo>
                    <a:pt x="110151" y="0"/>
                  </a:lnTo>
                  <a:lnTo>
                    <a:pt x="0" y="0"/>
                  </a:lnTo>
                  <a:lnTo>
                    <a:pt x="0" y="1472069"/>
                  </a:lnTo>
                  <a:close/>
                </a:path>
              </a:pathLst>
            </a:custGeom>
            <a:solidFill>
              <a:srgbClr val="8AB875"/>
            </a:solidFill>
          </p:spPr>
          <p:txBody>
            <a:bodyPr wrap="square" lIns="0" tIns="0" rIns="0" bIns="0" rtlCol="0"/>
            <a:lstStyle/>
            <a:p>
              <a:endParaRPr/>
            </a:p>
          </p:txBody>
        </p:sp>
        <p:sp>
          <p:nvSpPr>
            <p:cNvPr id="597" name="object 167"/>
            <p:cNvSpPr/>
            <p:nvPr/>
          </p:nvSpPr>
          <p:spPr>
            <a:xfrm>
              <a:off x="1154057" y="2840342"/>
              <a:ext cx="4029710" cy="1472565"/>
            </a:xfrm>
            <a:custGeom>
              <a:avLst/>
              <a:gdLst/>
              <a:ahLst/>
              <a:cxnLst/>
              <a:rect l="l" t="t" r="r" b="b"/>
              <a:pathLst>
                <a:path w="4029710" h="1472564">
                  <a:moveTo>
                    <a:pt x="0" y="1472069"/>
                  </a:moveTo>
                  <a:lnTo>
                    <a:pt x="4029684" y="1472069"/>
                  </a:lnTo>
                  <a:lnTo>
                    <a:pt x="4029684" y="0"/>
                  </a:lnTo>
                  <a:lnTo>
                    <a:pt x="0" y="0"/>
                  </a:lnTo>
                  <a:lnTo>
                    <a:pt x="0" y="1472069"/>
                  </a:lnTo>
                  <a:close/>
                </a:path>
              </a:pathLst>
            </a:custGeom>
            <a:solidFill>
              <a:srgbClr val="8AB875"/>
            </a:solidFill>
          </p:spPr>
          <p:txBody>
            <a:bodyPr wrap="square" lIns="0" tIns="0" rIns="0" bIns="0" rtlCol="0"/>
            <a:lstStyle/>
            <a:p>
              <a:endParaRPr/>
            </a:p>
          </p:txBody>
        </p:sp>
        <p:sp>
          <p:nvSpPr>
            <p:cNvPr id="598" name="object 168"/>
            <p:cNvSpPr/>
            <p:nvPr/>
          </p:nvSpPr>
          <p:spPr>
            <a:xfrm>
              <a:off x="1154057" y="2850972"/>
              <a:ext cx="4032885" cy="1461770"/>
            </a:xfrm>
            <a:custGeom>
              <a:avLst/>
              <a:gdLst/>
              <a:ahLst/>
              <a:cxnLst/>
              <a:rect l="l" t="t" r="r" b="b"/>
              <a:pathLst>
                <a:path w="4032885" h="1461770">
                  <a:moveTo>
                    <a:pt x="0" y="1461439"/>
                  </a:moveTo>
                  <a:lnTo>
                    <a:pt x="4032267" y="1461439"/>
                  </a:lnTo>
                  <a:lnTo>
                    <a:pt x="4032267" y="0"/>
                  </a:lnTo>
                  <a:lnTo>
                    <a:pt x="0" y="0"/>
                  </a:lnTo>
                  <a:lnTo>
                    <a:pt x="0" y="1461439"/>
                  </a:lnTo>
                  <a:close/>
                </a:path>
              </a:pathLst>
            </a:custGeom>
            <a:solidFill>
              <a:srgbClr val="8AB875"/>
            </a:solidFill>
          </p:spPr>
          <p:txBody>
            <a:bodyPr wrap="square" lIns="0" tIns="0" rIns="0" bIns="0" rtlCol="0"/>
            <a:lstStyle/>
            <a:p>
              <a:endParaRPr/>
            </a:p>
          </p:txBody>
        </p:sp>
        <p:sp>
          <p:nvSpPr>
            <p:cNvPr id="599" name="object 169"/>
            <p:cNvSpPr/>
            <p:nvPr/>
          </p:nvSpPr>
          <p:spPr>
            <a:xfrm>
              <a:off x="4847013" y="2994456"/>
              <a:ext cx="110489" cy="1318260"/>
            </a:xfrm>
            <a:custGeom>
              <a:avLst/>
              <a:gdLst/>
              <a:ahLst/>
              <a:cxnLst/>
              <a:rect l="l" t="t" r="r" b="b"/>
              <a:pathLst>
                <a:path w="110489" h="1318260">
                  <a:moveTo>
                    <a:pt x="0" y="1317955"/>
                  </a:moveTo>
                  <a:lnTo>
                    <a:pt x="110164" y="1317955"/>
                  </a:lnTo>
                  <a:lnTo>
                    <a:pt x="110164" y="0"/>
                  </a:lnTo>
                  <a:lnTo>
                    <a:pt x="0" y="0"/>
                  </a:lnTo>
                  <a:lnTo>
                    <a:pt x="0" y="1317955"/>
                  </a:lnTo>
                  <a:close/>
                </a:path>
              </a:pathLst>
            </a:custGeom>
            <a:solidFill>
              <a:srgbClr val="8AB875"/>
            </a:solidFill>
          </p:spPr>
          <p:txBody>
            <a:bodyPr wrap="square" lIns="0" tIns="0" rIns="0" bIns="0" rtlCol="0"/>
            <a:lstStyle/>
            <a:p>
              <a:endParaRPr/>
            </a:p>
          </p:txBody>
        </p:sp>
        <p:sp>
          <p:nvSpPr>
            <p:cNvPr id="600" name="object 170"/>
            <p:cNvSpPr/>
            <p:nvPr/>
          </p:nvSpPr>
          <p:spPr>
            <a:xfrm>
              <a:off x="1154057" y="2994456"/>
              <a:ext cx="3571875" cy="1318260"/>
            </a:xfrm>
            <a:custGeom>
              <a:avLst/>
              <a:gdLst/>
              <a:ahLst/>
              <a:cxnLst/>
              <a:rect l="l" t="t" r="r" b="b"/>
              <a:pathLst>
                <a:path w="3571875" h="1318260">
                  <a:moveTo>
                    <a:pt x="0" y="1317955"/>
                  </a:moveTo>
                  <a:lnTo>
                    <a:pt x="3571392" y="1317955"/>
                  </a:lnTo>
                  <a:lnTo>
                    <a:pt x="3571392" y="0"/>
                  </a:lnTo>
                  <a:lnTo>
                    <a:pt x="0" y="0"/>
                  </a:lnTo>
                  <a:lnTo>
                    <a:pt x="0" y="1317955"/>
                  </a:lnTo>
                  <a:close/>
                </a:path>
              </a:pathLst>
            </a:custGeom>
            <a:solidFill>
              <a:srgbClr val="8AB875"/>
            </a:solidFill>
          </p:spPr>
          <p:txBody>
            <a:bodyPr wrap="square" lIns="0" tIns="0" rIns="0" bIns="0" rtlCol="0"/>
            <a:lstStyle/>
            <a:p>
              <a:endParaRPr/>
            </a:p>
          </p:txBody>
        </p:sp>
        <p:sp>
          <p:nvSpPr>
            <p:cNvPr id="601" name="object 171"/>
            <p:cNvSpPr/>
            <p:nvPr/>
          </p:nvSpPr>
          <p:spPr>
            <a:xfrm>
              <a:off x="1154057" y="2957258"/>
              <a:ext cx="3574415" cy="1355725"/>
            </a:xfrm>
            <a:custGeom>
              <a:avLst/>
              <a:gdLst/>
              <a:ahLst/>
              <a:cxnLst/>
              <a:rect l="l" t="t" r="r" b="b"/>
              <a:pathLst>
                <a:path w="3574415" h="1355725">
                  <a:moveTo>
                    <a:pt x="0" y="1355153"/>
                  </a:moveTo>
                  <a:lnTo>
                    <a:pt x="3573975" y="1355153"/>
                  </a:lnTo>
                  <a:lnTo>
                    <a:pt x="3573975" y="0"/>
                  </a:lnTo>
                  <a:lnTo>
                    <a:pt x="0" y="0"/>
                  </a:lnTo>
                  <a:lnTo>
                    <a:pt x="0" y="1355153"/>
                  </a:lnTo>
                  <a:close/>
                </a:path>
              </a:pathLst>
            </a:custGeom>
            <a:solidFill>
              <a:srgbClr val="8AB875"/>
            </a:solidFill>
          </p:spPr>
          <p:txBody>
            <a:bodyPr wrap="square" lIns="0" tIns="0" rIns="0" bIns="0" rtlCol="0"/>
            <a:lstStyle/>
            <a:p>
              <a:endParaRPr/>
            </a:p>
          </p:txBody>
        </p:sp>
        <p:sp>
          <p:nvSpPr>
            <p:cNvPr id="602" name="object 172"/>
            <p:cNvSpPr/>
            <p:nvPr/>
          </p:nvSpPr>
          <p:spPr>
            <a:xfrm>
              <a:off x="4388734" y="3164522"/>
              <a:ext cx="110489" cy="1148080"/>
            </a:xfrm>
            <a:custGeom>
              <a:avLst/>
              <a:gdLst/>
              <a:ahLst/>
              <a:cxnLst/>
              <a:rect l="l" t="t" r="r" b="b"/>
              <a:pathLst>
                <a:path w="110489" h="1148079">
                  <a:moveTo>
                    <a:pt x="0" y="1147889"/>
                  </a:moveTo>
                  <a:lnTo>
                    <a:pt x="110151" y="1147889"/>
                  </a:lnTo>
                  <a:lnTo>
                    <a:pt x="110151" y="0"/>
                  </a:lnTo>
                  <a:lnTo>
                    <a:pt x="0" y="0"/>
                  </a:lnTo>
                  <a:lnTo>
                    <a:pt x="0" y="1147889"/>
                  </a:lnTo>
                  <a:close/>
                </a:path>
              </a:pathLst>
            </a:custGeom>
            <a:solidFill>
              <a:srgbClr val="8AB875"/>
            </a:solidFill>
          </p:spPr>
          <p:txBody>
            <a:bodyPr wrap="square" lIns="0" tIns="0" rIns="0" bIns="0" rtlCol="0"/>
            <a:lstStyle/>
            <a:p>
              <a:endParaRPr/>
            </a:p>
          </p:txBody>
        </p:sp>
        <p:sp>
          <p:nvSpPr>
            <p:cNvPr id="603" name="object 173"/>
            <p:cNvSpPr/>
            <p:nvPr/>
          </p:nvSpPr>
          <p:spPr>
            <a:xfrm>
              <a:off x="1154057" y="3164522"/>
              <a:ext cx="3113405" cy="1148080"/>
            </a:xfrm>
            <a:custGeom>
              <a:avLst/>
              <a:gdLst/>
              <a:ahLst/>
              <a:cxnLst/>
              <a:rect l="l" t="t" r="r" b="b"/>
              <a:pathLst>
                <a:path w="3113404" h="1148079">
                  <a:moveTo>
                    <a:pt x="0" y="1147889"/>
                  </a:moveTo>
                  <a:lnTo>
                    <a:pt x="3113100" y="1147889"/>
                  </a:lnTo>
                  <a:lnTo>
                    <a:pt x="3113100" y="0"/>
                  </a:lnTo>
                  <a:lnTo>
                    <a:pt x="0" y="0"/>
                  </a:lnTo>
                  <a:lnTo>
                    <a:pt x="0" y="1147889"/>
                  </a:lnTo>
                  <a:close/>
                </a:path>
              </a:pathLst>
            </a:custGeom>
            <a:solidFill>
              <a:srgbClr val="8AB875"/>
            </a:solidFill>
          </p:spPr>
          <p:txBody>
            <a:bodyPr wrap="square" lIns="0" tIns="0" rIns="0" bIns="0" rtlCol="0"/>
            <a:lstStyle/>
            <a:p>
              <a:endParaRPr/>
            </a:p>
          </p:txBody>
        </p:sp>
        <p:sp>
          <p:nvSpPr>
            <p:cNvPr id="604" name="object 174"/>
            <p:cNvSpPr/>
            <p:nvPr/>
          </p:nvSpPr>
          <p:spPr>
            <a:xfrm>
              <a:off x="1154057" y="3169831"/>
              <a:ext cx="3115945" cy="1143000"/>
            </a:xfrm>
            <a:custGeom>
              <a:avLst/>
              <a:gdLst/>
              <a:ahLst/>
              <a:cxnLst/>
              <a:rect l="l" t="t" r="r" b="b"/>
              <a:pathLst>
                <a:path w="3115945" h="1143000">
                  <a:moveTo>
                    <a:pt x="0" y="1142580"/>
                  </a:moveTo>
                  <a:lnTo>
                    <a:pt x="3115682" y="1142580"/>
                  </a:lnTo>
                  <a:lnTo>
                    <a:pt x="3115682" y="0"/>
                  </a:lnTo>
                  <a:lnTo>
                    <a:pt x="0" y="0"/>
                  </a:lnTo>
                  <a:lnTo>
                    <a:pt x="0" y="1142580"/>
                  </a:lnTo>
                  <a:close/>
                </a:path>
              </a:pathLst>
            </a:custGeom>
            <a:solidFill>
              <a:srgbClr val="8AB875"/>
            </a:solidFill>
          </p:spPr>
          <p:txBody>
            <a:bodyPr wrap="square" lIns="0" tIns="0" rIns="0" bIns="0" rtlCol="0"/>
            <a:lstStyle/>
            <a:p>
              <a:endParaRPr/>
            </a:p>
          </p:txBody>
        </p:sp>
        <p:sp>
          <p:nvSpPr>
            <p:cNvPr id="605" name="object 175"/>
            <p:cNvSpPr/>
            <p:nvPr/>
          </p:nvSpPr>
          <p:spPr>
            <a:xfrm>
              <a:off x="1154057" y="3478060"/>
              <a:ext cx="2886710" cy="834390"/>
            </a:xfrm>
            <a:custGeom>
              <a:avLst/>
              <a:gdLst/>
              <a:ahLst/>
              <a:cxnLst/>
              <a:rect l="l" t="t" r="r" b="b"/>
              <a:pathLst>
                <a:path w="2886710" h="834389">
                  <a:moveTo>
                    <a:pt x="0" y="834351"/>
                  </a:moveTo>
                  <a:lnTo>
                    <a:pt x="2886536" y="834351"/>
                  </a:lnTo>
                  <a:lnTo>
                    <a:pt x="2886536" y="0"/>
                  </a:lnTo>
                  <a:lnTo>
                    <a:pt x="0" y="0"/>
                  </a:lnTo>
                  <a:lnTo>
                    <a:pt x="0" y="834351"/>
                  </a:lnTo>
                  <a:close/>
                </a:path>
              </a:pathLst>
            </a:custGeom>
            <a:solidFill>
              <a:srgbClr val="8AB875"/>
            </a:solidFill>
          </p:spPr>
          <p:txBody>
            <a:bodyPr wrap="square" lIns="0" tIns="0" rIns="0" bIns="0" rtlCol="0"/>
            <a:lstStyle/>
            <a:p>
              <a:endParaRPr/>
            </a:p>
          </p:txBody>
        </p:sp>
        <p:sp>
          <p:nvSpPr>
            <p:cNvPr id="606" name="object 176"/>
            <p:cNvSpPr/>
            <p:nvPr/>
          </p:nvSpPr>
          <p:spPr>
            <a:xfrm>
              <a:off x="1154057" y="3584346"/>
              <a:ext cx="2657475" cy="728345"/>
            </a:xfrm>
            <a:custGeom>
              <a:avLst/>
              <a:gdLst/>
              <a:ahLst/>
              <a:cxnLst/>
              <a:rect l="l" t="t" r="r" b="b"/>
              <a:pathLst>
                <a:path w="2657475" h="728345">
                  <a:moveTo>
                    <a:pt x="0" y="728065"/>
                  </a:moveTo>
                  <a:lnTo>
                    <a:pt x="2657390" y="728065"/>
                  </a:lnTo>
                  <a:lnTo>
                    <a:pt x="2657390" y="0"/>
                  </a:lnTo>
                  <a:lnTo>
                    <a:pt x="0" y="0"/>
                  </a:lnTo>
                  <a:lnTo>
                    <a:pt x="0" y="728065"/>
                  </a:lnTo>
                  <a:close/>
                </a:path>
              </a:pathLst>
            </a:custGeom>
            <a:solidFill>
              <a:srgbClr val="8AB875"/>
            </a:solidFill>
          </p:spPr>
          <p:txBody>
            <a:bodyPr wrap="square" lIns="0" tIns="0" rIns="0" bIns="0" rtlCol="0"/>
            <a:lstStyle/>
            <a:p>
              <a:endParaRPr/>
            </a:p>
          </p:txBody>
        </p:sp>
        <p:sp>
          <p:nvSpPr>
            <p:cNvPr id="607" name="object 177"/>
            <p:cNvSpPr/>
            <p:nvPr/>
          </p:nvSpPr>
          <p:spPr>
            <a:xfrm>
              <a:off x="1154057" y="3717213"/>
              <a:ext cx="2428875" cy="595630"/>
            </a:xfrm>
            <a:custGeom>
              <a:avLst/>
              <a:gdLst/>
              <a:ahLst/>
              <a:cxnLst/>
              <a:rect l="l" t="t" r="r" b="b"/>
              <a:pathLst>
                <a:path w="2428875" h="595629">
                  <a:moveTo>
                    <a:pt x="0" y="595198"/>
                  </a:moveTo>
                  <a:lnTo>
                    <a:pt x="2428257" y="595198"/>
                  </a:lnTo>
                  <a:lnTo>
                    <a:pt x="2428257" y="0"/>
                  </a:lnTo>
                  <a:lnTo>
                    <a:pt x="0" y="0"/>
                  </a:lnTo>
                  <a:lnTo>
                    <a:pt x="0" y="595198"/>
                  </a:lnTo>
                  <a:close/>
                </a:path>
              </a:pathLst>
            </a:custGeom>
            <a:solidFill>
              <a:srgbClr val="8AB875"/>
            </a:solidFill>
          </p:spPr>
          <p:txBody>
            <a:bodyPr wrap="square" lIns="0" tIns="0" rIns="0" bIns="0" rtlCol="0"/>
            <a:lstStyle/>
            <a:p>
              <a:endParaRPr/>
            </a:p>
          </p:txBody>
        </p:sp>
        <p:sp>
          <p:nvSpPr>
            <p:cNvPr id="608" name="object 178"/>
            <p:cNvSpPr/>
            <p:nvPr/>
          </p:nvSpPr>
          <p:spPr>
            <a:xfrm>
              <a:off x="3243003" y="3929786"/>
              <a:ext cx="110489" cy="382905"/>
            </a:xfrm>
            <a:custGeom>
              <a:avLst/>
              <a:gdLst/>
              <a:ahLst/>
              <a:cxnLst/>
              <a:rect l="l" t="t" r="r" b="b"/>
              <a:pathLst>
                <a:path w="110489" h="382904">
                  <a:moveTo>
                    <a:pt x="0" y="382625"/>
                  </a:moveTo>
                  <a:lnTo>
                    <a:pt x="110164" y="382625"/>
                  </a:lnTo>
                  <a:lnTo>
                    <a:pt x="110164" y="0"/>
                  </a:lnTo>
                  <a:lnTo>
                    <a:pt x="0" y="0"/>
                  </a:lnTo>
                  <a:lnTo>
                    <a:pt x="0" y="382625"/>
                  </a:lnTo>
                  <a:close/>
                </a:path>
              </a:pathLst>
            </a:custGeom>
            <a:solidFill>
              <a:srgbClr val="8AB875"/>
            </a:solidFill>
          </p:spPr>
          <p:txBody>
            <a:bodyPr wrap="square" lIns="0" tIns="0" rIns="0" bIns="0" rtlCol="0"/>
            <a:lstStyle/>
            <a:p>
              <a:endParaRPr/>
            </a:p>
          </p:txBody>
        </p:sp>
        <p:sp>
          <p:nvSpPr>
            <p:cNvPr id="609" name="object 179"/>
            <p:cNvSpPr/>
            <p:nvPr/>
          </p:nvSpPr>
          <p:spPr>
            <a:xfrm>
              <a:off x="3013857" y="3929786"/>
              <a:ext cx="107950" cy="382905"/>
            </a:xfrm>
            <a:custGeom>
              <a:avLst/>
              <a:gdLst/>
              <a:ahLst/>
              <a:cxnLst/>
              <a:rect l="l" t="t" r="r" b="b"/>
              <a:pathLst>
                <a:path w="107950" h="382904">
                  <a:moveTo>
                    <a:pt x="0" y="382625"/>
                  </a:moveTo>
                  <a:lnTo>
                    <a:pt x="107581" y="382625"/>
                  </a:lnTo>
                  <a:lnTo>
                    <a:pt x="107581" y="0"/>
                  </a:lnTo>
                  <a:lnTo>
                    <a:pt x="0" y="0"/>
                  </a:lnTo>
                  <a:lnTo>
                    <a:pt x="0" y="382625"/>
                  </a:lnTo>
                  <a:close/>
                </a:path>
              </a:pathLst>
            </a:custGeom>
            <a:solidFill>
              <a:srgbClr val="8AB875"/>
            </a:solidFill>
          </p:spPr>
          <p:txBody>
            <a:bodyPr wrap="square" lIns="0" tIns="0" rIns="0" bIns="0" rtlCol="0"/>
            <a:lstStyle/>
            <a:p>
              <a:endParaRPr/>
            </a:p>
          </p:txBody>
        </p:sp>
        <p:sp>
          <p:nvSpPr>
            <p:cNvPr id="610" name="object 180"/>
            <p:cNvSpPr/>
            <p:nvPr/>
          </p:nvSpPr>
          <p:spPr>
            <a:xfrm>
              <a:off x="1154057" y="3929786"/>
              <a:ext cx="1738630" cy="382905"/>
            </a:xfrm>
            <a:custGeom>
              <a:avLst/>
              <a:gdLst/>
              <a:ahLst/>
              <a:cxnLst/>
              <a:rect l="l" t="t" r="r" b="b"/>
              <a:pathLst>
                <a:path w="1738630" h="382904">
                  <a:moveTo>
                    <a:pt x="0" y="382625"/>
                  </a:moveTo>
                  <a:lnTo>
                    <a:pt x="1738236" y="382625"/>
                  </a:lnTo>
                  <a:lnTo>
                    <a:pt x="1738236" y="0"/>
                  </a:lnTo>
                  <a:lnTo>
                    <a:pt x="0" y="0"/>
                  </a:lnTo>
                  <a:lnTo>
                    <a:pt x="0" y="382625"/>
                  </a:lnTo>
                  <a:close/>
                </a:path>
              </a:pathLst>
            </a:custGeom>
            <a:solidFill>
              <a:srgbClr val="8AB875"/>
            </a:solidFill>
          </p:spPr>
          <p:txBody>
            <a:bodyPr wrap="square" lIns="0" tIns="0" rIns="0" bIns="0" rtlCol="0"/>
            <a:lstStyle/>
            <a:p>
              <a:endParaRPr/>
            </a:p>
          </p:txBody>
        </p:sp>
        <p:sp>
          <p:nvSpPr>
            <p:cNvPr id="611" name="object 181"/>
            <p:cNvSpPr/>
            <p:nvPr/>
          </p:nvSpPr>
          <p:spPr>
            <a:xfrm>
              <a:off x="3013857" y="3924465"/>
              <a:ext cx="110489" cy="387985"/>
            </a:xfrm>
            <a:custGeom>
              <a:avLst/>
              <a:gdLst/>
              <a:ahLst/>
              <a:cxnLst/>
              <a:rect l="l" t="t" r="r" b="b"/>
              <a:pathLst>
                <a:path w="110489" h="387985">
                  <a:moveTo>
                    <a:pt x="0" y="387946"/>
                  </a:moveTo>
                  <a:lnTo>
                    <a:pt x="110164" y="387946"/>
                  </a:lnTo>
                  <a:lnTo>
                    <a:pt x="110164" y="0"/>
                  </a:lnTo>
                  <a:lnTo>
                    <a:pt x="0" y="0"/>
                  </a:lnTo>
                  <a:lnTo>
                    <a:pt x="0" y="387946"/>
                  </a:lnTo>
                  <a:close/>
                </a:path>
              </a:pathLst>
            </a:custGeom>
            <a:solidFill>
              <a:srgbClr val="8AB875"/>
            </a:solidFill>
          </p:spPr>
          <p:txBody>
            <a:bodyPr wrap="square" lIns="0" tIns="0" rIns="0" bIns="0" rtlCol="0"/>
            <a:lstStyle/>
            <a:p>
              <a:endParaRPr/>
            </a:p>
          </p:txBody>
        </p:sp>
        <p:sp>
          <p:nvSpPr>
            <p:cNvPr id="612" name="object 182"/>
            <p:cNvSpPr/>
            <p:nvPr/>
          </p:nvSpPr>
          <p:spPr>
            <a:xfrm>
              <a:off x="1154057" y="3924465"/>
              <a:ext cx="1738630" cy="387985"/>
            </a:xfrm>
            <a:custGeom>
              <a:avLst/>
              <a:gdLst/>
              <a:ahLst/>
              <a:cxnLst/>
              <a:rect l="l" t="t" r="r" b="b"/>
              <a:pathLst>
                <a:path w="1738630" h="387985">
                  <a:moveTo>
                    <a:pt x="0" y="387946"/>
                  </a:moveTo>
                  <a:lnTo>
                    <a:pt x="1738236" y="387946"/>
                  </a:lnTo>
                  <a:lnTo>
                    <a:pt x="1738236" y="0"/>
                  </a:lnTo>
                  <a:lnTo>
                    <a:pt x="0" y="0"/>
                  </a:lnTo>
                  <a:lnTo>
                    <a:pt x="0" y="387946"/>
                  </a:lnTo>
                  <a:close/>
                </a:path>
              </a:pathLst>
            </a:custGeom>
            <a:solidFill>
              <a:srgbClr val="8AB875"/>
            </a:solidFill>
          </p:spPr>
          <p:txBody>
            <a:bodyPr wrap="square" lIns="0" tIns="0" rIns="0" bIns="0" rtlCol="0"/>
            <a:lstStyle/>
            <a:p>
              <a:endParaRPr/>
            </a:p>
          </p:txBody>
        </p:sp>
        <p:sp>
          <p:nvSpPr>
            <p:cNvPr id="613" name="object 183"/>
            <p:cNvSpPr/>
            <p:nvPr/>
          </p:nvSpPr>
          <p:spPr>
            <a:xfrm>
              <a:off x="1154057" y="3897896"/>
              <a:ext cx="1741170" cy="414655"/>
            </a:xfrm>
            <a:custGeom>
              <a:avLst/>
              <a:gdLst/>
              <a:ahLst/>
              <a:cxnLst/>
              <a:rect l="l" t="t" r="r" b="b"/>
              <a:pathLst>
                <a:path w="1741170" h="414654">
                  <a:moveTo>
                    <a:pt x="0" y="414515"/>
                  </a:moveTo>
                  <a:lnTo>
                    <a:pt x="1740818" y="414515"/>
                  </a:lnTo>
                  <a:lnTo>
                    <a:pt x="1740818" y="0"/>
                  </a:lnTo>
                  <a:lnTo>
                    <a:pt x="0" y="0"/>
                  </a:lnTo>
                  <a:lnTo>
                    <a:pt x="0" y="414515"/>
                  </a:lnTo>
                  <a:close/>
                </a:path>
              </a:pathLst>
            </a:custGeom>
            <a:solidFill>
              <a:srgbClr val="8AB875"/>
            </a:solidFill>
          </p:spPr>
          <p:txBody>
            <a:bodyPr wrap="square" lIns="0" tIns="0" rIns="0" bIns="0" rtlCol="0"/>
            <a:lstStyle/>
            <a:p>
              <a:endParaRPr/>
            </a:p>
          </p:txBody>
        </p:sp>
        <p:sp>
          <p:nvSpPr>
            <p:cNvPr id="614" name="object 184"/>
            <p:cNvSpPr/>
            <p:nvPr/>
          </p:nvSpPr>
          <p:spPr>
            <a:xfrm>
              <a:off x="2555578" y="3993553"/>
              <a:ext cx="110489" cy="319405"/>
            </a:xfrm>
            <a:custGeom>
              <a:avLst/>
              <a:gdLst/>
              <a:ahLst/>
              <a:cxnLst/>
              <a:rect l="l" t="t" r="r" b="b"/>
              <a:pathLst>
                <a:path w="110489" h="319404">
                  <a:moveTo>
                    <a:pt x="0" y="318846"/>
                  </a:moveTo>
                  <a:lnTo>
                    <a:pt x="110151" y="318846"/>
                  </a:lnTo>
                  <a:lnTo>
                    <a:pt x="110151" y="0"/>
                  </a:lnTo>
                  <a:lnTo>
                    <a:pt x="0" y="0"/>
                  </a:lnTo>
                  <a:lnTo>
                    <a:pt x="0" y="318846"/>
                  </a:lnTo>
                  <a:close/>
                </a:path>
              </a:pathLst>
            </a:custGeom>
            <a:solidFill>
              <a:srgbClr val="8AB875"/>
            </a:solidFill>
          </p:spPr>
          <p:txBody>
            <a:bodyPr wrap="square" lIns="0" tIns="0" rIns="0" bIns="0" rtlCol="0"/>
            <a:lstStyle/>
            <a:p>
              <a:endParaRPr/>
            </a:p>
          </p:txBody>
        </p:sp>
        <p:sp>
          <p:nvSpPr>
            <p:cNvPr id="615" name="object 185"/>
            <p:cNvSpPr/>
            <p:nvPr/>
          </p:nvSpPr>
          <p:spPr>
            <a:xfrm>
              <a:off x="1154057" y="3993553"/>
              <a:ext cx="1280160" cy="319405"/>
            </a:xfrm>
            <a:custGeom>
              <a:avLst/>
              <a:gdLst/>
              <a:ahLst/>
              <a:cxnLst/>
              <a:rect l="l" t="t" r="r" b="b"/>
              <a:pathLst>
                <a:path w="1280160" h="319404">
                  <a:moveTo>
                    <a:pt x="0" y="318846"/>
                  </a:moveTo>
                  <a:lnTo>
                    <a:pt x="1279944" y="318846"/>
                  </a:lnTo>
                  <a:lnTo>
                    <a:pt x="1279944" y="0"/>
                  </a:lnTo>
                  <a:lnTo>
                    <a:pt x="0" y="0"/>
                  </a:lnTo>
                  <a:lnTo>
                    <a:pt x="0" y="318846"/>
                  </a:lnTo>
                  <a:close/>
                </a:path>
              </a:pathLst>
            </a:custGeom>
            <a:solidFill>
              <a:srgbClr val="8AB875"/>
            </a:solidFill>
          </p:spPr>
          <p:txBody>
            <a:bodyPr wrap="square" lIns="0" tIns="0" rIns="0" bIns="0" rtlCol="0"/>
            <a:lstStyle/>
            <a:p>
              <a:endParaRPr/>
            </a:p>
          </p:txBody>
        </p:sp>
        <p:sp>
          <p:nvSpPr>
            <p:cNvPr id="616" name="object 186"/>
            <p:cNvSpPr/>
            <p:nvPr/>
          </p:nvSpPr>
          <p:spPr>
            <a:xfrm>
              <a:off x="1154057" y="3982923"/>
              <a:ext cx="1282700" cy="329565"/>
            </a:xfrm>
            <a:custGeom>
              <a:avLst/>
              <a:gdLst/>
              <a:ahLst/>
              <a:cxnLst/>
              <a:rect l="l" t="t" r="r" b="b"/>
              <a:pathLst>
                <a:path w="1282700" h="329564">
                  <a:moveTo>
                    <a:pt x="0" y="329476"/>
                  </a:moveTo>
                  <a:lnTo>
                    <a:pt x="1282526" y="329476"/>
                  </a:lnTo>
                  <a:lnTo>
                    <a:pt x="1282526" y="0"/>
                  </a:lnTo>
                  <a:lnTo>
                    <a:pt x="0" y="0"/>
                  </a:lnTo>
                  <a:lnTo>
                    <a:pt x="0" y="329476"/>
                  </a:lnTo>
                  <a:close/>
                </a:path>
              </a:pathLst>
            </a:custGeom>
            <a:solidFill>
              <a:srgbClr val="8AB875"/>
            </a:solidFill>
          </p:spPr>
          <p:txBody>
            <a:bodyPr wrap="square" lIns="0" tIns="0" rIns="0" bIns="0" rtlCol="0"/>
            <a:lstStyle/>
            <a:p>
              <a:endParaRPr/>
            </a:p>
          </p:txBody>
        </p:sp>
        <p:sp>
          <p:nvSpPr>
            <p:cNvPr id="617" name="object 187"/>
            <p:cNvSpPr/>
            <p:nvPr/>
          </p:nvSpPr>
          <p:spPr>
            <a:xfrm>
              <a:off x="2097286" y="4025443"/>
              <a:ext cx="110489" cy="287020"/>
            </a:xfrm>
            <a:custGeom>
              <a:avLst/>
              <a:gdLst/>
              <a:ahLst/>
              <a:cxnLst/>
              <a:rect l="l" t="t" r="r" b="b"/>
              <a:pathLst>
                <a:path w="110489" h="287020">
                  <a:moveTo>
                    <a:pt x="0" y="286969"/>
                  </a:moveTo>
                  <a:lnTo>
                    <a:pt x="110151" y="286969"/>
                  </a:lnTo>
                  <a:lnTo>
                    <a:pt x="110151" y="0"/>
                  </a:lnTo>
                  <a:lnTo>
                    <a:pt x="0" y="0"/>
                  </a:lnTo>
                  <a:lnTo>
                    <a:pt x="0" y="286969"/>
                  </a:lnTo>
                  <a:close/>
                </a:path>
              </a:pathLst>
            </a:custGeom>
            <a:solidFill>
              <a:srgbClr val="8AB875"/>
            </a:solidFill>
          </p:spPr>
          <p:txBody>
            <a:bodyPr wrap="square" lIns="0" tIns="0" rIns="0" bIns="0" rtlCol="0"/>
            <a:lstStyle/>
            <a:p>
              <a:endParaRPr/>
            </a:p>
          </p:txBody>
        </p:sp>
        <p:sp>
          <p:nvSpPr>
            <p:cNvPr id="618" name="object 188"/>
            <p:cNvSpPr/>
            <p:nvPr/>
          </p:nvSpPr>
          <p:spPr>
            <a:xfrm>
              <a:off x="1154057" y="4025443"/>
              <a:ext cx="821690" cy="287020"/>
            </a:xfrm>
            <a:custGeom>
              <a:avLst/>
              <a:gdLst/>
              <a:ahLst/>
              <a:cxnLst/>
              <a:rect l="l" t="t" r="r" b="b"/>
              <a:pathLst>
                <a:path w="821689" h="287020">
                  <a:moveTo>
                    <a:pt x="0" y="286969"/>
                  </a:moveTo>
                  <a:lnTo>
                    <a:pt x="821651" y="286969"/>
                  </a:lnTo>
                  <a:lnTo>
                    <a:pt x="821651" y="0"/>
                  </a:lnTo>
                  <a:lnTo>
                    <a:pt x="0" y="0"/>
                  </a:lnTo>
                  <a:lnTo>
                    <a:pt x="0" y="286969"/>
                  </a:lnTo>
                  <a:close/>
                </a:path>
              </a:pathLst>
            </a:custGeom>
            <a:solidFill>
              <a:srgbClr val="8AB875"/>
            </a:solidFill>
          </p:spPr>
          <p:txBody>
            <a:bodyPr wrap="square" lIns="0" tIns="0" rIns="0" bIns="0" rtlCol="0"/>
            <a:lstStyle/>
            <a:p>
              <a:endParaRPr/>
            </a:p>
          </p:txBody>
        </p:sp>
        <p:sp>
          <p:nvSpPr>
            <p:cNvPr id="619" name="object 189"/>
            <p:cNvSpPr/>
            <p:nvPr/>
          </p:nvSpPr>
          <p:spPr>
            <a:xfrm>
              <a:off x="1154057" y="4025443"/>
              <a:ext cx="824230" cy="287020"/>
            </a:xfrm>
            <a:custGeom>
              <a:avLst/>
              <a:gdLst/>
              <a:ahLst/>
              <a:cxnLst/>
              <a:rect l="l" t="t" r="r" b="b"/>
              <a:pathLst>
                <a:path w="824230" h="287020">
                  <a:moveTo>
                    <a:pt x="0" y="286969"/>
                  </a:moveTo>
                  <a:lnTo>
                    <a:pt x="824234" y="286969"/>
                  </a:lnTo>
                  <a:lnTo>
                    <a:pt x="824234" y="0"/>
                  </a:lnTo>
                  <a:lnTo>
                    <a:pt x="0" y="0"/>
                  </a:lnTo>
                  <a:lnTo>
                    <a:pt x="0" y="286969"/>
                  </a:lnTo>
                  <a:close/>
                </a:path>
              </a:pathLst>
            </a:custGeom>
            <a:solidFill>
              <a:srgbClr val="8AB875"/>
            </a:solidFill>
          </p:spPr>
          <p:txBody>
            <a:bodyPr wrap="square" lIns="0" tIns="0" rIns="0" bIns="0" rtlCol="0"/>
            <a:lstStyle/>
            <a:p>
              <a:endParaRPr/>
            </a:p>
          </p:txBody>
        </p:sp>
        <p:sp>
          <p:nvSpPr>
            <p:cNvPr id="620" name="object 190"/>
            <p:cNvSpPr/>
            <p:nvPr/>
          </p:nvSpPr>
          <p:spPr>
            <a:xfrm>
              <a:off x="1154057" y="4036073"/>
              <a:ext cx="595630" cy="276860"/>
            </a:xfrm>
            <a:custGeom>
              <a:avLst/>
              <a:gdLst/>
              <a:ahLst/>
              <a:cxnLst/>
              <a:rect l="l" t="t" r="r" b="b"/>
              <a:pathLst>
                <a:path w="595630" h="276860">
                  <a:moveTo>
                    <a:pt x="0" y="276339"/>
                  </a:moveTo>
                  <a:lnTo>
                    <a:pt x="595101" y="276339"/>
                  </a:lnTo>
                  <a:lnTo>
                    <a:pt x="595101" y="0"/>
                  </a:lnTo>
                  <a:lnTo>
                    <a:pt x="0" y="0"/>
                  </a:lnTo>
                  <a:lnTo>
                    <a:pt x="0" y="276339"/>
                  </a:lnTo>
                  <a:close/>
                </a:path>
              </a:pathLst>
            </a:custGeom>
            <a:solidFill>
              <a:srgbClr val="8AB875"/>
            </a:solidFill>
          </p:spPr>
          <p:txBody>
            <a:bodyPr wrap="square" lIns="0" tIns="0" rIns="0" bIns="0" rtlCol="0"/>
            <a:lstStyle/>
            <a:p>
              <a:endParaRPr/>
            </a:p>
          </p:txBody>
        </p:sp>
        <p:sp>
          <p:nvSpPr>
            <p:cNvPr id="621" name="object 191"/>
            <p:cNvSpPr/>
            <p:nvPr/>
          </p:nvSpPr>
          <p:spPr>
            <a:xfrm>
              <a:off x="1154057" y="4094531"/>
              <a:ext cx="366395" cy="218440"/>
            </a:xfrm>
            <a:custGeom>
              <a:avLst/>
              <a:gdLst/>
              <a:ahLst/>
              <a:cxnLst/>
              <a:rect l="l" t="t" r="r" b="b"/>
              <a:pathLst>
                <a:path w="366394" h="218439">
                  <a:moveTo>
                    <a:pt x="0" y="217881"/>
                  </a:moveTo>
                  <a:lnTo>
                    <a:pt x="365955" y="217881"/>
                  </a:lnTo>
                  <a:lnTo>
                    <a:pt x="365955" y="0"/>
                  </a:lnTo>
                  <a:lnTo>
                    <a:pt x="0" y="0"/>
                  </a:lnTo>
                  <a:lnTo>
                    <a:pt x="0" y="217881"/>
                  </a:lnTo>
                  <a:close/>
                </a:path>
              </a:pathLst>
            </a:custGeom>
            <a:solidFill>
              <a:srgbClr val="8AB875"/>
            </a:solidFill>
          </p:spPr>
          <p:txBody>
            <a:bodyPr wrap="square" lIns="0" tIns="0" rIns="0" bIns="0" rtlCol="0"/>
            <a:lstStyle/>
            <a:p>
              <a:endParaRPr/>
            </a:p>
          </p:txBody>
        </p:sp>
        <p:sp>
          <p:nvSpPr>
            <p:cNvPr id="622" name="object 192"/>
            <p:cNvSpPr/>
            <p:nvPr/>
          </p:nvSpPr>
          <p:spPr>
            <a:xfrm>
              <a:off x="1154057" y="4142346"/>
              <a:ext cx="137160" cy="170180"/>
            </a:xfrm>
            <a:custGeom>
              <a:avLst/>
              <a:gdLst/>
              <a:ahLst/>
              <a:cxnLst/>
              <a:rect l="l" t="t" r="r" b="b"/>
              <a:pathLst>
                <a:path w="137159" h="170179">
                  <a:moveTo>
                    <a:pt x="0" y="170065"/>
                  </a:moveTo>
                  <a:lnTo>
                    <a:pt x="136808" y="170065"/>
                  </a:lnTo>
                  <a:lnTo>
                    <a:pt x="136808" y="0"/>
                  </a:lnTo>
                  <a:lnTo>
                    <a:pt x="0" y="0"/>
                  </a:lnTo>
                  <a:lnTo>
                    <a:pt x="0" y="170065"/>
                  </a:lnTo>
                  <a:close/>
                </a:path>
              </a:pathLst>
            </a:custGeom>
            <a:solidFill>
              <a:srgbClr val="8AB875"/>
            </a:solidFill>
          </p:spPr>
          <p:txBody>
            <a:bodyPr wrap="square" lIns="0" tIns="0" rIns="0" bIns="0" rtlCol="0"/>
            <a:lstStyle/>
            <a:p>
              <a:endParaRPr/>
            </a:p>
          </p:txBody>
        </p:sp>
        <p:sp>
          <p:nvSpPr>
            <p:cNvPr id="623" name="object 210"/>
            <p:cNvSpPr txBox="1"/>
            <p:nvPr/>
          </p:nvSpPr>
          <p:spPr>
            <a:xfrm>
              <a:off x="859116" y="2333434"/>
              <a:ext cx="21907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350</a:t>
              </a:r>
              <a:endParaRPr sz="800">
                <a:latin typeface="Calibri"/>
                <a:cs typeface="Calibri"/>
              </a:endParaRPr>
            </a:p>
          </p:txBody>
        </p:sp>
        <p:sp>
          <p:nvSpPr>
            <p:cNvPr id="624" name="object 211"/>
            <p:cNvSpPr txBox="1"/>
            <p:nvPr/>
          </p:nvSpPr>
          <p:spPr>
            <a:xfrm>
              <a:off x="839177" y="2600134"/>
              <a:ext cx="21907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300</a:t>
              </a:r>
              <a:endParaRPr sz="800" dirty="0">
                <a:latin typeface="Calibri"/>
                <a:cs typeface="Calibri"/>
              </a:endParaRPr>
            </a:p>
          </p:txBody>
        </p:sp>
        <p:sp>
          <p:nvSpPr>
            <p:cNvPr id="625" name="object 212"/>
            <p:cNvSpPr txBox="1"/>
            <p:nvPr/>
          </p:nvSpPr>
          <p:spPr>
            <a:xfrm>
              <a:off x="850988" y="2866834"/>
              <a:ext cx="21907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250</a:t>
              </a:r>
              <a:endParaRPr sz="800">
                <a:latin typeface="Calibri"/>
                <a:cs typeface="Calibri"/>
              </a:endParaRPr>
            </a:p>
          </p:txBody>
        </p:sp>
        <p:sp>
          <p:nvSpPr>
            <p:cNvPr id="626" name="object 213"/>
            <p:cNvSpPr txBox="1"/>
            <p:nvPr/>
          </p:nvSpPr>
          <p:spPr>
            <a:xfrm>
              <a:off x="831036" y="3133534"/>
              <a:ext cx="21907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200</a:t>
              </a:r>
              <a:endParaRPr sz="800">
                <a:latin typeface="Calibri"/>
                <a:cs typeface="Calibri"/>
              </a:endParaRPr>
            </a:p>
          </p:txBody>
        </p:sp>
        <p:sp>
          <p:nvSpPr>
            <p:cNvPr id="627" name="object 214"/>
            <p:cNvSpPr txBox="1"/>
            <p:nvPr/>
          </p:nvSpPr>
          <p:spPr>
            <a:xfrm>
              <a:off x="864184" y="3400234"/>
              <a:ext cx="21907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150</a:t>
              </a:r>
              <a:endParaRPr sz="800">
                <a:latin typeface="Calibri"/>
                <a:cs typeface="Calibri"/>
              </a:endParaRPr>
            </a:p>
          </p:txBody>
        </p:sp>
        <p:sp>
          <p:nvSpPr>
            <p:cNvPr id="628" name="object 215"/>
            <p:cNvSpPr txBox="1"/>
            <p:nvPr/>
          </p:nvSpPr>
          <p:spPr>
            <a:xfrm>
              <a:off x="844257" y="3666934"/>
              <a:ext cx="21907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100</a:t>
              </a:r>
              <a:endParaRPr sz="800">
                <a:latin typeface="Calibri"/>
                <a:cs typeface="Calibri"/>
              </a:endParaRPr>
            </a:p>
          </p:txBody>
        </p:sp>
        <p:sp>
          <p:nvSpPr>
            <p:cNvPr id="629" name="object 216"/>
            <p:cNvSpPr txBox="1"/>
            <p:nvPr/>
          </p:nvSpPr>
          <p:spPr>
            <a:xfrm>
              <a:off x="913726" y="3933634"/>
              <a:ext cx="154305"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50</a:t>
              </a:r>
              <a:endParaRPr sz="800">
                <a:latin typeface="Calibri"/>
                <a:cs typeface="Calibri"/>
              </a:endParaRPr>
            </a:p>
          </p:txBody>
        </p:sp>
        <p:sp>
          <p:nvSpPr>
            <p:cNvPr id="630" name="object 217"/>
            <p:cNvSpPr txBox="1"/>
            <p:nvPr/>
          </p:nvSpPr>
          <p:spPr>
            <a:xfrm>
              <a:off x="966178" y="4200334"/>
              <a:ext cx="90169" cy="119301"/>
            </a:xfrm>
            <a:prstGeom prst="rect">
              <a:avLst/>
            </a:prstGeom>
          </p:spPr>
          <p:txBody>
            <a:bodyPr vert="horz" wrap="square" lIns="0" tIns="0" rIns="0" bIns="0" rtlCol="0">
              <a:spAutoFit/>
            </a:bodyPr>
            <a:lstStyle/>
            <a:p>
              <a:pPr marL="9525"/>
              <a:r>
                <a:rPr sz="800" dirty="0">
                  <a:solidFill>
                    <a:srgbClr val="8AB875"/>
                  </a:solidFill>
                  <a:latin typeface="Calibri"/>
                  <a:cs typeface="Calibri"/>
                </a:rPr>
                <a:t>0</a:t>
              </a:r>
              <a:endParaRPr sz="800">
                <a:latin typeface="Calibri"/>
                <a:cs typeface="Calibri"/>
              </a:endParaRPr>
            </a:p>
          </p:txBody>
        </p:sp>
        <p:sp>
          <p:nvSpPr>
            <p:cNvPr id="631" name="object 218"/>
            <p:cNvSpPr txBox="1"/>
            <p:nvPr/>
          </p:nvSpPr>
          <p:spPr>
            <a:xfrm>
              <a:off x="6353505" y="2333434"/>
              <a:ext cx="379094"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24,500</a:t>
              </a:r>
              <a:endParaRPr sz="800" dirty="0">
                <a:latin typeface="Calibri"/>
                <a:cs typeface="Calibri"/>
              </a:endParaRPr>
            </a:p>
          </p:txBody>
        </p:sp>
        <p:sp>
          <p:nvSpPr>
            <p:cNvPr id="632" name="object 219"/>
            <p:cNvSpPr txBox="1"/>
            <p:nvPr/>
          </p:nvSpPr>
          <p:spPr>
            <a:xfrm>
              <a:off x="6353505" y="2600134"/>
              <a:ext cx="379094"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21,000</a:t>
              </a:r>
              <a:endParaRPr sz="800">
                <a:latin typeface="Calibri"/>
                <a:cs typeface="Calibri"/>
              </a:endParaRPr>
            </a:p>
          </p:txBody>
        </p:sp>
        <p:sp>
          <p:nvSpPr>
            <p:cNvPr id="633" name="object 220"/>
            <p:cNvSpPr txBox="1"/>
            <p:nvPr/>
          </p:nvSpPr>
          <p:spPr>
            <a:xfrm>
              <a:off x="6353505" y="2866834"/>
              <a:ext cx="379094"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17,500</a:t>
              </a:r>
              <a:endParaRPr sz="800">
                <a:latin typeface="Calibri"/>
                <a:cs typeface="Calibri"/>
              </a:endParaRPr>
            </a:p>
          </p:txBody>
        </p:sp>
        <p:sp>
          <p:nvSpPr>
            <p:cNvPr id="634" name="object 221"/>
            <p:cNvSpPr txBox="1"/>
            <p:nvPr/>
          </p:nvSpPr>
          <p:spPr>
            <a:xfrm>
              <a:off x="6353505" y="3133534"/>
              <a:ext cx="379094"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14,000</a:t>
              </a:r>
              <a:endParaRPr sz="800">
                <a:latin typeface="Calibri"/>
                <a:cs typeface="Calibri"/>
              </a:endParaRPr>
            </a:p>
          </p:txBody>
        </p:sp>
        <p:sp>
          <p:nvSpPr>
            <p:cNvPr id="635" name="object 222"/>
            <p:cNvSpPr txBox="1"/>
            <p:nvPr/>
          </p:nvSpPr>
          <p:spPr>
            <a:xfrm>
              <a:off x="6353505" y="3400234"/>
              <a:ext cx="379094"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10,500</a:t>
              </a:r>
              <a:endParaRPr sz="800">
                <a:latin typeface="Calibri"/>
                <a:cs typeface="Calibri"/>
              </a:endParaRPr>
            </a:p>
          </p:txBody>
        </p:sp>
        <p:sp>
          <p:nvSpPr>
            <p:cNvPr id="636" name="object 223"/>
            <p:cNvSpPr txBox="1"/>
            <p:nvPr/>
          </p:nvSpPr>
          <p:spPr>
            <a:xfrm>
              <a:off x="6353505" y="3666934"/>
              <a:ext cx="314960"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7,000</a:t>
              </a:r>
              <a:endParaRPr sz="800">
                <a:latin typeface="Calibri"/>
                <a:cs typeface="Calibri"/>
              </a:endParaRPr>
            </a:p>
          </p:txBody>
        </p:sp>
        <p:sp>
          <p:nvSpPr>
            <p:cNvPr id="637" name="object 224"/>
            <p:cNvSpPr txBox="1"/>
            <p:nvPr/>
          </p:nvSpPr>
          <p:spPr>
            <a:xfrm>
              <a:off x="6353505" y="3933634"/>
              <a:ext cx="314960"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3,500</a:t>
              </a:r>
              <a:endParaRPr sz="800">
                <a:latin typeface="Calibri"/>
                <a:cs typeface="Calibri"/>
              </a:endParaRPr>
            </a:p>
          </p:txBody>
        </p:sp>
        <p:sp>
          <p:nvSpPr>
            <p:cNvPr id="638" name="object 225"/>
            <p:cNvSpPr txBox="1"/>
            <p:nvPr/>
          </p:nvSpPr>
          <p:spPr>
            <a:xfrm>
              <a:off x="6353505" y="4200334"/>
              <a:ext cx="90169" cy="119301"/>
            </a:xfrm>
            <a:prstGeom prst="rect">
              <a:avLst/>
            </a:prstGeom>
          </p:spPr>
          <p:txBody>
            <a:bodyPr vert="horz" wrap="square" lIns="0" tIns="0" rIns="0" bIns="0" rtlCol="0">
              <a:spAutoFit/>
            </a:bodyPr>
            <a:lstStyle/>
            <a:p>
              <a:pPr marL="9525"/>
              <a:r>
                <a:rPr sz="800" dirty="0">
                  <a:solidFill>
                    <a:srgbClr val="231F20"/>
                  </a:solidFill>
                  <a:latin typeface="Calibri"/>
                  <a:cs typeface="Calibri"/>
                </a:rPr>
                <a:t>0</a:t>
              </a:r>
              <a:endParaRPr sz="800">
                <a:latin typeface="Calibri"/>
                <a:cs typeface="Calibri"/>
              </a:endParaRPr>
            </a:p>
          </p:txBody>
        </p:sp>
        <p:sp>
          <p:nvSpPr>
            <p:cNvPr id="639" name="object 226"/>
            <p:cNvSpPr txBox="1"/>
            <p:nvPr/>
          </p:nvSpPr>
          <p:spPr>
            <a:xfrm>
              <a:off x="1460865" y="1596479"/>
              <a:ext cx="4499364" cy="806726"/>
            </a:xfrm>
            <a:prstGeom prst="rect">
              <a:avLst/>
            </a:prstGeom>
          </p:spPr>
          <p:txBody>
            <a:bodyPr vert="horz" wrap="square" lIns="0" tIns="0" rIns="0" bIns="0" rtlCol="0">
              <a:spAutoFit/>
            </a:bodyPr>
            <a:lstStyle/>
            <a:p>
              <a:pPr marL="9525" algn="ctr"/>
              <a:r>
                <a:rPr sz="2000" b="1" spc="-4" dirty="0">
                  <a:solidFill>
                    <a:srgbClr val="8AB875"/>
                  </a:solidFill>
                  <a:latin typeface="Calibri"/>
                  <a:cs typeface="Calibri"/>
                </a:rPr>
                <a:t>Publications and Citation</a:t>
              </a:r>
              <a:r>
                <a:rPr sz="2000" b="1" spc="-41" dirty="0">
                  <a:solidFill>
                    <a:srgbClr val="8AB875"/>
                  </a:solidFill>
                  <a:latin typeface="Calibri"/>
                  <a:cs typeface="Calibri"/>
                </a:rPr>
                <a:t> </a:t>
              </a:r>
              <a:r>
                <a:rPr sz="2000" b="1" spc="-4" dirty="0">
                  <a:solidFill>
                    <a:srgbClr val="8AB875"/>
                  </a:solidFill>
                  <a:latin typeface="Calibri"/>
                  <a:cs typeface="Calibri"/>
                </a:rPr>
                <a:t>Development</a:t>
              </a:r>
              <a:endParaRPr sz="2000" dirty="0">
                <a:latin typeface="Calibri"/>
                <a:cs typeface="Calibri"/>
              </a:endParaRPr>
            </a:p>
            <a:p>
              <a:pPr marL="636206" marR="3810" indent="-560014" algn="ctr">
                <a:lnSpc>
                  <a:spcPct val="104200"/>
                </a:lnSpc>
                <a:spcBef>
                  <a:spcPts val="176"/>
                </a:spcBef>
              </a:pPr>
              <a:r>
                <a:rPr sz="700" dirty="0">
                  <a:solidFill>
                    <a:srgbClr val="231F20"/>
                  </a:solidFill>
                  <a:latin typeface="Calibri"/>
                  <a:cs typeface="Calibri"/>
                </a:rPr>
                <a:t>Source: Web </a:t>
              </a:r>
              <a:r>
                <a:rPr sz="700" spc="-4" dirty="0">
                  <a:solidFill>
                    <a:srgbClr val="231F20"/>
                  </a:solidFill>
                  <a:latin typeface="Calibri"/>
                  <a:cs typeface="Calibri"/>
                </a:rPr>
                <a:t>of </a:t>
              </a:r>
              <a:r>
                <a:rPr sz="700" dirty="0">
                  <a:solidFill>
                    <a:srgbClr val="231F20"/>
                  </a:solidFill>
                  <a:latin typeface="Calibri"/>
                  <a:cs typeface="Calibri"/>
                </a:rPr>
                <a:t>Science </a:t>
              </a:r>
              <a:r>
                <a:rPr sz="700" spc="-4" dirty="0">
                  <a:solidFill>
                    <a:srgbClr val="231F20"/>
                  </a:solidFill>
                  <a:latin typeface="Calibri"/>
                  <a:cs typeface="Calibri"/>
                </a:rPr>
                <a:t>(WoS) </a:t>
              </a:r>
              <a:r>
                <a:rPr sz="700" dirty="0">
                  <a:solidFill>
                    <a:srgbClr val="231F20"/>
                  </a:solidFill>
                  <a:latin typeface="Calibri"/>
                  <a:cs typeface="Calibri"/>
                </a:rPr>
                <a:t>Core </a:t>
              </a:r>
              <a:r>
                <a:rPr sz="700" spc="-4" dirty="0">
                  <a:solidFill>
                    <a:srgbClr val="231F20"/>
                  </a:solidFill>
                  <a:latin typeface="Calibri"/>
                  <a:cs typeface="Calibri"/>
                </a:rPr>
                <a:t>Collection, </a:t>
              </a:r>
              <a:r>
                <a:rPr sz="700" dirty="0">
                  <a:solidFill>
                    <a:srgbClr val="231F20"/>
                  </a:solidFill>
                  <a:latin typeface="Calibri"/>
                  <a:cs typeface="Calibri"/>
                </a:rPr>
                <a:t>Indexes: SCI-EXPANDED, </a:t>
              </a:r>
              <a:r>
                <a:rPr sz="700" spc="-4" dirty="0">
                  <a:solidFill>
                    <a:srgbClr val="231F20"/>
                  </a:solidFill>
                  <a:latin typeface="Calibri"/>
                  <a:cs typeface="Calibri"/>
                </a:rPr>
                <a:t>SSCI  </a:t>
              </a:r>
              <a:r>
                <a:rPr sz="700" dirty="0">
                  <a:solidFill>
                    <a:srgbClr val="231F20"/>
                  </a:solidFill>
                  <a:latin typeface="Calibri"/>
                  <a:cs typeface="Calibri"/>
                </a:rPr>
                <a:t>Timespan=1998-2019, Date:</a:t>
              </a:r>
              <a:r>
                <a:rPr sz="700" spc="-75" dirty="0">
                  <a:solidFill>
                    <a:srgbClr val="231F20"/>
                  </a:solidFill>
                  <a:latin typeface="Calibri"/>
                  <a:cs typeface="Calibri"/>
                </a:rPr>
                <a:t> </a:t>
              </a:r>
              <a:r>
                <a:rPr sz="700" dirty="0">
                  <a:solidFill>
                    <a:srgbClr val="231F20"/>
                  </a:solidFill>
                  <a:latin typeface="Calibri"/>
                  <a:cs typeface="Calibri"/>
                </a:rPr>
                <a:t>06.02.2019</a:t>
              </a:r>
              <a:endParaRPr sz="700" dirty="0">
                <a:latin typeface="Calibri"/>
                <a:cs typeface="Calibri"/>
              </a:endParaRPr>
            </a:p>
          </p:txBody>
        </p:sp>
        <p:sp>
          <p:nvSpPr>
            <p:cNvPr id="640" name="object 227"/>
            <p:cNvSpPr txBox="1"/>
            <p:nvPr/>
          </p:nvSpPr>
          <p:spPr>
            <a:xfrm>
              <a:off x="815327" y="1762404"/>
              <a:ext cx="575945" cy="337417"/>
            </a:xfrm>
            <a:prstGeom prst="rect">
              <a:avLst/>
            </a:prstGeom>
          </p:spPr>
          <p:txBody>
            <a:bodyPr vert="horz" wrap="square" lIns="0" tIns="0" rIns="0" bIns="0" rtlCol="0">
              <a:spAutoFit/>
            </a:bodyPr>
            <a:lstStyle/>
            <a:p>
              <a:pPr marL="9525" marR="3810">
                <a:lnSpc>
                  <a:spcPts val="675"/>
                </a:lnSpc>
              </a:pPr>
              <a:r>
                <a:rPr sz="800" spc="-4" dirty="0">
                  <a:solidFill>
                    <a:srgbClr val="8AB875"/>
                  </a:solidFill>
                  <a:latin typeface="Calibri"/>
                  <a:cs typeface="Calibri"/>
                </a:rPr>
                <a:t>WoS-indexed  Article</a:t>
              </a:r>
              <a:endParaRPr sz="800" dirty="0">
                <a:latin typeface="Calibri"/>
                <a:cs typeface="Calibri"/>
              </a:endParaRPr>
            </a:p>
            <a:p>
              <a:pPr marL="9525">
                <a:lnSpc>
                  <a:spcPts val="660"/>
                </a:lnSpc>
              </a:pPr>
              <a:r>
                <a:rPr sz="800" dirty="0">
                  <a:solidFill>
                    <a:srgbClr val="8AB875"/>
                  </a:solidFill>
                  <a:latin typeface="Calibri"/>
                  <a:cs typeface="Calibri"/>
                </a:rPr>
                <a:t>per</a:t>
              </a:r>
              <a:r>
                <a:rPr sz="800" spc="-75" dirty="0">
                  <a:solidFill>
                    <a:srgbClr val="8AB875"/>
                  </a:solidFill>
                  <a:latin typeface="Calibri"/>
                  <a:cs typeface="Calibri"/>
                </a:rPr>
                <a:t> </a:t>
              </a:r>
              <a:r>
                <a:rPr sz="800" dirty="0">
                  <a:solidFill>
                    <a:srgbClr val="8AB875"/>
                  </a:solidFill>
                  <a:latin typeface="Calibri"/>
                  <a:cs typeface="Calibri"/>
                </a:rPr>
                <a:t>Year</a:t>
              </a:r>
              <a:endParaRPr sz="800" dirty="0">
                <a:latin typeface="Calibri"/>
                <a:cs typeface="Calibri"/>
              </a:endParaRPr>
            </a:p>
          </p:txBody>
        </p:sp>
        <p:sp>
          <p:nvSpPr>
            <p:cNvPr id="641" name="object 228"/>
            <p:cNvSpPr txBox="1"/>
            <p:nvPr/>
          </p:nvSpPr>
          <p:spPr>
            <a:xfrm>
              <a:off x="6025934" y="1866442"/>
              <a:ext cx="709930" cy="253062"/>
            </a:xfrm>
            <a:prstGeom prst="rect">
              <a:avLst/>
            </a:prstGeom>
          </p:spPr>
          <p:txBody>
            <a:bodyPr vert="horz" wrap="square" lIns="0" tIns="0" rIns="0" bIns="0" rtlCol="0">
              <a:spAutoFit/>
            </a:bodyPr>
            <a:lstStyle/>
            <a:p>
              <a:pPr marL="9525" algn="r">
                <a:lnSpc>
                  <a:spcPts val="698"/>
                </a:lnSpc>
              </a:pPr>
              <a:r>
                <a:rPr sz="800" spc="-4" dirty="0">
                  <a:solidFill>
                    <a:srgbClr val="231F20"/>
                  </a:solidFill>
                  <a:latin typeface="Calibri"/>
                  <a:cs typeface="Calibri"/>
                </a:rPr>
                <a:t>Citations lt.</a:t>
              </a:r>
              <a:r>
                <a:rPr sz="800" spc="-19" dirty="0">
                  <a:solidFill>
                    <a:srgbClr val="231F20"/>
                  </a:solidFill>
                  <a:latin typeface="Calibri"/>
                  <a:cs typeface="Calibri"/>
                </a:rPr>
                <a:t> </a:t>
              </a:r>
              <a:r>
                <a:rPr sz="800" spc="-4" dirty="0">
                  <a:solidFill>
                    <a:srgbClr val="231F20"/>
                  </a:solidFill>
                  <a:latin typeface="Calibri"/>
                  <a:cs typeface="Calibri"/>
                </a:rPr>
                <a:t>WoS</a:t>
              </a:r>
              <a:endParaRPr sz="800" dirty="0">
                <a:latin typeface="Calibri"/>
                <a:cs typeface="Calibri"/>
              </a:endParaRPr>
            </a:p>
            <a:p>
              <a:pPr marL="262390">
                <a:lnSpc>
                  <a:spcPts val="698"/>
                </a:lnSpc>
              </a:pPr>
              <a:r>
                <a:rPr sz="800" dirty="0">
                  <a:solidFill>
                    <a:srgbClr val="231F20"/>
                  </a:solidFill>
                  <a:latin typeface="Calibri"/>
                  <a:cs typeface="Calibri"/>
                </a:rPr>
                <a:t>per</a:t>
              </a:r>
              <a:r>
                <a:rPr sz="800" spc="-75" dirty="0">
                  <a:solidFill>
                    <a:srgbClr val="231F20"/>
                  </a:solidFill>
                  <a:latin typeface="Calibri"/>
                  <a:cs typeface="Calibri"/>
                </a:rPr>
                <a:t> </a:t>
              </a:r>
              <a:r>
                <a:rPr sz="800" dirty="0">
                  <a:solidFill>
                    <a:srgbClr val="231F20"/>
                  </a:solidFill>
                  <a:latin typeface="Calibri"/>
                  <a:cs typeface="Calibri"/>
                </a:rPr>
                <a:t>Year</a:t>
              </a:r>
              <a:endParaRPr sz="800" dirty="0">
                <a:latin typeface="Calibri"/>
                <a:cs typeface="Calibri"/>
              </a:endParaRPr>
            </a:p>
          </p:txBody>
        </p:sp>
        <p:sp>
          <p:nvSpPr>
            <p:cNvPr id="642" name="object 229"/>
            <p:cNvSpPr/>
            <p:nvPr/>
          </p:nvSpPr>
          <p:spPr>
            <a:xfrm>
              <a:off x="1980063" y="2557914"/>
              <a:ext cx="464820" cy="400685"/>
            </a:xfrm>
            <a:custGeom>
              <a:avLst/>
              <a:gdLst/>
              <a:ahLst/>
              <a:cxnLst/>
              <a:rect l="l" t="t" r="r" b="b"/>
              <a:pathLst>
                <a:path w="464819" h="400685">
                  <a:moveTo>
                    <a:pt x="42125" y="0"/>
                  </a:moveTo>
                  <a:lnTo>
                    <a:pt x="0" y="38480"/>
                  </a:lnTo>
                  <a:lnTo>
                    <a:pt x="0" y="400621"/>
                  </a:lnTo>
                  <a:lnTo>
                    <a:pt x="289725" y="400621"/>
                  </a:lnTo>
                  <a:lnTo>
                    <a:pt x="464312" y="233133"/>
                  </a:lnTo>
                  <a:lnTo>
                    <a:pt x="464312" y="2260"/>
                  </a:lnTo>
                  <a:lnTo>
                    <a:pt x="42125" y="0"/>
                  </a:lnTo>
                  <a:close/>
                </a:path>
              </a:pathLst>
            </a:custGeom>
            <a:solidFill>
              <a:srgbClr val="E4ECDC"/>
            </a:solidFill>
          </p:spPr>
          <p:txBody>
            <a:bodyPr wrap="square" lIns="0" tIns="0" rIns="0" bIns="0" rtlCol="0"/>
            <a:lstStyle/>
            <a:p>
              <a:endParaRPr/>
            </a:p>
          </p:txBody>
        </p:sp>
        <p:sp>
          <p:nvSpPr>
            <p:cNvPr id="643" name="object 230"/>
            <p:cNvSpPr/>
            <p:nvPr/>
          </p:nvSpPr>
          <p:spPr>
            <a:xfrm>
              <a:off x="1963047" y="2541238"/>
              <a:ext cx="509270" cy="640080"/>
            </a:xfrm>
            <a:custGeom>
              <a:avLst/>
              <a:gdLst/>
              <a:ahLst/>
              <a:cxnLst/>
              <a:rect l="l" t="t" r="r" b="b"/>
              <a:pathLst>
                <a:path w="509269" h="640080">
                  <a:moveTo>
                    <a:pt x="490981" y="0"/>
                  </a:moveTo>
                  <a:lnTo>
                    <a:pt x="75857" y="0"/>
                  </a:lnTo>
                  <a:lnTo>
                    <a:pt x="45439" y="4593"/>
                  </a:lnTo>
                  <a:lnTo>
                    <a:pt x="21426" y="17746"/>
                  </a:lnTo>
                  <a:lnTo>
                    <a:pt x="5664" y="38517"/>
                  </a:lnTo>
                  <a:lnTo>
                    <a:pt x="0" y="65963"/>
                  </a:lnTo>
                  <a:lnTo>
                    <a:pt x="0" y="576351"/>
                  </a:lnTo>
                  <a:lnTo>
                    <a:pt x="5006" y="600986"/>
                  </a:lnTo>
                  <a:lnTo>
                    <a:pt x="18637" y="621156"/>
                  </a:lnTo>
                  <a:lnTo>
                    <a:pt x="38811" y="634783"/>
                  </a:lnTo>
                  <a:lnTo>
                    <a:pt x="63449" y="639787"/>
                  </a:lnTo>
                  <a:lnTo>
                    <a:pt x="443445" y="639787"/>
                  </a:lnTo>
                  <a:lnTo>
                    <a:pt x="488976" y="621156"/>
                  </a:lnTo>
                  <a:lnTo>
                    <a:pt x="508342" y="576351"/>
                  </a:lnTo>
                  <a:lnTo>
                    <a:pt x="508627" y="385203"/>
                  </a:lnTo>
                  <a:lnTo>
                    <a:pt x="122923" y="385203"/>
                  </a:lnTo>
                  <a:lnTo>
                    <a:pt x="122923" y="127647"/>
                  </a:lnTo>
                  <a:lnTo>
                    <a:pt x="122139" y="118983"/>
                  </a:lnTo>
                  <a:lnTo>
                    <a:pt x="120027" y="111494"/>
                  </a:lnTo>
                  <a:lnTo>
                    <a:pt x="116943" y="105103"/>
                  </a:lnTo>
                  <a:lnTo>
                    <a:pt x="113263" y="99758"/>
                  </a:lnTo>
                  <a:lnTo>
                    <a:pt x="73215" y="99758"/>
                  </a:lnTo>
                  <a:lnTo>
                    <a:pt x="56577" y="96119"/>
                  </a:lnTo>
                  <a:lnTo>
                    <a:pt x="45369" y="87237"/>
                  </a:lnTo>
                  <a:lnTo>
                    <a:pt x="39045" y="76168"/>
                  </a:lnTo>
                  <a:lnTo>
                    <a:pt x="37058" y="65963"/>
                  </a:lnTo>
                  <a:lnTo>
                    <a:pt x="39053" y="55979"/>
                  </a:lnTo>
                  <a:lnTo>
                    <a:pt x="45502" y="45394"/>
                  </a:lnTo>
                  <a:lnTo>
                    <a:pt x="57102" y="36997"/>
                  </a:lnTo>
                  <a:lnTo>
                    <a:pt x="74548" y="33578"/>
                  </a:lnTo>
                  <a:lnTo>
                    <a:pt x="490981" y="33578"/>
                  </a:lnTo>
                  <a:lnTo>
                    <a:pt x="499973" y="26098"/>
                  </a:lnTo>
                  <a:lnTo>
                    <a:pt x="499973" y="7404"/>
                  </a:lnTo>
                  <a:lnTo>
                    <a:pt x="490981" y="0"/>
                  </a:lnTo>
                  <a:close/>
                </a:path>
                <a:path w="509269" h="640080">
                  <a:moveTo>
                    <a:pt x="208546" y="309752"/>
                  </a:moveTo>
                  <a:lnTo>
                    <a:pt x="122923" y="385203"/>
                  </a:lnTo>
                  <a:lnTo>
                    <a:pt x="294157" y="385203"/>
                  </a:lnTo>
                  <a:lnTo>
                    <a:pt x="208546" y="309752"/>
                  </a:lnTo>
                  <a:close/>
                </a:path>
                <a:path w="509269" h="640080">
                  <a:moveTo>
                    <a:pt x="284987" y="99656"/>
                  </a:moveTo>
                  <a:lnTo>
                    <a:pt x="288515" y="104944"/>
                  </a:lnTo>
                  <a:lnTo>
                    <a:pt x="291434" y="111309"/>
                  </a:lnTo>
                  <a:lnTo>
                    <a:pt x="293422" y="118845"/>
                  </a:lnTo>
                  <a:lnTo>
                    <a:pt x="294157" y="127647"/>
                  </a:lnTo>
                  <a:lnTo>
                    <a:pt x="294157" y="385203"/>
                  </a:lnTo>
                  <a:lnTo>
                    <a:pt x="508627" y="385203"/>
                  </a:lnTo>
                  <a:lnTo>
                    <a:pt x="508896" y="184770"/>
                  </a:lnTo>
                  <a:lnTo>
                    <a:pt x="508887" y="135726"/>
                  </a:lnTo>
                  <a:lnTo>
                    <a:pt x="508736" y="128536"/>
                  </a:lnTo>
                  <a:lnTo>
                    <a:pt x="506304" y="117667"/>
                  </a:lnTo>
                  <a:lnTo>
                    <a:pt x="499925" y="108575"/>
                  </a:lnTo>
                  <a:lnTo>
                    <a:pt x="490723" y="102269"/>
                  </a:lnTo>
                  <a:lnTo>
                    <a:pt x="479818" y="99758"/>
                  </a:lnTo>
                  <a:lnTo>
                    <a:pt x="284987" y="99656"/>
                  </a:lnTo>
                  <a:close/>
                </a:path>
                <a:path w="509269" h="640080">
                  <a:moveTo>
                    <a:pt x="113245" y="99733"/>
                  </a:moveTo>
                  <a:lnTo>
                    <a:pt x="73215" y="99758"/>
                  </a:lnTo>
                  <a:lnTo>
                    <a:pt x="113263" y="99758"/>
                  </a:lnTo>
                  <a:close/>
                </a:path>
              </a:pathLst>
            </a:custGeom>
            <a:solidFill>
              <a:srgbClr val="FFFFFF"/>
            </a:solidFill>
          </p:spPr>
          <p:txBody>
            <a:bodyPr wrap="square" lIns="0" tIns="0" rIns="0" bIns="0" rtlCol="0"/>
            <a:lstStyle/>
            <a:p>
              <a:endParaRPr/>
            </a:p>
          </p:txBody>
        </p:sp>
        <p:sp>
          <p:nvSpPr>
            <p:cNvPr id="644" name="object 231"/>
            <p:cNvSpPr/>
            <p:nvPr/>
          </p:nvSpPr>
          <p:spPr>
            <a:xfrm>
              <a:off x="2331511" y="2839391"/>
              <a:ext cx="695325" cy="559435"/>
            </a:xfrm>
            <a:custGeom>
              <a:avLst/>
              <a:gdLst/>
              <a:ahLst/>
              <a:cxnLst/>
              <a:rect l="l" t="t" r="r" b="b"/>
              <a:pathLst>
                <a:path w="695325" h="559435">
                  <a:moveTo>
                    <a:pt x="369112" y="0"/>
                  </a:moveTo>
                  <a:lnTo>
                    <a:pt x="1397" y="183159"/>
                  </a:lnTo>
                  <a:lnTo>
                    <a:pt x="43548" y="258660"/>
                  </a:lnTo>
                  <a:lnTo>
                    <a:pt x="6985" y="304800"/>
                  </a:lnTo>
                  <a:lnTo>
                    <a:pt x="41948" y="377507"/>
                  </a:lnTo>
                  <a:lnTo>
                    <a:pt x="22545" y="401799"/>
                  </a:lnTo>
                  <a:lnTo>
                    <a:pt x="8322" y="419384"/>
                  </a:lnTo>
                  <a:lnTo>
                    <a:pt x="0" y="429234"/>
                  </a:lnTo>
                  <a:lnTo>
                    <a:pt x="1666" y="438817"/>
                  </a:lnTo>
                  <a:lnTo>
                    <a:pt x="19168" y="473181"/>
                  </a:lnTo>
                  <a:lnTo>
                    <a:pt x="73055" y="494603"/>
                  </a:lnTo>
                  <a:lnTo>
                    <a:pt x="387286" y="559269"/>
                  </a:lnTo>
                  <a:lnTo>
                    <a:pt x="694880" y="401281"/>
                  </a:lnTo>
                  <a:lnTo>
                    <a:pt x="694880" y="57327"/>
                  </a:lnTo>
                  <a:lnTo>
                    <a:pt x="369112" y="0"/>
                  </a:lnTo>
                  <a:close/>
                </a:path>
              </a:pathLst>
            </a:custGeom>
            <a:solidFill>
              <a:srgbClr val="E4ECDC"/>
            </a:solidFill>
          </p:spPr>
          <p:txBody>
            <a:bodyPr wrap="square" lIns="0" tIns="0" rIns="0" bIns="0" rtlCol="0"/>
            <a:lstStyle/>
            <a:p>
              <a:endParaRPr/>
            </a:p>
          </p:txBody>
        </p:sp>
        <p:sp>
          <p:nvSpPr>
            <p:cNvPr id="645" name="object 232"/>
            <p:cNvSpPr/>
            <p:nvPr/>
          </p:nvSpPr>
          <p:spPr>
            <a:xfrm>
              <a:off x="2321442" y="2820870"/>
              <a:ext cx="724535" cy="600710"/>
            </a:xfrm>
            <a:custGeom>
              <a:avLst/>
              <a:gdLst/>
              <a:ahLst/>
              <a:cxnLst/>
              <a:rect l="l" t="t" r="r" b="b"/>
              <a:pathLst>
                <a:path w="724535" h="600710">
                  <a:moveTo>
                    <a:pt x="378082" y="0"/>
                  </a:moveTo>
                  <a:lnTo>
                    <a:pt x="336206" y="5555"/>
                  </a:lnTo>
                  <a:lnTo>
                    <a:pt x="45771" y="147820"/>
                  </a:lnTo>
                  <a:lnTo>
                    <a:pt x="15589" y="172163"/>
                  </a:lnTo>
                  <a:lnTo>
                    <a:pt x="0" y="223725"/>
                  </a:lnTo>
                  <a:lnTo>
                    <a:pt x="3919" y="243716"/>
                  </a:lnTo>
                  <a:lnTo>
                    <a:pt x="12764" y="261776"/>
                  </a:lnTo>
                  <a:lnTo>
                    <a:pt x="25935" y="277001"/>
                  </a:lnTo>
                  <a:lnTo>
                    <a:pt x="17609" y="285626"/>
                  </a:lnTo>
                  <a:lnTo>
                    <a:pt x="10649" y="295518"/>
                  </a:lnTo>
                  <a:lnTo>
                    <a:pt x="5248" y="306562"/>
                  </a:lnTo>
                  <a:lnTo>
                    <a:pt x="1602" y="318644"/>
                  </a:lnTo>
                  <a:lnTo>
                    <a:pt x="8" y="339924"/>
                  </a:lnTo>
                  <a:lnTo>
                    <a:pt x="4058" y="360140"/>
                  </a:lnTo>
                  <a:lnTo>
                    <a:pt x="13133" y="378354"/>
                  </a:lnTo>
                  <a:lnTo>
                    <a:pt x="26621" y="393625"/>
                  </a:lnTo>
                  <a:lnTo>
                    <a:pt x="18048" y="402321"/>
                  </a:lnTo>
                  <a:lnTo>
                    <a:pt x="10877" y="412347"/>
                  </a:lnTo>
                  <a:lnTo>
                    <a:pt x="5323" y="423584"/>
                  </a:lnTo>
                  <a:lnTo>
                    <a:pt x="1602" y="435916"/>
                  </a:lnTo>
                  <a:lnTo>
                    <a:pt x="1229" y="466768"/>
                  </a:lnTo>
                  <a:lnTo>
                    <a:pt x="12336" y="494405"/>
                  </a:lnTo>
                  <a:lnTo>
                    <a:pt x="61304" y="528156"/>
                  </a:lnTo>
                  <a:lnTo>
                    <a:pt x="382834" y="597319"/>
                  </a:lnTo>
                  <a:lnTo>
                    <a:pt x="401169" y="600572"/>
                  </a:lnTo>
                  <a:lnTo>
                    <a:pt x="406186" y="600191"/>
                  </a:lnTo>
                  <a:lnTo>
                    <a:pt x="487442" y="557366"/>
                  </a:lnTo>
                  <a:lnTo>
                    <a:pt x="397651" y="557366"/>
                  </a:lnTo>
                  <a:lnTo>
                    <a:pt x="70055" y="486958"/>
                  </a:lnTo>
                  <a:lnTo>
                    <a:pt x="56994" y="481278"/>
                  </a:lnTo>
                  <a:lnTo>
                    <a:pt x="47457" y="471378"/>
                  </a:lnTo>
                  <a:lnTo>
                    <a:pt x="42332" y="458625"/>
                  </a:lnTo>
                  <a:lnTo>
                    <a:pt x="42508" y="444387"/>
                  </a:lnTo>
                  <a:lnTo>
                    <a:pt x="48182" y="431330"/>
                  </a:lnTo>
                  <a:lnTo>
                    <a:pt x="58072" y="421807"/>
                  </a:lnTo>
                  <a:lnTo>
                    <a:pt x="70830" y="416684"/>
                  </a:lnTo>
                  <a:lnTo>
                    <a:pt x="285574" y="416684"/>
                  </a:lnTo>
                  <a:lnTo>
                    <a:pt x="70055" y="370321"/>
                  </a:lnTo>
                  <a:lnTo>
                    <a:pt x="56994" y="364639"/>
                  </a:lnTo>
                  <a:lnTo>
                    <a:pt x="47457" y="354733"/>
                  </a:lnTo>
                  <a:lnTo>
                    <a:pt x="42332" y="341973"/>
                  </a:lnTo>
                  <a:lnTo>
                    <a:pt x="42508" y="327725"/>
                  </a:lnTo>
                  <a:lnTo>
                    <a:pt x="48191" y="314677"/>
                  </a:lnTo>
                  <a:lnTo>
                    <a:pt x="58096" y="305152"/>
                  </a:lnTo>
                  <a:lnTo>
                    <a:pt x="70857" y="300030"/>
                  </a:lnTo>
                  <a:lnTo>
                    <a:pt x="284704" y="300030"/>
                  </a:lnTo>
                  <a:lnTo>
                    <a:pt x="70055" y="254065"/>
                  </a:lnTo>
                  <a:lnTo>
                    <a:pt x="56994" y="248383"/>
                  </a:lnTo>
                  <a:lnTo>
                    <a:pt x="47457" y="238477"/>
                  </a:lnTo>
                  <a:lnTo>
                    <a:pt x="42332" y="225717"/>
                  </a:lnTo>
                  <a:lnTo>
                    <a:pt x="42508" y="211469"/>
                  </a:lnTo>
                  <a:lnTo>
                    <a:pt x="48191" y="198421"/>
                  </a:lnTo>
                  <a:lnTo>
                    <a:pt x="58096" y="188897"/>
                  </a:lnTo>
                  <a:lnTo>
                    <a:pt x="70857" y="183775"/>
                  </a:lnTo>
                  <a:lnTo>
                    <a:pt x="512444" y="183775"/>
                  </a:lnTo>
                  <a:lnTo>
                    <a:pt x="618207" y="128398"/>
                  </a:lnTo>
                  <a:lnTo>
                    <a:pt x="458179" y="128398"/>
                  </a:lnTo>
                  <a:lnTo>
                    <a:pt x="317438" y="100014"/>
                  </a:lnTo>
                  <a:lnTo>
                    <a:pt x="379350" y="70664"/>
                  </a:lnTo>
                  <a:lnTo>
                    <a:pt x="708040" y="70664"/>
                  </a:lnTo>
                  <a:lnTo>
                    <a:pt x="704119" y="65489"/>
                  </a:lnTo>
                  <a:lnTo>
                    <a:pt x="691110" y="60847"/>
                  </a:lnTo>
                  <a:lnTo>
                    <a:pt x="396991" y="1665"/>
                  </a:lnTo>
                  <a:lnTo>
                    <a:pt x="378082" y="0"/>
                  </a:lnTo>
                  <a:close/>
                </a:path>
                <a:path w="724535" h="600710">
                  <a:moveTo>
                    <a:pt x="701855" y="399008"/>
                  </a:moveTo>
                  <a:lnTo>
                    <a:pt x="693879" y="401347"/>
                  </a:lnTo>
                  <a:lnTo>
                    <a:pt x="397651" y="557366"/>
                  </a:lnTo>
                  <a:lnTo>
                    <a:pt x="487442" y="557366"/>
                  </a:lnTo>
                  <a:lnTo>
                    <a:pt x="713373" y="438380"/>
                  </a:lnTo>
                  <a:lnTo>
                    <a:pt x="719806" y="433123"/>
                  </a:lnTo>
                  <a:lnTo>
                    <a:pt x="723598" y="426055"/>
                  </a:lnTo>
                  <a:lnTo>
                    <a:pt x="724469" y="418081"/>
                  </a:lnTo>
                  <a:lnTo>
                    <a:pt x="722136" y="410110"/>
                  </a:lnTo>
                  <a:lnTo>
                    <a:pt x="716889" y="403676"/>
                  </a:lnTo>
                  <a:lnTo>
                    <a:pt x="709827" y="399880"/>
                  </a:lnTo>
                  <a:lnTo>
                    <a:pt x="701855" y="399008"/>
                  </a:lnTo>
                  <a:close/>
                </a:path>
                <a:path w="724535" h="600710">
                  <a:moveTo>
                    <a:pt x="285574" y="416684"/>
                  </a:moveTo>
                  <a:lnTo>
                    <a:pt x="70830" y="416684"/>
                  </a:lnTo>
                  <a:lnTo>
                    <a:pt x="85104" y="416828"/>
                  </a:lnTo>
                  <a:lnTo>
                    <a:pt x="394641" y="482944"/>
                  </a:lnTo>
                  <a:lnTo>
                    <a:pt x="402083" y="484214"/>
                  </a:lnTo>
                  <a:lnTo>
                    <a:pt x="406351" y="483478"/>
                  </a:lnTo>
                  <a:lnTo>
                    <a:pt x="411278" y="481001"/>
                  </a:lnTo>
                  <a:lnTo>
                    <a:pt x="487672" y="440818"/>
                  </a:lnTo>
                  <a:lnTo>
                    <a:pt x="397765" y="440818"/>
                  </a:lnTo>
                  <a:lnTo>
                    <a:pt x="285574" y="416684"/>
                  </a:lnTo>
                  <a:close/>
                </a:path>
                <a:path w="724535" h="600710">
                  <a:moveTo>
                    <a:pt x="701853" y="282573"/>
                  </a:moveTo>
                  <a:lnTo>
                    <a:pt x="693879" y="284913"/>
                  </a:lnTo>
                  <a:lnTo>
                    <a:pt x="397765" y="440818"/>
                  </a:lnTo>
                  <a:lnTo>
                    <a:pt x="487672" y="440818"/>
                  </a:lnTo>
                  <a:lnTo>
                    <a:pt x="713373" y="321934"/>
                  </a:lnTo>
                  <a:lnTo>
                    <a:pt x="719806" y="316692"/>
                  </a:lnTo>
                  <a:lnTo>
                    <a:pt x="723598" y="309629"/>
                  </a:lnTo>
                  <a:lnTo>
                    <a:pt x="724469" y="301654"/>
                  </a:lnTo>
                  <a:lnTo>
                    <a:pt x="722136" y="293676"/>
                  </a:lnTo>
                  <a:lnTo>
                    <a:pt x="716883" y="287237"/>
                  </a:lnTo>
                  <a:lnTo>
                    <a:pt x="709822" y="283442"/>
                  </a:lnTo>
                  <a:lnTo>
                    <a:pt x="701853" y="282573"/>
                  </a:lnTo>
                  <a:close/>
                </a:path>
                <a:path w="724535" h="600710">
                  <a:moveTo>
                    <a:pt x="284704" y="300030"/>
                  </a:moveTo>
                  <a:lnTo>
                    <a:pt x="70857" y="300030"/>
                  </a:lnTo>
                  <a:lnTo>
                    <a:pt x="85104" y="300191"/>
                  </a:lnTo>
                  <a:lnTo>
                    <a:pt x="392063" y="365812"/>
                  </a:lnTo>
                  <a:lnTo>
                    <a:pt x="401169" y="367400"/>
                  </a:lnTo>
                  <a:lnTo>
                    <a:pt x="407100" y="366727"/>
                  </a:lnTo>
                  <a:lnTo>
                    <a:pt x="487600" y="324296"/>
                  </a:lnTo>
                  <a:lnTo>
                    <a:pt x="398019" y="324296"/>
                  </a:lnTo>
                  <a:lnTo>
                    <a:pt x="284704" y="300030"/>
                  </a:lnTo>
                  <a:close/>
                </a:path>
                <a:path w="724535" h="600710">
                  <a:moveTo>
                    <a:pt x="701853" y="166160"/>
                  </a:moveTo>
                  <a:lnTo>
                    <a:pt x="693879" y="168505"/>
                  </a:lnTo>
                  <a:lnTo>
                    <a:pt x="398019" y="324296"/>
                  </a:lnTo>
                  <a:lnTo>
                    <a:pt x="487600" y="324296"/>
                  </a:lnTo>
                  <a:lnTo>
                    <a:pt x="713373" y="205526"/>
                  </a:lnTo>
                  <a:lnTo>
                    <a:pt x="719806" y="200269"/>
                  </a:lnTo>
                  <a:lnTo>
                    <a:pt x="723598" y="193202"/>
                  </a:lnTo>
                  <a:lnTo>
                    <a:pt x="724469" y="185232"/>
                  </a:lnTo>
                  <a:lnTo>
                    <a:pt x="722136" y="177268"/>
                  </a:lnTo>
                  <a:lnTo>
                    <a:pt x="716883" y="170827"/>
                  </a:lnTo>
                  <a:lnTo>
                    <a:pt x="709822" y="167029"/>
                  </a:lnTo>
                  <a:lnTo>
                    <a:pt x="701853" y="166160"/>
                  </a:lnTo>
                  <a:close/>
                </a:path>
                <a:path w="724535" h="600710">
                  <a:moveTo>
                    <a:pt x="512444" y="183775"/>
                  </a:moveTo>
                  <a:lnTo>
                    <a:pt x="70857" y="183775"/>
                  </a:lnTo>
                  <a:lnTo>
                    <a:pt x="85104" y="183936"/>
                  </a:lnTo>
                  <a:lnTo>
                    <a:pt x="380963" y="246496"/>
                  </a:lnTo>
                  <a:lnTo>
                    <a:pt x="390361" y="248045"/>
                  </a:lnTo>
                  <a:lnTo>
                    <a:pt x="394349" y="245416"/>
                  </a:lnTo>
                  <a:lnTo>
                    <a:pt x="397454" y="243716"/>
                  </a:lnTo>
                  <a:lnTo>
                    <a:pt x="512444" y="183775"/>
                  </a:lnTo>
                  <a:close/>
                </a:path>
                <a:path w="724535" h="600710">
                  <a:moveTo>
                    <a:pt x="708040" y="70664"/>
                  </a:moveTo>
                  <a:lnTo>
                    <a:pt x="379350" y="70664"/>
                  </a:lnTo>
                  <a:lnTo>
                    <a:pt x="520117" y="99049"/>
                  </a:lnTo>
                  <a:lnTo>
                    <a:pt x="458179" y="128398"/>
                  </a:lnTo>
                  <a:lnTo>
                    <a:pt x="618207" y="128398"/>
                  </a:lnTo>
                  <a:lnTo>
                    <a:pt x="695022" y="88152"/>
                  </a:lnTo>
                  <a:lnTo>
                    <a:pt x="706201" y="80039"/>
                  </a:lnTo>
                  <a:lnTo>
                    <a:pt x="709192" y="72185"/>
                  </a:lnTo>
                  <a:lnTo>
                    <a:pt x="708040" y="70664"/>
                  </a:lnTo>
                  <a:close/>
                </a:path>
              </a:pathLst>
            </a:custGeom>
            <a:solidFill>
              <a:srgbClr val="FFFFFF"/>
            </a:solidFill>
          </p:spPr>
          <p:txBody>
            <a:bodyPr wrap="square" lIns="0" tIns="0" rIns="0" bIns="0" rtlCol="0"/>
            <a:lstStyle/>
            <a:p>
              <a:endParaRPr/>
            </a:p>
          </p:txBody>
        </p:sp>
        <p:sp>
          <p:nvSpPr>
            <p:cNvPr id="646" name="object 247"/>
            <p:cNvSpPr/>
            <p:nvPr/>
          </p:nvSpPr>
          <p:spPr>
            <a:xfrm>
              <a:off x="1154057" y="2187277"/>
              <a:ext cx="5081905" cy="2124075"/>
            </a:xfrm>
            <a:custGeom>
              <a:avLst/>
              <a:gdLst/>
              <a:ahLst/>
              <a:cxnLst/>
              <a:rect l="l" t="t" r="r" b="b"/>
              <a:pathLst>
                <a:path w="5081905" h="2124075">
                  <a:moveTo>
                    <a:pt x="5081676" y="2123998"/>
                  </a:moveTo>
                  <a:lnTo>
                    <a:pt x="0" y="2123998"/>
                  </a:lnTo>
                  <a:lnTo>
                    <a:pt x="0" y="0"/>
                  </a:lnTo>
                  <a:lnTo>
                    <a:pt x="5081676" y="0"/>
                  </a:lnTo>
                  <a:lnTo>
                    <a:pt x="5081676" y="2123998"/>
                  </a:lnTo>
                  <a:close/>
                </a:path>
              </a:pathLst>
            </a:custGeom>
            <a:solidFill>
              <a:srgbClr val="EBF1E3"/>
            </a:solidFill>
          </p:spPr>
          <p:txBody>
            <a:bodyPr wrap="square" lIns="0" tIns="0" rIns="0" bIns="0" rtlCol="0"/>
            <a:lstStyle/>
            <a:p>
              <a:endParaRPr/>
            </a:p>
          </p:txBody>
        </p:sp>
        <p:sp>
          <p:nvSpPr>
            <p:cNvPr id="647" name="object 248"/>
            <p:cNvSpPr/>
            <p:nvPr/>
          </p:nvSpPr>
          <p:spPr>
            <a:xfrm>
              <a:off x="6112365" y="2983137"/>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48" name="object 249"/>
            <p:cNvSpPr/>
            <p:nvPr/>
          </p:nvSpPr>
          <p:spPr>
            <a:xfrm>
              <a:off x="5305306" y="2983136"/>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49" name="object 250"/>
            <p:cNvSpPr/>
            <p:nvPr/>
          </p:nvSpPr>
          <p:spPr>
            <a:xfrm>
              <a:off x="4847013" y="2983136"/>
              <a:ext cx="337185" cy="0"/>
            </a:xfrm>
            <a:custGeom>
              <a:avLst/>
              <a:gdLst/>
              <a:ahLst/>
              <a:cxnLst/>
              <a:rect l="l" t="t" r="r" b="b"/>
              <a:pathLst>
                <a:path w="337185">
                  <a:moveTo>
                    <a:pt x="0" y="0"/>
                  </a:moveTo>
                  <a:lnTo>
                    <a:pt x="336727" y="0"/>
                  </a:lnTo>
                </a:path>
              </a:pathLst>
            </a:custGeom>
            <a:ln w="12700">
              <a:solidFill>
                <a:srgbClr val="FFFFFF"/>
              </a:solidFill>
            </a:ln>
          </p:spPr>
          <p:txBody>
            <a:bodyPr wrap="square" lIns="0" tIns="0" rIns="0" bIns="0" rtlCol="0"/>
            <a:lstStyle/>
            <a:p>
              <a:endParaRPr/>
            </a:p>
          </p:txBody>
        </p:sp>
        <p:sp>
          <p:nvSpPr>
            <p:cNvPr id="650" name="object 251"/>
            <p:cNvSpPr/>
            <p:nvPr/>
          </p:nvSpPr>
          <p:spPr>
            <a:xfrm>
              <a:off x="1138977" y="2983136"/>
              <a:ext cx="3586479" cy="0"/>
            </a:xfrm>
            <a:custGeom>
              <a:avLst/>
              <a:gdLst/>
              <a:ahLst/>
              <a:cxnLst/>
              <a:rect l="l" t="t" r="r" b="b"/>
              <a:pathLst>
                <a:path w="3586479">
                  <a:moveTo>
                    <a:pt x="0" y="0"/>
                  </a:moveTo>
                  <a:lnTo>
                    <a:pt x="3586472" y="0"/>
                  </a:lnTo>
                </a:path>
              </a:pathLst>
            </a:custGeom>
            <a:ln w="12700">
              <a:solidFill>
                <a:srgbClr val="FFFFFF"/>
              </a:solidFill>
            </a:ln>
          </p:spPr>
          <p:txBody>
            <a:bodyPr wrap="square" lIns="0" tIns="0" rIns="0" bIns="0" rtlCol="0"/>
            <a:lstStyle/>
            <a:p>
              <a:endParaRPr/>
            </a:p>
          </p:txBody>
        </p:sp>
        <p:sp>
          <p:nvSpPr>
            <p:cNvPr id="651" name="object 252"/>
            <p:cNvSpPr/>
            <p:nvPr/>
          </p:nvSpPr>
          <p:spPr>
            <a:xfrm>
              <a:off x="6112365" y="3245966"/>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52" name="object 253"/>
            <p:cNvSpPr/>
            <p:nvPr/>
          </p:nvSpPr>
          <p:spPr>
            <a:xfrm>
              <a:off x="4847013" y="3245966"/>
              <a:ext cx="107950" cy="0"/>
            </a:xfrm>
            <a:custGeom>
              <a:avLst/>
              <a:gdLst/>
              <a:ahLst/>
              <a:cxnLst/>
              <a:rect l="l" t="t" r="r" b="b"/>
              <a:pathLst>
                <a:path w="107950">
                  <a:moveTo>
                    <a:pt x="0" y="0"/>
                  </a:moveTo>
                  <a:lnTo>
                    <a:pt x="107581" y="0"/>
                  </a:lnTo>
                </a:path>
              </a:pathLst>
            </a:custGeom>
            <a:ln w="12700">
              <a:solidFill>
                <a:srgbClr val="FFFFFF"/>
              </a:solidFill>
            </a:ln>
          </p:spPr>
          <p:txBody>
            <a:bodyPr wrap="square" lIns="0" tIns="0" rIns="0" bIns="0" rtlCol="0"/>
            <a:lstStyle/>
            <a:p>
              <a:endParaRPr/>
            </a:p>
          </p:txBody>
        </p:sp>
        <p:sp>
          <p:nvSpPr>
            <p:cNvPr id="653" name="object 254"/>
            <p:cNvSpPr/>
            <p:nvPr/>
          </p:nvSpPr>
          <p:spPr>
            <a:xfrm>
              <a:off x="4617880" y="3245966"/>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54" name="object 255"/>
            <p:cNvSpPr/>
            <p:nvPr/>
          </p:nvSpPr>
          <p:spPr>
            <a:xfrm>
              <a:off x="4388734" y="3245966"/>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55" name="object 256"/>
            <p:cNvSpPr/>
            <p:nvPr/>
          </p:nvSpPr>
          <p:spPr>
            <a:xfrm>
              <a:off x="1138977" y="3245966"/>
              <a:ext cx="3128645" cy="0"/>
            </a:xfrm>
            <a:custGeom>
              <a:avLst/>
              <a:gdLst/>
              <a:ahLst/>
              <a:cxnLst/>
              <a:rect l="l" t="t" r="r" b="b"/>
              <a:pathLst>
                <a:path w="3128645">
                  <a:moveTo>
                    <a:pt x="0" y="0"/>
                  </a:moveTo>
                  <a:lnTo>
                    <a:pt x="3128180" y="0"/>
                  </a:lnTo>
                </a:path>
              </a:pathLst>
            </a:custGeom>
            <a:ln w="12700">
              <a:solidFill>
                <a:srgbClr val="FFFFFF"/>
              </a:solidFill>
            </a:ln>
          </p:spPr>
          <p:txBody>
            <a:bodyPr wrap="square" lIns="0" tIns="0" rIns="0" bIns="0" rtlCol="0"/>
            <a:lstStyle/>
            <a:p>
              <a:endParaRPr/>
            </a:p>
          </p:txBody>
        </p:sp>
        <p:sp>
          <p:nvSpPr>
            <p:cNvPr id="656" name="object 257"/>
            <p:cNvSpPr/>
            <p:nvPr/>
          </p:nvSpPr>
          <p:spPr>
            <a:xfrm>
              <a:off x="6112365" y="2717242"/>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57" name="object 258"/>
            <p:cNvSpPr/>
            <p:nvPr/>
          </p:nvSpPr>
          <p:spPr>
            <a:xfrm>
              <a:off x="1138977" y="2717242"/>
              <a:ext cx="4622800" cy="0"/>
            </a:xfrm>
            <a:custGeom>
              <a:avLst/>
              <a:gdLst/>
              <a:ahLst/>
              <a:cxnLst/>
              <a:rect l="l" t="t" r="r" b="b"/>
              <a:pathLst>
                <a:path w="4622800">
                  <a:moveTo>
                    <a:pt x="0" y="0"/>
                  </a:moveTo>
                  <a:lnTo>
                    <a:pt x="4622386" y="0"/>
                  </a:lnTo>
                </a:path>
              </a:pathLst>
            </a:custGeom>
            <a:ln w="12700">
              <a:solidFill>
                <a:srgbClr val="FFFFFF"/>
              </a:solidFill>
            </a:ln>
          </p:spPr>
          <p:txBody>
            <a:bodyPr wrap="square" lIns="0" tIns="0" rIns="0" bIns="0" rtlCol="0"/>
            <a:lstStyle/>
            <a:p>
              <a:endParaRPr/>
            </a:p>
          </p:txBody>
        </p:sp>
        <p:sp>
          <p:nvSpPr>
            <p:cNvPr id="658" name="object 259"/>
            <p:cNvSpPr/>
            <p:nvPr/>
          </p:nvSpPr>
          <p:spPr>
            <a:xfrm>
              <a:off x="6112365" y="2452075"/>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59" name="object 260"/>
            <p:cNvSpPr/>
            <p:nvPr/>
          </p:nvSpPr>
          <p:spPr>
            <a:xfrm>
              <a:off x="1138977" y="2452075"/>
              <a:ext cx="4852035" cy="0"/>
            </a:xfrm>
            <a:custGeom>
              <a:avLst/>
              <a:gdLst/>
              <a:ahLst/>
              <a:cxnLst/>
              <a:rect l="l" t="t" r="r" b="b"/>
              <a:pathLst>
                <a:path w="4852035">
                  <a:moveTo>
                    <a:pt x="0" y="0"/>
                  </a:moveTo>
                  <a:lnTo>
                    <a:pt x="4851836" y="0"/>
                  </a:lnTo>
                </a:path>
              </a:pathLst>
            </a:custGeom>
            <a:ln w="12700">
              <a:solidFill>
                <a:srgbClr val="FFFFFF"/>
              </a:solidFill>
            </a:ln>
          </p:spPr>
          <p:txBody>
            <a:bodyPr wrap="square" lIns="0" tIns="0" rIns="0" bIns="0" rtlCol="0"/>
            <a:lstStyle/>
            <a:p>
              <a:endParaRPr/>
            </a:p>
          </p:txBody>
        </p:sp>
        <p:sp>
          <p:nvSpPr>
            <p:cNvPr id="660" name="object 261"/>
            <p:cNvSpPr/>
            <p:nvPr/>
          </p:nvSpPr>
          <p:spPr>
            <a:xfrm>
              <a:off x="6112365" y="3508799"/>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61" name="object 262"/>
            <p:cNvSpPr/>
            <p:nvPr/>
          </p:nvSpPr>
          <p:spPr>
            <a:xfrm>
              <a:off x="4617880" y="3508799"/>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62" name="object 263"/>
            <p:cNvSpPr/>
            <p:nvPr/>
          </p:nvSpPr>
          <p:spPr>
            <a:xfrm>
              <a:off x="4388734" y="3508800"/>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63" name="object 264"/>
            <p:cNvSpPr/>
            <p:nvPr/>
          </p:nvSpPr>
          <p:spPr>
            <a:xfrm>
              <a:off x="4159588" y="3508800"/>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64" name="object 265"/>
            <p:cNvSpPr/>
            <p:nvPr/>
          </p:nvSpPr>
          <p:spPr>
            <a:xfrm>
              <a:off x="1138977" y="3508800"/>
              <a:ext cx="2899410" cy="0"/>
            </a:xfrm>
            <a:custGeom>
              <a:avLst/>
              <a:gdLst/>
              <a:ahLst/>
              <a:cxnLst/>
              <a:rect l="l" t="t" r="r" b="b"/>
              <a:pathLst>
                <a:path w="2899410">
                  <a:moveTo>
                    <a:pt x="0" y="0"/>
                  </a:moveTo>
                  <a:lnTo>
                    <a:pt x="2899034" y="0"/>
                  </a:lnTo>
                </a:path>
              </a:pathLst>
            </a:custGeom>
            <a:ln w="12700">
              <a:solidFill>
                <a:srgbClr val="FFFFFF"/>
              </a:solidFill>
            </a:ln>
          </p:spPr>
          <p:txBody>
            <a:bodyPr wrap="square" lIns="0" tIns="0" rIns="0" bIns="0" rtlCol="0"/>
            <a:lstStyle/>
            <a:p>
              <a:endParaRPr/>
            </a:p>
          </p:txBody>
        </p:sp>
        <p:sp>
          <p:nvSpPr>
            <p:cNvPr id="665" name="object 266"/>
            <p:cNvSpPr/>
            <p:nvPr/>
          </p:nvSpPr>
          <p:spPr>
            <a:xfrm>
              <a:off x="6112365" y="3771622"/>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66" name="object 267"/>
            <p:cNvSpPr/>
            <p:nvPr/>
          </p:nvSpPr>
          <p:spPr>
            <a:xfrm>
              <a:off x="4159588" y="3771621"/>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67" name="object 268"/>
            <p:cNvSpPr/>
            <p:nvPr/>
          </p:nvSpPr>
          <p:spPr>
            <a:xfrm>
              <a:off x="3930442" y="3771621"/>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68" name="object 269"/>
            <p:cNvSpPr/>
            <p:nvPr/>
          </p:nvSpPr>
          <p:spPr>
            <a:xfrm>
              <a:off x="3701296" y="3771621"/>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69" name="object 270"/>
            <p:cNvSpPr/>
            <p:nvPr/>
          </p:nvSpPr>
          <p:spPr>
            <a:xfrm>
              <a:off x="1138977" y="3771621"/>
              <a:ext cx="2440940" cy="0"/>
            </a:xfrm>
            <a:custGeom>
              <a:avLst/>
              <a:gdLst/>
              <a:ahLst/>
              <a:cxnLst/>
              <a:rect l="l" t="t" r="r" b="b"/>
              <a:pathLst>
                <a:path w="2440940">
                  <a:moveTo>
                    <a:pt x="0" y="0"/>
                  </a:moveTo>
                  <a:lnTo>
                    <a:pt x="2440754" y="0"/>
                  </a:lnTo>
                </a:path>
              </a:pathLst>
            </a:custGeom>
            <a:ln w="12700">
              <a:solidFill>
                <a:srgbClr val="FFFFFF"/>
              </a:solidFill>
            </a:ln>
          </p:spPr>
          <p:txBody>
            <a:bodyPr wrap="square" lIns="0" tIns="0" rIns="0" bIns="0" rtlCol="0"/>
            <a:lstStyle/>
            <a:p>
              <a:endParaRPr/>
            </a:p>
          </p:txBody>
        </p:sp>
        <p:sp>
          <p:nvSpPr>
            <p:cNvPr id="670" name="object 271"/>
            <p:cNvSpPr/>
            <p:nvPr/>
          </p:nvSpPr>
          <p:spPr>
            <a:xfrm>
              <a:off x="6112365" y="4034445"/>
              <a:ext cx="156845" cy="0"/>
            </a:xfrm>
            <a:custGeom>
              <a:avLst/>
              <a:gdLst/>
              <a:ahLst/>
              <a:cxnLst/>
              <a:rect l="l" t="t" r="r" b="b"/>
              <a:pathLst>
                <a:path w="156845">
                  <a:moveTo>
                    <a:pt x="0" y="0"/>
                  </a:moveTo>
                  <a:lnTo>
                    <a:pt x="156344" y="0"/>
                  </a:lnTo>
                </a:path>
              </a:pathLst>
            </a:custGeom>
            <a:ln w="12700">
              <a:solidFill>
                <a:srgbClr val="FFFFFF"/>
              </a:solidFill>
            </a:ln>
          </p:spPr>
          <p:txBody>
            <a:bodyPr wrap="square" lIns="0" tIns="0" rIns="0" bIns="0" rtlCol="0"/>
            <a:lstStyle/>
            <a:p>
              <a:endParaRPr/>
            </a:p>
          </p:txBody>
        </p:sp>
        <p:sp>
          <p:nvSpPr>
            <p:cNvPr id="671" name="object 272"/>
            <p:cNvSpPr/>
            <p:nvPr/>
          </p:nvSpPr>
          <p:spPr>
            <a:xfrm>
              <a:off x="3701296" y="4034444"/>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72" name="object 273"/>
            <p:cNvSpPr/>
            <p:nvPr/>
          </p:nvSpPr>
          <p:spPr>
            <a:xfrm>
              <a:off x="3472150" y="4034444"/>
              <a:ext cx="107950" cy="0"/>
            </a:xfrm>
            <a:custGeom>
              <a:avLst/>
              <a:gdLst/>
              <a:ahLst/>
              <a:cxnLst/>
              <a:rect l="l" t="t" r="r" b="b"/>
              <a:pathLst>
                <a:path w="107950">
                  <a:moveTo>
                    <a:pt x="0" y="0"/>
                  </a:moveTo>
                  <a:lnTo>
                    <a:pt x="107581" y="0"/>
                  </a:lnTo>
                </a:path>
              </a:pathLst>
            </a:custGeom>
            <a:ln w="12700">
              <a:solidFill>
                <a:srgbClr val="FFFFFF"/>
              </a:solidFill>
            </a:ln>
          </p:spPr>
          <p:txBody>
            <a:bodyPr wrap="square" lIns="0" tIns="0" rIns="0" bIns="0" rtlCol="0"/>
            <a:lstStyle/>
            <a:p>
              <a:endParaRPr/>
            </a:p>
          </p:txBody>
        </p:sp>
        <p:sp>
          <p:nvSpPr>
            <p:cNvPr id="673" name="object 274"/>
            <p:cNvSpPr/>
            <p:nvPr/>
          </p:nvSpPr>
          <p:spPr>
            <a:xfrm>
              <a:off x="3243003" y="4034443"/>
              <a:ext cx="107950" cy="0"/>
            </a:xfrm>
            <a:custGeom>
              <a:avLst/>
              <a:gdLst/>
              <a:ahLst/>
              <a:cxnLst/>
              <a:rect l="l" t="t" r="r" b="b"/>
              <a:pathLst>
                <a:path w="107950">
                  <a:moveTo>
                    <a:pt x="0" y="0"/>
                  </a:moveTo>
                  <a:lnTo>
                    <a:pt x="107581" y="0"/>
                  </a:lnTo>
                </a:path>
              </a:pathLst>
            </a:custGeom>
            <a:ln w="12700">
              <a:solidFill>
                <a:srgbClr val="FFFFFF"/>
              </a:solidFill>
            </a:ln>
          </p:spPr>
          <p:txBody>
            <a:bodyPr wrap="square" lIns="0" tIns="0" rIns="0" bIns="0" rtlCol="0"/>
            <a:lstStyle/>
            <a:p>
              <a:endParaRPr/>
            </a:p>
          </p:txBody>
        </p:sp>
        <p:sp>
          <p:nvSpPr>
            <p:cNvPr id="674" name="object 275"/>
            <p:cNvSpPr/>
            <p:nvPr/>
          </p:nvSpPr>
          <p:spPr>
            <a:xfrm>
              <a:off x="3013857" y="4034443"/>
              <a:ext cx="107950" cy="0"/>
            </a:xfrm>
            <a:custGeom>
              <a:avLst/>
              <a:gdLst/>
              <a:ahLst/>
              <a:cxnLst/>
              <a:rect l="l" t="t" r="r" b="b"/>
              <a:pathLst>
                <a:path w="107950">
                  <a:moveTo>
                    <a:pt x="0" y="0"/>
                  </a:moveTo>
                  <a:lnTo>
                    <a:pt x="107581" y="0"/>
                  </a:lnTo>
                </a:path>
              </a:pathLst>
            </a:custGeom>
            <a:ln w="12700">
              <a:solidFill>
                <a:srgbClr val="FFFFFF"/>
              </a:solidFill>
            </a:ln>
          </p:spPr>
          <p:txBody>
            <a:bodyPr wrap="square" lIns="0" tIns="0" rIns="0" bIns="0" rtlCol="0"/>
            <a:lstStyle/>
            <a:p>
              <a:endParaRPr/>
            </a:p>
          </p:txBody>
        </p:sp>
        <p:sp>
          <p:nvSpPr>
            <p:cNvPr id="675" name="object 276"/>
            <p:cNvSpPr/>
            <p:nvPr/>
          </p:nvSpPr>
          <p:spPr>
            <a:xfrm>
              <a:off x="2784724" y="4034443"/>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76" name="object 277"/>
            <p:cNvSpPr/>
            <p:nvPr/>
          </p:nvSpPr>
          <p:spPr>
            <a:xfrm>
              <a:off x="2555578" y="4034443"/>
              <a:ext cx="107950" cy="0"/>
            </a:xfrm>
            <a:custGeom>
              <a:avLst/>
              <a:gdLst/>
              <a:ahLst/>
              <a:cxnLst/>
              <a:rect l="l" t="t" r="r" b="b"/>
              <a:pathLst>
                <a:path w="107950">
                  <a:moveTo>
                    <a:pt x="0" y="0"/>
                  </a:moveTo>
                  <a:lnTo>
                    <a:pt x="107569" y="0"/>
                  </a:lnTo>
                </a:path>
              </a:pathLst>
            </a:custGeom>
            <a:ln w="12700">
              <a:solidFill>
                <a:srgbClr val="FFFFFF"/>
              </a:solidFill>
            </a:ln>
          </p:spPr>
          <p:txBody>
            <a:bodyPr wrap="square" lIns="0" tIns="0" rIns="0" bIns="0" rtlCol="0"/>
            <a:lstStyle/>
            <a:p>
              <a:endParaRPr/>
            </a:p>
          </p:txBody>
        </p:sp>
        <p:sp>
          <p:nvSpPr>
            <p:cNvPr id="677" name="object 278"/>
            <p:cNvSpPr/>
            <p:nvPr/>
          </p:nvSpPr>
          <p:spPr>
            <a:xfrm>
              <a:off x="1138977" y="4034443"/>
              <a:ext cx="1295400" cy="0"/>
            </a:xfrm>
            <a:custGeom>
              <a:avLst/>
              <a:gdLst/>
              <a:ahLst/>
              <a:cxnLst/>
              <a:rect l="l" t="t" r="r" b="b"/>
              <a:pathLst>
                <a:path w="1295400">
                  <a:moveTo>
                    <a:pt x="0" y="0"/>
                  </a:moveTo>
                  <a:lnTo>
                    <a:pt x="1295024" y="0"/>
                  </a:lnTo>
                </a:path>
              </a:pathLst>
            </a:custGeom>
            <a:ln w="12700">
              <a:solidFill>
                <a:srgbClr val="FFFFFF"/>
              </a:solidFill>
            </a:ln>
          </p:spPr>
          <p:txBody>
            <a:bodyPr wrap="square" lIns="0" tIns="0" rIns="0" bIns="0" rtlCol="0"/>
            <a:lstStyle/>
            <a:p>
              <a:endParaRPr/>
            </a:p>
          </p:txBody>
        </p:sp>
        <p:sp>
          <p:nvSpPr>
            <p:cNvPr id="678" name="object 279"/>
            <p:cNvSpPr/>
            <p:nvPr/>
          </p:nvSpPr>
          <p:spPr>
            <a:xfrm>
              <a:off x="5302474" y="3011329"/>
              <a:ext cx="121920" cy="1300480"/>
            </a:xfrm>
            <a:custGeom>
              <a:avLst/>
              <a:gdLst/>
              <a:ahLst/>
              <a:cxnLst/>
              <a:rect l="l" t="t" r="r" b="b"/>
              <a:pathLst>
                <a:path w="121920" h="1300479">
                  <a:moveTo>
                    <a:pt x="0" y="0"/>
                  </a:moveTo>
                  <a:lnTo>
                    <a:pt x="121551" y="0"/>
                  </a:lnTo>
                  <a:lnTo>
                    <a:pt x="121551" y="1299946"/>
                  </a:lnTo>
                  <a:lnTo>
                    <a:pt x="0" y="1299946"/>
                  </a:lnTo>
                  <a:lnTo>
                    <a:pt x="0" y="0"/>
                  </a:lnTo>
                  <a:close/>
                </a:path>
              </a:pathLst>
            </a:custGeom>
            <a:solidFill>
              <a:srgbClr val="706F6F"/>
            </a:solidFill>
          </p:spPr>
          <p:txBody>
            <a:bodyPr wrap="square" lIns="0" tIns="0" rIns="0" bIns="0" rtlCol="0"/>
            <a:lstStyle/>
            <a:p>
              <a:endParaRPr/>
            </a:p>
          </p:txBody>
        </p:sp>
        <p:sp>
          <p:nvSpPr>
            <p:cNvPr id="679" name="object 280"/>
            <p:cNvSpPr/>
            <p:nvPr/>
          </p:nvSpPr>
          <p:spPr>
            <a:xfrm>
              <a:off x="5761363" y="2633822"/>
              <a:ext cx="121920" cy="1677670"/>
            </a:xfrm>
            <a:custGeom>
              <a:avLst/>
              <a:gdLst/>
              <a:ahLst/>
              <a:cxnLst/>
              <a:rect l="l" t="t" r="r" b="b"/>
              <a:pathLst>
                <a:path w="121920" h="1677670">
                  <a:moveTo>
                    <a:pt x="0" y="0"/>
                  </a:moveTo>
                  <a:lnTo>
                    <a:pt x="121551" y="0"/>
                  </a:lnTo>
                  <a:lnTo>
                    <a:pt x="121551" y="1677454"/>
                  </a:lnTo>
                  <a:lnTo>
                    <a:pt x="0" y="1677454"/>
                  </a:lnTo>
                  <a:lnTo>
                    <a:pt x="0" y="0"/>
                  </a:lnTo>
                  <a:close/>
                </a:path>
              </a:pathLst>
            </a:custGeom>
            <a:solidFill>
              <a:srgbClr val="706F6F"/>
            </a:solidFill>
          </p:spPr>
          <p:txBody>
            <a:bodyPr wrap="square" lIns="0" tIns="0" rIns="0" bIns="0" rtlCol="0"/>
            <a:lstStyle/>
            <a:p>
              <a:endParaRPr/>
            </a:p>
          </p:txBody>
        </p:sp>
        <p:sp>
          <p:nvSpPr>
            <p:cNvPr id="680" name="object 281"/>
            <p:cNvSpPr/>
            <p:nvPr/>
          </p:nvSpPr>
          <p:spPr>
            <a:xfrm>
              <a:off x="5531925" y="2784457"/>
              <a:ext cx="121920" cy="1527175"/>
            </a:xfrm>
            <a:custGeom>
              <a:avLst/>
              <a:gdLst/>
              <a:ahLst/>
              <a:cxnLst/>
              <a:rect l="l" t="t" r="r" b="b"/>
              <a:pathLst>
                <a:path w="121920" h="1527175">
                  <a:moveTo>
                    <a:pt x="0" y="0"/>
                  </a:moveTo>
                  <a:lnTo>
                    <a:pt x="121551" y="0"/>
                  </a:lnTo>
                  <a:lnTo>
                    <a:pt x="121551" y="1526819"/>
                  </a:lnTo>
                  <a:lnTo>
                    <a:pt x="0" y="1526819"/>
                  </a:lnTo>
                  <a:lnTo>
                    <a:pt x="0" y="0"/>
                  </a:lnTo>
                  <a:close/>
                </a:path>
              </a:pathLst>
            </a:custGeom>
            <a:solidFill>
              <a:srgbClr val="706F6F"/>
            </a:solidFill>
          </p:spPr>
          <p:txBody>
            <a:bodyPr wrap="square" lIns="0" tIns="0" rIns="0" bIns="0" rtlCol="0"/>
            <a:lstStyle/>
            <a:p>
              <a:endParaRPr/>
            </a:p>
          </p:txBody>
        </p:sp>
        <p:sp>
          <p:nvSpPr>
            <p:cNvPr id="681" name="object 282"/>
            <p:cNvSpPr/>
            <p:nvPr/>
          </p:nvSpPr>
          <p:spPr>
            <a:xfrm>
              <a:off x="5073036" y="3158141"/>
              <a:ext cx="121920" cy="1153160"/>
            </a:xfrm>
            <a:custGeom>
              <a:avLst/>
              <a:gdLst/>
              <a:ahLst/>
              <a:cxnLst/>
              <a:rect l="l" t="t" r="r" b="b"/>
              <a:pathLst>
                <a:path w="121920" h="1153160">
                  <a:moveTo>
                    <a:pt x="0" y="0"/>
                  </a:moveTo>
                  <a:lnTo>
                    <a:pt x="121551" y="0"/>
                  </a:lnTo>
                  <a:lnTo>
                    <a:pt x="121551" y="1153134"/>
                  </a:lnTo>
                  <a:lnTo>
                    <a:pt x="0" y="1153134"/>
                  </a:lnTo>
                  <a:lnTo>
                    <a:pt x="0" y="0"/>
                  </a:lnTo>
                  <a:close/>
                </a:path>
              </a:pathLst>
            </a:custGeom>
            <a:solidFill>
              <a:srgbClr val="706F6F"/>
            </a:solidFill>
          </p:spPr>
          <p:txBody>
            <a:bodyPr wrap="square" lIns="0" tIns="0" rIns="0" bIns="0" rtlCol="0"/>
            <a:lstStyle/>
            <a:p>
              <a:endParaRPr/>
            </a:p>
          </p:txBody>
        </p:sp>
        <p:sp>
          <p:nvSpPr>
            <p:cNvPr id="682" name="object 283"/>
            <p:cNvSpPr/>
            <p:nvPr/>
          </p:nvSpPr>
          <p:spPr>
            <a:xfrm>
              <a:off x="4843597" y="3376734"/>
              <a:ext cx="121920" cy="934719"/>
            </a:xfrm>
            <a:custGeom>
              <a:avLst/>
              <a:gdLst/>
              <a:ahLst/>
              <a:cxnLst/>
              <a:rect l="l" t="t" r="r" b="b"/>
              <a:pathLst>
                <a:path w="121920" h="934720">
                  <a:moveTo>
                    <a:pt x="0" y="0"/>
                  </a:moveTo>
                  <a:lnTo>
                    <a:pt x="121551" y="0"/>
                  </a:lnTo>
                  <a:lnTo>
                    <a:pt x="121551" y="934529"/>
                  </a:lnTo>
                  <a:lnTo>
                    <a:pt x="0" y="934529"/>
                  </a:lnTo>
                  <a:lnTo>
                    <a:pt x="0" y="0"/>
                  </a:lnTo>
                  <a:close/>
                </a:path>
              </a:pathLst>
            </a:custGeom>
            <a:solidFill>
              <a:srgbClr val="706F6F"/>
            </a:solidFill>
          </p:spPr>
          <p:txBody>
            <a:bodyPr wrap="square" lIns="0" tIns="0" rIns="0" bIns="0" rtlCol="0"/>
            <a:lstStyle/>
            <a:p>
              <a:endParaRPr/>
            </a:p>
          </p:txBody>
        </p:sp>
        <p:sp>
          <p:nvSpPr>
            <p:cNvPr id="683" name="object 284"/>
            <p:cNvSpPr/>
            <p:nvPr/>
          </p:nvSpPr>
          <p:spPr>
            <a:xfrm>
              <a:off x="4614146" y="3629476"/>
              <a:ext cx="121920" cy="681990"/>
            </a:xfrm>
            <a:custGeom>
              <a:avLst/>
              <a:gdLst/>
              <a:ahLst/>
              <a:cxnLst/>
              <a:rect l="l" t="t" r="r" b="b"/>
              <a:pathLst>
                <a:path w="121920" h="681989">
                  <a:moveTo>
                    <a:pt x="0" y="0"/>
                  </a:moveTo>
                  <a:lnTo>
                    <a:pt x="121551" y="0"/>
                  </a:lnTo>
                  <a:lnTo>
                    <a:pt x="121551" y="681799"/>
                  </a:lnTo>
                  <a:lnTo>
                    <a:pt x="0" y="681799"/>
                  </a:lnTo>
                  <a:lnTo>
                    <a:pt x="0" y="0"/>
                  </a:lnTo>
                  <a:close/>
                </a:path>
              </a:pathLst>
            </a:custGeom>
            <a:solidFill>
              <a:srgbClr val="706F6F"/>
            </a:solidFill>
          </p:spPr>
          <p:txBody>
            <a:bodyPr wrap="square" lIns="0" tIns="0" rIns="0" bIns="0" rtlCol="0"/>
            <a:lstStyle/>
            <a:p>
              <a:endParaRPr/>
            </a:p>
          </p:txBody>
        </p:sp>
        <p:sp>
          <p:nvSpPr>
            <p:cNvPr id="684" name="object 285"/>
            <p:cNvSpPr/>
            <p:nvPr/>
          </p:nvSpPr>
          <p:spPr>
            <a:xfrm>
              <a:off x="4384708" y="3712344"/>
              <a:ext cx="121920" cy="599440"/>
            </a:xfrm>
            <a:custGeom>
              <a:avLst/>
              <a:gdLst/>
              <a:ahLst/>
              <a:cxnLst/>
              <a:rect l="l" t="t" r="r" b="b"/>
              <a:pathLst>
                <a:path w="121920" h="599439">
                  <a:moveTo>
                    <a:pt x="0" y="0"/>
                  </a:moveTo>
                  <a:lnTo>
                    <a:pt x="121551" y="0"/>
                  </a:lnTo>
                  <a:lnTo>
                    <a:pt x="121551" y="598931"/>
                  </a:lnTo>
                  <a:lnTo>
                    <a:pt x="0" y="598931"/>
                  </a:lnTo>
                  <a:lnTo>
                    <a:pt x="0" y="0"/>
                  </a:lnTo>
                  <a:close/>
                </a:path>
              </a:pathLst>
            </a:custGeom>
            <a:solidFill>
              <a:srgbClr val="706F6F"/>
            </a:solidFill>
          </p:spPr>
          <p:txBody>
            <a:bodyPr wrap="square" lIns="0" tIns="0" rIns="0" bIns="0" rtlCol="0"/>
            <a:lstStyle/>
            <a:p>
              <a:endParaRPr/>
            </a:p>
          </p:txBody>
        </p:sp>
        <p:sp>
          <p:nvSpPr>
            <p:cNvPr id="685" name="object 286"/>
            <p:cNvSpPr/>
            <p:nvPr/>
          </p:nvSpPr>
          <p:spPr>
            <a:xfrm>
              <a:off x="4155257" y="3858661"/>
              <a:ext cx="121920" cy="452755"/>
            </a:xfrm>
            <a:custGeom>
              <a:avLst/>
              <a:gdLst/>
              <a:ahLst/>
              <a:cxnLst/>
              <a:rect l="l" t="t" r="r" b="b"/>
              <a:pathLst>
                <a:path w="121920" h="452754">
                  <a:moveTo>
                    <a:pt x="0" y="0"/>
                  </a:moveTo>
                  <a:lnTo>
                    <a:pt x="121551" y="0"/>
                  </a:lnTo>
                  <a:lnTo>
                    <a:pt x="121551" y="452615"/>
                  </a:lnTo>
                  <a:lnTo>
                    <a:pt x="0" y="452615"/>
                  </a:lnTo>
                  <a:lnTo>
                    <a:pt x="0" y="0"/>
                  </a:lnTo>
                  <a:close/>
                </a:path>
              </a:pathLst>
            </a:custGeom>
            <a:solidFill>
              <a:srgbClr val="706F6F"/>
            </a:solidFill>
          </p:spPr>
          <p:txBody>
            <a:bodyPr wrap="square" lIns="0" tIns="0" rIns="0" bIns="0" rtlCol="0"/>
            <a:lstStyle/>
            <a:p>
              <a:endParaRPr/>
            </a:p>
          </p:txBody>
        </p:sp>
        <p:sp>
          <p:nvSpPr>
            <p:cNvPr id="686" name="object 287"/>
            <p:cNvSpPr/>
            <p:nvPr/>
          </p:nvSpPr>
          <p:spPr>
            <a:xfrm>
              <a:off x="3925819" y="3961061"/>
              <a:ext cx="121920" cy="350520"/>
            </a:xfrm>
            <a:custGeom>
              <a:avLst/>
              <a:gdLst/>
              <a:ahLst/>
              <a:cxnLst/>
              <a:rect l="l" t="t" r="r" b="b"/>
              <a:pathLst>
                <a:path w="121920" h="350520">
                  <a:moveTo>
                    <a:pt x="0" y="0"/>
                  </a:moveTo>
                  <a:lnTo>
                    <a:pt x="121539" y="0"/>
                  </a:lnTo>
                  <a:lnTo>
                    <a:pt x="121539" y="350215"/>
                  </a:lnTo>
                  <a:lnTo>
                    <a:pt x="0" y="350215"/>
                  </a:lnTo>
                  <a:lnTo>
                    <a:pt x="0" y="0"/>
                  </a:lnTo>
                  <a:close/>
                </a:path>
              </a:pathLst>
            </a:custGeom>
            <a:solidFill>
              <a:srgbClr val="706F6F"/>
            </a:solidFill>
          </p:spPr>
          <p:txBody>
            <a:bodyPr wrap="square" lIns="0" tIns="0" rIns="0" bIns="0" rtlCol="0"/>
            <a:lstStyle/>
            <a:p>
              <a:endParaRPr/>
            </a:p>
          </p:txBody>
        </p:sp>
        <p:sp>
          <p:nvSpPr>
            <p:cNvPr id="687" name="object 288"/>
            <p:cNvSpPr/>
            <p:nvPr/>
          </p:nvSpPr>
          <p:spPr>
            <a:xfrm>
              <a:off x="3696381" y="4048030"/>
              <a:ext cx="121920" cy="263525"/>
            </a:xfrm>
            <a:custGeom>
              <a:avLst/>
              <a:gdLst/>
              <a:ahLst/>
              <a:cxnLst/>
              <a:rect l="l" t="t" r="r" b="b"/>
              <a:pathLst>
                <a:path w="121920" h="263525">
                  <a:moveTo>
                    <a:pt x="0" y="0"/>
                  </a:moveTo>
                  <a:lnTo>
                    <a:pt x="121539" y="0"/>
                  </a:lnTo>
                  <a:lnTo>
                    <a:pt x="121539" y="263245"/>
                  </a:lnTo>
                  <a:lnTo>
                    <a:pt x="0" y="263245"/>
                  </a:lnTo>
                  <a:lnTo>
                    <a:pt x="0" y="0"/>
                  </a:lnTo>
                  <a:close/>
                </a:path>
              </a:pathLst>
            </a:custGeom>
            <a:solidFill>
              <a:srgbClr val="706F6F"/>
            </a:solidFill>
          </p:spPr>
          <p:txBody>
            <a:bodyPr wrap="square" lIns="0" tIns="0" rIns="0" bIns="0" rtlCol="0"/>
            <a:lstStyle/>
            <a:p>
              <a:endParaRPr/>
            </a:p>
          </p:txBody>
        </p:sp>
        <p:sp>
          <p:nvSpPr>
            <p:cNvPr id="688" name="object 289"/>
            <p:cNvSpPr/>
            <p:nvPr/>
          </p:nvSpPr>
          <p:spPr>
            <a:xfrm>
              <a:off x="3466917" y="4073557"/>
              <a:ext cx="121920" cy="238125"/>
            </a:xfrm>
            <a:custGeom>
              <a:avLst/>
              <a:gdLst/>
              <a:ahLst/>
              <a:cxnLst/>
              <a:rect l="l" t="t" r="r" b="b"/>
              <a:pathLst>
                <a:path w="121920" h="238125">
                  <a:moveTo>
                    <a:pt x="0" y="0"/>
                  </a:moveTo>
                  <a:lnTo>
                    <a:pt x="121551" y="0"/>
                  </a:lnTo>
                  <a:lnTo>
                    <a:pt x="121551" y="237718"/>
                  </a:lnTo>
                  <a:lnTo>
                    <a:pt x="0" y="237718"/>
                  </a:lnTo>
                  <a:lnTo>
                    <a:pt x="0" y="0"/>
                  </a:lnTo>
                  <a:close/>
                </a:path>
              </a:pathLst>
            </a:custGeom>
            <a:solidFill>
              <a:srgbClr val="706F6F"/>
            </a:solidFill>
          </p:spPr>
          <p:txBody>
            <a:bodyPr wrap="square" lIns="0" tIns="0" rIns="0" bIns="0" rtlCol="0"/>
            <a:lstStyle/>
            <a:p>
              <a:endParaRPr/>
            </a:p>
          </p:txBody>
        </p:sp>
        <p:sp>
          <p:nvSpPr>
            <p:cNvPr id="689" name="object 290"/>
            <p:cNvSpPr/>
            <p:nvPr/>
          </p:nvSpPr>
          <p:spPr>
            <a:xfrm>
              <a:off x="3237479" y="4143560"/>
              <a:ext cx="121920" cy="168275"/>
            </a:xfrm>
            <a:custGeom>
              <a:avLst/>
              <a:gdLst/>
              <a:ahLst/>
              <a:cxnLst/>
              <a:rect l="l" t="t" r="r" b="b"/>
              <a:pathLst>
                <a:path w="121920" h="168275">
                  <a:moveTo>
                    <a:pt x="0" y="0"/>
                  </a:moveTo>
                  <a:lnTo>
                    <a:pt x="121551" y="0"/>
                  </a:lnTo>
                  <a:lnTo>
                    <a:pt x="121551" y="167716"/>
                  </a:lnTo>
                  <a:lnTo>
                    <a:pt x="0" y="167716"/>
                  </a:lnTo>
                  <a:lnTo>
                    <a:pt x="0" y="0"/>
                  </a:lnTo>
                  <a:close/>
                </a:path>
              </a:pathLst>
            </a:custGeom>
            <a:solidFill>
              <a:srgbClr val="706F6F"/>
            </a:solidFill>
          </p:spPr>
          <p:txBody>
            <a:bodyPr wrap="square" lIns="0" tIns="0" rIns="0" bIns="0" rtlCol="0"/>
            <a:lstStyle/>
            <a:p>
              <a:endParaRPr/>
            </a:p>
          </p:txBody>
        </p:sp>
        <p:sp>
          <p:nvSpPr>
            <p:cNvPr id="690" name="object 291"/>
            <p:cNvSpPr/>
            <p:nvPr/>
          </p:nvSpPr>
          <p:spPr>
            <a:xfrm>
              <a:off x="3008028" y="4170890"/>
              <a:ext cx="121920" cy="140970"/>
            </a:xfrm>
            <a:custGeom>
              <a:avLst/>
              <a:gdLst/>
              <a:ahLst/>
              <a:cxnLst/>
              <a:rect l="l" t="t" r="r" b="b"/>
              <a:pathLst>
                <a:path w="121919" h="140970">
                  <a:moveTo>
                    <a:pt x="0" y="0"/>
                  </a:moveTo>
                  <a:lnTo>
                    <a:pt x="121551" y="0"/>
                  </a:lnTo>
                  <a:lnTo>
                    <a:pt x="121551" y="140385"/>
                  </a:lnTo>
                  <a:lnTo>
                    <a:pt x="0" y="140385"/>
                  </a:lnTo>
                  <a:lnTo>
                    <a:pt x="0" y="0"/>
                  </a:lnTo>
                  <a:close/>
                </a:path>
              </a:pathLst>
            </a:custGeom>
            <a:solidFill>
              <a:srgbClr val="706F6F"/>
            </a:solidFill>
          </p:spPr>
          <p:txBody>
            <a:bodyPr wrap="square" lIns="0" tIns="0" rIns="0" bIns="0" rtlCol="0"/>
            <a:lstStyle/>
            <a:p>
              <a:endParaRPr/>
            </a:p>
          </p:txBody>
        </p:sp>
        <p:sp>
          <p:nvSpPr>
            <p:cNvPr id="691" name="object 292"/>
            <p:cNvSpPr/>
            <p:nvPr/>
          </p:nvSpPr>
          <p:spPr>
            <a:xfrm>
              <a:off x="2778590" y="4200761"/>
              <a:ext cx="121920" cy="111125"/>
            </a:xfrm>
            <a:custGeom>
              <a:avLst/>
              <a:gdLst/>
              <a:ahLst/>
              <a:cxnLst/>
              <a:rect l="l" t="t" r="r" b="b"/>
              <a:pathLst>
                <a:path w="121919" h="111125">
                  <a:moveTo>
                    <a:pt x="0" y="0"/>
                  </a:moveTo>
                  <a:lnTo>
                    <a:pt x="121551" y="0"/>
                  </a:lnTo>
                  <a:lnTo>
                    <a:pt x="121551" y="110515"/>
                  </a:lnTo>
                  <a:lnTo>
                    <a:pt x="0" y="110515"/>
                  </a:lnTo>
                  <a:lnTo>
                    <a:pt x="0" y="0"/>
                  </a:lnTo>
                  <a:close/>
                </a:path>
              </a:pathLst>
            </a:custGeom>
            <a:solidFill>
              <a:srgbClr val="706F6F"/>
            </a:solidFill>
          </p:spPr>
          <p:txBody>
            <a:bodyPr wrap="square" lIns="0" tIns="0" rIns="0" bIns="0" rtlCol="0"/>
            <a:lstStyle/>
            <a:p>
              <a:endParaRPr/>
            </a:p>
          </p:txBody>
        </p:sp>
        <p:sp>
          <p:nvSpPr>
            <p:cNvPr id="692" name="object 293"/>
            <p:cNvSpPr/>
            <p:nvPr/>
          </p:nvSpPr>
          <p:spPr>
            <a:xfrm>
              <a:off x="2549152" y="4224611"/>
              <a:ext cx="121920" cy="86995"/>
            </a:xfrm>
            <a:custGeom>
              <a:avLst/>
              <a:gdLst/>
              <a:ahLst/>
              <a:cxnLst/>
              <a:rect l="l" t="t" r="r" b="b"/>
              <a:pathLst>
                <a:path w="121919" h="86995">
                  <a:moveTo>
                    <a:pt x="0" y="0"/>
                  </a:moveTo>
                  <a:lnTo>
                    <a:pt x="121551" y="0"/>
                  </a:lnTo>
                  <a:lnTo>
                    <a:pt x="121551" y="86664"/>
                  </a:lnTo>
                  <a:lnTo>
                    <a:pt x="0" y="86664"/>
                  </a:lnTo>
                  <a:lnTo>
                    <a:pt x="0" y="0"/>
                  </a:lnTo>
                  <a:close/>
                </a:path>
              </a:pathLst>
            </a:custGeom>
            <a:solidFill>
              <a:srgbClr val="706F6F"/>
            </a:solidFill>
          </p:spPr>
          <p:txBody>
            <a:bodyPr wrap="square" lIns="0" tIns="0" rIns="0" bIns="0" rtlCol="0"/>
            <a:lstStyle/>
            <a:p>
              <a:endParaRPr/>
            </a:p>
          </p:txBody>
        </p:sp>
        <p:sp>
          <p:nvSpPr>
            <p:cNvPr id="693" name="object 294"/>
            <p:cNvSpPr/>
            <p:nvPr/>
          </p:nvSpPr>
          <p:spPr>
            <a:xfrm>
              <a:off x="2319701" y="4243649"/>
              <a:ext cx="121920" cy="67945"/>
            </a:xfrm>
            <a:custGeom>
              <a:avLst/>
              <a:gdLst/>
              <a:ahLst/>
              <a:cxnLst/>
              <a:rect l="l" t="t" r="r" b="b"/>
              <a:pathLst>
                <a:path w="121919" h="67945">
                  <a:moveTo>
                    <a:pt x="0" y="0"/>
                  </a:moveTo>
                  <a:lnTo>
                    <a:pt x="121551" y="0"/>
                  </a:lnTo>
                  <a:lnTo>
                    <a:pt x="121551" y="67627"/>
                  </a:lnTo>
                  <a:lnTo>
                    <a:pt x="0" y="67627"/>
                  </a:lnTo>
                  <a:lnTo>
                    <a:pt x="0" y="0"/>
                  </a:lnTo>
                  <a:close/>
                </a:path>
              </a:pathLst>
            </a:custGeom>
            <a:solidFill>
              <a:srgbClr val="706F6F"/>
            </a:solidFill>
          </p:spPr>
          <p:txBody>
            <a:bodyPr wrap="square" lIns="0" tIns="0" rIns="0" bIns="0" rtlCol="0"/>
            <a:lstStyle/>
            <a:p>
              <a:endParaRPr/>
            </a:p>
          </p:txBody>
        </p:sp>
        <p:sp>
          <p:nvSpPr>
            <p:cNvPr id="694" name="object 295"/>
            <p:cNvSpPr/>
            <p:nvPr/>
          </p:nvSpPr>
          <p:spPr>
            <a:xfrm>
              <a:off x="2090263" y="4253999"/>
              <a:ext cx="121920" cy="57785"/>
            </a:xfrm>
            <a:custGeom>
              <a:avLst/>
              <a:gdLst/>
              <a:ahLst/>
              <a:cxnLst/>
              <a:rect l="l" t="t" r="r" b="b"/>
              <a:pathLst>
                <a:path w="121919" h="57785">
                  <a:moveTo>
                    <a:pt x="0" y="0"/>
                  </a:moveTo>
                  <a:lnTo>
                    <a:pt x="121551" y="0"/>
                  </a:lnTo>
                  <a:lnTo>
                    <a:pt x="121551" y="57276"/>
                  </a:lnTo>
                  <a:lnTo>
                    <a:pt x="0" y="57276"/>
                  </a:lnTo>
                  <a:lnTo>
                    <a:pt x="0" y="0"/>
                  </a:lnTo>
                  <a:close/>
                </a:path>
              </a:pathLst>
            </a:custGeom>
            <a:solidFill>
              <a:srgbClr val="706F6F"/>
            </a:solidFill>
          </p:spPr>
          <p:txBody>
            <a:bodyPr wrap="square" lIns="0" tIns="0" rIns="0" bIns="0" rtlCol="0"/>
            <a:lstStyle/>
            <a:p>
              <a:endParaRPr/>
            </a:p>
          </p:txBody>
        </p:sp>
        <p:sp>
          <p:nvSpPr>
            <p:cNvPr id="695" name="object 296"/>
            <p:cNvSpPr/>
            <p:nvPr/>
          </p:nvSpPr>
          <p:spPr>
            <a:xfrm>
              <a:off x="1868444" y="4293185"/>
              <a:ext cx="106680" cy="0"/>
            </a:xfrm>
            <a:custGeom>
              <a:avLst/>
              <a:gdLst/>
              <a:ahLst/>
              <a:cxnLst/>
              <a:rect l="l" t="t" r="r" b="b"/>
              <a:pathLst>
                <a:path w="106680">
                  <a:moveTo>
                    <a:pt x="0" y="0"/>
                  </a:moveTo>
                  <a:lnTo>
                    <a:pt x="106311" y="0"/>
                  </a:lnTo>
                </a:path>
              </a:pathLst>
            </a:custGeom>
            <a:ln w="36182">
              <a:solidFill>
                <a:srgbClr val="706F6F"/>
              </a:solidFill>
            </a:ln>
          </p:spPr>
          <p:txBody>
            <a:bodyPr wrap="square" lIns="0" tIns="0" rIns="0" bIns="0" rtlCol="0"/>
            <a:lstStyle/>
            <a:p>
              <a:endParaRPr/>
            </a:p>
          </p:txBody>
        </p:sp>
        <p:sp>
          <p:nvSpPr>
            <p:cNvPr id="696" name="object 297"/>
            <p:cNvSpPr/>
            <p:nvPr/>
          </p:nvSpPr>
          <p:spPr>
            <a:xfrm>
              <a:off x="1638155" y="4296633"/>
              <a:ext cx="108585" cy="0"/>
            </a:xfrm>
            <a:custGeom>
              <a:avLst/>
              <a:gdLst/>
              <a:ahLst/>
              <a:cxnLst/>
              <a:rect l="l" t="t" r="r" b="b"/>
              <a:pathLst>
                <a:path w="108585">
                  <a:moveTo>
                    <a:pt x="0" y="0"/>
                  </a:moveTo>
                  <a:lnTo>
                    <a:pt x="108000" y="0"/>
                  </a:lnTo>
                </a:path>
              </a:pathLst>
            </a:custGeom>
            <a:ln w="29286">
              <a:solidFill>
                <a:srgbClr val="706F6F"/>
              </a:solidFill>
            </a:ln>
          </p:spPr>
          <p:txBody>
            <a:bodyPr wrap="square" lIns="0" tIns="0" rIns="0" bIns="0" rtlCol="0"/>
            <a:lstStyle/>
            <a:p>
              <a:endParaRPr/>
            </a:p>
          </p:txBody>
        </p:sp>
        <p:sp>
          <p:nvSpPr>
            <p:cNvPr id="697" name="object 298"/>
            <p:cNvSpPr/>
            <p:nvPr/>
          </p:nvSpPr>
          <p:spPr>
            <a:xfrm>
              <a:off x="1408717" y="4305466"/>
              <a:ext cx="108585" cy="0"/>
            </a:xfrm>
            <a:custGeom>
              <a:avLst/>
              <a:gdLst/>
              <a:ahLst/>
              <a:cxnLst/>
              <a:rect l="l" t="t" r="r" b="b"/>
              <a:pathLst>
                <a:path w="108584">
                  <a:moveTo>
                    <a:pt x="0" y="0"/>
                  </a:moveTo>
                  <a:lnTo>
                    <a:pt x="108000" y="0"/>
                  </a:lnTo>
                </a:path>
              </a:pathLst>
            </a:custGeom>
            <a:ln w="11620">
              <a:solidFill>
                <a:srgbClr val="706F6F"/>
              </a:solidFill>
            </a:ln>
          </p:spPr>
          <p:txBody>
            <a:bodyPr wrap="square" lIns="0" tIns="0" rIns="0" bIns="0" rtlCol="0"/>
            <a:lstStyle/>
            <a:p>
              <a:endParaRPr/>
            </a:p>
          </p:txBody>
        </p:sp>
        <p:sp>
          <p:nvSpPr>
            <p:cNvPr id="698" name="object 299"/>
            <p:cNvSpPr/>
            <p:nvPr/>
          </p:nvSpPr>
          <p:spPr>
            <a:xfrm>
              <a:off x="5990814" y="2391608"/>
              <a:ext cx="121920" cy="1920239"/>
            </a:xfrm>
            <a:custGeom>
              <a:avLst/>
              <a:gdLst/>
              <a:ahLst/>
              <a:cxnLst/>
              <a:rect l="l" t="t" r="r" b="b"/>
              <a:pathLst>
                <a:path w="121920" h="1920239">
                  <a:moveTo>
                    <a:pt x="0" y="0"/>
                  </a:moveTo>
                  <a:lnTo>
                    <a:pt x="121551" y="0"/>
                  </a:lnTo>
                  <a:lnTo>
                    <a:pt x="121551" y="1919668"/>
                  </a:lnTo>
                  <a:lnTo>
                    <a:pt x="0" y="1919668"/>
                  </a:lnTo>
                  <a:lnTo>
                    <a:pt x="0" y="0"/>
                  </a:lnTo>
                  <a:close/>
                </a:path>
              </a:pathLst>
            </a:custGeom>
            <a:solidFill>
              <a:srgbClr val="706F6F"/>
            </a:solidFill>
          </p:spPr>
          <p:txBody>
            <a:bodyPr wrap="square" lIns="0" tIns="0" rIns="0" bIns="0" rtlCol="0"/>
            <a:lstStyle/>
            <a:p>
              <a:endParaRPr/>
            </a:p>
          </p:txBody>
        </p:sp>
        <p:sp>
          <p:nvSpPr>
            <p:cNvPr id="699" name="object 300"/>
            <p:cNvSpPr/>
            <p:nvPr/>
          </p:nvSpPr>
          <p:spPr>
            <a:xfrm>
              <a:off x="5871167" y="2554295"/>
              <a:ext cx="121920" cy="1757045"/>
            </a:xfrm>
            <a:custGeom>
              <a:avLst/>
              <a:gdLst/>
              <a:ahLst/>
              <a:cxnLst/>
              <a:rect l="l" t="t" r="r" b="b"/>
              <a:pathLst>
                <a:path w="121920" h="1757045">
                  <a:moveTo>
                    <a:pt x="0" y="0"/>
                  </a:moveTo>
                  <a:lnTo>
                    <a:pt x="121577" y="0"/>
                  </a:lnTo>
                  <a:lnTo>
                    <a:pt x="121577" y="1756981"/>
                  </a:lnTo>
                  <a:lnTo>
                    <a:pt x="0" y="1756981"/>
                  </a:lnTo>
                  <a:lnTo>
                    <a:pt x="0" y="0"/>
                  </a:lnTo>
                  <a:close/>
                </a:path>
              </a:pathLst>
            </a:custGeom>
            <a:solidFill>
              <a:srgbClr val="93B86B"/>
            </a:solidFill>
          </p:spPr>
          <p:txBody>
            <a:bodyPr wrap="square" lIns="0" tIns="0" rIns="0" bIns="0" rtlCol="0"/>
            <a:lstStyle/>
            <a:p>
              <a:endParaRPr/>
            </a:p>
          </p:txBody>
        </p:sp>
        <p:sp>
          <p:nvSpPr>
            <p:cNvPr id="700" name="object 301"/>
            <p:cNvSpPr/>
            <p:nvPr/>
          </p:nvSpPr>
          <p:spPr>
            <a:xfrm>
              <a:off x="5642021" y="2717236"/>
              <a:ext cx="121920" cy="1594485"/>
            </a:xfrm>
            <a:custGeom>
              <a:avLst/>
              <a:gdLst/>
              <a:ahLst/>
              <a:cxnLst/>
              <a:rect l="l" t="t" r="r" b="b"/>
              <a:pathLst>
                <a:path w="121920" h="1594485">
                  <a:moveTo>
                    <a:pt x="0" y="0"/>
                  </a:moveTo>
                  <a:lnTo>
                    <a:pt x="121577" y="0"/>
                  </a:lnTo>
                  <a:lnTo>
                    <a:pt x="121577" y="1594040"/>
                  </a:lnTo>
                  <a:lnTo>
                    <a:pt x="0" y="1594040"/>
                  </a:lnTo>
                  <a:lnTo>
                    <a:pt x="0" y="0"/>
                  </a:lnTo>
                  <a:close/>
                </a:path>
              </a:pathLst>
            </a:custGeom>
            <a:solidFill>
              <a:srgbClr val="93B86B"/>
            </a:solidFill>
          </p:spPr>
          <p:txBody>
            <a:bodyPr wrap="square" lIns="0" tIns="0" rIns="0" bIns="0" rtlCol="0"/>
            <a:lstStyle/>
            <a:p>
              <a:endParaRPr/>
            </a:p>
          </p:txBody>
        </p:sp>
        <p:sp>
          <p:nvSpPr>
            <p:cNvPr id="701" name="object 302"/>
            <p:cNvSpPr/>
            <p:nvPr/>
          </p:nvSpPr>
          <p:spPr>
            <a:xfrm>
              <a:off x="5412875" y="2839206"/>
              <a:ext cx="121920" cy="1472565"/>
            </a:xfrm>
            <a:custGeom>
              <a:avLst/>
              <a:gdLst/>
              <a:ahLst/>
              <a:cxnLst/>
              <a:rect l="l" t="t" r="r" b="b"/>
              <a:pathLst>
                <a:path w="121920" h="1472564">
                  <a:moveTo>
                    <a:pt x="0" y="0"/>
                  </a:moveTo>
                  <a:lnTo>
                    <a:pt x="121577" y="0"/>
                  </a:lnTo>
                  <a:lnTo>
                    <a:pt x="121577" y="1472069"/>
                  </a:lnTo>
                  <a:lnTo>
                    <a:pt x="0" y="1472069"/>
                  </a:lnTo>
                  <a:lnTo>
                    <a:pt x="0" y="0"/>
                  </a:lnTo>
                  <a:close/>
                </a:path>
              </a:pathLst>
            </a:custGeom>
            <a:solidFill>
              <a:srgbClr val="93B86B"/>
            </a:solidFill>
          </p:spPr>
          <p:txBody>
            <a:bodyPr wrap="square" lIns="0" tIns="0" rIns="0" bIns="0" rtlCol="0"/>
            <a:lstStyle/>
            <a:p>
              <a:endParaRPr/>
            </a:p>
          </p:txBody>
        </p:sp>
        <p:sp>
          <p:nvSpPr>
            <p:cNvPr id="702" name="object 303"/>
            <p:cNvSpPr/>
            <p:nvPr/>
          </p:nvSpPr>
          <p:spPr>
            <a:xfrm>
              <a:off x="5183741" y="2849836"/>
              <a:ext cx="121920" cy="1461770"/>
            </a:xfrm>
            <a:custGeom>
              <a:avLst/>
              <a:gdLst/>
              <a:ahLst/>
              <a:cxnLst/>
              <a:rect l="l" t="t" r="r" b="b"/>
              <a:pathLst>
                <a:path w="121920" h="1461770">
                  <a:moveTo>
                    <a:pt x="0" y="0"/>
                  </a:moveTo>
                  <a:lnTo>
                    <a:pt x="121564" y="0"/>
                  </a:lnTo>
                  <a:lnTo>
                    <a:pt x="121564" y="1461439"/>
                  </a:lnTo>
                  <a:lnTo>
                    <a:pt x="0" y="1461439"/>
                  </a:lnTo>
                  <a:lnTo>
                    <a:pt x="0" y="0"/>
                  </a:lnTo>
                  <a:close/>
                </a:path>
              </a:pathLst>
            </a:custGeom>
            <a:solidFill>
              <a:srgbClr val="93B86B"/>
            </a:solidFill>
          </p:spPr>
          <p:txBody>
            <a:bodyPr wrap="square" lIns="0" tIns="0" rIns="0" bIns="0" rtlCol="0"/>
            <a:lstStyle/>
            <a:p>
              <a:endParaRPr/>
            </a:p>
          </p:txBody>
        </p:sp>
        <p:sp>
          <p:nvSpPr>
            <p:cNvPr id="703" name="object 304"/>
            <p:cNvSpPr/>
            <p:nvPr/>
          </p:nvSpPr>
          <p:spPr>
            <a:xfrm>
              <a:off x="4954595" y="2993321"/>
              <a:ext cx="121920" cy="1318260"/>
            </a:xfrm>
            <a:custGeom>
              <a:avLst/>
              <a:gdLst/>
              <a:ahLst/>
              <a:cxnLst/>
              <a:rect l="l" t="t" r="r" b="b"/>
              <a:pathLst>
                <a:path w="121920" h="1318260">
                  <a:moveTo>
                    <a:pt x="0" y="0"/>
                  </a:moveTo>
                  <a:lnTo>
                    <a:pt x="121564" y="0"/>
                  </a:lnTo>
                  <a:lnTo>
                    <a:pt x="121564" y="1317955"/>
                  </a:lnTo>
                  <a:lnTo>
                    <a:pt x="0" y="1317955"/>
                  </a:lnTo>
                  <a:lnTo>
                    <a:pt x="0" y="0"/>
                  </a:lnTo>
                  <a:close/>
                </a:path>
              </a:pathLst>
            </a:custGeom>
            <a:solidFill>
              <a:srgbClr val="93B86B"/>
            </a:solidFill>
          </p:spPr>
          <p:txBody>
            <a:bodyPr wrap="square" lIns="0" tIns="0" rIns="0" bIns="0" rtlCol="0"/>
            <a:lstStyle/>
            <a:p>
              <a:endParaRPr/>
            </a:p>
          </p:txBody>
        </p:sp>
        <p:sp>
          <p:nvSpPr>
            <p:cNvPr id="704" name="object 305"/>
            <p:cNvSpPr/>
            <p:nvPr/>
          </p:nvSpPr>
          <p:spPr>
            <a:xfrm>
              <a:off x="4725449" y="2956123"/>
              <a:ext cx="121920" cy="1355725"/>
            </a:xfrm>
            <a:custGeom>
              <a:avLst/>
              <a:gdLst/>
              <a:ahLst/>
              <a:cxnLst/>
              <a:rect l="l" t="t" r="r" b="b"/>
              <a:pathLst>
                <a:path w="121920" h="1355725">
                  <a:moveTo>
                    <a:pt x="0" y="0"/>
                  </a:moveTo>
                  <a:lnTo>
                    <a:pt x="121564" y="0"/>
                  </a:lnTo>
                  <a:lnTo>
                    <a:pt x="121564" y="1355153"/>
                  </a:lnTo>
                  <a:lnTo>
                    <a:pt x="0" y="1355153"/>
                  </a:lnTo>
                  <a:lnTo>
                    <a:pt x="0" y="0"/>
                  </a:lnTo>
                  <a:close/>
                </a:path>
              </a:pathLst>
            </a:custGeom>
            <a:solidFill>
              <a:srgbClr val="93B86B"/>
            </a:solidFill>
          </p:spPr>
          <p:txBody>
            <a:bodyPr wrap="square" lIns="0" tIns="0" rIns="0" bIns="0" rtlCol="0"/>
            <a:lstStyle/>
            <a:p>
              <a:endParaRPr/>
            </a:p>
          </p:txBody>
        </p:sp>
        <p:sp>
          <p:nvSpPr>
            <p:cNvPr id="705" name="object 306"/>
            <p:cNvSpPr/>
            <p:nvPr/>
          </p:nvSpPr>
          <p:spPr>
            <a:xfrm>
              <a:off x="4496303" y="3163387"/>
              <a:ext cx="121920" cy="1148080"/>
            </a:xfrm>
            <a:custGeom>
              <a:avLst/>
              <a:gdLst/>
              <a:ahLst/>
              <a:cxnLst/>
              <a:rect l="l" t="t" r="r" b="b"/>
              <a:pathLst>
                <a:path w="121920" h="1148079">
                  <a:moveTo>
                    <a:pt x="0" y="0"/>
                  </a:moveTo>
                  <a:lnTo>
                    <a:pt x="121577" y="0"/>
                  </a:lnTo>
                  <a:lnTo>
                    <a:pt x="121577" y="1147889"/>
                  </a:lnTo>
                  <a:lnTo>
                    <a:pt x="0" y="1147889"/>
                  </a:lnTo>
                  <a:lnTo>
                    <a:pt x="0" y="0"/>
                  </a:lnTo>
                  <a:close/>
                </a:path>
              </a:pathLst>
            </a:custGeom>
            <a:solidFill>
              <a:srgbClr val="93B86B"/>
            </a:solidFill>
          </p:spPr>
          <p:txBody>
            <a:bodyPr wrap="square" lIns="0" tIns="0" rIns="0" bIns="0" rtlCol="0"/>
            <a:lstStyle/>
            <a:p>
              <a:endParaRPr/>
            </a:p>
          </p:txBody>
        </p:sp>
        <p:sp>
          <p:nvSpPr>
            <p:cNvPr id="706" name="object 307"/>
            <p:cNvSpPr/>
            <p:nvPr/>
          </p:nvSpPr>
          <p:spPr>
            <a:xfrm>
              <a:off x="4267157" y="3168695"/>
              <a:ext cx="121920" cy="1143000"/>
            </a:xfrm>
            <a:custGeom>
              <a:avLst/>
              <a:gdLst/>
              <a:ahLst/>
              <a:cxnLst/>
              <a:rect l="l" t="t" r="r" b="b"/>
              <a:pathLst>
                <a:path w="121920" h="1143000">
                  <a:moveTo>
                    <a:pt x="0" y="0"/>
                  </a:moveTo>
                  <a:lnTo>
                    <a:pt x="121577" y="0"/>
                  </a:lnTo>
                  <a:lnTo>
                    <a:pt x="121577" y="1142580"/>
                  </a:lnTo>
                  <a:lnTo>
                    <a:pt x="0" y="1142580"/>
                  </a:lnTo>
                  <a:lnTo>
                    <a:pt x="0" y="0"/>
                  </a:lnTo>
                  <a:close/>
                </a:path>
              </a:pathLst>
            </a:custGeom>
            <a:solidFill>
              <a:srgbClr val="93B86B"/>
            </a:solidFill>
          </p:spPr>
          <p:txBody>
            <a:bodyPr wrap="square" lIns="0" tIns="0" rIns="0" bIns="0" rtlCol="0"/>
            <a:lstStyle/>
            <a:p>
              <a:endParaRPr/>
            </a:p>
          </p:txBody>
        </p:sp>
        <p:sp>
          <p:nvSpPr>
            <p:cNvPr id="707" name="object 308"/>
            <p:cNvSpPr/>
            <p:nvPr/>
          </p:nvSpPr>
          <p:spPr>
            <a:xfrm>
              <a:off x="4038011" y="3476924"/>
              <a:ext cx="121920" cy="834390"/>
            </a:xfrm>
            <a:custGeom>
              <a:avLst/>
              <a:gdLst/>
              <a:ahLst/>
              <a:cxnLst/>
              <a:rect l="l" t="t" r="r" b="b"/>
              <a:pathLst>
                <a:path w="121920" h="834389">
                  <a:moveTo>
                    <a:pt x="0" y="0"/>
                  </a:moveTo>
                  <a:lnTo>
                    <a:pt x="121577" y="0"/>
                  </a:lnTo>
                  <a:lnTo>
                    <a:pt x="121577" y="834351"/>
                  </a:lnTo>
                  <a:lnTo>
                    <a:pt x="0" y="834351"/>
                  </a:lnTo>
                  <a:lnTo>
                    <a:pt x="0" y="0"/>
                  </a:lnTo>
                  <a:close/>
                </a:path>
              </a:pathLst>
            </a:custGeom>
            <a:solidFill>
              <a:srgbClr val="93B86B"/>
            </a:solidFill>
          </p:spPr>
          <p:txBody>
            <a:bodyPr wrap="square" lIns="0" tIns="0" rIns="0" bIns="0" rtlCol="0"/>
            <a:lstStyle/>
            <a:p>
              <a:endParaRPr/>
            </a:p>
          </p:txBody>
        </p:sp>
        <p:sp>
          <p:nvSpPr>
            <p:cNvPr id="708" name="object 309"/>
            <p:cNvSpPr/>
            <p:nvPr/>
          </p:nvSpPr>
          <p:spPr>
            <a:xfrm>
              <a:off x="3808865" y="3583211"/>
              <a:ext cx="121920" cy="728345"/>
            </a:xfrm>
            <a:custGeom>
              <a:avLst/>
              <a:gdLst/>
              <a:ahLst/>
              <a:cxnLst/>
              <a:rect l="l" t="t" r="r" b="b"/>
              <a:pathLst>
                <a:path w="121920" h="728345">
                  <a:moveTo>
                    <a:pt x="0" y="0"/>
                  </a:moveTo>
                  <a:lnTo>
                    <a:pt x="121577" y="0"/>
                  </a:lnTo>
                  <a:lnTo>
                    <a:pt x="121577" y="728065"/>
                  </a:lnTo>
                  <a:lnTo>
                    <a:pt x="0" y="728065"/>
                  </a:lnTo>
                  <a:lnTo>
                    <a:pt x="0" y="0"/>
                  </a:lnTo>
                  <a:close/>
                </a:path>
              </a:pathLst>
            </a:custGeom>
            <a:solidFill>
              <a:srgbClr val="93B86B"/>
            </a:solidFill>
          </p:spPr>
          <p:txBody>
            <a:bodyPr wrap="square" lIns="0" tIns="0" rIns="0" bIns="0" rtlCol="0"/>
            <a:lstStyle/>
            <a:p>
              <a:endParaRPr/>
            </a:p>
          </p:txBody>
        </p:sp>
        <p:sp>
          <p:nvSpPr>
            <p:cNvPr id="709" name="object 310"/>
            <p:cNvSpPr/>
            <p:nvPr/>
          </p:nvSpPr>
          <p:spPr>
            <a:xfrm>
              <a:off x="3579731" y="3716078"/>
              <a:ext cx="121920" cy="595630"/>
            </a:xfrm>
            <a:custGeom>
              <a:avLst/>
              <a:gdLst/>
              <a:ahLst/>
              <a:cxnLst/>
              <a:rect l="l" t="t" r="r" b="b"/>
              <a:pathLst>
                <a:path w="121920" h="595629">
                  <a:moveTo>
                    <a:pt x="0" y="0"/>
                  </a:moveTo>
                  <a:lnTo>
                    <a:pt x="121564" y="0"/>
                  </a:lnTo>
                  <a:lnTo>
                    <a:pt x="121564" y="595198"/>
                  </a:lnTo>
                  <a:lnTo>
                    <a:pt x="0" y="595198"/>
                  </a:lnTo>
                  <a:lnTo>
                    <a:pt x="0" y="0"/>
                  </a:lnTo>
                  <a:close/>
                </a:path>
              </a:pathLst>
            </a:custGeom>
            <a:solidFill>
              <a:srgbClr val="93B86B"/>
            </a:solidFill>
          </p:spPr>
          <p:txBody>
            <a:bodyPr wrap="square" lIns="0" tIns="0" rIns="0" bIns="0" rtlCol="0"/>
            <a:lstStyle/>
            <a:p>
              <a:endParaRPr/>
            </a:p>
          </p:txBody>
        </p:sp>
        <p:sp>
          <p:nvSpPr>
            <p:cNvPr id="710" name="object 311"/>
            <p:cNvSpPr/>
            <p:nvPr/>
          </p:nvSpPr>
          <p:spPr>
            <a:xfrm>
              <a:off x="3350585" y="3928650"/>
              <a:ext cx="121920" cy="382905"/>
            </a:xfrm>
            <a:custGeom>
              <a:avLst/>
              <a:gdLst/>
              <a:ahLst/>
              <a:cxnLst/>
              <a:rect l="l" t="t" r="r" b="b"/>
              <a:pathLst>
                <a:path w="121920" h="382904">
                  <a:moveTo>
                    <a:pt x="0" y="0"/>
                  </a:moveTo>
                  <a:lnTo>
                    <a:pt x="121564" y="0"/>
                  </a:lnTo>
                  <a:lnTo>
                    <a:pt x="121564" y="382625"/>
                  </a:lnTo>
                  <a:lnTo>
                    <a:pt x="0" y="382625"/>
                  </a:lnTo>
                  <a:lnTo>
                    <a:pt x="0" y="0"/>
                  </a:lnTo>
                  <a:close/>
                </a:path>
              </a:pathLst>
            </a:custGeom>
            <a:solidFill>
              <a:srgbClr val="93B86B"/>
            </a:solidFill>
          </p:spPr>
          <p:txBody>
            <a:bodyPr wrap="square" lIns="0" tIns="0" rIns="0" bIns="0" rtlCol="0"/>
            <a:lstStyle/>
            <a:p>
              <a:endParaRPr/>
            </a:p>
          </p:txBody>
        </p:sp>
        <p:sp>
          <p:nvSpPr>
            <p:cNvPr id="711" name="object 312"/>
            <p:cNvSpPr/>
            <p:nvPr/>
          </p:nvSpPr>
          <p:spPr>
            <a:xfrm>
              <a:off x="3121439" y="3923329"/>
              <a:ext cx="121920" cy="387985"/>
            </a:xfrm>
            <a:custGeom>
              <a:avLst/>
              <a:gdLst/>
              <a:ahLst/>
              <a:cxnLst/>
              <a:rect l="l" t="t" r="r" b="b"/>
              <a:pathLst>
                <a:path w="121919" h="387985">
                  <a:moveTo>
                    <a:pt x="0" y="0"/>
                  </a:moveTo>
                  <a:lnTo>
                    <a:pt x="121564" y="0"/>
                  </a:lnTo>
                  <a:lnTo>
                    <a:pt x="121564" y="387946"/>
                  </a:lnTo>
                  <a:lnTo>
                    <a:pt x="0" y="387946"/>
                  </a:lnTo>
                  <a:lnTo>
                    <a:pt x="0" y="0"/>
                  </a:lnTo>
                  <a:close/>
                </a:path>
              </a:pathLst>
            </a:custGeom>
            <a:solidFill>
              <a:srgbClr val="93B86B"/>
            </a:solidFill>
          </p:spPr>
          <p:txBody>
            <a:bodyPr wrap="square" lIns="0" tIns="0" rIns="0" bIns="0" rtlCol="0"/>
            <a:lstStyle/>
            <a:p>
              <a:endParaRPr/>
            </a:p>
          </p:txBody>
        </p:sp>
        <p:sp>
          <p:nvSpPr>
            <p:cNvPr id="712" name="object 313"/>
            <p:cNvSpPr/>
            <p:nvPr/>
          </p:nvSpPr>
          <p:spPr>
            <a:xfrm>
              <a:off x="2892293" y="3896761"/>
              <a:ext cx="121920" cy="414655"/>
            </a:xfrm>
            <a:custGeom>
              <a:avLst/>
              <a:gdLst/>
              <a:ahLst/>
              <a:cxnLst/>
              <a:rect l="l" t="t" r="r" b="b"/>
              <a:pathLst>
                <a:path w="121919" h="414654">
                  <a:moveTo>
                    <a:pt x="0" y="0"/>
                  </a:moveTo>
                  <a:lnTo>
                    <a:pt x="121564" y="0"/>
                  </a:lnTo>
                  <a:lnTo>
                    <a:pt x="121564" y="414515"/>
                  </a:lnTo>
                  <a:lnTo>
                    <a:pt x="0" y="414515"/>
                  </a:lnTo>
                  <a:lnTo>
                    <a:pt x="0" y="0"/>
                  </a:lnTo>
                  <a:close/>
                </a:path>
              </a:pathLst>
            </a:custGeom>
            <a:solidFill>
              <a:srgbClr val="93B86B"/>
            </a:solidFill>
          </p:spPr>
          <p:txBody>
            <a:bodyPr wrap="square" lIns="0" tIns="0" rIns="0" bIns="0" rtlCol="0"/>
            <a:lstStyle/>
            <a:p>
              <a:endParaRPr/>
            </a:p>
          </p:txBody>
        </p:sp>
        <p:sp>
          <p:nvSpPr>
            <p:cNvPr id="713" name="object 314"/>
            <p:cNvSpPr/>
            <p:nvPr/>
          </p:nvSpPr>
          <p:spPr>
            <a:xfrm>
              <a:off x="2663147" y="3992417"/>
              <a:ext cx="121920" cy="319405"/>
            </a:xfrm>
            <a:custGeom>
              <a:avLst/>
              <a:gdLst/>
              <a:ahLst/>
              <a:cxnLst/>
              <a:rect l="l" t="t" r="r" b="b"/>
              <a:pathLst>
                <a:path w="121919" h="319404">
                  <a:moveTo>
                    <a:pt x="0" y="0"/>
                  </a:moveTo>
                  <a:lnTo>
                    <a:pt x="121577" y="0"/>
                  </a:lnTo>
                  <a:lnTo>
                    <a:pt x="121577" y="318846"/>
                  </a:lnTo>
                  <a:lnTo>
                    <a:pt x="0" y="318846"/>
                  </a:lnTo>
                  <a:lnTo>
                    <a:pt x="0" y="0"/>
                  </a:lnTo>
                  <a:close/>
                </a:path>
              </a:pathLst>
            </a:custGeom>
            <a:solidFill>
              <a:srgbClr val="93B86B"/>
            </a:solidFill>
          </p:spPr>
          <p:txBody>
            <a:bodyPr wrap="square" lIns="0" tIns="0" rIns="0" bIns="0" rtlCol="0"/>
            <a:lstStyle/>
            <a:p>
              <a:endParaRPr/>
            </a:p>
          </p:txBody>
        </p:sp>
        <p:sp>
          <p:nvSpPr>
            <p:cNvPr id="714" name="object 315"/>
            <p:cNvSpPr/>
            <p:nvPr/>
          </p:nvSpPr>
          <p:spPr>
            <a:xfrm>
              <a:off x="2434001" y="3981800"/>
              <a:ext cx="121920" cy="329565"/>
            </a:xfrm>
            <a:custGeom>
              <a:avLst/>
              <a:gdLst/>
              <a:ahLst/>
              <a:cxnLst/>
              <a:rect l="l" t="t" r="r" b="b"/>
              <a:pathLst>
                <a:path w="121919" h="329564">
                  <a:moveTo>
                    <a:pt x="0" y="0"/>
                  </a:moveTo>
                  <a:lnTo>
                    <a:pt x="121577" y="0"/>
                  </a:lnTo>
                  <a:lnTo>
                    <a:pt x="121577" y="329476"/>
                  </a:lnTo>
                  <a:lnTo>
                    <a:pt x="0" y="329476"/>
                  </a:lnTo>
                  <a:lnTo>
                    <a:pt x="0" y="0"/>
                  </a:lnTo>
                  <a:close/>
                </a:path>
              </a:pathLst>
            </a:custGeom>
            <a:solidFill>
              <a:srgbClr val="93B86B"/>
            </a:solidFill>
          </p:spPr>
          <p:txBody>
            <a:bodyPr wrap="square" lIns="0" tIns="0" rIns="0" bIns="0" rtlCol="0"/>
            <a:lstStyle/>
            <a:p>
              <a:endParaRPr/>
            </a:p>
          </p:txBody>
        </p:sp>
        <p:sp>
          <p:nvSpPr>
            <p:cNvPr id="715" name="object 316"/>
            <p:cNvSpPr/>
            <p:nvPr/>
          </p:nvSpPr>
          <p:spPr>
            <a:xfrm>
              <a:off x="2204855" y="4024307"/>
              <a:ext cx="121920" cy="287020"/>
            </a:xfrm>
            <a:custGeom>
              <a:avLst/>
              <a:gdLst/>
              <a:ahLst/>
              <a:cxnLst/>
              <a:rect l="l" t="t" r="r" b="b"/>
              <a:pathLst>
                <a:path w="121919" h="287020">
                  <a:moveTo>
                    <a:pt x="0" y="0"/>
                  </a:moveTo>
                  <a:lnTo>
                    <a:pt x="121577" y="0"/>
                  </a:lnTo>
                  <a:lnTo>
                    <a:pt x="121577" y="286969"/>
                  </a:lnTo>
                  <a:lnTo>
                    <a:pt x="0" y="286969"/>
                  </a:lnTo>
                  <a:lnTo>
                    <a:pt x="0" y="0"/>
                  </a:lnTo>
                  <a:close/>
                </a:path>
              </a:pathLst>
            </a:custGeom>
            <a:solidFill>
              <a:srgbClr val="93B86B"/>
            </a:solidFill>
          </p:spPr>
          <p:txBody>
            <a:bodyPr wrap="square" lIns="0" tIns="0" rIns="0" bIns="0" rtlCol="0"/>
            <a:lstStyle/>
            <a:p>
              <a:endParaRPr/>
            </a:p>
          </p:txBody>
        </p:sp>
        <p:sp>
          <p:nvSpPr>
            <p:cNvPr id="716" name="object 317"/>
            <p:cNvSpPr/>
            <p:nvPr/>
          </p:nvSpPr>
          <p:spPr>
            <a:xfrm>
              <a:off x="1975709" y="4024307"/>
              <a:ext cx="121920" cy="287020"/>
            </a:xfrm>
            <a:custGeom>
              <a:avLst/>
              <a:gdLst/>
              <a:ahLst/>
              <a:cxnLst/>
              <a:rect l="l" t="t" r="r" b="b"/>
              <a:pathLst>
                <a:path w="121919" h="287020">
                  <a:moveTo>
                    <a:pt x="0" y="0"/>
                  </a:moveTo>
                  <a:lnTo>
                    <a:pt x="121577" y="0"/>
                  </a:lnTo>
                  <a:lnTo>
                    <a:pt x="121577" y="286969"/>
                  </a:lnTo>
                  <a:lnTo>
                    <a:pt x="0" y="286969"/>
                  </a:lnTo>
                  <a:lnTo>
                    <a:pt x="0" y="0"/>
                  </a:lnTo>
                  <a:close/>
                </a:path>
              </a:pathLst>
            </a:custGeom>
            <a:solidFill>
              <a:srgbClr val="93B86B"/>
            </a:solidFill>
          </p:spPr>
          <p:txBody>
            <a:bodyPr wrap="square" lIns="0" tIns="0" rIns="0" bIns="0" rtlCol="0"/>
            <a:lstStyle/>
            <a:p>
              <a:endParaRPr/>
            </a:p>
          </p:txBody>
        </p:sp>
        <p:sp>
          <p:nvSpPr>
            <p:cNvPr id="717" name="object 318"/>
            <p:cNvSpPr/>
            <p:nvPr/>
          </p:nvSpPr>
          <p:spPr>
            <a:xfrm>
              <a:off x="1746575" y="4034937"/>
              <a:ext cx="121920" cy="276860"/>
            </a:xfrm>
            <a:custGeom>
              <a:avLst/>
              <a:gdLst/>
              <a:ahLst/>
              <a:cxnLst/>
              <a:rect l="l" t="t" r="r" b="b"/>
              <a:pathLst>
                <a:path w="121919" h="276860">
                  <a:moveTo>
                    <a:pt x="0" y="0"/>
                  </a:moveTo>
                  <a:lnTo>
                    <a:pt x="121564" y="0"/>
                  </a:lnTo>
                  <a:lnTo>
                    <a:pt x="121564" y="276339"/>
                  </a:lnTo>
                  <a:lnTo>
                    <a:pt x="0" y="276339"/>
                  </a:lnTo>
                  <a:lnTo>
                    <a:pt x="0" y="0"/>
                  </a:lnTo>
                  <a:close/>
                </a:path>
              </a:pathLst>
            </a:custGeom>
            <a:solidFill>
              <a:srgbClr val="93B86B"/>
            </a:solidFill>
          </p:spPr>
          <p:txBody>
            <a:bodyPr wrap="square" lIns="0" tIns="0" rIns="0" bIns="0" rtlCol="0"/>
            <a:lstStyle/>
            <a:p>
              <a:endParaRPr/>
            </a:p>
          </p:txBody>
        </p:sp>
        <p:sp>
          <p:nvSpPr>
            <p:cNvPr id="718" name="object 319"/>
            <p:cNvSpPr/>
            <p:nvPr/>
          </p:nvSpPr>
          <p:spPr>
            <a:xfrm>
              <a:off x="1517429" y="4093395"/>
              <a:ext cx="121920" cy="218440"/>
            </a:xfrm>
            <a:custGeom>
              <a:avLst/>
              <a:gdLst/>
              <a:ahLst/>
              <a:cxnLst/>
              <a:rect l="l" t="t" r="r" b="b"/>
              <a:pathLst>
                <a:path w="121919" h="218439">
                  <a:moveTo>
                    <a:pt x="0" y="0"/>
                  </a:moveTo>
                  <a:lnTo>
                    <a:pt x="121564" y="0"/>
                  </a:lnTo>
                  <a:lnTo>
                    <a:pt x="121564" y="217881"/>
                  </a:lnTo>
                  <a:lnTo>
                    <a:pt x="0" y="217881"/>
                  </a:lnTo>
                  <a:lnTo>
                    <a:pt x="0" y="0"/>
                  </a:lnTo>
                  <a:close/>
                </a:path>
              </a:pathLst>
            </a:custGeom>
            <a:solidFill>
              <a:srgbClr val="93B86B"/>
            </a:solidFill>
          </p:spPr>
          <p:txBody>
            <a:bodyPr wrap="square" lIns="0" tIns="0" rIns="0" bIns="0" rtlCol="0"/>
            <a:lstStyle/>
            <a:p>
              <a:endParaRPr/>
            </a:p>
          </p:txBody>
        </p:sp>
        <p:sp>
          <p:nvSpPr>
            <p:cNvPr id="719" name="object 320"/>
            <p:cNvSpPr/>
            <p:nvPr/>
          </p:nvSpPr>
          <p:spPr>
            <a:xfrm>
              <a:off x="1288283" y="4141210"/>
              <a:ext cx="121920" cy="170180"/>
            </a:xfrm>
            <a:custGeom>
              <a:avLst/>
              <a:gdLst/>
              <a:ahLst/>
              <a:cxnLst/>
              <a:rect l="l" t="t" r="r" b="b"/>
              <a:pathLst>
                <a:path w="121919" h="170179">
                  <a:moveTo>
                    <a:pt x="0" y="0"/>
                  </a:moveTo>
                  <a:lnTo>
                    <a:pt x="121564" y="0"/>
                  </a:lnTo>
                  <a:lnTo>
                    <a:pt x="121564" y="170065"/>
                  </a:lnTo>
                  <a:lnTo>
                    <a:pt x="0" y="170065"/>
                  </a:lnTo>
                  <a:lnTo>
                    <a:pt x="0" y="0"/>
                  </a:lnTo>
                  <a:close/>
                </a:path>
              </a:pathLst>
            </a:custGeom>
            <a:solidFill>
              <a:srgbClr val="93B86B"/>
            </a:solidFill>
          </p:spPr>
          <p:txBody>
            <a:bodyPr wrap="square" lIns="0" tIns="0" rIns="0" bIns="0" rtlCol="0"/>
            <a:lstStyle/>
            <a:p>
              <a:endParaRPr/>
            </a:p>
          </p:txBody>
        </p:sp>
        <p:sp>
          <p:nvSpPr>
            <p:cNvPr id="720" name="object 321"/>
            <p:cNvSpPr/>
            <p:nvPr/>
          </p:nvSpPr>
          <p:spPr>
            <a:xfrm>
              <a:off x="1977480" y="2556784"/>
              <a:ext cx="464820" cy="400685"/>
            </a:xfrm>
            <a:custGeom>
              <a:avLst/>
              <a:gdLst/>
              <a:ahLst/>
              <a:cxnLst/>
              <a:rect l="l" t="t" r="r" b="b"/>
              <a:pathLst>
                <a:path w="464819" h="400685">
                  <a:moveTo>
                    <a:pt x="42125" y="0"/>
                  </a:moveTo>
                  <a:lnTo>
                    <a:pt x="0" y="38480"/>
                  </a:lnTo>
                  <a:lnTo>
                    <a:pt x="0" y="400621"/>
                  </a:lnTo>
                  <a:lnTo>
                    <a:pt x="289725" y="400621"/>
                  </a:lnTo>
                  <a:lnTo>
                    <a:pt x="464312" y="233133"/>
                  </a:lnTo>
                  <a:lnTo>
                    <a:pt x="464312" y="2260"/>
                  </a:lnTo>
                  <a:lnTo>
                    <a:pt x="42125" y="0"/>
                  </a:lnTo>
                  <a:close/>
                </a:path>
              </a:pathLst>
            </a:custGeom>
            <a:solidFill>
              <a:srgbClr val="EBF1E3"/>
            </a:solidFill>
          </p:spPr>
          <p:txBody>
            <a:bodyPr wrap="square" lIns="0" tIns="0" rIns="0" bIns="0" rtlCol="0"/>
            <a:lstStyle/>
            <a:p>
              <a:endParaRPr/>
            </a:p>
          </p:txBody>
        </p:sp>
        <p:sp>
          <p:nvSpPr>
            <p:cNvPr id="721" name="object 322"/>
            <p:cNvSpPr/>
            <p:nvPr/>
          </p:nvSpPr>
          <p:spPr>
            <a:xfrm>
              <a:off x="1960465" y="2540107"/>
              <a:ext cx="509270" cy="640080"/>
            </a:xfrm>
            <a:custGeom>
              <a:avLst/>
              <a:gdLst/>
              <a:ahLst/>
              <a:cxnLst/>
              <a:rect l="l" t="t" r="r" b="b"/>
              <a:pathLst>
                <a:path w="509269" h="640080">
                  <a:moveTo>
                    <a:pt x="490981" y="0"/>
                  </a:moveTo>
                  <a:lnTo>
                    <a:pt x="75857" y="0"/>
                  </a:lnTo>
                  <a:lnTo>
                    <a:pt x="45439" y="4593"/>
                  </a:lnTo>
                  <a:lnTo>
                    <a:pt x="21426" y="17746"/>
                  </a:lnTo>
                  <a:lnTo>
                    <a:pt x="5664" y="38517"/>
                  </a:lnTo>
                  <a:lnTo>
                    <a:pt x="0" y="65963"/>
                  </a:lnTo>
                  <a:lnTo>
                    <a:pt x="0" y="576351"/>
                  </a:lnTo>
                  <a:lnTo>
                    <a:pt x="5006" y="600986"/>
                  </a:lnTo>
                  <a:lnTo>
                    <a:pt x="18637" y="621156"/>
                  </a:lnTo>
                  <a:lnTo>
                    <a:pt x="38811" y="634783"/>
                  </a:lnTo>
                  <a:lnTo>
                    <a:pt x="63449" y="639787"/>
                  </a:lnTo>
                  <a:lnTo>
                    <a:pt x="443445" y="639787"/>
                  </a:lnTo>
                  <a:lnTo>
                    <a:pt x="488976" y="621156"/>
                  </a:lnTo>
                  <a:lnTo>
                    <a:pt x="508342" y="576351"/>
                  </a:lnTo>
                  <a:lnTo>
                    <a:pt x="508510" y="385203"/>
                  </a:lnTo>
                  <a:lnTo>
                    <a:pt x="122923" y="385203"/>
                  </a:lnTo>
                  <a:lnTo>
                    <a:pt x="122923" y="127647"/>
                  </a:lnTo>
                  <a:lnTo>
                    <a:pt x="122139" y="118983"/>
                  </a:lnTo>
                  <a:lnTo>
                    <a:pt x="120027" y="111494"/>
                  </a:lnTo>
                  <a:lnTo>
                    <a:pt x="116943" y="105103"/>
                  </a:lnTo>
                  <a:lnTo>
                    <a:pt x="113263" y="99758"/>
                  </a:lnTo>
                  <a:lnTo>
                    <a:pt x="73215" y="99758"/>
                  </a:lnTo>
                  <a:lnTo>
                    <a:pt x="56577" y="96119"/>
                  </a:lnTo>
                  <a:lnTo>
                    <a:pt x="45369" y="87237"/>
                  </a:lnTo>
                  <a:lnTo>
                    <a:pt x="39045" y="76168"/>
                  </a:lnTo>
                  <a:lnTo>
                    <a:pt x="37058" y="65963"/>
                  </a:lnTo>
                  <a:lnTo>
                    <a:pt x="39053" y="55979"/>
                  </a:lnTo>
                  <a:lnTo>
                    <a:pt x="45502" y="45394"/>
                  </a:lnTo>
                  <a:lnTo>
                    <a:pt x="57102" y="36997"/>
                  </a:lnTo>
                  <a:lnTo>
                    <a:pt x="74548" y="33578"/>
                  </a:lnTo>
                  <a:lnTo>
                    <a:pt x="490981" y="33578"/>
                  </a:lnTo>
                  <a:lnTo>
                    <a:pt x="499973" y="26098"/>
                  </a:lnTo>
                  <a:lnTo>
                    <a:pt x="499973" y="7404"/>
                  </a:lnTo>
                  <a:lnTo>
                    <a:pt x="490981" y="0"/>
                  </a:lnTo>
                  <a:close/>
                </a:path>
                <a:path w="509269" h="640080">
                  <a:moveTo>
                    <a:pt x="208546" y="309752"/>
                  </a:moveTo>
                  <a:lnTo>
                    <a:pt x="122923" y="385203"/>
                  </a:lnTo>
                  <a:lnTo>
                    <a:pt x="294157" y="385203"/>
                  </a:lnTo>
                  <a:lnTo>
                    <a:pt x="208546" y="309752"/>
                  </a:lnTo>
                  <a:close/>
                </a:path>
                <a:path w="509269" h="640080">
                  <a:moveTo>
                    <a:pt x="284987" y="99656"/>
                  </a:moveTo>
                  <a:lnTo>
                    <a:pt x="288515" y="104944"/>
                  </a:lnTo>
                  <a:lnTo>
                    <a:pt x="291434" y="111309"/>
                  </a:lnTo>
                  <a:lnTo>
                    <a:pt x="293422" y="118845"/>
                  </a:lnTo>
                  <a:lnTo>
                    <a:pt x="294157" y="127647"/>
                  </a:lnTo>
                  <a:lnTo>
                    <a:pt x="294157" y="385203"/>
                  </a:lnTo>
                  <a:lnTo>
                    <a:pt x="508510" y="385203"/>
                  </a:lnTo>
                  <a:lnTo>
                    <a:pt x="508736" y="128536"/>
                  </a:lnTo>
                  <a:lnTo>
                    <a:pt x="479818" y="99758"/>
                  </a:lnTo>
                  <a:lnTo>
                    <a:pt x="284987" y="99656"/>
                  </a:lnTo>
                  <a:close/>
                </a:path>
                <a:path w="509269" h="640080">
                  <a:moveTo>
                    <a:pt x="113245" y="99733"/>
                  </a:moveTo>
                  <a:lnTo>
                    <a:pt x="73215" y="99758"/>
                  </a:lnTo>
                  <a:lnTo>
                    <a:pt x="113263" y="99758"/>
                  </a:lnTo>
                  <a:close/>
                </a:path>
              </a:pathLst>
            </a:custGeom>
            <a:solidFill>
              <a:srgbClr val="FFFFFF"/>
            </a:solidFill>
          </p:spPr>
          <p:txBody>
            <a:bodyPr wrap="square" lIns="0" tIns="0" rIns="0" bIns="0" rtlCol="0"/>
            <a:lstStyle/>
            <a:p>
              <a:endParaRPr/>
            </a:p>
          </p:txBody>
        </p:sp>
        <p:sp>
          <p:nvSpPr>
            <p:cNvPr id="722" name="object 323"/>
            <p:cNvSpPr/>
            <p:nvPr/>
          </p:nvSpPr>
          <p:spPr>
            <a:xfrm>
              <a:off x="2328930" y="2838260"/>
              <a:ext cx="695325" cy="559435"/>
            </a:xfrm>
            <a:custGeom>
              <a:avLst/>
              <a:gdLst/>
              <a:ahLst/>
              <a:cxnLst/>
              <a:rect l="l" t="t" r="r" b="b"/>
              <a:pathLst>
                <a:path w="695325" h="559435">
                  <a:moveTo>
                    <a:pt x="369112" y="0"/>
                  </a:moveTo>
                  <a:lnTo>
                    <a:pt x="1397" y="183159"/>
                  </a:lnTo>
                  <a:lnTo>
                    <a:pt x="43548" y="258660"/>
                  </a:lnTo>
                  <a:lnTo>
                    <a:pt x="6985" y="304800"/>
                  </a:lnTo>
                  <a:lnTo>
                    <a:pt x="41948" y="377507"/>
                  </a:lnTo>
                  <a:lnTo>
                    <a:pt x="22545" y="401799"/>
                  </a:lnTo>
                  <a:lnTo>
                    <a:pt x="8322" y="419384"/>
                  </a:lnTo>
                  <a:lnTo>
                    <a:pt x="0" y="429234"/>
                  </a:lnTo>
                  <a:lnTo>
                    <a:pt x="1666" y="438817"/>
                  </a:lnTo>
                  <a:lnTo>
                    <a:pt x="19168" y="473181"/>
                  </a:lnTo>
                  <a:lnTo>
                    <a:pt x="73055" y="494603"/>
                  </a:lnTo>
                  <a:lnTo>
                    <a:pt x="387286" y="559269"/>
                  </a:lnTo>
                  <a:lnTo>
                    <a:pt x="694880" y="401281"/>
                  </a:lnTo>
                  <a:lnTo>
                    <a:pt x="694880" y="57327"/>
                  </a:lnTo>
                  <a:lnTo>
                    <a:pt x="369112" y="0"/>
                  </a:lnTo>
                  <a:close/>
                </a:path>
              </a:pathLst>
            </a:custGeom>
            <a:solidFill>
              <a:srgbClr val="EBF1E3"/>
            </a:solidFill>
          </p:spPr>
          <p:txBody>
            <a:bodyPr wrap="square" lIns="0" tIns="0" rIns="0" bIns="0" rtlCol="0"/>
            <a:lstStyle/>
            <a:p>
              <a:endParaRPr/>
            </a:p>
          </p:txBody>
        </p:sp>
        <p:sp>
          <p:nvSpPr>
            <p:cNvPr id="723" name="object 324"/>
            <p:cNvSpPr/>
            <p:nvPr/>
          </p:nvSpPr>
          <p:spPr>
            <a:xfrm>
              <a:off x="2318860" y="2819739"/>
              <a:ext cx="724535" cy="600710"/>
            </a:xfrm>
            <a:custGeom>
              <a:avLst/>
              <a:gdLst/>
              <a:ahLst/>
              <a:cxnLst/>
              <a:rect l="l" t="t" r="r" b="b"/>
              <a:pathLst>
                <a:path w="724535" h="600710">
                  <a:moveTo>
                    <a:pt x="378082" y="0"/>
                  </a:moveTo>
                  <a:lnTo>
                    <a:pt x="336206" y="5555"/>
                  </a:lnTo>
                  <a:lnTo>
                    <a:pt x="45771" y="147820"/>
                  </a:lnTo>
                  <a:lnTo>
                    <a:pt x="15589" y="172163"/>
                  </a:lnTo>
                  <a:lnTo>
                    <a:pt x="0" y="223725"/>
                  </a:lnTo>
                  <a:lnTo>
                    <a:pt x="3919" y="243716"/>
                  </a:lnTo>
                  <a:lnTo>
                    <a:pt x="12764" y="261776"/>
                  </a:lnTo>
                  <a:lnTo>
                    <a:pt x="25935" y="277001"/>
                  </a:lnTo>
                  <a:lnTo>
                    <a:pt x="17609" y="285626"/>
                  </a:lnTo>
                  <a:lnTo>
                    <a:pt x="10649" y="295518"/>
                  </a:lnTo>
                  <a:lnTo>
                    <a:pt x="5248" y="306562"/>
                  </a:lnTo>
                  <a:lnTo>
                    <a:pt x="1602" y="318644"/>
                  </a:lnTo>
                  <a:lnTo>
                    <a:pt x="8" y="339924"/>
                  </a:lnTo>
                  <a:lnTo>
                    <a:pt x="4058" y="360140"/>
                  </a:lnTo>
                  <a:lnTo>
                    <a:pt x="13133" y="378354"/>
                  </a:lnTo>
                  <a:lnTo>
                    <a:pt x="26621" y="393625"/>
                  </a:lnTo>
                  <a:lnTo>
                    <a:pt x="18048" y="402321"/>
                  </a:lnTo>
                  <a:lnTo>
                    <a:pt x="10877" y="412347"/>
                  </a:lnTo>
                  <a:lnTo>
                    <a:pt x="5323" y="423584"/>
                  </a:lnTo>
                  <a:lnTo>
                    <a:pt x="1602" y="435916"/>
                  </a:lnTo>
                  <a:lnTo>
                    <a:pt x="1229" y="466768"/>
                  </a:lnTo>
                  <a:lnTo>
                    <a:pt x="12336" y="494405"/>
                  </a:lnTo>
                  <a:lnTo>
                    <a:pt x="61304" y="528156"/>
                  </a:lnTo>
                  <a:lnTo>
                    <a:pt x="382834" y="597319"/>
                  </a:lnTo>
                  <a:lnTo>
                    <a:pt x="401169" y="600572"/>
                  </a:lnTo>
                  <a:lnTo>
                    <a:pt x="406186" y="600191"/>
                  </a:lnTo>
                  <a:lnTo>
                    <a:pt x="487442" y="557366"/>
                  </a:lnTo>
                  <a:lnTo>
                    <a:pt x="397651" y="557366"/>
                  </a:lnTo>
                  <a:lnTo>
                    <a:pt x="70055" y="486958"/>
                  </a:lnTo>
                  <a:lnTo>
                    <a:pt x="56994" y="481278"/>
                  </a:lnTo>
                  <a:lnTo>
                    <a:pt x="47457" y="471378"/>
                  </a:lnTo>
                  <a:lnTo>
                    <a:pt x="42332" y="458625"/>
                  </a:lnTo>
                  <a:lnTo>
                    <a:pt x="42508" y="444387"/>
                  </a:lnTo>
                  <a:lnTo>
                    <a:pt x="48182" y="431330"/>
                  </a:lnTo>
                  <a:lnTo>
                    <a:pt x="58072" y="421807"/>
                  </a:lnTo>
                  <a:lnTo>
                    <a:pt x="70830" y="416684"/>
                  </a:lnTo>
                  <a:lnTo>
                    <a:pt x="285574" y="416684"/>
                  </a:lnTo>
                  <a:lnTo>
                    <a:pt x="70055" y="370321"/>
                  </a:lnTo>
                  <a:lnTo>
                    <a:pt x="56994" y="364639"/>
                  </a:lnTo>
                  <a:lnTo>
                    <a:pt x="47457" y="354733"/>
                  </a:lnTo>
                  <a:lnTo>
                    <a:pt x="42332" y="341973"/>
                  </a:lnTo>
                  <a:lnTo>
                    <a:pt x="42508" y="327725"/>
                  </a:lnTo>
                  <a:lnTo>
                    <a:pt x="48191" y="314677"/>
                  </a:lnTo>
                  <a:lnTo>
                    <a:pt x="58096" y="305152"/>
                  </a:lnTo>
                  <a:lnTo>
                    <a:pt x="70857" y="300030"/>
                  </a:lnTo>
                  <a:lnTo>
                    <a:pt x="284704" y="300030"/>
                  </a:lnTo>
                  <a:lnTo>
                    <a:pt x="70055" y="254065"/>
                  </a:lnTo>
                  <a:lnTo>
                    <a:pt x="56994" y="248383"/>
                  </a:lnTo>
                  <a:lnTo>
                    <a:pt x="47457" y="238477"/>
                  </a:lnTo>
                  <a:lnTo>
                    <a:pt x="42332" y="225717"/>
                  </a:lnTo>
                  <a:lnTo>
                    <a:pt x="42508" y="211469"/>
                  </a:lnTo>
                  <a:lnTo>
                    <a:pt x="48191" y="198421"/>
                  </a:lnTo>
                  <a:lnTo>
                    <a:pt x="58096" y="188897"/>
                  </a:lnTo>
                  <a:lnTo>
                    <a:pt x="70857" y="183775"/>
                  </a:lnTo>
                  <a:lnTo>
                    <a:pt x="512444" y="183775"/>
                  </a:lnTo>
                  <a:lnTo>
                    <a:pt x="618207" y="128398"/>
                  </a:lnTo>
                  <a:lnTo>
                    <a:pt x="458179" y="128398"/>
                  </a:lnTo>
                  <a:lnTo>
                    <a:pt x="317438" y="100014"/>
                  </a:lnTo>
                  <a:lnTo>
                    <a:pt x="379350" y="70664"/>
                  </a:lnTo>
                  <a:lnTo>
                    <a:pt x="708040" y="70664"/>
                  </a:lnTo>
                  <a:lnTo>
                    <a:pt x="704119" y="65489"/>
                  </a:lnTo>
                  <a:lnTo>
                    <a:pt x="691110" y="60847"/>
                  </a:lnTo>
                  <a:lnTo>
                    <a:pt x="396991" y="1665"/>
                  </a:lnTo>
                  <a:lnTo>
                    <a:pt x="378082" y="0"/>
                  </a:lnTo>
                  <a:close/>
                </a:path>
                <a:path w="724535" h="600710">
                  <a:moveTo>
                    <a:pt x="701855" y="399008"/>
                  </a:moveTo>
                  <a:lnTo>
                    <a:pt x="693879" y="401347"/>
                  </a:lnTo>
                  <a:lnTo>
                    <a:pt x="397651" y="557366"/>
                  </a:lnTo>
                  <a:lnTo>
                    <a:pt x="487442" y="557366"/>
                  </a:lnTo>
                  <a:lnTo>
                    <a:pt x="713373" y="438380"/>
                  </a:lnTo>
                  <a:lnTo>
                    <a:pt x="719806" y="433123"/>
                  </a:lnTo>
                  <a:lnTo>
                    <a:pt x="723598" y="426055"/>
                  </a:lnTo>
                  <a:lnTo>
                    <a:pt x="724469" y="418081"/>
                  </a:lnTo>
                  <a:lnTo>
                    <a:pt x="722136" y="410110"/>
                  </a:lnTo>
                  <a:lnTo>
                    <a:pt x="716889" y="403676"/>
                  </a:lnTo>
                  <a:lnTo>
                    <a:pt x="709827" y="399880"/>
                  </a:lnTo>
                  <a:lnTo>
                    <a:pt x="701855" y="399008"/>
                  </a:lnTo>
                  <a:close/>
                </a:path>
                <a:path w="724535" h="600710">
                  <a:moveTo>
                    <a:pt x="285574" y="416684"/>
                  </a:moveTo>
                  <a:lnTo>
                    <a:pt x="70830" y="416684"/>
                  </a:lnTo>
                  <a:lnTo>
                    <a:pt x="85104" y="416828"/>
                  </a:lnTo>
                  <a:lnTo>
                    <a:pt x="394641" y="482944"/>
                  </a:lnTo>
                  <a:lnTo>
                    <a:pt x="402083" y="484214"/>
                  </a:lnTo>
                  <a:lnTo>
                    <a:pt x="406351" y="483478"/>
                  </a:lnTo>
                  <a:lnTo>
                    <a:pt x="411278" y="481001"/>
                  </a:lnTo>
                  <a:lnTo>
                    <a:pt x="487672" y="440818"/>
                  </a:lnTo>
                  <a:lnTo>
                    <a:pt x="397765" y="440818"/>
                  </a:lnTo>
                  <a:lnTo>
                    <a:pt x="285574" y="416684"/>
                  </a:lnTo>
                  <a:close/>
                </a:path>
                <a:path w="724535" h="600710">
                  <a:moveTo>
                    <a:pt x="701853" y="282573"/>
                  </a:moveTo>
                  <a:lnTo>
                    <a:pt x="693879" y="284913"/>
                  </a:lnTo>
                  <a:lnTo>
                    <a:pt x="397765" y="440818"/>
                  </a:lnTo>
                  <a:lnTo>
                    <a:pt x="487672" y="440818"/>
                  </a:lnTo>
                  <a:lnTo>
                    <a:pt x="713373" y="321934"/>
                  </a:lnTo>
                  <a:lnTo>
                    <a:pt x="719806" y="316692"/>
                  </a:lnTo>
                  <a:lnTo>
                    <a:pt x="723598" y="309629"/>
                  </a:lnTo>
                  <a:lnTo>
                    <a:pt x="724469" y="301654"/>
                  </a:lnTo>
                  <a:lnTo>
                    <a:pt x="722136" y="293676"/>
                  </a:lnTo>
                  <a:lnTo>
                    <a:pt x="716883" y="287237"/>
                  </a:lnTo>
                  <a:lnTo>
                    <a:pt x="709822" y="283442"/>
                  </a:lnTo>
                  <a:lnTo>
                    <a:pt x="701853" y="282573"/>
                  </a:lnTo>
                  <a:close/>
                </a:path>
                <a:path w="724535" h="600710">
                  <a:moveTo>
                    <a:pt x="284704" y="300030"/>
                  </a:moveTo>
                  <a:lnTo>
                    <a:pt x="70857" y="300030"/>
                  </a:lnTo>
                  <a:lnTo>
                    <a:pt x="85104" y="300191"/>
                  </a:lnTo>
                  <a:lnTo>
                    <a:pt x="392063" y="365812"/>
                  </a:lnTo>
                  <a:lnTo>
                    <a:pt x="401169" y="367400"/>
                  </a:lnTo>
                  <a:lnTo>
                    <a:pt x="407100" y="366727"/>
                  </a:lnTo>
                  <a:lnTo>
                    <a:pt x="487600" y="324296"/>
                  </a:lnTo>
                  <a:lnTo>
                    <a:pt x="398019" y="324296"/>
                  </a:lnTo>
                  <a:lnTo>
                    <a:pt x="284704" y="300030"/>
                  </a:lnTo>
                  <a:close/>
                </a:path>
                <a:path w="724535" h="600710">
                  <a:moveTo>
                    <a:pt x="701853" y="166160"/>
                  </a:moveTo>
                  <a:lnTo>
                    <a:pt x="693879" y="168505"/>
                  </a:lnTo>
                  <a:lnTo>
                    <a:pt x="398019" y="324296"/>
                  </a:lnTo>
                  <a:lnTo>
                    <a:pt x="487600" y="324296"/>
                  </a:lnTo>
                  <a:lnTo>
                    <a:pt x="713373" y="205526"/>
                  </a:lnTo>
                  <a:lnTo>
                    <a:pt x="719806" y="200269"/>
                  </a:lnTo>
                  <a:lnTo>
                    <a:pt x="723598" y="193202"/>
                  </a:lnTo>
                  <a:lnTo>
                    <a:pt x="724469" y="185232"/>
                  </a:lnTo>
                  <a:lnTo>
                    <a:pt x="722136" y="177268"/>
                  </a:lnTo>
                  <a:lnTo>
                    <a:pt x="716883" y="170827"/>
                  </a:lnTo>
                  <a:lnTo>
                    <a:pt x="709822" y="167029"/>
                  </a:lnTo>
                  <a:lnTo>
                    <a:pt x="701853" y="166160"/>
                  </a:lnTo>
                  <a:close/>
                </a:path>
                <a:path w="724535" h="600710">
                  <a:moveTo>
                    <a:pt x="512444" y="183775"/>
                  </a:moveTo>
                  <a:lnTo>
                    <a:pt x="70857" y="183775"/>
                  </a:lnTo>
                  <a:lnTo>
                    <a:pt x="85104" y="183936"/>
                  </a:lnTo>
                  <a:lnTo>
                    <a:pt x="380963" y="246496"/>
                  </a:lnTo>
                  <a:lnTo>
                    <a:pt x="390361" y="248045"/>
                  </a:lnTo>
                  <a:lnTo>
                    <a:pt x="394349" y="245416"/>
                  </a:lnTo>
                  <a:lnTo>
                    <a:pt x="397454" y="243716"/>
                  </a:lnTo>
                  <a:lnTo>
                    <a:pt x="512444" y="183775"/>
                  </a:lnTo>
                  <a:close/>
                </a:path>
                <a:path w="724535" h="600710">
                  <a:moveTo>
                    <a:pt x="708040" y="70664"/>
                  </a:moveTo>
                  <a:lnTo>
                    <a:pt x="379350" y="70664"/>
                  </a:lnTo>
                  <a:lnTo>
                    <a:pt x="520117" y="99049"/>
                  </a:lnTo>
                  <a:lnTo>
                    <a:pt x="458179" y="128398"/>
                  </a:lnTo>
                  <a:lnTo>
                    <a:pt x="618207" y="128398"/>
                  </a:lnTo>
                  <a:lnTo>
                    <a:pt x="695022" y="88152"/>
                  </a:lnTo>
                  <a:lnTo>
                    <a:pt x="706201" y="80039"/>
                  </a:lnTo>
                  <a:lnTo>
                    <a:pt x="709192" y="72185"/>
                  </a:lnTo>
                  <a:lnTo>
                    <a:pt x="708040" y="70664"/>
                  </a:lnTo>
                  <a:close/>
                </a:path>
              </a:pathLst>
            </a:custGeom>
            <a:solidFill>
              <a:srgbClr val="FFFFFF"/>
            </a:solidFill>
          </p:spPr>
          <p:txBody>
            <a:bodyPr wrap="square" lIns="0" tIns="0" rIns="0" bIns="0" rtlCol="0"/>
            <a:lstStyle/>
            <a:p>
              <a:endParaRPr/>
            </a:p>
          </p:txBody>
        </p:sp>
      </p:grpSp>
      <p:grpSp>
        <p:nvGrpSpPr>
          <p:cNvPr id="724" name="Group 723"/>
          <p:cNvGrpSpPr/>
          <p:nvPr/>
        </p:nvGrpSpPr>
        <p:grpSpPr>
          <a:xfrm>
            <a:off x="5782044" y="265455"/>
            <a:ext cx="2822404" cy="2351561"/>
            <a:chOff x="829674" y="4851253"/>
            <a:chExt cx="3095335" cy="2619219"/>
          </a:xfrm>
        </p:grpSpPr>
        <p:sp>
          <p:nvSpPr>
            <p:cNvPr id="725" name="object 72"/>
            <p:cNvSpPr/>
            <p:nvPr/>
          </p:nvSpPr>
          <p:spPr>
            <a:xfrm>
              <a:off x="829674" y="4866528"/>
              <a:ext cx="2603936" cy="2603944"/>
            </a:xfrm>
            <a:prstGeom prst="rect">
              <a:avLst/>
            </a:prstGeom>
            <a:blipFill>
              <a:blip r:embed="rId3" cstate="print"/>
              <a:stretch>
                <a:fillRect/>
              </a:stretch>
            </a:blipFill>
          </p:spPr>
          <p:txBody>
            <a:bodyPr wrap="square" lIns="0" tIns="0" rIns="0" bIns="0" rtlCol="0"/>
            <a:lstStyle/>
            <a:p>
              <a:endParaRPr/>
            </a:p>
          </p:txBody>
        </p:sp>
        <p:grpSp>
          <p:nvGrpSpPr>
            <p:cNvPr id="726" name="Group 725"/>
            <p:cNvGrpSpPr/>
            <p:nvPr/>
          </p:nvGrpSpPr>
          <p:grpSpPr>
            <a:xfrm>
              <a:off x="1481705" y="4851253"/>
              <a:ext cx="2443304" cy="2109270"/>
              <a:chOff x="1481705" y="4851253"/>
              <a:chExt cx="2443304" cy="2109270"/>
            </a:xfrm>
          </p:grpSpPr>
          <p:sp>
            <p:nvSpPr>
              <p:cNvPr id="727" name="object 73"/>
              <p:cNvSpPr txBox="1"/>
              <p:nvPr/>
            </p:nvSpPr>
            <p:spPr>
              <a:xfrm>
                <a:off x="1481705" y="6589147"/>
                <a:ext cx="1223176" cy="371376"/>
              </a:xfrm>
              <a:prstGeom prst="rect">
                <a:avLst/>
              </a:prstGeom>
            </p:spPr>
            <p:txBody>
              <a:bodyPr vert="horz" wrap="square" lIns="0" tIns="0" rIns="0" bIns="0" rtlCol="0">
                <a:spAutoFit/>
              </a:bodyPr>
              <a:lstStyle/>
              <a:p>
                <a:pPr algn="ctr">
                  <a:lnSpc>
                    <a:spcPts val="1267"/>
                  </a:lnSpc>
                </a:pPr>
                <a:r>
                  <a:rPr sz="1100" b="1" spc="-4" dirty="0">
                    <a:solidFill>
                      <a:srgbClr val="8AB875"/>
                    </a:solidFill>
                    <a:latin typeface="Calibri"/>
                    <a:cs typeface="Calibri"/>
                  </a:rPr>
                  <a:t>417</a:t>
                </a:r>
                <a:endParaRPr sz="1100" dirty="0">
                  <a:latin typeface="Calibri"/>
                  <a:cs typeface="Calibri"/>
                </a:endParaRPr>
              </a:p>
              <a:p>
                <a:pPr algn="ctr">
                  <a:lnSpc>
                    <a:spcPts val="1267"/>
                  </a:lnSpc>
                </a:pPr>
                <a:r>
                  <a:rPr sz="1600" b="1" spc="53" dirty="0">
                    <a:solidFill>
                      <a:srgbClr val="8AB875"/>
                    </a:solidFill>
                    <a:latin typeface="Calibri"/>
                    <a:cs typeface="Calibri"/>
                  </a:rPr>
                  <a:t>Publications</a:t>
                </a:r>
              </a:p>
            </p:txBody>
          </p:sp>
          <p:sp>
            <p:nvSpPr>
              <p:cNvPr id="728" name="object 75"/>
              <p:cNvSpPr txBox="1"/>
              <p:nvPr/>
            </p:nvSpPr>
            <p:spPr>
              <a:xfrm>
                <a:off x="2162884" y="4851253"/>
                <a:ext cx="1762125" cy="980432"/>
              </a:xfrm>
              <a:prstGeom prst="rect">
                <a:avLst/>
              </a:prstGeom>
            </p:spPr>
            <p:txBody>
              <a:bodyPr vert="horz" wrap="square" lIns="0" tIns="0" rIns="0" bIns="0" rtlCol="0">
                <a:spAutoFit/>
              </a:bodyPr>
              <a:lstStyle/>
              <a:p>
                <a:pPr marL="9525" marR="3810">
                  <a:lnSpc>
                    <a:spcPct val="119500"/>
                  </a:lnSpc>
                </a:pPr>
                <a:r>
                  <a:rPr sz="800" spc="11" dirty="0">
                    <a:solidFill>
                      <a:srgbClr val="231F20"/>
                    </a:solidFill>
                    <a:latin typeface="Calibri"/>
                    <a:cs typeface="Calibri"/>
                  </a:rPr>
                  <a:t>Web </a:t>
                </a:r>
                <a:r>
                  <a:rPr sz="800" spc="8" dirty="0">
                    <a:solidFill>
                      <a:srgbClr val="231F20"/>
                    </a:solidFill>
                    <a:latin typeface="Calibri"/>
                    <a:cs typeface="Calibri"/>
                  </a:rPr>
                  <a:t>of Science-indexed</a:t>
                </a:r>
                <a:r>
                  <a:rPr sz="800" spc="-30" dirty="0">
                    <a:solidFill>
                      <a:srgbClr val="231F20"/>
                    </a:solidFill>
                    <a:latin typeface="Calibri"/>
                    <a:cs typeface="Calibri"/>
                  </a:rPr>
                  <a:t> </a:t>
                </a:r>
                <a:r>
                  <a:rPr sz="800" spc="8" dirty="0">
                    <a:solidFill>
                      <a:srgbClr val="231F20"/>
                    </a:solidFill>
                    <a:latin typeface="Calibri"/>
                    <a:cs typeface="Calibri"/>
                  </a:rPr>
                  <a:t>Article  Further</a:t>
                </a:r>
                <a:r>
                  <a:rPr sz="800" spc="-53" dirty="0">
                    <a:solidFill>
                      <a:srgbClr val="231F20"/>
                    </a:solidFill>
                    <a:latin typeface="Calibri"/>
                    <a:cs typeface="Calibri"/>
                  </a:rPr>
                  <a:t> </a:t>
                </a:r>
                <a:r>
                  <a:rPr sz="800" spc="8" dirty="0">
                    <a:solidFill>
                      <a:srgbClr val="231F20"/>
                    </a:solidFill>
                    <a:latin typeface="Calibri"/>
                    <a:cs typeface="Calibri"/>
                  </a:rPr>
                  <a:t>articles</a:t>
                </a:r>
                <a:br>
                  <a:rPr lang="de-DE" sz="800" spc="8" dirty="0">
                    <a:solidFill>
                      <a:srgbClr val="231F20"/>
                    </a:solidFill>
                    <a:latin typeface="Calibri"/>
                    <a:cs typeface="Calibri"/>
                  </a:rPr>
                </a:br>
                <a:endParaRPr sz="200" dirty="0">
                  <a:latin typeface="Calibri"/>
                  <a:cs typeface="Calibri"/>
                </a:endParaRPr>
              </a:p>
              <a:p>
                <a:pPr marL="9525" marR="3810">
                  <a:lnSpc>
                    <a:spcPct val="119500"/>
                  </a:lnSpc>
                </a:pPr>
                <a:r>
                  <a:rPr sz="800" spc="8" dirty="0">
                    <a:solidFill>
                      <a:srgbClr val="231F20"/>
                    </a:solidFill>
                    <a:latin typeface="Calibri"/>
                    <a:cs typeface="Calibri"/>
                  </a:rPr>
                  <a:t>Data </a:t>
                </a:r>
                <a:r>
                  <a:rPr sz="800" spc="11" dirty="0">
                    <a:solidFill>
                      <a:srgbClr val="231F20"/>
                    </a:solidFill>
                    <a:latin typeface="Calibri"/>
                    <a:cs typeface="Calibri"/>
                  </a:rPr>
                  <a:t>and </a:t>
                </a:r>
                <a:r>
                  <a:rPr sz="800" spc="8" dirty="0">
                    <a:solidFill>
                      <a:srgbClr val="231F20"/>
                    </a:solidFill>
                    <a:latin typeface="Calibri"/>
                    <a:cs typeface="Calibri"/>
                  </a:rPr>
                  <a:t>software</a:t>
                </a:r>
                <a:r>
                  <a:rPr sz="800" spc="-30" dirty="0">
                    <a:solidFill>
                      <a:srgbClr val="231F20"/>
                    </a:solidFill>
                    <a:latin typeface="Calibri"/>
                    <a:cs typeface="Calibri"/>
                  </a:rPr>
                  <a:t> </a:t>
                </a:r>
                <a:r>
                  <a:rPr sz="800" spc="8" dirty="0">
                    <a:solidFill>
                      <a:srgbClr val="231F20"/>
                    </a:solidFill>
                    <a:latin typeface="Calibri"/>
                    <a:cs typeface="Calibri"/>
                  </a:rPr>
                  <a:t>publications</a:t>
                </a:r>
                <a:br>
                  <a:rPr lang="de-DE" sz="800" spc="8" dirty="0">
                    <a:solidFill>
                      <a:srgbClr val="231F20"/>
                    </a:solidFill>
                    <a:latin typeface="Calibri"/>
                    <a:cs typeface="Calibri"/>
                  </a:rPr>
                </a:br>
                <a:br>
                  <a:rPr lang="de-DE" sz="200" spc="8" dirty="0">
                    <a:solidFill>
                      <a:srgbClr val="231F20"/>
                    </a:solidFill>
                    <a:latin typeface="Calibri"/>
                    <a:cs typeface="Calibri"/>
                  </a:rPr>
                </a:br>
                <a:r>
                  <a:rPr sz="800" spc="8" dirty="0">
                    <a:solidFill>
                      <a:srgbClr val="231F20"/>
                    </a:solidFill>
                    <a:latin typeface="Calibri"/>
                    <a:cs typeface="Calibri"/>
                  </a:rPr>
                  <a:t>Books</a:t>
                </a:r>
                <a:br>
                  <a:rPr lang="de-DE" sz="800" spc="8" dirty="0">
                    <a:solidFill>
                      <a:srgbClr val="231F20"/>
                    </a:solidFill>
                    <a:latin typeface="Calibri"/>
                    <a:cs typeface="Calibri"/>
                  </a:rPr>
                </a:br>
                <a:endParaRPr sz="200" dirty="0">
                  <a:latin typeface="Calibri"/>
                  <a:cs typeface="Calibri"/>
                </a:endParaRPr>
              </a:p>
              <a:p>
                <a:pPr marL="9525">
                  <a:spcBef>
                    <a:spcPts val="184"/>
                  </a:spcBef>
                </a:pPr>
                <a:r>
                  <a:rPr sz="800" spc="11" dirty="0">
                    <a:solidFill>
                      <a:srgbClr val="231F20"/>
                    </a:solidFill>
                    <a:latin typeface="Calibri"/>
                    <a:cs typeface="Calibri"/>
                  </a:rPr>
                  <a:t>Book</a:t>
                </a:r>
                <a:r>
                  <a:rPr sz="800" spc="-53" dirty="0">
                    <a:solidFill>
                      <a:srgbClr val="231F20"/>
                    </a:solidFill>
                    <a:latin typeface="Calibri"/>
                    <a:cs typeface="Calibri"/>
                  </a:rPr>
                  <a:t> </a:t>
                </a:r>
                <a:r>
                  <a:rPr sz="800" spc="8" dirty="0">
                    <a:solidFill>
                      <a:srgbClr val="231F20"/>
                    </a:solidFill>
                    <a:latin typeface="Calibri"/>
                    <a:cs typeface="Calibri"/>
                  </a:rPr>
                  <a:t>chapters</a:t>
                </a:r>
                <a:endParaRPr sz="800" dirty="0">
                  <a:latin typeface="Calibri"/>
                  <a:cs typeface="Calibri"/>
                </a:endParaRPr>
              </a:p>
            </p:txBody>
          </p:sp>
          <p:sp>
            <p:nvSpPr>
              <p:cNvPr id="729" name="object 240"/>
              <p:cNvSpPr txBox="1"/>
              <p:nvPr/>
            </p:nvSpPr>
            <p:spPr>
              <a:xfrm>
                <a:off x="1926703" y="5814880"/>
                <a:ext cx="872490" cy="505642"/>
              </a:xfrm>
              <a:prstGeom prst="rect">
                <a:avLst/>
              </a:prstGeom>
            </p:spPr>
            <p:txBody>
              <a:bodyPr vert="horz" wrap="square" lIns="0" tIns="0" rIns="0" bIns="0" rtlCol="0">
                <a:spAutoFit/>
              </a:bodyPr>
              <a:lstStyle/>
              <a:p>
                <a:pPr marL="200958"/>
                <a:r>
                  <a:rPr sz="800" spc="8" dirty="0">
                    <a:solidFill>
                      <a:srgbClr val="231F20"/>
                    </a:solidFill>
                    <a:latin typeface="Calibri"/>
                    <a:cs typeface="Calibri"/>
                  </a:rPr>
                  <a:t>Reports</a:t>
                </a:r>
                <a:br>
                  <a:rPr lang="de-DE" sz="800" spc="8" dirty="0">
                    <a:solidFill>
                      <a:srgbClr val="231F20"/>
                    </a:solidFill>
                    <a:latin typeface="Calibri"/>
                    <a:cs typeface="Calibri"/>
                  </a:rPr>
                </a:br>
                <a:endParaRPr sz="200" dirty="0">
                  <a:latin typeface="Calibri"/>
                  <a:cs typeface="Calibri"/>
                </a:endParaRPr>
              </a:p>
              <a:p>
                <a:pPr marL="9525">
                  <a:spcBef>
                    <a:spcPts val="184"/>
                  </a:spcBef>
                </a:pPr>
                <a:r>
                  <a:rPr sz="1100" b="1" spc="-5" baseline="-8771" dirty="0">
                    <a:solidFill>
                      <a:srgbClr val="8AB875"/>
                    </a:solidFill>
                    <a:latin typeface="Calibri"/>
                    <a:cs typeface="Calibri"/>
                  </a:rPr>
                  <a:t>2 </a:t>
                </a:r>
                <a:r>
                  <a:rPr sz="1100" b="1" spc="134" baseline="-8771" dirty="0">
                    <a:solidFill>
                      <a:srgbClr val="8AB875"/>
                    </a:solidFill>
                    <a:latin typeface="Calibri"/>
                    <a:cs typeface="Calibri"/>
                  </a:rPr>
                  <a:t>%</a:t>
                </a:r>
                <a:r>
                  <a:rPr sz="1100" b="1" spc="236" baseline="-8771" dirty="0">
                    <a:solidFill>
                      <a:srgbClr val="8AB875"/>
                    </a:solidFill>
                    <a:latin typeface="Calibri"/>
                    <a:cs typeface="Calibri"/>
                  </a:rPr>
                  <a:t> </a:t>
                </a:r>
                <a:r>
                  <a:rPr sz="800" spc="8" dirty="0">
                    <a:solidFill>
                      <a:srgbClr val="231F20"/>
                    </a:solidFill>
                    <a:latin typeface="Calibri"/>
                    <a:cs typeface="Calibri"/>
                  </a:rPr>
                  <a:t>Beiträge</a:t>
                </a:r>
                <a:endParaRPr sz="800" dirty="0">
                  <a:latin typeface="Calibri"/>
                  <a:cs typeface="Calibri"/>
                </a:endParaRPr>
              </a:p>
              <a:p>
                <a:pPr marL="200958">
                  <a:spcBef>
                    <a:spcPts val="183"/>
                  </a:spcBef>
                </a:pPr>
                <a:r>
                  <a:rPr sz="800" spc="8" dirty="0">
                    <a:solidFill>
                      <a:srgbClr val="231F20"/>
                    </a:solidFill>
                    <a:latin typeface="Calibri"/>
                    <a:cs typeface="Calibri"/>
                  </a:rPr>
                  <a:t>zu</a:t>
                </a:r>
                <a:r>
                  <a:rPr sz="800" spc="-49" dirty="0">
                    <a:solidFill>
                      <a:srgbClr val="231F20"/>
                    </a:solidFill>
                    <a:latin typeface="Calibri"/>
                    <a:cs typeface="Calibri"/>
                  </a:rPr>
                  <a:t> </a:t>
                </a:r>
                <a:r>
                  <a:rPr sz="800" spc="8" dirty="0">
                    <a:solidFill>
                      <a:srgbClr val="231F20"/>
                    </a:solidFill>
                    <a:latin typeface="Calibri"/>
                    <a:cs typeface="Calibri"/>
                  </a:rPr>
                  <a:t>Reports</a:t>
                </a:r>
                <a:endParaRPr sz="800" dirty="0">
                  <a:latin typeface="Calibri"/>
                  <a:cs typeface="Calibri"/>
                </a:endParaRPr>
              </a:p>
            </p:txBody>
          </p:sp>
          <p:sp>
            <p:nvSpPr>
              <p:cNvPr id="730" name="object 241"/>
              <p:cNvSpPr txBox="1"/>
              <p:nvPr/>
            </p:nvSpPr>
            <p:spPr>
              <a:xfrm rot="20220000">
                <a:off x="1598373" y="5143796"/>
                <a:ext cx="216634" cy="99986"/>
              </a:xfrm>
              <a:prstGeom prst="rect">
                <a:avLst/>
              </a:prstGeom>
            </p:spPr>
            <p:txBody>
              <a:bodyPr vert="horz" wrap="square" lIns="0" tIns="0" rIns="0" bIns="0" rtlCol="0">
                <a:spAutoFit/>
              </a:bodyPr>
              <a:lstStyle/>
              <a:p>
                <a:pPr>
                  <a:lnSpc>
                    <a:spcPts val="720"/>
                  </a:lnSpc>
                </a:pPr>
                <a:r>
                  <a:rPr sz="700" b="1" spc="56" dirty="0">
                    <a:solidFill>
                      <a:srgbClr val="8AB875"/>
                    </a:solidFill>
                    <a:latin typeface="Calibri"/>
                    <a:cs typeface="Calibri"/>
                  </a:rPr>
                  <a:t>5</a:t>
                </a:r>
                <a:r>
                  <a:rPr sz="700" b="1" spc="90" dirty="0">
                    <a:solidFill>
                      <a:srgbClr val="8AB875"/>
                    </a:solidFill>
                    <a:latin typeface="Calibri"/>
                    <a:cs typeface="Calibri"/>
                  </a:rPr>
                  <a:t>%</a:t>
                </a:r>
                <a:endParaRPr sz="700">
                  <a:latin typeface="Calibri"/>
                  <a:cs typeface="Calibri"/>
                </a:endParaRPr>
              </a:p>
            </p:txBody>
          </p:sp>
          <p:sp>
            <p:nvSpPr>
              <p:cNvPr id="731" name="object 242"/>
              <p:cNvSpPr txBox="1"/>
              <p:nvPr/>
            </p:nvSpPr>
            <p:spPr>
              <a:xfrm rot="20220000">
                <a:off x="1696516" y="5316674"/>
                <a:ext cx="213496" cy="99986"/>
              </a:xfrm>
              <a:prstGeom prst="rect">
                <a:avLst/>
              </a:prstGeom>
            </p:spPr>
            <p:txBody>
              <a:bodyPr vert="horz" wrap="square" lIns="0" tIns="0" rIns="0" bIns="0" rtlCol="0">
                <a:spAutoFit/>
              </a:bodyPr>
              <a:lstStyle/>
              <a:p>
                <a:pPr>
                  <a:lnSpc>
                    <a:spcPts val="720"/>
                  </a:lnSpc>
                </a:pPr>
                <a:r>
                  <a:rPr sz="700" b="1" spc="-26" dirty="0">
                    <a:solidFill>
                      <a:srgbClr val="8AB875"/>
                    </a:solidFill>
                    <a:latin typeface="Calibri"/>
                    <a:cs typeface="Calibri"/>
                  </a:rPr>
                  <a:t>4</a:t>
                </a:r>
                <a:r>
                  <a:rPr sz="700" b="1" spc="-101" dirty="0">
                    <a:solidFill>
                      <a:srgbClr val="8AB875"/>
                    </a:solidFill>
                    <a:latin typeface="Calibri"/>
                    <a:cs typeface="Calibri"/>
                  </a:rPr>
                  <a:t> </a:t>
                </a:r>
                <a:r>
                  <a:rPr sz="700" b="1" spc="90" dirty="0">
                    <a:solidFill>
                      <a:srgbClr val="8AB875"/>
                    </a:solidFill>
                    <a:latin typeface="Calibri"/>
                    <a:cs typeface="Calibri"/>
                  </a:rPr>
                  <a:t>%</a:t>
                </a:r>
                <a:endParaRPr sz="700">
                  <a:latin typeface="Calibri"/>
                  <a:cs typeface="Calibri"/>
                </a:endParaRPr>
              </a:p>
            </p:txBody>
          </p:sp>
          <p:sp>
            <p:nvSpPr>
              <p:cNvPr id="732" name="object 243"/>
              <p:cNvSpPr txBox="1"/>
              <p:nvPr/>
            </p:nvSpPr>
            <p:spPr>
              <a:xfrm rot="19800000">
                <a:off x="1789564" y="5712232"/>
                <a:ext cx="216634" cy="99986"/>
              </a:xfrm>
              <a:prstGeom prst="rect">
                <a:avLst/>
              </a:prstGeom>
            </p:spPr>
            <p:txBody>
              <a:bodyPr vert="horz" wrap="square" lIns="0" tIns="0" rIns="0" bIns="0" rtlCol="0">
                <a:spAutoFit/>
              </a:bodyPr>
              <a:lstStyle/>
              <a:p>
                <a:pPr>
                  <a:lnSpc>
                    <a:spcPts val="720"/>
                  </a:lnSpc>
                </a:pPr>
                <a:r>
                  <a:rPr sz="700" b="1" spc="56" dirty="0">
                    <a:solidFill>
                      <a:srgbClr val="8AB875"/>
                    </a:solidFill>
                    <a:latin typeface="Calibri"/>
                    <a:cs typeface="Calibri"/>
                  </a:rPr>
                  <a:t>5</a:t>
                </a:r>
                <a:r>
                  <a:rPr sz="700" b="1" spc="90" dirty="0">
                    <a:solidFill>
                      <a:srgbClr val="8AB875"/>
                    </a:solidFill>
                    <a:latin typeface="Calibri"/>
                    <a:cs typeface="Calibri"/>
                  </a:rPr>
                  <a:t>%</a:t>
                </a:r>
                <a:endParaRPr sz="700">
                  <a:latin typeface="Calibri"/>
                  <a:cs typeface="Calibri"/>
                </a:endParaRPr>
              </a:p>
            </p:txBody>
          </p:sp>
          <p:sp>
            <p:nvSpPr>
              <p:cNvPr id="733" name="object 244"/>
              <p:cNvSpPr txBox="1"/>
              <p:nvPr/>
            </p:nvSpPr>
            <p:spPr>
              <a:xfrm rot="19320000">
                <a:off x="1861652" y="5900483"/>
                <a:ext cx="213496" cy="99986"/>
              </a:xfrm>
              <a:prstGeom prst="rect">
                <a:avLst/>
              </a:prstGeom>
            </p:spPr>
            <p:txBody>
              <a:bodyPr vert="horz" wrap="square" lIns="0" tIns="0" rIns="0" bIns="0" rtlCol="0">
                <a:spAutoFit/>
              </a:bodyPr>
              <a:lstStyle/>
              <a:p>
                <a:pPr>
                  <a:lnSpc>
                    <a:spcPts val="720"/>
                  </a:lnSpc>
                </a:pPr>
                <a:r>
                  <a:rPr sz="700" b="1" spc="-26" dirty="0">
                    <a:solidFill>
                      <a:srgbClr val="8AB875"/>
                    </a:solidFill>
                    <a:latin typeface="Calibri"/>
                    <a:cs typeface="Calibri"/>
                  </a:rPr>
                  <a:t>4</a:t>
                </a:r>
                <a:r>
                  <a:rPr sz="700" b="1" spc="-101" dirty="0">
                    <a:solidFill>
                      <a:srgbClr val="8AB875"/>
                    </a:solidFill>
                    <a:latin typeface="Calibri"/>
                    <a:cs typeface="Calibri"/>
                  </a:rPr>
                  <a:t> </a:t>
                </a:r>
                <a:r>
                  <a:rPr sz="700" b="1" spc="90" dirty="0">
                    <a:solidFill>
                      <a:srgbClr val="8AB875"/>
                    </a:solidFill>
                    <a:latin typeface="Calibri"/>
                    <a:cs typeface="Calibri"/>
                  </a:rPr>
                  <a:t>%</a:t>
                </a:r>
                <a:endParaRPr sz="700">
                  <a:latin typeface="Calibri"/>
                  <a:cs typeface="Calibri"/>
                </a:endParaRPr>
              </a:p>
            </p:txBody>
          </p:sp>
          <p:sp>
            <p:nvSpPr>
              <p:cNvPr id="734" name="object 245"/>
              <p:cNvSpPr txBox="1"/>
              <p:nvPr/>
            </p:nvSpPr>
            <p:spPr>
              <a:xfrm rot="20820000">
                <a:off x="1893988" y="5457917"/>
                <a:ext cx="206260" cy="99986"/>
              </a:xfrm>
              <a:prstGeom prst="rect">
                <a:avLst/>
              </a:prstGeom>
            </p:spPr>
            <p:txBody>
              <a:bodyPr vert="horz" wrap="square" lIns="0" tIns="0" rIns="0" bIns="0" rtlCol="0">
                <a:spAutoFit/>
              </a:bodyPr>
              <a:lstStyle/>
              <a:p>
                <a:pPr>
                  <a:lnSpc>
                    <a:spcPts val="720"/>
                  </a:lnSpc>
                </a:pPr>
                <a:r>
                  <a:rPr sz="700" b="1" spc="-71" dirty="0">
                    <a:solidFill>
                      <a:srgbClr val="8AB875"/>
                    </a:solidFill>
                    <a:latin typeface="Calibri"/>
                    <a:cs typeface="Calibri"/>
                  </a:rPr>
                  <a:t>1</a:t>
                </a:r>
                <a:r>
                  <a:rPr sz="700" b="1" spc="-94" dirty="0">
                    <a:solidFill>
                      <a:srgbClr val="8AB875"/>
                    </a:solidFill>
                    <a:latin typeface="Calibri"/>
                    <a:cs typeface="Calibri"/>
                  </a:rPr>
                  <a:t> </a:t>
                </a:r>
                <a:r>
                  <a:rPr sz="700" b="1" spc="90" dirty="0">
                    <a:solidFill>
                      <a:srgbClr val="8AB875"/>
                    </a:solidFill>
                    <a:latin typeface="Calibri"/>
                    <a:cs typeface="Calibri"/>
                  </a:rPr>
                  <a:t>%</a:t>
                </a:r>
                <a:endParaRPr sz="700">
                  <a:latin typeface="Calibri"/>
                  <a:cs typeface="Calibri"/>
                </a:endParaRPr>
              </a:p>
            </p:txBody>
          </p:sp>
          <p:sp>
            <p:nvSpPr>
              <p:cNvPr id="735" name="object 246"/>
              <p:cNvSpPr txBox="1"/>
              <p:nvPr/>
            </p:nvSpPr>
            <p:spPr>
              <a:xfrm>
                <a:off x="3449904" y="5753252"/>
                <a:ext cx="263525" cy="119983"/>
              </a:xfrm>
              <a:prstGeom prst="rect">
                <a:avLst/>
              </a:prstGeom>
            </p:spPr>
            <p:txBody>
              <a:bodyPr vert="horz" wrap="square" lIns="0" tIns="0" rIns="0" bIns="0" rtlCol="0">
                <a:spAutoFit/>
              </a:bodyPr>
              <a:lstStyle/>
              <a:p>
                <a:pPr marL="9525"/>
                <a:r>
                  <a:rPr sz="700" b="1" spc="-38" dirty="0">
                    <a:solidFill>
                      <a:srgbClr val="8AB875"/>
                    </a:solidFill>
                    <a:latin typeface="Arial"/>
                    <a:cs typeface="Arial"/>
                  </a:rPr>
                  <a:t>80</a:t>
                </a:r>
                <a:r>
                  <a:rPr sz="700" b="1" spc="-127" dirty="0">
                    <a:solidFill>
                      <a:srgbClr val="8AB875"/>
                    </a:solidFill>
                    <a:latin typeface="Arial"/>
                    <a:cs typeface="Arial"/>
                  </a:rPr>
                  <a:t> </a:t>
                </a:r>
                <a:r>
                  <a:rPr sz="700" b="1" spc="-23" dirty="0">
                    <a:solidFill>
                      <a:srgbClr val="8AB875"/>
                    </a:solidFill>
                    <a:latin typeface="Arial"/>
                    <a:cs typeface="Arial"/>
                  </a:rPr>
                  <a:t>%</a:t>
                </a:r>
                <a:endParaRPr sz="700">
                  <a:latin typeface="Arial"/>
                  <a:cs typeface="Arial"/>
                </a:endParaRPr>
              </a:p>
            </p:txBody>
          </p:sp>
        </p:grpSp>
      </p:grpSp>
    </p:spTree>
    <p:extLst>
      <p:ext uri="{BB962C8B-B14F-4D97-AF65-F5344CB8AC3E}">
        <p14:creationId xmlns:p14="http://schemas.microsoft.com/office/powerpoint/2010/main" val="1586203299"/>
      </p:ext>
    </p:extLst>
  </p:cSld>
  <p:clrMapOvr>
    <a:masterClrMapping/>
  </p:clrMapOvr>
</p:sld>
</file>

<file path=ppt/theme/theme1.xml><?xml version="1.0" encoding="utf-8"?>
<a:theme xmlns:a="http://schemas.openxmlformats.org/drawingml/2006/main" name="Präsentation_090514">
  <a:themeElements>
    <a:clrScheme name="Präsentation_0905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äsentation_090514">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Präsentation_0905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äsentation_09051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äsentation_09051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äsentation_09051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äsentation_09051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äsentation_09051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äsentation_090514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äsentation_09051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äsentation_09051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äsentation_09051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äsentation_09051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äsentation_09051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jobs:Projekte:PIK_ab2006:2_Corporate Design:03_Ausarbeitung:6_Powerpoint:Präsentation_090514.pot</Template>
  <TotalTime>419</TotalTime>
  <Words>899</Words>
  <Application>Microsoft Office PowerPoint</Application>
  <PresentationFormat>On-screen Show (16:9)</PresentationFormat>
  <Paragraphs>220</Paragraphs>
  <Slides>24</Slides>
  <Notes>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Arial</vt:lpstr>
      <vt:lpstr>Calibri</vt:lpstr>
      <vt:lpstr>Comic Sans MS</vt:lpstr>
      <vt:lpstr>Raleway</vt:lpstr>
      <vt:lpstr>Segoe UI</vt:lpstr>
      <vt:lpstr>Segoe UI Light</vt:lpstr>
      <vt:lpstr>Times New Roman</vt:lpstr>
      <vt:lpstr>Verdana</vt:lpstr>
      <vt:lpstr>ヒラギノ角ゴ Pro W3</vt:lpstr>
      <vt:lpstr>Präsentation_090514</vt:lpstr>
      <vt:lpstr>Benutzerdefiniertes Design</vt:lpstr>
      <vt:lpstr>4_Custom Design</vt:lpstr>
      <vt:lpstr>PowerPoint Presentation</vt:lpstr>
      <vt:lpstr>Telegraph Hill: Location</vt:lpstr>
      <vt:lpstr>Telegraphenberg: Scientific Breakthroughs </vt:lpstr>
      <vt:lpstr>PIK´s new Co-Directors</vt:lpstr>
      <vt:lpstr>PowerPoint Presentation</vt:lpstr>
      <vt:lpstr>Key Figures PIK</vt:lpstr>
      <vt:lpstr>Funding</vt:lpstr>
      <vt:lpstr>Employment Figures &amp; Junior Researchers</vt:lpstr>
      <vt:lpstr>Publications </vt:lpstr>
      <vt:lpstr>PowerPoint Presentation</vt:lpstr>
      <vt:lpstr>PIK in the Media</vt:lpstr>
      <vt:lpstr>PowerPoint Presentation</vt:lpstr>
      <vt:lpstr>PowerPoint Presentation</vt:lpstr>
      <vt:lpstr>PowerPoint Presentation</vt:lpstr>
      <vt:lpstr>The Inter-Sectoral Impact Model Intercomparison Project (ISIMIP) – Coordinted by PIK</vt:lpstr>
      <vt:lpstr>Global and regional studies for intercomparison</vt:lpstr>
      <vt:lpstr>PowerPoint Presentation</vt:lpstr>
      <vt:lpstr>PowerPoint Presentation</vt:lpstr>
      <vt:lpstr>Global and regional focus</vt:lpstr>
      <vt:lpstr>From emissions to temperatures Business-as-usual in red</vt:lpstr>
      <vt:lpstr>Average climate scenario</vt:lpstr>
      <vt:lpstr>PowerPoint Presentation</vt:lpstr>
      <vt:lpstr>PowerPoint Presentation</vt:lpstr>
      <vt:lpstr>Media Reach of PIK </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Fred Hattermann</cp:lastModifiedBy>
  <cp:revision>252</cp:revision>
  <cp:lastPrinted>2012-12-05T08:54:19Z</cp:lastPrinted>
  <dcterms:created xsi:type="dcterms:W3CDTF">2009-05-18T10:53:25Z</dcterms:created>
  <dcterms:modified xsi:type="dcterms:W3CDTF">2023-09-17T19:12:57Z</dcterms:modified>
</cp:coreProperties>
</file>