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80" r:id="rId2"/>
    <p:sldId id="281" r:id="rId3"/>
    <p:sldId id="290" r:id="rId4"/>
    <p:sldId id="294" r:id="rId5"/>
    <p:sldId id="295" r:id="rId6"/>
    <p:sldId id="278"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12" d="100"/>
          <a:sy n="112" d="100"/>
        </p:scale>
        <p:origin x="2274"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E7407C-058D-41DA-BA2B-9D885E8919F3}" type="datetimeFigureOut">
              <a:rPr lang="en-US" smtClean="0"/>
              <a:t>1/11/2022</a:t>
            </a:fld>
            <a:endParaRPr 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32E357-B689-491C-83DF-A034E5E7EBD3}" type="slidenum">
              <a:rPr lang="en-US" smtClean="0"/>
              <a:t>‹#›</a:t>
            </a:fld>
            <a:endParaRPr lang="en-US"/>
          </a:p>
        </p:txBody>
      </p:sp>
    </p:spTree>
    <p:extLst>
      <p:ext uri="{BB962C8B-B14F-4D97-AF65-F5344CB8AC3E}">
        <p14:creationId xmlns:p14="http://schemas.microsoft.com/office/powerpoint/2010/main" val="23188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371600" y="1143000"/>
            <a:ext cx="41148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93AD677-048F-409F-AACD-0A0B5EF61C8C}" type="slidenum">
              <a:rPr lang="zh-CN" altLang="en-US" smtClean="0"/>
              <a:pPr/>
              <a:t>1</a:t>
            </a:fld>
            <a:endParaRPr lang="zh-CN" altLang="en-US"/>
          </a:p>
        </p:txBody>
      </p:sp>
    </p:spTree>
    <p:extLst>
      <p:ext uri="{BB962C8B-B14F-4D97-AF65-F5344CB8AC3E}">
        <p14:creationId xmlns:p14="http://schemas.microsoft.com/office/powerpoint/2010/main" val="3163573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endParaRPr 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a:p>
        </p:txBody>
      </p:sp>
      <p:sp>
        <p:nvSpPr>
          <p:cNvPr id="4" name="日期占位符 3"/>
          <p:cNvSpPr>
            <a:spLocks noGrp="1"/>
          </p:cNvSpPr>
          <p:nvPr>
            <p:ph type="dt" sz="half" idx="10"/>
          </p:nvPr>
        </p:nvSpPr>
        <p:spPr/>
        <p:txBody>
          <a:bodyPr/>
          <a:lstStyle/>
          <a:p>
            <a:fld id="{C1631960-4886-4982-8791-3F50A5F489B1}" type="datetimeFigureOut">
              <a:rPr lang="en-US" smtClean="0"/>
              <a:t>1/11/2022</a:t>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1FCB5B5E-74B6-4D80-900F-3FE01350DC09}" type="slidenum">
              <a:rPr lang="en-US" smtClean="0"/>
              <a:t>‹#›</a:t>
            </a:fld>
            <a:endParaRPr lang="en-US"/>
          </a:p>
        </p:txBody>
      </p:sp>
    </p:spTree>
    <p:extLst>
      <p:ext uri="{BB962C8B-B14F-4D97-AF65-F5344CB8AC3E}">
        <p14:creationId xmlns:p14="http://schemas.microsoft.com/office/powerpoint/2010/main" val="2698244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3"/>
          <p:cNvSpPr>
            <a:spLocks noGrp="1"/>
          </p:cNvSpPr>
          <p:nvPr>
            <p:ph type="dt" sz="half" idx="10"/>
          </p:nvPr>
        </p:nvSpPr>
        <p:spPr/>
        <p:txBody>
          <a:bodyPr/>
          <a:lstStyle/>
          <a:p>
            <a:fld id="{C1631960-4886-4982-8791-3F50A5F489B1}" type="datetimeFigureOut">
              <a:rPr lang="en-US" smtClean="0"/>
              <a:t>1/11/2022</a:t>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1FCB5B5E-74B6-4D80-900F-3FE01350DC09}" type="slidenum">
              <a:rPr lang="en-US" smtClean="0"/>
              <a:t>‹#›</a:t>
            </a:fld>
            <a:endParaRPr lang="en-US"/>
          </a:p>
        </p:txBody>
      </p:sp>
    </p:spTree>
    <p:extLst>
      <p:ext uri="{BB962C8B-B14F-4D97-AF65-F5344CB8AC3E}">
        <p14:creationId xmlns:p14="http://schemas.microsoft.com/office/powerpoint/2010/main" val="3971040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endParaRPr 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3"/>
          <p:cNvSpPr>
            <a:spLocks noGrp="1"/>
          </p:cNvSpPr>
          <p:nvPr>
            <p:ph type="dt" sz="half" idx="10"/>
          </p:nvPr>
        </p:nvSpPr>
        <p:spPr/>
        <p:txBody>
          <a:bodyPr/>
          <a:lstStyle/>
          <a:p>
            <a:fld id="{C1631960-4886-4982-8791-3F50A5F489B1}" type="datetimeFigureOut">
              <a:rPr lang="en-US" smtClean="0"/>
              <a:t>1/11/2022</a:t>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1FCB5B5E-74B6-4D80-900F-3FE01350DC09}" type="slidenum">
              <a:rPr lang="en-US" smtClean="0"/>
              <a:t>‹#›</a:t>
            </a:fld>
            <a:endParaRPr lang="en-US"/>
          </a:p>
        </p:txBody>
      </p:sp>
    </p:spTree>
    <p:extLst>
      <p:ext uri="{BB962C8B-B14F-4D97-AF65-F5344CB8AC3E}">
        <p14:creationId xmlns:p14="http://schemas.microsoft.com/office/powerpoint/2010/main" val="22304880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自定义版式">
    <p:spTree>
      <p:nvGrpSpPr>
        <p:cNvPr id="1" name=""/>
        <p:cNvGrpSpPr/>
        <p:nvPr/>
      </p:nvGrpSpPr>
      <p:grpSpPr>
        <a:xfrm>
          <a:off x="0" y="0"/>
          <a:ext cx="0" cy="0"/>
          <a:chOff x="0" y="0"/>
          <a:chExt cx="0" cy="0"/>
        </a:xfrm>
      </p:grpSpPr>
      <p:pic>
        <p:nvPicPr>
          <p:cNvPr id="10" name="图片 9">
            <a:extLst>
              <a:ext uri="{FF2B5EF4-FFF2-40B4-BE49-F238E27FC236}">
                <a16:creationId xmlns:a16="http://schemas.microsoft.com/office/drawing/2014/main" id="{D1CC9EC2-26A1-434B-BDD9-48443F8B80ED}"/>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0"/>
            <a:ext cx="9144000" cy="6858000"/>
          </a:xfrm>
          <a:prstGeom prst="rect">
            <a:avLst/>
          </a:prstGeom>
        </p:spPr>
      </p:pic>
      <p:sp>
        <p:nvSpPr>
          <p:cNvPr id="14" name="椭圆 13">
            <a:extLst>
              <a:ext uri="{FF2B5EF4-FFF2-40B4-BE49-F238E27FC236}">
                <a16:creationId xmlns:a16="http://schemas.microsoft.com/office/drawing/2014/main" id="{56DD109B-B98A-40E9-B7C9-EF74DF86189E}"/>
              </a:ext>
            </a:extLst>
          </p:cNvPr>
          <p:cNvSpPr/>
          <p:nvPr userDrawn="1"/>
        </p:nvSpPr>
        <p:spPr>
          <a:xfrm>
            <a:off x="-2950327" y="-1268133"/>
            <a:ext cx="14668520" cy="9715500"/>
          </a:xfrm>
          <a:prstGeom prst="ellipse">
            <a:avLst/>
          </a:prstGeom>
          <a:gradFill flip="none" rotWithShape="1">
            <a:gsLst>
              <a:gs pos="47000">
                <a:schemeClr val="bg1">
                  <a:alpha val="78000"/>
                </a:schemeClr>
              </a:gs>
              <a:gs pos="100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任意多边形: 形状 14">
            <a:extLst>
              <a:ext uri="{FF2B5EF4-FFF2-40B4-BE49-F238E27FC236}">
                <a16:creationId xmlns:a16="http://schemas.microsoft.com/office/drawing/2014/main" id="{08801637-BAB4-487D-82C2-1C8DE9E8E768}"/>
              </a:ext>
            </a:extLst>
          </p:cNvPr>
          <p:cNvSpPr/>
          <p:nvPr userDrawn="1"/>
        </p:nvSpPr>
        <p:spPr>
          <a:xfrm>
            <a:off x="-5343522" y="-3884354"/>
            <a:ext cx="19502276" cy="14626708"/>
          </a:xfrm>
          <a:custGeom>
            <a:avLst/>
            <a:gdLst>
              <a:gd name="connsiteX0" fmla="*/ 7124699 w 26003035"/>
              <a:gd name="connsiteY0" fmla="*/ 3884354 h 14626708"/>
              <a:gd name="connsiteX1" fmla="*/ 7124699 w 26003035"/>
              <a:gd name="connsiteY1" fmla="*/ 10742354 h 14626708"/>
              <a:gd name="connsiteX2" fmla="*/ 19316699 w 26003035"/>
              <a:gd name="connsiteY2" fmla="*/ 10742354 h 14626708"/>
              <a:gd name="connsiteX3" fmla="*/ 19316699 w 26003035"/>
              <a:gd name="connsiteY3" fmla="*/ 3884354 h 14626708"/>
              <a:gd name="connsiteX4" fmla="*/ 0 w 26003035"/>
              <a:gd name="connsiteY4" fmla="*/ 0 h 14626708"/>
              <a:gd name="connsiteX5" fmla="*/ 26003035 w 26003035"/>
              <a:gd name="connsiteY5" fmla="*/ 0 h 14626708"/>
              <a:gd name="connsiteX6" fmla="*/ 26003035 w 26003035"/>
              <a:gd name="connsiteY6" fmla="*/ 14626708 h 14626708"/>
              <a:gd name="connsiteX7" fmla="*/ 0 w 26003035"/>
              <a:gd name="connsiteY7" fmla="*/ 14626708 h 146267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003035" h="14626708">
                <a:moveTo>
                  <a:pt x="7124699" y="3884354"/>
                </a:moveTo>
                <a:lnTo>
                  <a:pt x="7124699" y="10742354"/>
                </a:lnTo>
                <a:lnTo>
                  <a:pt x="19316699" y="10742354"/>
                </a:lnTo>
                <a:lnTo>
                  <a:pt x="19316699" y="3884354"/>
                </a:lnTo>
                <a:close/>
                <a:moveTo>
                  <a:pt x="0" y="0"/>
                </a:moveTo>
                <a:lnTo>
                  <a:pt x="26003035" y="0"/>
                </a:lnTo>
                <a:lnTo>
                  <a:pt x="26003035" y="14626708"/>
                </a:lnTo>
                <a:lnTo>
                  <a:pt x="0" y="14626708"/>
                </a:lnTo>
                <a:close/>
              </a:path>
            </a:pathLst>
          </a:custGeom>
          <a:solidFill>
            <a:srgbClr val="6666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961139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3"/>
          <p:cNvSpPr>
            <a:spLocks noGrp="1"/>
          </p:cNvSpPr>
          <p:nvPr>
            <p:ph type="dt" sz="half" idx="10"/>
          </p:nvPr>
        </p:nvSpPr>
        <p:spPr/>
        <p:txBody>
          <a:bodyPr/>
          <a:lstStyle/>
          <a:p>
            <a:fld id="{C1631960-4886-4982-8791-3F50A5F489B1}" type="datetimeFigureOut">
              <a:rPr lang="en-US" smtClean="0"/>
              <a:t>1/11/2022</a:t>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1FCB5B5E-74B6-4D80-900F-3FE01350DC09}" type="slidenum">
              <a:rPr lang="en-US" smtClean="0"/>
              <a:t>‹#›</a:t>
            </a:fld>
            <a:endParaRPr lang="en-US"/>
          </a:p>
        </p:txBody>
      </p:sp>
    </p:spTree>
    <p:extLst>
      <p:ext uri="{BB962C8B-B14F-4D97-AF65-F5344CB8AC3E}">
        <p14:creationId xmlns:p14="http://schemas.microsoft.com/office/powerpoint/2010/main" val="1096052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C1631960-4886-4982-8791-3F50A5F489B1}" type="datetimeFigureOut">
              <a:rPr lang="en-US" smtClean="0"/>
              <a:t>1/11/2022</a:t>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1FCB5B5E-74B6-4D80-900F-3FE01350DC09}" type="slidenum">
              <a:rPr lang="en-US" smtClean="0"/>
              <a:t>‹#›</a:t>
            </a:fld>
            <a:endParaRPr lang="en-US"/>
          </a:p>
        </p:txBody>
      </p:sp>
    </p:spTree>
    <p:extLst>
      <p:ext uri="{BB962C8B-B14F-4D97-AF65-F5344CB8AC3E}">
        <p14:creationId xmlns:p14="http://schemas.microsoft.com/office/powerpoint/2010/main" val="3878125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日期占位符 4"/>
          <p:cNvSpPr>
            <a:spLocks noGrp="1"/>
          </p:cNvSpPr>
          <p:nvPr>
            <p:ph type="dt" sz="half" idx="10"/>
          </p:nvPr>
        </p:nvSpPr>
        <p:spPr/>
        <p:txBody>
          <a:bodyPr/>
          <a:lstStyle/>
          <a:p>
            <a:fld id="{C1631960-4886-4982-8791-3F50A5F489B1}" type="datetimeFigureOut">
              <a:rPr lang="en-US" smtClean="0"/>
              <a:t>1/11/2022</a:t>
            </a:fld>
            <a:endParaRPr lang="en-US"/>
          </a:p>
        </p:txBody>
      </p:sp>
      <p:sp>
        <p:nvSpPr>
          <p:cNvPr id="6" name="页脚占位符 5"/>
          <p:cNvSpPr>
            <a:spLocks noGrp="1"/>
          </p:cNvSpPr>
          <p:nvPr>
            <p:ph type="ftr" sz="quarter" idx="11"/>
          </p:nvPr>
        </p:nvSpPr>
        <p:spPr/>
        <p:txBody>
          <a:bodyPr/>
          <a:lstStyle/>
          <a:p>
            <a:endParaRPr lang="en-US"/>
          </a:p>
        </p:txBody>
      </p:sp>
      <p:sp>
        <p:nvSpPr>
          <p:cNvPr id="7" name="灯片编号占位符 6"/>
          <p:cNvSpPr>
            <a:spLocks noGrp="1"/>
          </p:cNvSpPr>
          <p:nvPr>
            <p:ph type="sldNum" sz="quarter" idx="12"/>
          </p:nvPr>
        </p:nvSpPr>
        <p:spPr/>
        <p:txBody>
          <a:bodyPr/>
          <a:lstStyle/>
          <a:p>
            <a:fld id="{1FCB5B5E-74B6-4D80-900F-3FE01350DC09}" type="slidenum">
              <a:rPr lang="en-US" smtClean="0"/>
              <a:t>‹#›</a:t>
            </a:fld>
            <a:endParaRPr lang="en-US"/>
          </a:p>
        </p:txBody>
      </p:sp>
    </p:spTree>
    <p:extLst>
      <p:ext uri="{BB962C8B-B14F-4D97-AF65-F5344CB8AC3E}">
        <p14:creationId xmlns:p14="http://schemas.microsoft.com/office/powerpoint/2010/main" val="518330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endParaRPr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7" name="日期占位符 6"/>
          <p:cNvSpPr>
            <a:spLocks noGrp="1"/>
          </p:cNvSpPr>
          <p:nvPr>
            <p:ph type="dt" sz="half" idx="10"/>
          </p:nvPr>
        </p:nvSpPr>
        <p:spPr/>
        <p:txBody>
          <a:bodyPr/>
          <a:lstStyle/>
          <a:p>
            <a:fld id="{C1631960-4886-4982-8791-3F50A5F489B1}" type="datetimeFigureOut">
              <a:rPr lang="en-US" smtClean="0"/>
              <a:t>1/11/2022</a:t>
            </a:fld>
            <a:endParaRPr lang="en-US"/>
          </a:p>
        </p:txBody>
      </p:sp>
      <p:sp>
        <p:nvSpPr>
          <p:cNvPr id="8" name="页脚占位符 7"/>
          <p:cNvSpPr>
            <a:spLocks noGrp="1"/>
          </p:cNvSpPr>
          <p:nvPr>
            <p:ph type="ftr" sz="quarter" idx="11"/>
          </p:nvPr>
        </p:nvSpPr>
        <p:spPr/>
        <p:txBody>
          <a:bodyPr/>
          <a:lstStyle/>
          <a:p>
            <a:endParaRPr lang="en-US"/>
          </a:p>
        </p:txBody>
      </p:sp>
      <p:sp>
        <p:nvSpPr>
          <p:cNvPr id="9" name="灯片编号占位符 8"/>
          <p:cNvSpPr>
            <a:spLocks noGrp="1"/>
          </p:cNvSpPr>
          <p:nvPr>
            <p:ph type="sldNum" sz="quarter" idx="12"/>
          </p:nvPr>
        </p:nvSpPr>
        <p:spPr/>
        <p:txBody>
          <a:bodyPr/>
          <a:lstStyle/>
          <a:p>
            <a:fld id="{1FCB5B5E-74B6-4D80-900F-3FE01350DC09}" type="slidenum">
              <a:rPr lang="en-US" smtClean="0"/>
              <a:t>‹#›</a:t>
            </a:fld>
            <a:endParaRPr lang="en-US"/>
          </a:p>
        </p:txBody>
      </p:sp>
    </p:spTree>
    <p:extLst>
      <p:ext uri="{BB962C8B-B14F-4D97-AF65-F5344CB8AC3E}">
        <p14:creationId xmlns:p14="http://schemas.microsoft.com/office/powerpoint/2010/main" val="2694056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日期占位符 2"/>
          <p:cNvSpPr>
            <a:spLocks noGrp="1"/>
          </p:cNvSpPr>
          <p:nvPr>
            <p:ph type="dt" sz="half" idx="10"/>
          </p:nvPr>
        </p:nvSpPr>
        <p:spPr/>
        <p:txBody>
          <a:bodyPr/>
          <a:lstStyle/>
          <a:p>
            <a:fld id="{C1631960-4886-4982-8791-3F50A5F489B1}" type="datetimeFigureOut">
              <a:rPr lang="en-US" smtClean="0"/>
              <a:t>1/11/2022</a:t>
            </a:fld>
            <a:endParaRPr lang="en-US"/>
          </a:p>
        </p:txBody>
      </p:sp>
      <p:sp>
        <p:nvSpPr>
          <p:cNvPr id="4" name="页脚占位符 3"/>
          <p:cNvSpPr>
            <a:spLocks noGrp="1"/>
          </p:cNvSpPr>
          <p:nvPr>
            <p:ph type="ftr" sz="quarter" idx="11"/>
          </p:nvPr>
        </p:nvSpPr>
        <p:spPr/>
        <p:txBody>
          <a:bodyPr/>
          <a:lstStyle/>
          <a:p>
            <a:endParaRPr lang="en-US"/>
          </a:p>
        </p:txBody>
      </p:sp>
      <p:sp>
        <p:nvSpPr>
          <p:cNvPr id="5" name="灯片编号占位符 4"/>
          <p:cNvSpPr>
            <a:spLocks noGrp="1"/>
          </p:cNvSpPr>
          <p:nvPr>
            <p:ph type="sldNum" sz="quarter" idx="12"/>
          </p:nvPr>
        </p:nvSpPr>
        <p:spPr/>
        <p:txBody>
          <a:bodyPr/>
          <a:lstStyle/>
          <a:p>
            <a:fld id="{1FCB5B5E-74B6-4D80-900F-3FE01350DC09}" type="slidenum">
              <a:rPr lang="en-US" smtClean="0"/>
              <a:t>‹#›</a:t>
            </a:fld>
            <a:endParaRPr lang="en-US"/>
          </a:p>
        </p:txBody>
      </p:sp>
    </p:spTree>
    <p:extLst>
      <p:ext uri="{BB962C8B-B14F-4D97-AF65-F5344CB8AC3E}">
        <p14:creationId xmlns:p14="http://schemas.microsoft.com/office/powerpoint/2010/main" val="1733327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1631960-4886-4982-8791-3F50A5F489B1}" type="datetimeFigureOut">
              <a:rPr lang="en-US" smtClean="0"/>
              <a:t>1/11/2022</a:t>
            </a:fld>
            <a:endParaRPr lang="en-US"/>
          </a:p>
        </p:txBody>
      </p:sp>
      <p:sp>
        <p:nvSpPr>
          <p:cNvPr id="3" name="页脚占位符 2"/>
          <p:cNvSpPr>
            <a:spLocks noGrp="1"/>
          </p:cNvSpPr>
          <p:nvPr>
            <p:ph type="ftr" sz="quarter" idx="11"/>
          </p:nvPr>
        </p:nvSpPr>
        <p:spPr/>
        <p:txBody>
          <a:bodyPr/>
          <a:lstStyle/>
          <a:p>
            <a:endParaRPr lang="en-US"/>
          </a:p>
        </p:txBody>
      </p:sp>
      <p:sp>
        <p:nvSpPr>
          <p:cNvPr id="4" name="灯片编号占位符 3"/>
          <p:cNvSpPr>
            <a:spLocks noGrp="1"/>
          </p:cNvSpPr>
          <p:nvPr>
            <p:ph type="sldNum" sz="quarter" idx="12"/>
          </p:nvPr>
        </p:nvSpPr>
        <p:spPr/>
        <p:txBody>
          <a:bodyPr/>
          <a:lstStyle/>
          <a:p>
            <a:fld id="{1FCB5B5E-74B6-4D80-900F-3FE01350DC09}" type="slidenum">
              <a:rPr lang="en-US" smtClean="0"/>
              <a:t>‹#›</a:t>
            </a:fld>
            <a:endParaRPr lang="en-US"/>
          </a:p>
        </p:txBody>
      </p:sp>
    </p:spTree>
    <p:extLst>
      <p:ext uri="{BB962C8B-B14F-4D97-AF65-F5344CB8AC3E}">
        <p14:creationId xmlns:p14="http://schemas.microsoft.com/office/powerpoint/2010/main" val="2175729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endParaRPr 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C1631960-4886-4982-8791-3F50A5F489B1}" type="datetimeFigureOut">
              <a:rPr lang="en-US" smtClean="0"/>
              <a:t>1/11/2022</a:t>
            </a:fld>
            <a:endParaRPr lang="en-US"/>
          </a:p>
        </p:txBody>
      </p:sp>
      <p:sp>
        <p:nvSpPr>
          <p:cNvPr id="6" name="页脚占位符 5"/>
          <p:cNvSpPr>
            <a:spLocks noGrp="1"/>
          </p:cNvSpPr>
          <p:nvPr>
            <p:ph type="ftr" sz="quarter" idx="11"/>
          </p:nvPr>
        </p:nvSpPr>
        <p:spPr/>
        <p:txBody>
          <a:bodyPr/>
          <a:lstStyle/>
          <a:p>
            <a:endParaRPr lang="en-US"/>
          </a:p>
        </p:txBody>
      </p:sp>
      <p:sp>
        <p:nvSpPr>
          <p:cNvPr id="7" name="灯片编号占位符 6"/>
          <p:cNvSpPr>
            <a:spLocks noGrp="1"/>
          </p:cNvSpPr>
          <p:nvPr>
            <p:ph type="sldNum" sz="quarter" idx="12"/>
          </p:nvPr>
        </p:nvSpPr>
        <p:spPr/>
        <p:txBody>
          <a:bodyPr/>
          <a:lstStyle/>
          <a:p>
            <a:fld id="{1FCB5B5E-74B6-4D80-900F-3FE01350DC09}" type="slidenum">
              <a:rPr lang="en-US" smtClean="0"/>
              <a:t>‹#›</a:t>
            </a:fld>
            <a:endParaRPr lang="en-US"/>
          </a:p>
        </p:txBody>
      </p:sp>
    </p:spTree>
    <p:extLst>
      <p:ext uri="{BB962C8B-B14F-4D97-AF65-F5344CB8AC3E}">
        <p14:creationId xmlns:p14="http://schemas.microsoft.com/office/powerpoint/2010/main" val="3292453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endParaRPr 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C1631960-4886-4982-8791-3F50A5F489B1}" type="datetimeFigureOut">
              <a:rPr lang="en-US" smtClean="0"/>
              <a:t>1/11/2022</a:t>
            </a:fld>
            <a:endParaRPr lang="en-US"/>
          </a:p>
        </p:txBody>
      </p:sp>
      <p:sp>
        <p:nvSpPr>
          <p:cNvPr id="6" name="页脚占位符 5"/>
          <p:cNvSpPr>
            <a:spLocks noGrp="1"/>
          </p:cNvSpPr>
          <p:nvPr>
            <p:ph type="ftr" sz="quarter" idx="11"/>
          </p:nvPr>
        </p:nvSpPr>
        <p:spPr/>
        <p:txBody>
          <a:bodyPr/>
          <a:lstStyle/>
          <a:p>
            <a:endParaRPr lang="en-US"/>
          </a:p>
        </p:txBody>
      </p:sp>
      <p:sp>
        <p:nvSpPr>
          <p:cNvPr id="7" name="灯片编号占位符 6"/>
          <p:cNvSpPr>
            <a:spLocks noGrp="1"/>
          </p:cNvSpPr>
          <p:nvPr>
            <p:ph type="sldNum" sz="quarter" idx="12"/>
          </p:nvPr>
        </p:nvSpPr>
        <p:spPr/>
        <p:txBody>
          <a:bodyPr/>
          <a:lstStyle/>
          <a:p>
            <a:fld id="{1FCB5B5E-74B6-4D80-900F-3FE01350DC09}" type="slidenum">
              <a:rPr lang="en-US" smtClean="0"/>
              <a:t>‹#›</a:t>
            </a:fld>
            <a:endParaRPr lang="en-US"/>
          </a:p>
        </p:txBody>
      </p:sp>
    </p:spTree>
    <p:extLst>
      <p:ext uri="{BB962C8B-B14F-4D97-AF65-F5344CB8AC3E}">
        <p14:creationId xmlns:p14="http://schemas.microsoft.com/office/powerpoint/2010/main" val="4048907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endParaRPr 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631960-4886-4982-8791-3F50A5F489B1}" type="datetimeFigureOut">
              <a:rPr lang="en-US" smtClean="0"/>
              <a:t>1/11/2022</a:t>
            </a:fld>
            <a:endParaRPr 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CB5B5E-74B6-4D80-900F-3FE01350DC09}" type="slidenum">
              <a:rPr lang="en-US" smtClean="0"/>
              <a:t>‹#›</a:t>
            </a:fld>
            <a:endParaRPr lang="en-US"/>
          </a:p>
        </p:txBody>
      </p:sp>
    </p:spTree>
    <p:extLst>
      <p:ext uri="{BB962C8B-B14F-4D97-AF65-F5344CB8AC3E}">
        <p14:creationId xmlns:p14="http://schemas.microsoft.com/office/powerpoint/2010/main" val="22589796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矩形 23">
            <a:extLst>
              <a:ext uri="{FF2B5EF4-FFF2-40B4-BE49-F238E27FC236}">
                <a16:creationId xmlns:a16="http://schemas.microsoft.com/office/drawing/2014/main" id="{AB532EF2-1160-41F2-BE25-1BDC1BF72101}"/>
              </a:ext>
            </a:extLst>
          </p:cNvPr>
          <p:cNvSpPr/>
          <p:nvPr/>
        </p:nvSpPr>
        <p:spPr>
          <a:xfrm>
            <a:off x="-36512" y="-46354"/>
            <a:ext cx="9144000" cy="2708434"/>
          </a:xfrm>
          <a:prstGeom prst="rect">
            <a:avLst/>
          </a:prstGeom>
          <a:ln>
            <a:noFill/>
          </a:ln>
        </p:spPr>
        <p:txBody>
          <a:bodyPr wrap="square" anchor="ctr" anchorCtr="0">
            <a:spAutoFit/>
          </a:bodyPr>
          <a:lstStyle/>
          <a:p>
            <a:pPr algn="ctr" defTabSz="1218692"/>
            <a:r>
              <a:rPr lang="en-US" altLang="zh-CN" sz="3400" b="1" dirty="0">
                <a:solidFill>
                  <a:srgbClr val="0000FF"/>
                </a:solidFill>
                <a:effectLst>
                  <a:glow rad="127000">
                    <a:srgbClr val="FFFFFF"/>
                  </a:glow>
                </a:effectLst>
                <a:latin typeface="微软雅黑" panose="020B0503020204020204" pitchFamily="34" charset="-122"/>
              </a:rPr>
              <a:t>Attributing the nonlinear relationship between crop yield and climate for the North China Plain based on ISIMIP3a counterfactual-factual data and the VIP model</a:t>
            </a:r>
            <a:endParaRPr lang="zh-CN" altLang="en-US" sz="3400" b="1" dirty="0">
              <a:solidFill>
                <a:srgbClr val="0000FF"/>
              </a:solidFill>
              <a:effectLst>
                <a:glow rad="127000">
                  <a:srgbClr val="FFFFFF"/>
                </a:glow>
              </a:effectLst>
              <a:latin typeface="微软雅黑" panose="020B0503020204020204" pitchFamily="34" charset="-122"/>
            </a:endParaRPr>
          </a:p>
        </p:txBody>
      </p:sp>
      <p:sp>
        <p:nvSpPr>
          <p:cNvPr id="20" name="副标题 2"/>
          <p:cNvSpPr txBox="1">
            <a:spLocks/>
          </p:cNvSpPr>
          <p:nvPr/>
        </p:nvSpPr>
        <p:spPr>
          <a:xfrm>
            <a:off x="107504" y="2758020"/>
            <a:ext cx="8892480" cy="1103028"/>
          </a:xfrm>
          <a:prstGeom prst="rect">
            <a:avLst/>
          </a:prstGeom>
        </p:spPr>
        <p:txBody>
          <a:bodyPr>
            <a:noAutofit/>
          </a:bodyPr>
          <a:lstStyle/>
          <a:p>
            <a:pPr marL="228600" lvl="0" indent="-228600" algn="ctr">
              <a:lnSpc>
                <a:spcPct val="90000"/>
              </a:lnSpc>
              <a:spcBef>
                <a:spcPts val="1000"/>
              </a:spcBef>
              <a:defRPr/>
            </a:pPr>
            <a:r>
              <a:rPr lang="en-US" altLang="zh-CN" sz="3200" b="1" dirty="0">
                <a:solidFill>
                  <a:srgbClr val="FF0000"/>
                </a:solidFill>
                <a:latin typeface="微软雅黑" panose="020B0503020204020204" pitchFamily="34" charset="-122"/>
                <a:ea typeface="微软雅黑" panose="020B0503020204020204" pitchFamily="34" charset="-122"/>
              </a:rPr>
              <a:t>Suxia Liu</a:t>
            </a:r>
            <a:r>
              <a:rPr lang="en-US" altLang="zh-CN" sz="3200" b="1" baseline="30000" noProof="0" dirty="0">
                <a:solidFill>
                  <a:srgbClr val="FF0000"/>
                </a:solidFill>
                <a:latin typeface="微软雅黑" panose="020B0503020204020204" pitchFamily="34" charset="-122"/>
                <a:ea typeface="微软雅黑" panose="020B0503020204020204" pitchFamily="34" charset="-122"/>
              </a:rPr>
              <a:t>1</a:t>
            </a:r>
            <a:r>
              <a:rPr lang="en-US" altLang="zh-CN" sz="3200" b="1" baseline="30000" dirty="0">
                <a:solidFill>
                  <a:srgbClr val="FF0000"/>
                </a:solidFill>
                <a:latin typeface="微软雅黑" panose="020B0503020204020204" pitchFamily="34" charset="-122"/>
                <a:ea typeface="微软雅黑" panose="020B0503020204020204" pitchFamily="34" charset="-122"/>
              </a:rPr>
              <a:t>,2</a:t>
            </a:r>
            <a:r>
              <a:rPr lang="zh-CN" altLang="en-US" sz="3200" b="1" noProof="0" dirty="0">
                <a:solidFill>
                  <a:srgbClr val="FF0000"/>
                </a:solidFill>
                <a:latin typeface="微软雅黑" panose="020B0503020204020204" pitchFamily="34" charset="-122"/>
                <a:ea typeface="微软雅黑" panose="020B0503020204020204" pitchFamily="34" charset="-122"/>
              </a:rPr>
              <a:t>，</a:t>
            </a:r>
            <a:r>
              <a:rPr lang="en-US" altLang="zh-CN" sz="3200" b="1" dirty="0" err="1">
                <a:solidFill>
                  <a:srgbClr val="FF0000"/>
                </a:solidFill>
                <a:latin typeface="微软雅黑" panose="020B0503020204020204" pitchFamily="34" charset="-122"/>
                <a:ea typeface="微软雅黑" panose="020B0503020204020204" pitchFamily="34" charset="-122"/>
              </a:rPr>
              <a:t>Tingting</a:t>
            </a:r>
            <a:r>
              <a:rPr lang="en-US" altLang="zh-CN" sz="3200" b="1" dirty="0">
                <a:solidFill>
                  <a:srgbClr val="FF0000"/>
                </a:solidFill>
                <a:latin typeface="微软雅黑" panose="020B0503020204020204" pitchFamily="34" charset="-122"/>
                <a:ea typeface="微软雅黑" panose="020B0503020204020204" pitchFamily="34" charset="-122"/>
              </a:rPr>
              <a:t> Yao</a:t>
            </a:r>
            <a:r>
              <a:rPr lang="en-US" altLang="zh-CN" sz="3200" b="1" baseline="30000" dirty="0">
                <a:solidFill>
                  <a:srgbClr val="FF0000"/>
                </a:solidFill>
                <a:latin typeface="微软雅黑" panose="020B0503020204020204" pitchFamily="34" charset="-122"/>
                <a:ea typeface="微软雅黑" panose="020B0503020204020204" pitchFamily="34" charset="-122"/>
              </a:rPr>
              <a:t>1,2</a:t>
            </a:r>
            <a:r>
              <a:rPr lang="en-US" altLang="zh-CN" sz="3200" b="1" dirty="0">
                <a:solidFill>
                  <a:srgbClr val="FF0000"/>
                </a:solidFill>
                <a:latin typeface="微软雅黑" panose="020B0503020204020204" pitchFamily="34" charset="-122"/>
                <a:ea typeface="微软雅黑" panose="020B0503020204020204" pitchFamily="34" charset="-122"/>
              </a:rPr>
              <a:t>, Shi Hu</a:t>
            </a:r>
            <a:r>
              <a:rPr lang="en-US" altLang="zh-CN" sz="3200" b="1" baseline="30000" dirty="0">
                <a:solidFill>
                  <a:srgbClr val="FF0000"/>
                </a:solidFill>
                <a:latin typeface="微软雅黑" panose="020B0503020204020204" pitchFamily="34" charset="-122"/>
                <a:ea typeface="微软雅黑" panose="020B0503020204020204" pitchFamily="34" charset="-122"/>
              </a:rPr>
              <a:t>1</a:t>
            </a:r>
            <a:r>
              <a:rPr lang="zh-CN" altLang="en-US" sz="3200" b="1" dirty="0">
                <a:solidFill>
                  <a:srgbClr val="FF0000"/>
                </a:solidFill>
                <a:latin typeface="微软雅黑" panose="020B0503020204020204" pitchFamily="34" charset="-122"/>
                <a:ea typeface="微软雅黑" panose="020B0503020204020204" pitchFamily="34" charset="-122"/>
              </a:rPr>
              <a:t>，</a:t>
            </a:r>
            <a:r>
              <a:rPr lang="en-US" altLang="zh-CN" sz="3200" b="1" dirty="0">
                <a:solidFill>
                  <a:srgbClr val="FF0000"/>
                </a:solidFill>
                <a:latin typeface="微软雅黑" panose="020B0503020204020204" pitchFamily="34" charset="-122"/>
                <a:ea typeface="微软雅黑" panose="020B0503020204020204" pitchFamily="34" charset="-122"/>
              </a:rPr>
              <a:t>Fred Hattermann</a:t>
            </a:r>
            <a:r>
              <a:rPr lang="en-US" altLang="zh-CN" sz="3200" b="1" baseline="30000" dirty="0">
                <a:solidFill>
                  <a:srgbClr val="FF0000"/>
                </a:solidFill>
                <a:latin typeface="微软雅黑" panose="020B0503020204020204" pitchFamily="34" charset="-122"/>
                <a:ea typeface="微软雅黑" panose="020B0503020204020204" pitchFamily="34" charset="-122"/>
              </a:rPr>
              <a:t>3</a:t>
            </a:r>
            <a:r>
              <a:rPr lang="zh-CN" altLang="en-US" sz="3200" b="1" dirty="0">
                <a:solidFill>
                  <a:srgbClr val="FF0000"/>
                </a:solidFill>
                <a:latin typeface="微软雅黑" panose="020B0503020204020204" pitchFamily="34" charset="-122"/>
                <a:ea typeface="微软雅黑" panose="020B0503020204020204" pitchFamily="34" charset="-122"/>
              </a:rPr>
              <a:t>，</a:t>
            </a:r>
            <a:r>
              <a:rPr lang="en-US" altLang="zh-CN" sz="3200" b="1" dirty="0">
                <a:solidFill>
                  <a:srgbClr val="FF0000"/>
                </a:solidFill>
                <a:latin typeface="微软雅黑" panose="020B0503020204020204" pitchFamily="34" charset="-122"/>
                <a:ea typeface="微软雅黑" panose="020B0503020204020204" pitchFamily="34" charset="-122"/>
              </a:rPr>
              <a:t> </a:t>
            </a:r>
            <a:r>
              <a:rPr lang="en-US" altLang="zh-CN" sz="3200" b="1" dirty="0" err="1">
                <a:solidFill>
                  <a:srgbClr val="FF0000"/>
                </a:solidFill>
                <a:latin typeface="微软雅黑" panose="020B0503020204020204" pitchFamily="34" charset="-122"/>
                <a:ea typeface="微软雅黑" panose="020B0503020204020204" pitchFamily="34" charset="-122"/>
              </a:rPr>
              <a:t>Valentina</a:t>
            </a:r>
            <a:r>
              <a:rPr lang="en-US" altLang="zh-CN" sz="3200" b="1" dirty="0">
                <a:solidFill>
                  <a:srgbClr val="FF0000"/>
                </a:solidFill>
                <a:latin typeface="微软雅黑" panose="020B0503020204020204" pitchFamily="34" charset="-122"/>
                <a:ea typeface="微软雅黑" panose="020B0503020204020204" pitchFamily="34" charset="-122"/>
              </a:rPr>
              <a:t> Krysanova</a:t>
            </a:r>
            <a:r>
              <a:rPr lang="en-US" altLang="zh-CN" sz="3200" b="1" baseline="30000" dirty="0">
                <a:solidFill>
                  <a:srgbClr val="FF0000"/>
                </a:solidFill>
                <a:latin typeface="微软雅黑" panose="020B0503020204020204" pitchFamily="34" charset="-122"/>
                <a:ea typeface="微软雅黑" panose="020B0503020204020204" pitchFamily="34" charset="-122"/>
              </a:rPr>
              <a:t>3</a:t>
            </a:r>
            <a:r>
              <a:rPr lang="zh-CN" altLang="en-US" sz="3200" b="1" dirty="0">
                <a:solidFill>
                  <a:srgbClr val="FF0000"/>
                </a:solidFill>
                <a:latin typeface="微软雅黑" panose="020B0503020204020204" pitchFamily="34" charset="-122"/>
                <a:ea typeface="微软雅黑" panose="020B0503020204020204" pitchFamily="34" charset="-122"/>
              </a:rPr>
              <a:t>，</a:t>
            </a:r>
            <a:r>
              <a:rPr lang="en-US" altLang="zh-CN" sz="3200" b="1" dirty="0" err="1">
                <a:solidFill>
                  <a:srgbClr val="FF0000"/>
                </a:solidFill>
                <a:latin typeface="微软雅黑" panose="020B0503020204020204" pitchFamily="34" charset="-122"/>
                <a:ea typeface="微软雅黑" panose="020B0503020204020204" pitchFamily="34" charset="-122"/>
              </a:rPr>
              <a:t>Xingguo</a:t>
            </a:r>
            <a:r>
              <a:rPr lang="en-US" altLang="zh-CN" sz="3200" b="1" dirty="0">
                <a:solidFill>
                  <a:srgbClr val="FF0000"/>
                </a:solidFill>
                <a:latin typeface="微软雅黑" panose="020B0503020204020204" pitchFamily="34" charset="-122"/>
                <a:ea typeface="微软雅黑" panose="020B0503020204020204" pitchFamily="34" charset="-122"/>
              </a:rPr>
              <a:t> Mo</a:t>
            </a:r>
            <a:r>
              <a:rPr lang="en-US" altLang="zh-CN" sz="3200" b="1" baseline="30000" dirty="0">
                <a:solidFill>
                  <a:srgbClr val="FF0000"/>
                </a:solidFill>
                <a:latin typeface="微软雅黑" panose="020B0503020204020204" pitchFamily="34" charset="-122"/>
                <a:ea typeface="微软雅黑" panose="020B0503020204020204" pitchFamily="34" charset="-122"/>
              </a:rPr>
              <a:t>1,2</a:t>
            </a:r>
            <a:endParaRPr kumimoji="0" lang="en-US" sz="3200" b="1" i="0" u="none" strike="noStrike" kern="1200" cap="none" spc="0" normalizeH="0" baseline="30000" noProof="0" dirty="0">
              <a:ln>
                <a:noFill/>
              </a:ln>
              <a:solidFill>
                <a:srgbClr val="FF0000"/>
              </a:solidFill>
              <a:effectLst/>
              <a:uLnTx/>
              <a:uFillTx/>
              <a:latin typeface="微软雅黑" panose="020B0503020204020204" pitchFamily="34" charset="-122"/>
              <a:ea typeface="微软雅黑" panose="020B0503020204020204" pitchFamily="34" charset="-122"/>
            </a:endParaRPr>
          </a:p>
        </p:txBody>
      </p:sp>
      <p:sp>
        <p:nvSpPr>
          <p:cNvPr id="2" name="TextBox 1"/>
          <p:cNvSpPr txBox="1"/>
          <p:nvPr/>
        </p:nvSpPr>
        <p:spPr>
          <a:xfrm>
            <a:off x="971602" y="4226312"/>
            <a:ext cx="7436067" cy="1938992"/>
          </a:xfrm>
          <a:prstGeom prst="rect">
            <a:avLst/>
          </a:prstGeom>
          <a:noFill/>
        </p:spPr>
        <p:txBody>
          <a:bodyPr wrap="square" rtlCol="0">
            <a:spAutoFit/>
          </a:bodyPr>
          <a:lstStyle/>
          <a:p>
            <a:r>
              <a:rPr lang="en-US" altLang="zh-CN" sz="2000" b="1" baseline="30000" dirty="0">
                <a:solidFill>
                  <a:srgbClr val="0000FF"/>
                </a:solidFill>
              </a:rPr>
              <a:t>1</a:t>
            </a:r>
            <a:r>
              <a:rPr lang="en-US" altLang="zh-CN" sz="2000" b="1" dirty="0">
                <a:solidFill>
                  <a:srgbClr val="0000FF"/>
                </a:solidFill>
              </a:rPr>
              <a:t>Key Laboratory of Water Cycle and Related Land Surface Processes, Institute of Geographic Sciences and Natural Resources Research, Chinese Academy of Sciences, Beijing 10010, China;</a:t>
            </a:r>
          </a:p>
          <a:p>
            <a:r>
              <a:rPr lang="en-US" sz="2000" b="1" baseline="30000" dirty="0">
                <a:solidFill>
                  <a:srgbClr val="0000FF"/>
                </a:solidFill>
              </a:rPr>
              <a:t>2</a:t>
            </a:r>
            <a:r>
              <a:rPr lang="en-US" altLang="zh-CN" sz="2000" b="1" dirty="0">
                <a:solidFill>
                  <a:srgbClr val="0000FF"/>
                </a:solidFill>
              </a:rPr>
              <a:t>College of Resources and Environment, Sino-Danish Center, University of Chinese Academy of Sciences, Beijing 100049, China; </a:t>
            </a:r>
            <a:r>
              <a:rPr lang="en-US" altLang="zh-CN" sz="2000" b="1" baseline="30000" dirty="0">
                <a:solidFill>
                  <a:srgbClr val="0000FF"/>
                </a:solidFill>
              </a:rPr>
              <a:t>3</a:t>
            </a:r>
            <a:r>
              <a:rPr lang="en-US" altLang="zh-CN" sz="2000" b="1" dirty="0">
                <a:solidFill>
                  <a:srgbClr val="0000FF"/>
                </a:solidFill>
              </a:rPr>
              <a:t>Potsdam Institute for Climate Impact Research, Germany</a:t>
            </a:r>
          </a:p>
        </p:txBody>
      </p:sp>
      <p:pic>
        <p:nvPicPr>
          <p:cNvPr id="7" name="图片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5627259"/>
            <a:ext cx="971600" cy="1230741"/>
          </a:xfrm>
          <a:prstGeom prst="rect">
            <a:avLst/>
          </a:prstGeom>
        </p:spPr>
      </p:pic>
      <p:pic>
        <p:nvPicPr>
          <p:cNvPr id="11" name="Picture 4" descr="所徽_副本"/>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07669" y="5925277"/>
            <a:ext cx="736331" cy="93272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sp>
        <p:nvSpPr>
          <p:cNvPr id="9" name="矩形 8"/>
          <p:cNvSpPr/>
          <p:nvPr/>
        </p:nvSpPr>
        <p:spPr>
          <a:xfrm>
            <a:off x="2483768" y="6364684"/>
            <a:ext cx="5256584" cy="338554"/>
          </a:xfrm>
          <a:prstGeom prst="rect">
            <a:avLst/>
          </a:prstGeom>
        </p:spPr>
        <p:txBody>
          <a:bodyPr wrap="square">
            <a:spAutoFit/>
          </a:bodyPr>
          <a:lstStyle/>
          <a:p>
            <a:r>
              <a:rPr lang="en-US" altLang="zh-CN" sz="1600" b="1" dirty="0">
                <a:solidFill>
                  <a:schemeClr val="tx2">
                    <a:lumMod val="60000"/>
                    <a:lumOff val="40000"/>
                  </a:schemeClr>
                </a:solidFill>
              </a:rPr>
              <a:t>ISIMIP  meting, Dec. 14, 2021, Zoom-meeting</a:t>
            </a:r>
            <a:endParaRPr lang="fr-FR" altLang="zh-CN" sz="1600" b="1" dirty="0">
              <a:solidFill>
                <a:schemeClr val="tx2">
                  <a:lumMod val="60000"/>
                  <a:lumOff val="40000"/>
                </a:schemeClr>
              </a:solidFill>
            </a:endParaRPr>
          </a:p>
        </p:txBody>
      </p:sp>
    </p:spTree>
    <p:extLst>
      <p:ext uri="{BB962C8B-B14F-4D97-AF65-F5344CB8AC3E}">
        <p14:creationId xmlns:p14="http://schemas.microsoft.com/office/powerpoint/2010/main" val="2291972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直接连接符 13"/>
          <p:cNvCxnSpPr/>
          <p:nvPr/>
        </p:nvCxnSpPr>
        <p:spPr>
          <a:xfrm>
            <a:off x="5966850" y="600922"/>
            <a:ext cx="3052630" cy="0"/>
          </a:xfrm>
          <a:prstGeom prst="line">
            <a:avLst/>
          </a:prstGeom>
          <a:ln w="34925" cmpd="sng"/>
          <a:effectLst>
            <a:innerShdw blurRad="63500" dist="50800" dir="13500000">
              <a:prstClr val="black">
                <a:alpha val="50000"/>
              </a:prstClr>
            </a:inn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7" name="矩形 6"/>
          <p:cNvSpPr/>
          <p:nvPr/>
        </p:nvSpPr>
        <p:spPr>
          <a:xfrm>
            <a:off x="6368663" y="139257"/>
            <a:ext cx="1697324" cy="461665"/>
          </a:xfrm>
          <a:prstGeom prst="rect">
            <a:avLst/>
          </a:prstGeom>
        </p:spPr>
        <p:txBody>
          <a:bodyPr wrap="none">
            <a:spAutoFit/>
          </a:bodyPr>
          <a:lstStyle/>
          <a:p>
            <a:r>
              <a:rPr lang="en-US" sz="2400" b="1" dirty="0">
                <a:solidFill>
                  <a:srgbClr val="2405DF"/>
                </a:solidFill>
              </a:rPr>
              <a:t>Background</a:t>
            </a:r>
          </a:p>
        </p:txBody>
      </p:sp>
      <p:sp>
        <p:nvSpPr>
          <p:cNvPr id="17" name="矩形 16"/>
          <p:cNvSpPr/>
          <p:nvPr/>
        </p:nvSpPr>
        <p:spPr>
          <a:xfrm>
            <a:off x="251520" y="637534"/>
            <a:ext cx="8640960" cy="6001643"/>
          </a:xfrm>
          <a:prstGeom prst="rect">
            <a:avLst/>
          </a:prstGeom>
          <a:solidFill>
            <a:schemeClr val="bg1"/>
          </a:solidFill>
        </p:spPr>
        <p:txBody>
          <a:bodyPr wrap="square">
            <a:spAutoFit/>
          </a:bodyPr>
          <a:lstStyle/>
          <a:p>
            <a:pPr>
              <a:buClr>
                <a:srgbClr val="FF0000"/>
              </a:buClr>
            </a:pPr>
            <a:r>
              <a:rPr lang="en-US" altLang="zh-CN" sz="1600" b="1" dirty="0">
                <a:solidFill>
                  <a:srgbClr val="0070C0"/>
                </a:solidFill>
              </a:rPr>
              <a:t>Based on our VIP model,  with the projection of the temperature rising 2 and 5°C, precipitation increasing and decreasing by 15% and 30%, atmospheric CO2 enriching to 500 and 700ppmv,  at the two typical counties in the, </a:t>
            </a:r>
            <a:r>
              <a:rPr lang="en-US" altLang="zh-CN" sz="1600" b="1" dirty="0" err="1">
                <a:solidFill>
                  <a:srgbClr val="0070C0"/>
                </a:solidFill>
              </a:rPr>
              <a:t>Botou</a:t>
            </a:r>
            <a:r>
              <a:rPr lang="en-US" altLang="zh-CN" sz="1600" b="1" dirty="0">
                <a:solidFill>
                  <a:srgbClr val="0070C0"/>
                </a:solidFill>
              </a:rPr>
              <a:t> in the north and </a:t>
            </a:r>
            <a:r>
              <a:rPr lang="en-US" altLang="zh-CN" sz="1600" b="1" dirty="0" err="1">
                <a:solidFill>
                  <a:srgbClr val="0070C0"/>
                </a:solidFill>
              </a:rPr>
              <a:t>Huaiyuan</a:t>
            </a:r>
            <a:r>
              <a:rPr lang="en-US" altLang="zh-CN" sz="1600" b="1" dirty="0">
                <a:solidFill>
                  <a:srgbClr val="0070C0"/>
                </a:solidFill>
              </a:rPr>
              <a:t> in the south of a winter wheat-summer maize cropping system in Huang-</a:t>
            </a:r>
            <a:r>
              <a:rPr lang="en-US" altLang="zh-CN" sz="1600" b="1" dirty="0" err="1">
                <a:solidFill>
                  <a:srgbClr val="0070C0"/>
                </a:solidFill>
              </a:rPr>
              <a:t>Huai</a:t>
            </a:r>
            <a:r>
              <a:rPr lang="en-US" altLang="zh-CN" sz="1600" b="1" dirty="0">
                <a:solidFill>
                  <a:srgbClr val="0070C0"/>
                </a:solidFill>
              </a:rPr>
              <a:t>-</a:t>
            </a:r>
            <a:r>
              <a:rPr lang="en-US" altLang="zh-CN" sz="1600" b="1" dirty="0" err="1">
                <a:solidFill>
                  <a:srgbClr val="0070C0"/>
                </a:solidFill>
              </a:rPr>
              <a:t>Hai</a:t>
            </a:r>
            <a:r>
              <a:rPr lang="en-US" altLang="zh-CN" sz="1600" b="1" dirty="0">
                <a:solidFill>
                  <a:srgbClr val="0070C0"/>
                </a:solidFill>
              </a:rPr>
              <a:t> (3H) Plain (covering most of the North China Plain) , totally 96 simulation combinations, our previous research (</a:t>
            </a:r>
            <a:r>
              <a:rPr lang="en-US" altLang="zh-CN" sz="1600" b="1" dirty="0">
                <a:solidFill>
                  <a:srgbClr val="FF0000"/>
                </a:solidFill>
              </a:rPr>
              <a:t>Liu et al., AFM, 2009</a:t>
            </a:r>
            <a:r>
              <a:rPr lang="en-US" altLang="zh-CN" sz="1600" b="1" dirty="0">
                <a:solidFill>
                  <a:srgbClr val="0070C0"/>
                </a:solidFill>
              </a:rPr>
              <a:t>) shows that the effects of climate change on grain production are significant. </a:t>
            </a:r>
          </a:p>
          <a:p>
            <a:pPr marL="285750" indent="-285750">
              <a:buClr>
                <a:srgbClr val="FF0000"/>
              </a:buClr>
              <a:buFont typeface="Wingdings" pitchFamily="2" charset="2"/>
              <a:buChar char="v"/>
            </a:pPr>
            <a:r>
              <a:rPr lang="en-US" altLang="zh-CN" sz="1600" b="1" dirty="0">
                <a:solidFill>
                  <a:srgbClr val="002060"/>
                </a:solidFill>
              </a:rPr>
              <a:t>The projected crop yields are significantly different from the baseline yield (1996-2004), with the minimum, mean (±standardized deviation, SD) and maximum changes being -46%, -10.3±20.3%, and 49%, respectively. </a:t>
            </a:r>
          </a:p>
          <a:p>
            <a:pPr marL="285750" indent="-285750">
              <a:buClr>
                <a:srgbClr val="FF0000"/>
              </a:buClr>
              <a:buFont typeface="Wingdings" pitchFamily="2" charset="2"/>
              <a:buChar char="v"/>
            </a:pPr>
            <a:r>
              <a:rPr lang="en-US" altLang="zh-CN" sz="1600" b="1" dirty="0">
                <a:solidFill>
                  <a:srgbClr val="002060"/>
                </a:solidFill>
              </a:rPr>
              <a:t>The overall yield reduction of -18.5±22.8% for a 5°C increase is significantly greater than -2.3±13.2% for a 2°C increase. </a:t>
            </a:r>
          </a:p>
          <a:p>
            <a:pPr marL="285750" indent="-285750">
              <a:buClr>
                <a:srgbClr val="FF0000"/>
              </a:buClr>
              <a:buFont typeface="Wingdings" pitchFamily="2" charset="2"/>
              <a:buChar char="v"/>
            </a:pPr>
            <a:r>
              <a:rPr lang="en-US" altLang="zh-CN" sz="1600" b="1" dirty="0">
                <a:solidFill>
                  <a:srgbClr val="002060"/>
                </a:solidFill>
              </a:rPr>
              <a:t>The negative effect of temperature rise on crop yield is partially mitigated by CO2 fertilization. </a:t>
            </a:r>
          </a:p>
          <a:p>
            <a:pPr marL="285750" indent="-285750">
              <a:buClr>
                <a:srgbClr val="FF0000"/>
              </a:buClr>
              <a:buFont typeface="Wingdings" pitchFamily="2" charset="2"/>
              <a:buChar char="v"/>
            </a:pPr>
            <a:r>
              <a:rPr lang="en-US" altLang="zh-CN" sz="1600" b="1" dirty="0">
                <a:solidFill>
                  <a:srgbClr val="002060"/>
                </a:solidFill>
              </a:rPr>
              <a:t>The response of a C3 crop (wheat) to the temperature rise is significantly more sensitive to CO2 fertilization and less negative than the response of C4 (maize), implying a challenge to the present double wheat-maize systems. </a:t>
            </a:r>
          </a:p>
          <a:p>
            <a:pPr marL="285750" indent="-285750">
              <a:buClr>
                <a:srgbClr val="FF0000"/>
              </a:buClr>
              <a:buFont typeface="Wingdings" pitchFamily="2" charset="2"/>
              <a:buChar char="v"/>
            </a:pPr>
            <a:r>
              <a:rPr lang="en-US" altLang="zh-CN" sz="1600" b="1" dirty="0">
                <a:solidFill>
                  <a:srgbClr val="002060"/>
                </a:solidFill>
              </a:rPr>
              <a:t>Increased precipitation significantly mitigated the loss and increased the projected gain of crop yield. Conversely, decreased precipitation significantly exacerbated the loss and reduced the projected gain of crop yield. </a:t>
            </a:r>
          </a:p>
          <a:p>
            <a:pPr marL="285750" indent="-285750">
              <a:buClr>
                <a:srgbClr val="FF0000"/>
              </a:buClr>
              <a:buFont typeface="Wingdings" pitchFamily="2" charset="2"/>
              <a:buChar char="v"/>
            </a:pPr>
            <a:r>
              <a:rPr lang="en-US" altLang="zh-CN" sz="1600" b="1" dirty="0">
                <a:solidFill>
                  <a:srgbClr val="002060"/>
                </a:solidFill>
              </a:rPr>
              <a:t>Irrigation helps to mitigate the decreased crop yield, but CO2 enrichment blurs the role of irrigation. The crops in the wetter southern 3H Plain (</a:t>
            </a:r>
            <a:r>
              <a:rPr lang="en-US" altLang="zh-CN" sz="1600" b="1" dirty="0" err="1">
                <a:solidFill>
                  <a:srgbClr val="002060"/>
                </a:solidFill>
              </a:rPr>
              <a:t>Huaiyuan</a:t>
            </a:r>
            <a:r>
              <a:rPr lang="en-US" altLang="zh-CN" sz="1600" b="1" dirty="0">
                <a:solidFill>
                  <a:srgbClr val="002060"/>
                </a:solidFill>
              </a:rPr>
              <a:t>) are significantly more sensitive to climate change than crops in the drier north (</a:t>
            </a:r>
            <a:r>
              <a:rPr lang="en-US" altLang="zh-CN" sz="1600" b="1" dirty="0" err="1">
                <a:solidFill>
                  <a:srgbClr val="002060"/>
                </a:solidFill>
              </a:rPr>
              <a:t>Botou</a:t>
            </a:r>
            <a:r>
              <a:rPr lang="en-US" altLang="zh-CN" sz="1600" b="1" dirty="0">
                <a:solidFill>
                  <a:srgbClr val="002060"/>
                </a:solidFill>
              </a:rPr>
              <a:t>). Thus CO2 fertilization effects might be greater under drier conditions. </a:t>
            </a:r>
          </a:p>
          <a:p>
            <a:pPr marL="285750" indent="-285750">
              <a:buClr>
                <a:srgbClr val="FF0000"/>
              </a:buClr>
              <a:buFont typeface="Wingdings" pitchFamily="2" charset="2"/>
              <a:buChar char="v"/>
            </a:pPr>
            <a:r>
              <a:rPr lang="en-US" altLang="zh-CN" sz="1600" b="1" dirty="0">
                <a:solidFill>
                  <a:srgbClr val="002060"/>
                </a:solidFill>
              </a:rPr>
              <a:t>The study provides suggestions for climate change adaptation and sound water resources management in the 3H Plain.</a:t>
            </a:r>
          </a:p>
        </p:txBody>
      </p:sp>
    </p:spTree>
    <p:extLst>
      <p:ext uri="{BB962C8B-B14F-4D97-AF65-F5344CB8AC3E}">
        <p14:creationId xmlns:p14="http://schemas.microsoft.com/office/powerpoint/2010/main" val="1500257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直接连接符 13"/>
          <p:cNvCxnSpPr/>
          <p:nvPr/>
        </p:nvCxnSpPr>
        <p:spPr>
          <a:xfrm>
            <a:off x="5966850" y="600922"/>
            <a:ext cx="3052630" cy="0"/>
          </a:xfrm>
          <a:prstGeom prst="line">
            <a:avLst/>
          </a:prstGeom>
          <a:ln w="34925" cmpd="sng"/>
          <a:effectLst>
            <a:innerShdw blurRad="63500" dist="50800" dir="13500000">
              <a:prstClr val="black">
                <a:alpha val="50000"/>
              </a:prstClr>
            </a:inn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7" name="矩形 6"/>
          <p:cNvSpPr/>
          <p:nvPr/>
        </p:nvSpPr>
        <p:spPr>
          <a:xfrm>
            <a:off x="6368663" y="139257"/>
            <a:ext cx="1697324" cy="461665"/>
          </a:xfrm>
          <a:prstGeom prst="rect">
            <a:avLst/>
          </a:prstGeom>
        </p:spPr>
        <p:txBody>
          <a:bodyPr wrap="none">
            <a:spAutoFit/>
          </a:bodyPr>
          <a:lstStyle/>
          <a:p>
            <a:r>
              <a:rPr lang="en-US" sz="2400" b="1" dirty="0">
                <a:solidFill>
                  <a:srgbClr val="2405DF"/>
                </a:solidFill>
              </a:rPr>
              <a:t>Background</a:t>
            </a:r>
          </a:p>
        </p:txBody>
      </p:sp>
      <p:sp>
        <p:nvSpPr>
          <p:cNvPr id="17" name="矩形 16"/>
          <p:cNvSpPr/>
          <p:nvPr/>
        </p:nvSpPr>
        <p:spPr>
          <a:xfrm>
            <a:off x="467544" y="760050"/>
            <a:ext cx="8551936" cy="5909310"/>
          </a:xfrm>
          <a:prstGeom prst="rect">
            <a:avLst/>
          </a:prstGeom>
          <a:solidFill>
            <a:schemeClr val="bg1"/>
          </a:solidFill>
        </p:spPr>
        <p:txBody>
          <a:bodyPr wrap="square">
            <a:spAutoFit/>
          </a:bodyPr>
          <a:lstStyle/>
          <a:p>
            <a:r>
              <a:rPr lang="en-US" altLang="zh-CN" b="1" dirty="0">
                <a:solidFill>
                  <a:srgbClr val="0070C0"/>
                </a:solidFill>
              </a:rPr>
              <a:t>These significant impacts of climate change to the crops in North China Plain were confirmed by the very recent research conducted by Jonas </a:t>
            </a:r>
            <a:r>
              <a:rPr lang="en-US" altLang="zh-CN" b="1" dirty="0" err="1">
                <a:solidFill>
                  <a:srgbClr val="FF0000"/>
                </a:solidFill>
              </a:rPr>
              <a:t>Jägermeyr’s</a:t>
            </a:r>
            <a:r>
              <a:rPr lang="en-US" altLang="zh-CN" b="1" dirty="0">
                <a:solidFill>
                  <a:srgbClr val="FF0000"/>
                </a:solidFill>
              </a:rPr>
              <a:t> team published in Nature Food 2021</a:t>
            </a:r>
            <a:r>
              <a:rPr lang="en-US" altLang="zh-CN" b="1" dirty="0">
                <a:solidFill>
                  <a:srgbClr val="0070C0"/>
                </a:solidFill>
              </a:rPr>
              <a:t>, based on the output of five CMIP6 (the international Climate Model </a:t>
            </a:r>
            <a:r>
              <a:rPr lang="en-US" altLang="zh-CN" b="1" dirty="0" err="1">
                <a:solidFill>
                  <a:srgbClr val="0070C0"/>
                </a:solidFill>
              </a:rPr>
              <a:t>Intercomparison</a:t>
            </a:r>
            <a:r>
              <a:rPr lang="en-US" altLang="zh-CN" b="1" dirty="0">
                <a:solidFill>
                  <a:srgbClr val="0070C0"/>
                </a:solidFill>
              </a:rPr>
              <a:t> Project) climate models  as the input to 12 crop models of the Agricultural Model </a:t>
            </a:r>
            <a:r>
              <a:rPr lang="en-US" altLang="zh-CN" b="1" dirty="0" err="1">
                <a:solidFill>
                  <a:srgbClr val="0070C0"/>
                </a:solidFill>
              </a:rPr>
              <a:t>Intercomparison</a:t>
            </a:r>
            <a:r>
              <a:rPr lang="en-US" altLang="zh-CN" b="1" dirty="0">
                <a:solidFill>
                  <a:srgbClr val="0070C0"/>
                </a:solidFill>
              </a:rPr>
              <a:t> and Improvement Project (</a:t>
            </a:r>
            <a:r>
              <a:rPr lang="en-US" altLang="zh-CN" b="1" dirty="0" err="1">
                <a:solidFill>
                  <a:srgbClr val="0070C0"/>
                </a:solidFill>
              </a:rPr>
              <a:t>AgMIP</a:t>
            </a:r>
            <a:r>
              <a:rPr lang="en-US" altLang="zh-CN" b="1" dirty="0">
                <a:solidFill>
                  <a:srgbClr val="0070C0"/>
                </a:solidFill>
              </a:rPr>
              <a:t>), totally 240 global climate-crop model simulations</a:t>
            </a:r>
            <a:r>
              <a:rPr lang="en-US" altLang="zh-CN" b="1" dirty="0">
                <a:solidFill>
                  <a:srgbClr val="002060"/>
                </a:solidFill>
              </a:rPr>
              <a:t>: </a:t>
            </a:r>
          </a:p>
          <a:p>
            <a:pPr marL="285750" indent="-285750">
              <a:buClr>
                <a:srgbClr val="FF0000"/>
              </a:buClr>
              <a:buFont typeface="Wingdings" pitchFamily="2" charset="2"/>
              <a:buChar char="v"/>
            </a:pPr>
            <a:r>
              <a:rPr lang="en-US" altLang="zh-CN" b="1" dirty="0">
                <a:solidFill>
                  <a:srgbClr val="002060"/>
                </a:solidFill>
              </a:rPr>
              <a:t>Maize in China, as the same as in other countries nearer the equator,  in </a:t>
            </a:r>
            <a:r>
              <a:rPr lang="en-US" altLang="zh-CN" b="1" dirty="0" err="1">
                <a:solidFill>
                  <a:srgbClr val="002060"/>
                </a:solidFill>
              </a:rPr>
              <a:t>cluding</a:t>
            </a:r>
            <a:r>
              <a:rPr lang="en-US" altLang="zh-CN" b="1" dirty="0">
                <a:solidFill>
                  <a:srgbClr val="002060"/>
                </a:solidFill>
              </a:rPr>
              <a:t> North and Central America, West Africa, Central Asia, Brazil will potentially see their maize yields decline in the coming years and beyond as average temperatures rise across these breadbasket regions, putting more stress on the plants.</a:t>
            </a:r>
          </a:p>
          <a:p>
            <a:pPr marL="285750" indent="-285750">
              <a:buClr>
                <a:srgbClr val="FF0000"/>
              </a:buClr>
              <a:buFont typeface="Wingdings" pitchFamily="2" charset="2"/>
              <a:buChar char="v"/>
            </a:pPr>
            <a:r>
              <a:rPr lang="en-US" altLang="zh-CN" b="1" dirty="0">
                <a:solidFill>
                  <a:srgbClr val="002060"/>
                </a:solidFill>
              </a:rPr>
              <a:t>Wheat, in North China Plains, as the same as other area in temperate climates, may see a broader area where it can be grown as temperatures rise, including the Northern United States and Canada, Central Asia, Southern Australia, and East Africa, but these gains may level off mid-century.</a:t>
            </a:r>
          </a:p>
          <a:p>
            <a:pPr marL="285750" indent="-285750">
              <a:buClr>
                <a:srgbClr val="FF0000"/>
              </a:buClr>
              <a:buFont typeface="Wingdings" pitchFamily="2" charset="2"/>
              <a:buChar char="v"/>
            </a:pPr>
            <a:r>
              <a:rPr lang="en-US" altLang="zh-CN" b="1" dirty="0">
                <a:solidFill>
                  <a:srgbClr val="002060"/>
                </a:solidFill>
              </a:rPr>
              <a:t>Higher temperatures affect the length of growing seasons and accelerate crop maturity. But temperature is not the only factor the models consider when simulating future crop yields. Higher levels of carbon dioxide in the atmosphere have a positive effect on photosynthesis and water retention, increasing crop yields, though often at a cost to nutrition. This effect happens more so for wheat than maize. Global changes in rainfall patterns, the frequency and duration of heat waves and droughts,  all can affect crop health and productivity. </a:t>
            </a:r>
          </a:p>
        </p:txBody>
      </p:sp>
    </p:spTree>
    <p:extLst>
      <p:ext uri="{BB962C8B-B14F-4D97-AF65-F5344CB8AC3E}">
        <p14:creationId xmlns:p14="http://schemas.microsoft.com/office/powerpoint/2010/main" val="1828806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直接连接符 13"/>
          <p:cNvCxnSpPr/>
          <p:nvPr/>
        </p:nvCxnSpPr>
        <p:spPr>
          <a:xfrm>
            <a:off x="6091370" y="612134"/>
            <a:ext cx="3052630" cy="0"/>
          </a:xfrm>
          <a:prstGeom prst="line">
            <a:avLst/>
          </a:prstGeom>
          <a:ln w="34925" cmpd="sng"/>
          <a:effectLst>
            <a:innerShdw blurRad="63500" dist="50800" dir="13500000">
              <a:prstClr val="black">
                <a:alpha val="50000"/>
              </a:prstClr>
            </a:inn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7" name="矩形 6"/>
          <p:cNvSpPr/>
          <p:nvPr/>
        </p:nvSpPr>
        <p:spPr>
          <a:xfrm>
            <a:off x="5436096" y="150469"/>
            <a:ext cx="3635482" cy="461665"/>
          </a:xfrm>
          <a:prstGeom prst="rect">
            <a:avLst/>
          </a:prstGeom>
        </p:spPr>
        <p:txBody>
          <a:bodyPr wrap="none">
            <a:spAutoFit/>
          </a:bodyPr>
          <a:lstStyle/>
          <a:p>
            <a:r>
              <a:rPr lang="en-US" altLang="zh-CN" sz="2400" b="1" dirty="0">
                <a:solidFill>
                  <a:srgbClr val="2405DF"/>
                </a:solidFill>
              </a:rPr>
              <a:t>Scientific issue</a:t>
            </a:r>
            <a:r>
              <a:rPr lang="en-US" sz="2400" b="1" dirty="0">
                <a:solidFill>
                  <a:srgbClr val="2405DF"/>
                </a:solidFill>
              </a:rPr>
              <a:t> /hypothesis</a:t>
            </a:r>
          </a:p>
        </p:txBody>
      </p:sp>
      <p:sp>
        <p:nvSpPr>
          <p:cNvPr id="17" name="矩形 16"/>
          <p:cNvSpPr/>
          <p:nvPr/>
        </p:nvSpPr>
        <p:spPr>
          <a:xfrm>
            <a:off x="179512" y="692696"/>
            <a:ext cx="8687612" cy="923330"/>
          </a:xfrm>
          <a:prstGeom prst="rect">
            <a:avLst/>
          </a:prstGeom>
          <a:solidFill>
            <a:schemeClr val="bg1"/>
          </a:solidFill>
        </p:spPr>
        <p:txBody>
          <a:bodyPr wrap="square">
            <a:spAutoFit/>
          </a:bodyPr>
          <a:lstStyle/>
          <a:p>
            <a:r>
              <a:rPr lang="en-US" altLang="zh-CN" b="1" dirty="0">
                <a:solidFill>
                  <a:srgbClr val="0070C0"/>
                </a:solidFill>
              </a:rPr>
              <a:t>By using both </a:t>
            </a:r>
            <a:r>
              <a:rPr lang="en-US" altLang="zh-CN" b="1" dirty="0" err="1">
                <a:solidFill>
                  <a:srgbClr val="0070C0"/>
                </a:solidFill>
              </a:rPr>
              <a:t>obsclim</a:t>
            </a:r>
            <a:r>
              <a:rPr lang="en-US" altLang="zh-CN" b="1" dirty="0">
                <a:solidFill>
                  <a:srgbClr val="0070C0"/>
                </a:solidFill>
              </a:rPr>
              <a:t> and </a:t>
            </a:r>
            <a:r>
              <a:rPr lang="en-US" altLang="zh-CN" b="1" dirty="0" err="1">
                <a:solidFill>
                  <a:srgbClr val="0070C0"/>
                </a:solidFill>
              </a:rPr>
              <a:t>counterclim</a:t>
            </a:r>
            <a:r>
              <a:rPr lang="en-US" altLang="zh-CN" b="1" dirty="0">
                <a:solidFill>
                  <a:srgbClr val="0070C0"/>
                </a:solidFill>
              </a:rPr>
              <a:t> of ISIMIP3a data  and the VIP(vegetation interface processes) distributed eco-hydrological model,  the nonlinear relationship between crop yield and climate is attributed in North China plain.</a:t>
            </a:r>
          </a:p>
        </p:txBody>
      </p:sp>
    </p:spTree>
    <p:extLst>
      <p:ext uri="{BB962C8B-B14F-4D97-AF65-F5344CB8AC3E}">
        <p14:creationId xmlns:p14="http://schemas.microsoft.com/office/powerpoint/2010/main" val="1028729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直接连接符 13"/>
          <p:cNvCxnSpPr/>
          <p:nvPr/>
        </p:nvCxnSpPr>
        <p:spPr>
          <a:xfrm>
            <a:off x="6091370" y="612134"/>
            <a:ext cx="3052630" cy="0"/>
          </a:xfrm>
          <a:prstGeom prst="line">
            <a:avLst/>
          </a:prstGeom>
          <a:ln w="34925" cmpd="sng"/>
          <a:effectLst>
            <a:innerShdw blurRad="63500" dist="50800" dir="13500000">
              <a:prstClr val="black">
                <a:alpha val="50000"/>
              </a:prstClr>
            </a:inn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7" name="矩形 6"/>
          <p:cNvSpPr/>
          <p:nvPr/>
        </p:nvSpPr>
        <p:spPr>
          <a:xfrm>
            <a:off x="6516216" y="135838"/>
            <a:ext cx="2499787" cy="461665"/>
          </a:xfrm>
          <a:prstGeom prst="rect">
            <a:avLst/>
          </a:prstGeom>
        </p:spPr>
        <p:txBody>
          <a:bodyPr wrap="none">
            <a:spAutoFit/>
          </a:bodyPr>
          <a:lstStyle/>
          <a:p>
            <a:r>
              <a:rPr lang="en-US" altLang="zh-CN" sz="2400" b="1" dirty="0">
                <a:solidFill>
                  <a:srgbClr val="2405DF"/>
                </a:solidFill>
              </a:rPr>
              <a:t>Value of the study</a:t>
            </a:r>
            <a:endParaRPr lang="en-US" sz="2400" b="1" dirty="0">
              <a:solidFill>
                <a:srgbClr val="2405DF"/>
              </a:solidFill>
            </a:endParaRPr>
          </a:p>
        </p:txBody>
      </p:sp>
      <p:sp>
        <p:nvSpPr>
          <p:cNvPr id="17" name="矩形 16"/>
          <p:cNvSpPr/>
          <p:nvPr/>
        </p:nvSpPr>
        <p:spPr>
          <a:xfrm>
            <a:off x="182960" y="980728"/>
            <a:ext cx="8687612" cy="2308324"/>
          </a:xfrm>
          <a:prstGeom prst="rect">
            <a:avLst/>
          </a:prstGeom>
          <a:solidFill>
            <a:schemeClr val="bg1"/>
          </a:solidFill>
        </p:spPr>
        <p:txBody>
          <a:bodyPr wrap="square">
            <a:spAutoFit/>
          </a:bodyPr>
          <a:lstStyle/>
          <a:p>
            <a:r>
              <a:rPr lang="en-US" altLang="zh-CN" b="1" dirty="0">
                <a:solidFill>
                  <a:srgbClr val="0070C0"/>
                </a:solidFill>
              </a:rPr>
              <a:t>The area affected by droughts in the recent decades is much lower than the years before in North China Plain.  While there are many climatic factors contributing to this beneficial trend, it is easy to be more attributed to the enhanced adaptation and implementation of national strategy, mostly irrigation</a:t>
            </a:r>
          </a:p>
          <a:p>
            <a:endParaRPr lang="en-US" altLang="zh-CN" b="1" dirty="0">
              <a:solidFill>
                <a:srgbClr val="0070C0"/>
              </a:solidFill>
            </a:endParaRPr>
          </a:p>
          <a:p>
            <a:r>
              <a:rPr lang="en-US" altLang="zh-CN" b="1" dirty="0">
                <a:solidFill>
                  <a:srgbClr val="0070C0"/>
                </a:solidFill>
              </a:rPr>
              <a:t>The attribution to be conducted in this study, with estimates of production losses, can be a basis for the loss and damage associated with climate change  and useful in estimating the costs of the adaptation of crop production systems in the North China Plain.</a:t>
            </a:r>
          </a:p>
        </p:txBody>
      </p:sp>
    </p:spTree>
    <p:extLst>
      <p:ext uri="{BB962C8B-B14F-4D97-AF65-F5344CB8AC3E}">
        <p14:creationId xmlns:p14="http://schemas.microsoft.com/office/powerpoint/2010/main" val="373772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l="9009"/>
          <a:stretch>
            <a:fillRect/>
          </a:stretch>
        </p:blipFill>
        <p:spPr bwMode="auto">
          <a:xfrm>
            <a:off x="0" y="1068134"/>
            <a:ext cx="1691680" cy="3315985"/>
          </a:xfrm>
          <a:prstGeom prst="rect">
            <a:avLst/>
          </a:prstGeom>
          <a:noFill/>
          <a:ln w="9525">
            <a:noFill/>
            <a:miter lim="800000"/>
            <a:headEnd/>
            <a:tailEnd/>
          </a:ln>
        </p:spPr>
      </p:pic>
      <p:pic>
        <p:nvPicPr>
          <p:cNvPr id="5" name="Picture 3"/>
          <p:cNvPicPr>
            <a:picLocks noChangeAspect="1" noChangeArrowheads="1"/>
          </p:cNvPicPr>
          <p:nvPr/>
        </p:nvPicPr>
        <p:blipFill>
          <a:blip r:embed="rId3" cstate="print"/>
          <a:srcRect/>
          <a:stretch>
            <a:fillRect/>
          </a:stretch>
        </p:blipFill>
        <p:spPr bwMode="auto">
          <a:xfrm>
            <a:off x="1475657" y="2948947"/>
            <a:ext cx="1727817" cy="2976331"/>
          </a:xfrm>
          <a:prstGeom prst="rect">
            <a:avLst/>
          </a:prstGeom>
          <a:noFill/>
          <a:ln w="9525">
            <a:noFill/>
            <a:miter lim="800000"/>
            <a:headEnd/>
            <a:tailEnd/>
          </a:ln>
        </p:spPr>
      </p:pic>
      <p:sp>
        <p:nvSpPr>
          <p:cNvPr id="8" name="矩形 7"/>
          <p:cNvSpPr/>
          <p:nvPr/>
        </p:nvSpPr>
        <p:spPr>
          <a:xfrm>
            <a:off x="3275856" y="4965171"/>
            <a:ext cx="5868144" cy="830997"/>
          </a:xfrm>
          <a:prstGeom prst="rect">
            <a:avLst/>
          </a:prstGeom>
        </p:spPr>
        <p:txBody>
          <a:bodyPr wrap="square">
            <a:spAutoFit/>
          </a:bodyPr>
          <a:lstStyle/>
          <a:p>
            <a:r>
              <a:rPr lang="en-US" altLang="zh-CN" sz="2400" b="1" dirty="0">
                <a:solidFill>
                  <a:schemeClr val="tx2">
                    <a:lumMod val="60000"/>
                    <a:lumOff val="40000"/>
                  </a:schemeClr>
                </a:solidFill>
              </a:rPr>
              <a:t>Mo and Liu et al., 2001;Mo et al., 2004; Mo et al., 2005; Mo et al., 2017</a:t>
            </a:r>
            <a:endParaRPr lang="fr-FR" altLang="zh-CN" sz="2400" b="1" dirty="0">
              <a:solidFill>
                <a:schemeClr val="tx2">
                  <a:lumMod val="60000"/>
                  <a:lumOff val="40000"/>
                </a:schemeClr>
              </a:solidFill>
            </a:endParaRPr>
          </a:p>
        </p:txBody>
      </p:sp>
      <p:pic>
        <p:nvPicPr>
          <p:cNvPr id="11" name="Picture 3" descr="gif"/>
          <p:cNvPicPr>
            <a:picLocks noChangeAspect="1" noChangeArrowheads="1" noCrop="1"/>
          </p:cNvPicPr>
          <p:nvPr/>
        </p:nvPicPr>
        <p:blipFill>
          <a:blip r:embed="rId4" cstate="print"/>
          <a:srcRect/>
          <a:stretch>
            <a:fillRect/>
          </a:stretch>
        </p:blipFill>
        <p:spPr bwMode="auto">
          <a:xfrm>
            <a:off x="0" y="4773149"/>
            <a:ext cx="1619672" cy="1586016"/>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9" name="矩形 8"/>
          <p:cNvSpPr/>
          <p:nvPr/>
        </p:nvSpPr>
        <p:spPr>
          <a:xfrm>
            <a:off x="0" y="1"/>
            <a:ext cx="9396536" cy="830997"/>
          </a:xfrm>
          <a:prstGeom prst="rect">
            <a:avLst/>
          </a:prstGeom>
        </p:spPr>
        <p:txBody>
          <a:bodyPr wrap="square">
            <a:spAutoFit/>
          </a:bodyPr>
          <a:lstStyle/>
          <a:p>
            <a:r>
              <a:rPr lang="en-US" altLang="zh-CN" sz="2400" b="1" dirty="0">
                <a:solidFill>
                  <a:srgbClr val="2405DF"/>
                </a:solidFill>
              </a:rPr>
              <a:t>VIP (</a:t>
            </a:r>
            <a:r>
              <a:rPr lang="en-US" altLang="zh-CN" sz="2400" b="1" dirty="0">
                <a:solidFill>
                  <a:srgbClr val="FF0000"/>
                </a:solidFill>
              </a:rPr>
              <a:t>Vegetation Interface Processes)</a:t>
            </a:r>
            <a:r>
              <a:rPr lang="zh-CN" altLang="en-US" sz="2400" b="1" dirty="0">
                <a:solidFill>
                  <a:srgbClr val="2405DF"/>
                </a:solidFill>
              </a:rPr>
              <a:t> </a:t>
            </a:r>
            <a:r>
              <a:rPr lang="en-US" altLang="zh-CN" sz="2400" b="1" dirty="0">
                <a:solidFill>
                  <a:srgbClr val="2405DF"/>
                </a:solidFill>
              </a:rPr>
              <a:t>distributed eco-hydrological dynamic models</a:t>
            </a:r>
            <a:endParaRPr lang="zh-CN" altLang="en-US" sz="2400" dirty="0"/>
          </a:p>
        </p:txBody>
      </p:sp>
      <p:pic>
        <p:nvPicPr>
          <p:cNvPr id="1026" name="Picture 2"/>
          <p:cNvPicPr>
            <a:picLocks noChangeAspect="1" noChangeArrowheads="1"/>
          </p:cNvPicPr>
          <p:nvPr/>
        </p:nvPicPr>
        <p:blipFill>
          <a:blip r:embed="rId5" cstate="print"/>
          <a:srcRect/>
          <a:stretch>
            <a:fillRect/>
          </a:stretch>
        </p:blipFill>
        <p:spPr bwMode="auto">
          <a:xfrm>
            <a:off x="3851920" y="995637"/>
            <a:ext cx="4376407" cy="3873523"/>
          </a:xfrm>
          <a:prstGeom prst="rect">
            <a:avLst/>
          </a:prstGeom>
          <a:noFill/>
          <a:ln w="9525">
            <a:noFill/>
            <a:miter lim="800000"/>
            <a:headEnd/>
            <a:tailEnd/>
          </a:ln>
        </p:spPr>
      </p:pic>
      <p:cxnSp>
        <p:nvCxnSpPr>
          <p:cNvPr id="10" name="直接连接符 9"/>
          <p:cNvCxnSpPr/>
          <p:nvPr/>
        </p:nvCxnSpPr>
        <p:spPr>
          <a:xfrm>
            <a:off x="0" y="1028733"/>
            <a:ext cx="9144000" cy="0"/>
          </a:xfrm>
          <a:prstGeom prst="line">
            <a:avLst/>
          </a:prstGeom>
          <a:ln w="34925" cmpd="sng"/>
          <a:effectLst>
            <a:innerShdw blurRad="63500" dist="50800" dir="13500000">
              <a:prstClr val="black">
                <a:alpha val="50000"/>
              </a:prstClr>
            </a:inn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3193734"/>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1403</TotalTime>
  <Words>909</Words>
  <Application>Microsoft Office PowerPoint</Application>
  <PresentationFormat>On-screen Show (4:3)</PresentationFormat>
  <Paragraphs>28</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微软雅黑</vt:lpstr>
      <vt:lpstr>宋体</vt:lpstr>
      <vt:lpstr>Arial</vt:lpstr>
      <vt:lpstr>Calibri</vt:lpstr>
      <vt:lpstr>Wingdings</vt:lpstr>
      <vt:lpstr>Office 主题​​</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Attribution of flood susceptibility based on ISIMIP3a in Qinghai-Tibet Plateau</dc:title>
  <dc:creator>Suxia</dc:creator>
  <cp:lastModifiedBy>Fred Hattermann</cp:lastModifiedBy>
  <cp:revision>82</cp:revision>
  <dcterms:created xsi:type="dcterms:W3CDTF">2022-01-05T17:57:17Z</dcterms:created>
  <dcterms:modified xsi:type="dcterms:W3CDTF">2022-01-11T08:25:45Z</dcterms:modified>
</cp:coreProperties>
</file>