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798" r:id="rId2"/>
    <p:sldId id="749" r:id="rId3"/>
    <p:sldId id="802" r:id="rId4"/>
    <p:sldId id="758" r:id="rId5"/>
    <p:sldId id="790" r:id="rId6"/>
    <p:sldId id="786" r:id="rId7"/>
    <p:sldId id="795" r:id="rId8"/>
    <p:sldId id="800" r:id="rId9"/>
    <p:sldId id="789" r:id="rId10"/>
    <p:sldId id="794" r:id="rId11"/>
    <p:sldId id="788" r:id="rId12"/>
    <p:sldId id="743" r:id="rId13"/>
  </p:sldIdLst>
  <p:sldSz cx="9144000" cy="6858000" type="screen4x3"/>
  <p:notesSz cx="6858000" cy="9144000"/>
  <p:custDataLst>
    <p:tags r:id="rId15"/>
  </p:custDataLst>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346">
          <p15:clr>
            <a:srgbClr val="A4A3A4"/>
          </p15:clr>
        </p15:guide>
        <p15:guide id="2" pos="4263">
          <p15:clr>
            <a:srgbClr val="A4A3A4"/>
          </p15:clr>
        </p15:guide>
        <p15:guide id="3" pos="5465">
          <p15:clr>
            <a:srgbClr val="A4A3A4"/>
          </p15:clr>
        </p15:guide>
        <p15:guide id="4" orient="horz" pos="3861" userDrawn="1">
          <p15:clr>
            <a:srgbClr val="A4A3A4"/>
          </p15:clr>
        </p15:guide>
        <p15:guide id="5" pos="4604" userDrawn="1">
          <p15:clr>
            <a:srgbClr val="A4A3A4"/>
          </p15:clr>
        </p15:guide>
        <p15:guide id="6" pos="5397" userDrawn="1">
          <p15:clr>
            <a:srgbClr val="A4A3A4"/>
          </p15:clr>
        </p15:guide>
        <p15:guide id="7" orient="horz" pos="1275">
          <p15:clr>
            <a:srgbClr val="A4A3A4"/>
          </p15:clr>
        </p15:guide>
        <p15:guide id="8" pos="3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2424FF"/>
    <a:srgbClr val="FF1313"/>
    <a:srgbClr val="0066CC"/>
    <a:srgbClr val="0F6FC6"/>
    <a:srgbClr val="E6E6E6"/>
    <a:srgbClr val="2C63B9"/>
    <a:srgbClr val="954D9F"/>
    <a:srgbClr val="D877D0"/>
    <a:srgbClr val="428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4052" autoAdjust="0"/>
  </p:normalViewPr>
  <p:slideViewPr>
    <p:cSldViewPr snapToGrid="0">
      <p:cViewPr varScale="1">
        <p:scale>
          <a:sx n="102" d="100"/>
          <a:sy n="102" d="100"/>
        </p:scale>
        <p:origin x="423" y="60"/>
      </p:cViewPr>
      <p:guideLst>
        <p:guide orient="horz" pos="346"/>
        <p:guide pos="4263"/>
        <p:guide pos="5465"/>
        <p:guide orient="horz" pos="3861"/>
        <p:guide pos="4604"/>
        <p:guide pos="5397"/>
        <p:guide orient="horz" pos="1275"/>
        <p:guide pos="342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4DA9E55-C5D6-4771-8615-390E70A9C8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FD9D5CC3-1D4D-4114-ACCA-663898F143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757A3C0-96CC-48DF-BC7F-12709DEFFC71}" type="datetimeFigureOut">
              <a:rPr lang="zh-CN" altLang="en-US"/>
              <a:pPr>
                <a:defRPr/>
              </a:pPr>
              <a:t>2021/12/15</a:t>
            </a:fld>
            <a:endParaRPr lang="zh-CN" altLang="en-US"/>
          </a:p>
        </p:txBody>
      </p:sp>
      <p:sp>
        <p:nvSpPr>
          <p:cNvPr id="4" name="幻灯片图像占位符 3">
            <a:extLst>
              <a:ext uri="{FF2B5EF4-FFF2-40B4-BE49-F238E27FC236}">
                <a16:creationId xmlns:a16="http://schemas.microsoft.com/office/drawing/2014/main" id="{96186243-1184-4FAD-AC35-6A607DE21BE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7BC8689-AACB-480D-A4B0-1FCF244EA0C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8ABDB0AA-C9D5-4822-AABE-625FF551E46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0305385E-00B8-49D7-99DE-1E2D470A365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E44BD01-BBC6-4EE7-B5F4-CBC45858DE7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a:extLst>
              <a:ext uri="{FF2B5EF4-FFF2-40B4-BE49-F238E27FC236}">
                <a16:creationId xmlns:a16="http://schemas.microsoft.com/office/drawing/2014/main" id="{A94B98B4-725C-4A61-9FC0-930DB498F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a:extLst>
              <a:ext uri="{FF2B5EF4-FFF2-40B4-BE49-F238E27FC236}">
                <a16:creationId xmlns:a16="http://schemas.microsoft.com/office/drawing/2014/main" id="{D2A56099-514B-4369-83AB-D4123A6E9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124" name="灯片编号占位符 3">
            <a:extLst>
              <a:ext uri="{FF2B5EF4-FFF2-40B4-BE49-F238E27FC236}">
                <a16:creationId xmlns:a16="http://schemas.microsoft.com/office/drawing/2014/main" id="{4A37439C-509C-4E18-8051-A4346E1C05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A42A87-C7B8-4AD3-96A2-26A010A17B81}" type="slidenum">
              <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94596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10</a:t>
            </a:fld>
            <a:endParaRPr lang="zh-CN" altLang="en-US">
              <a:solidFill>
                <a:srgbClr val="000000"/>
              </a:solidFill>
            </a:endParaRPr>
          </a:p>
        </p:txBody>
      </p:sp>
    </p:spTree>
    <p:extLst>
      <p:ext uri="{BB962C8B-B14F-4D97-AF65-F5344CB8AC3E}">
        <p14:creationId xmlns:p14="http://schemas.microsoft.com/office/powerpoint/2010/main" val="104266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11</a:t>
            </a:fld>
            <a:endParaRPr lang="zh-CN" altLang="en-US">
              <a:solidFill>
                <a:srgbClr val="000000"/>
              </a:solidFill>
            </a:endParaRPr>
          </a:p>
        </p:txBody>
      </p:sp>
    </p:spTree>
    <p:extLst>
      <p:ext uri="{BB962C8B-B14F-4D97-AF65-F5344CB8AC3E}">
        <p14:creationId xmlns:p14="http://schemas.microsoft.com/office/powerpoint/2010/main" val="17488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34D9D980-76D4-4E34-87B4-498E48A4D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a:extLst>
              <a:ext uri="{FF2B5EF4-FFF2-40B4-BE49-F238E27FC236}">
                <a16:creationId xmlns:a16="http://schemas.microsoft.com/office/drawing/2014/main" id="{AA4838DB-8D86-44F5-A2D6-BC08A390D6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灯片编号占位符 3">
            <a:extLst>
              <a:ext uri="{FF2B5EF4-FFF2-40B4-BE49-F238E27FC236}">
                <a16:creationId xmlns:a16="http://schemas.microsoft.com/office/drawing/2014/main" id="{46A87492-1019-4A96-AE56-4B624152E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1C4D4425-BBBE-4433-95F1-C538190E1BEE}" type="slidenum">
              <a:rPr lang="zh-CN" altLang="en-US">
                <a:solidFill>
                  <a:srgbClr val="000000"/>
                </a:solidFill>
              </a:rPr>
              <a:pPr/>
              <a:t>12</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51A42044-03DE-41E9-AD93-41E8F0FF9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17E7B712-9BB1-43CF-9010-DDA31366E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a:extLst>
              <a:ext uri="{FF2B5EF4-FFF2-40B4-BE49-F238E27FC236}">
                <a16:creationId xmlns:a16="http://schemas.microsoft.com/office/drawing/2014/main" id="{0FCBD41D-6061-4578-870C-1F96F1BD7D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EC92CF25-1A98-4A83-A265-6FBAAB576C3D}" type="slidenum">
              <a:rPr lang="zh-CN" altLang="en-US"/>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3</a:t>
            </a:fld>
            <a:endParaRPr lang="zh-CN" altLang="en-US">
              <a:solidFill>
                <a:srgbClr val="000000"/>
              </a:solidFill>
            </a:endParaRPr>
          </a:p>
        </p:txBody>
      </p:sp>
    </p:spTree>
    <p:extLst>
      <p:ext uri="{BB962C8B-B14F-4D97-AF65-F5344CB8AC3E}">
        <p14:creationId xmlns:p14="http://schemas.microsoft.com/office/powerpoint/2010/main" val="353725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4</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5</a:t>
            </a:fld>
            <a:endParaRPr lang="zh-CN" altLang="en-US">
              <a:solidFill>
                <a:srgbClr val="000000"/>
              </a:solidFill>
            </a:endParaRPr>
          </a:p>
        </p:txBody>
      </p:sp>
    </p:spTree>
    <p:extLst>
      <p:ext uri="{BB962C8B-B14F-4D97-AF65-F5344CB8AC3E}">
        <p14:creationId xmlns:p14="http://schemas.microsoft.com/office/powerpoint/2010/main" val="77507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6</a:t>
            </a:fld>
            <a:endParaRPr lang="zh-CN" altLang="en-US">
              <a:solidFill>
                <a:srgbClr val="000000"/>
              </a:solidFill>
            </a:endParaRPr>
          </a:p>
        </p:txBody>
      </p:sp>
    </p:spTree>
    <p:extLst>
      <p:ext uri="{BB962C8B-B14F-4D97-AF65-F5344CB8AC3E}">
        <p14:creationId xmlns:p14="http://schemas.microsoft.com/office/powerpoint/2010/main" val="202553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7</a:t>
            </a:fld>
            <a:endParaRPr lang="zh-CN" altLang="en-US">
              <a:solidFill>
                <a:srgbClr val="000000"/>
              </a:solidFill>
            </a:endParaRPr>
          </a:p>
        </p:txBody>
      </p:sp>
    </p:spTree>
    <p:extLst>
      <p:ext uri="{BB962C8B-B14F-4D97-AF65-F5344CB8AC3E}">
        <p14:creationId xmlns:p14="http://schemas.microsoft.com/office/powerpoint/2010/main" val="329662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8</a:t>
            </a:fld>
            <a:endParaRPr lang="zh-CN" altLang="en-US">
              <a:solidFill>
                <a:srgbClr val="000000"/>
              </a:solidFill>
            </a:endParaRPr>
          </a:p>
        </p:txBody>
      </p:sp>
    </p:spTree>
    <p:extLst>
      <p:ext uri="{BB962C8B-B14F-4D97-AF65-F5344CB8AC3E}">
        <p14:creationId xmlns:p14="http://schemas.microsoft.com/office/powerpoint/2010/main" val="85811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1A42F63-B586-4888-A2BC-BC847FE2D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6584B75-574D-4487-8AE4-5EA8C1E6F5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11268" name="灯片编号占位符 3">
            <a:extLst>
              <a:ext uri="{FF2B5EF4-FFF2-40B4-BE49-F238E27FC236}">
                <a16:creationId xmlns:a16="http://schemas.microsoft.com/office/drawing/2014/main" id="{D305BD61-1C07-4774-B625-D2D9F523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7F20B503-833D-4DE0-9021-72BAD190C4BC}" type="slidenum">
              <a:rPr lang="zh-CN" altLang="en-US">
                <a:solidFill>
                  <a:srgbClr val="000000"/>
                </a:solidFill>
              </a:rPr>
              <a:pPr/>
              <a:t>9</a:t>
            </a:fld>
            <a:endParaRPr lang="zh-CN" altLang="en-US">
              <a:solidFill>
                <a:srgbClr val="000000"/>
              </a:solidFill>
            </a:endParaRPr>
          </a:p>
        </p:txBody>
      </p:sp>
    </p:spTree>
    <p:extLst>
      <p:ext uri="{BB962C8B-B14F-4D97-AF65-F5344CB8AC3E}">
        <p14:creationId xmlns:p14="http://schemas.microsoft.com/office/powerpoint/2010/main" val="9685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ABB51F-4751-40DF-B04C-11149635E5A5}"/>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7F17F33-3097-420C-AE58-0815954974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CB389EC-C4A2-44C4-B26F-AE45D03126B8}"/>
              </a:ext>
            </a:extLst>
          </p:cNvPr>
          <p:cNvSpPr>
            <a:spLocks noGrp="1"/>
          </p:cNvSpPr>
          <p:nvPr>
            <p:ph type="dt" sz="half" idx="10"/>
          </p:nvPr>
        </p:nvSpPr>
        <p:spPr/>
        <p:txBody>
          <a:bodyPr/>
          <a:lstStyle>
            <a:lvl1pPr>
              <a:defRPr/>
            </a:lvl1pPr>
          </a:lstStyle>
          <a:p>
            <a:pPr>
              <a:defRPr/>
            </a:pPr>
            <a:endParaRPr lang="en-US"/>
          </a:p>
        </p:txBody>
      </p:sp>
      <p:sp>
        <p:nvSpPr>
          <p:cNvPr id="5" name="页脚占位符 4">
            <a:extLst>
              <a:ext uri="{FF2B5EF4-FFF2-40B4-BE49-F238E27FC236}">
                <a16:creationId xmlns:a16="http://schemas.microsoft.com/office/drawing/2014/main" id="{756EC8AF-162F-4463-A089-8219423A31B5}"/>
              </a:ext>
            </a:extLst>
          </p:cNvPr>
          <p:cNvSpPr>
            <a:spLocks noGrp="1"/>
          </p:cNvSpPr>
          <p:nvPr>
            <p:ph type="ftr" sz="quarter" idx="11"/>
          </p:nvPr>
        </p:nvSpPr>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BA5BC16B-2D86-436F-AF62-962AA5C7B440}"/>
              </a:ext>
            </a:extLst>
          </p:cNvPr>
          <p:cNvSpPr>
            <a:spLocks noGrp="1"/>
          </p:cNvSpPr>
          <p:nvPr>
            <p:ph type="sldNum" sz="quarter" idx="12"/>
          </p:nvPr>
        </p:nvSpPr>
        <p:spPr/>
        <p:txBody>
          <a:bodyPr/>
          <a:lstStyle>
            <a:lvl1pPr>
              <a:defRPr/>
            </a:lvl1pPr>
          </a:lstStyle>
          <a:p>
            <a:fld id="{47EDCA70-7A26-4E19-8709-629FB327D1DB}" type="slidenum">
              <a:rPr lang="zh-CN" altLang="en-US"/>
              <a:pPr/>
              <a:t>‹#›</a:t>
            </a:fld>
            <a:endParaRPr lang="en-US" altLang="zh-CN"/>
          </a:p>
        </p:txBody>
      </p:sp>
    </p:spTree>
    <p:extLst>
      <p:ext uri="{BB962C8B-B14F-4D97-AF65-F5344CB8AC3E}">
        <p14:creationId xmlns:p14="http://schemas.microsoft.com/office/powerpoint/2010/main" val="31679907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DA69A-61EE-4161-A9E0-A67CD0E1E1E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F8F0CF-02B5-4F37-B63A-2F5BAF72777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EB3CF4C-58CF-4977-8522-959E339C25E3}"/>
              </a:ext>
            </a:extLst>
          </p:cNvPr>
          <p:cNvSpPr>
            <a:spLocks noGrp="1"/>
          </p:cNvSpPr>
          <p:nvPr>
            <p:ph type="dt" sz="half" idx="10"/>
          </p:nvPr>
        </p:nvSpPr>
        <p:spPr/>
        <p:txBody>
          <a:bodyPr/>
          <a:lstStyle>
            <a:lvl1pPr>
              <a:defRPr/>
            </a:lvl1pPr>
          </a:lstStyle>
          <a:p>
            <a:pPr>
              <a:defRPr/>
            </a:pPr>
            <a:endParaRPr lang="en-US"/>
          </a:p>
        </p:txBody>
      </p:sp>
      <p:sp>
        <p:nvSpPr>
          <p:cNvPr id="5" name="页脚占位符 4">
            <a:extLst>
              <a:ext uri="{FF2B5EF4-FFF2-40B4-BE49-F238E27FC236}">
                <a16:creationId xmlns:a16="http://schemas.microsoft.com/office/drawing/2014/main" id="{FBEAEF90-BDC6-4573-9845-D12DFE8E5C6A}"/>
              </a:ext>
            </a:extLst>
          </p:cNvPr>
          <p:cNvSpPr>
            <a:spLocks noGrp="1"/>
          </p:cNvSpPr>
          <p:nvPr>
            <p:ph type="ftr" sz="quarter" idx="11"/>
          </p:nvPr>
        </p:nvSpPr>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BBE0A482-9E38-43D5-A745-DDCB60275FA3}"/>
              </a:ext>
            </a:extLst>
          </p:cNvPr>
          <p:cNvSpPr>
            <a:spLocks noGrp="1"/>
          </p:cNvSpPr>
          <p:nvPr>
            <p:ph type="sldNum" sz="quarter" idx="12"/>
          </p:nvPr>
        </p:nvSpPr>
        <p:spPr/>
        <p:txBody>
          <a:bodyPr/>
          <a:lstStyle>
            <a:lvl1pPr>
              <a:defRPr/>
            </a:lvl1pPr>
          </a:lstStyle>
          <a:p>
            <a:fld id="{D2D5B971-1286-42F0-90E5-D24DF48F6659}" type="slidenum">
              <a:rPr lang="zh-CN" altLang="en-US"/>
              <a:pPr/>
              <a:t>‹#›</a:t>
            </a:fld>
            <a:endParaRPr lang="en-US" altLang="zh-CN"/>
          </a:p>
        </p:txBody>
      </p:sp>
    </p:spTree>
    <p:extLst>
      <p:ext uri="{BB962C8B-B14F-4D97-AF65-F5344CB8AC3E}">
        <p14:creationId xmlns:p14="http://schemas.microsoft.com/office/powerpoint/2010/main" val="17311342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8839246-062F-4E56-8CA6-CE7310269840}"/>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63620A7-14FA-4981-BC43-0A61A4C00024}"/>
              </a:ext>
            </a:extLst>
          </p:cNvPr>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FAFB2B-9EA8-4302-AB5D-5A88DA273946}"/>
              </a:ext>
            </a:extLst>
          </p:cNvPr>
          <p:cNvSpPr>
            <a:spLocks noGrp="1"/>
          </p:cNvSpPr>
          <p:nvPr>
            <p:ph type="dt" sz="half" idx="10"/>
          </p:nvPr>
        </p:nvSpPr>
        <p:spPr/>
        <p:txBody>
          <a:bodyPr/>
          <a:lstStyle>
            <a:lvl1pPr>
              <a:defRPr/>
            </a:lvl1pPr>
          </a:lstStyle>
          <a:p>
            <a:pPr>
              <a:defRPr/>
            </a:pPr>
            <a:endParaRPr lang="en-US"/>
          </a:p>
        </p:txBody>
      </p:sp>
      <p:sp>
        <p:nvSpPr>
          <p:cNvPr id="5" name="页脚占位符 4">
            <a:extLst>
              <a:ext uri="{FF2B5EF4-FFF2-40B4-BE49-F238E27FC236}">
                <a16:creationId xmlns:a16="http://schemas.microsoft.com/office/drawing/2014/main" id="{4F4745D7-ED23-4D99-9052-9C39FA3353EB}"/>
              </a:ext>
            </a:extLst>
          </p:cNvPr>
          <p:cNvSpPr>
            <a:spLocks noGrp="1"/>
          </p:cNvSpPr>
          <p:nvPr>
            <p:ph type="ftr" sz="quarter" idx="11"/>
          </p:nvPr>
        </p:nvSpPr>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F8BC3555-2745-4133-A82A-D76EAA9D843F}"/>
              </a:ext>
            </a:extLst>
          </p:cNvPr>
          <p:cNvSpPr>
            <a:spLocks noGrp="1"/>
          </p:cNvSpPr>
          <p:nvPr>
            <p:ph type="sldNum" sz="quarter" idx="12"/>
          </p:nvPr>
        </p:nvSpPr>
        <p:spPr/>
        <p:txBody>
          <a:bodyPr/>
          <a:lstStyle>
            <a:lvl1pPr>
              <a:defRPr/>
            </a:lvl1pPr>
          </a:lstStyle>
          <a:p>
            <a:fld id="{CF37D2FB-450E-48EA-9293-280C9F516359}" type="slidenum">
              <a:rPr lang="zh-CN" altLang="en-US"/>
              <a:pPr/>
              <a:t>‹#›</a:t>
            </a:fld>
            <a:endParaRPr lang="en-US" altLang="zh-CN"/>
          </a:p>
        </p:txBody>
      </p:sp>
    </p:spTree>
    <p:extLst>
      <p:ext uri="{BB962C8B-B14F-4D97-AF65-F5344CB8AC3E}">
        <p14:creationId xmlns:p14="http://schemas.microsoft.com/office/powerpoint/2010/main" val="16676660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D2DDD-4113-449C-97EF-4178DF421CE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D2054D-8F5A-4711-A508-BCA9EB24B5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7FE517-8A42-401B-84AB-3A41E388EB0C}"/>
              </a:ext>
            </a:extLst>
          </p:cNvPr>
          <p:cNvSpPr>
            <a:spLocks noGrp="1"/>
          </p:cNvSpPr>
          <p:nvPr>
            <p:ph type="dt" sz="half" idx="10"/>
          </p:nvPr>
        </p:nvSpPr>
        <p:spPr/>
        <p:txBody>
          <a:bodyPr/>
          <a:lstStyle>
            <a:lvl1pPr>
              <a:defRPr/>
            </a:lvl1pPr>
          </a:lstStyle>
          <a:p>
            <a:pPr>
              <a:defRPr/>
            </a:pPr>
            <a:endParaRPr lang="en-US"/>
          </a:p>
        </p:txBody>
      </p:sp>
      <p:sp>
        <p:nvSpPr>
          <p:cNvPr id="5" name="页脚占位符 4">
            <a:extLst>
              <a:ext uri="{FF2B5EF4-FFF2-40B4-BE49-F238E27FC236}">
                <a16:creationId xmlns:a16="http://schemas.microsoft.com/office/drawing/2014/main" id="{5222E474-C290-416C-B61E-7AAB8DD72CFA}"/>
              </a:ext>
            </a:extLst>
          </p:cNvPr>
          <p:cNvSpPr>
            <a:spLocks noGrp="1"/>
          </p:cNvSpPr>
          <p:nvPr>
            <p:ph type="ftr" sz="quarter" idx="11"/>
          </p:nvPr>
        </p:nvSpPr>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035B2418-7956-4F03-BCFD-0BF9DB825EE1}"/>
              </a:ext>
            </a:extLst>
          </p:cNvPr>
          <p:cNvSpPr>
            <a:spLocks noGrp="1"/>
          </p:cNvSpPr>
          <p:nvPr>
            <p:ph type="sldNum" sz="quarter" idx="12"/>
          </p:nvPr>
        </p:nvSpPr>
        <p:spPr/>
        <p:txBody>
          <a:bodyPr/>
          <a:lstStyle>
            <a:lvl1pPr>
              <a:defRPr/>
            </a:lvl1pPr>
          </a:lstStyle>
          <a:p>
            <a:fld id="{69ACD831-C5AA-4748-849E-EC48756319F7}" type="slidenum">
              <a:rPr lang="zh-CN" altLang="en-US"/>
              <a:pPr/>
              <a:t>‹#›</a:t>
            </a:fld>
            <a:endParaRPr lang="en-US" altLang="zh-CN"/>
          </a:p>
        </p:txBody>
      </p:sp>
    </p:spTree>
    <p:extLst>
      <p:ext uri="{BB962C8B-B14F-4D97-AF65-F5344CB8AC3E}">
        <p14:creationId xmlns:p14="http://schemas.microsoft.com/office/powerpoint/2010/main" val="11383388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43177-0F27-4BAF-B550-BFA1173E04F9}"/>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C5C94CA6-98E9-4608-9845-86853F220E3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6ADBCFD-27AD-421F-A53E-D718C6B17FB7}"/>
              </a:ext>
            </a:extLst>
          </p:cNvPr>
          <p:cNvSpPr>
            <a:spLocks noGrp="1"/>
          </p:cNvSpPr>
          <p:nvPr>
            <p:ph type="dt" sz="half" idx="10"/>
          </p:nvPr>
        </p:nvSpPr>
        <p:spPr/>
        <p:txBody>
          <a:bodyPr/>
          <a:lstStyle>
            <a:lvl1pPr>
              <a:defRPr/>
            </a:lvl1pPr>
          </a:lstStyle>
          <a:p>
            <a:pPr>
              <a:defRPr/>
            </a:pPr>
            <a:endParaRPr lang="en-US"/>
          </a:p>
        </p:txBody>
      </p:sp>
      <p:sp>
        <p:nvSpPr>
          <p:cNvPr id="5" name="页脚占位符 4">
            <a:extLst>
              <a:ext uri="{FF2B5EF4-FFF2-40B4-BE49-F238E27FC236}">
                <a16:creationId xmlns:a16="http://schemas.microsoft.com/office/drawing/2014/main" id="{83D64F2D-F0AD-4FC0-8FEC-A3A2CA1EC6E3}"/>
              </a:ext>
            </a:extLst>
          </p:cNvPr>
          <p:cNvSpPr>
            <a:spLocks noGrp="1"/>
          </p:cNvSpPr>
          <p:nvPr>
            <p:ph type="ftr" sz="quarter" idx="11"/>
          </p:nvPr>
        </p:nvSpPr>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513B7D47-C2F7-4887-9951-5033C9A79155}"/>
              </a:ext>
            </a:extLst>
          </p:cNvPr>
          <p:cNvSpPr>
            <a:spLocks noGrp="1"/>
          </p:cNvSpPr>
          <p:nvPr>
            <p:ph type="sldNum" sz="quarter" idx="12"/>
          </p:nvPr>
        </p:nvSpPr>
        <p:spPr/>
        <p:txBody>
          <a:bodyPr/>
          <a:lstStyle>
            <a:lvl1pPr>
              <a:defRPr/>
            </a:lvl1pPr>
          </a:lstStyle>
          <a:p>
            <a:fld id="{628D0E92-C8B6-4F2E-A0A1-55B54DEFF8B4}" type="slidenum">
              <a:rPr lang="zh-CN" altLang="en-US"/>
              <a:pPr/>
              <a:t>‹#›</a:t>
            </a:fld>
            <a:endParaRPr lang="en-US" altLang="zh-CN"/>
          </a:p>
        </p:txBody>
      </p:sp>
    </p:spTree>
    <p:extLst>
      <p:ext uri="{BB962C8B-B14F-4D97-AF65-F5344CB8AC3E}">
        <p14:creationId xmlns:p14="http://schemas.microsoft.com/office/powerpoint/2010/main" val="4734911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E84-0F0F-46B8-8207-B481EBD013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A060A6-3DAE-4B74-B64C-3F10B3B96786}"/>
              </a:ext>
            </a:extLst>
          </p:cNvPr>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88CE13C-F056-4524-A5F6-E3C0E75061C4}"/>
              </a:ext>
            </a:extLst>
          </p:cNvPr>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A884A25D-6690-4594-810B-7AF92B8E18EC}"/>
              </a:ext>
            </a:extLst>
          </p:cNvPr>
          <p:cNvSpPr>
            <a:spLocks noGrp="1"/>
          </p:cNvSpPr>
          <p:nvPr>
            <p:ph type="dt" sz="half" idx="10"/>
          </p:nvPr>
        </p:nvSpPr>
        <p:spPr/>
        <p:txBody>
          <a:bodyPr/>
          <a:lstStyle>
            <a:lvl1pPr>
              <a:defRPr/>
            </a:lvl1pPr>
          </a:lstStyle>
          <a:p>
            <a:pPr>
              <a:defRPr/>
            </a:pPr>
            <a:endParaRPr lang="en-US"/>
          </a:p>
        </p:txBody>
      </p:sp>
      <p:sp>
        <p:nvSpPr>
          <p:cNvPr id="6" name="页脚占位符 4">
            <a:extLst>
              <a:ext uri="{FF2B5EF4-FFF2-40B4-BE49-F238E27FC236}">
                <a16:creationId xmlns:a16="http://schemas.microsoft.com/office/drawing/2014/main" id="{E23A0851-8090-43FA-87E5-3A194E5C49DA}"/>
              </a:ext>
            </a:extLst>
          </p:cNvPr>
          <p:cNvSpPr>
            <a:spLocks noGrp="1"/>
          </p:cNvSpPr>
          <p:nvPr>
            <p:ph type="ftr" sz="quarter" idx="11"/>
          </p:nvPr>
        </p:nvSpPr>
        <p:spPr/>
        <p:txBody>
          <a:bodyPr/>
          <a:lstStyle>
            <a:lvl1pPr>
              <a:defRPr/>
            </a:lvl1pPr>
          </a:lstStyle>
          <a:p>
            <a:pPr>
              <a:defRPr/>
            </a:pPr>
            <a:endParaRPr lang="en-US"/>
          </a:p>
        </p:txBody>
      </p:sp>
      <p:sp>
        <p:nvSpPr>
          <p:cNvPr id="7" name="灯片编号占位符 5">
            <a:extLst>
              <a:ext uri="{FF2B5EF4-FFF2-40B4-BE49-F238E27FC236}">
                <a16:creationId xmlns:a16="http://schemas.microsoft.com/office/drawing/2014/main" id="{AC4D9F73-04C0-45FD-85FB-9B64DF44B46A}"/>
              </a:ext>
            </a:extLst>
          </p:cNvPr>
          <p:cNvSpPr>
            <a:spLocks noGrp="1"/>
          </p:cNvSpPr>
          <p:nvPr>
            <p:ph type="sldNum" sz="quarter" idx="12"/>
          </p:nvPr>
        </p:nvSpPr>
        <p:spPr/>
        <p:txBody>
          <a:bodyPr/>
          <a:lstStyle>
            <a:lvl1pPr>
              <a:defRPr/>
            </a:lvl1pPr>
          </a:lstStyle>
          <a:p>
            <a:fld id="{67C0B6B7-EB9D-4CA2-B25D-300C4B397DF5}" type="slidenum">
              <a:rPr lang="zh-CN" altLang="en-US"/>
              <a:pPr/>
              <a:t>‹#›</a:t>
            </a:fld>
            <a:endParaRPr lang="en-US" altLang="zh-CN"/>
          </a:p>
        </p:txBody>
      </p:sp>
    </p:spTree>
    <p:extLst>
      <p:ext uri="{BB962C8B-B14F-4D97-AF65-F5344CB8AC3E}">
        <p14:creationId xmlns:p14="http://schemas.microsoft.com/office/powerpoint/2010/main" val="12112482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3AACD-16B0-4EB7-99E6-04B620ACB951}"/>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7F3457-1C75-4F25-843B-354C30C09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C1CE3DF-9478-4C59-84AA-C69FD4F915E7}"/>
              </a:ext>
            </a:extLst>
          </p:cNvPr>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8DD1236-513A-496D-8C92-4C717F9AF6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A1A223D-A810-480C-80D0-6BB03932A067}"/>
              </a:ext>
            </a:extLst>
          </p:cNvPr>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EE5A327A-35FF-4C07-A55B-371ECBD286CA}"/>
              </a:ext>
            </a:extLst>
          </p:cNvPr>
          <p:cNvSpPr>
            <a:spLocks noGrp="1"/>
          </p:cNvSpPr>
          <p:nvPr>
            <p:ph type="dt" sz="half" idx="10"/>
          </p:nvPr>
        </p:nvSpPr>
        <p:spPr/>
        <p:txBody>
          <a:bodyPr/>
          <a:lstStyle>
            <a:lvl1pPr>
              <a:defRPr/>
            </a:lvl1pPr>
          </a:lstStyle>
          <a:p>
            <a:pPr>
              <a:defRPr/>
            </a:pPr>
            <a:endParaRPr lang="en-US"/>
          </a:p>
        </p:txBody>
      </p:sp>
      <p:sp>
        <p:nvSpPr>
          <p:cNvPr id="8" name="页脚占位符 4">
            <a:extLst>
              <a:ext uri="{FF2B5EF4-FFF2-40B4-BE49-F238E27FC236}">
                <a16:creationId xmlns:a16="http://schemas.microsoft.com/office/drawing/2014/main" id="{E3D74B4B-522C-48BB-9069-459E888C4AED}"/>
              </a:ext>
            </a:extLst>
          </p:cNvPr>
          <p:cNvSpPr>
            <a:spLocks noGrp="1"/>
          </p:cNvSpPr>
          <p:nvPr>
            <p:ph type="ftr" sz="quarter" idx="11"/>
          </p:nvPr>
        </p:nvSpPr>
        <p:spPr/>
        <p:txBody>
          <a:bodyPr/>
          <a:lstStyle>
            <a:lvl1pPr>
              <a:defRPr/>
            </a:lvl1pPr>
          </a:lstStyle>
          <a:p>
            <a:pPr>
              <a:defRPr/>
            </a:pPr>
            <a:endParaRPr lang="en-US"/>
          </a:p>
        </p:txBody>
      </p:sp>
      <p:sp>
        <p:nvSpPr>
          <p:cNvPr id="9" name="灯片编号占位符 5">
            <a:extLst>
              <a:ext uri="{FF2B5EF4-FFF2-40B4-BE49-F238E27FC236}">
                <a16:creationId xmlns:a16="http://schemas.microsoft.com/office/drawing/2014/main" id="{FB7AFEA3-1307-473D-A364-C64E8CBE483C}"/>
              </a:ext>
            </a:extLst>
          </p:cNvPr>
          <p:cNvSpPr>
            <a:spLocks noGrp="1"/>
          </p:cNvSpPr>
          <p:nvPr>
            <p:ph type="sldNum" sz="quarter" idx="12"/>
          </p:nvPr>
        </p:nvSpPr>
        <p:spPr/>
        <p:txBody>
          <a:bodyPr/>
          <a:lstStyle>
            <a:lvl1pPr>
              <a:defRPr/>
            </a:lvl1pPr>
          </a:lstStyle>
          <a:p>
            <a:fld id="{A7669E15-7E74-4469-910A-0FF93822ECA2}" type="slidenum">
              <a:rPr lang="zh-CN" altLang="en-US"/>
              <a:pPr/>
              <a:t>‹#›</a:t>
            </a:fld>
            <a:endParaRPr lang="en-US" altLang="zh-CN"/>
          </a:p>
        </p:txBody>
      </p:sp>
    </p:spTree>
    <p:extLst>
      <p:ext uri="{BB962C8B-B14F-4D97-AF65-F5344CB8AC3E}">
        <p14:creationId xmlns:p14="http://schemas.microsoft.com/office/powerpoint/2010/main" val="5981451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8D6B55-BBA8-4BB1-8380-285BC94B38DB}"/>
              </a:ext>
            </a:extLst>
          </p:cNvPr>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3C30AFE-1156-4B3D-AB33-5BD3D1490AB3}"/>
              </a:ext>
            </a:extLst>
          </p:cNvPr>
          <p:cNvSpPr>
            <a:spLocks noGrp="1"/>
          </p:cNvSpPr>
          <p:nvPr>
            <p:ph type="dt" sz="half" idx="10"/>
          </p:nvPr>
        </p:nvSpPr>
        <p:spPr/>
        <p:txBody>
          <a:bodyPr/>
          <a:lstStyle>
            <a:lvl1pPr>
              <a:defRPr/>
            </a:lvl1pPr>
          </a:lstStyle>
          <a:p>
            <a:pPr>
              <a:defRPr/>
            </a:pPr>
            <a:endParaRPr lang="en-US"/>
          </a:p>
        </p:txBody>
      </p:sp>
      <p:sp>
        <p:nvSpPr>
          <p:cNvPr id="4" name="页脚占位符 4">
            <a:extLst>
              <a:ext uri="{FF2B5EF4-FFF2-40B4-BE49-F238E27FC236}">
                <a16:creationId xmlns:a16="http://schemas.microsoft.com/office/drawing/2014/main" id="{3A16DC96-A688-4EB0-9BF5-A1DA3287EDED}"/>
              </a:ext>
            </a:extLst>
          </p:cNvPr>
          <p:cNvSpPr>
            <a:spLocks noGrp="1"/>
          </p:cNvSpPr>
          <p:nvPr>
            <p:ph type="ftr" sz="quarter" idx="11"/>
          </p:nvPr>
        </p:nvSpPr>
        <p:spPr/>
        <p:txBody>
          <a:bodyPr/>
          <a:lstStyle>
            <a:lvl1pPr>
              <a:defRPr/>
            </a:lvl1pPr>
          </a:lstStyle>
          <a:p>
            <a:pPr>
              <a:defRPr/>
            </a:pPr>
            <a:endParaRPr lang="en-US"/>
          </a:p>
        </p:txBody>
      </p:sp>
      <p:sp>
        <p:nvSpPr>
          <p:cNvPr id="5" name="灯片编号占位符 5">
            <a:extLst>
              <a:ext uri="{FF2B5EF4-FFF2-40B4-BE49-F238E27FC236}">
                <a16:creationId xmlns:a16="http://schemas.microsoft.com/office/drawing/2014/main" id="{87011E9D-D380-4205-932B-EF1133127F3F}"/>
              </a:ext>
            </a:extLst>
          </p:cNvPr>
          <p:cNvSpPr>
            <a:spLocks noGrp="1"/>
          </p:cNvSpPr>
          <p:nvPr>
            <p:ph type="sldNum" sz="quarter" idx="12"/>
          </p:nvPr>
        </p:nvSpPr>
        <p:spPr/>
        <p:txBody>
          <a:bodyPr/>
          <a:lstStyle>
            <a:lvl1pPr>
              <a:defRPr/>
            </a:lvl1pPr>
          </a:lstStyle>
          <a:p>
            <a:fld id="{324DC199-E069-481F-9C8E-3BB13CB7C469}" type="slidenum">
              <a:rPr lang="zh-CN" altLang="en-US"/>
              <a:pPr/>
              <a:t>‹#›</a:t>
            </a:fld>
            <a:endParaRPr lang="en-US" altLang="zh-CN"/>
          </a:p>
        </p:txBody>
      </p:sp>
    </p:spTree>
    <p:extLst>
      <p:ext uri="{BB962C8B-B14F-4D97-AF65-F5344CB8AC3E}">
        <p14:creationId xmlns:p14="http://schemas.microsoft.com/office/powerpoint/2010/main" val="21078880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D56603-0CC4-48F1-83F9-1CCB0A8E5DE7}"/>
              </a:ext>
            </a:extLst>
          </p:cNvPr>
          <p:cNvSpPr>
            <a:spLocks noGrp="1"/>
          </p:cNvSpPr>
          <p:nvPr>
            <p:ph type="dt" sz="half" idx="10"/>
          </p:nvPr>
        </p:nvSpPr>
        <p:spPr/>
        <p:txBody>
          <a:bodyPr/>
          <a:lstStyle>
            <a:lvl1pPr>
              <a:defRPr/>
            </a:lvl1pPr>
          </a:lstStyle>
          <a:p>
            <a:pPr>
              <a:defRPr/>
            </a:pPr>
            <a:fld id="{50114355-B2DA-43F8-AC02-0C38A500C260}" type="datetimeFigureOut">
              <a:rPr lang="zh-CN" altLang="en-US"/>
              <a:pPr>
                <a:defRPr/>
              </a:pPr>
              <a:t>2021/12/15</a:t>
            </a:fld>
            <a:endParaRPr lang="zh-CN" altLang="en-US"/>
          </a:p>
        </p:txBody>
      </p:sp>
      <p:sp>
        <p:nvSpPr>
          <p:cNvPr id="3" name="页脚占位符 2">
            <a:extLst>
              <a:ext uri="{FF2B5EF4-FFF2-40B4-BE49-F238E27FC236}">
                <a16:creationId xmlns:a16="http://schemas.microsoft.com/office/drawing/2014/main" id="{E13D99DA-A1D9-4336-8F88-D4C27CC7137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9CB79BC-3D25-426E-9612-D39F3F78A7C8}"/>
              </a:ext>
            </a:extLst>
          </p:cNvPr>
          <p:cNvSpPr>
            <a:spLocks noGrp="1"/>
          </p:cNvSpPr>
          <p:nvPr>
            <p:ph type="sldNum" sz="quarter" idx="12"/>
          </p:nvPr>
        </p:nvSpPr>
        <p:spPr/>
        <p:txBody>
          <a:bodyPr/>
          <a:lstStyle>
            <a:lvl1pPr>
              <a:defRPr/>
            </a:lvl1pPr>
          </a:lstStyle>
          <a:p>
            <a:fld id="{A226574A-C387-47C3-B3AA-55C3F06009D0}" type="slidenum">
              <a:rPr lang="zh-CN" altLang="en-US"/>
              <a:pPr/>
              <a:t>‹#›</a:t>
            </a:fld>
            <a:endParaRPr lang="zh-CN" altLang="en-US"/>
          </a:p>
        </p:txBody>
      </p:sp>
    </p:spTree>
    <p:extLst>
      <p:ext uri="{BB962C8B-B14F-4D97-AF65-F5344CB8AC3E}">
        <p14:creationId xmlns:p14="http://schemas.microsoft.com/office/powerpoint/2010/main" val="23585841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01416-D4E0-4447-ACBF-0E11B8CF4C4F}"/>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1E9AAEA-8C82-4F92-938C-4E55F5FCE5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4A55D1B-EA27-40B6-8802-D30DB976E0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AA81CF7-CC5A-47B0-9007-E7CD3111BDD8}"/>
              </a:ext>
            </a:extLst>
          </p:cNvPr>
          <p:cNvSpPr>
            <a:spLocks noGrp="1"/>
          </p:cNvSpPr>
          <p:nvPr>
            <p:ph type="dt" sz="half" idx="10"/>
          </p:nvPr>
        </p:nvSpPr>
        <p:spPr/>
        <p:txBody>
          <a:bodyPr/>
          <a:lstStyle>
            <a:lvl1pPr>
              <a:defRPr/>
            </a:lvl1pPr>
          </a:lstStyle>
          <a:p>
            <a:pPr>
              <a:defRPr/>
            </a:pPr>
            <a:endParaRPr lang="en-US"/>
          </a:p>
        </p:txBody>
      </p:sp>
      <p:sp>
        <p:nvSpPr>
          <p:cNvPr id="6" name="页脚占位符 4">
            <a:extLst>
              <a:ext uri="{FF2B5EF4-FFF2-40B4-BE49-F238E27FC236}">
                <a16:creationId xmlns:a16="http://schemas.microsoft.com/office/drawing/2014/main" id="{E2384584-6F5C-431B-ACA3-BDE031377403}"/>
              </a:ext>
            </a:extLst>
          </p:cNvPr>
          <p:cNvSpPr>
            <a:spLocks noGrp="1"/>
          </p:cNvSpPr>
          <p:nvPr>
            <p:ph type="ftr" sz="quarter" idx="11"/>
          </p:nvPr>
        </p:nvSpPr>
        <p:spPr/>
        <p:txBody>
          <a:bodyPr/>
          <a:lstStyle>
            <a:lvl1pPr>
              <a:defRPr/>
            </a:lvl1pPr>
          </a:lstStyle>
          <a:p>
            <a:pPr>
              <a:defRPr/>
            </a:pPr>
            <a:endParaRPr lang="en-US"/>
          </a:p>
        </p:txBody>
      </p:sp>
      <p:sp>
        <p:nvSpPr>
          <p:cNvPr id="7" name="灯片编号占位符 5">
            <a:extLst>
              <a:ext uri="{FF2B5EF4-FFF2-40B4-BE49-F238E27FC236}">
                <a16:creationId xmlns:a16="http://schemas.microsoft.com/office/drawing/2014/main" id="{7A1EEEAB-071E-40DF-8A19-F41D4B4EDADE}"/>
              </a:ext>
            </a:extLst>
          </p:cNvPr>
          <p:cNvSpPr>
            <a:spLocks noGrp="1"/>
          </p:cNvSpPr>
          <p:nvPr>
            <p:ph type="sldNum" sz="quarter" idx="12"/>
          </p:nvPr>
        </p:nvSpPr>
        <p:spPr/>
        <p:txBody>
          <a:bodyPr/>
          <a:lstStyle>
            <a:lvl1pPr>
              <a:defRPr/>
            </a:lvl1pPr>
          </a:lstStyle>
          <a:p>
            <a:fld id="{29FEC3E8-72F3-49ED-8361-84F0A89700AB}" type="slidenum">
              <a:rPr lang="zh-CN" altLang="en-US"/>
              <a:pPr/>
              <a:t>‹#›</a:t>
            </a:fld>
            <a:endParaRPr lang="en-US" altLang="zh-CN"/>
          </a:p>
        </p:txBody>
      </p:sp>
    </p:spTree>
    <p:extLst>
      <p:ext uri="{BB962C8B-B14F-4D97-AF65-F5344CB8AC3E}">
        <p14:creationId xmlns:p14="http://schemas.microsoft.com/office/powerpoint/2010/main" val="13065803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040A-135B-48E4-96F5-725492027314}"/>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5821859B-9A57-4DBE-9228-84F6321640FD}"/>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a:extLst>
              <a:ext uri="{FF2B5EF4-FFF2-40B4-BE49-F238E27FC236}">
                <a16:creationId xmlns:a16="http://schemas.microsoft.com/office/drawing/2014/main" id="{CBE46948-114B-4FFF-8F9F-0CA4E9E2E7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69EF243-22EC-4867-93BF-E7C9CF3BB9FE}"/>
              </a:ext>
            </a:extLst>
          </p:cNvPr>
          <p:cNvSpPr>
            <a:spLocks noGrp="1"/>
          </p:cNvSpPr>
          <p:nvPr>
            <p:ph type="dt" sz="half" idx="10"/>
          </p:nvPr>
        </p:nvSpPr>
        <p:spPr/>
        <p:txBody>
          <a:bodyPr/>
          <a:lstStyle>
            <a:lvl1pPr>
              <a:defRPr/>
            </a:lvl1pPr>
          </a:lstStyle>
          <a:p>
            <a:pPr>
              <a:defRPr/>
            </a:pPr>
            <a:endParaRPr lang="en-US"/>
          </a:p>
        </p:txBody>
      </p:sp>
      <p:sp>
        <p:nvSpPr>
          <p:cNvPr id="6" name="页脚占位符 4">
            <a:extLst>
              <a:ext uri="{FF2B5EF4-FFF2-40B4-BE49-F238E27FC236}">
                <a16:creationId xmlns:a16="http://schemas.microsoft.com/office/drawing/2014/main" id="{969F5F29-51C5-40E0-AC18-8688FC25B5BB}"/>
              </a:ext>
            </a:extLst>
          </p:cNvPr>
          <p:cNvSpPr>
            <a:spLocks noGrp="1"/>
          </p:cNvSpPr>
          <p:nvPr>
            <p:ph type="ftr" sz="quarter" idx="11"/>
          </p:nvPr>
        </p:nvSpPr>
        <p:spPr/>
        <p:txBody>
          <a:bodyPr/>
          <a:lstStyle>
            <a:lvl1pPr>
              <a:defRPr/>
            </a:lvl1pPr>
          </a:lstStyle>
          <a:p>
            <a:pPr>
              <a:defRPr/>
            </a:pPr>
            <a:endParaRPr lang="en-US"/>
          </a:p>
        </p:txBody>
      </p:sp>
      <p:sp>
        <p:nvSpPr>
          <p:cNvPr id="7" name="灯片编号占位符 5">
            <a:extLst>
              <a:ext uri="{FF2B5EF4-FFF2-40B4-BE49-F238E27FC236}">
                <a16:creationId xmlns:a16="http://schemas.microsoft.com/office/drawing/2014/main" id="{6E919BB1-5DF4-414C-8806-9D0AC0743FAF}"/>
              </a:ext>
            </a:extLst>
          </p:cNvPr>
          <p:cNvSpPr>
            <a:spLocks noGrp="1"/>
          </p:cNvSpPr>
          <p:nvPr>
            <p:ph type="sldNum" sz="quarter" idx="12"/>
          </p:nvPr>
        </p:nvSpPr>
        <p:spPr/>
        <p:txBody>
          <a:bodyPr/>
          <a:lstStyle>
            <a:lvl1pPr>
              <a:defRPr/>
            </a:lvl1pPr>
          </a:lstStyle>
          <a:p>
            <a:fld id="{EB4A2D33-3536-41BE-945F-CAD6F49D38E0}" type="slidenum">
              <a:rPr lang="zh-CN" altLang="en-US"/>
              <a:pPr/>
              <a:t>‹#›</a:t>
            </a:fld>
            <a:endParaRPr lang="en-US" altLang="zh-CN"/>
          </a:p>
        </p:txBody>
      </p:sp>
    </p:spTree>
    <p:extLst>
      <p:ext uri="{BB962C8B-B14F-4D97-AF65-F5344CB8AC3E}">
        <p14:creationId xmlns:p14="http://schemas.microsoft.com/office/powerpoint/2010/main" val="17028867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1C76448A-9B45-47B3-82E4-348FEF9F2D8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7F0E5BBA-A02C-48F0-9C56-95915F590FF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A330BF-EC48-4E12-AE4D-F1AD48446F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5" name="页脚占位符 4">
            <a:extLst>
              <a:ext uri="{FF2B5EF4-FFF2-40B4-BE49-F238E27FC236}">
                <a16:creationId xmlns:a16="http://schemas.microsoft.com/office/drawing/2014/main" id="{E2915850-62BD-4616-B9B4-C1A8CAEFAC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灯片编号占位符 5">
            <a:extLst>
              <a:ext uri="{FF2B5EF4-FFF2-40B4-BE49-F238E27FC236}">
                <a16:creationId xmlns:a16="http://schemas.microsoft.com/office/drawing/2014/main" id="{8342F8C3-3C3B-4CCD-95FD-4185365F780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A19EE551-3772-4B11-8E68-E92DEA6F4D47}"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5" r:id="rId7"/>
    <p:sldLayoutId id="2147483751" r:id="rId8"/>
    <p:sldLayoutId id="2147483752" r:id="rId9"/>
    <p:sldLayoutId id="2147483753" r:id="rId10"/>
    <p:sldLayoutId id="2147483754" r:id="rId11"/>
  </p:sldLayoutIdLs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D800978-6736-49C5-BA7E-F705B6FD32D6}"/>
              </a:ext>
            </a:extLst>
          </p:cNvPr>
          <p:cNvSpPr/>
          <p:nvPr/>
        </p:nvSpPr>
        <p:spPr>
          <a:xfrm>
            <a:off x="-1" y="4920810"/>
            <a:ext cx="9144001" cy="496996"/>
          </a:xfrm>
          <a:prstGeom prst="rect">
            <a:avLst/>
          </a:prstGeom>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Shanshan Wen, Buda </a:t>
            </a:r>
            <a:r>
              <a:rPr kumimoji="0" lang="en-US" altLang="zh-CN" sz="2000" b="1" i="0" u="none" strike="noStrike" kern="1200" cap="none" spc="0" normalizeH="0" baseline="0" noProof="0" dirty="0" err="1">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Su</a:t>
            </a:r>
            <a:r>
              <a:rPr kumimoji="0" lang="en-US" altLang="zh-CN" sz="2000" b="1" i="0" u="none" strike="noStrike" kern="1200" cap="none" spc="0" normalizeH="0" baseline="0" noProof="0" dirty="0">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000" b="1" i="0" u="none" strike="noStrike" kern="1200" cap="none" spc="0" normalizeH="0" baseline="0" noProof="0" dirty="0" err="1">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Jinlong</a:t>
            </a:r>
            <a:r>
              <a:rPr kumimoji="0" lang="en-US" altLang="zh-CN" sz="2000" b="1" i="0" u="none" strike="noStrike" kern="1200" cap="none" spc="0" normalizeH="0" baseline="0" noProof="0" dirty="0">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 Huang, Shan Jiang, </a:t>
            </a:r>
            <a:r>
              <a:rPr kumimoji="0" lang="en-US" altLang="zh-CN" sz="2000" b="1" i="0" u="none" strike="noStrike" kern="1200" cap="none" spc="0" normalizeH="0" baseline="0" noProof="0" dirty="0" err="1">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Yanjun</a:t>
            </a:r>
            <a:r>
              <a:rPr kumimoji="0" lang="en-US" altLang="zh-CN" sz="2000" b="1" i="0" u="none" strike="noStrike" kern="1200" cap="none" spc="0" normalizeH="0" baseline="0" noProof="0" dirty="0">
                <a:ln>
                  <a:noFill/>
                </a:ln>
                <a:solidFill>
                  <a:srgbClr val="0F6FC6"/>
                </a:solidFill>
                <a:effectLst/>
                <a:uLnTx/>
                <a:uFillTx/>
                <a:latin typeface="Arial" panose="020B0604020202020204" pitchFamily="34" charset="0"/>
                <a:ea typeface="等线" panose="02010600030101010101" pitchFamily="2" charset="-122"/>
                <a:cs typeface="Arial" panose="020B0604020202020204" pitchFamily="34" charset="0"/>
              </a:rPr>
              <a:t> Wang</a:t>
            </a:r>
          </a:p>
        </p:txBody>
      </p:sp>
      <p:sp>
        <p:nvSpPr>
          <p:cNvPr id="7" name="Rectangle 2">
            <a:extLst>
              <a:ext uri="{FF2B5EF4-FFF2-40B4-BE49-F238E27FC236}">
                <a16:creationId xmlns:a16="http://schemas.microsoft.com/office/drawing/2014/main" id="{7181109C-1562-456A-A7F4-5DE3DEC9518B}"/>
              </a:ext>
            </a:extLst>
          </p:cNvPr>
          <p:cNvSpPr txBox="1">
            <a:spLocks noChangeArrowheads="1"/>
          </p:cNvSpPr>
          <p:nvPr/>
        </p:nvSpPr>
        <p:spPr bwMode="auto">
          <a:xfrm>
            <a:off x="0" y="1133904"/>
            <a:ext cx="9144000" cy="2932887"/>
          </a:xfrm>
          <a:prstGeom prst="rect">
            <a:avLst/>
          </a:prstGeom>
          <a:noFill/>
          <a:ln>
            <a:noFill/>
          </a:ln>
        </p:spPr>
        <p:txBody>
          <a:bodyPr lIns="360000" rIns="360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Attribution of  streamflow change in the Upper Yangtze and the Upper Yellow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River Basins</a:t>
            </a:r>
          </a:p>
        </p:txBody>
      </p:sp>
    </p:spTree>
    <p:custDataLst>
      <p:tags r:id="rId1"/>
    </p:custDataLst>
    <p:extLst>
      <p:ext uri="{BB962C8B-B14F-4D97-AF65-F5344CB8AC3E}">
        <p14:creationId xmlns:p14="http://schemas.microsoft.com/office/powerpoint/2010/main" val="21737167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8172804-F721-4888-AF0C-5F981AED389D}"/>
              </a:ext>
            </a:extLst>
          </p:cNvPr>
          <p:cNvPicPr>
            <a:picLocks noChangeAspect="1"/>
          </p:cNvPicPr>
          <p:nvPr/>
        </p:nvPicPr>
        <p:blipFill>
          <a:blip r:embed="rId4"/>
          <a:stretch>
            <a:fillRect/>
          </a:stretch>
        </p:blipFill>
        <p:spPr>
          <a:xfrm>
            <a:off x="96272" y="5118657"/>
            <a:ext cx="2247933" cy="1579011"/>
          </a:xfrm>
          <a:prstGeom prst="rect">
            <a:avLst/>
          </a:prstGeom>
        </p:spPr>
      </p:pic>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7508875" cy="523875"/>
          </a:xfrm>
          <a:prstGeom prst="rect">
            <a:avLst/>
          </a:prstGeom>
        </p:spPr>
        <p:txBody>
          <a:bodyPr wrap="square">
            <a:spAutoFit/>
          </a:bodyPr>
          <a:lstStyle/>
          <a:p>
            <a:pPr eaLnBrk="1" hangingPunct="1">
              <a:defRPr/>
            </a:pPr>
            <a:r>
              <a:rPr lang="en-US" altLang="zh-CN" sz="2800" b="1" dirty="0">
                <a:solidFill>
                  <a:srgbClr val="0F6FC6"/>
                </a:solidFill>
                <a:latin typeface="微软雅黑" panose="020B0503020204020204" pitchFamily="34" charset="-122"/>
                <a:ea typeface="微软雅黑" panose="020B0503020204020204" pitchFamily="34" charset="-122"/>
              </a:rPr>
              <a:t>Model calibration &amp; validation</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graphicFrame>
        <p:nvGraphicFramePr>
          <p:cNvPr id="10" name="表格 9">
            <a:extLst>
              <a:ext uri="{FF2B5EF4-FFF2-40B4-BE49-F238E27FC236}">
                <a16:creationId xmlns:a16="http://schemas.microsoft.com/office/drawing/2014/main" id="{FE03D11C-64BF-43D7-8016-B467B5DE31F5}"/>
              </a:ext>
            </a:extLst>
          </p:cNvPr>
          <p:cNvGraphicFramePr>
            <a:graphicFrameLocks noGrp="1"/>
          </p:cNvGraphicFramePr>
          <p:nvPr>
            <p:extLst>
              <p:ext uri="{D42A27DB-BD31-4B8C-83A1-F6EECF244321}">
                <p14:modId xmlns:p14="http://schemas.microsoft.com/office/powerpoint/2010/main" val="4136667730"/>
              </p:ext>
            </p:extLst>
          </p:nvPr>
        </p:nvGraphicFramePr>
        <p:xfrm>
          <a:off x="1327826" y="1900436"/>
          <a:ext cx="6472570" cy="3057128"/>
        </p:xfrm>
        <a:graphic>
          <a:graphicData uri="http://schemas.openxmlformats.org/drawingml/2006/table">
            <a:tbl>
              <a:tblPr/>
              <a:tblGrid>
                <a:gridCol w="1125665">
                  <a:extLst>
                    <a:ext uri="{9D8B030D-6E8A-4147-A177-3AD203B41FA5}">
                      <a16:colId xmlns:a16="http://schemas.microsoft.com/office/drawing/2014/main" val="84734930"/>
                    </a:ext>
                  </a:extLst>
                </a:gridCol>
                <a:gridCol w="1125665">
                  <a:extLst>
                    <a:ext uri="{9D8B030D-6E8A-4147-A177-3AD203B41FA5}">
                      <a16:colId xmlns:a16="http://schemas.microsoft.com/office/drawing/2014/main" val="2886075624"/>
                    </a:ext>
                  </a:extLst>
                </a:gridCol>
                <a:gridCol w="884205">
                  <a:extLst>
                    <a:ext uri="{9D8B030D-6E8A-4147-A177-3AD203B41FA5}">
                      <a16:colId xmlns:a16="http://schemas.microsoft.com/office/drawing/2014/main" val="2564385626"/>
                    </a:ext>
                  </a:extLst>
                </a:gridCol>
                <a:gridCol w="804291">
                  <a:extLst>
                    <a:ext uri="{9D8B030D-6E8A-4147-A177-3AD203B41FA5}">
                      <a16:colId xmlns:a16="http://schemas.microsoft.com/office/drawing/2014/main" val="1658209190"/>
                    </a:ext>
                  </a:extLst>
                </a:gridCol>
                <a:gridCol w="844248">
                  <a:extLst>
                    <a:ext uri="{9D8B030D-6E8A-4147-A177-3AD203B41FA5}">
                      <a16:colId xmlns:a16="http://schemas.microsoft.com/office/drawing/2014/main" val="2603636802"/>
                    </a:ext>
                  </a:extLst>
                </a:gridCol>
                <a:gridCol w="844248">
                  <a:extLst>
                    <a:ext uri="{9D8B030D-6E8A-4147-A177-3AD203B41FA5}">
                      <a16:colId xmlns:a16="http://schemas.microsoft.com/office/drawing/2014/main" val="2037064503"/>
                    </a:ext>
                  </a:extLst>
                </a:gridCol>
                <a:gridCol w="844248">
                  <a:extLst>
                    <a:ext uri="{9D8B030D-6E8A-4147-A177-3AD203B41FA5}">
                      <a16:colId xmlns:a16="http://schemas.microsoft.com/office/drawing/2014/main" val="523220667"/>
                    </a:ext>
                  </a:extLst>
                </a:gridCol>
              </a:tblGrid>
              <a:tr h="328419">
                <a:tc rowSpan="2">
                  <a:txBody>
                    <a:bodyPr/>
                    <a:lstStyle/>
                    <a:p>
                      <a:pPr algn="ctr" fontAlgn="ctr"/>
                      <a:endParaRPr 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Periods</a:t>
                      </a:r>
                      <a:endParaRPr 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Station</a:t>
                      </a:r>
                      <a:r>
                        <a:rPr 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SWAT</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3986437"/>
                  </a:ext>
                </a:extLst>
              </a:tr>
              <a:tr h="21249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Nash</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R2</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KGE</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RSR</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824557"/>
                  </a:ext>
                </a:extLst>
              </a:tr>
              <a:tr h="212491">
                <a:tc rowSpan="4">
                  <a:txBody>
                    <a:bodyPr/>
                    <a:lstStyle/>
                    <a:p>
                      <a:pPr algn="ctr" fontAlgn="ctr"/>
                      <a:r>
                        <a:rPr lang="en-US" altLang="zh-CN" sz="1200" b="0" i="0" u="none" strike="noStrike" dirty="0">
                          <a:solidFill>
                            <a:srgbClr val="000000"/>
                          </a:solidFill>
                          <a:effectLst/>
                          <a:latin typeface="Times New Roman" panose="02020603050405020304" pitchFamily="18" charset="0"/>
                          <a:ea typeface="+mn-ea"/>
                        </a:rPr>
                        <a:t>Calibration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1961-1968</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Lanzhou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637445"/>
                  </a:ext>
                </a:extLst>
              </a:tr>
              <a:tr h="21884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Tangnaihai</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078071"/>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Maqu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0.58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669027"/>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Jimai</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0.58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760078"/>
                  </a:ext>
                </a:extLst>
              </a:tr>
              <a:tr h="212491">
                <a:tc rowSpan="8">
                  <a:txBody>
                    <a:bodyPr/>
                    <a:lstStyle/>
                    <a:p>
                      <a:pPr algn="ctr" fontAlgn="ctr"/>
                      <a:r>
                        <a:rPr lang="en-US" altLang="zh-CN" sz="1200" b="0" i="0" u="none" strike="noStrike" dirty="0">
                          <a:solidFill>
                            <a:srgbClr val="000000"/>
                          </a:solidFill>
                          <a:effectLst/>
                          <a:latin typeface="Times New Roman" panose="02020603050405020304" pitchFamily="18" charset="0"/>
                          <a:ea typeface="+mn-ea"/>
                        </a:rPr>
                        <a:t>Validation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1971-1975</a:t>
                      </a:r>
                    </a:p>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(dry)</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Lanzhou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0.48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0.73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21969"/>
                  </a:ext>
                </a:extLst>
              </a:tr>
              <a:tr h="19254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Tangnaihai</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491986"/>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Maqu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0.52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33841"/>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Jimai</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0.61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1738"/>
                  </a:ext>
                </a:extLst>
              </a:tr>
              <a:tr h="212491">
                <a:tc vMerge="1">
                  <a:txBody>
                    <a:bodyPr/>
                    <a:lstStyle/>
                    <a:p>
                      <a:pPr algn="ctr" fontAlgn="ct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altLang="zh-CN" sz="1200" b="0" i="0" u="none" strike="noStrike" dirty="0">
                          <a:solidFill>
                            <a:srgbClr val="000000"/>
                          </a:solidFill>
                          <a:effectLst/>
                          <a:latin typeface="Times New Roman" panose="02020603050405020304" pitchFamily="18" charset="0"/>
                          <a:ea typeface="+mn-ea"/>
                        </a:rPr>
                        <a:t>1982-1986</a:t>
                      </a:r>
                      <a:br>
                        <a:rPr lang="en-US" sz="1200" b="0" i="0" u="none" strike="noStrike" dirty="0">
                          <a:solidFill>
                            <a:srgbClr val="000000"/>
                          </a:solidFill>
                          <a:effectLst/>
                          <a:latin typeface="Times New Roman" panose="02020603050405020304" pitchFamily="18" charset="0"/>
                          <a:ea typeface="等线" panose="02010600030101010101" pitchFamily="2" charset="-122"/>
                        </a:rPr>
                      </a:br>
                      <a:r>
                        <a:rPr lang="en-US" sz="1200" b="0" i="0" u="none" strike="noStrike" dirty="0">
                          <a:solidFill>
                            <a:srgbClr val="000000"/>
                          </a:solidFill>
                          <a:effectLst/>
                          <a:latin typeface="Times New Roman" panose="02020603050405020304" pitchFamily="18" charset="0"/>
                          <a:ea typeface="等线" panose="02010600030101010101" pitchFamily="2" charset="-122"/>
                        </a:rPr>
                        <a:t>(wet)</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Lanzhou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0.58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136662"/>
                  </a:ext>
                </a:extLst>
              </a:tr>
              <a:tr h="19239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Tangnaihai</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595580"/>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Maqu</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330079"/>
                  </a:ext>
                </a:extLst>
              </a:tr>
              <a:tr h="212491">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Jimai</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0.71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0.55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074517"/>
                  </a:ext>
                </a:extLst>
              </a:tr>
            </a:tbl>
          </a:graphicData>
        </a:graphic>
      </p:graphicFrame>
      <p:sp>
        <p:nvSpPr>
          <p:cNvPr id="16" name="矩形 15">
            <a:extLst>
              <a:ext uri="{FF2B5EF4-FFF2-40B4-BE49-F238E27FC236}">
                <a16:creationId xmlns:a16="http://schemas.microsoft.com/office/drawing/2014/main" id="{87C8283F-54B3-4FD3-8E7E-DFAF4D76346E}"/>
              </a:ext>
            </a:extLst>
          </p:cNvPr>
          <p:cNvSpPr/>
          <p:nvPr/>
        </p:nvSpPr>
        <p:spPr>
          <a:xfrm>
            <a:off x="859783" y="1277678"/>
            <a:ext cx="7408655" cy="461665"/>
          </a:xfrm>
          <a:prstGeom prst="rect">
            <a:avLst/>
          </a:prstGeom>
        </p:spPr>
        <p:txBody>
          <a:bodyPr wrap="square">
            <a:spAutoFit/>
          </a:bodyPr>
          <a:lstStyle/>
          <a:p>
            <a:pPr algn="ctr">
              <a:spcAft>
                <a:spcPts val="0"/>
              </a:spcAft>
            </a:pPr>
            <a:r>
              <a:rPr lang="en-US" altLang="zh-CN" sz="1200" b="1" kern="100" dirty="0">
                <a:latin typeface="Times New Roman" panose="02020603050405020304" pitchFamily="18" charset="0"/>
                <a:ea typeface="等线" panose="02010600030101010101" pitchFamily="2" charset="-122"/>
                <a:cs typeface="Times New Roman" panose="02020603050405020304" pitchFamily="18" charset="0"/>
              </a:rPr>
              <a:t>Table </a:t>
            </a:r>
            <a:r>
              <a:rPr lang="en-US" altLang="zh-CN" sz="1200" kern="100" dirty="0">
                <a:latin typeface="Times New Roman" panose="02020603050405020304" pitchFamily="18" charset="0"/>
                <a:ea typeface="等线" panose="02010600030101010101" pitchFamily="2" charset="-122"/>
                <a:cs typeface="Times New Roman" panose="02020603050405020304" pitchFamily="18" charset="0"/>
              </a:rPr>
              <a:t> Criteria of fit of SWAT hydrological models in the calibration period and the validation period in the </a:t>
            </a:r>
            <a:r>
              <a:rPr lang="en-US" altLang="zh-CN" sz="1200" b="1" kern="100" dirty="0">
                <a:latin typeface="Times New Roman" panose="02020603050405020304" pitchFamily="18" charset="0"/>
                <a:ea typeface="等线" panose="02010600030101010101" pitchFamily="2" charset="-122"/>
                <a:cs typeface="Times New Roman" panose="02020603050405020304" pitchFamily="18" charset="0"/>
              </a:rPr>
              <a:t>Upper Yellow River Basin</a:t>
            </a:r>
            <a:r>
              <a:rPr lang="en-US" altLang="zh-CN" sz="1200" kern="100" dirty="0">
                <a:latin typeface="Times New Roman" panose="02020603050405020304" pitchFamily="18" charset="0"/>
                <a:ea typeface="等线" panose="02010600030101010101" pitchFamily="2" charset="-122"/>
                <a:cs typeface="Times New Roman" panose="02020603050405020304" pitchFamily="18" charset="0"/>
              </a:rPr>
              <a:t>, based on multi-gauge comprehensive calibration / validation procedure</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CFD9F33D-C858-468D-95A5-7A12547F77F7}"/>
              </a:ext>
            </a:extLst>
          </p:cNvPr>
          <p:cNvPicPr>
            <a:picLocks noChangeAspect="1"/>
          </p:cNvPicPr>
          <p:nvPr/>
        </p:nvPicPr>
        <p:blipFill>
          <a:blip r:embed="rId5"/>
          <a:stretch>
            <a:fillRect/>
          </a:stretch>
        </p:blipFill>
        <p:spPr>
          <a:xfrm>
            <a:off x="2265540" y="5142802"/>
            <a:ext cx="2234717" cy="1530723"/>
          </a:xfrm>
          <a:prstGeom prst="rect">
            <a:avLst/>
          </a:prstGeom>
        </p:spPr>
      </p:pic>
      <p:pic>
        <p:nvPicPr>
          <p:cNvPr id="3" name="图片 2">
            <a:extLst>
              <a:ext uri="{FF2B5EF4-FFF2-40B4-BE49-F238E27FC236}">
                <a16:creationId xmlns:a16="http://schemas.microsoft.com/office/drawing/2014/main" id="{0172403C-AF3D-4558-B758-6DF462EAF89A}"/>
              </a:ext>
            </a:extLst>
          </p:cNvPr>
          <p:cNvPicPr>
            <a:picLocks noChangeAspect="1"/>
          </p:cNvPicPr>
          <p:nvPr/>
        </p:nvPicPr>
        <p:blipFill>
          <a:blip r:embed="rId6"/>
          <a:stretch>
            <a:fillRect/>
          </a:stretch>
        </p:blipFill>
        <p:spPr>
          <a:xfrm>
            <a:off x="4431608" y="5147127"/>
            <a:ext cx="2409447" cy="1500903"/>
          </a:xfrm>
          <a:prstGeom prst="rect">
            <a:avLst/>
          </a:prstGeom>
        </p:spPr>
      </p:pic>
      <p:pic>
        <p:nvPicPr>
          <p:cNvPr id="5" name="图片 4">
            <a:extLst>
              <a:ext uri="{FF2B5EF4-FFF2-40B4-BE49-F238E27FC236}">
                <a16:creationId xmlns:a16="http://schemas.microsoft.com/office/drawing/2014/main" id="{49AE0B13-E2AE-41A8-BFF5-EA2986B07EEE}"/>
              </a:ext>
            </a:extLst>
          </p:cNvPr>
          <p:cNvPicPr>
            <a:picLocks noChangeAspect="1"/>
          </p:cNvPicPr>
          <p:nvPr/>
        </p:nvPicPr>
        <p:blipFill>
          <a:blip r:embed="rId7"/>
          <a:stretch>
            <a:fillRect/>
          </a:stretch>
        </p:blipFill>
        <p:spPr>
          <a:xfrm>
            <a:off x="6726623" y="5142802"/>
            <a:ext cx="2412513" cy="1530723"/>
          </a:xfrm>
          <a:prstGeom prst="rect">
            <a:avLst/>
          </a:prstGeom>
        </p:spPr>
      </p:pic>
    </p:spTree>
    <p:custDataLst>
      <p:tags r:id="rId1"/>
    </p:custDataLst>
    <p:extLst>
      <p:ext uri="{BB962C8B-B14F-4D97-AF65-F5344CB8AC3E}">
        <p14:creationId xmlns:p14="http://schemas.microsoft.com/office/powerpoint/2010/main" val="29405721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6002337" cy="523875"/>
          </a:xfrm>
          <a:prstGeom prst="rect">
            <a:avLst/>
          </a:prstGeom>
        </p:spPr>
        <p:txBody>
          <a:bodyPr>
            <a:spAutoFit/>
          </a:bodyPr>
          <a:lstStyle/>
          <a:p>
            <a:pPr eaLnBrk="1" hangingPunct="1">
              <a:defRPr/>
            </a:pPr>
            <a:r>
              <a:rPr lang="en-US" altLang="zh-CN" sz="2800" b="1" dirty="0">
                <a:solidFill>
                  <a:srgbClr val="0F6FC6"/>
                </a:solidFill>
                <a:latin typeface="微软雅黑" panose="020B0503020204020204" pitchFamily="34" charset="-122"/>
                <a:ea typeface="微软雅黑" panose="020B0503020204020204" pitchFamily="34" charset="-122"/>
              </a:rPr>
              <a:t>Next steps</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5" name="Content Placeholder 2">
            <a:extLst>
              <a:ext uri="{FF2B5EF4-FFF2-40B4-BE49-F238E27FC236}">
                <a16:creationId xmlns:a16="http://schemas.microsoft.com/office/drawing/2014/main" id="{99703E07-7396-42CF-8820-2795CE08283C}"/>
              </a:ext>
            </a:extLst>
          </p:cNvPr>
          <p:cNvSpPr txBox="1">
            <a:spLocks/>
          </p:cNvSpPr>
          <p:nvPr/>
        </p:nvSpPr>
        <p:spPr>
          <a:xfrm>
            <a:off x="930275" y="1380899"/>
            <a:ext cx="6430646" cy="2085186"/>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300"/>
              </a:spcBef>
            </a:pPr>
            <a:r>
              <a:rPr lang="en-US" altLang="zh-CN" sz="2800" b="1" dirty="0">
                <a:solidFill>
                  <a:srgbClr val="0070C0"/>
                </a:solidFill>
              </a:rPr>
              <a:t>Model calibration and validation</a:t>
            </a:r>
          </a:p>
          <a:p>
            <a:pPr algn="just">
              <a:spcBef>
                <a:spcPts val="300"/>
              </a:spcBef>
            </a:pPr>
            <a:r>
              <a:rPr lang="en-US" altLang="zh-CN" sz="2800" b="1" dirty="0">
                <a:solidFill>
                  <a:srgbClr val="0070C0"/>
                </a:solidFill>
              </a:rPr>
              <a:t>Flow simulations</a:t>
            </a:r>
          </a:p>
          <a:p>
            <a:pPr algn="just">
              <a:spcBef>
                <a:spcPts val="300"/>
              </a:spcBef>
            </a:pPr>
            <a:r>
              <a:rPr lang="en-US" altLang="zh-CN" sz="2800" b="1" dirty="0">
                <a:solidFill>
                  <a:srgbClr val="0070C0"/>
                </a:solidFill>
              </a:rPr>
              <a:t>Detection and attribution</a:t>
            </a:r>
            <a:endParaRPr lang="en-US" altLang="zh-CN" sz="2800" dirty="0">
              <a:solidFill>
                <a:srgbClr val="0070C0"/>
              </a:solidFill>
            </a:endParaRPr>
          </a:p>
          <a:p>
            <a:pPr algn="just">
              <a:spcBef>
                <a:spcPts val="600"/>
              </a:spcBef>
              <a:spcAft>
                <a:spcPts val="600"/>
              </a:spcAft>
            </a:pPr>
            <a:endParaRPr lang="en-US" altLang="zh-CN" sz="2800" dirty="0">
              <a:solidFill>
                <a:srgbClr val="0070C0"/>
              </a:solidFill>
            </a:endParaRPr>
          </a:p>
        </p:txBody>
      </p:sp>
    </p:spTree>
    <p:custDataLst>
      <p:tags r:id="rId1"/>
    </p:custDataLst>
    <p:extLst>
      <p:ext uri="{BB962C8B-B14F-4D97-AF65-F5344CB8AC3E}">
        <p14:creationId xmlns:p14="http://schemas.microsoft.com/office/powerpoint/2010/main" val="6501124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1">
            <a:extLst>
              <a:ext uri="{FF2B5EF4-FFF2-40B4-BE49-F238E27FC236}">
                <a16:creationId xmlns:a16="http://schemas.microsoft.com/office/drawing/2014/main" id="{76D13494-FAAD-46C3-BBF6-54361BF5EF18}"/>
              </a:ext>
            </a:extLst>
          </p:cNvPr>
          <p:cNvSpPr txBox="1">
            <a:spLocks noChangeArrowheads="1"/>
          </p:cNvSpPr>
          <p:nvPr/>
        </p:nvSpPr>
        <p:spPr bwMode="auto">
          <a:xfrm>
            <a:off x="0" y="2694825"/>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6600" b="1" dirty="0">
                <a:solidFill>
                  <a:srgbClr val="0F6FC6"/>
                </a:solidFill>
                <a:latin typeface="微软雅黑" panose="020B0503020204020204" pitchFamily="34" charset="-122"/>
                <a:ea typeface="微软雅黑" panose="020B0503020204020204" pitchFamily="34" charset="-122"/>
              </a:rPr>
              <a:t>Thank you !</a:t>
            </a:r>
            <a:endParaRPr lang="zh-CN" altLang="en-US" sz="6600" b="1" dirty="0">
              <a:solidFill>
                <a:srgbClr val="0F6FC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60">
            <a:extLst>
              <a:ext uri="{FF2B5EF4-FFF2-40B4-BE49-F238E27FC236}">
                <a16:creationId xmlns:a16="http://schemas.microsoft.com/office/drawing/2014/main" id="{6DE5F29B-31F3-4663-941F-551E840E5495}"/>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8195" name="矩形 61">
            <a:extLst>
              <a:ext uri="{FF2B5EF4-FFF2-40B4-BE49-F238E27FC236}">
                <a16:creationId xmlns:a16="http://schemas.microsoft.com/office/drawing/2014/main" id="{B816ACCE-E2D8-4C8F-B554-4B0B15FCACCC}"/>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63" name="矩形 62">
            <a:extLst>
              <a:ext uri="{FF2B5EF4-FFF2-40B4-BE49-F238E27FC236}">
                <a16:creationId xmlns:a16="http://schemas.microsoft.com/office/drawing/2014/main" id="{E1B6365E-401E-4AAD-A0D1-0E222EEB2CFF}"/>
              </a:ext>
            </a:extLst>
          </p:cNvPr>
          <p:cNvSpPr/>
          <p:nvPr/>
        </p:nvSpPr>
        <p:spPr>
          <a:xfrm>
            <a:off x="1166813" y="477838"/>
            <a:ext cx="6002337" cy="523875"/>
          </a:xfrm>
          <a:prstGeom prst="rect">
            <a:avLst/>
          </a:prstGeom>
        </p:spPr>
        <p:txBody>
          <a:bodyPr>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Research basins</a:t>
            </a:r>
          </a:p>
        </p:txBody>
      </p:sp>
      <p:pic>
        <p:nvPicPr>
          <p:cNvPr id="12" name="图片 11">
            <a:extLst>
              <a:ext uri="{FF2B5EF4-FFF2-40B4-BE49-F238E27FC236}">
                <a16:creationId xmlns:a16="http://schemas.microsoft.com/office/drawing/2014/main" id="{B020411B-5973-4D44-A63F-8DD560617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40" r="3860"/>
          <a:stretch/>
        </p:blipFill>
        <p:spPr>
          <a:xfrm>
            <a:off x="216644" y="1146220"/>
            <a:ext cx="6594348" cy="5396248"/>
          </a:xfrm>
          <a:prstGeom prst="rect">
            <a:avLst/>
          </a:prstGeom>
        </p:spPr>
      </p:pic>
      <p:sp>
        <p:nvSpPr>
          <p:cNvPr id="14" name="矩形 13">
            <a:extLst>
              <a:ext uri="{FF2B5EF4-FFF2-40B4-BE49-F238E27FC236}">
                <a16:creationId xmlns:a16="http://schemas.microsoft.com/office/drawing/2014/main" id="{CAADAF18-1804-42B3-82E8-B64569DB4E02}"/>
              </a:ext>
            </a:extLst>
          </p:cNvPr>
          <p:cNvSpPr/>
          <p:nvPr/>
        </p:nvSpPr>
        <p:spPr>
          <a:xfrm>
            <a:off x="6810992" y="1535032"/>
            <a:ext cx="2312920" cy="1600438"/>
          </a:xfrm>
          <a:prstGeom prst="rect">
            <a:avLst/>
          </a:prstGeom>
        </p:spPr>
        <p:txBody>
          <a:bodyPr wrap="square">
            <a:spAutoFit/>
          </a:bodyPr>
          <a:lstStyle/>
          <a:p>
            <a:r>
              <a:rPr lang="en-US" altLang="zh-CN" sz="1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Upper Yellow River Basin</a:t>
            </a:r>
          </a:p>
          <a:p>
            <a:endPar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Annual mean </a:t>
            </a:r>
          </a:p>
          <a:p>
            <a:pPr algn="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tem: 3.8 °C</a:t>
            </a:r>
          </a:p>
          <a:p>
            <a:pPr algn="r"/>
            <a:r>
              <a:rPr lang="en-US" altLang="zh-CN" sz="1400" dirty="0" err="1">
                <a:solidFill>
                  <a:srgbClr val="0070C0"/>
                </a:solidFill>
                <a:latin typeface="微软雅黑" panose="020B0503020204020204" pitchFamily="34" charset="-122"/>
                <a:ea typeface="微软雅黑" panose="020B0503020204020204" pitchFamily="34" charset="-122"/>
                <a:cs typeface="Arial" panose="020B0604020202020204" pitchFamily="34" charset="0"/>
              </a:rPr>
              <a:t>Prec</a:t>
            </a: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440 mm</a:t>
            </a:r>
          </a:p>
          <a:p>
            <a:pPr algn="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Discharge: 1000 m</a:t>
            </a:r>
            <a:r>
              <a:rPr lang="en-US" altLang="zh-CN" sz="1400" baseline="300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a:t>
            </a: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/s</a:t>
            </a:r>
          </a:p>
        </p:txBody>
      </p:sp>
      <p:sp>
        <p:nvSpPr>
          <p:cNvPr id="15" name="等腰三角形 14">
            <a:extLst>
              <a:ext uri="{FF2B5EF4-FFF2-40B4-BE49-F238E27FC236}">
                <a16:creationId xmlns:a16="http://schemas.microsoft.com/office/drawing/2014/main" id="{C870BC00-EDB0-4336-B26A-120ABB9DDA15}"/>
              </a:ext>
            </a:extLst>
          </p:cNvPr>
          <p:cNvSpPr/>
          <p:nvPr/>
        </p:nvSpPr>
        <p:spPr>
          <a:xfrm>
            <a:off x="1397975" y="2118945"/>
            <a:ext cx="72000" cy="72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25181ED-E37D-4B7D-A497-E7E45A4362F4}"/>
              </a:ext>
            </a:extLst>
          </p:cNvPr>
          <p:cNvSpPr/>
          <p:nvPr/>
        </p:nvSpPr>
        <p:spPr>
          <a:xfrm>
            <a:off x="1778973" y="5744312"/>
            <a:ext cx="72000" cy="72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DA5E6F49-BAC3-4C98-83E8-F39A711A99FD}"/>
              </a:ext>
            </a:extLst>
          </p:cNvPr>
          <p:cNvSpPr/>
          <p:nvPr/>
        </p:nvSpPr>
        <p:spPr>
          <a:xfrm>
            <a:off x="6759064" y="3943715"/>
            <a:ext cx="2364848" cy="2246769"/>
          </a:xfrm>
          <a:prstGeom prst="rect">
            <a:avLst/>
          </a:prstGeom>
        </p:spPr>
        <p:txBody>
          <a:bodyPr wrap="square">
            <a:spAutoFit/>
          </a:bodyPr>
          <a:lstStyle/>
          <a:p>
            <a:r>
              <a:rPr lang="en-US" altLang="zh-CN" sz="1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Upper Yangtze River basin</a:t>
            </a:r>
          </a:p>
          <a:p>
            <a:endPar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Annual mean </a:t>
            </a:r>
          </a:p>
          <a:p>
            <a:pPr algn="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tem: 12.3 °C</a:t>
            </a:r>
          </a:p>
          <a:p>
            <a:pPr algn="r"/>
            <a:r>
              <a:rPr lang="en-US" altLang="zh-CN" sz="1400" dirty="0" err="1">
                <a:solidFill>
                  <a:srgbClr val="0070C0"/>
                </a:solidFill>
                <a:latin typeface="微软雅黑" panose="020B0503020204020204" pitchFamily="34" charset="-122"/>
                <a:ea typeface="微软雅黑" panose="020B0503020204020204" pitchFamily="34" charset="-122"/>
                <a:cs typeface="Arial" panose="020B0604020202020204" pitchFamily="34" charset="0"/>
              </a:rPr>
              <a:t>Prec</a:t>
            </a: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1018 mm</a:t>
            </a:r>
          </a:p>
          <a:p>
            <a:pPr algn="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Discharge: 11000 m</a:t>
            </a:r>
            <a:r>
              <a:rPr lang="en-US" altLang="zh-CN" sz="1400" baseline="300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a:t>
            </a:r>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/s</a:t>
            </a:r>
          </a:p>
          <a:p>
            <a:endPar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endPar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a:t>
            </a:r>
            <a:endParaRPr lang="zh-CN" altLang="en-US" sz="140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a:extLst>
              <a:ext uri="{FF2B5EF4-FFF2-40B4-BE49-F238E27FC236}">
                <a16:creationId xmlns:a16="http://schemas.microsoft.com/office/drawing/2014/main" id="{D204D9FD-84BD-4FCE-9515-091B272D6E60}"/>
              </a:ext>
            </a:extLst>
          </p:cNvPr>
          <p:cNvSpPr/>
          <p:nvPr/>
        </p:nvSpPr>
        <p:spPr>
          <a:xfrm>
            <a:off x="3475544" y="5205996"/>
            <a:ext cx="1234633" cy="338554"/>
          </a:xfrm>
          <a:prstGeom prst="rect">
            <a:avLst/>
          </a:prstGeom>
        </p:spPr>
        <p:txBody>
          <a:bodyPr wrap="none">
            <a:spAutoFit/>
          </a:bodyPr>
          <a:lstStyle/>
          <a:p>
            <a:r>
              <a:rPr lang="en-US" altLang="zh-CN" sz="1600" dirty="0">
                <a:solidFill>
                  <a:srgbClr val="7030A0"/>
                </a:solidFill>
                <a:latin typeface="Times New Roman" panose="02020603050405020304" pitchFamily="18" charset="0"/>
                <a:ea typeface="等线" panose="02010600030101010101" pitchFamily="2" charset="-122"/>
              </a:rPr>
              <a:t>8.1×10</a:t>
            </a:r>
            <a:r>
              <a:rPr lang="en-US" altLang="zh-CN" sz="1600" baseline="30000" dirty="0">
                <a:solidFill>
                  <a:srgbClr val="7030A0"/>
                </a:solidFill>
                <a:latin typeface="Times New Roman" panose="02020603050405020304" pitchFamily="18" charset="0"/>
                <a:ea typeface="等线" panose="02010600030101010101" pitchFamily="2" charset="-122"/>
              </a:rPr>
              <a:t>5</a:t>
            </a:r>
            <a:r>
              <a:rPr lang="en-US" altLang="zh-CN" sz="1600" dirty="0">
                <a:solidFill>
                  <a:srgbClr val="7030A0"/>
                </a:solidFill>
                <a:latin typeface="Times New Roman" panose="02020603050405020304" pitchFamily="18" charset="0"/>
                <a:ea typeface="等线" panose="02010600030101010101" pitchFamily="2" charset="-122"/>
              </a:rPr>
              <a:t> km</a:t>
            </a:r>
            <a:r>
              <a:rPr lang="en-US" altLang="zh-CN" sz="1600" baseline="30000" dirty="0">
                <a:solidFill>
                  <a:srgbClr val="7030A0"/>
                </a:solidFill>
                <a:latin typeface="Times New Roman" panose="02020603050405020304" pitchFamily="18" charset="0"/>
                <a:ea typeface="等线" panose="02010600030101010101" pitchFamily="2" charset="-122"/>
              </a:rPr>
              <a:t>2</a:t>
            </a:r>
            <a:endParaRPr lang="zh-CN" altLang="en-US" sz="1600" dirty="0">
              <a:solidFill>
                <a:srgbClr val="7030A0"/>
              </a:solidFill>
            </a:endParaRPr>
          </a:p>
        </p:txBody>
      </p:sp>
      <p:sp>
        <p:nvSpPr>
          <p:cNvPr id="19" name="矩形 18">
            <a:extLst>
              <a:ext uri="{FF2B5EF4-FFF2-40B4-BE49-F238E27FC236}">
                <a16:creationId xmlns:a16="http://schemas.microsoft.com/office/drawing/2014/main" id="{6DA8B2EC-FB0C-4A73-BA96-E419FCB19736}"/>
              </a:ext>
            </a:extLst>
          </p:cNvPr>
          <p:cNvSpPr/>
          <p:nvPr/>
        </p:nvSpPr>
        <p:spPr>
          <a:xfrm>
            <a:off x="3456036" y="1419442"/>
            <a:ext cx="1234633" cy="338554"/>
          </a:xfrm>
          <a:prstGeom prst="rect">
            <a:avLst/>
          </a:prstGeom>
        </p:spPr>
        <p:txBody>
          <a:bodyPr wrap="none">
            <a:spAutoFit/>
          </a:bodyPr>
          <a:lstStyle/>
          <a:p>
            <a:r>
              <a:rPr lang="en-US" altLang="zh-CN" sz="1600" dirty="0">
                <a:solidFill>
                  <a:srgbClr val="7030A0"/>
                </a:solidFill>
                <a:latin typeface="Times New Roman" panose="02020603050405020304" pitchFamily="18" charset="0"/>
                <a:ea typeface="等线" panose="02010600030101010101" pitchFamily="2" charset="-122"/>
              </a:rPr>
              <a:t>2.2×10</a:t>
            </a:r>
            <a:r>
              <a:rPr lang="en-US" altLang="zh-CN" sz="1600" baseline="30000" dirty="0">
                <a:solidFill>
                  <a:srgbClr val="7030A0"/>
                </a:solidFill>
                <a:latin typeface="Times New Roman" panose="02020603050405020304" pitchFamily="18" charset="0"/>
                <a:ea typeface="等线" panose="02010600030101010101" pitchFamily="2" charset="-122"/>
              </a:rPr>
              <a:t>5</a:t>
            </a:r>
            <a:r>
              <a:rPr lang="en-US" altLang="zh-CN" sz="1600" dirty="0">
                <a:solidFill>
                  <a:srgbClr val="7030A0"/>
                </a:solidFill>
                <a:latin typeface="Times New Roman" panose="02020603050405020304" pitchFamily="18" charset="0"/>
                <a:ea typeface="等线" panose="02010600030101010101" pitchFamily="2" charset="-122"/>
              </a:rPr>
              <a:t> km</a:t>
            </a:r>
            <a:r>
              <a:rPr lang="en-US" altLang="zh-CN" sz="1600" baseline="30000" dirty="0">
                <a:solidFill>
                  <a:srgbClr val="7030A0"/>
                </a:solidFill>
                <a:latin typeface="Times New Roman" panose="02020603050405020304" pitchFamily="18" charset="0"/>
                <a:ea typeface="等线" panose="02010600030101010101" pitchFamily="2" charset="-122"/>
              </a:rPr>
              <a:t>2</a:t>
            </a:r>
            <a:endParaRPr lang="zh-CN" altLang="en-US" sz="1600" dirty="0">
              <a:solidFill>
                <a:srgbClr val="7030A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6002337" cy="523875"/>
          </a:xfrm>
          <a:prstGeom prst="rect">
            <a:avLst/>
          </a:prstGeom>
        </p:spPr>
        <p:txBody>
          <a:bodyPr>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Objective</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26" name="Content Placeholder 2">
            <a:extLst>
              <a:ext uri="{FF2B5EF4-FFF2-40B4-BE49-F238E27FC236}">
                <a16:creationId xmlns:a16="http://schemas.microsoft.com/office/drawing/2014/main" id="{D40B3FC1-7BA8-4564-AF89-A3AA596D520C}"/>
              </a:ext>
            </a:extLst>
          </p:cNvPr>
          <p:cNvSpPr txBox="1">
            <a:spLocks/>
          </p:cNvSpPr>
          <p:nvPr/>
        </p:nvSpPr>
        <p:spPr>
          <a:xfrm>
            <a:off x="762000" y="1489418"/>
            <a:ext cx="7693679" cy="3257174"/>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marL="0" indent="0" algn="just">
              <a:lnSpc>
                <a:spcPct val="150000"/>
              </a:lnSpc>
              <a:buNone/>
            </a:pPr>
            <a:r>
              <a:rPr lang="en-US" altLang="zh-CN" sz="2800" b="1" dirty="0">
                <a:solidFill>
                  <a:srgbClr val="0070C0"/>
                </a:solidFill>
              </a:rPr>
              <a:t>to explore if anthropogenic influence on climate has affected the magnitude of mean and extremes flows, and to what extend? What the differences between these two basins with different climate and surface conditions?</a:t>
            </a:r>
            <a:endParaRPr lang="en-US" altLang="zh-CN" sz="2800" dirty="0">
              <a:solidFill>
                <a:srgbClr val="0070C0"/>
              </a:solidFill>
            </a:endParaRPr>
          </a:p>
        </p:txBody>
      </p:sp>
    </p:spTree>
    <p:custDataLst>
      <p:tags r:id="rId1"/>
    </p:custDataLst>
    <p:extLst>
      <p:ext uri="{BB962C8B-B14F-4D97-AF65-F5344CB8AC3E}">
        <p14:creationId xmlns:p14="http://schemas.microsoft.com/office/powerpoint/2010/main" val="18597853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6002337" cy="523875"/>
          </a:xfrm>
          <a:prstGeom prst="rect">
            <a:avLst/>
          </a:prstGeom>
        </p:spPr>
        <p:txBody>
          <a:bodyPr>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Data</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26" name="Content Placeholder 2">
            <a:extLst>
              <a:ext uri="{FF2B5EF4-FFF2-40B4-BE49-F238E27FC236}">
                <a16:creationId xmlns:a16="http://schemas.microsoft.com/office/drawing/2014/main" id="{D40B3FC1-7BA8-4564-AF89-A3AA596D520C}"/>
              </a:ext>
            </a:extLst>
          </p:cNvPr>
          <p:cNvSpPr txBox="1">
            <a:spLocks/>
          </p:cNvSpPr>
          <p:nvPr/>
        </p:nvSpPr>
        <p:spPr>
          <a:xfrm>
            <a:off x="546801" y="1194084"/>
            <a:ext cx="7693679" cy="461665"/>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buFont typeface="Wingdings" panose="05000000000000000000" pitchFamily="2" charset="2"/>
              <a:buChar char="u"/>
            </a:pPr>
            <a:r>
              <a:rPr lang="en-US" altLang="zh-CN" sz="2400" b="1" dirty="0">
                <a:solidFill>
                  <a:srgbClr val="0070C0"/>
                </a:solidFill>
              </a:rPr>
              <a:t> Discharge</a:t>
            </a:r>
            <a:endParaRPr lang="en-US" altLang="zh-CN" sz="2400" dirty="0">
              <a:solidFill>
                <a:srgbClr val="0070C0"/>
              </a:solidFill>
            </a:endParaRPr>
          </a:p>
        </p:txBody>
      </p:sp>
      <p:sp>
        <p:nvSpPr>
          <p:cNvPr id="27" name="Content Placeholder 2">
            <a:extLst>
              <a:ext uri="{FF2B5EF4-FFF2-40B4-BE49-F238E27FC236}">
                <a16:creationId xmlns:a16="http://schemas.microsoft.com/office/drawing/2014/main" id="{99703E07-7396-42CF-8820-2795CE08283C}"/>
              </a:ext>
            </a:extLst>
          </p:cNvPr>
          <p:cNvSpPr txBox="1">
            <a:spLocks/>
          </p:cNvSpPr>
          <p:nvPr/>
        </p:nvSpPr>
        <p:spPr>
          <a:xfrm>
            <a:off x="909018" y="1751934"/>
            <a:ext cx="3830707" cy="2015936"/>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300"/>
              </a:spcBef>
              <a:spcAft>
                <a:spcPts val="600"/>
              </a:spcAft>
            </a:pPr>
            <a:r>
              <a:rPr lang="en-US" altLang="zh-CN" sz="2000" b="1" dirty="0">
                <a:solidFill>
                  <a:srgbClr val="0070C0"/>
                </a:solidFill>
              </a:rPr>
              <a:t>the Upper Yangtze River Basin</a:t>
            </a:r>
          </a:p>
          <a:p>
            <a:pPr algn="just">
              <a:spcBef>
                <a:spcPts val="0"/>
              </a:spcBef>
              <a:spcAft>
                <a:spcPts val="0"/>
              </a:spcAft>
              <a:buFont typeface="Wingdings" panose="05000000000000000000" pitchFamily="2" charset="2"/>
              <a:buChar char="ü"/>
            </a:pPr>
            <a:r>
              <a:rPr lang="en-US" altLang="zh-CN" sz="2000" dirty="0" err="1">
                <a:solidFill>
                  <a:srgbClr val="0070C0"/>
                </a:solidFill>
              </a:rPr>
              <a:t>Cuntan</a:t>
            </a:r>
            <a:r>
              <a:rPr lang="en-US" altLang="zh-CN" sz="2000" dirty="0">
                <a:solidFill>
                  <a:srgbClr val="0070C0"/>
                </a:solidFill>
              </a:rPr>
              <a:t>, </a:t>
            </a:r>
          </a:p>
          <a:p>
            <a:pPr algn="just">
              <a:spcBef>
                <a:spcPts val="0"/>
              </a:spcBef>
              <a:spcAft>
                <a:spcPts val="0"/>
              </a:spcAft>
              <a:buFont typeface="Wingdings" panose="05000000000000000000" pitchFamily="2" charset="2"/>
              <a:buChar char="ü"/>
            </a:pPr>
            <a:r>
              <a:rPr lang="en-US" altLang="zh-CN" sz="2000" dirty="0">
                <a:solidFill>
                  <a:srgbClr val="0070C0"/>
                </a:solidFill>
              </a:rPr>
              <a:t>Pingshan, </a:t>
            </a:r>
          </a:p>
          <a:p>
            <a:pPr algn="just">
              <a:spcBef>
                <a:spcPts val="0"/>
              </a:spcBef>
              <a:spcAft>
                <a:spcPts val="0"/>
              </a:spcAft>
              <a:buFont typeface="Wingdings" panose="05000000000000000000" pitchFamily="2" charset="2"/>
              <a:buChar char="ü"/>
            </a:pPr>
            <a:r>
              <a:rPr lang="en-US" altLang="zh-CN" sz="2000" dirty="0" err="1">
                <a:solidFill>
                  <a:srgbClr val="0070C0"/>
                </a:solidFill>
              </a:rPr>
              <a:t>Shigu</a:t>
            </a:r>
            <a:r>
              <a:rPr lang="en-US" altLang="zh-CN" sz="2000" dirty="0">
                <a:solidFill>
                  <a:srgbClr val="0070C0"/>
                </a:solidFill>
              </a:rPr>
              <a:t>, </a:t>
            </a:r>
          </a:p>
          <a:p>
            <a:pPr algn="just">
              <a:spcBef>
                <a:spcPts val="0"/>
              </a:spcBef>
              <a:spcAft>
                <a:spcPts val="0"/>
              </a:spcAft>
              <a:buFont typeface="Wingdings" panose="05000000000000000000" pitchFamily="2" charset="2"/>
              <a:buChar char="ü"/>
            </a:pPr>
            <a:r>
              <a:rPr lang="en-US" altLang="zh-CN" sz="2000" dirty="0" err="1">
                <a:solidFill>
                  <a:srgbClr val="0070C0"/>
                </a:solidFill>
              </a:rPr>
              <a:t>Zhimenda</a:t>
            </a:r>
            <a:r>
              <a:rPr lang="en-US" altLang="zh-CN" sz="2000" dirty="0">
                <a:solidFill>
                  <a:srgbClr val="0070C0"/>
                </a:solidFill>
              </a:rPr>
              <a:t>;</a:t>
            </a:r>
            <a:r>
              <a:rPr lang="zh-CN" altLang="en-US" sz="2000" dirty="0">
                <a:solidFill>
                  <a:srgbClr val="0070C0"/>
                </a:solidFill>
              </a:rPr>
              <a:t> </a:t>
            </a:r>
            <a:endParaRPr lang="en-US" altLang="zh-CN" sz="2000" dirty="0">
              <a:solidFill>
                <a:srgbClr val="0070C0"/>
              </a:solidFill>
            </a:endParaRPr>
          </a:p>
          <a:p>
            <a:pPr algn="just">
              <a:spcBef>
                <a:spcPts val="0"/>
              </a:spcBef>
              <a:spcAft>
                <a:spcPts val="0"/>
              </a:spcAft>
              <a:buFont typeface="Wingdings" panose="05000000000000000000" pitchFamily="2" charset="2"/>
              <a:buChar char="ü"/>
            </a:pPr>
            <a:r>
              <a:rPr lang="en-US" altLang="zh-CN" sz="2000" dirty="0">
                <a:solidFill>
                  <a:srgbClr val="0070C0"/>
                </a:solidFill>
              </a:rPr>
              <a:t>Daily, 1979-2013</a:t>
            </a:r>
          </a:p>
        </p:txBody>
      </p:sp>
      <p:pic>
        <p:nvPicPr>
          <p:cNvPr id="32" name="图片 31">
            <a:extLst>
              <a:ext uri="{FF2B5EF4-FFF2-40B4-BE49-F238E27FC236}">
                <a16:creationId xmlns:a16="http://schemas.microsoft.com/office/drawing/2014/main" id="{66DC3F76-0BFA-4A5F-8031-9DD58F2E95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32" t="52354" r="3859"/>
          <a:stretch/>
        </p:blipFill>
        <p:spPr>
          <a:xfrm>
            <a:off x="1054275" y="3925730"/>
            <a:ext cx="3028354" cy="2355957"/>
          </a:xfrm>
          <a:prstGeom prst="rect">
            <a:avLst/>
          </a:prstGeom>
        </p:spPr>
      </p:pic>
      <p:pic>
        <p:nvPicPr>
          <p:cNvPr id="12" name="图片 11">
            <a:extLst>
              <a:ext uri="{FF2B5EF4-FFF2-40B4-BE49-F238E27FC236}">
                <a16:creationId xmlns:a16="http://schemas.microsoft.com/office/drawing/2014/main" id="{6204AB00-1908-465D-A575-F13478E3A3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32" t="5540" r="3859" b="47505"/>
          <a:stretch/>
        </p:blipFill>
        <p:spPr>
          <a:xfrm>
            <a:off x="5029253" y="3925730"/>
            <a:ext cx="3028354" cy="2321786"/>
          </a:xfrm>
          <a:prstGeom prst="rect">
            <a:avLst/>
          </a:prstGeom>
        </p:spPr>
      </p:pic>
      <p:sp>
        <p:nvSpPr>
          <p:cNvPr id="13" name="文本框 12">
            <a:extLst>
              <a:ext uri="{FF2B5EF4-FFF2-40B4-BE49-F238E27FC236}">
                <a16:creationId xmlns:a16="http://schemas.microsoft.com/office/drawing/2014/main" id="{94B5991A-B8C0-4E83-9E07-F6B929573EC2}"/>
              </a:ext>
            </a:extLst>
          </p:cNvPr>
          <p:cNvSpPr txBox="1"/>
          <p:nvPr/>
        </p:nvSpPr>
        <p:spPr>
          <a:xfrm>
            <a:off x="4865130" y="1751934"/>
            <a:ext cx="3597813" cy="2015936"/>
          </a:xfrm>
          <a:prstGeom prst="rect">
            <a:avLst/>
          </a:prstGeom>
        </p:spPr>
        <p:txBody>
          <a:bodyPr wrap="square">
            <a:spAutoFit/>
          </a:bodyPr>
          <a:lstStyle>
            <a:defPPr>
              <a:defRPr lang="zh-CN"/>
            </a:defPPr>
            <a:lvl1pPr marL="285750" indent="-285750" algn="just" defTabSz="914400">
              <a:spcBef>
                <a:spcPts val="300"/>
              </a:spcBef>
              <a:spcAft>
                <a:spcPts val="300"/>
              </a:spcAft>
              <a:buFont typeface="Arial" pitchFamily="34" charset="0"/>
              <a:buChar char="•"/>
              <a:defRPr sz="2000" b="1">
                <a:solidFill>
                  <a:srgbClr val="0070C0"/>
                </a:solidFill>
                <a:latin typeface="Calibri" panose="020F0502020204030204" pitchFamily="34" charset="0"/>
                <a:ea typeface="宋体" panose="02010600030101010101" pitchFamily="2" charset="-122"/>
                <a:cs typeface="Calibri" panose="020F0502020204030204" pitchFamily="34" charset="0"/>
              </a:defRPr>
            </a:lvl1pPr>
          </a:lstStyle>
          <a:p>
            <a:pPr>
              <a:spcAft>
                <a:spcPts val="600"/>
              </a:spcAft>
            </a:pPr>
            <a:r>
              <a:rPr lang="en-US" altLang="zh-CN" dirty="0"/>
              <a:t>the Upper Yellow River Basin </a:t>
            </a:r>
          </a:p>
          <a:p>
            <a:pPr>
              <a:spcBef>
                <a:spcPts val="0"/>
              </a:spcBef>
              <a:spcAft>
                <a:spcPts val="0"/>
              </a:spcAft>
              <a:buFont typeface="Wingdings" panose="05000000000000000000" pitchFamily="2" charset="2"/>
              <a:buChar char="ü"/>
            </a:pPr>
            <a:r>
              <a:rPr lang="en-US" altLang="zh-CN" b="0" dirty="0"/>
              <a:t>Lanzhou, </a:t>
            </a:r>
          </a:p>
          <a:p>
            <a:pPr>
              <a:spcBef>
                <a:spcPts val="0"/>
              </a:spcBef>
              <a:spcAft>
                <a:spcPts val="0"/>
              </a:spcAft>
              <a:buFont typeface="Wingdings" panose="05000000000000000000" pitchFamily="2" charset="2"/>
              <a:buChar char="ü"/>
            </a:pPr>
            <a:r>
              <a:rPr lang="en-US" altLang="zh-CN" b="0" dirty="0" err="1"/>
              <a:t>Tangnaihai</a:t>
            </a:r>
            <a:r>
              <a:rPr lang="en-US" altLang="zh-CN" b="0" dirty="0"/>
              <a:t>, </a:t>
            </a:r>
          </a:p>
          <a:p>
            <a:pPr>
              <a:spcBef>
                <a:spcPts val="0"/>
              </a:spcBef>
              <a:spcAft>
                <a:spcPts val="0"/>
              </a:spcAft>
              <a:buFont typeface="Wingdings" panose="05000000000000000000" pitchFamily="2" charset="2"/>
              <a:buChar char="ü"/>
            </a:pPr>
            <a:r>
              <a:rPr lang="en-US" altLang="zh-CN" b="0" dirty="0" err="1"/>
              <a:t>Maqu</a:t>
            </a:r>
            <a:r>
              <a:rPr lang="en-US" altLang="zh-CN" b="0" dirty="0"/>
              <a:t>,</a:t>
            </a:r>
          </a:p>
          <a:p>
            <a:pPr>
              <a:spcBef>
                <a:spcPts val="0"/>
              </a:spcBef>
              <a:spcAft>
                <a:spcPts val="0"/>
              </a:spcAft>
              <a:buFont typeface="Wingdings" panose="05000000000000000000" pitchFamily="2" charset="2"/>
              <a:buChar char="ü"/>
            </a:pPr>
            <a:r>
              <a:rPr lang="en-US" altLang="zh-CN" b="0" dirty="0" err="1"/>
              <a:t>Jimai</a:t>
            </a:r>
            <a:r>
              <a:rPr lang="en-US" altLang="zh-CN" b="0" dirty="0"/>
              <a:t>;</a:t>
            </a:r>
          </a:p>
          <a:p>
            <a:pPr>
              <a:spcBef>
                <a:spcPts val="0"/>
              </a:spcBef>
              <a:spcAft>
                <a:spcPts val="0"/>
              </a:spcAft>
              <a:buFont typeface="Wingdings" panose="05000000000000000000" pitchFamily="2" charset="2"/>
              <a:buChar char="ü"/>
            </a:pPr>
            <a:r>
              <a:rPr lang="en-US" altLang="zh-CN" b="0" dirty="0"/>
              <a:t>Daily, 1961-2014</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6002337" cy="523875"/>
          </a:xfrm>
          <a:prstGeom prst="rect">
            <a:avLst/>
          </a:prstGeom>
        </p:spPr>
        <p:txBody>
          <a:bodyPr>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Data</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11" name="Content Placeholder 2">
            <a:extLst>
              <a:ext uri="{FF2B5EF4-FFF2-40B4-BE49-F238E27FC236}">
                <a16:creationId xmlns:a16="http://schemas.microsoft.com/office/drawing/2014/main" id="{BEDC99FF-5A68-4EBE-BC54-1227C3125CEE}"/>
              </a:ext>
            </a:extLst>
          </p:cNvPr>
          <p:cNvSpPr txBox="1">
            <a:spLocks/>
          </p:cNvSpPr>
          <p:nvPr/>
        </p:nvSpPr>
        <p:spPr>
          <a:xfrm>
            <a:off x="612429" y="4210931"/>
            <a:ext cx="7851633" cy="861774"/>
          </a:xfrm>
          <a:prstGeom prst="rect">
            <a:avLst/>
          </a:prstGeom>
        </p:spPr>
        <p:txBody>
          <a:bodyPr wrap="square">
            <a:spAutoFit/>
          </a:bodyPr>
          <a:lstStyle>
            <a:defPPr>
              <a:defRPr lang="en-US"/>
            </a:defPPr>
            <a:lvl1pPr marL="285750" indent="-285750" defTabSz="914400">
              <a:spcBef>
                <a:spcPts val="600"/>
              </a:spcBef>
              <a:spcAft>
                <a:spcPts val="600"/>
              </a:spcAft>
              <a:buFont typeface="Arial" pitchFamily="34" charset="0"/>
              <a:buChar char="•"/>
              <a:defRPr sz="2000">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eaLnBrk="1" fontAlgn="auto" hangingPunct="1"/>
            <a:r>
              <a:rPr lang="en-US" altLang="zh-CN" b="1" dirty="0">
                <a:solidFill>
                  <a:srgbClr val="0066CC"/>
                </a:solidFill>
                <a:latin typeface="Calibri"/>
                <a:ea typeface="微软雅黑" panose="020B0503020204020204" pitchFamily="34" charset="-122"/>
              </a:rPr>
              <a:t>Observed data</a:t>
            </a:r>
            <a:r>
              <a:rPr lang="en-US" altLang="zh-CN" dirty="0">
                <a:solidFill>
                  <a:srgbClr val="0066CC"/>
                </a:solidFill>
                <a:latin typeface="Calibri"/>
                <a:ea typeface="微软雅黑" panose="020B0503020204020204" pitchFamily="34" charset="-122"/>
              </a:rPr>
              <a:t>: GSWP3-W5E5</a:t>
            </a:r>
            <a:r>
              <a:rPr lang="zh-CN" altLang="en-US" dirty="0">
                <a:solidFill>
                  <a:srgbClr val="0066CC"/>
                </a:solidFill>
                <a:latin typeface="Calibri"/>
                <a:ea typeface="微软雅黑" panose="020B0503020204020204" pitchFamily="34" charset="-122"/>
              </a:rPr>
              <a:t>，</a:t>
            </a:r>
            <a:r>
              <a:rPr lang="en-US" altLang="zh-CN" dirty="0">
                <a:solidFill>
                  <a:srgbClr val="0066CC"/>
                </a:solidFill>
                <a:latin typeface="Calibri"/>
                <a:ea typeface="微软雅黑" panose="020B0503020204020204" pitchFamily="34" charset="-122"/>
              </a:rPr>
              <a:t>1901-2019</a:t>
            </a:r>
          </a:p>
          <a:p>
            <a:pPr algn="just" eaLnBrk="1" fontAlgn="auto" hangingPunct="1"/>
            <a:r>
              <a:rPr lang="en-US" altLang="zh-CN" b="1" dirty="0">
                <a:solidFill>
                  <a:srgbClr val="0066CC"/>
                </a:solidFill>
                <a:latin typeface="Calibri"/>
                <a:ea typeface="微软雅黑" panose="020B0503020204020204" pitchFamily="34" charset="-122"/>
              </a:rPr>
              <a:t>Counterfactual data</a:t>
            </a:r>
            <a:r>
              <a:rPr lang="en-US" altLang="zh-CN" dirty="0">
                <a:solidFill>
                  <a:srgbClr val="0066CC"/>
                </a:solidFill>
                <a:latin typeface="Calibri"/>
                <a:ea typeface="微软雅黑" panose="020B0503020204020204" pitchFamily="34" charset="-122"/>
              </a:rPr>
              <a:t>: cf.GSWP3-W5E5, 1901-2019</a:t>
            </a:r>
          </a:p>
        </p:txBody>
      </p:sp>
      <p:sp>
        <p:nvSpPr>
          <p:cNvPr id="12" name="Content Placeholder 2">
            <a:extLst>
              <a:ext uri="{FF2B5EF4-FFF2-40B4-BE49-F238E27FC236}">
                <a16:creationId xmlns:a16="http://schemas.microsoft.com/office/drawing/2014/main" id="{398AD16C-8519-4178-A510-CF8957D09CA6}"/>
              </a:ext>
            </a:extLst>
          </p:cNvPr>
          <p:cNvSpPr txBox="1">
            <a:spLocks/>
          </p:cNvSpPr>
          <p:nvPr/>
        </p:nvSpPr>
        <p:spPr>
          <a:xfrm>
            <a:off x="485224" y="3691411"/>
            <a:ext cx="7693679" cy="461665"/>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buFont typeface="Wingdings" panose="05000000000000000000" pitchFamily="2" charset="2"/>
              <a:buChar char="u"/>
            </a:pPr>
            <a:r>
              <a:rPr lang="en-US" altLang="zh-CN" sz="2400" b="1" dirty="0">
                <a:solidFill>
                  <a:srgbClr val="0066CC"/>
                </a:solidFill>
              </a:rPr>
              <a:t> Climate data</a:t>
            </a:r>
            <a:r>
              <a:rPr lang="en-US" altLang="en-US" sz="2400" b="1" dirty="0">
                <a:solidFill>
                  <a:srgbClr val="0066CC"/>
                </a:solidFill>
              </a:rPr>
              <a:t>:</a:t>
            </a:r>
            <a:endParaRPr lang="en-US" altLang="zh-CN" sz="2400" b="1" dirty="0">
              <a:solidFill>
                <a:srgbClr val="0066CC"/>
              </a:solidFill>
            </a:endParaRPr>
          </a:p>
        </p:txBody>
      </p:sp>
      <p:sp>
        <p:nvSpPr>
          <p:cNvPr id="16" name="Content Placeholder 2">
            <a:extLst>
              <a:ext uri="{FF2B5EF4-FFF2-40B4-BE49-F238E27FC236}">
                <a16:creationId xmlns:a16="http://schemas.microsoft.com/office/drawing/2014/main" id="{3ED280B0-542B-4E04-BB00-A179FB678DAB}"/>
              </a:ext>
            </a:extLst>
          </p:cNvPr>
          <p:cNvSpPr txBox="1">
            <a:spLocks/>
          </p:cNvSpPr>
          <p:nvPr/>
        </p:nvSpPr>
        <p:spPr>
          <a:xfrm>
            <a:off x="584295" y="5130560"/>
            <a:ext cx="7926660" cy="400110"/>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600"/>
              </a:spcBef>
              <a:spcAft>
                <a:spcPts val="600"/>
              </a:spcAft>
            </a:pPr>
            <a:r>
              <a:rPr lang="en-US" altLang="zh-CN" sz="2000" b="1" dirty="0">
                <a:solidFill>
                  <a:srgbClr val="0066CC"/>
                </a:solidFill>
              </a:rPr>
              <a:t>In situ meteorological observations</a:t>
            </a:r>
            <a:r>
              <a:rPr lang="en-US" altLang="zh-CN" sz="2000" dirty="0">
                <a:solidFill>
                  <a:srgbClr val="0066CC"/>
                </a:solidFill>
              </a:rPr>
              <a:t>: 1961-2019</a:t>
            </a:r>
          </a:p>
        </p:txBody>
      </p:sp>
      <p:sp>
        <p:nvSpPr>
          <p:cNvPr id="8" name="Content Placeholder 2">
            <a:extLst>
              <a:ext uri="{FF2B5EF4-FFF2-40B4-BE49-F238E27FC236}">
                <a16:creationId xmlns:a16="http://schemas.microsoft.com/office/drawing/2014/main" id="{85190F61-8AC4-4C01-8FA1-A4C369B2BD0A}"/>
              </a:ext>
            </a:extLst>
          </p:cNvPr>
          <p:cNvSpPr txBox="1">
            <a:spLocks/>
          </p:cNvSpPr>
          <p:nvPr/>
        </p:nvSpPr>
        <p:spPr>
          <a:xfrm>
            <a:off x="485224" y="1244017"/>
            <a:ext cx="7693679" cy="461665"/>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buFont typeface="Wingdings" panose="05000000000000000000" pitchFamily="2" charset="2"/>
              <a:buChar char="u"/>
            </a:pPr>
            <a:r>
              <a:rPr lang="en-US" altLang="zh-CN" sz="2400" b="1" dirty="0">
                <a:solidFill>
                  <a:srgbClr val="0070C0"/>
                </a:solidFill>
              </a:rPr>
              <a:t> GIS data</a:t>
            </a:r>
            <a:r>
              <a:rPr lang="en-US" altLang="en-US" sz="2400" b="1" dirty="0">
                <a:solidFill>
                  <a:srgbClr val="0070C0"/>
                </a:solidFill>
              </a:rPr>
              <a:t>:</a:t>
            </a:r>
            <a:endParaRPr lang="en-US" altLang="zh-CN" sz="2400" b="1" dirty="0">
              <a:solidFill>
                <a:srgbClr val="0070C0"/>
              </a:solidFill>
            </a:endParaRPr>
          </a:p>
        </p:txBody>
      </p:sp>
      <p:sp>
        <p:nvSpPr>
          <p:cNvPr id="9" name="Content Placeholder 2">
            <a:extLst>
              <a:ext uri="{FF2B5EF4-FFF2-40B4-BE49-F238E27FC236}">
                <a16:creationId xmlns:a16="http://schemas.microsoft.com/office/drawing/2014/main" id="{34BA84D8-9088-4F95-8095-EF6A5780996A}"/>
              </a:ext>
            </a:extLst>
          </p:cNvPr>
          <p:cNvSpPr txBox="1">
            <a:spLocks/>
          </p:cNvSpPr>
          <p:nvPr/>
        </p:nvSpPr>
        <p:spPr>
          <a:xfrm>
            <a:off x="584932" y="1773732"/>
            <a:ext cx="7984132" cy="1477328"/>
          </a:xfrm>
          <a:prstGeom prst="rect">
            <a:avLst/>
          </a:prstGeom>
        </p:spPr>
        <p:txBody>
          <a:bodyPr wrap="square">
            <a:spAutoFit/>
          </a:bodyPr>
          <a:lstStyle>
            <a:defPPr>
              <a:defRPr lang="en-US"/>
            </a:defPPr>
            <a:lvl1pPr marL="285750" indent="-285750" defTabSz="914400">
              <a:spcBef>
                <a:spcPts val="600"/>
              </a:spcBef>
              <a:spcAft>
                <a:spcPts val="600"/>
              </a:spcAft>
              <a:buFont typeface="Arial" pitchFamily="34" charset="0"/>
              <a:buChar char="•"/>
              <a:defRPr sz="2000">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300"/>
              </a:spcBef>
              <a:spcAft>
                <a:spcPts val="300"/>
              </a:spcAft>
            </a:pPr>
            <a:r>
              <a:rPr lang="zh-CN" altLang="en-US" b="1" dirty="0">
                <a:solidFill>
                  <a:srgbClr val="0070C0"/>
                </a:solidFill>
              </a:rPr>
              <a:t>D</a:t>
            </a:r>
            <a:r>
              <a:rPr lang="en-US" altLang="zh-CN" b="1" dirty="0">
                <a:solidFill>
                  <a:srgbClr val="0070C0"/>
                </a:solidFill>
              </a:rPr>
              <a:t>EM</a:t>
            </a:r>
            <a:r>
              <a:rPr lang="zh-CN" altLang="en-US" dirty="0">
                <a:solidFill>
                  <a:srgbClr val="0070C0"/>
                </a:solidFill>
              </a:rPr>
              <a:t>:</a:t>
            </a:r>
            <a:r>
              <a:rPr lang="de-DE" altLang="en-US" dirty="0">
                <a:solidFill>
                  <a:srgbClr val="0070C0"/>
                </a:solidFill>
              </a:rPr>
              <a:t> </a:t>
            </a:r>
            <a:r>
              <a:rPr lang="en-US" altLang="en-US" dirty="0">
                <a:solidFill>
                  <a:srgbClr val="0070C0"/>
                </a:solidFill>
              </a:rPr>
              <a:t>SRTM, </a:t>
            </a:r>
            <a:r>
              <a:rPr lang="de-DE" altLang="en-US" dirty="0">
                <a:solidFill>
                  <a:srgbClr val="0070C0"/>
                </a:solidFill>
              </a:rPr>
              <a:t>90 m</a:t>
            </a:r>
          </a:p>
          <a:p>
            <a:pPr algn="just">
              <a:spcBef>
                <a:spcPts val="300"/>
              </a:spcBef>
              <a:spcAft>
                <a:spcPts val="300"/>
              </a:spcAft>
            </a:pPr>
            <a:r>
              <a:rPr lang="en-US" altLang="en-US" b="1" dirty="0">
                <a:solidFill>
                  <a:srgbClr val="0070C0"/>
                </a:solidFill>
              </a:rPr>
              <a:t>Soil</a:t>
            </a:r>
            <a:r>
              <a:rPr lang="en-US" altLang="en-US" dirty="0">
                <a:solidFill>
                  <a:srgbClr val="0070C0"/>
                </a:solidFill>
              </a:rPr>
              <a:t>:</a:t>
            </a:r>
            <a:r>
              <a:rPr lang="en-US" altLang="en-US" b="1" dirty="0">
                <a:solidFill>
                  <a:srgbClr val="0070C0"/>
                </a:solidFill>
              </a:rPr>
              <a:t> </a:t>
            </a:r>
            <a:r>
              <a:rPr lang="en-US" altLang="en-US" dirty="0">
                <a:solidFill>
                  <a:srgbClr val="0070C0"/>
                </a:solidFill>
              </a:rPr>
              <a:t>Harmonized World Soil Database (FAO, 2009) </a:t>
            </a:r>
          </a:p>
          <a:p>
            <a:pPr algn="just">
              <a:spcBef>
                <a:spcPts val="300"/>
              </a:spcBef>
              <a:spcAft>
                <a:spcPts val="300"/>
              </a:spcAft>
            </a:pPr>
            <a:r>
              <a:rPr lang="de-DE" altLang="en-US" b="1" dirty="0">
                <a:solidFill>
                  <a:srgbClr val="0070C0"/>
                </a:solidFill>
              </a:rPr>
              <a:t>L</a:t>
            </a:r>
            <a:r>
              <a:rPr lang="en-US" altLang="zh-CN" b="1" dirty="0" err="1">
                <a:solidFill>
                  <a:srgbClr val="0070C0"/>
                </a:solidFill>
              </a:rPr>
              <a:t>anduse</a:t>
            </a:r>
            <a:r>
              <a:rPr lang="en-US" altLang="zh-CN" dirty="0">
                <a:solidFill>
                  <a:srgbClr val="0070C0"/>
                </a:solidFill>
              </a:rPr>
              <a:t>: </a:t>
            </a:r>
            <a:r>
              <a:rPr lang="en-US" altLang="en-US" dirty="0">
                <a:solidFill>
                  <a:srgbClr val="0070C0"/>
                </a:solidFill>
              </a:rPr>
              <a:t>Global Land Cover data for the year of 2000 (</a:t>
            </a:r>
            <a:r>
              <a:rPr lang="en-US" altLang="en-US" dirty="0" err="1">
                <a:solidFill>
                  <a:srgbClr val="0070C0"/>
                </a:solidFill>
              </a:rPr>
              <a:t>Bartholomé</a:t>
            </a:r>
            <a:r>
              <a:rPr lang="en-US" altLang="en-US" dirty="0">
                <a:solidFill>
                  <a:srgbClr val="0070C0"/>
                </a:solidFill>
              </a:rPr>
              <a:t> and </a:t>
            </a:r>
            <a:r>
              <a:rPr lang="en-US" altLang="en-US" dirty="0" err="1">
                <a:solidFill>
                  <a:srgbClr val="0070C0"/>
                </a:solidFill>
              </a:rPr>
              <a:t>Belward</a:t>
            </a:r>
            <a:r>
              <a:rPr lang="en-US" altLang="en-US" dirty="0">
                <a:solidFill>
                  <a:srgbClr val="0070C0"/>
                </a:solidFill>
              </a:rPr>
              <a:t> 2005).</a:t>
            </a:r>
          </a:p>
        </p:txBody>
      </p:sp>
    </p:spTree>
    <p:custDataLst>
      <p:tags r:id="rId1"/>
    </p:custDataLst>
    <p:extLst>
      <p:ext uri="{BB962C8B-B14F-4D97-AF65-F5344CB8AC3E}">
        <p14:creationId xmlns:p14="http://schemas.microsoft.com/office/powerpoint/2010/main" val="3034918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7784929" cy="523220"/>
          </a:xfrm>
          <a:prstGeom prst="rect">
            <a:avLst/>
          </a:prstGeom>
        </p:spPr>
        <p:txBody>
          <a:bodyPr wrap="square">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Methods</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7" name="Content Placeholder 2">
            <a:extLst>
              <a:ext uri="{FF2B5EF4-FFF2-40B4-BE49-F238E27FC236}">
                <a16:creationId xmlns:a16="http://schemas.microsoft.com/office/drawing/2014/main" id="{42589E2D-83CB-4828-8145-C15C2F625081}"/>
              </a:ext>
            </a:extLst>
          </p:cNvPr>
          <p:cNvSpPr txBox="1">
            <a:spLocks/>
          </p:cNvSpPr>
          <p:nvPr/>
        </p:nvSpPr>
        <p:spPr>
          <a:xfrm>
            <a:off x="485224" y="1244017"/>
            <a:ext cx="7693679" cy="461665"/>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buFont typeface="Wingdings" panose="05000000000000000000" pitchFamily="2" charset="2"/>
              <a:buChar char="u"/>
            </a:pPr>
            <a:r>
              <a:rPr lang="en-US" altLang="zh-CN" sz="2400" b="1" dirty="0">
                <a:solidFill>
                  <a:srgbClr val="0070C0"/>
                </a:solidFill>
              </a:rPr>
              <a:t> Hydrological models</a:t>
            </a:r>
          </a:p>
        </p:txBody>
      </p:sp>
      <p:sp>
        <p:nvSpPr>
          <p:cNvPr id="9" name="Content Placeholder 2">
            <a:extLst>
              <a:ext uri="{FF2B5EF4-FFF2-40B4-BE49-F238E27FC236}">
                <a16:creationId xmlns:a16="http://schemas.microsoft.com/office/drawing/2014/main" id="{A03B7088-EF8F-4430-8CAB-627E903146E6}"/>
              </a:ext>
            </a:extLst>
          </p:cNvPr>
          <p:cNvSpPr txBox="1">
            <a:spLocks/>
          </p:cNvSpPr>
          <p:nvPr/>
        </p:nvSpPr>
        <p:spPr>
          <a:xfrm>
            <a:off x="584932" y="1773732"/>
            <a:ext cx="7405517" cy="1169551"/>
          </a:xfrm>
          <a:prstGeom prst="rect">
            <a:avLst/>
          </a:prstGeom>
        </p:spPr>
        <p:txBody>
          <a:bodyPr wrap="square">
            <a:spAutoFit/>
          </a:bodyPr>
          <a:lstStyle>
            <a:defPPr>
              <a:defRPr lang="en-US"/>
            </a:defPPr>
            <a:lvl1pPr marL="285750" indent="-285750" defTabSz="914400">
              <a:spcBef>
                <a:spcPts val="600"/>
              </a:spcBef>
              <a:spcAft>
                <a:spcPts val="600"/>
              </a:spcAft>
              <a:buFont typeface="Arial" pitchFamily="34" charset="0"/>
              <a:buChar char="•"/>
              <a:defRPr sz="2000">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300"/>
              </a:spcBef>
              <a:spcAft>
                <a:spcPts val="300"/>
              </a:spcAft>
            </a:pPr>
            <a:r>
              <a:rPr lang="en-US" altLang="zh-CN" b="1" dirty="0">
                <a:solidFill>
                  <a:srgbClr val="0070C0"/>
                </a:solidFill>
              </a:rPr>
              <a:t>SWAT</a:t>
            </a:r>
            <a:r>
              <a:rPr lang="en-US" altLang="zh-CN" dirty="0">
                <a:solidFill>
                  <a:srgbClr val="0070C0"/>
                </a:solidFill>
              </a:rPr>
              <a:t> (Arnold et al. 1998)</a:t>
            </a:r>
          </a:p>
          <a:p>
            <a:pPr algn="just">
              <a:spcBef>
                <a:spcPts val="300"/>
              </a:spcBef>
              <a:spcAft>
                <a:spcPts val="300"/>
              </a:spcAft>
            </a:pPr>
            <a:r>
              <a:rPr lang="en-US" altLang="en-US" b="1" dirty="0">
                <a:solidFill>
                  <a:srgbClr val="0070C0"/>
                </a:solidFill>
              </a:rPr>
              <a:t>VIC</a:t>
            </a:r>
            <a:r>
              <a:rPr lang="en-US" altLang="en-US" dirty="0">
                <a:solidFill>
                  <a:srgbClr val="0070C0"/>
                </a:solidFill>
              </a:rPr>
              <a:t> (Liang et al. 1994)</a:t>
            </a:r>
          </a:p>
          <a:p>
            <a:pPr algn="just">
              <a:spcBef>
                <a:spcPts val="300"/>
              </a:spcBef>
              <a:spcAft>
                <a:spcPts val="300"/>
              </a:spcAft>
            </a:pPr>
            <a:r>
              <a:rPr lang="en-US" altLang="en-US" b="1" dirty="0">
                <a:solidFill>
                  <a:srgbClr val="0070C0"/>
                </a:solidFill>
              </a:rPr>
              <a:t>HBV-D</a:t>
            </a:r>
            <a:r>
              <a:rPr lang="en-US" altLang="en-US" dirty="0">
                <a:solidFill>
                  <a:srgbClr val="0070C0"/>
                </a:solidFill>
              </a:rPr>
              <a:t> (</a:t>
            </a:r>
            <a:r>
              <a:rPr lang="en-US" altLang="en-US" dirty="0" err="1">
                <a:solidFill>
                  <a:srgbClr val="0070C0"/>
                </a:solidFill>
              </a:rPr>
              <a:t>Bergström</a:t>
            </a:r>
            <a:r>
              <a:rPr lang="en-US" altLang="en-US" dirty="0">
                <a:solidFill>
                  <a:srgbClr val="0070C0"/>
                </a:solidFill>
              </a:rPr>
              <a:t>, and Forsman 1973; </a:t>
            </a:r>
            <a:r>
              <a:rPr lang="en-US" altLang="en-US" dirty="0" err="1">
                <a:solidFill>
                  <a:srgbClr val="0070C0"/>
                </a:solidFill>
              </a:rPr>
              <a:t>Krysanova</a:t>
            </a:r>
            <a:r>
              <a:rPr lang="en-US" altLang="en-US" dirty="0">
                <a:solidFill>
                  <a:srgbClr val="0070C0"/>
                </a:solidFill>
              </a:rPr>
              <a:t> et al.  1999)</a:t>
            </a:r>
          </a:p>
        </p:txBody>
      </p:sp>
      <p:sp>
        <p:nvSpPr>
          <p:cNvPr id="10" name="Content Placeholder 2">
            <a:extLst>
              <a:ext uri="{FF2B5EF4-FFF2-40B4-BE49-F238E27FC236}">
                <a16:creationId xmlns:a16="http://schemas.microsoft.com/office/drawing/2014/main" id="{386FC420-2F5E-443F-8F8A-2A7CB2AAEDDB}"/>
              </a:ext>
            </a:extLst>
          </p:cNvPr>
          <p:cNvSpPr txBox="1">
            <a:spLocks/>
          </p:cNvSpPr>
          <p:nvPr/>
        </p:nvSpPr>
        <p:spPr>
          <a:xfrm>
            <a:off x="485224" y="3309624"/>
            <a:ext cx="7693679" cy="461665"/>
          </a:xfrm>
          <a:prstGeom prst="rect">
            <a:avLst/>
          </a:prstGeom>
        </p:spPr>
        <p:txBody>
          <a:bodyPr wrap="square">
            <a:spAutoFit/>
          </a:bodyPr>
          <a:lstStyle>
            <a:defPPr>
              <a:defRPr lang="en-US"/>
            </a:defPPr>
            <a:lvl1pPr marL="285750" indent="-285750" defTabSz="914400">
              <a:spcAft>
                <a:spcPts val="300"/>
              </a:spcAft>
              <a:buFont typeface="Arial" pitchFamily="34" charset="0"/>
              <a:buChar char="•"/>
              <a:defRPr>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buFont typeface="Wingdings" panose="05000000000000000000" pitchFamily="2" charset="2"/>
              <a:buChar char="u"/>
            </a:pPr>
            <a:r>
              <a:rPr lang="en-US" altLang="zh-CN" sz="2400" b="1" dirty="0">
                <a:solidFill>
                  <a:srgbClr val="0070C0"/>
                </a:solidFill>
              </a:rPr>
              <a:t> Model evaluation</a:t>
            </a:r>
          </a:p>
        </p:txBody>
      </p:sp>
      <p:sp>
        <p:nvSpPr>
          <p:cNvPr id="12" name="Content Placeholder 2">
            <a:extLst>
              <a:ext uri="{FF2B5EF4-FFF2-40B4-BE49-F238E27FC236}">
                <a16:creationId xmlns:a16="http://schemas.microsoft.com/office/drawing/2014/main" id="{6A1DBEF9-1653-40D8-AF3F-C87A60B1FD8F}"/>
              </a:ext>
            </a:extLst>
          </p:cNvPr>
          <p:cNvSpPr txBox="1">
            <a:spLocks/>
          </p:cNvSpPr>
          <p:nvPr/>
        </p:nvSpPr>
        <p:spPr>
          <a:xfrm>
            <a:off x="584932" y="3839339"/>
            <a:ext cx="7405517" cy="784830"/>
          </a:xfrm>
          <a:prstGeom prst="rect">
            <a:avLst/>
          </a:prstGeom>
        </p:spPr>
        <p:txBody>
          <a:bodyPr wrap="square">
            <a:spAutoFit/>
          </a:bodyPr>
          <a:lstStyle>
            <a:defPPr>
              <a:defRPr lang="en-US"/>
            </a:defPPr>
            <a:lvl1pPr marL="285750" indent="-285750" defTabSz="914400">
              <a:spcBef>
                <a:spcPts val="600"/>
              </a:spcBef>
              <a:spcAft>
                <a:spcPts val="600"/>
              </a:spcAft>
              <a:buFont typeface="Arial" pitchFamily="34" charset="0"/>
              <a:buChar char="•"/>
              <a:defRPr sz="2000">
                <a:solidFill>
                  <a:prstClr val="black"/>
                </a:solidFill>
                <a:latin typeface="Calibri" panose="020F0502020204030204" pitchFamily="34" charset="0"/>
                <a:ea typeface="宋体" panose="02010600030101010101" pitchFamily="2" charset="-122"/>
                <a:cs typeface="Calibri" panose="020F0502020204030204" pitchFamily="34" charset="0"/>
              </a:defRPr>
            </a:lvl1pPr>
          </a:lstStyle>
          <a:p>
            <a:pPr algn="just">
              <a:spcBef>
                <a:spcPts val="300"/>
              </a:spcBef>
              <a:spcAft>
                <a:spcPts val="300"/>
              </a:spcAft>
            </a:pPr>
            <a:r>
              <a:rPr lang="en-US" altLang="zh-CN" dirty="0">
                <a:solidFill>
                  <a:srgbClr val="0070C0"/>
                </a:solidFill>
              </a:rPr>
              <a:t>Five-step comprehensive model evaluation</a:t>
            </a:r>
          </a:p>
          <a:p>
            <a:pPr algn="just">
              <a:spcBef>
                <a:spcPts val="300"/>
              </a:spcBef>
              <a:spcAft>
                <a:spcPts val="300"/>
              </a:spcAft>
            </a:pPr>
            <a:r>
              <a:rPr lang="en-US" altLang="zh-CN" dirty="0">
                <a:solidFill>
                  <a:srgbClr val="0070C0"/>
                </a:solidFill>
              </a:rPr>
              <a:t>Goodness-of-fit criteria: NSE, KGE, R2, RSR </a:t>
            </a:r>
          </a:p>
        </p:txBody>
      </p:sp>
    </p:spTree>
    <p:custDataLst>
      <p:tags r:id="rId1"/>
    </p:custDataLst>
    <p:extLst>
      <p:ext uri="{BB962C8B-B14F-4D97-AF65-F5344CB8AC3E}">
        <p14:creationId xmlns:p14="http://schemas.microsoft.com/office/powerpoint/2010/main" val="9281356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4E0FC96A-E9C8-4441-8D89-72FCF278FFFC}"/>
              </a:ext>
            </a:extLst>
          </p:cNvPr>
          <p:cNvPicPr>
            <a:picLocks noChangeAspect="1"/>
          </p:cNvPicPr>
          <p:nvPr/>
        </p:nvPicPr>
        <p:blipFill>
          <a:blip r:embed="rId4"/>
          <a:stretch>
            <a:fillRect/>
          </a:stretch>
        </p:blipFill>
        <p:spPr>
          <a:xfrm>
            <a:off x="6754109" y="4391959"/>
            <a:ext cx="2342997" cy="1756689"/>
          </a:xfrm>
          <a:prstGeom prst="rect">
            <a:avLst/>
          </a:prstGeom>
        </p:spPr>
      </p:pic>
      <p:pic>
        <p:nvPicPr>
          <p:cNvPr id="26" name="图片 25">
            <a:extLst>
              <a:ext uri="{FF2B5EF4-FFF2-40B4-BE49-F238E27FC236}">
                <a16:creationId xmlns:a16="http://schemas.microsoft.com/office/drawing/2014/main" id="{E33A09E7-2347-4C35-8C12-D042938800F0}"/>
              </a:ext>
            </a:extLst>
          </p:cNvPr>
          <p:cNvPicPr>
            <a:picLocks noChangeAspect="1"/>
          </p:cNvPicPr>
          <p:nvPr/>
        </p:nvPicPr>
        <p:blipFill>
          <a:blip r:embed="rId5"/>
          <a:stretch>
            <a:fillRect/>
          </a:stretch>
        </p:blipFill>
        <p:spPr>
          <a:xfrm>
            <a:off x="4634293" y="4395988"/>
            <a:ext cx="2315830" cy="1752660"/>
          </a:xfrm>
          <a:prstGeom prst="rect">
            <a:avLst/>
          </a:prstGeom>
        </p:spPr>
      </p:pic>
      <p:pic>
        <p:nvPicPr>
          <p:cNvPr id="22" name="图片 21">
            <a:extLst>
              <a:ext uri="{FF2B5EF4-FFF2-40B4-BE49-F238E27FC236}">
                <a16:creationId xmlns:a16="http://schemas.microsoft.com/office/drawing/2014/main" id="{2ECCD05F-3757-4BF4-AE25-CEB2BA6886F9}"/>
              </a:ext>
            </a:extLst>
          </p:cNvPr>
          <p:cNvPicPr>
            <a:picLocks noChangeAspect="1"/>
          </p:cNvPicPr>
          <p:nvPr/>
        </p:nvPicPr>
        <p:blipFill>
          <a:blip r:embed="rId6"/>
          <a:stretch>
            <a:fillRect/>
          </a:stretch>
        </p:blipFill>
        <p:spPr>
          <a:xfrm>
            <a:off x="6704211" y="1763150"/>
            <a:ext cx="2392895" cy="1771582"/>
          </a:xfrm>
          <a:prstGeom prst="rect">
            <a:avLst/>
          </a:prstGeom>
        </p:spPr>
      </p:pic>
      <p:pic>
        <p:nvPicPr>
          <p:cNvPr id="21" name="图片 20">
            <a:extLst>
              <a:ext uri="{FF2B5EF4-FFF2-40B4-BE49-F238E27FC236}">
                <a16:creationId xmlns:a16="http://schemas.microsoft.com/office/drawing/2014/main" id="{8B75AC39-49EE-463C-BFED-BB7A89CEF9A9}"/>
              </a:ext>
            </a:extLst>
          </p:cNvPr>
          <p:cNvPicPr>
            <a:picLocks noChangeAspect="1"/>
          </p:cNvPicPr>
          <p:nvPr/>
        </p:nvPicPr>
        <p:blipFill>
          <a:blip r:embed="rId7"/>
          <a:stretch>
            <a:fillRect/>
          </a:stretch>
        </p:blipFill>
        <p:spPr>
          <a:xfrm>
            <a:off x="4591758" y="1778043"/>
            <a:ext cx="2358365" cy="1771582"/>
          </a:xfrm>
          <a:prstGeom prst="rect">
            <a:avLst/>
          </a:prstGeom>
        </p:spPr>
      </p:pic>
      <p:pic>
        <p:nvPicPr>
          <p:cNvPr id="23" name="图片 22">
            <a:extLst>
              <a:ext uri="{FF2B5EF4-FFF2-40B4-BE49-F238E27FC236}">
                <a16:creationId xmlns:a16="http://schemas.microsoft.com/office/drawing/2014/main" id="{0F84BF98-E6E9-46A2-A2B1-B07E0AB22034}"/>
              </a:ext>
            </a:extLst>
          </p:cNvPr>
          <p:cNvPicPr>
            <a:picLocks noChangeAspect="1"/>
          </p:cNvPicPr>
          <p:nvPr/>
        </p:nvPicPr>
        <p:blipFill>
          <a:blip r:embed="rId8"/>
          <a:stretch>
            <a:fillRect/>
          </a:stretch>
        </p:blipFill>
        <p:spPr>
          <a:xfrm>
            <a:off x="170185" y="1778043"/>
            <a:ext cx="2363247" cy="1756689"/>
          </a:xfrm>
          <a:prstGeom prst="rect">
            <a:avLst/>
          </a:prstGeom>
        </p:spPr>
      </p:pic>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6539122" cy="523220"/>
          </a:xfrm>
          <a:prstGeom prst="rect">
            <a:avLst/>
          </a:prstGeom>
        </p:spPr>
        <p:txBody>
          <a:bodyPr wrap="square">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Obs.</a:t>
            </a:r>
            <a:r>
              <a:rPr lang="en-US" altLang="zh-CN" sz="2000" b="1" dirty="0">
                <a:solidFill>
                  <a:srgbClr val="0F6FC6"/>
                </a:solidFill>
                <a:latin typeface="微软雅黑" panose="020B0503020204020204" pitchFamily="34" charset="-122"/>
                <a:ea typeface="微软雅黑" panose="020B0503020204020204" pitchFamily="34" charset="-122"/>
              </a:rPr>
              <a:t> </a:t>
            </a:r>
            <a:r>
              <a:rPr lang="en-US" altLang="zh-CN" sz="2800" b="1" dirty="0">
                <a:solidFill>
                  <a:srgbClr val="0F6FC6"/>
                </a:solidFill>
                <a:latin typeface="微软雅黑" panose="020B0503020204020204" pitchFamily="34" charset="-122"/>
                <a:ea typeface="微软雅黑" panose="020B0503020204020204" pitchFamily="34" charset="-122"/>
              </a:rPr>
              <a:t>VS cf. data</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98C93602-ED7C-493F-B32A-F1A035323046}"/>
              </a:ext>
            </a:extLst>
          </p:cNvPr>
          <p:cNvSpPr txBox="1"/>
          <p:nvPr/>
        </p:nvSpPr>
        <p:spPr>
          <a:xfrm>
            <a:off x="232927" y="3859795"/>
            <a:ext cx="4761914" cy="369332"/>
          </a:xfrm>
          <a:prstGeom prst="rect">
            <a:avLst/>
          </a:prstGeom>
          <a:noFill/>
        </p:spPr>
        <p:txBody>
          <a:bodyPr wrap="square">
            <a:spAutoFit/>
          </a:bodyPr>
          <a:lstStyle/>
          <a:p>
            <a:r>
              <a:rPr lang="en-US" altLang="zh-CN" sz="1800" b="1" dirty="0">
                <a:solidFill>
                  <a:srgbClr val="0070C0"/>
                </a:solidFill>
              </a:rPr>
              <a:t>the Upper Yellow River Basin </a:t>
            </a:r>
            <a:endParaRPr lang="zh-CN" altLang="en-US" dirty="0"/>
          </a:p>
        </p:txBody>
      </p:sp>
      <p:sp>
        <p:nvSpPr>
          <p:cNvPr id="18" name="文本框 17">
            <a:extLst>
              <a:ext uri="{FF2B5EF4-FFF2-40B4-BE49-F238E27FC236}">
                <a16:creationId xmlns:a16="http://schemas.microsoft.com/office/drawing/2014/main" id="{8126F93B-B94C-4CED-80E9-D7DD590361C0}"/>
              </a:ext>
            </a:extLst>
          </p:cNvPr>
          <p:cNvSpPr txBox="1"/>
          <p:nvPr/>
        </p:nvSpPr>
        <p:spPr>
          <a:xfrm>
            <a:off x="234909" y="1263943"/>
            <a:ext cx="4761914" cy="369332"/>
          </a:xfrm>
          <a:prstGeom prst="rect">
            <a:avLst/>
          </a:prstGeom>
          <a:noFill/>
        </p:spPr>
        <p:txBody>
          <a:bodyPr wrap="square">
            <a:spAutoFit/>
          </a:bodyPr>
          <a:lstStyle/>
          <a:p>
            <a:r>
              <a:rPr lang="en-US" altLang="zh-CN" sz="1800" b="1" dirty="0">
                <a:solidFill>
                  <a:srgbClr val="0070C0"/>
                </a:solidFill>
              </a:rPr>
              <a:t>the Upper Yangtze River Basin </a:t>
            </a:r>
            <a:endParaRPr lang="zh-CN" altLang="en-US" dirty="0"/>
          </a:p>
        </p:txBody>
      </p:sp>
      <p:pic>
        <p:nvPicPr>
          <p:cNvPr id="16" name="图片 15">
            <a:extLst>
              <a:ext uri="{FF2B5EF4-FFF2-40B4-BE49-F238E27FC236}">
                <a16:creationId xmlns:a16="http://schemas.microsoft.com/office/drawing/2014/main" id="{3E308215-D795-47FF-9B49-BC4AD59F964F}"/>
              </a:ext>
            </a:extLst>
          </p:cNvPr>
          <p:cNvPicPr>
            <a:picLocks noChangeAspect="1"/>
          </p:cNvPicPr>
          <p:nvPr/>
        </p:nvPicPr>
        <p:blipFill>
          <a:blip r:embed="rId9"/>
          <a:stretch>
            <a:fillRect/>
          </a:stretch>
        </p:blipFill>
        <p:spPr>
          <a:xfrm>
            <a:off x="2464332" y="1768583"/>
            <a:ext cx="2372176" cy="1775608"/>
          </a:xfrm>
          <a:prstGeom prst="rect">
            <a:avLst/>
          </a:prstGeom>
        </p:spPr>
      </p:pic>
      <p:sp>
        <p:nvSpPr>
          <p:cNvPr id="6" name="矩形 5"/>
          <p:cNvSpPr/>
          <p:nvPr/>
        </p:nvSpPr>
        <p:spPr>
          <a:xfrm>
            <a:off x="557074" y="1873244"/>
            <a:ext cx="394660" cy="261610"/>
          </a:xfrm>
          <a:prstGeom prst="rect">
            <a:avLst/>
          </a:prstGeom>
        </p:spPr>
        <p:txBody>
          <a:bodyPr wrap="none">
            <a:spAutoFit/>
          </a:bodyPr>
          <a:lstStyle/>
          <a:p>
            <a:pPr eaLnBrk="1" hangingPunct="1"/>
            <a:r>
              <a:rPr lang="en-US" altLang="zh-CN" sz="1100" b="1" dirty="0"/>
              <a:t>Pre</a:t>
            </a:r>
          </a:p>
        </p:txBody>
      </p:sp>
      <p:sp>
        <p:nvSpPr>
          <p:cNvPr id="11" name="矩形 10"/>
          <p:cNvSpPr/>
          <p:nvPr/>
        </p:nvSpPr>
        <p:spPr>
          <a:xfrm>
            <a:off x="2798001" y="1873243"/>
            <a:ext cx="619080" cy="261610"/>
          </a:xfrm>
          <a:prstGeom prst="rect">
            <a:avLst/>
          </a:prstGeom>
        </p:spPr>
        <p:txBody>
          <a:bodyPr wrap="none">
            <a:spAutoFit/>
          </a:bodyPr>
          <a:lstStyle/>
          <a:p>
            <a:pPr eaLnBrk="1" hangingPunct="1"/>
            <a:r>
              <a:rPr lang="en-US" altLang="zh-CN" sz="1100" b="1" dirty="0" err="1"/>
              <a:t>Tmean</a:t>
            </a:r>
            <a:endParaRPr lang="en-US" altLang="zh-CN" sz="1100" b="1" dirty="0"/>
          </a:p>
        </p:txBody>
      </p:sp>
      <p:sp>
        <p:nvSpPr>
          <p:cNvPr id="12" name="矩形 11"/>
          <p:cNvSpPr/>
          <p:nvPr/>
        </p:nvSpPr>
        <p:spPr>
          <a:xfrm>
            <a:off x="4996291" y="1873242"/>
            <a:ext cx="506870" cy="261610"/>
          </a:xfrm>
          <a:prstGeom prst="rect">
            <a:avLst/>
          </a:prstGeom>
        </p:spPr>
        <p:txBody>
          <a:bodyPr wrap="none">
            <a:spAutoFit/>
          </a:bodyPr>
          <a:lstStyle/>
          <a:p>
            <a:pPr eaLnBrk="1" hangingPunct="1"/>
            <a:r>
              <a:rPr lang="en-US" altLang="zh-CN" sz="1100" b="1" dirty="0" err="1"/>
              <a:t>Tmin</a:t>
            </a:r>
            <a:endParaRPr lang="en-US" altLang="zh-CN" sz="1100" b="1" dirty="0"/>
          </a:p>
        </p:txBody>
      </p:sp>
      <p:sp>
        <p:nvSpPr>
          <p:cNvPr id="13" name="矩形 12"/>
          <p:cNvSpPr/>
          <p:nvPr/>
        </p:nvSpPr>
        <p:spPr>
          <a:xfrm>
            <a:off x="7173417" y="1867310"/>
            <a:ext cx="532518" cy="261610"/>
          </a:xfrm>
          <a:prstGeom prst="rect">
            <a:avLst/>
          </a:prstGeom>
        </p:spPr>
        <p:txBody>
          <a:bodyPr wrap="none">
            <a:spAutoFit/>
          </a:bodyPr>
          <a:lstStyle/>
          <a:p>
            <a:pPr eaLnBrk="1" hangingPunct="1"/>
            <a:r>
              <a:rPr lang="en-US" altLang="zh-CN" sz="1100" b="1" dirty="0" err="1"/>
              <a:t>Tmax</a:t>
            </a:r>
            <a:endParaRPr lang="en-US" altLang="zh-CN" sz="1100" b="1" dirty="0"/>
          </a:p>
        </p:txBody>
      </p:sp>
      <p:pic>
        <p:nvPicPr>
          <p:cNvPr id="24" name="图片 23">
            <a:extLst>
              <a:ext uri="{FF2B5EF4-FFF2-40B4-BE49-F238E27FC236}">
                <a16:creationId xmlns:a16="http://schemas.microsoft.com/office/drawing/2014/main" id="{FEEB55A3-6A90-42E3-A51F-ED952DA0A819}"/>
              </a:ext>
            </a:extLst>
          </p:cNvPr>
          <p:cNvPicPr>
            <a:picLocks noChangeAspect="1"/>
          </p:cNvPicPr>
          <p:nvPr/>
        </p:nvPicPr>
        <p:blipFill>
          <a:blip r:embed="rId10"/>
          <a:stretch>
            <a:fillRect/>
          </a:stretch>
        </p:blipFill>
        <p:spPr>
          <a:xfrm>
            <a:off x="232927" y="4382500"/>
            <a:ext cx="2329414" cy="1756690"/>
          </a:xfrm>
          <a:prstGeom prst="rect">
            <a:avLst/>
          </a:prstGeom>
        </p:spPr>
      </p:pic>
      <p:pic>
        <p:nvPicPr>
          <p:cNvPr id="25" name="图片 24">
            <a:extLst>
              <a:ext uri="{FF2B5EF4-FFF2-40B4-BE49-F238E27FC236}">
                <a16:creationId xmlns:a16="http://schemas.microsoft.com/office/drawing/2014/main" id="{0C096221-F8E6-4703-BB6C-E8FD3F5039A8}"/>
              </a:ext>
            </a:extLst>
          </p:cNvPr>
          <p:cNvPicPr>
            <a:picLocks noChangeAspect="1"/>
          </p:cNvPicPr>
          <p:nvPr/>
        </p:nvPicPr>
        <p:blipFill>
          <a:blip r:embed="rId11"/>
          <a:stretch>
            <a:fillRect/>
          </a:stretch>
        </p:blipFill>
        <p:spPr>
          <a:xfrm>
            <a:off x="2507094" y="4391959"/>
            <a:ext cx="2329414" cy="1756690"/>
          </a:xfrm>
          <a:prstGeom prst="rect">
            <a:avLst/>
          </a:prstGeom>
        </p:spPr>
      </p:pic>
      <p:sp>
        <p:nvSpPr>
          <p:cNvPr id="30" name="矩形 29">
            <a:extLst>
              <a:ext uri="{FF2B5EF4-FFF2-40B4-BE49-F238E27FC236}">
                <a16:creationId xmlns:a16="http://schemas.microsoft.com/office/drawing/2014/main" id="{7A05F7F1-BE9D-4A51-83ED-BD46D20A8E85}"/>
              </a:ext>
            </a:extLst>
          </p:cNvPr>
          <p:cNvSpPr/>
          <p:nvPr/>
        </p:nvSpPr>
        <p:spPr>
          <a:xfrm>
            <a:off x="606871" y="4506247"/>
            <a:ext cx="394660" cy="261610"/>
          </a:xfrm>
          <a:prstGeom prst="rect">
            <a:avLst/>
          </a:prstGeom>
        </p:spPr>
        <p:txBody>
          <a:bodyPr wrap="none">
            <a:spAutoFit/>
          </a:bodyPr>
          <a:lstStyle/>
          <a:p>
            <a:pPr eaLnBrk="1" hangingPunct="1"/>
            <a:r>
              <a:rPr lang="en-US" altLang="zh-CN" sz="1100" b="1" dirty="0"/>
              <a:t>Pre</a:t>
            </a:r>
          </a:p>
        </p:txBody>
      </p:sp>
      <p:sp>
        <p:nvSpPr>
          <p:cNvPr id="31" name="矩形 30">
            <a:extLst>
              <a:ext uri="{FF2B5EF4-FFF2-40B4-BE49-F238E27FC236}">
                <a16:creationId xmlns:a16="http://schemas.microsoft.com/office/drawing/2014/main" id="{0AF6B2BB-0FBB-4CE4-84A9-444C4A50384A}"/>
              </a:ext>
            </a:extLst>
          </p:cNvPr>
          <p:cNvSpPr/>
          <p:nvPr/>
        </p:nvSpPr>
        <p:spPr>
          <a:xfrm>
            <a:off x="2847798" y="4506246"/>
            <a:ext cx="619080" cy="261610"/>
          </a:xfrm>
          <a:prstGeom prst="rect">
            <a:avLst/>
          </a:prstGeom>
        </p:spPr>
        <p:txBody>
          <a:bodyPr wrap="none">
            <a:spAutoFit/>
          </a:bodyPr>
          <a:lstStyle/>
          <a:p>
            <a:pPr eaLnBrk="1" hangingPunct="1"/>
            <a:r>
              <a:rPr lang="en-US" altLang="zh-CN" sz="1100" b="1" dirty="0" err="1"/>
              <a:t>Tmean</a:t>
            </a:r>
            <a:endParaRPr lang="en-US" altLang="zh-CN" sz="1100" b="1" dirty="0"/>
          </a:p>
        </p:txBody>
      </p:sp>
      <p:sp>
        <p:nvSpPr>
          <p:cNvPr id="32" name="矩形 31">
            <a:extLst>
              <a:ext uri="{FF2B5EF4-FFF2-40B4-BE49-F238E27FC236}">
                <a16:creationId xmlns:a16="http://schemas.microsoft.com/office/drawing/2014/main" id="{2F6F0083-C1B7-486D-87A4-D678C4BF4652}"/>
              </a:ext>
            </a:extLst>
          </p:cNvPr>
          <p:cNvSpPr/>
          <p:nvPr/>
        </p:nvSpPr>
        <p:spPr>
          <a:xfrm>
            <a:off x="5046088" y="4506245"/>
            <a:ext cx="506870" cy="261610"/>
          </a:xfrm>
          <a:prstGeom prst="rect">
            <a:avLst/>
          </a:prstGeom>
        </p:spPr>
        <p:txBody>
          <a:bodyPr wrap="none">
            <a:spAutoFit/>
          </a:bodyPr>
          <a:lstStyle/>
          <a:p>
            <a:pPr eaLnBrk="1" hangingPunct="1"/>
            <a:r>
              <a:rPr lang="en-US" altLang="zh-CN" sz="1100" b="1" dirty="0" err="1"/>
              <a:t>Tmin</a:t>
            </a:r>
            <a:endParaRPr lang="en-US" altLang="zh-CN" sz="1100" b="1" dirty="0"/>
          </a:p>
        </p:txBody>
      </p:sp>
      <p:sp>
        <p:nvSpPr>
          <p:cNvPr id="33" name="矩形 32">
            <a:extLst>
              <a:ext uri="{FF2B5EF4-FFF2-40B4-BE49-F238E27FC236}">
                <a16:creationId xmlns:a16="http://schemas.microsoft.com/office/drawing/2014/main" id="{A2D41192-3F10-4190-A27A-FD601578C6A0}"/>
              </a:ext>
            </a:extLst>
          </p:cNvPr>
          <p:cNvSpPr/>
          <p:nvPr/>
        </p:nvSpPr>
        <p:spPr>
          <a:xfrm>
            <a:off x="7223214" y="4500313"/>
            <a:ext cx="532518" cy="261610"/>
          </a:xfrm>
          <a:prstGeom prst="rect">
            <a:avLst/>
          </a:prstGeom>
        </p:spPr>
        <p:txBody>
          <a:bodyPr wrap="none">
            <a:spAutoFit/>
          </a:bodyPr>
          <a:lstStyle/>
          <a:p>
            <a:pPr eaLnBrk="1" hangingPunct="1"/>
            <a:r>
              <a:rPr lang="en-US" altLang="zh-CN" sz="1100" b="1" dirty="0" err="1"/>
              <a:t>Tmax</a:t>
            </a:r>
            <a:endParaRPr lang="en-US" altLang="zh-CN" sz="1100" b="1" dirty="0"/>
          </a:p>
        </p:txBody>
      </p:sp>
      <p:sp>
        <p:nvSpPr>
          <p:cNvPr id="37" name="文本框 36">
            <a:extLst>
              <a:ext uri="{FF2B5EF4-FFF2-40B4-BE49-F238E27FC236}">
                <a16:creationId xmlns:a16="http://schemas.microsoft.com/office/drawing/2014/main" id="{DA65DBD7-2F76-480D-AB82-48DB6629F078}"/>
              </a:ext>
            </a:extLst>
          </p:cNvPr>
          <p:cNvSpPr txBox="1"/>
          <p:nvPr/>
        </p:nvSpPr>
        <p:spPr>
          <a:xfrm>
            <a:off x="7319749" y="977031"/>
            <a:ext cx="1696872" cy="461665"/>
          </a:xfrm>
          <a:prstGeom prst="rect">
            <a:avLst/>
          </a:prstGeom>
          <a:noFill/>
        </p:spPr>
        <p:txBody>
          <a:bodyPr wrap="square">
            <a:spAutoFit/>
          </a:bodyPr>
          <a:lstStyle>
            <a:defPPr>
              <a:defRPr lang="zh-CN"/>
            </a:defPPr>
            <a:lvl1pPr>
              <a:defRPr sz="1800" b="1">
                <a:solidFill>
                  <a:srgbClr val="0070C0"/>
                </a:solidFill>
              </a:defRPr>
            </a:lvl1pPr>
          </a:lstStyle>
          <a:p>
            <a:r>
              <a:rPr lang="en-US" altLang="zh-CN" sz="1200" dirty="0">
                <a:solidFill>
                  <a:srgbClr val="C00000"/>
                </a:solidFill>
              </a:rPr>
              <a:t>Obs. : GWSP3-W5E5 </a:t>
            </a:r>
          </a:p>
          <a:p>
            <a:r>
              <a:rPr lang="en-US" altLang="zh-CN" sz="1200" dirty="0"/>
              <a:t>cf.</a:t>
            </a:r>
            <a:r>
              <a:rPr lang="zh-CN" altLang="en-US" sz="1200" dirty="0"/>
              <a:t> </a:t>
            </a:r>
            <a:r>
              <a:rPr lang="en-US" altLang="zh-CN" sz="1200" dirty="0"/>
              <a:t>:</a:t>
            </a:r>
            <a:r>
              <a:rPr lang="zh-CN" altLang="en-US" sz="1200" dirty="0"/>
              <a:t> </a:t>
            </a:r>
            <a:r>
              <a:rPr lang="en-US" altLang="zh-CN" sz="1200" dirty="0" err="1"/>
              <a:t>Counterfactural</a:t>
            </a:r>
            <a:endParaRPr lang="zh-CN" altLang="en-US" sz="1200" dirty="0"/>
          </a:p>
        </p:txBody>
      </p:sp>
    </p:spTree>
    <p:custDataLst>
      <p:tags r:id="rId1"/>
    </p:custDataLst>
    <p:extLst>
      <p:ext uri="{BB962C8B-B14F-4D97-AF65-F5344CB8AC3E}">
        <p14:creationId xmlns:p14="http://schemas.microsoft.com/office/powerpoint/2010/main" val="382079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AF6B144-B53E-48B8-97FE-476E58432EF0}"/>
              </a:ext>
            </a:extLst>
          </p:cNvPr>
          <p:cNvPicPr>
            <a:picLocks noChangeAspect="1"/>
          </p:cNvPicPr>
          <p:nvPr/>
        </p:nvPicPr>
        <p:blipFill>
          <a:blip r:embed="rId4"/>
          <a:stretch>
            <a:fillRect/>
          </a:stretch>
        </p:blipFill>
        <p:spPr>
          <a:xfrm>
            <a:off x="206661" y="1360071"/>
            <a:ext cx="8664398" cy="2597459"/>
          </a:xfrm>
          <a:prstGeom prst="rect">
            <a:avLst/>
          </a:prstGeom>
        </p:spPr>
      </p:pic>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27" name="文本框 26">
            <a:extLst>
              <a:ext uri="{FF2B5EF4-FFF2-40B4-BE49-F238E27FC236}">
                <a16:creationId xmlns:a16="http://schemas.microsoft.com/office/drawing/2014/main" id="{9F10B166-EF63-492F-B757-9F9C7C050C1D}"/>
              </a:ext>
            </a:extLst>
          </p:cNvPr>
          <p:cNvSpPr txBox="1"/>
          <p:nvPr/>
        </p:nvSpPr>
        <p:spPr>
          <a:xfrm>
            <a:off x="312169" y="1024546"/>
            <a:ext cx="4761914" cy="338554"/>
          </a:xfrm>
          <a:prstGeom prst="rect">
            <a:avLst/>
          </a:prstGeom>
          <a:noFill/>
        </p:spPr>
        <p:txBody>
          <a:bodyPr wrap="square">
            <a:spAutoFit/>
          </a:bodyPr>
          <a:lstStyle/>
          <a:p>
            <a:r>
              <a:rPr lang="en-US" altLang="zh-CN" sz="1600" b="1" dirty="0">
                <a:solidFill>
                  <a:srgbClr val="0070C0"/>
                </a:solidFill>
              </a:rPr>
              <a:t>the Upper Yangtze River Basin </a:t>
            </a:r>
            <a:endParaRPr lang="zh-CN" altLang="en-US" sz="1600" dirty="0"/>
          </a:p>
        </p:txBody>
      </p:sp>
      <p:sp>
        <p:nvSpPr>
          <p:cNvPr id="6" name="矩形 5"/>
          <p:cNvSpPr/>
          <p:nvPr/>
        </p:nvSpPr>
        <p:spPr>
          <a:xfrm>
            <a:off x="1866478" y="1423713"/>
            <a:ext cx="394660" cy="261610"/>
          </a:xfrm>
          <a:prstGeom prst="rect">
            <a:avLst/>
          </a:prstGeom>
        </p:spPr>
        <p:txBody>
          <a:bodyPr wrap="none">
            <a:spAutoFit/>
          </a:bodyPr>
          <a:lstStyle/>
          <a:p>
            <a:pPr eaLnBrk="1" hangingPunct="1"/>
            <a:r>
              <a:rPr lang="en-US" altLang="zh-CN" sz="1100" b="1" dirty="0"/>
              <a:t>Pre</a:t>
            </a:r>
          </a:p>
        </p:txBody>
      </p:sp>
      <p:sp>
        <p:nvSpPr>
          <p:cNvPr id="11" name="矩形 10"/>
          <p:cNvSpPr/>
          <p:nvPr/>
        </p:nvSpPr>
        <p:spPr>
          <a:xfrm>
            <a:off x="3872574" y="1430854"/>
            <a:ext cx="619080" cy="261610"/>
          </a:xfrm>
          <a:prstGeom prst="rect">
            <a:avLst/>
          </a:prstGeom>
        </p:spPr>
        <p:txBody>
          <a:bodyPr wrap="none">
            <a:spAutoFit/>
          </a:bodyPr>
          <a:lstStyle/>
          <a:p>
            <a:pPr eaLnBrk="1" hangingPunct="1"/>
            <a:r>
              <a:rPr lang="en-US" altLang="zh-CN" sz="1100" b="1" dirty="0" err="1"/>
              <a:t>Tmean</a:t>
            </a:r>
            <a:endParaRPr lang="en-US" altLang="zh-CN" sz="1100" b="1" dirty="0"/>
          </a:p>
        </p:txBody>
      </p:sp>
      <p:sp>
        <p:nvSpPr>
          <p:cNvPr id="12" name="矩形 11"/>
          <p:cNvSpPr/>
          <p:nvPr/>
        </p:nvSpPr>
        <p:spPr>
          <a:xfrm>
            <a:off x="6057600" y="1418324"/>
            <a:ext cx="506870" cy="261610"/>
          </a:xfrm>
          <a:prstGeom prst="rect">
            <a:avLst/>
          </a:prstGeom>
        </p:spPr>
        <p:txBody>
          <a:bodyPr wrap="none">
            <a:spAutoFit/>
          </a:bodyPr>
          <a:lstStyle/>
          <a:p>
            <a:pPr eaLnBrk="1" hangingPunct="1"/>
            <a:r>
              <a:rPr lang="en-US" altLang="zh-CN" sz="1100" b="1" dirty="0" err="1"/>
              <a:t>Tmin</a:t>
            </a:r>
            <a:endParaRPr lang="en-US" altLang="zh-CN" sz="1100" b="1" dirty="0"/>
          </a:p>
        </p:txBody>
      </p:sp>
      <p:sp>
        <p:nvSpPr>
          <p:cNvPr id="13" name="矩形 12"/>
          <p:cNvSpPr/>
          <p:nvPr/>
        </p:nvSpPr>
        <p:spPr>
          <a:xfrm>
            <a:off x="8175906" y="1418324"/>
            <a:ext cx="532518" cy="261610"/>
          </a:xfrm>
          <a:prstGeom prst="rect">
            <a:avLst/>
          </a:prstGeom>
        </p:spPr>
        <p:txBody>
          <a:bodyPr wrap="none">
            <a:spAutoFit/>
          </a:bodyPr>
          <a:lstStyle/>
          <a:p>
            <a:pPr eaLnBrk="1" hangingPunct="1"/>
            <a:r>
              <a:rPr lang="en-US" altLang="zh-CN" sz="1100" b="1" dirty="0" err="1"/>
              <a:t>Tmax</a:t>
            </a:r>
            <a:endParaRPr lang="en-US" altLang="zh-CN" sz="1100" b="1" dirty="0"/>
          </a:p>
        </p:txBody>
      </p:sp>
      <p:pic>
        <p:nvPicPr>
          <p:cNvPr id="7" name="图片 6">
            <a:extLst>
              <a:ext uri="{FF2B5EF4-FFF2-40B4-BE49-F238E27FC236}">
                <a16:creationId xmlns:a16="http://schemas.microsoft.com/office/drawing/2014/main" id="{99BA2FE5-A7B7-4D88-ACFF-35DE7DAC0FB2}"/>
              </a:ext>
            </a:extLst>
          </p:cNvPr>
          <p:cNvPicPr>
            <a:picLocks noChangeAspect="1"/>
          </p:cNvPicPr>
          <p:nvPr/>
        </p:nvPicPr>
        <p:blipFill>
          <a:blip r:embed="rId5"/>
          <a:stretch>
            <a:fillRect/>
          </a:stretch>
        </p:blipFill>
        <p:spPr>
          <a:xfrm>
            <a:off x="206661" y="4195227"/>
            <a:ext cx="8720891" cy="2597459"/>
          </a:xfrm>
          <a:prstGeom prst="rect">
            <a:avLst/>
          </a:prstGeom>
        </p:spPr>
      </p:pic>
      <p:sp>
        <p:nvSpPr>
          <p:cNvPr id="43" name="文本框 42">
            <a:extLst>
              <a:ext uri="{FF2B5EF4-FFF2-40B4-BE49-F238E27FC236}">
                <a16:creationId xmlns:a16="http://schemas.microsoft.com/office/drawing/2014/main" id="{FF5E0859-2818-407E-B8AB-B9C52FDA353F}"/>
              </a:ext>
            </a:extLst>
          </p:cNvPr>
          <p:cNvSpPr txBox="1"/>
          <p:nvPr/>
        </p:nvSpPr>
        <p:spPr>
          <a:xfrm>
            <a:off x="312169" y="3985862"/>
            <a:ext cx="4761914" cy="338554"/>
          </a:xfrm>
          <a:prstGeom prst="rect">
            <a:avLst/>
          </a:prstGeom>
          <a:noFill/>
        </p:spPr>
        <p:txBody>
          <a:bodyPr wrap="square">
            <a:spAutoFit/>
          </a:bodyPr>
          <a:lstStyle/>
          <a:p>
            <a:r>
              <a:rPr lang="en-US" altLang="zh-CN" sz="1600" b="1" dirty="0">
                <a:solidFill>
                  <a:srgbClr val="0070C0"/>
                </a:solidFill>
              </a:rPr>
              <a:t>the Upper Yellow River Basin </a:t>
            </a:r>
            <a:endParaRPr lang="zh-CN" altLang="en-US" sz="1600" dirty="0"/>
          </a:p>
        </p:txBody>
      </p:sp>
      <p:sp>
        <p:nvSpPr>
          <p:cNvPr id="44" name="矩形 43">
            <a:extLst>
              <a:ext uri="{FF2B5EF4-FFF2-40B4-BE49-F238E27FC236}">
                <a16:creationId xmlns:a16="http://schemas.microsoft.com/office/drawing/2014/main" id="{BC9AD0D3-A109-48C5-BBA0-ABF864CA138B}"/>
              </a:ext>
            </a:extLst>
          </p:cNvPr>
          <p:cNvSpPr/>
          <p:nvPr/>
        </p:nvSpPr>
        <p:spPr>
          <a:xfrm>
            <a:off x="1787766" y="4305892"/>
            <a:ext cx="394660" cy="261610"/>
          </a:xfrm>
          <a:prstGeom prst="rect">
            <a:avLst/>
          </a:prstGeom>
        </p:spPr>
        <p:txBody>
          <a:bodyPr wrap="none">
            <a:spAutoFit/>
          </a:bodyPr>
          <a:lstStyle/>
          <a:p>
            <a:pPr eaLnBrk="1" hangingPunct="1"/>
            <a:r>
              <a:rPr lang="en-US" altLang="zh-CN" sz="1100" b="1" dirty="0"/>
              <a:t>Pre</a:t>
            </a:r>
          </a:p>
        </p:txBody>
      </p:sp>
      <p:sp>
        <p:nvSpPr>
          <p:cNvPr id="45" name="矩形 44">
            <a:extLst>
              <a:ext uri="{FF2B5EF4-FFF2-40B4-BE49-F238E27FC236}">
                <a16:creationId xmlns:a16="http://schemas.microsoft.com/office/drawing/2014/main" id="{B5F5EB60-5DEE-49DE-B845-74B152763C91}"/>
              </a:ext>
            </a:extLst>
          </p:cNvPr>
          <p:cNvSpPr/>
          <p:nvPr/>
        </p:nvSpPr>
        <p:spPr>
          <a:xfrm>
            <a:off x="3841068" y="4305892"/>
            <a:ext cx="619080" cy="261610"/>
          </a:xfrm>
          <a:prstGeom prst="rect">
            <a:avLst/>
          </a:prstGeom>
        </p:spPr>
        <p:txBody>
          <a:bodyPr wrap="none">
            <a:spAutoFit/>
          </a:bodyPr>
          <a:lstStyle/>
          <a:p>
            <a:pPr eaLnBrk="1" hangingPunct="1"/>
            <a:r>
              <a:rPr lang="en-US" altLang="zh-CN" sz="1100" b="1" dirty="0" err="1"/>
              <a:t>Tmean</a:t>
            </a:r>
            <a:endParaRPr lang="en-US" altLang="zh-CN" sz="1100" b="1" dirty="0"/>
          </a:p>
        </p:txBody>
      </p:sp>
      <p:sp>
        <p:nvSpPr>
          <p:cNvPr id="46" name="矩形 45">
            <a:extLst>
              <a:ext uri="{FF2B5EF4-FFF2-40B4-BE49-F238E27FC236}">
                <a16:creationId xmlns:a16="http://schemas.microsoft.com/office/drawing/2014/main" id="{087D354B-B18B-4C6D-9A14-C83FE9292D2F}"/>
              </a:ext>
            </a:extLst>
          </p:cNvPr>
          <p:cNvSpPr/>
          <p:nvPr/>
        </p:nvSpPr>
        <p:spPr>
          <a:xfrm>
            <a:off x="5978888" y="4300503"/>
            <a:ext cx="506870" cy="261610"/>
          </a:xfrm>
          <a:prstGeom prst="rect">
            <a:avLst/>
          </a:prstGeom>
        </p:spPr>
        <p:txBody>
          <a:bodyPr wrap="none">
            <a:spAutoFit/>
          </a:bodyPr>
          <a:lstStyle/>
          <a:p>
            <a:pPr eaLnBrk="1" hangingPunct="1"/>
            <a:r>
              <a:rPr lang="en-US" altLang="zh-CN" sz="1100" b="1" dirty="0" err="1"/>
              <a:t>Tmin</a:t>
            </a:r>
            <a:endParaRPr lang="en-US" altLang="zh-CN" sz="1100" b="1" dirty="0"/>
          </a:p>
        </p:txBody>
      </p:sp>
      <p:sp>
        <p:nvSpPr>
          <p:cNvPr id="47" name="矩形 46">
            <a:extLst>
              <a:ext uri="{FF2B5EF4-FFF2-40B4-BE49-F238E27FC236}">
                <a16:creationId xmlns:a16="http://schemas.microsoft.com/office/drawing/2014/main" id="{CB455F37-2FBA-4B72-9D0A-97A880981970}"/>
              </a:ext>
            </a:extLst>
          </p:cNvPr>
          <p:cNvSpPr/>
          <p:nvPr/>
        </p:nvSpPr>
        <p:spPr>
          <a:xfrm>
            <a:off x="8097194" y="4300503"/>
            <a:ext cx="532518" cy="261610"/>
          </a:xfrm>
          <a:prstGeom prst="rect">
            <a:avLst/>
          </a:prstGeom>
        </p:spPr>
        <p:txBody>
          <a:bodyPr wrap="none">
            <a:spAutoFit/>
          </a:bodyPr>
          <a:lstStyle/>
          <a:p>
            <a:pPr eaLnBrk="1" hangingPunct="1"/>
            <a:r>
              <a:rPr lang="en-US" altLang="zh-CN" sz="1100" b="1" dirty="0" err="1"/>
              <a:t>Tmax</a:t>
            </a:r>
            <a:endParaRPr lang="en-US" altLang="zh-CN" sz="1100" b="1" dirty="0"/>
          </a:p>
        </p:txBody>
      </p:sp>
      <p:sp>
        <p:nvSpPr>
          <p:cNvPr id="48" name="矩形 47">
            <a:extLst>
              <a:ext uri="{FF2B5EF4-FFF2-40B4-BE49-F238E27FC236}">
                <a16:creationId xmlns:a16="http://schemas.microsoft.com/office/drawing/2014/main" id="{44573246-C659-4361-90DF-C0036D488448}"/>
              </a:ext>
            </a:extLst>
          </p:cNvPr>
          <p:cNvSpPr/>
          <p:nvPr/>
        </p:nvSpPr>
        <p:spPr>
          <a:xfrm>
            <a:off x="1166813" y="477838"/>
            <a:ext cx="6539122" cy="523220"/>
          </a:xfrm>
          <a:prstGeom prst="rect">
            <a:avLst/>
          </a:prstGeom>
        </p:spPr>
        <p:txBody>
          <a:bodyPr wrap="square">
            <a:spAutoFit/>
          </a:bodyPr>
          <a:lstStyle/>
          <a:p>
            <a:pPr eaLnBrk="1" hangingPunct="1"/>
            <a:r>
              <a:rPr lang="en-US" altLang="zh-CN" sz="2800" b="1" dirty="0">
                <a:solidFill>
                  <a:srgbClr val="0F6FC6"/>
                </a:solidFill>
                <a:latin typeface="微软雅黑" panose="020B0503020204020204" pitchFamily="34" charset="-122"/>
                <a:ea typeface="微软雅黑" panose="020B0503020204020204" pitchFamily="34" charset="-122"/>
              </a:rPr>
              <a:t>Obs.</a:t>
            </a:r>
            <a:r>
              <a:rPr lang="en-US" altLang="zh-CN" sz="2000" b="1" dirty="0">
                <a:solidFill>
                  <a:srgbClr val="0F6FC6"/>
                </a:solidFill>
                <a:latin typeface="微软雅黑" panose="020B0503020204020204" pitchFamily="34" charset="-122"/>
                <a:ea typeface="微软雅黑" panose="020B0503020204020204" pitchFamily="34" charset="-122"/>
              </a:rPr>
              <a:t> </a:t>
            </a:r>
            <a:r>
              <a:rPr lang="en-US" altLang="zh-CN" sz="2800" b="1" dirty="0">
                <a:solidFill>
                  <a:srgbClr val="0F6FC6"/>
                </a:solidFill>
                <a:latin typeface="微软雅黑" panose="020B0503020204020204" pitchFamily="34" charset="-122"/>
                <a:ea typeface="微软雅黑" panose="020B0503020204020204" pitchFamily="34" charset="-122"/>
              </a:rPr>
              <a:t>VS cf. data</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321654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矩形 11">
            <a:extLst>
              <a:ext uri="{FF2B5EF4-FFF2-40B4-BE49-F238E27FC236}">
                <a16:creationId xmlns:a16="http://schemas.microsoft.com/office/drawing/2014/main" id="{71881B02-DE97-454C-9483-E52AA17D6448}"/>
              </a:ext>
            </a:extLst>
          </p:cNvPr>
          <p:cNvSpPr>
            <a:spLocks noChangeArrowheads="1"/>
          </p:cNvSpPr>
          <p:nvPr/>
        </p:nvSpPr>
        <p:spPr bwMode="auto">
          <a:xfrm>
            <a:off x="-381000" y="549275"/>
            <a:ext cx="1143000" cy="381000"/>
          </a:xfrm>
          <a:prstGeom prst="rect">
            <a:avLst/>
          </a:prstGeom>
          <a:solidFill>
            <a:srgbClr val="0F6FC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0248" name="矩形 12">
            <a:extLst>
              <a:ext uri="{FF2B5EF4-FFF2-40B4-BE49-F238E27FC236}">
                <a16:creationId xmlns:a16="http://schemas.microsoft.com/office/drawing/2014/main" id="{7C064D8B-299B-40D4-9610-7733036D5610}"/>
              </a:ext>
            </a:extLst>
          </p:cNvPr>
          <p:cNvSpPr>
            <a:spLocks noChangeArrowheads="1"/>
          </p:cNvSpPr>
          <p:nvPr/>
        </p:nvSpPr>
        <p:spPr bwMode="auto">
          <a:xfrm>
            <a:off x="930275" y="549275"/>
            <a:ext cx="182563" cy="381000"/>
          </a:xfrm>
          <a:prstGeom prst="rect">
            <a:avLst/>
          </a:prstGeom>
          <a:solidFill>
            <a:srgbClr val="8EC4F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1B6365E-401E-4AAD-A0D1-0E222EEB2CFF}"/>
              </a:ext>
            </a:extLst>
          </p:cNvPr>
          <p:cNvSpPr/>
          <p:nvPr/>
        </p:nvSpPr>
        <p:spPr>
          <a:xfrm>
            <a:off x="1166813" y="477838"/>
            <a:ext cx="7508875" cy="523875"/>
          </a:xfrm>
          <a:prstGeom prst="rect">
            <a:avLst/>
          </a:prstGeom>
        </p:spPr>
        <p:txBody>
          <a:bodyPr wrap="square">
            <a:spAutoFit/>
          </a:bodyPr>
          <a:lstStyle/>
          <a:p>
            <a:pPr eaLnBrk="1" hangingPunct="1">
              <a:defRPr/>
            </a:pPr>
            <a:r>
              <a:rPr lang="en-US" altLang="zh-CN" sz="2800" b="1" dirty="0">
                <a:solidFill>
                  <a:srgbClr val="0F6FC6"/>
                </a:solidFill>
                <a:latin typeface="微软雅黑" panose="020B0503020204020204" pitchFamily="34" charset="-122"/>
                <a:ea typeface="微软雅黑" panose="020B0503020204020204" pitchFamily="34" charset="-122"/>
              </a:rPr>
              <a:t>Model calibration &amp; validation</a:t>
            </a:r>
            <a:endParaRPr lang="zh-CN" altLang="en-US" sz="2800" b="1" dirty="0">
              <a:solidFill>
                <a:srgbClr val="0F6FC6"/>
              </a:solidFill>
              <a:latin typeface="微软雅黑" panose="020B0503020204020204" pitchFamily="34" charset="-122"/>
              <a:ea typeface="微软雅黑" panose="020B0503020204020204" pitchFamily="34" charset="-122"/>
            </a:endParaRPr>
          </a:p>
        </p:txBody>
      </p:sp>
      <p:graphicFrame>
        <p:nvGraphicFramePr>
          <p:cNvPr id="10" name="表格 9">
            <a:extLst>
              <a:ext uri="{FF2B5EF4-FFF2-40B4-BE49-F238E27FC236}">
                <a16:creationId xmlns:a16="http://schemas.microsoft.com/office/drawing/2014/main" id="{FE03D11C-64BF-43D7-8016-B467B5DE31F5}"/>
              </a:ext>
            </a:extLst>
          </p:cNvPr>
          <p:cNvGraphicFramePr>
            <a:graphicFrameLocks noGrp="1"/>
          </p:cNvGraphicFramePr>
          <p:nvPr>
            <p:extLst>
              <p:ext uri="{D42A27DB-BD31-4B8C-83A1-F6EECF244321}">
                <p14:modId xmlns:p14="http://schemas.microsoft.com/office/powerpoint/2010/main" val="4023242281"/>
              </p:ext>
            </p:extLst>
          </p:nvPr>
        </p:nvGraphicFramePr>
        <p:xfrm>
          <a:off x="1268815" y="1831216"/>
          <a:ext cx="6489317" cy="3193567"/>
        </p:xfrm>
        <a:graphic>
          <a:graphicData uri="http://schemas.openxmlformats.org/drawingml/2006/table">
            <a:tbl>
              <a:tblPr/>
              <a:tblGrid>
                <a:gridCol w="1128577">
                  <a:extLst>
                    <a:ext uri="{9D8B030D-6E8A-4147-A177-3AD203B41FA5}">
                      <a16:colId xmlns:a16="http://schemas.microsoft.com/office/drawing/2014/main" val="433295934"/>
                    </a:ext>
                  </a:extLst>
                </a:gridCol>
                <a:gridCol w="1128577">
                  <a:extLst>
                    <a:ext uri="{9D8B030D-6E8A-4147-A177-3AD203B41FA5}">
                      <a16:colId xmlns:a16="http://schemas.microsoft.com/office/drawing/2014/main" val="2886075624"/>
                    </a:ext>
                  </a:extLst>
                </a:gridCol>
                <a:gridCol w="886492">
                  <a:extLst>
                    <a:ext uri="{9D8B030D-6E8A-4147-A177-3AD203B41FA5}">
                      <a16:colId xmlns:a16="http://schemas.microsoft.com/office/drawing/2014/main" val="2564385626"/>
                    </a:ext>
                  </a:extLst>
                </a:gridCol>
                <a:gridCol w="806372">
                  <a:extLst>
                    <a:ext uri="{9D8B030D-6E8A-4147-A177-3AD203B41FA5}">
                      <a16:colId xmlns:a16="http://schemas.microsoft.com/office/drawing/2014/main" val="1658209190"/>
                    </a:ext>
                  </a:extLst>
                </a:gridCol>
                <a:gridCol w="846433">
                  <a:extLst>
                    <a:ext uri="{9D8B030D-6E8A-4147-A177-3AD203B41FA5}">
                      <a16:colId xmlns:a16="http://schemas.microsoft.com/office/drawing/2014/main" val="2603636802"/>
                    </a:ext>
                  </a:extLst>
                </a:gridCol>
                <a:gridCol w="846433">
                  <a:extLst>
                    <a:ext uri="{9D8B030D-6E8A-4147-A177-3AD203B41FA5}">
                      <a16:colId xmlns:a16="http://schemas.microsoft.com/office/drawing/2014/main" val="2037064503"/>
                    </a:ext>
                  </a:extLst>
                </a:gridCol>
                <a:gridCol w="846433">
                  <a:extLst>
                    <a:ext uri="{9D8B030D-6E8A-4147-A177-3AD203B41FA5}">
                      <a16:colId xmlns:a16="http://schemas.microsoft.com/office/drawing/2014/main" val="523220667"/>
                    </a:ext>
                  </a:extLst>
                </a:gridCol>
              </a:tblGrid>
              <a:tr h="332076">
                <a:tc rowSpan="2">
                  <a:txBody>
                    <a:bodyPr/>
                    <a:lstStyle/>
                    <a:p>
                      <a:pPr algn="ctr" fontAlgn="ctr"/>
                      <a:endParaRPr 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Periods</a:t>
                      </a:r>
                      <a:endParaRPr 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Station</a:t>
                      </a:r>
                      <a:r>
                        <a:rPr 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SWAT</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3986437"/>
                  </a:ext>
                </a:extLst>
              </a:tr>
              <a:tr h="31726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Nash</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R2</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KGE</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等线" panose="02010600030101010101" pitchFamily="2" charset="-122"/>
                        </a:rPr>
                        <a:t>RSR</a:t>
                      </a:r>
                      <a:endParaRPr lang="zh-CN" sz="1200" b="0" i="0" u="none" strike="noStrike">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824557"/>
                  </a:ext>
                </a:extLst>
              </a:tr>
              <a:tr h="214857">
                <a:tc rowSpan="4">
                  <a:txBody>
                    <a:bodyPr/>
                    <a:lstStyle/>
                    <a:p>
                      <a:pPr algn="ctr" fontAlgn="ctr"/>
                      <a:r>
                        <a:rPr lang="en-US" altLang="zh-CN" sz="1200" b="0" i="0" u="none" strike="noStrike" dirty="0">
                          <a:solidFill>
                            <a:srgbClr val="000000"/>
                          </a:solidFill>
                          <a:effectLst/>
                          <a:latin typeface="Times New Roman" panose="02020603050405020304" pitchFamily="18" charset="0"/>
                          <a:ea typeface="+mn-ea"/>
                        </a:rPr>
                        <a:t>Calibration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1979-1996</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Cuntan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0.88</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0.88</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0.91</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0.35</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637445"/>
                  </a:ext>
                </a:extLst>
              </a:tr>
              <a:tr h="221285">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Pingshan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0.89</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0.89</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0.91</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0.31</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078071"/>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Shigu</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0.88</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0.51</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669027"/>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dirty="0" err="1">
                          <a:solidFill>
                            <a:srgbClr val="000000"/>
                          </a:solidFill>
                          <a:effectLst/>
                          <a:latin typeface="Times New Roman" panose="02020603050405020304" pitchFamily="18" charset="0"/>
                          <a:ea typeface="等线" panose="02010600030101010101" pitchFamily="2" charset="-122"/>
                        </a:rPr>
                        <a:t>Zhimenda</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0.82</a:t>
                      </a:r>
                      <a:endPar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0.55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760078"/>
                  </a:ext>
                </a:extLst>
              </a:tr>
              <a:tr h="214857">
                <a:tc rowSpan="8">
                  <a:txBody>
                    <a:bodyPr/>
                    <a:lstStyle/>
                    <a:p>
                      <a:pPr algn="ctr" fontAlgn="ctr"/>
                      <a:r>
                        <a:rPr lang="en-US" altLang="zh-CN" sz="1200" b="0" i="0" u="none" strike="noStrike" dirty="0">
                          <a:solidFill>
                            <a:srgbClr val="000000"/>
                          </a:solidFill>
                          <a:effectLst/>
                          <a:latin typeface="Times New Roman" panose="02020603050405020304" pitchFamily="18" charset="0"/>
                          <a:ea typeface="+mn-ea"/>
                        </a:rPr>
                        <a:t>Validation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1997-2004</a:t>
                      </a:r>
                    </a:p>
                    <a:p>
                      <a:pPr algn="ctr" fontAlgn="ctr"/>
                      <a:r>
                        <a:rPr lang="en-US" altLang="zh-CN" sz="1200" b="0" i="0" u="none" strike="noStrike" dirty="0">
                          <a:solidFill>
                            <a:srgbClr val="000000"/>
                          </a:solidFill>
                          <a:effectLst/>
                          <a:latin typeface="Times New Roman" panose="02020603050405020304" pitchFamily="18" charset="0"/>
                          <a:ea typeface="等线" panose="02010600030101010101" pitchFamily="2" charset="-122"/>
                        </a:rPr>
                        <a:t>(wet)</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Cuntan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0.91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0.32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21969"/>
                  </a:ext>
                </a:extLst>
              </a:tr>
              <a:tr h="194692">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Pingshan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0.35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491986"/>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Shigu</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0.91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0.75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33841"/>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dirty="0" err="1">
                          <a:solidFill>
                            <a:srgbClr val="000000"/>
                          </a:solidFill>
                          <a:effectLst/>
                          <a:latin typeface="Times New Roman" panose="02020603050405020304" pitchFamily="18" charset="0"/>
                          <a:ea typeface="等线" panose="02010600030101010101" pitchFamily="2" charset="-122"/>
                        </a:rPr>
                        <a:t>Zhimenda</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0.32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0.33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0.82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1738"/>
                  </a:ext>
                </a:extLst>
              </a:tr>
              <a:tr h="214857">
                <a:tc vMerge="1">
                  <a:txBody>
                    <a:bodyPr/>
                    <a:lstStyle/>
                    <a:p>
                      <a:pPr algn="ctr" fontAlgn="ct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2005-2013</a:t>
                      </a:r>
                    </a:p>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(dry)</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Cuntan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0.92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0.38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136662"/>
                  </a:ext>
                </a:extLst>
              </a:tr>
              <a:tr h="194540">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Pingshan</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0.42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595580"/>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Times New Roman" panose="02020603050405020304" pitchFamily="18" charset="0"/>
                          <a:ea typeface="等线" panose="02010600030101010101" pitchFamily="2" charset="-122"/>
                        </a:rPr>
                        <a:t>Shigu</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0.78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0.88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0.47</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330079"/>
                  </a:ext>
                </a:extLst>
              </a:tr>
              <a:tr h="214857">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dirty="0" err="1">
                          <a:solidFill>
                            <a:srgbClr val="000000"/>
                          </a:solidFill>
                          <a:effectLst/>
                          <a:latin typeface="Times New Roman" panose="02020603050405020304" pitchFamily="18" charset="0"/>
                          <a:ea typeface="等线" panose="02010600030101010101" pitchFamily="2" charset="-122"/>
                        </a:rPr>
                        <a:t>Zhimenda</a:t>
                      </a:r>
                      <a:endParaRPr 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a:solidFill>
                            <a:srgbClr val="000000"/>
                          </a:solidFill>
                          <a:effectLst/>
                          <a:latin typeface="Times New Roman" panose="02020603050405020304" pitchFamily="18" charset="0"/>
                          <a:ea typeface="等线" panose="02010600030101010101" pitchFamily="2" charset="-122"/>
                          <a:cs typeface="+mn-cs"/>
                        </a:rPr>
                        <a:t>0.89</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0" i="0" u="none" strike="noStrike" kern="1200" dirty="0">
                          <a:solidFill>
                            <a:srgbClr val="000000"/>
                          </a:solidFill>
                          <a:effectLst/>
                          <a:latin typeface="Times New Roman" panose="02020603050405020304" pitchFamily="18" charset="0"/>
                          <a:ea typeface="等线" panose="02010600030101010101" pitchFamily="2" charset="-122"/>
                          <a:cs typeface="+mn-cs"/>
                        </a:rPr>
                        <a:t>0.51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altLang="zh-CN" sz="1200" b="1" i="0" u="none" strike="noStrike" kern="1200" dirty="0">
                          <a:solidFill>
                            <a:srgbClr val="000000"/>
                          </a:solidFill>
                          <a:effectLst/>
                          <a:latin typeface="Times New Roman" panose="02020603050405020304" pitchFamily="18" charset="0"/>
                          <a:ea typeface="等线" panose="02010600030101010101" pitchFamily="2" charset="-122"/>
                          <a:cs typeface="+mn-cs"/>
                        </a:rPr>
                        <a:t>0.6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074517"/>
                  </a:ext>
                </a:extLst>
              </a:tr>
            </a:tbl>
          </a:graphicData>
        </a:graphic>
      </p:graphicFrame>
      <p:sp>
        <p:nvSpPr>
          <p:cNvPr id="16" name="矩形 15">
            <a:extLst>
              <a:ext uri="{FF2B5EF4-FFF2-40B4-BE49-F238E27FC236}">
                <a16:creationId xmlns:a16="http://schemas.microsoft.com/office/drawing/2014/main" id="{87C8283F-54B3-4FD3-8E7E-DFAF4D76346E}"/>
              </a:ext>
            </a:extLst>
          </p:cNvPr>
          <p:cNvSpPr/>
          <p:nvPr/>
        </p:nvSpPr>
        <p:spPr>
          <a:xfrm>
            <a:off x="930275" y="1296594"/>
            <a:ext cx="7166396" cy="461665"/>
          </a:xfrm>
          <a:prstGeom prst="rect">
            <a:avLst/>
          </a:prstGeom>
        </p:spPr>
        <p:txBody>
          <a:bodyPr wrap="square">
            <a:spAutoFit/>
          </a:bodyPr>
          <a:lstStyle/>
          <a:p>
            <a:pPr algn="ctr">
              <a:spcAft>
                <a:spcPts val="0"/>
              </a:spcAft>
            </a:pPr>
            <a:r>
              <a:rPr lang="en-US" altLang="zh-CN" sz="1200" b="1" kern="100" dirty="0">
                <a:latin typeface="Times New Roman" panose="02020603050405020304" pitchFamily="18" charset="0"/>
                <a:ea typeface="等线" panose="02010600030101010101" pitchFamily="2" charset="-122"/>
                <a:cs typeface="Times New Roman" panose="02020603050405020304" pitchFamily="18" charset="0"/>
              </a:rPr>
              <a:t>Table </a:t>
            </a:r>
            <a:r>
              <a:rPr lang="en-US" altLang="zh-CN" sz="1200" kern="100" dirty="0">
                <a:latin typeface="Times New Roman" panose="02020603050405020304" pitchFamily="18" charset="0"/>
                <a:ea typeface="等线" panose="02010600030101010101" pitchFamily="2" charset="-122"/>
                <a:cs typeface="Times New Roman" panose="02020603050405020304" pitchFamily="18" charset="0"/>
              </a:rPr>
              <a:t> Criteria of fit of </a:t>
            </a:r>
            <a:r>
              <a:rPr lang="en-US" altLang="zh-CN" sz="1200" kern="100" dirty="0">
                <a:latin typeface="Times New Roman" panose="02020603050405020304" pitchFamily="18" charset="0"/>
                <a:cs typeface="Times New Roman" panose="02020603050405020304" pitchFamily="18" charset="0"/>
              </a:rPr>
              <a:t>SWAT</a:t>
            </a:r>
            <a:r>
              <a:rPr lang="en-US" altLang="zh-CN" sz="1200" kern="100" dirty="0">
                <a:latin typeface="Times New Roman" panose="02020603050405020304" pitchFamily="18" charset="0"/>
                <a:ea typeface="等线" panose="02010600030101010101" pitchFamily="2" charset="-122"/>
                <a:cs typeface="Times New Roman" panose="02020603050405020304" pitchFamily="18" charset="0"/>
              </a:rPr>
              <a:t> hydrological model in the calibration period and the validation period in the </a:t>
            </a:r>
            <a:r>
              <a:rPr lang="en-US" altLang="zh-CN" sz="1200" b="1" kern="100" dirty="0">
                <a:latin typeface="Times New Roman" panose="02020603050405020304" pitchFamily="18" charset="0"/>
                <a:ea typeface="等线" panose="02010600030101010101" pitchFamily="2" charset="-122"/>
                <a:cs typeface="Times New Roman" panose="02020603050405020304" pitchFamily="18" charset="0"/>
              </a:rPr>
              <a:t>Upper Yangtze River Basin</a:t>
            </a:r>
            <a:r>
              <a:rPr lang="en-US" altLang="zh-CN" sz="1200" kern="100" dirty="0">
                <a:latin typeface="Times New Roman" panose="02020603050405020304" pitchFamily="18" charset="0"/>
                <a:ea typeface="等线" panose="02010600030101010101" pitchFamily="2" charset="-122"/>
                <a:cs typeface="Times New Roman" panose="02020603050405020304" pitchFamily="18" charset="0"/>
              </a:rPr>
              <a:t>, based on multi-gauge comprehensive calibration / validation procedure</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F39929F9-B510-40A9-8752-9151574E5C07}"/>
              </a:ext>
            </a:extLst>
          </p:cNvPr>
          <p:cNvPicPr>
            <a:picLocks noChangeAspect="1"/>
          </p:cNvPicPr>
          <p:nvPr/>
        </p:nvPicPr>
        <p:blipFill>
          <a:blip r:embed="rId4"/>
          <a:stretch>
            <a:fillRect/>
          </a:stretch>
        </p:blipFill>
        <p:spPr>
          <a:xfrm>
            <a:off x="123264" y="5192066"/>
            <a:ext cx="2324514" cy="1526400"/>
          </a:xfrm>
          <a:prstGeom prst="rect">
            <a:avLst/>
          </a:prstGeom>
        </p:spPr>
      </p:pic>
      <p:pic>
        <p:nvPicPr>
          <p:cNvPr id="5" name="图片 4">
            <a:extLst>
              <a:ext uri="{FF2B5EF4-FFF2-40B4-BE49-F238E27FC236}">
                <a16:creationId xmlns:a16="http://schemas.microsoft.com/office/drawing/2014/main" id="{1D46116C-9ED5-41A6-A202-DEC41A6FDDC5}"/>
              </a:ext>
            </a:extLst>
          </p:cNvPr>
          <p:cNvPicPr>
            <a:picLocks noChangeAspect="1"/>
          </p:cNvPicPr>
          <p:nvPr/>
        </p:nvPicPr>
        <p:blipFill>
          <a:blip r:embed="rId5"/>
          <a:stretch>
            <a:fillRect/>
          </a:stretch>
        </p:blipFill>
        <p:spPr>
          <a:xfrm>
            <a:off x="2334359" y="5192066"/>
            <a:ext cx="2286839" cy="1526400"/>
          </a:xfrm>
          <a:prstGeom prst="rect">
            <a:avLst/>
          </a:prstGeom>
        </p:spPr>
      </p:pic>
      <p:pic>
        <p:nvPicPr>
          <p:cNvPr id="4" name="图片 3">
            <a:extLst>
              <a:ext uri="{FF2B5EF4-FFF2-40B4-BE49-F238E27FC236}">
                <a16:creationId xmlns:a16="http://schemas.microsoft.com/office/drawing/2014/main" id="{6111C50B-9221-4297-B569-64D0DDC97A6B}"/>
              </a:ext>
            </a:extLst>
          </p:cNvPr>
          <p:cNvPicPr>
            <a:picLocks noChangeAspect="1"/>
          </p:cNvPicPr>
          <p:nvPr/>
        </p:nvPicPr>
        <p:blipFill>
          <a:blip r:embed="rId6"/>
          <a:stretch>
            <a:fillRect/>
          </a:stretch>
        </p:blipFill>
        <p:spPr>
          <a:xfrm>
            <a:off x="4513473" y="5192066"/>
            <a:ext cx="2378944" cy="1526400"/>
          </a:xfrm>
          <a:prstGeom prst="rect">
            <a:avLst/>
          </a:prstGeom>
        </p:spPr>
      </p:pic>
      <p:pic>
        <p:nvPicPr>
          <p:cNvPr id="3" name="图片 2">
            <a:extLst>
              <a:ext uri="{FF2B5EF4-FFF2-40B4-BE49-F238E27FC236}">
                <a16:creationId xmlns:a16="http://schemas.microsoft.com/office/drawing/2014/main" id="{CC64EA7D-DE76-401F-B4D8-FCC2F3AF6308}"/>
              </a:ext>
            </a:extLst>
          </p:cNvPr>
          <p:cNvPicPr>
            <a:picLocks noChangeAspect="1"/>
          </p:cNvPicPr>
          <p:nvPr/>
        </p:nvPicPr>
        <p:blipFill>
          <a:blip r:embed="rId7"/>
          <a:stretch>
            <a:fillRect/>
          </a:stretch>
        </p:blipFill>
        <p:spPr>
          <a:xfrm>
            <a:off x="6766889" y="5192066"/>
            <a:ext cx="2327563" cy="1526400"/>
          </a:xfrm>
          <a:prstGeom prst="rect">
            <a:avLst/>
          </a:prstGeom>
        </p:spPr>
      </p:pic>
    </p:spTree>
    <p:custDataLst>
      <p:tags r:id="rId1"/>
    </p:custDataLst>
    <p:extLst>
      <p:ext uri="{BB962C8B-B14F-4D97-AF65-F5344CB8AC3E}">
        <p14:creationId xmlns:p14="http://schemas.microsoft.com/office/powerpoint/2010/main" val="20634756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LIDE.TEMPLATE" val="#315522"/>
</p:tagLst>
</file>

<file path=ppt/tags/tag1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2.xml><?xml version="1.0" encoding="utf-8"?>
<p:tagLst xmlns:a="http://schemas.openxmlformats.org/drawingml/2006/main" xmlns:r="http://schemas.openxmlformats.org/officeDocument/2006/relationships" xmlns:p="http://schemas.openxmlformats.org/presentationml/2006/main">
  <p:tag name="ISLIDE.TEMPLATE" val="https://www.islide.cc;"/>
  <p:tag name="ISLIDE.VECTOR" val="#185777;"/>
</p:tagLst>
</file>

<file path=ppt/tags/tag2.xml><?xml version="1.0" encoding="utf-8"?>
<p:tagLst xmlns:a="http://schemas.openxmlformats.org/drawingml/2006/main" xmlns:r="http://schemas.openxmlformats.org/officeDocument/2006/relationships" xmlns:p="http://schemas.openxmlformats.org/presentationml/2006/main">
  <p:tag name="ISLIDE.TEMPLATE" val="https://www.islide.cc;"/>
  <p:tag name="ISLIDE.VECTOR" val="#242603;"/>
</p:tagLst>
</file>

<file path=ppt/tags/tag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212745"/>
      </a:accent1>
      <a:accent2>
        <a:srgbClr val="00A3FE"/>
      </a:accent2>
      <a:accent3>
        <a:srgbClr val="14E8CC"/>
      </a:accent3>
      <a:accent4>
        <a:srgbClr val="5EDA36"/>
      </a:accent4>
      <a:accent5>
        <a:srgbClr val="FEE230"/>
      </a:accent5>
      <a:accent6>
        <a:srgbClr val="FF634C"/>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8532</TotalTime>
  <Words>573</Words>
  <Application>Microsoft Office PowerPoint</Application>
  <PresentationFormat>全屏显示(4:3)</PresentationFormat>
  <Paragraphs>246</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等线 Light</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可 朱</dc:creator>
  <cp:lastModifiedBy>wen san</cp:lastModifiedBy>
  <cp:revision>1138</cp:revision>
  <dcterms:created xsi:type="dcterms:W3CDTF">2019-07-20T07:26:58Z</dcterms:created>
  <dcterms:modified xsi:type="dcterms:W3CDTF">2021-12-15T11:47:29Z</dcterms:modified>
</cp:coreProperties>
</file>