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2"/>
  </p:notesMasterIdLst>
  <p:sldIdLst>
    <p:sldId id="257" r:id="rId2"/>
    <p:sldId id="345" r:id="rId3"/>
    <p:sldId id="353" r:id="rId4"/>
    <p:sldId id="354" r:id="rId5"/>
    <p:sldId id="360" r:id="rId6"/>
    <p:sldId id="361" r:id="rId7"/>
    <p:sldId id="305" r:id="rId8"/>
    <p:sldId id="260" r:id="rId9"/>
    <p:sldId id="362" r:id="rId10"/>
    <p:sldId id="358" r:id="rId11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0060A8"/>
    <a:srgbClr val="0081E2"/>
    <a:srgbClr val="008FFA"/>
    <a:srgbClr val="003399"/>
    <a:srgbClr val="0000FF"/>
    <a:srgbClr val="FF0000"/>
    <a:srgbClr val="E67300"/>
    <a:srgbClr val="FF9F9F"/>
    <a:srgbClr val="E5616A"/>
    <a:srgbClr val="FF90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2370" autoAdjust="0"/>
    <p:restoredTop sz="94713" autoAdjust="0"/>
  </p:normalViewPr>
  <p:slideViewPr>
    <p:cSldViewPr>
      <p:cViewPr>
        <p:scale>
          <a:sx n="110" d="100"/>
          <a:sy n="110" d="100"/>
        </p:scale>
        <p:origin x="-1560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7AB1B80-1F60-483C-8BA6-F8195A4F4C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15C76D-343A-49AD-9DB2-1BF575FFF12A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 eaLnBrk="0" hangingPunct="0"/>
            <a:r>
              <a:rPr lang="en-US" altLang="ru-RU" sz="1200"/>
              <a:t>2</a:t>
            </a:r>
            <a:endParaRPr lang="en-US" altLang="ru-RU" sz="1200">
              <a:latin typeface="Times New Roman Cyr" charset="-52"/>
            </a:endParaRP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801688"/>
            <a:ext cx="4260850" cy="3195637"/>
          </a:xfrm>
          <a:ln w="12700" cap="flat"/>
        </p:spPr>
      </p:sp>
      <p:sp>
        <p:nvSpPr>
          <p:cNvPr id="2048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noFill/>
        </p:spPr>
        <p:txBody>
          <a:bodyPr lIns="90488" tIns="44450" rIns="90488" bIns="44450"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3E73DA-2006-4146-B553-93842433BE5C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 eaLnBrk="0" hangingPunct="0"/>
            <a:r>
              <a:rPr lang="en-US" altLang="ru-RU" sz="1200"/>
              <a:t>16</a:t>
            </a:r>
            <a:endParaRPr lang="en-US" altLang="ru-RU" sz="1200">
              <a:latin typeface="Times New Roman Cyr" charset="-52"/>
            </a:endParaRP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1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801688"/>
            <a:ext cx="4260850" cy="3195637"/>
          </a:xfrm>
          <a:ln w="12700" cap="flat"/>
        </p:spPr>
      </p:sp>
      <p:sp>
        <p:nvSpPr>
          <p:cNvPr id="2151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noFill/>
        </p:spPr>
        <p:txBody>
          <a:bodyPr lIns="90488" tIns="44450" rIns="90488" bIns="44450"/>
          <a:lstStyle/>
          <a:p>
            <a:pPr eaLnBrk="1" hangingPunct="1"/>
            <a:endParaRPr lang="en-US" alt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3E73DA-2006-4146-B553-93842433BE5C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 eaLnBrk="0" hangingPunct="0"/>
            <a:r>
              <a:rPr lang="en-US" altLang="ru-RU" sz="1200"/>
              <a:t>16</a:t>
            </a:r>
            <a:endParaRPr lang="en-US" altLang="ru-RU" sz="1200">
              <a:latin typeface="Times New Roman Cyr" charset="-52"/>
            </a:endParaRP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1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801688"/>
            <a:ext cx="4260850" cy="3195637"/>
          </a:xfrm>
          <a:ln w="12700" cap="flat"/>
        </p:spPr>
      </p:sp>
      <p:sp>
        <p:nvSpPr>
          <p:cNvPr id="2151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noFill/>
        </p:spPr>
        <p:txBody>
          <a:bodyPr lIns="90488" tIns="44450" rIns="90488" bIns="44450"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1822174-242B-4F8E-BF57-D1404960BB82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 eaLnBrk="0" hangingPunct="0"/>
            <a:r>
              <a:rPr lang="en-US" altLang="ru-RU" sz="1200"/>
              <a:t>16</a:t>
            </a:r>
            <a:endParaRPr lang="en-US" altLang="ru-RU" sz="1200">
              <a:latin typeface="Times New Roman Cyr" charset="-52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253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801688"/>
            <a:ext cx="4260850" cy="3195637"/>
          </a:xfrm>
          <a:ln w="12700" cap="flat"/>
        </p:spPr>
      </p:sp>
      <p:sp>
        <p:nvSpPr>
          <p:cNvPr id="2253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noFill/>
        </p:spPr>
        <p:txBody>
          <a:bodyPr lIns="90488" tIns="44450" rIns="90488" bIns="44450"/>
          <a:lstStyle/>
          <a:p>
            <a:pPr eaLnBrk="1" hangingPunct="1"/>
            <a:endParaRPr lang="en-US" alt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3E73DA-2006-4146-B553-93842433BE5C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 eaLnBrk="0" hangingPunct="0"/>
            <a:r>
              <a:rPr lang="en-US" altLang="ru-RU" sz="1200"/>
              <a:t>16</a:t>
            </a:r>
            <a:endParaRPr lang="en-US" altLang="ru-RU" sz="1200">
              <a:latin typeface="Times New Roman Cyr" charset="-52"/>
            </a:endParaRP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1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801688"/>
            <a:ext cx="4260850" cy="3195637"/>
          </a:xfrm>
          <a:ln w="12700" cap="flat"/>
        </p:spPr>
      </p:sp>
      <p:sp>
        <p:nvSpPr>
          <p:cNvPr id="2151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noFill/>
        </p:spPr>
        <p:txBody>
          <a:bodyPr lIns="90488" tIns="44450" rIns="90488" bIns="44450"/>
          <a:lstStyle/>
          <a:p>
            <a:pPr eaLnBrk="1" hangingPunct="1"/>
            <a:endParaRPr lang="en-US" alt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ED3AE-C947-44E6-8604-AACBC360253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F59B0-6777-4E1F-B5E8-57FC69EF820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C6CA5-B4AB-4214-B01F-8D25CD4BD1F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35410-550F-4E80-BAB4-CF86F122902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22426-3779-4187-9CF2-4E6AB8C170C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43E90-89AD-40EE-A80D-58DE90ECBAE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913685-FEEF-498F-A095-F5ADEE223A4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22436-81A2-4659-BAA7-1EBD2443D13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16EFC-C24E-4470-922C-1DDDAA866D9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CE3EC-6406-4C7E-B4CB-19AA9884E20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F6C2FD63-B23B-4450-B5E6-9360ECCA257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20CAC12-24B6-4DDC-B97D-EDF3ED2512D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 spd="med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57158" y="1785926"/>
            <a:ext cx="82868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00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Detection and attribution of hydrological changes in </a:t>
            </a:r>
            <a:r>
              <a:rPr lang="en-US" sz="3200" b="1" spc="50" dirty="0">
                <a:ln w="11430"/>
                <a:solidFill>
                  <a:srgbClr val="00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Arctic river </a:t>
            </a:r>
            <a:r>
              <a:rPr lang="en-US" sz="3200" b="1" spc="50" dirty="0" smtClean="0">
                <a:ln w="11430"/>
                <a:solidFill>
                  <a:srgbClr val="00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basins: methodological aspects</a:t>
            </a:r>
            <a:r>
              <a:rPr lang="ru-RU" altLang="ru-RU" sz="3200" b="1" spc="50" dirty="0" smtClean="0">
                <a:ln w="11430"/>
                <a:solidFill>
                  <a:srgbClr val="00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altLang="ru-RU" sz="3200" b="1" spc="50" dirty="0">
              <a:ln w="11430"/>
              <a:solidFill>
                <a:srgbClr val="00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0" y="400050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Olga </a:t>
            </a:r>
            <a:r>
              <a:rPr lang="en-US" alt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Nasonova</a:t>
            </a:r>
            <a:r>
              <a:rPr lang="en-US" alt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alt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Yeugeniy</a:t>
            </a:r>
            <a:r>
              <a:rPr lang="en-US" alt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Gusev</a:t>
            </a:r>
            <a:r>
              <a:rPr lang="en-US" alt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alt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Evgeny</a:t>
            </a:r>
            <a:r>
              <a:rPr lang="en-US" alt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Kovalev</a:t>
            </a:r>
            <a:endParaRPr lang="ru-RU" altLang="ru-RU" b="1" spc="50" baseline="30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785786" y="5143512"/>
            <a:ext cx="75009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Water Problems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Institute, Russian </a:t>
            </a:r>
            <a:r>
              <a:rPr lang="en-US" alt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Academy of Sciences, Moscow</a:t>
            </a:r>
            <a:endParaRPr lang="ru-RU" alt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090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9025" y="0"/>
            <a:ext cx="17049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04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IMG_338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3175"/>
            <a:ext cx="9144000" cy="6861175"/>
          </a:xfrm>
          <a:noFill/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57158" y="857232"/>
            <a:ext cx="8229600" cy="150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ru-RU" sz="6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Thank you</a:t>
            </a:r>
            <a:r>
              <a:rPr lang="en-US" altLang="ru-RU" sz="6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!</a:t>
            </a:r>
            <a:endParaRPr lang="ru-RU" altLang="ru-RU" sz="6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4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39025" y="0"/>
            <a:ext cx="17049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-5715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8" name="Rectangle 11"/>
          <p:cNvSpPr txBox="1">
            <a:spLocks noChangeArrowheads="1"/>
          </p:cNvSpPr>
          <p:nvPr/>
        </p:nvSpPr>
        <p:spPr>
          <a:xfrm>
            <a:off x="642910" y="714356"/>
            <a:ext cx="4391026" cy="5714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Arctic river basins</a:t>
            </a:r>
            <a:endParaRPr kumimoji="0" lang="ru-RU" alt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4" name="Рисунок 13" descr="map_my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00174"/>
            <a:ext cx="4799482" cy="4929198"/>
          </a:xfrm>
          <a:prstGeom prst="rect">
            <a:avLst/>
          </a:prstGeom>
        </p:spPr>
      </p:pic>
      <p:sp>
        <p:nvSpPr>
          <p:cNvPr id="15" name="WordArt 11"/>
          <p:cNvSpPr>
            <a:spLocks noChangeArrowheads="1" noChangeShapeType="1" noTextEdit="1"/>
          </p:cNvSpPr>
          <p:nvPr/>
        </p:nvSpPr>
        <p:spPr bwMode="auto">
          <a:xfrm>
            <a:off x="2143108" y="5643578"/>
            <a:ext cx="1555834" cy="40820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GB" sz="3600" b="1" kern="1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RUSSIA</a:t>
            </a:r>
            <a:endParaRPr lang="ru-RU" sz="3600" b="1" kern="1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1304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39025" y="0"/>
            <a:ext cx="17049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1357298"/>
            <a:ext cx="33718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4262697"/>
            <a:ext cx="3357586" cy="241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6286544" cy="477860"/>
          </a:xfrm>
        </p:spPr>
        <p:txBody>
          <a:bodyPr>
            <a:normAutofit/>
          </a:bodyPr>
          <a:lstStyle/>
          <a:p>
            <a:r>
              <a:rPr lang="en-US" alt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Schematization of </a:t>
            </a:r>
            <a:r>
              <a:rPr lang="en-US" alt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</a:t>
            </a:r>
            <a:r>
              <a:rPr lang="en-US" alt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river basins </a:t>
            </a:r>
            <a:endParaRPr lang="ru-RU" altLang="ru-RU" sz="28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Прямоугольник 5"/>
          <p:cNvSpPr>
            <a:spLocks noChangeArrowheads="1"/>
          </p:cNvSpPr>
          <p:nvPr/>
        </p:nvSpPr>
        <p:spPr bwMode="auto">
          <a:xfrm>
            <a:off x="4786314" y="1500174"/>
            <a:ext cx="33893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basins were presented as a set of regular grid cells (with a spatial resolution 0.5°</a:t>
            </a:r>
            <a:r>
              <a:rPr lang="en-GB" alt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en-GB" alt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0.5° in latitude and longitude) connected by a river network. </a:t>
            </a:r>
            <a:endParaRPr lang="ru-RU" altLang="ru-RU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214546" y="5357826"/>
          <a:ext cx="4932045" cy="1207770"/>
        </p:xfrm>
        <a:graphic>
          <a:graphicData uri="http://schemas.openxmlformats.org/drawingml/2006/table">
            <a:tbl>
              <a:tblPr/>
              <a:tblGrid>
                <a:gridCol w="1090003"/>
                <a:gridCol w="1090003"/>
                <a:gridCol w="763757"/>
                <a:gridCol w="688324"/>
                <a:gridCol w="716611"/>
                <a:gridCol w="583347"/>
              </a:tblGrid>
              <a:tr h="3524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Arial"/>
                          <a:ea typeface="Times New Roman"/>
                          <a:cs typeface="Times New Roman"/>
                        </a:rPr>
                        <a:t>River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 basin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imes New Roman"/>
                        </a:rPr>
                        <a:t>Streamflow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 gauge station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Area</a:t>
                      </a: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,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km</a:t>
                      </a:r>
                      <a:r>
                        <a:rPr lang="ru-RU" sz="1000" baseline="30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Number of grid cells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Name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Latitude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Longitude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Northern Dvina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Ust’-Pinega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64.13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42.17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348000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248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Times New Roman"/>
                          <a:cs typeface="Times New Roman"/>
                        </a:rPr>
                        <a:t>Taz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Times New Roman"/>
                          <a:cs typeface="Times New Roman"/>
                        </a:rPr>
                        <a:t>Sidorovsk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Times New Roman"/>
                          <a:cs typeface="Times New Roman"/>
                        </a:rPr>
                        <a:t>66.60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Times New Roman"/>
                          <a:cs typeface="Times New Roman"/>
                        </a:rPr>
                        <a:t>82.28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Times New Roman"/>
                          <a:cs typeface="Times New Roman"/>
                        </a:rPr>
                        <a:t>100000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Times New Roman"/>
                          <a:cs typeface="Times New Roman"/>
                        </a:rPr>
                        <a:t>88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Indigirka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Vorontsovo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69.58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147.35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305000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243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0"/>
            <a:ext cx="1304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9025" y="0"/>
            <a:ext cx="17049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1928794" y="1571612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Northern</a:t>
            </a:r>
            <a:r>
              <a:rPr lang="en-US" sz="1400" b="1" dirty="0" smtClean="0"/>
              <a:t> Dvina</a:t>
            </a:r>
            <a:endParaRPr lang="ru-RU" sz="1400" b="1" dirty="0"/>
          </a:p>
        </p:txBody>
      </p:sp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571876"/>
            <a:ext cx="2643206" cy="159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2571736" y="3571876"/>
            <a:ext cx="42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Taz</a:t>
            </a:r>
            <a:endParaRPr lang="ru-RU" sz="1400" b="1" dirty="0"/>
          </a:p>
        </p:txBody>
      </p:sp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192725"/>
            <a:ext cx="3214710" cy="198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1857364"/>
            <a:ext cx="3714776" cy="162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6500826" y="3000372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Indigirka</a:t>
            </a:r>
            <a:endParaRPr lang="ru-RU" sz="1400" b="1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500174"/>
            <a:ext cx="2160587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786190"/>
            <a:ext cx="2751118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3573463"/>
            <a:ext cx="315277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1571612"/>
            <a:ext cx="1626507" cy="200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9"/>
          <p:cNvSpPr>
            <a:spLocks noGrp="1" noChangeArrowheads="1"/>
          </p:cNvSpPr>
          <p:nvPr>
            <p:ph type="title"/>
          </p:nvPr>
        </p:nvSpPr>
        <p:spPr>
          <a:xfrm>
            <a:off x="357158" y="714356"/>
            <a:ext cx="7772400" cy="431800"/>
          </a:xfrm>
        </p:spPr>
        <p:txBody>
          <a:bodyPr>
            <a:noAutofit/>
          </a:bodyPr>
          <a:lstStyle/>
          <a:p>
            <a:r>
              <a:rPr lang="en-GB" alt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Land surface model SWAP</a:t>
            </a:r>
            <a:endParaRPr lang="ru-RU" altLang="ru-RU" sz="28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Text Box 11"/>
          <p:cNvSpPr txBox="1">
            <a:spLocks noChangeArrowheads="1"/>
          </p:cNvSpPr>
          <p:nvPr/>
        </p:nvSpPr>
        <p:spPr bwMode="auto">
          <a:xfrm>
            <a:off x="3708400" y="1700213"/>
            <a:ext cx="172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18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Warm</a:t>
            </a:r>
            <a:r>
              <a:rPr lang="en-US" altLang="ru-RU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season</a:t>
            </a:r>
            <a:endParaRPr lang="ru-RU" altLang="ru-RU" sz="1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Line 12"/>
          <p:cNvSpPr>
            <a:spLocks noChangeShapeType="1"/>
          </p:cNvSpPr>
          <p:nvPr/>
        </p:nvSpPr>
        <p:spPr bwMode="auto">
          <a:xfrm>
            <a:off x="5364163" y="1916113"/>
            <a:ext cx="287337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3779838" y="4508500"/>
            <a:ext cx="16494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Cold season</a:t>
            </a:r>
            <a:endParaRPr lang="ru-RU" altLang="ru-RU" sz="1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6" name="Line 15"/>
          <p:cNvSpPr>
            <a:spLocks noChangeShapeType="1"/>
          </p:cNvSpPr>
          <p:nvPr/>
        </p:nvSpPr>
        <p:spPr bwMode="auto">
          <a:xfrm>
            <a:off x="5357818" y="4714884"/>
            <a:ext cx="360363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4107" name="Text Box 17"/>
          <p:cNvSpPr txBox="1">
            <a:spLocks noChangeArrowheads="1"/>
          </p:cNvSpPr>
          <p:nvPr/>
        </p:nvSpPr>
        <p:spPr bwMode="auto">
          <a:xfrm>
            <a:off x="285720" y="1142984"/>
            <a:ext cx="3743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Water balance components</a:t>
            </a:r>
            <a:endParaRPr lang="ru-RU" altLang="ru-RU" sz="1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8" name="Text Box 18"/>
          <p:cNvSpPr txBox="1">
            <a:spLocks noChangeArrowheads="1"/>
          </p:cNvSpPr>
          <p:nvPr/>
        </p:nvSpPr>
        <p:spPr bwMode="auto">
          <a:xfrm>
            <a:off x="5472113" y="1071546"/>
            <a:ext cx="3671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Heat balance components</a:t>
            </a:r>
            <a:endParaRPr lang="ru-RU" altLang="ru-RU" sz="1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9" name="Line 20"/>
          <p:cNvSpPr>
            <a:spLocks noChangeShapeType="1"/>
          </p:cNvSpPr>
          <p:nvPr/>
        </p:nvSpPr>
        <p:spPr bwMode="auto">
          <a:xfrm flipH="1">
            <a:off x="3348038" y="1916113"/>
            <a:ext cx="360362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4110" name="Line 21"/>
          <p:cNvSpPr>
            <a:spLocks noChangeShapeType="1"/>
          </p:cNvSpPr>
          <p:nvPr/>
        </p:nvSpPr>
        <p:spPr bwMode="auto">
          <a:xfrm flipH="1">
            <a:off x="3428992" y="4714884"/>
            <a:ext cx="360363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0"/>
            <a:ext cx="1304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39025" y="0"/>
            <a:ext cx="17049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581772"/>
          </a:xfrm>
        </p:spPr>
        <p:txBody>
          <a:bodyPr>
            <a:normAutofit/>
          </a:bodyPr>
          <a:lstStyle/>
          <a:p>
            <a:r>
              <a:rPr lang="en-US" alt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Meteorological</a:t>
            </a:r>
            <a:r>
              <a:rPr lang="en-US" alt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forcing data</a:t>
            </a:r>
            <a:endParaRPr lang="ru-RU" sz="20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1428736"/>
            <a:ext cx="3857652" cy="271464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0000"/>
              </a:lnSpc>
              <a:buClr>
                <a:srgbClr val="FF3300"/>
              </a:buClr>
              <a:buSzPct val="140000"/>
              <a:buFont typeface="Symbol" pitchFamily="18" charset="2"/>
              <a:buNone/>
              <a:defRPr/>
            </a:pPr>
            <a:r>
              <a:rPr lang="en-US" altLang="ru-RU" sz="2800" b="1" dirty="0" smtClean="0">
                <a:solidFill>
                  <a:srgbClr val="0060A8"/>
                </a:solidFill>
                <a:latin typeface="Arial,Bold" charset="0"/>
              </a:rPr>
              <a:t> </a:t>
            </a:r>
            <a:r>
              <a:rPr lang="ru-RU" altLang="ru-RU" sz="2800" b="1" dirty="0" smtClean="0">
                <a:latin typeface="Arial,Bold" charset="0"/>
              </a:rPr>
              <a:t>♦</a:t>
            </a:r>
            <a:r>
              <a:rPr lang="ru-RU" altLang="ru-RU" sz="2800" b="1" dirty="0" smtClean="0">
                <a:solidFill>
                  <a:srgbClr val="0060A8"/>
                </a:solidFill>
                <a:latin typeface="Arial,Bold" charset="0"/>
              </a:rPr>
              <a:t> </a:t>
            </a:r>
            <a:r>
              <a:rPr lang="en-US" altLang="ru-RU" sz="2800" b="1" dirty="0" smtClean="0">
                <a:solidFill>
                  <a:srgbClr val="0060A8"/>
                </a:solidFill>
                <a:latin typeface="Arial,Bold" charset="0"/>
              </a:rPr>
              <a:t>Incoming shortwave radiation</a:t>
            </a:r>
            <a:r>
              <a:rPr lang="ru-RU" altLang="ru-RU" sz="2800" b="1" dirty="0" smtClean="0">
                <a:solidFill>
                  <a:srgbClr val="0060A8"/>
                </a:solidFill>
                <a:latin typeface="Arial,Bold" charset="0"/>
              </a:rPr>
              <a:t> </a:t>
            </a:r>
          </a:p>
          <a:p>
            <a:pPr>
              <a:lnSpc>
                <a:spcPct val="130000"/>
              </a:lnSpc>
              <a:buClr>
                <a:srgbClr val="FF3300"/>
              </a:buClr>
              <a:buSzPct val="140000"/>
              <a:buFont typeface="Symbol" pitchFamily="18" charset="2"/>
              <a:buNone/>
              <a:defRPr/>
            </a:pPr>
            <a:r>
              <a:rPr lang="ru-RU" altLang="ru-RU" sz="2800" b="1" dirty="0" smtClean="0">
                <a:solidFill>
                  <a:srgbClr val="0060A8"/>
                </a:solidFill>
                <a:latin typeface="Arial,Bold" charset="0"/>
              </a:rPr>
              <a:t> </a:t>
            </a:r>
            <a:r>
              <a:rPr lang="ru-RU" altLang="ru-RU" sz="2800" b="1" dirty="0" smtClean="0">
                <a:latin typeface="Arial,Bold" charset="0"/>
              </a:rPr>
              <a:t>♦</a:t>
            </a:r>
            <a:r>
              <a:rPr lang="ru-RU" altLang="ru-RU" sz="2800" dirty="0" smtClean="0">
                <a:solidFill>
                  <a:srgbClr val="0060A8"/>
                </a:solidFill>
                <a:latin typeface="Arial" pitchFamily="34" charset="0"/>
              </a:rPr>
              <a:t> </a:t>
            </a:r>
            <a:r>
              <a:rPr lang="en-US" altLang="ru-RU" sz="2800" b="1" dirty="0" smtClean="0">
                <a:solidFill>
                  <a:srgbClr val="0060A8"/>
                </a:solidFill>
                <a:latin typeface="Arial" pitchFamily="34" charset="0"/>
              </a:rPr>
              <a:t>Incoming </a:t>
            </a:r>
            <a:r>
              <a:rPr lang="en-US" altLang="ru-RU" sz="2800" b="1" dirty="0" err="1" smtClean="0">
                <a:solidFill>
                  <a:srgbClr val="0060A8"/>
                </a:solidFill>
                <a:latin typeface="Arial" pitchFamily="34" charset="0"/>
              </a:rPr>
              <a:t>longwave</a:t>
            </a:r>
            <a:r>
              <a:rPr lang="en-US" altLang="ru-RU" sz="2800" b="1" dirty="0" smtClean="0">
                <a:solidFill>
                  <a:srgbClr val="0060A8"/>
                </a:solidFill>
                <a:latin typeface="Arial" pitchFamily="34" charset="0"/>
              </a:rPr>
              <a:t> radiation</a:t>
            </a:r>
            <a:r>
              <a:rPr lang="ru-RU" altLang="ru-RU" dirty="0" smtClean="0">
                <a:solidFill>
                  <a:srgbClr val="0060A8"/>
                </a:solidFill>
                <a:latin typeface="Arial" pitchFamily="34" charset="0"/>
              </a:rPr>
              <a:t> </a:t>
            </a:r>
            <a:endParaRPr lang="ru-RU" altLang="ru-RU" sz="2800" b="1" dirty="0" smtClean="0">
              <a:solidFill>
                <a:srgbClr val="0060A8"/>
              </a:solidFill>
              <a:latin typeface="Arial,Bold" charset="0"/>
            </a:endParaRPr>
          </a:p>
          <a:p>
            <a:pPr>
              <a:lnSpc>
                <a:spcPct val="130000"/>
              </a:lnSpc>
              <a:buClr>
                <a:srgbClr val="FF3300"/>
              </a:buClr>
              <a:buSzPct val="140000"/>
              <a:buFont typeface="Symbol" pitchFamily="18" charset="2"/>
              <a:buNone/>
              <a:defRPr/>
            </a:pPr>
            <a:r>
              <a:rPr lang="ru-RU" altLang="ru-RU" sz="2800" b="1" dirty="0" smtClean="0">
                <a:solidFill>
                  <a:srgbClr val="0060A8"/>
                </a:solidFill>
                <a:latin typeface="Arial,Bold" charset="0"/>
              </a:rPr>
              <a:t> </a:t>
            </a:r>
            <a:r>
              <a:rPr lang="ru-RU" altLang="ru-RU" sz="2800" b="1" dirty="0" smtClean="0">
                <a:latin typeface="Arial,Bold" charset="0"/>
              </a:rPr>
              <a:t>♦</a:t>
            </a:r>
            <a:r>
              <a:rPr lang="ru-RU" altLang="ru-RU" sz="2800" dirty="0" smtClean="0">
                <a:solidFill>
                  <a:srgbClr val="0060A8"/>
                </a:solidFill>
                <a:latin typeface="Arial" pitchFamily="34" charset="0"/>
              </a:rPr>
              <a:t> </a:t>
            </a:r>
            <a:r>
              <a:rPr lang="en-US" altLang="ru-RU" sz="2800" b="1" dirty="0" smtClean="0">
                <a:solidFill>
                  <a:srgbClr val="0060A8"/>
                </a:solidFill>
                <a:latin typeface="+mj-lt"/>
              </a:rPr>
              <a:t>Precipitation</a:t>
            </a:r>
            <a:endParaRPr lang="ru-RU" altLang="ru-RU" sz="2800" b="1" dirty="0" smtClean="0">
              <a:solidFill>
                <a:srgbClr val="0060A8"/>
              </a:solidFill>
              <a:latin typeface="+mj-lt"/>
            </a:endParaRPr>
          </a:p>
          <a:p>
            <a:pPr>
              <a:lnSpc>
                <a:spcPct val="130000"/>
              </a:lnSpc>
              <a:buClr>
                <a:srgbClr val="FF3300"/>
              </a:buClr>
              <a:buSzPct val="140000"/>
              <a:buFont typeface="Symbol" pitchFamily="18" charset="2"/>
              <a:buNone/>
              <a:defRPr/>
            </a:pPr>
            <a:r>
              <a:rPr lang="ru-RU" altLang="ru-RU" sz="2800" b="1" dirty="0" smtClean="0">
                <a:solidFill>
                  <a:srgbClr val="0060A8"/>
                </a:solidFill>
                <a:latin typeface="Arial" pitchFamily="34" charset="0"/>
              </a:rPr>
              <a:t> </a:t>
            </a:r>
            <a:r>
              <a:rPr lang="ru-RU" altLang="ru-RU" sz="2800" b="1" dirty="0" smtClean="0">
                <a:latin typeface="Arial,Bold" charset="0"/>
              </a:rPr>
              <a:t>♦</a:t>
            </a:r>
            <a:r>
              <a:rPr lang="ru-RU" altLang="ru-RU" sz="2800" b="1" dirty="0" smtClean="0">
                <a:solidFill>
                  <a:srgbClr val="0060A8"/>
                </a:solidFill>
                <a:latin typeface="Arial" pitchFamily="34" charset="0"/>
              </a:rPr>
              <a:t> </a:t>
            </a:r>
            <a:r>
              <a:rPr lang="en-US" altLang="ru-RU" sz="2800" b="1" dirty="0" smtClean="0">
                <a:solidFill>
                  <a:srgbClr val="0060A8"/>
                </a:solidFill>
                <a:latin typeface="Arial" pitchFamily="34" charset="0"/>
              </a:rPr>
              <a:t>Air temperature</a:t>
            </a:r>
            <a:endParaRPr lang="ru-RU" altLang="ru-RU" sz="2800" b="1" dirty="0" smtClean="0">
              <a:solidFill>
                <a:srgbClr val="0060A8"/>
              </a:solidFill>
              <a:latin typeface="Arial" pitchFamily="34" charset="0"/>
            </a:endParaRPr>
          </a:p>
          <a:p>
            <a:pPr>
              <a:lnSpc>
                <a:spcPct val="130000"/>
              </a:lnSpc>
              <a:buClr>
                <a:srgbClr val="FF3300"/>
              </a:buClr>
              <a:buSzPct val="140000"/>
              <a:buFont typeface="Symbol" pitchFamily="18" charset="2"/>
              <a:buNone/>
              <a:defRPr/>
            </a:pPr>
            <a:r>
              <a:rPr lang="ru-RU" altLang="ru-RU" sz="2800" b="1" dirty="0" smtClean="0">
                <a:solidFill>
                  <a:srgbClr val="0060A8"/>
                </a:solidFill>
                <a:latin typeface="Arial" pitchFamily="34" charset="0"/>
              </a:rPr>
              <a:t> </a:t>
            </a:r>
            <a:r>
              <a:rPr lang="ru-RU" altLang="ru-RU" sz="2800" b="1" dirty="0" smtClean="0">
                <a:latin typeface="Arial,Bold" charset="0"/>
              </a:rPr>
              <a:t>♦</a:t>
            </a:r>
            <a:r>
              <a:rPr lang="ru-RU" altLang="ru-RU" sz="2800" b="1" dirty="0" smtClean="0">
                <a:solidFill>
                  <a:srgbClr val="0060A8"/>
                </a:solidFill>
                <a:latin typeface="Arial" pitchFamily="34" charset="0"/>
              </a:rPr>
              <a:t> </a:t>
            </a:r>
            <a:r>
              <a:rPr lang="en-US" altLang="ru-RU" sz="2800" b="1" dirty="0" smtClean="0">
                <a:solidFill>
                  <a:srgbClr val="0060A8"/>
                </a:solidFill>
                <a:latin typeface="Arial" pitchFamily="34" charset="0"/>
              </a:rPr>
              <a:t>Air humidity</a:t>
            </a:r>
          </a:p>
          <a:p>
            <a:pPr>
              <a:lnSpc>
                <a:spcPct val="130000"/>
              </a:lnSpc>
              <a:buClr>
                <a:srgbClr val="FF3300"/>
              </a:buClr>
              <a:buSzPct val="140000"/>
              <a:buFont typeface="Symbol" pitchFamily="18" charset="2"/>
              <a:buNone/>
              <a:defRPr/>
            </a:pPr>
            <a:r>
              <a:rPr lang="ru-RU" altLang="ru-RU" sz="2800" b="1" dirty="0" smtClean="0">
                <a:solidFill>
                  <a:srgbClr val="0060A8"/>
                </a:solidFill>
                <a:latin typeface="Arial,Bold" charset="0"/>
              </a:rPr>
              <a:t> </a:t>
            </a:r>
            <a:r>
              <a:rPr lang="ru-RU" altLang="ru-RU" sz="2800" b="1" dirty="0" smtClean="0">
                <a:latin typeface="Arial,Bold" charset="0"/>
              </a:rPr>
              <a:t>♦</a:t>
            </a:r>
            <a:r>
              <a:rPr lang="ru-RU" altLang="ru-RU" sz="2800" b="1" dirty="0" smtClean="0">
                <a:solidFill>
                  <a:srgbClr val="0060A8"/>
                </a:solidFill>
                <a:latin typeface="Arial" pitchFamily="34" charset="0"/>
              </a:rPr>
              <a:t> </a:t>
            </a:r>
            <a:r>
              <a:rPr lang="en-US" altLang="ru-RU" sz="2800" b="1" dirty="0" smtClean="0">
                <a:solidFill>
                  <a:srgbClr val="0060A8"/>
                </a:solidFill>
                <a:latin typeface="Arial" pitchFamily="34" charset="0"/>
              </a:rPr>
              <a:t>Wind speed </a:t>
            </a:r>
          </a:p>
          <a:p>
            <a:pPr>
              <a:lnSpc>
                <a:spcPct val="130000"/>
              </a:lnSpc>
              <a:buClr>
                <a:srgbClr val="FF3300"/>
              </a:buClr>
              <a:buSzPct val="140000"/>
              <a:buFont typeface="Symbol" pitchFamily="18" charset="2"/>
              <a:buNone/>
              <a:defRPr/>
            </a:pPr>
            <a:r>
              <a:rPr lang="en-US" altLang="ru-RU" sz="2800" b="1" dirty="0" smtClean="0">
                <a:solidFill>
                  <a:srgbClr val="0060A8"/>
                </a:solidFill>
                <a:latin typeface="Arial,Bold" charset="0"/>
              </a:rPr>
              <a:t> </a:t>
            </a:r>
            <a:r>
              <a:rPr lang="ru-RU" altLang="ru-RU" sz="2800" b="1" dirty="0" smtClean="0">
                <a:latin typeface="Arial,Bold" charset="0"/>
              </a:rPr>
              <a:t>♦</a:t>
            </a:r>
            <a:r>
              <a:rPr lang="ru-RU" altLang="ru-RU" sz="2800" b="1" dirty="0" smtClean="0">
                <a:solidFill>
                  <a:srgbClr val="0060A8"/>
                </a:solidFill>
                <a:latin typeface="Arial" pitchFamily="34" charset="0"/>
              </a:rPr>
              <a:t> </a:t>
            </a:r>
            <a:r>
              <a:rPr lang="en-US" altLang="ru-RU" sz="2800" b="1" dirty="0" smtClean="0">
                <a:solidFill>
                  <a:srgbClr val="0060A8"/>
                </a:solidFill>
                <a:latin typeface="Arial,Bold" charset="0"/>
              </a:rPr>
              <a:t>Air pressure</a:t>
            </a:r>
            <a:r>
              <a:rPr lang="ru-RU" altLang="ru-RU" sz="2800" b="1" dirty="0" smtClean="0">
                <a:solidFill>
                  <a:srgbClr val="0060A8"/>
                </a:solidFill>
                <a:latin typeface="Arial,Bold" charset="0"/>
              </a:rPr>
              <a:t> </a:t>
            </a:r>
            <a:endParaRPr lang="en-US" altLang="ru-RU" sz="2800" b="1" dirty="0" smtClean="0">
              <a:solidFill>
                <a:srgbClr val="0060A8"/>
              </a:solidFill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4071942"/>
            <a:ext cx="78581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539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ISIMIP3a:  historical daily data for 1901-2019</a:t>
            </a:r>
          </a:p>
          <a:p>
            <a:r>
              <a:rPr lang="en-US" b="1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en-US" b="1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en-US" b="1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 factual – </a:t>
            </a:r>
            <a:r>
              <a:rPr lang="ru-RU" b="1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b="1" dirty="0" err="1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obsclim</a:t>
            </a:r>
            <a:r>
              <a:rPr lang="ru-RU" b="1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en-US" b="1" dirty="0" smtClean="0">
              <a:solidFill>
                <a:srgbClr val="0060A8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en-US" b="1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en-US" b="1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counterfactural</a:t>
            </a:r>
            <a:r>
              <a:rPr lang="en-US" b="1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b="1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b="1" dirty="0" err="1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counterclim</a:t>
            </a:r>
            <a:r>
              <a:rPr lang="ru-RU" b="1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en-US" b="1" dirty="0" smtClean="0">
              <a:solidFill>
                <a:srgbClr val="0060A8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05392"/>
                </a:solidFill>
                <a:latin typeface="Arial" pitchFamily="34" charset="0"/>
                <a:cs typeface="Arial" pitchFamily="34" charset="0"/>
              </a:rPr>
              <a:t>                  </a:t>
            </a:r>
            <a:endParaRPr lang="ru-RU" dirty="0">
              <a:solidFill>
                <a:srgbClr val="00539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1304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9025" y="0"/>
            <a:ext cx="17049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928670"/>
            <a:ext cx="8186766" cy="57150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alt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alt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Hydrological observations</a:t>
            </a:r>
            <a:endParaRPr lang="ru-RU" altLang="ru-RU" sz="28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Rectangle 649"/>
          <p:cNvSpPr>
            <a:spLocks noChangeArrowheads="1"/>
          </p:cNvSpPr>
          <p:nvPr/>
        </p:nvSpPr>
        <p:spPr bwMode="auto">
          <a:xfrm>
            <a:off x="0" y="-192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 sz="1800">
              <a:latin typeface="Arial" pitchFamily="34" charset="0"/>
            </a:endParaRPr>
          </a:p>
        </p:txBody>
      </p:sp>
      <p:sp>
        <p:nvSpPr>
          <p:cNvPr id="7174" name="Rectangle 1205"/>
          <p:cNvSpPr>
            <a:spLocks noChangeArrowheads="1"/>
          </p:cNvSpPr>
          <p:nvPr/>
        </p:nvSpPr>
        <p:spPr bwMode="auto">
          <a:xfrm>
            <a:off x="0" y="704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 sz="1800">
              <a:latin typeface="Arial" pitchFamily="34" charset="0"/>
            </a:endParaRPr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1643042" y="2071678"/>
            <a:ext cx="5929354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ru-RU" b="1" dirty="0" smtClean="0">
                <a:latin typeface="Arial" pitchFamily="34" charset="0"/>
                <a:cs typeface="Arial" pitchFamily="34" charset="0"/>
              </a:rPr>
              <a:t>River runoff at the basin outlets of the </a:t>
            </a:r>
          </a:p>
          <a:p>
            <a:pPr algn="just">
              <a:lnSpc>
                <a:spcPct val="150000"/>
              </a:lnSpc>
            </a:pPr>
            <a:r>
              <a:rPr lang="en-US" altLang="ru-RU" sz="1600" b="1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ru-RU" b="1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  <a:sym typeface="Symbol"/>
              </a:rPr>
              <a:t>  </a:t>
            </a:r>
            <a:r>
              <a:rPr lang="en-US" altLang="ru-RU" b="1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Northern Dvina  (1957 – 2003) </a:t>
            </a:r>
          </a:p>
          <a:p>
            <a:pPr algn="just">
              <a:lnSpc>
                <a:spcPct val="150000"/>
              </a:lnSpc>
            </a:pPr>
            <a:r>
              <a:rPr lang="en-US" altLang="ru-RU" b="1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  <a:sym typeface="Symbol"/>
              </a:rPr>
              <a:t>	  </a:t>
            </a:r>
            <a:r>
              <a:rPr lang="en-US" altLang="ru-RU" b="1" dirty="0" err="1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Taz</a:t>
            </a:r>
            <a:r>
              <a:rPr lang="en-US" altLang="ru-RU" b="1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  (1962 – 1996)</a:t>
            </a:r>
          </a:p>
          <a:p>
            <a:pPr algn="just">
              <a:lnSpc>
                <a:spcPct val="150000"/>
              </a:lnSpc>
            </a:pPr>
            <a:r>
              <a:rPr lang="en-US" altLang="ru-RU" b="1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  <a:sym typeface="Symbol"/>
              </a:rPr>
              <a:t>	  </a:t>
            </a:r>
            <a:r>
              <a:rPr lang="en-US" altLang="ru-RU" b="1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Indigirka (1950 –1994) </a:t>
            </a:r>
            <a:endParaRPr lang="en-US" alt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</a:pPr>
            <a:endParaRPr lang="en-US" altLang="ru-RU" sz="1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altLang="ru-RU" b="1" dirty="0" smtClean="0">
                <a:latin typeface="Arial" pitchFamily="34" charset="0"/>
                <a:cs typeface="Arial" pitchFamily="34" charset="0"/>
              </a:rPr>
              <a:t>Snow water equivalent (SWE) </a:t>
            </a:r>
            <a:r>
              <a:rPr lang="en-US" altLang="ru-RU" b="1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– 1966-2019</a:t>
            </a:r>
            <a:endParaRPr lang="en-US" altLang="ru-RU" sz="1600" dirty="0" smtClean="0">
              <a:solidFill>
                <a:srgbClr val="0060A8"/>
              </a:solidFill>
              <a:latin typeface="Arial" pitchFamily="34" charset="0"/>
            </a:endParaRPr>
          </a:p>
        </p:txBody>
      </p:sp>
      <p:sp>
        <p:nvSpPr>
          <p:cNvPr id="7182" name="Line 18"/>
          <p:cNvSpPr>
            <a:spLocks noChangeShapeType="1"/>
          </p:cNvSpPr>
          <p:nvPr/>
        </p:nvSpPr>
        <p:spPr bwMode="auto">
          <a:xfrm>
            <a:off x="2124075" y="5589588"/>
            <a:ext cx="0" cy="863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1304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39025" y="0"/>
            <a:ext cx="17049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642918"/>
            <a:ext cx="8686800" cy="57150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alt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alt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Model parameters </a:t>
            </a:r>
            <a:endParaRPr lang="ru-RU" altLang="ru-RU" sz="28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Rectangle 649"/>
          <p:cNvSpPr>
            <a:spLocks noChangeArrowheads="1"/>
          </p:cNvSpPr>
          <p:nvPr/>
        </p:nvSpPr>
        <p:spPr bwMode="auto">
          <a:xfrm>
            <a:off x="0" y="-192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 sz="1800">
              <a:latin typeface="Arial" pitchFamily="34" charset="0"/>
            </a:endParaRPr>
          </a:p>
        </p:txBody>
      </p:sp>
      <p:sp>
        <p:nvSpPr>
          <p:cNvPr id="7174" name="Rectangle 1205"/>
          <p:cNvSpPr>
            <a:spLocks noChangeArrowheads="1"/>
          </p:cNvSpPr>
          <p:nvPr/>
        </p:nvSpPr>
        <p:spPr bwMode="auto">
          <a:xfrm>
            <a:off x="0" y="704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 sz="1800">
              <a:latin typeface="Arial" pitchFamily="34" charset="0"/>
            </a:endParaRPr>
          </a:p>
        </p:txBody>
      </p:sp>
      <p:sp>
        <p:nvSpPr>
          <p:cNvPr id="7175" name="Text Box 1208"/>
          <p:cNvSpPr txBox="1">
            <a:spLocks noChangeArrowheads="1"/>
          </p:cNvSpPr>
          <p:nvPr/>
        </p:nvSpPr>
        <p:spPr bwMode="auto">
          <a:xfrm>
            <a:off x="1000100" y="3257014"/>
            <a:ext cx="68040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ru-RU" sz="1600" b="1" dirty="0">
                <a:solidFill>
                  <a:srgbClr val="0070C0"/>
                </a:solidFill>
                <a:latin typeface="Arial" pitchFamily="34" charset="0"/>
              </a:rPr>
              <a:t>  </a:t>
            </a:r>
            <a:endParaRPr lang="en-US" altLang="ru-RU" sz="1600" b="1" dirty="0" smtClean="0">
              <a:solidFill>
                <a:srgbClr val="0070C0"/>
              </a:solidFill>
              <a:latin typeface="Arial" pitchFamily="34" charset="0"/>
            </a:endParaRPr>
          </a:p>
          <a:p>
            <a:r>
              <a:rPr lang="en-US" altLang="ru-RU" sz="1600" b="1" dirty="0" smtClean="0">
                <a:solidFill>
                  <a:srgbClr val="0070C0"/>
                </a:solidFill>
                <a:latin typeface="Arial" pitchFamily="34" charset="0"/>
              </a:rPr>
              <a:t>   </a:t>
            </a:r>
            <a:endParaRPr lang="ru-RU" altLang="ru-RU" sz="1600" b="1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785786" y="1571612"/>
            <a:ext cx="7358114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altLang="ru-RU" b="1" dirty="0">
                <a:latin typeface="Arial" pitchFamily="34" charset="0"/>
                <a:cs typeface="Arial" pitchFamily="34" charset="0"/>
              </a:rPr>
              <a:t>Vegetation parameters </a:t>
            </a:r>
            <a:r>
              <a:rPr lang="en-US" altLang="ru-RU" sz="1600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(vegetation class, LAI, </a:t>
            </a:r>
            <a:r>
              <a:rPr lang="en-US" altLang="ru-RU" sz="1600" dirty="0" err="1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albedo</a:t>
            </a:r>
            <a:r>
              <a:rPr lang="en-US" altLang="ru-RU" sz="1600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, roughness length, greenness fraction, vegetation height, rooting depth) were </a:t>
            </a:r>
            <a:r>
              <a:rPr lang="en-US" alt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taken or derived </a:t>
            </a:r>
            <a:r>
              <a:rPr lang="en-US" alt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alt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altLang="ru-RU" sz="1600" b="1" i="1" dirty="0">
                <a:latin typeface="Arial" pitchFamily="34" charset="0"/>
                <a:cs typeface="Arial" pitchFamily="34" charset="0"/>
              </a:rPr>
              <a:t>ECOCLIMAP</a:t>
            </a:r>
            <a:r>
              <a:rPr lang="en-US" alt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database</a:t>
            </a:r>
            <a:r>
              <a:rPr lang="en-US" alt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altLang="ru-RU" sz="1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ru-RU" b="1" dirty="0" smtClean="0">
                <a:latin typeface="Arial" pitchFamily="34" charset="0"/>
                <a:cs typeface="Arial" pitchFamily="34" charset="0"/>
              </a:rPr>
              <a:t>Soil parameters </a:t>
            </a:r>
            <a:r>
              <a:rPr lang="en-US" alt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(porosity, field capacity, wilting point, hydraulic conductivity at saturation, soil </a:t>
            </a:r>
            <a:r>
              <a:rPr lang="en-US" altLang="ru-RU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matric</a:t>
            </a:r>
            <a:r>
              <a:rPr lang="en-US" alt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potential at saturation and B-parameter in </a:t>
            </a:r>
            <a:r>
              <a:rPr lang="en-US" altLang="ru-RU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parameterisation</a:t>
            </a:r>
            <a:r>
              <a:rPr lang="en-US" alt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by Clapp &amp; </a:t>
            </a:r>
            <a:r>
              <a:rPr lang="en-US" altLang="ru-RU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Hornberger</a:t>
            </a:r>
            <a:r>
              <a:rPr lang="en-US" alt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were calculated with equations by Cosby et al. and data on soil texture (CLAY and SAND) from ECOCLIMAP</a:t>
            </a:r>
            <a:r>
              <a:rPr lang="en-US" alt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 </a:t>
            </a:r>
          </a:p>
          <a:p>
            <a:pPr algn="just"/>
            <a:endParaRPr lang="en-US" altLang="ru-RU" sz="1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ru-RU" b="1" dirty="0" smtClean="0">
                <a:latin typeface="Arial" pitchFamily="34" charset="0"/>
                <a:cs typeface="Arial" pitchFamily="34" charset="0"/>
              </a:rPr>
              <a:t>Calibrated parameters:</a:t>
            </a:r>
            <a:endParaRPr lang="en-US" altLang="ru-RU" b="1" dirty="0" smtClean="0">
              <a:latin typeface="Arial" pitchFamily="34" charset="0"/>
            </a:endParaRPr>
          </a:p>
          <a:p>
            <a:r>
              <a:rPr lang="en-US" altLang="ru-RU" sz="1600" dirty="0" smtClean="0">
                <a:solidFill>
                  <a:srgbClr val="0070C0"/>
                </a:solidFill>
                <a:latin typeface="Arial" pitchFamily="34" charset="0"/>
              </a:rPr>
              <a:t>   </a:t>
            </a:r>
            <a:r>
              <a:rPr lang="en-US" altLang="ru-RU" sz="1600" dirty="0" smtClean="0">
                <a:latin typeface="Arial" pitchFamily="34" charset="0"/>
                <a:sym typeface="Symbol"/>
              </a:rPr>
              <a:t></a:t>
            </a:r>
            <a:r>
              <a:rPr lang="en-US" altLang="ru-RU" sz="1600" dirty="0" smtClean="0">
                <a:solidFill>
                  <a:srgbClr val="0070C0"/>
                </a:solidFill>
                <a:latin typeface="Arial" pitchFamily="34" charset="0"/>
                <a:sym typeface="Symbol"/>
              </a:rPr>
              <a:t> </a:t>
            </a:r>
            <a:r>
              <a:rPr lang="en-US" altLang="ru-RU" sz="1600" dirty="0" smtClean="0">
                <a:solidFill>
                  <a:srgbClr val="0070C0"/>
                </a:solidFill>
                <a:latin typeface="Arial" pitchFamily="34" charset="0"/>
              </a:rPr>
              <a:t>Adjustment factors for </a:t>
            </a:r>
          </a:p>
          <a:p>
            <a:r>
              <a:rPr lang="en-US" altLang="ru-RU" sz="1600" dirty="0" smtClean="0">
                <a:solidFill>
                  <a:srgbClr val="0070C0"/>
                </a:solidFill>
                <a:latin typeface="Arial" pitchFamily="34" charset="0"/>
              </a:rPr>
              <a:t>           • soil hydraulic conductivity at saturation </a:t>
            </a:r>
            <a:r>
              <a:rPr lang="en-US" altLang="ru-RU" sz="1600" i="1" dirty="0" smtClean="0">
                <a:solidFill>
                  <a:srgbClr val="0070C0"/>
                </a:solidFill>
                <a:latin typeface="Arial" pitchFamily="34" charset="0"/>
              </a:rPr>
              <a:t>K</a:t>
            </a:r>
            <a:r>
              <a:rPr lang="en-US" altLang="ru-RU" sz="1600" baseline="-25000" dirty="0" smtClean="0">
                <a:solidFill>
                  <a:srgbClr val="0070C0"/>
                </a:solidFill>
                <a:latin typeface="Arial" pitchFamily="34" charset="0"/>
              </a:rPr>
              <a:t>0 </a:t>
            </a:r>
            <a:r>
              <a:rPr lang="en-US" altLang="ru-RU" sz="1600" dirty="0" smtClean="0">
                <a:solidFill>
                  <a:srgbClr val="0070C0"/>
                </a:solidFill>
                <a:latin typeface="Arial" pitchFamily="34" charset="0"/>
              </a:rPr>
              <a:t>;</a:t>
            </a:r>
          </a:p>
          <a:p>
            <a:r>
              <a:rPr lang="en-US" altLang="ru-RU" sz="1600" dirty="0" smtClean="0">
                <a:solidFill>
                  <a:srgbClr val="0070C0"/>
                </a:solidFill>
                <a:latin typeface="Arial" pitchFamily="34" charset="0"/>
              </a:rPr>
              <a:t>           • rooting depth </a:t>
            </a:r>
            <a:r>
              <a:rPr lang="en-US" altLang="ru-RU" sz="1600" i="1" dirty="0" smtClean="0">
                <a:solidFill>
                  <a:srgbClr val="0070C0"/>
                </a:solidFill>
                <a:latin typeface="Arial" pitchFamily="34" charset="0"/>
              </a:rPr>
              <a:t>h</a:t>
            </a:r>
            <a:r>
              <a:rPr lang="en-US" altLang="ru-RU" sz="1600" i="1" baseline="-25000" dirty="0" smtClean="0">
                <a:solidFill>
                  <a:srgbClr val="0070C0"/>
                </a:solidFill>
                <a:latin typeface="Arial" pitchFamily="34" charset="0"/>
              </a:rPr>
              <a:t>r</a:t>
            </a:r>
            <a:r>
              <a:rPr lang="en-US" altLang="ru-RU" sz="1600" dirty="0" smtClean="0">
                <a:solidFill>
                  <a:srgbClr val="0070C0"/>
                </a:solidFill>
                <a:latin typeface="Arial" pitchFamily="34" charset="0"/>
              </a:rPr>
              <a:t> .</a:t>
            </a:r>
          </a:p>
          <a:p>
            <a:r>
              <a:rPr lang="en-US" altLang="ru-RU" sz="1600" dirty="0" smtClean="0">
                <a:solidFill>
                  <a:srgbClr val="0070C0"/>
                </a:solidFill>
                <a:latin typeface="Arial" pitchFamily="34" charset="0"/>
              </a:rPr>
              <a:t>   </a:t>
            </a:r>
            <a:r>
              <a:rPr lang="en-US" altLang="ru-RU" sz="1600" dirty="0" smtClean="0">
                <a:latin typeface="Arial" pitchFamily="34" charset="0"/>
                <a:sym typeface="Symbol"/>
              </a:rPr>
              <a:t></a:t>
            </a:r>
            <a:r>
              <a:rPr lang="en-US" altLang="ru-RU" sz="1600" dirty="0" smtClean="0">
                <a:solidFill>
                  <a:srgbClr val="0070C0"/>
                </a:solidFill>
                <a:latin typeface="Arial" pitchFamily="34" charset="0"/>
              </a:rPr>
              <a:t> Coefficient </a:t>
            </a:r>
            <a:r>
              <a:rPr lang="en-US" altLang="ru-RU" sz="1600" i="1" dirty="0" smtClean="0">
                <a:solidFill>
                  <a:srgbClr val="0070C0"/>
                </a:solidFill>
                <a:latin typeface="Arial" pitchFamily="34" charset="0"/>
              </a:rPr>
              <a:t>k</a:t>
            </a:r>
            <a:r>
              <a:rPr lang="en-US" altLang="ru-RU" sz="1600" i="1" baseline="-25000" dirty="0" smtClean="0">
                <a:solidFill>
                  <a:srgbClr val="0070C0"/>
                </a:solidFill>
                <a:latin typeface="Arial" pitchFamily="34" charset="0"/>
              </a:rPr>
              <a:t>h</a:t>
            </a:r>
            <a:r>
              <a:rPr lang="en-US" altLang="ru-RU" sz="1600" baseline="-25000" dirty="0" smtClean="0">
                <a:solidFill>
                  <a:srgbClr val="0070C0"/>
                </a:solidFill>
                <a:latin typeface="Arial" pitchFamily="34" charset="0"/>
              </a:rPr>
              <a:t>0</a:t>
            </a:r>
            <a:r>
              <a:rPr lang="en-US" altLang="ru-RU" sz="1600" dirty="0" smtClean="0">
                <a:solidFill>
                  <a:srgbClr val="0070C0"/>
                </a:solidFill>
                <a:latin typeface="Arial" pitchFamily="34" charset="0"/>
              </a:rPr>
              <a:t>  for soil column depth in </a:t>
            </a:r>
            <a:r>
              <a:rPr lang="en-US" altLang="ru-RU" sz="1600" i="1" dirty="0" smtClean="0">
                <a:solidFill>
                  <a:srgbClr val="0070C0"/>
                </a:solidFill>
                <a:latin typeface="Arial" pitchFamily="34" charset="0"/>
              </a:rPr>
              <a:t>h</a:t>
            </a:r>
            <a:r>
              <a:rPr lang="en-US" altLang="ru-RU" sz="1600" baseline="-25000" dirty="0" smtClean="0">
                <a:solidFill>
                  <a:srgbClr val="0070C0"/>
                </a:solidFill>
                <a:latin typeface="Arial" pitchFamily="34" charset="0"/>
              </a:rPr>
              <a:t>0</a:t>
            </a:r>
            <a:r>
              <a:rPr lang="en-US" altLang="ru-RU" sz="1600" dirty="0" smtClean="0">
                <a:solidFill>
                  <a:srgbClr val="0070C0"/>
                </a:solidFill>
                <a:latin typeface="Arial" pitchFamily="34" charset="0"/>
              </a:rPr>
              <a:t> = </a:t>
            </a:r>
            <a:r>
              <a:rPr lang="en-US" altLang="ru-RU" sz="1600" i="1" dirty="0" smtClean="0">
                <a:solidFill>
                  <a:srgbClr val="0070C0"/>
                </a:solidFill>
                <a:latin typeface="Arial" pitchFamily="34" charset="0"/>
              </a:rPr>
              <a:t>k</a:t>
            </a:r>
            <a:r>
              <a:rPr lang="en-US" altLang="ru-RU" sz="1600" i="1" baseline="-25000" dirty="0" smtClean="0">
                <a:solidFill>
                  <a:srgbClr val="0070C0"/>
                </a:solidFill>
                <a:latin typeface="Arial" pitchFamily="34" charset="0"/>
              </a:rPr>
              <a:t>h</a:t>
            </a:r>
            <a:r>
              <a:rPr lang="en-US" altLang="ru-RU" sz="1600" baseline="-25000" dirty="0" smtClean="0">
                <a:solidFill>
                  <a:srgbClr val="0070C0"/>
                </a:solidFill>
                <a:latin typeface="Arial" pitchFamily="34" charset="0"/>
              </a:rPr>
              <a:t>0</a:t>
            </a:r>
            <a:r>
              <a:rPr lang="en-US" altLang="ru-RU" sz="1600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altLang="ru-RU" sz="1600" i="1" dirty="0" smtClean="0">
                <a:solidFill>
                  <a:srgbClr val="0070C0"/>
                </a:solidFill>
                <a:latin typeface="Arial" pitchFamily="34" charset="0"/>
              </a:rPr>
              <a:t>h</a:t>
            </a:r>
            <a:r>
              <a:rPr lang="en-US" altLang="ru-RU" sz="1600" i="1" baseline="-25000" dirty="0" smtClean="0">
                <a:solidFill>
                  <a:srgbClr val="0070C0"/>
                </a:solidFill>
                <a:latin typeface="Arial" pitchFamily="34" charset="0"/>
              </a:rPr>
              <a:t>r</a:t>
            </a:r>
            <a:r>
              <a:rPr lang="en-US" altLang="ru-RU" sz="1600" dirty="0" smtClean="0">
                <a:solidFill>
                  <a:srgbClr val="0070C0"/>
                </a:solidFill>
                <a:latin typeface="Arial" pitchFamily="34" charset="0"/>
              </a:rPr>
              <a:t> .  </a:t>
            </a:r>
            <a:endParaRPr lang="ru-RU" altLang="ru-RU" sz="1600" dirty="0" smtClean="0">
              <a:solidFill>
                <a:srgbClr val="0070C0"/>
              </a:solidFill>
              <a:latin typeface="Arial" pitchFamily="34" charset="0"/>
            </a:endParaRPr>
          </a:p>
          <a:p>
            <a:r>
              <a:rPr lang="en-US" altLang="ru-RU" sz="1600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ru-RU" altLang="ru-RU" sz="1600" dirty="0" smtClean="0">
                <a:solidFill>
                  <a:srgbClr val="0070C0"/>
                </a:solidFill>
                <a:latin typeface="Arial" pitchFamily="34" charset="0"/>
              </a:rPr>
              <a:t>  </a:t>
            </a:r>
            <a:r>
              <a:rPr lang="en-US" altLang="ru-RU" sz="1600" dirty="0" smtClean="0">
                <a:latin typeface="Arial" pitchFamily="34" charset="0"/>
                <a:sym typeface="Symbol"/>
              </a:rPr>
              <a:t></a:t>
            </a:r>
            <a:r>
              <a:rPr lang="en-US" altLang="ru-RU" sz="1600" dirty="0" smtClean="0">
                <a:solidFill>
                  <a:srgbClr val="0070C0"/>
                </a:solidFill>
                <a:latin typeface="Arial" pitchFamily="34" charset="0"/>
              </a:rPr>
              <a:t>  Adjustment factor for snow free </a:t>
            </a:r>
            <a:r>
              <a:rPr lang="en-US" altLang="ru-RU" sz="1600" dirty="0" err="1" smtClean="0">
                <a:solidFill>
                  <a:srgbClr val="0070C0"/>
                </a:solidFill>
                <a:latin typeface="Arial" pitchFamily="34" charset="0"/>
              </a:rPr>
              <a:t>albedo</a:t>
            </a:r>
            <a:r>
              <a:rPr lang="en-US" altLang="ru-RU" sz="1600" dirty="0" smtClean="0">
                <a:solidFill>
                  <a:srgbClr val="0070C0"/>
                </a:solidFill>
                <a:latin typeface="Arial" pitchFamily="34" charset="0"/>
              </a:rPr>
              <a:t> of the land surface </a:t>
            </a:r>
            <a:r>
              <a:rPr lang="en-US" altLang="ru-RU" sz="1600" i="1" dirty="0" err="1" smtClean="0">
                <a:solidFill>
                  <a:srgbClr val="0070C0"/>
                </a:solidFill>
                <a:latin typeface="Arial" pitchFamily="34" charset="0"/>
              </a:rPr>
              <a:t>alb</a:t>
            </a:r>
            <a:r>
              <a:rPr lang="en-US" altLang="ru-RU" sz="1600" i="1" baseline="-25000" dirty="0" err="1" smtClean="0">
                <a:solidFill>
                  <a:srgbClr val="0070C0"/>
                </a:solidFill>
                <a:latin typeface="Arial" pitchFamily="34" charset="0"/>
              </a:rPr>
              <a:t>sum</a:t>
            </a:r>
            <a:r>
              <a:rPr lang="en-US" altLang="ru-RU" sz="1600" dirty="0" smtClean="0">
                <a:solidFill>
                  <a:srgbClr val="0070C0"/>
                </a:solidFill>
                <a:latin typeface="Arial" pitchFamily="34" charset="0"/>
              </a:rPr>
              <a:t>.</a:t>
            </a:r>
          </a:p>
          <a:p>
            <a:r>
              <a:rPr lang="en-US" altLang="ru-RU" sz="1600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ru-RU" altLang="ru-RU" sz="1600" dirty="0" smtClean="0">
                <a:solidFill>
                  <a:srgbClr val="0070C0"/>
                </a:solidFill>
                <a:latin typeface="Arial" pitchFamily="34" charset="0"/>
              </a:rPr>
              <a:t>  </a:t>
            </a:r>
            <a:r>
              <a:rPr lang="en-US" altLang="ru-RU" sz="1600" dirty="0" smtClean="0">
                <a:latin typeface="Arial" pitchFamily="34" charset="0"/>
                <a:sym typeface="Symbol"/>
              </a:rPr>
              <a:t>  </a:t>
            </a:r>
            <a:r>
              <a:rPr lang="en-US" altLang="ru-RU" sz="1600" dirty="0" err="1" smtClean="0">
                <a:solidFill>
                  <a:srgbClr val="0070C0"/>
                </a:solidFill>
                <a:latin typeface="Arial" pitchFamily="34" charset="0"/>
              </a:rPr>
              <a:t>Albedo</a:t>
            </a:r>
            <a:r>
              <a:rPr lang="en-US" altLang="ru-RU" sz="1600" dirty="0" smtClean="0">
                <a:solidFill>
                  <a:srgbClr val="0070C0"/>
                </a:solidFill>
                <a:latin typeface="Arial" pitchFamily="34" charset="0"/>
              </a:rPr>
              <a:t> of fresh snow </a:t>
            </a:r>
            <a:r>
              <a:rPr lang="en-US" altLang="ru-RU" sz="1600" i="1" dirty="0" err="1" smtClean="0">
                <a:solidFill>
                  <a:srgbClr val="0070C0"/>
                </a:solidFill>
                <a:latin typeface="Arial" pitchFamily="34" charset="0"/>
              </a:rPr>
              <a:t>alb</a:t>
            </a:r>
            <a:r>
              <a:rPr lang="en-US" altLang="ru-RU" sz="1600" i="1" baseline="-25000" dirty="0" err="1" smtClean="0">
                <a:solidFill>
                  <a:srgbClr val="0070C0"/>
                </a:solidFill>
                <a:latin typeface="Arial" pitchFamily="34" charset="0"/>
              </a:rPr>
              <a:t>sn</a:t>
            </a:r>
            <a:r>
              <a:rPr lang="en-US" altLang="ru-RU" sz="1600" dirty="0" smtClean="0">
                <a:solidFill>
                  <a:srgbClr val="0070C0"/>
                </a:solidFill>
                <a:latin typeface="Arial" pitchFamily="34" charset="0"/>
              </a:rPr>
              <a:t>.</a:t>
            </a:r>
          </a:p>
          <a:p>
            <a:r>
              <a:rPr lang="en-US" altLang="ru-RU" sz="1600" dirty="0" smtClean="0">
                <a:solidFill>
                  <a:srgbClr val="0070C0"/>
                </a:solidFill>
                <a:latin typeface="Arial" pitchFamily="34" charset="0"/>
              </a:rPr>
              <a:t>   </a:t>
            </a:r>
            <a:r>
              <a:rPr lang="en-US" altLang="ru-RU" sz="1600" dirty="0" smtClean="0">
                <a:latin typeface="Arial" pitchFamily="34" charset="0"/>
                <a:sym typeface="Symbol"/>
              </a:rPr>
              <a:t></a:t>
            </a:r>
            <a:r>
              <a:rPr lang="en-US" altLang="ru-RU" sz="1600" dirty="0" smtClean="0">
                <a:solidFill>
                  <a:srgbClr val="0070C0"/>
                </a:solidFill>
                <a:latin typeface="Arial" pitchFamily="34" charset="0"/>
              </a:rPr>
              <a:t>  Manning coefficient  </a:t>
            </a:r>
            <a:r>
              <a:rPr lang="en-US" altLang="ru-RU" sz="1600" i="1" dirty="0" smtClean="0">
                <a:solidFill>
                  <a:srgbClr val="0070C0"/>
                </a:solidFill>
                <a:latin typeface="Arial" pitchFamily="34" charset="0"/>
              </a:rPr>
              <a:t>n</a:t>
            </a:r>
            <a:r>
              <a:rPr lang="en-US" altLang="ru-RU" sz="1600" dirty="0" smtClean="0">
                <a:solidFill>
                  <a:srgbClr val="0070C0"/>
                </a:solidFill>
                <a:latin typeface="Arial" pitchFamily="34" charset="0"/>
              </a:rPr>
              <a:t>.</a:t>
            </a:r>
          </a:p>
          <a:p>
            <a:r>
              <a:rPr lang="en-US" altLang="ru-RU" sz="1600" dirty="0" smtClean="0">
                <a:solidFill>
                  <a:srgbClr val="0070C0"/>
                </a:solidFill>
                <a:latin typeface="Arial" pitchFamily="34" charset="0"/>
              </a:rPr>
              <a:t>   </a:t>
            </a:r>
            <a:r>
              <a:rPr lang="en-US" altLang="ru-RU" sz="1600" dirty="0" smtClean="0">
                <a:latin typeface="Arial" pitchFamily="34" charset="0"/>
                <a:sym typeface="Symbol"/>
              </a:rPr>
              <a:t> </a:t>
            </a:r>
            <a:r>
              <a:rPr lang="en-US" altLang="ru-RU" sz="1600" dirty="0" smtClean="0">
                <a:solidFill>
                  <a:srgbClr val="0070C0"/>
                </a:solidFill>
                <a:latin typeface="Arial" pitchFamily="34" charset="0"/>
              </a:rPr>
              <a:t> Effective velocity of water movement in a channel network </a:t>
            </a:r>
            <a:r>
              <a:rPr lang="en-US" altLang="ru-RU" sz="1600" i="1" dirty="0" err="1" smtClean="0">
                <a:solidFill>
                  <a:srgbClr val="0070C0"/>
                </a:solidFill>
                <a:latin typeface="Arial" pitchFamily="34" charset="0"/>
              </a:rPr>
              <a:t>u</a:t>
            </a:r>
            <a:r>
              <a:rPr lang="en-US" altLang="ru-RU" sz="1600" i="1" baseline="-25000" dirty="0" err="1" smtClean="0">
                <a:solidFill>
                  <a:srgbClr val="0070C0"/>
                </a:solidFill>
                <a:latin typeface="Arial" pitchFamily="34" charset="0"/>
              </a:rPr>
              <a:t>e</a:t>
            </a:r>
            <a:r>
              <a:rPr lang="en-US" altLang="ru-RU" sz="1600" dirty="0" smtClean="0">
                <a:solidFill>
                  <a:srgbClr val="0070C0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7180" name="Line 16"/>
          <p:cNvSpPr>
            <a:spLocks noChangeShapeType="1"/>
          </p:cNvSpPr>
          <p:nvPr/>
        </p:nvSpPr>
        <p:spPr bwMode="auto">
          <a:xfrm>
            <a:off x="2124075" y="1916113"/>
            <a:ext cx="0" cy="23764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1" name="Line 17"/>
          <p:cNvSpPr>
            <a:spLocks noChangeShapeType="1"/>
          </p:cNvSpPr>
          <p:nvPr/>
        </p:nvSpPr>
        <p:spPr bwMode="auto">
          <a:xfrm>
            <a:off x="2124075" y="4508500"/>
            <a:ext cx="0" cy="5762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2" name="Line 18"/>
          <p:cNvSpPr>
            <a:spLocks noChangeShapeType="1"/>
          </p:cNvSpPr>
          <p:nvPr/>
        </p:nvSpPr>
        <p:spPr bwMode="auto">
          <a:xfrm>
            <a:off x="2124075" y="5589588"/>
            <a:ext cx="0" cy="863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1304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39025" y="0"/>
            <a:ext cx="17049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196" name="Rectangle 8"/>
          <p:cNvSpPr>
            <a:spLocks noGrp="1" noChangeArrowheads="1"/>
          </p:cNvSpPr>
          <p:nvPr>
            <p:ph type="title"/>
          </p:nvPr>
        </p:nvSpPr>
        <p:spPr>
          <a:xfrm>
            <a:off x="357158" y="928670"/>
            <a:ext cx="8391555" cy="48103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Calibration and validation</a:t>
            </a:r>
            <a:endParaRPr lang="ru-RU" altLang="ru-RU" sz="28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49" name="Rectangle 9"/>
          <p:cNvSpPr>
            <a:spLocks noGrp="1" noChangeArrowheads="1"/>
          </p:cNvSpPr>
          <p:nvPr>
            <p:ph idx="1"/>
          </p:nvPr>
        </p:nvSpPr>
        <p:spPr>
          <a:xfrm>
            <a:off x="571472" y="2786058"/>
            <a:ext cx="8229600" cy="2714644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ru-RU" altLang="ru-RU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ru-RU" altLang="ru-RU" dirty="0" smtClean="0"/>
              <a:t> </a:t>
            </a:r>
            <a:r>
              <a:rPr lang="en-US" altLang="ru-RU" dirty="0" smtClean="0"/>
              <a:t>     </a:t>
            </a:r>
            <a:r>
              <a:rPr lang="en-US" altLang="ru-RU" sz="2400" b="1" dirty="0" smtClean="0">
                <a:latin typeface="Arial" pitchFamily="34" charset="0"/>
                <a:cs typeface="Arial" pitchFamily="34" charset="0"/>
              </a:rPr>
              <a:t>Objective function:</a:t>
            </a:r>
            <a:endParaRPr lang="ru-RU" alt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819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8200" name="Object 12"/>
          <p:cNvGraphicFramePr>
            <a:graphicFrameLocks noChangeAspect="1"/>
          </p:cNvGraphicFramePr>
          <p:nvPr/>
        </p:nvGraphicFramePr>
        <p:xfrm>
          <a:off x="5000628" y="2571744"/>
          <a:ext cx="3249613" cy="1493837"/>
        </p:xfrm>
        <a:graphic>
          <a:graphicData uri="http://schemas.openxmlformats.org/presentationml/2006/ole">
            <p:oleObj spid="_x0000_s8200" name="Формула" r:id="rId4" imgW="1574640" imgH="711000" progId="Equation.3">
              <p:embed/>
            </p:oleObj>
          </a:graphicData>
        </a:graphic>
      </p:graphicFrame>
      <p:sp>
        <p:nvSpPr>
          <p:cNvPr id="8201" name="Rectangle 15"/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8202" name="Rectangle 17"/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8203" name="Object 16"/>
          <p:cNvGraphicFramePr>
            <a:graphicFrameLocks noChangeAspect="1"/>
          </p:cNvGraphicFramePr>
          <p:nvPr/>
        </p:nvGraphicFramePr>
        <p:xfrm>
          <a:off x="5143504" y="4143380"/>
          <a:ext cx="2952750" cy="1125537"/>
        </p:xfrm>
        <a:graphic>
          <a:graphicData uri="http://schemas.openxmlformats.org/presentationml/2006/ole">
            <p:oleObj spid="_x0000_s8203" name="Формула" r:id="rId5" imgW="2104200" imgH="778320" progId="Equation.3">
              <p:embed/>
            </p:oleObj>
          </a:graphicData>
        </a:graphic>
      </p:graphicFrame>
      <p:sp>
        <p:nvSpPr>
          <p:cNvPr id="8204" name="Text Box 18"/>
          <p:cNvSpPr txBox="1">
            <a:spLocks noChangeArrowheads="1"/>
          </p:cNvSpPr>
          <p:nvPr/>
        </p:nvSpPr>
        <p:spPr bwMode="auto">
          <a:xfrm>
            <a:off x="857224" y="4071942"/>
            <a:ext cx="374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 b="1" dirty="0" smtClean="0">
                <a:latin typeface="Arial" pitchFamily="34" charset="0"/>
              </a:rPr>
              <a:t>  Condition</a:t>
            </a:r>
            <a:r>
              <a:rPr lang="en-US" altLang="ru-RU" sz="2400" b="1" dirty="0">
                <a:latin typeface="Arial" pitchFamily="34" charset="0"/>
              </a:rPr>
              <a:t>: </a:t>
            </a:r>
            <a:r>
              <a:rPr lang="en-US" altLang="ru-RU" sz="2400" b="1" dirty="0">
                <a:latin typeface="Arial" pitchFamily="34" charset="0"/>
                <a:sym typeface="Symbol" pitchFamily="18" charset="2"/>
              </a:rPr>
              <a:t>Bias 5%</a:t>
            </a:r>
          </a:p>
        </p:txBody>
      </p:sp>
      <p:sp>
        <p:nvSpPr>
          <p:cNvPr id="8205" name="Text Box 14"/>
          <p:cNvSpPr txBox="1">
            <a:spLocks noChangeArrowheads="1"/>
          </p:cNvSpPr>
          <p:nvPr/>
        </p:nvSpPr>
        <p:spPr bwMode="auto">
          <a:xfrm>
            <a:off x="928662" y="1928802"/>
            <a:ext cx="67151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ru-RU" sz="2400" b="1" dirty="0">
                <a:latin typeface="Arial" pitchFamily="34" charset="0"/>
              </a:rPr>
              <a:t>SCE</a:t>
            </a:r>
            <a:r>
              <a:rPr lang="ru-RU" altLang="ru-RU" sz="2400" b="1" dirty="0">
                <a:latin typeface="Arial" pitchFamily="34" charset="0"/>
              </a:rPr>
              <a:t>-</a:t>
            </a:r>
            <a:r>
              <a:rPr lang="en-US" altLang="ru-RU" sz="2400" b="1" dirty="0">
                <a:latin typeface="Arial" pitchFamily="34" charset="0"/>
              </a:rPr>
              <a:t>UA </a:t>
            </a:r>
            <a:r>
              <a:rPr lang="en-US" altLang="ru-RU" sz="2400" dirty="0">
                <a:solidFill>
                  <a:srgbClr val="0070C0"/>
                </a:solidFill>
                <a:latin typeface="Arial" pitchFamily="34" charset="0"/>
              </a:rPr>
              <a:t>- </a:t>
            </a:r>
            <a:r>
              <a:rPr lang="en-US" altLang="ru-RU" dirty="0">
                <a:solidFill>
                  <a:srgbClr val="0070C0"/>
                </a:solidFill>
                <a:latin typeface="Arial" pitchFamily="34" charset="0"/>
              </a:rPr>
              <a:t>Shuffled Complex Evolution method</a:t>
            </a:r>
            <a:endParaRPr lang="ru-RU" altLang="ru-RU" dirty="0">
              <a:solidFill>
                <a:srgbClr val="0070C0"/>
              </a:solidFill>
              <a:latin typeface="Arial" pitchFamily="34" charset="0"/>
            </a:endParaRPr>
          </a:p>
        </p:txBody>
      </p:sp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0"/>
            <a:ext cx="1304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39025" y="0"/>
            <a:ext cx="17049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000100" y="5643578"/>
            <a:ext cx="7572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Observations: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81E2"/>
                </a:solidFill>
                <a:latin typeface="Arial" pitchFamily="34" charset="0"/>
                <a:cs typeface="Arial" pitchFamily="34" charset="0"/>
              </a:rPr>
              <a:t>1) river runoff at basin outlets </a:t>
            </a:r>
          </a:p>
          <a:p>
            <a:r>
              <a:rPr lang="en-US" dirty="0" smtClean="0">
                <a:solidFill>
                  <a:srgbClr val="0081E2"/>
                </a:solidFill>
                <a:latin typeface="Arial" pitchFamily="34" charset="0"/>
                <a:cs typeface="Arial" pitchFamily="34" charset="0"/>
              </a:rPr>
              <a:t>                               2) SWE </a:t>
            </a:r>
            <a:endParaRPr lang="ru-RU" dirty="0">
              <a:solidFill>
                <a:srgbClr val="0081E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1142984"/>
            <a:ext cx="8186766" cy="57150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Simulating river runoff and SWE </a:t>
            </a:r>
            <a:endParaRPr lang="ru-RU" altLang="ru-RU" sz="28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Rectangle 649"/>
          <p:cNvSpPr>
            <a:spLocks noChangeArrowheads="1"/>
          </p:cNvSpPr>
          <p:nvPr/>
        </p:nvSpPr>
        <p:spPr bwMode="auto">
          <a:xfrm>
            <a:off x="0" y="-192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 sz="1800">
              <a:latin typeface="Arial" pitchFamily="34" charset="0"/>
            </a:endParaRPr>
          </a:p>
        </p:txBody>
      </p:sp>
      <p:sp>
        <p:nvSpPr>
          <p:cNvPr id="7174" name="Rectangle 1205"/>
          <p:cNvSpPr>
            <a:spLocks noChangeArrowheads="1"/>
          </p:cNvSpPr>
          <p:nvPr/>
        </p:nvSpPr>
        <p:spPr bwMode="auto">
          <a:xfrm>
            <a:off x="0" y="704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 sz="1800">
              <a:latin typeface="Arial" pitchFamily="34" charset="0"/>
            </a:endParaRPr>
          </a:p>
        </p:txBody>
      </p:sp>
      <p:sp>
        <p:nvSpPr>
          <p:cNvPr id="7182" name="Line 18"/>
          <p:cNvSpPr>
            <a:spLocks noChangeShapeType="1"/>
          </p:cNvSpPr>
          <p:nvPr/>
        </p:nvSpPr>
        <p:spPr bwMode="auto">
          <a:xfrm>
            <a:off x="2124075" y="5589588"/>
            <a:ext cx="0" cy="863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1304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39025" y="0"/>
            <a:ext cx="17049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500034" y="3929066"/>
            <a:ext cx="8186766" cy="57150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Analysis of the results</a:t>
            </a:r>
            <a:endParaRPr kumimoji="0" lang="ru-RU" alt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500034" y="4857760"/>
            <a:ext cx="8186766" cy="57150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</a:t>
            </a:r>
            <a:r>
              <a:rPr kumimoji="0" lang="en-US" alt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aper</a:t>
            </a:r>
            <a:endParaRPr kumimoji="0" lang="ru-RU" alt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2000240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ISIMIP3a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 historical daily data for 1901-2019</a:t>
            </a:r>
          </a:p>
          <a:p>
            <a:r>
              <a:rPr lang="en-US" b="1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en-US" b="1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en-US" b="1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 factual – </a:t>
            </a:r>
            <a:r>
              <a:rPr lang="ru-RU" b="1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b="1" dirty="0" err="1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obsclim</a:t>
            </a:r>
            <a:r>
              <a:rPr lang="ru-RU" b="1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en-US" b="1" dirty="0" smtClean="0">
              <a:solidFill>
                <a:srgbClr val="0060A8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en-US" b="1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en-US" b="1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counterfactural</a:t>
            </a:r>
            <a:r>
              <a:rPr lang="en-US" b="1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b="1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b="1" dirty="0" err="1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counterclim</a:t>
            </a:r>
            <a:r>
              <a:rPr lang="ru-RU" b="1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en-US" dirty="0" smtClean="0">
                <a:solidFill>
                  <a:srgbClr val="005392"/>
                </a:solidFill>
                <a:latin typeface="Arial" pitchFamily="34" charset="0"/>
                <a:cs typeface="Arial" pitchFamily="34" charset="0"/>
              </a:rPr>
              <a:t>                  </a:t>
            </a:r>
            <a:endParaRPr lang="ru-RU" dirty="0">
              <a:solidFill>
                <a:srgbClr val="00539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7&quot;&gt;&lt;property id=&quot;20148&quot; value=&quot;5&quot;/&gt;&lt;property id=&quot;20300&quot; value=&quot;Slide 2 - &amp;quot;Objective&amp;quot;&quot;/&gt;&lt;property id=&quot;20307&quot; value=&quot;293&quot;/&gt;&lt;/object&gt;&lt;object type=&quot;3&quot; unique_id=&quot;10031&quot;&gt;&lt;property id=&quot;20148&quot; value=&quot;5&quot;/&gt;&lt;property id=&quot;20300&quot; value=&quot;Slide 7 - &amp;quot; Calibration technique&amp;quot;&quot;/&gt;&lt;property id=&quot;20307&quot; value=&quot;260&quot;/&gt;&lt;/object&gt;&lt;object type=&quot;3&quot; unique_id=&quot;10034&quot;&gt;&lt;property id=&quot;20148&quot; value=&quot;5&quot;/&gt;&lt;property id=&quot;20300&quot; value=&quot;Slide 8 - &amp;quot;Calibrated parameters &amp;#x0D;&amp;#x0A;in LSM SWAP&amp;quot;&quot;/&gt;&lt;property id=&quot;20307&quot; value=&quot;305&quot;/&gt;&lt;/object&gt;&lt;object type=&quot;3&quot; unique_id=&quot;12195&quot;&gt;&lt;property id=&quot;20148&quot; value=&quot;5&quot;/&gt;&lt;property id=&quot;20300&quot; value=&quot;Slide 10&quot;/&gt;&lt;property id=&quot;20307&quot; value=&quot;317&quot;/&gt;&lt;/object&gt;&lt;object type=&quot;3&quot; unique_id=&quot;15457&quot;&gt;&lt;property id=&quot;20148&quot; value=&quot;5&quot;/&gt;&lt;property id=&quot;20300&quot; value=&quot;Slide 4&quot;/&gt;&lt;property id=&quot;20307&quot; value=&quot;333&quot;/&gt;&lt;/object&gt;&lt;object type=&quot;3&quot; unique_id=&quot;15458&quot;&gt;&lt;property id=&quot;20148&quot; value=&quot;5&quot;/&gt;&lt;property id=&quot;20300&quot; value=&quot;Slide 5&quot;/&gt;&lt;property id=&quot;20307&quot; value=&quot;334&quot;/&gt;&lt;/object&gt;&lt;object type=&quot;3&quot; unique_id=&quot;16943&quot;&gt;&lt;property id=&quot;20148&quot; value=&quot;5&quot;/&gt;&lt;property id=&quot;20300&quot; value=&quot;Slide 3 - &amp;quot;AOGCM INMCM4.0&amp;#x0D;&amp;#x0A; (Institute of Numerical Mathematic Climate Model, version 4.0) &amp;quot;&quot;/&gt;&lt;property id=&quot;20307&quot; value=&quot;338&quot;/&gt;&lt;/object&gt;&lt;object type=&quot;3&quot; unique_id=&quot;17189&quot;&gt;&lt;property id=&quot;20148&quot; value=&quot;5&quot;/&gt;&lt;property id=&quot;20300&quot; value=&quot;Slide 15 - &amp;quot;CONCLUSIONS&amp;quot;&quot;/&gt;&lt;property id=&quot;20307&quot; value=&quot;342&quot;/&gt;&lt;/object&gt;&lt;object type=&quot;3&quot; unique_id=&quot;17437&quot;&gt;&lt;property id=&quot;20148&quot; value=&quot;5&quot;/&gt;&lt;property id=&quot;20300&quot; value=&quot;Slide 11&quot;/&gt;&lt;property id=&quot;20307&quot; value=&quot;344&quot;/&gt;&lt;/object&gt;&lt;object type=&quot;3&quot; unique_id=&quot;17487&quot;&gt;&lt;property id=&quot;20148&quot; value=&quot;5&quot;/&gt;&lt;property id=&quot;20300&quot; value=&quot;Slide 6 - &amp;quot;River basins&amp;quot;&quot;/&gt;&lt;property id=&quot;20307&quot; value=&quot;345&quot;/&gt;&lt;/object&gt;&lt;object type=&quot;3&quot; unique_id=&quot;17505&quot;&gt;&lt;property id=&quot;20148&quot; value=&quot;5&quot;/&gt;&lt;property id=&quot;20300&quot; value=&quot;Slide 9 - &amp;quot;Robustness of SWAP&amp;quot;&quot;/&gt;&lt;property id=&quot;20307&quot; value=&quot;346&quot;/&gt;&lt;/object&gt;&lt;object type=&quot;3&quot; unique_id=&quot;17625&quot;&gt;&lt;property id=&quot;20148&quot; value=&quot;5&quot;/&gt;&lt;property id=&quot;20300&quot; value=&quot;Slide 12 - &amp;quot;River runoff projections&amp;quot;&quot;/&gt;&lt;property id=&quot;20307&quot; value=&quot;347&quot;/&gt;&lt;/object&gt;&lt;object type=&quot;3&quot; unique_id=&quot;17787&quot;&gt;&lt;property id=&quot;20148&quot; value=&quot;5&quot;/&gt;&lt;property id=&quot;20300&quot; value=&quot;Slide 13 - &amp;quot;River runoff projections&amp;quot;&quot;/&gt;&lt;property id=&quot;20307&quot; value=&quot;349&quot;/&gt;&lt;/object&gt;&lt;object type=&quot;3&quot; unique_id=&quot;18098&quot;&gt;&lt;property id=&quot;20148&quot; value=&quot;5&quot;/&gt;&lt;property id=&quot;20300&quot; value=&quot;Slide 14 - &amp;quot;Projected hydrographs&amp;quot;&quot;/&gt;&lt;property id=&quot;20307&quot; value=&quot;351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12825</TotalTime>
  <Words>432</Words>
  <Application>Microsoft Office PowerPoint</Application>
  <PresentationFormat>Экран (4:3)</PresentationFormat>
  <Paragraphs>102</Paragraphs>
  <Slides>10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Поток</vt:lpstr>
      <vt:lpstr>Формула</vt:lpstr>
      <vt:lpstr>Слайд 1</vt:lpstr>
      <vt:lpstr>Слайд 2</vt:lpstr>
      <vt:lpstr>Schematization of the river basins </vt:lpstr>
      <vt:lpstr>Land surface model SWAP</vt:lpstr>
      <vt:lpstr>Meteorological forcing data</vt:lpstr>
      <vt:lpstr>  Hydrological observations</vt:lpstr>
      <vt:lpstr>  Model parameters </vt:lpstr>
      <vt:lpstr> Calibration and validation</vt:lpstr>
      <vt:lpstr>Simulating river runoff and SWE </vt:lpstr>
      <vt:lpstr>Слайд 10</vt:lpstr>
    </vt:vector>
  </TitlesOfParts>
  <Company>IWP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GUSEV</dc:creator>
  <cp:lastModifiedBy>Пользователь Windows</cp:lastModifiedBy>
  <cp:revision>739</cp:revision>
  <dcterms:created xsi:type="dcterms:W3CDTF">2006-09-27T12:17:22Z</dcterms:created>
  <dcterms:modified xsi:type="dcterms:W3CDTF">2021-12-13T12:23:28Z</dcterms:modified>
</cp:coreProperties>
</file>