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577" r:id="rId3"/>
    <p:sldId id="574" r:id="rId4"/>
    <p:sldId id="578" r:id="rId5"/>
    <p:sldId id="569" r:id="rId6"/>
    <p:sldId id="579" r:id="rId7"/>
    <p:sldId id="580" r:id="rId8"/>
  </p:sldIdLst>
  <p:sldSz cx="12192000" cy="6858000"/>
  <p:notesSz cx="6858000" cy="97139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5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5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ittmann" initials="at" lastIdx="2" clrIdx="0"/>
  <p:cmAuthor id="1" name="Jens Kiesel" initials="JK" lastIdx="2" clrIdx="1">
    <p:extLst>
      <p:ext uri="{19B8F6BF-5375-455C-9EA6-DF929625EA0E}">
        <p15:presenceInfo xmlns:p15="http://schemas.microsoft.com/office/powerpoint/2012/main" userId="cb3477aee247249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E2C2C"/>
    <a:srgbClr val="FF6600"/>
    <a:srgbClr val="FF6699"/>
    <a:srgbClr val="1C86EE"/>
    <a:srgbClr val="DEDEDE"/>
    <a:srgbClr val="FCF327"/>
    <a:srgbClr val="BFB9C3"/>
    <a:srgbClr val="215AAD"/>
    <a:srgbClr val="228B22"/>
    <a:srgbClr val="6AA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23" autoAdjust="0"/>
    <p:restoredTop sz="96374" autoAdjust="0"/>
  </p:normalViewPr>
  <p:slideViewPr>
    <p:cSldViewPr>
      <p:cViewPr varScale="1">
        <p:scale>
          <a:sx n="160" d="100"/>
          <a:sy n="160" d="100"/>
        </p:scale>
        <p:origin x="456" y="138"/>
      </p:cViewPr>
      <p:guideLst>
        <p:guide orient="horz" pos="4056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-3714" y="-90"/>
      </p:cViewPr>
      <p:guideLst>
        <p:guide orient="horz" pos="3059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156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6550"/>
            <a:ext cx="2971800" cy="4857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156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26550"/>
            <a:ext cx="2971800" cy="4857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783D7C4-1061-47A2-929F-FDCD96A73CCA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391849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90500" y="728663"/>
            <a:ext cx="6477000" cy="3643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4863"/>
            <a:ext cx="5486400" cy="43703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6550"/>
            <a:ext cx="2971800" cy="4857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26550"/>
            <a:ext cx="2971800" cy="4857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C12002D-9CFE-445B-8D3F-E8D12BBBD509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248293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102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102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102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102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102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0500" y="728663"/>
            <a:ext cx="6477000" cy="36433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12002D-9CFE-445B-8D3F-E8D12BBBD509}" type="slidenum">
              <a:rPr lang="de-DE" altLang="de-DE" smtClean="0"/>
              <a:pPr/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3514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51C91DD-8130-4BB2-BA53-8BB9549F783A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28663"/>
            <a:ext cx="6477000" cy="3643312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3115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51C91DD-8130-4BB2-BA53-8BB9549F783A}" type="slidenum">
              <a:rPr lang="en-US" smtClean="0"/>
              <a:pPr eaLnBrk="1" hangingPunct="1"/>
              <a:t>3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28663"/>
            <a:ext cx="6477000" cy="3643312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9767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51C91DD-8130-4BB2-BA53-8BB9549F783A}" type="slidenum">
              <a:rPr lang="en-US" smtClean="0"/>
              <a:pPr eaLnBrk="1" hangingPunct="1"/>
              <a:t>4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28663"/>
            <a:ext cx="6477000" cy="3643312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2664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51C91DD-8130-4BB2-BA53-8BB9549F783A}" type="slidenum">
              <a:rPr lang="en-US" smtClean="0"/>
              <a:pPr eaLnBrk="1" hangingPunct="1"/>
              <a:t>5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28663"/>
            <a:ext cx="6477000" cy="3643312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1381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51C91DD-8130-4BB2-BA53-8BB9549F783A}" type="slidenum">
              <a:rPr lang="en-US" smtClean="0"/>
              <a:pPr eaLnBrk="1" hangingPunct="1"/>
              <a:t>6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28663"/>
            <a:ext cx="6477000" cy="3643312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50193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51C91DD-8130-4BB2-BA53-8BB9549F783A}" type="slidenum">
              <a:rPr lang="en-US" smtClean="0"/>
              <a:pPr eaLnBrk="1" hangingPunct="1"/>
              <a:t>7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28663"/>
            <a:ext cx="6477000" cy="3643312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776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0635948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3094560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4213571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3263594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99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1" r:id="rId5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15AAD"/>
          </a:solidFill>
          <a:latin typeface="Calibri" pitchFamily="34" charset="0"/>
          <a:ea typeface="Arial" pitchFamily="-102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15AAD"/>
          </a:solidFill>
          <a:latin typeface="Calibri" pitchFamily="34" charset="0"/>
          <a:ea typeface="Arial" pitchFamily="-102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15AAD"/>
          </a:solidFill>
          <a:latin typeface="Calibri" pitchFamily="34" charset="0"/>
          <a:ea typeface="Arial" pitchFamily="-102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15AAD"/>
          </a:solidFill>
          <a:latin typeface="Calibri" pitchFamily="34" charset="0"/>
          <a:ea typeface="Arial" pitchFamily="-102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15AAD"/>
          </a:solidFill>
          <a:latin typeface="Calibri" pitchFamily="34" charset="0"/>
          <a:ea typeface="Arial" pitchFamily="-102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Arial" pitchFamily="-102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Calibri" pitchFamily="34" charset="0"/>
          <a:ea typeface="Arial" pitchFamily="-102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itchFamily="34" charset="0"/>
          <a:ea typeface="Arial" pitchFamily="-102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Arial" pitchFamily="-102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Arial" pitchFamily="-102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Text Box 11"/>
          <p:cNvSpPr txBox="1">
            <a:spLocks noChangeArrowheads="1"/>
          </p:cNvSpPr>
          <p:nvPr/>
        </p:nvSpPr>
        <p:spPr bwMode="auto">
          <a:xfrm>
            <a:off x="17662" y="1101286"/>
            <a:ext cx="121920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DE" sz="4400" b="1" dirty="0">
                <a:latin typeface="Calibri" pitchFamily="-102" charset="0"/>
              </a:rPr>
              <a:t>A generalized streamflow-based analysis for climate change impact detection and attribution</a:t>
            </a:r>
            <a:endParaRPr lang="de-DE" altLang="de-DE" sz="4400" b="1" dirty="0">
              <a:latin typeface="Calibri" pitchFamily="-102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298D8AC-D88D-45F3-82F2-B8348A9E6F46}"/>
              </a:ext>
            </a:extLst>
          </p:cNvPr>
          <p:cNvCxnSpPr/>
          <p:nvPr/>
        </p:nvCxnSpPr>
        <p:spPr>
          <a:xfrm>
            <a:off x="0" y="2939939"/>
            <a:ext cx="12192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F9850FFC-76E6-474B-82E7-69ECA503D7AB}"/>
              </a:ext>
            </a:extLst>
          </p:cNvPr>
          <p:cNvSpPr txBox="1"/>
          <p:nvPr/>
        </p:nvSpPr>
        <p:spPr>
          <a:xfrm>
            <a:off x="911424" y="3203051"/>
            <a:ext cx="1072919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DE" sz="2800" dirty="0">
                <a:effectLst/>
                <a:latin typeface="Calibri" panose="020F0502020204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Jens Kiesel</a:t>
            </a:r>
            <a:r>
              <a:rPr lang="en-DE" sz="2800" baseline="30000" dirty="0">
                <a:effectLst/>
                <a:latin typeface="Calibri" panose="020F0502020204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1,2</a:t>
            </a:r>
            <a:r>
              <a:rPr lang="en-DE" sz="2800" dirty="0">
                <a:effectLst/>
                <a:latin typeface="Calibri" panose="020F0502020204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, </a:t>
            </a:r>
            <a:r>
              <a:rPr lang="en-DE" sz="2800" dirty="0" err="1">
                <a:effectLst/>
                <a:latin typeface="Calibri" panose="020F0502020204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Pechlivanidis</a:t>
            </a:r>
            <a:r>
              <a:rPr lang="en-DE" sz="2800" dirty="0">
                <a:effectLst/>
                <a:latin typeface="Calibri" panose="020F0502020204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 I</a:t>
            </a:r>
            <a:r>
              <a:rPr lang="en-DE" sz="2800" baseline="30000" dirty="0">
                <a:latin typeface="Calibri" panose="020F0502020204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4</a:t>
            </a:r>
            <a:r>
              <a:rPr lang="en-DE" sz="2800" dirty="0">
                <a:effectLst/>
                <a:latin typeface="Calibri" panose="020F0502020204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, </a:t>
            </a:r>
            <a:r>
              <a:rPr lang="en-DE" sz="2800" dirty="0" err="1">
                <a:effectLst/>
                <a:latin typeface="Calibri" panose="020F0502020204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Addor</a:t>
            </a:r>
            <a:r>
              <a:rPr lang="en-DE" sz="2800" dirty="0">
                <a:effectLst/>
                <a:latin typeface="Calibri" panose="020F0502020204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 N</a:t>
            </a:r>
            <a:r>
              <a:rPr lang="en-DE" sz="2800" baseline="30000" dirty="0">
                <a:effectLst/>
                <a:latin typeface="Calibri" panose="020F0502020204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5</a:t>
            </a:r>
            <a:r>
              <a:rPr lang="en-DE" sz="2800" dirty="0">
                <a:effectLst/>
                <a:latin typeface="Calibri" panose="020F0502020204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, </a:t>
            </a:r>
            <a:r>
              <a:rPr lang="en-DE" sz="2800" dirty="0" err="1">
                <a:effectLst/>
                <a:latin typeface="Calibri" panose="020F0502020204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Melsen</a:t>
            </a:r>
            <a:r>
              <a:rPr lang="en-DE" sz="2800" dirty="0">
                <a:effectLst/>
                <a:latin typeface="Calibri" panose="020F0502020204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 L</a:t>
            </a:r>
            <a:r>
              <a:rPr lang="en-DE" sz="2800" baseline="30000" dirty="0">
                <a:effectLst/>
                <a:latin typeface="Calibri" panose="020F0502020204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6</a:t>
            </a:r>
            <a:r>
              <a:rPr lang="en-DE" sz="2800" dirty="0">
                <a:effectLst/>
                <a:latin typeface="Calibri" panose="020F0502020204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, </a:t>
            </a:r>
            <a:r>
              <a:rPr lang="en-DE" sz="2800" dirty="0" err="1">
                <a:effectLst/>
                <a:latin typeface="Calibri" panose="020F0502020204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Kratzert</a:t>
            </a:r>
            <a:r>
              <a:rPr lang="en-DE" sz="2800" dirty="0">
                <a:effectLst/>
                <a:latin typeface="Calibri" panose="020F0502020204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 F</a:t>
            </a:r>
            <a:r>
              <a:rPr lang="en-DE" sz="2800" baseline="30000" dirty="0">
                <a:effectLst/>
                <a:latin typeface="Calibri" panose="020F0502020204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7</a:t>
            </a:r>
            <a:r>
              <a:rPr lang="en-DE" sz="2800" dirty="0">
                <a:effectLst/>
                <a:latin typeface="Calibri" panose="020F0502020204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, </a:t>
            </a:r>
            <a:br>
              <a:rPr lang="en-DE" sz="2800" dirty="0">
                <a:effectLst/>
                <a:latin typeface="Calibri" panose="020F0502020204030204" pitchFamily="34" charset="0"/>
                <a:ea typeface="NSimSun" panose="02010609030101010101" pitchFamily="49" charset="-122"/>
                <a:cs typeface="Arial" panose="020B0604020202020204" pitchFamily="34" charset="0"/>
              </a:rPr>
            </a:br>
            <a:r>
              <a:rPr lang="en-DE" sz="2800" dirty="0">
                <a:effectLst/>
                <a:latin typeface="Calibri" panose="020F0502020204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Klotz D</a:t>
            </a:r>
            <a:r>
              <a:rPr lang="en-DE" sz="2800" baseline="30000" dirty="0">
                <a:effectLst/>
                <a:latin typeface="Calibri" panose="020F0502020204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7</a:t>
            </a:r>
            <a:r>
              <a:rPr lang="en-DE" sz="2800" dirty="0">
                <a:effectLst/>
                <a:latin typeface="Calibri" panose="020F0502020204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, Shen L</a:t>
            </a:r>
            <a:r>
              <a:rPr lang="en-DE" sz="2800" baseline="30000" dirty="0">
                <a:effectLst/>
                <a:latin typeface="Calibri" panose="020F0502020204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2</a:t>
            </a:r>
            <a:r>
              <a:rPr lang="en-DE" sz="2800" dirty="0">
                <a:effectLst/>
                <a:latin typeface="Calibri" panose="020F0502020204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, Fohrer N</a:t>
            </a:r>
            <a:r>
              <a:rPr lang="en-DE" sz="2800" baseline="30000" dirty="0">
                <a:effectLst/>
                <a:latin typeface="Calibri" panose="020F0502020204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1</a:t>
            </a:r>
            <a:r>
              <a:rPr lang="en-DE" sz="2800" dirty="0">
                <a:effectLst/>
                <a:latin typeface="Calibri" panose="020F0502020204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, Domisch S</a:t>
            </a:r>
            <a:r>
              <a:rPr lang="en-DE" sz="2800" baseline="30000" dirty="0">
                <a:effectLst/>
                <a:latin typeface="Calibri" panose="020F0502020204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2</a:t>
            </a:r>
            <a:r>
              <a:rPr lang="en-DE" sz="2800" dirty="0">
                <a:effectLst/>
                <a:latin typeface="Calibri" panose="020F0502020204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, Newman A</a:t>
            </a:r>
            <a:r>
              <a:rPr lang="en-DE" sz="2800" baseline="30000" dirty="0">
                <a:effectLst/>
                <a:latin typeface="Calibri" panose="020F0502020204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4</a:t>
            </a:r>
            <a:endParaRPr lang="de-DE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E0723B-94F9-4E4D-8B88-98B24F6B1CA6}"/>
              </a:ext>
            </a:extLst>
          </p:cNvPr>
          <p:cNvSpPr txBox="1"/>
          <p:nvPr/>
        </p:nvSpPr>
        <p:spPr>
          <a:xfrm>
            <a:off x="17662" y="4420269"/>
            <a:ext cx="12192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DE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/>
              <a:t>Christian-</a:t>
            </a:r>
            <a:r>
              <a:rPr lang="en-US" sz="1400" dirty="0" err="1"/>
              <a:t>Albrechts</a:t>
            </a:r>
            <a:r>
              <a:rPr lang="en-US" sz="1400" dirty="0"/>
              <a:t>-University Kiel</a:t>
            </a:r>
            <a:r>
              <a:rPr lang="en-DE" sz="1400" dirty="0"/>
              <a:t>, </a:t>
            </a:r>
            <a:r>
              <a:rPr lang="en-US" sz="1400" dirty="0"/>
              <a:t>Dep</a:t>
            </a:r>
            <a:r>
              <a:rPr lang="en-DE" sz="1400" dirty="0"/>
              <a:t>.</a:t>
            </a:r>
            <a:r>
              <a:rPr lang="en-US" sz="1400" dirty="0"/>
              <a:t> of Hydrology and Water Resources Management, Kiel, Germany</a:t>
            </a:r>
            <a:endParaRPr lang="en-DE" sz="1400" dirty="0"/>
          </a:p>
          <a:p>
            <a:pPr algn="ctr"/>
            <a:r>
              <a:rPr lang="en-DE" sz="1400" dirty="0"/>
              <a:t>2 </a:t>
            </a:r>
            <a:r>
              <a:rPr lang="en-GB" sz="1400" dirty="0"/>
              <a:t>Leibniz-Institute of Freshwater Ecology and Inland Fisheries</a:t>
            </a:r>
            <a:r>
              <a:rPr lang="en-DE" sz="1400" dirty="0"/>
              <a:t> (IGB) Berlin, Dep. of Ecosystem Research, Germany</a:t>
            </a:r>
          </a:p>
          <a:p>
            <a:pPr algn="ctr"/>
            <a:r>
              <a:rPr lang="en-DE" sz="1400" dirty="0"/>
              <a:t>3 </a:t>
            </a:r>
            <a:r>
              <a:rPr lang="en-GB" sz="1400" dirty="0"/>
              <a:t>National </a:t>
            </a:r>
            <a:r>
              <a:rPr lang="en-GB" sz="1400" dirty="0" err="1"/>
              <a:t>Center</a:t>
            </a:r>
            <a:r>
              <a:rPr lang="en-GB" sz="1400" dirty="0"/>
              <a:t> for Atmospheric Research</a:t>
            </a:r>
            <a:r>
              <a:rPr lang="en-DE" sz="1400" dirty="0"/>
              <a:t> (NCAR), </a:t>
            </a:r>
            <a:r>
              <a:rPr lang="en-GB" sz="1400" dirty="0"/>
              <a:t>Boulder, </a:t>
            </a:r>
            <a:r>
              <a:rPr lang="en-DE" sz="1400" dirty="0"/>
              <a:t>USA</a:t>
            </a:r>
          </a:p>
          <a:p>
            <a:pPr algn="ctr"/>
            <a:r>
              <a:rPr lang="en-DE" sz="1400" dirty="0"/>
              <a:t>4 </a:t>
            </a:r>
            <a:r>
              <a:rPr lang="en-GB" sz="1400" dirty="0"/>
              <a:t>Swedish Meteorological and Hydrological Institute, </a:t>
            </a:r>
            <a:r>
              <a:rPr lang="en-GB" sz="1400" dirty="0" err="1"/>
              <a:t>Norrköping</a:t>
            </a:r>
            <a:r>
              <a:rPr lang="en-GB" sz="1400" dirty="0"/>
              <a:t>, Sweden</a:t>
            </a:r>
            <a:endParaRPr lang="en-DE" sz="1400" dirty="0"/>
          </a:p>
          <a:p>
            <a:pPr algn="ctr"/>
            <a:r>
              <a:rPr lang="en-DE" sz="1400" dirty="0"/>
              <a:t>5 University of Exeter, Department of Geography, England</a:t>
            </a:r>
          </a:p>
          <a:p>
            <a:pPr algn="ctr"/>
            <a:r>
              <a:rPr lang="en-DE" sz="1400" dirty="0"/>
              <a:t>6 Wageningen University, </a:t>
            </a:r>
            <a:r>
              <a:rPr lang="en-DE" sz="1400" dirty="0" err="1"/>
              <a:t>Depar</a:t>
            </a:r>
            <a:r>
              <a:rPr lang="de-DE" sz="1400" dirty="0"/>
              <a:t>t</a:t>
            </a:r>
            <a:r>
              <a:rPr lang="en-DE" sz="1400" dirty="0" err="1"/>
              <a:t>ment</a:t>
            </a:r>
            <a:r>
              <a:rPr lang="en-DE" sz="1400" dirty="0"/>
              <a:t> of Environ</a:t>
            </a:r>
            <a:r>
              <a:rPr lang="de-DE" sz="1400" dirty="0" err="1"/>
              <a:t>me</a:t>
            </a:r>
            <a:r>
              <a:rPr lang="en-DE" sz="1400" dirty="0" err="1"/>
              <a:t>ntal</a:t>
            </a:r>
            <a:r>
              <a:rPr lang="en-DE" sz="1400" dirty="0"/>
              <a:t> Sciences, Netherlands</a:t>
            </a:r>
          </a:p>
          <a:p>
            <a:pPr algn="ctr"/>
            <a:r>
              <a:rPr lang="en-DE" sz="1400" dirty="0"/>
              <a:t>7 Johannes Kepler University Linz, Institute of Bioinformatics, Austria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1"/>
            <a:ext cx="1219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DE" sz="2800" b="1" dirty="0">
                <a:latin typeface="Verdana" panose="020B0604030504040204" pitchFamily="34" charset="0"/>
                <a:ea typeface="Arial" pitchFamily="-102" charset="0"/>
                <a:cs typeface="+mj-cs"/>
              </a:rPr>
              <a:t>The general idea...</a:t>
            </a:r>
            <a:endParaRPr lang="de-DE" sz="2800" b="1" dirty="0">
              <a:latin typeface="Verdana" panose="020B0604030504040204" pitchFamily="34" charset="0"/>
              <a:ea typeface="Arial" pitchFamily="-102" charset="0"/>
              <a:cs typeface="+mj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2E7B49E-ED96-42B7-8030-453B0C8A5A73}"/>
              </a:ext>
            </a:extLst>
          </p:cNvPr>
          <p:cNvSpPr txBox="1"/>
          <p:nvPr/>
        </p:nvSpPr>
        <p:spPr>
          <a:xfrm>
            <a:off x="407368" y="764704"/>
            <a:ext cx="900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...is, to detect and attribute climate </a:t>
            </a:r>
            <a:r>
              <a:rPr lang="en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ch</a:t>
            </a:r>
            <a:r>
              <a:rPr 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en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ge</a:t>
            </a: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 impacts for the historical period in a multi-basin multi-model study</a:t>
            </a:r>
          </a:p>
        </p:txBody>
      </p:sp>
    </p:spTree>
    <p:extLst>
      <p:ext uri="{BB962C8B-B14F-4D97-AF65-F5344CB8AC3E}">
        <p14:creationId xmlns:p14="http://schemas.microsoft.com/office/powerpoint/2010/main" val="672376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1"/>
            <a:ext cx="12192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sz="2800" b="1" dirty="0">
                <a:latin typeface="Verdana" panose="020B0604030504040204" pitchFamily="34" charset="0"/>
                <a:ea typeface="Arial" pitchFamily="-102" charset="0"/>
                <a:cs typeface="+mj-cs"/>
              </a:rPr>
              <a:t>T</a:t>
            </a:r>
            <a:r>
              <a:rPr lang="en-DE" sz="2800" b="1" dirty="0">
                <a:latin typeface="Verdana" panose="020B0604030504040204" pitchFamily="34" charset="0"/>
                <a:ea typeface="Arial" pitchFamily="-102" charset="0"/>
                <a:cs typeface="+mj-cs"/>
              </a:rPr>
              <a:t>he </a:t>
            </a:r>
            <a:r>
              <a:rPr lang="de-DE" sz="2800" b="1" u="sng" dirty="0">
                <a:latin typeface="Verdana" panose="020B0604030504040204" pitchFamily="34" charset="0"/>
                <a:cs typeface="+mj-cs"/>
              </a:rPr>
              <a:t>C</a:t>
            </a:r>
            <a:r>
              <a:rPr lang="en-DE" sz="2800" b="1" dirty="0" err="1">
                <a:latin typeface="Verdana" panose="020B0604030504040204" pitchFamily="34" charset="0"/>
                <a:cs typeface="+mj-cs"/>
              </a:rPr>
              <a:t>atchment</a:t>
            </a:r>
            <a:r>
              <a:rPr lang="en-DE" sz="2800" b="1" dirty="0">
                <a:latin typeface="Verdana" panose="020B0604030504040204" pitchFamily="34" charset="0"/>
                <a:cs typeface="+mj-cs"/>
              </a:rPr>
              <a:t> </a:t>
            </a:r>
            <a:r>
              <a:rPr lang="en-DE" sz="2800" b="1" u="sng" dirty="0">
                <a:latin typeface="Verdana" panose="020B0604030504040204" pitchFamily="34" charset="0"/>
                <a:cs typeface="+mj-cs"/>
              </a:rPr>
              <a:t>A</a:t>
            </a:r>
            <a:r>
              <a:rPr lang="en-DE" sz="2800" b="1" dirty="0">
                <a:latin typeface="Verdana" panose="020B0604030504040204" pitchFamily="34" charset="0"/>
                <a:cs typeface="+mj-cs"/>
              </a:rPr>
              <a:t>ttributes and </a:t>
            </a:r>
            <a:r>
              <a:rPr lang="en-DE" sz="2800" b="1" u="sng" dirty="0">
                <a:latin typeface="Verdana" panose="020B0604030504040204" pitchFamily="34" charset="0"/>
                <a:cs typeface="+mj-cs"/>
              </a:rPr>
              <a:t>Me</a:t>
            </a:r>
            <a:r>
              <a:rPr lang="en-DE" sz="2800" b="1" dirty="0">
                <a:latin typeface="Verdana" panose="020B0604030504040204" pitchFamily="34" charset="0"/>
                <a:cs typeface="+mj-cs"/>
              </a:rPr>
              <a:t>teorology for </a:t>
            </a:r>
            <a:r>
              <a:rPr lang="en-DE" sz="2800" b="1" u="sng" dirty="0">
                <a:latin typeface="Verdana" panose="020B0604030504040204" pitchFamily="34" charset="0"/>
                <a:cs typeface="+mj-cs"/>
              </a:rPr>
              <a:t>L</a:t>
            </a:r>
            <a:r>
              <a:rPr lang="en-DE" sz="2800" b="1" dirty="0">
                <a:latin typeface="Verdana" panose="020B0604030504040204" pitchFamily="34" charset="0"/>
                <a:cs typeface="+mj-cs"/>
              </a:rPr>
              <a:t>arge </a:t>
            </a:r>
            <a:r>
              <a:rPr lang="en-DE" sz="2800" b="1" u="sng" dirty="0">
                <a:latin typeface="Verdana" panose="020B0604030504040204" pitchFamily="34" charset="0"/>
                <a:cs typeface="+mj-cs"/>
              </a:rPr>
              <a:t>S</a:t>
            </a:r>
            <a:r>
              <a:rPr lang="en-DE" sz="2800" b="1" dirty="0">
                <a:latin typeface="Verdana" panose="020B0604030504040204" pitchFamily="34" charset="0"/>
                <a:cs typeface="+mj-cs"/>
              </a:rPr>
              <a:t>ample Studies (CAMELS) </a:t>
            </a:r>
            <a:r>
              <a:rPr lang="en-DE" sz="2800" b="1" dirty="0">
                <a:latin typeface="Verdana" panose="020B0604030504040204" pitchFamily="34" charset="0"/>
                <a:ea typeface="Arial" pitchFamily="-102" charset="0"/>
                <a:cs typeface="+mj-cs"/>
              </a:rPr>
              <a:t>dataset</a:t>
            </a:r>
            <a:endParaRPr lang="de-DE" sz="2800" b="1" dirty="0">
              <a:latin typeface="Verdana" panose="020B0604030504040204" pitchFamily="34" charset="0"/>
              <a:ea typeface="Arial" pitchFamily="-102" charset="0"/>
              <a:cs typeface="+mj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2E7B49E-ED96-42B7-8030-453B0C8A5A73}"/>
              </a:ext>
            </a:extLst>
          </p:cNvPr>
          <p:cNvSpPr txBox="1"/>
          <p:nvPr/>
        </p:nvSpPr>
        <p:spPr>
          <a:xfrm>
            <a:off x="335360" y="1103546"/>
            <a:ext cx="11521279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High-qual</a:t>
            </a:r>
            <a:r>
              <a:rPr 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ty observed data for </a:t>
            </a:r>
            <a:r>
              <a:rPr lang="en-DE" sz="2200" b="1" dirty="0">
                <a:latin typeface="Calibri" panose="020F0502020204030204" pitchFamily="34" charset="0"/>
                <a:cs typeface="Calibri" panose="020F0502020204030204" pitchFamily="34" charset="0"/>
              </a:rPr>
              <a:t>671</a:t>
            </a: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 gauges across all climate and ecoregions of the USA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Climate, geology, hydrology, soil, topography and vegetation attributes lumped for each basin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Mostly headwater basins (4 – 25,000 km², av. 800km²) with little anthropogenic influence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Ready-to use dataset for multiple hydrological models (</a:t>
            </a:r>
            <a:r>
              <a:rPr lang="en-DE" sz="2200" b="1" dirty="0">
                <a:latin typeface="Calibri" panose="020F0502020204030204" pitchFamily="34" charset="0"/>
                <a:cs typeface="Calibri" panose="020F0502020204030204" pitchFamily="34" charset="0"/>
              </a:rPr>
              <a:t>VIC, HBV, SAC, LSTM</a:t>
            </a: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04B3EB-0C39-4F6F-8909-F80D25BAD7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400" y="3162186"/>
            <a:ext cx="8496944" cy="365118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EB2E704-5139-4157-9C64-56C286FAD57A}"/>
              </a:ext>
            </a:extLst>
          </p:cNvPr>
          <p:cNvSpPr txBox="1"/>
          <p:nvPr/>
        </p:nvSpPr>
        <p:spPr>
          <a:xfrm>
            <a:off x="10033962" y="6486313"/>
            <a:ext cx="29252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DE" sz="1400" dirty="0">
                <a:latin typeface="Calibri" panose="020F0502020204030204" pitchFamily="34" charset="0"/>
                <a:cs typeface="Calibri" panose="020F0502020204030204" pitchFamily="34" charset="0"/>
              </a:rPr>
              <a:t>Newman et al. (2015) HESS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E2AE43-FB21-4604-872C-55AE14FD39DF}"/>
              </a:ext>
            </a:extLst>
          </p:cNvPr>
          <p:cNvSpPr txBox="1"/>
          <p:nvPr/>
        </p:nvSpPr>
        <p:spPr>
          <a:xfrm>
            <a:off x="8101860" y="2829862"/>
            <a:ext cx="29252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PCP (mm yr</a:t>
            </a:r>
            <a:r>
              <a:rPr lang="en-DE" sz="20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  <a:r>
              <a:rPr lang="en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20360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4B8F38D-ACDB-4FFF-8174-B471D4A927E9}"/>
              </a:ext>
            </a:extLst>
          </p:cNvPr>
          <p:cNvSpPr txBox="1"/>
          <p:nvPr/>
        </p:nvSpPr>
        <p:spPr>
          <a:xfrm>
            <a:off x="301899" y="1112981"/>
            <a:ext cx="11588201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Update CAMELS dataset: </a:t>
            </a:r>
            <a:b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- extend streamflow time series, update meteorological dataset (</a:t>
            </a:r>
            <a:r>
              <a:rPr lang="en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daymet</a:t>
            </a: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 v2 to </a:t>
            </a:r>
            <a:r>
              <a:rPr lang="en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daymet</a:t>
            </a: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 v4)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Obtain behavioural hydrological models for the observed baseline</a:t>
            </a:r>
            <a:b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- 2000-2014 calibration and 1985-1999 validation</a:t>
            </a:r>
            <a:b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- 5-step evaluation criteria (Krysanova et al. 2018 HSJ)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Obtain hindcasted climate change:</a:t>
            </a:r>
            <a:b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- download ISIMIP 3a counterfactual (50x50km: gswp3-w5e5) </a:t>
            </a:r>
            <a:b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- download ISIMIP 3b CMIP6 (50x50km: </a:t>
            </a:r>
            <a:r>
              <a:rPr lang="en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gfdl-esm</a:t>
            </a: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, ipsl-cm6a, </a:t>
            </a:r>
            <a:r>
              <a:rPr lang="en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mpi-esm</a:t>
            </a: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mri-esm</a:t>
            </a: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ukesm</a:t>
            </a: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b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DE" sz="1600" dirty="0">
                <a:latin typeface="Calibri" panose="020F0502020204030204" pitchFamily="34" charset="0"/>
                <a:cs typeface="Calibri" panose="020F0502020204030204" pitchFamily="34" charset="0"/>
              </a:rPr>
              <a:t>(ISIMIP 1km, LOCA climate change 32 downscaled CMIP5 models)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Run hindcasted data through the behavioural models </a:t>
            </a:r>
            <a:b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- calculate CAMELS spatial basin averages for each climate model dataset per time step</a:t>
            </a:r>
            <a:b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- run bias adjusted (1985-2014) and non-bias adjusted data through the models 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DE" altLang="de-DE" sz="2200" dirty="0">
                <a:latin typeface="Calibri" pitchFamily="34" charset="0"/>
              </a:rPr>
              <a:t>Identify sim</a:t>
            </a:r>
            <a:r>
              <a:rPr lang="de-DE" altLang="de-DE" sz="2200" dirty="0" err="1">
                <a:latin typeface="Calibri" pitchFamily="34" charset="0"/>
              </a:rPr>
              <a:t>ul</a:t>
            </a:r>
            <a:r>
              <a:rPr lang="en-DE" altLang="de-DE" sz="2200" dirty="0" err="1">
                <a:latin typeface="Calibri" pitchFamily="34" charset="0"/>
              </a:rPr>
              <a:t>ated</a:t>
            </a:r>
            <a:r>
              <a:rPr lang="en-DE" altLang="de-DE" sz="2200" dirty="0">
                <a:latin typeface="Calibri" pitchFamily="34" charset="0"/>
              </a:rPr>
              <a:t> </a:t>
            </a:r>
            <a:r>
              <a:rPr lang="en-DE" altLang="de-DE" sz="2200" dirty="0" err="1">
                <a:latin typeface="Calibri" pitchFamily="34" charset="0"/>
              </a:rPr>
              <a:t>streamfl</a:t>
            </a:r>
            <a:r>
              <a:rPr lang="de-DE" altLang="de-DE" sz="2200" dirty="0" err="1">
                <a:latin typeface="Calibri" pitchFamily="34" charset="0"/>
              </a:rPr>
              <a:t>ow</a:t>
            </a:r>
            <a:r>
              <a:rPr lang="en-DE" altLang="de-DE" sz="2200" dirty="0">
                <a:latin typeface="Calibri" pitchFamily="34" charset="0"/>
              </a:rPr>
              <a:t> change from hindcast vs observation:</a:t>
            </a:r>
            <a:br>
              <a:rPr lang="en-DE" altLang="de-DE" sz="2200" dirty="0">
                <a:latin typeface="Calibri" pitchFamily="34" charset="0"/>
              </a:rPr>
            </a:br>
            <a:r>
              <a:rPr lang="en-DE" altLang="de-DE" sz="2200" dirty="0">
                <a:latin typeface="Calibri" pitchFamily="34" charset="0"/>
              </a:rPr>
              <a:t>- detection of the climate </a:t>
            </a:r>
            <a:r>
              <a:rPr lang="en-DE" altLang="de-DE" sz="2200" dirty="0" err="1">
                <a:latin typeface="Calibri" pitchFamily="34" charset="0"/>
              </a:rPr>
              <a:t>ch</a:t>
            </a:r>
            <a:r>
              <a:rPr lang="de-DE" altLang="de-DE" sz="2200" dirty="0">
                <a:latin typeface="Calibri" pitchFamily="34" charset="0"/>
              </a:rPr>
              <a:t>an</a:t>
            </a:r>
            <a:r>
              <a:rPr lang="en-DE" altLang="de-DE" sz="2200" dirty="0" err="1">
                <a:latin typeface="Calibri" pitchFamily="34" charset="0"/>
              </a:rPr>
              <a:t>ge</a:t>
            </a:r>
            <a:r>
              <a:rPr lang="en-DE" altLang="de-DE" sz="2200" dirty="0">
                <a:latin typeface="Calibri" pitchFamily="34" charset="0"/>
              </a:rPr>
              <a:t> signal in all streamflow time series</a:t>
            </a:r>
            <a:endParaRPr lang="de-DE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6C96BFB-76B1-43C0-9D63-D97FD1135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640"/>
            <a:ext cx="1219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DE" sz="2800" b="1" dirty="0">
                <a:latin typeface="Verdana" panose="020B0604030504040204" pitchFamily="34" charset="0"/>
                <a:ea typeface="Arial" pitchFamily="-102" charset="0"/>
                <a:cs typeface="+mj-cs"/>
              </a:rPr>
              <a:t>The steps needed to get this to work...</a:t>
            </a:r>
            <a:endParaRPr lang="de-DE" sz="2800" b="1" dirty="0">
              <a:latin typeface="Verdana" panose="020B0604030504040204" pitchFamily="34" charset="0"/>
              <a:ea typeface="Arial" pitchFamily="-102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55286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C711073-F13A-47A2-9707-7573671626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312" y="1109662"/>
            <a:ext cx="11763375" cy="4638675"/>
          </a:xfrm>
          <a:prstGeom prst="rect">
            <a:avLst/>
          </a:prstGeom>
        </p:spPr>
      </p:pic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1"/>
            <a:ext cx="12192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DE" sz="2800" b="1" dirty="0">
                <a:latin typeface="Verdana" panose="020B0604030504040204" pitchFamily="34" charset="0"/>
                <a:ea typeface="Arial" pitchFamily="-102" charset="0"/>
                <a:cs typeface="+mj-cs"/>
              </a:rPr>
              <a:t>Observed streamflow change in seasonality </a:t>
            </a:r>
            <a:br>
              <a:rPr lang="en-DE" sz="2800" b="1" dirty="0">
                <a:latin typeface="Verdana" panose="020B0604030504040204" pitchFamily="34" charset="0"/>
                <a:ea typeface="Arial" pitchFamily="-102" charset="0"/>
                <a:cs typeface="+mj-cs"/>
              </a:rPr>
            </a:br>
            <a:r>
              <a:rPr lang="en-DE" sz="2800" b="1" dirty="0">
                <a:latin typeface="Verdana" panose="020B0604030504040204" pitchFamily="34" charset="0"/>
                <a:ea typeface="Arial" pitchFamily="-102" charset="0"/>
                <a:cs typeface="+mj-cs"/>
              </a:rPr>
              <a:t>(1950-1980, 1990-2020)</a:t>
            </a:r>
            <a:endParaRPr lang="de-DE" sz="2800" b="1" dirty="0">
              <a:latin typeface="Verdana" panose="020B0604030504040204" pitchFamily="34" charset="0"/>
              <a:ea typeface="Arial" pitchFamily="-102" charset="0"/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D45F2C-BF8E-4565-BD15-B0C380B3C337}"/>
              </a:ext>
            </a:extLst>
          </p:cNvPr>
          <p:cNvSpPr txBox="1"/>
          <p:nvPr/>
        </p:nvSpPr>
        <p:spPr>
          <a:xfrm>
            <a:off x="2279576" y="5306558"/>
            <a:ext cx="3627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441 basins remaining (&lt;5% gaps)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4499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4B8F38D-ACDB-4FFF-8174-B471D4A927E9}"/>
              </a:ext>
            </a:extLst>
          </p:cNvPr>
          <p:cNvSpPr txBox="1"/>
          <p:nvPr/>
        </p:nvSpPr>
        <p:spPr>
          <a:xfrm>
            <a:off x="301899" y="1112981"/>
            <a:ext cx="11588201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DE" sz="2200" b="1" dirty="0">
                <a:latin typeface="Calibri" panose="020F0502020204030204" pitchFamily="34" charset="0"/>
                <a:cs typeface="Calibri" panose="020F0502020204030204" pitchFamily="34" charset="0"/>
              </a:rPr>
              <a:t>Update CAMELS dataset: </a:t>
            </a:r>
            <a:br>
              <a:rPr lang="en-DE" sz="2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DE" sz="2200" b="1" dirty="0">
                <a:latin typeface="Calibri" panose="020F0502020204030204" pitchFamily="34" charset="0"/>
                <a:cs typeface="Calibri" panose="020F0502020204030204" pitchFamily="34" charset="0"/>
              </a:rPr>
              <a:t>- extend streamflow time series, update meteorological dataset (</a:t>
            </a:r>
            <a:r>
              <a:rPr lang="en-DE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daymet</a:t>
            </a:r>
            <a:r>
              <a:rPr lang="en-DE" sz="2200" b="1" dirty="0">
                <a:latin typeface="Calibri" panose="020F0502020204030204" pitchFamily="34" charset="0"/>
                <a:cs typeface="Calibri" panose="020F0502020204030204" pitchFamily="34" charset="0"/>
              </a:rPr>
              <a:t> v2 to </a:t>
            </a:r>
            <a:r>
              <a:rPr lang="en-DE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daymet</a:t>
            </a:r>
            <a:r>
              <a:rPr lang="en-DE" sz="2200" b="1" dirty="0">
                <a:latin typeface="Calibri" panose="020F0502020204030204" pitchFamily="34" charset="0"/>
                <a:cs typeface="Calibri" panose="020F0502020204030204" pitchFamily="34" charset="0"/>
              </a:rPr>
              <a:t> v4)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Obtain behavioural hydrological models for the observed baseline</a:t>
            </a:r>
            <a:b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- 2000-2014 calibration and 1985-1999 validation</a:t>
            </a:r>
            <a:b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- 5-step evaluation criteria (Krysanova et al. 2018 HSJ)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Obtain hindcasted climate change:</a:t>
            </a:r>
            <a:b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- download ISIMIP 3a counterfactual (50x50km: gswp3-w5e5) </a:t>
            </a:r>
            <a:br>
              <a:rPr lang="en-DE" sz="2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DE" sz="2200" b="1" dirty="0">
                <a:latin typeface="Calibri" panose="020F0502020204030204" pitchFamily="34" charset="0"/>
                <a:cs typeface="Calibri" panose="020F0502020204030204" pitchFamily="34" charset="0"/>
              </a:rPr>
              <a:t>- download ISIMIP 3b CMIP6 (50x50km: </a:t>
            </a:r>
            <a:r>
              <a:rPr lang="en-DE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gfdl-esm</a:t>
            </a:r>
            <a:r>
              <a:rPr lang="en-DE" sz="2200" b="1" dirty="0">
                <a:latin typeface="Calibri" panose="020F0502020204030204" pitchFamily="34" charset="0"/>
                <a:cs typeface="Calibri" panose="020F0502020204030204" pitchFamily="34" charset="0"/>
              </a:rPr>
              <a:t>, ipsl-cm6a, </a:t>
            </a:r>
            <a:r>
              <a:rPr lang="en-DE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mpi-esm</a:t>
            </a:r>
            <a:r>
              <a:rPr lang="en-DE" sz="22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DE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mri-esm</a:t>
            </a:r>
            <a:r>
              <a:rPr lang="en-DE" sz="22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DE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ukesm</a:t>
            </a:r>
            <a:r>
              <a:rPr lang="en-DE" sz="2200" b="1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b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DE" sz="1600" dirty="0">
                <a:latin typeface="Calibri" panose="020F0502020204030204" pitchFamily="34" charset="0"/>
                <a:cs typeface="Calibri" panose="020F0502020204030204" pitchFamily="34" charset="0"/>
              </a:rPr>
              <a:t>(ISIMIP 1km, LOCA climate change 32 downscaled CMIP5 models)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Run hindcasted data through the behavioural models </a:t>
            </a:r>
            <a:b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- calculate CAMELS spatial basin averages for each climate model dataset per time step</a:t>
            </a:r>
            <a:b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- run bias adjusted (1985-2014) and non-bias adjusted data through the models 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DE" altLang="de-DE" sz="2200" dirty="0">
                <a:latin typeface="Calibri" pitchFamily="34" charset="0"/>
              </a:rPr>
              <a:t>Identify sim</a:t>
            </a:r>
            <a:r>
              <a:rPr lang="de-DE" altLang="de-DE" sz="2200" dirty="0" err="1">
                <a:latin typeface="Calibri" pitchFamily="34" charset="0"/>
              </a:rPr>
              <a:t>ul</a:t>
            </a:r>
            <a:r>
              <a:rPr lang="en-DE" altLang="de-DE" sz="2200" dirty="0" err="1">
                <a:latin typeface="Calibri" pitchFamily="34" charset="0"/>
              </a:rPr>
              <a:t>ated</a:t>
            </a:r>
            <a:r>
              <a:rPr lang="en-DE" altLang="de-DE" sz="2200" dirty="0">
                <a:latin typeface="Calibri" pitchFamily="34" charset="0"/>
              </a:rPr>
              <a:t> </a:t>
            </a:r>
            <a:r>
              <a:rPr lang="en-DE" altLang="de-DE" sz="2200" dirty="0" err="1">
                <a:latin typeface="Calibri" pitchFamily="34" charset="0"/>
              </a:rPr>
              <a:t>streamfl</a:t>
            </a:r>
            <a:r>
              <a:rPr lang="de-DE" altLang="de-DE" sz="2200" dirty="0" err="1">
                <a:latin typeface="Calibri" pitchFamily="34" charset="0"/>
              </a:rPr>
              <a:t>ow</a:t>
            </a:r>
            <a:r>
              <a:rPr lang="en-DE" altLang="de-DE" sz="2200" dirty="0">
                <a:latin typeface="Calibri" pitchFamily="34" charset="0"/>
              </a:rPr>
              <a:t> change from hindcast vs observation:</a:t>
            </a:r>
            <a:br>
              <a:rPr lang="en-DE" altLang="de-DE" sz="2200" dirty="0">
                <a:latin typeface="Calibri" pitchFamily="34" charset="0"/>
              </a:rPr>
            </a:br>
            <a:r>
              <a:rPr lang="en-DE" altLang="de-DE" sz="2200" dirty="0">
                <a:latin typeface="Calibri" pitchFamily="34" charset="0"/>
              </a:rPr>
              <a:t>- detection of the climate </a:t>
            </a:r>
            <a:r>
              <a:rPr lang="en-DE" altLang="de-DE" sz="2200" dirty="0" err="1">
                <a:latin typeface="Calibri" pitchFamily="34" charset="0"/>
              </a:rPr>
              <a:t>ch</a:t>
            </a:r>
            <a:r>
              <a:rPr lang="de-DE" altLang="de-DE" sz="2200" dirty="0">
                <a:latin typeface="Calibri" pitchFamily="34" charset="0"/>
              </a:rPr>
              <a:t>an</a:t>
            </a:r>
            <a:r>
              <a:rPr lang="en-DE" altLang="de-DE" sz="2200" dirty="0" err="1">
                <a:latin typeface="Calibri" pitchFamily="34" charset="0"/>
              </a:rPr>
              <a:t>ge</a:t>
            </a:r>
            <a:r>
              <a:rPr lang="en-DE" altLang="de-DE" sz="2200" dirty="0">
                <a:latin typeface="Calibri" pitchFamily="34" charset="0"/>
              </a:rPr>
              <a:t> signal in all streamflow time series</a:t>
            </a:r>
            <a:endParaRPr lang="de-DE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6C96BFB-76B1-43C0-9D63-D97FD1135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640"/>
            <a:ext cx="1219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DE" sz="2800" b="1" dirty="0">
                <a:latin typeface="Verdana" panose="020B0604030504040204" pitchFamily="34" charset="0"/>
                <a:ea typeface="Arial" pitchFamily="-102" charset="0"/>
                <a:cs typeface="+mj-cs"/>
              </a:rPr>
              <a:t>The steps needed to get this to work...</a:t>
            </a:r>
            <a:endParaRPr lang="de-DE" sz="2800" b="1" dirty="0">
              <a:latin typeface="Verdana" panose="020B0604030504040204" pitchFamily="34" charset="0"/>
              <a:ea typeface="Arial" pitchFamily="-102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29060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4B8F38D-ACDB-4FFF-8174-B471D4A927E9}"/>
              </a:ext>
            </a:extLst>
          </p:cNvPr>
          <p:cNvSpPr txBox="1"/>
          <p:nvPr/>
        </p:nvSpPr>
        <p:spPr>
          <a:xfrm>
            <a:off x="301899" y="1112981"/>
            <a:ext cx="11890101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Servers available at IGB Berlin (climate data storage and processing) </a:t>
            </a:r>
            <a:b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DE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Servers available at NCAR (</a:t>
            </a:r>
            <a:r>
              <a:rPr lang="en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hydrol</a:t>
            </a:r>
            <a:r>
              <a:rPr lang="de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og</a:t>
            </a:r>
            <a:r>
              <a:rPr lang="en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ical</a:t>
            </a: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 model runs)</a:t>
            </a:r>
            <a:b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DE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Many team members but the study is not embedded in a particular project... (time constraints)</a:t>
            </a:r>
            <a:b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DE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Problems, questions and constraints</a:t>
            </a:r>
            <a:b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- due to observed streamflow we are restricted to the post 1950 time period</a:t>
            </a:r>
            <a:b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- we will need to apply an adapted 5-step evaluation for the models</a:t>
            </a:r>
            <a:b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- we use different ‘observed’ climate data (not W5E5) and run an ‘additional’ bias adjustment</a:t>
            </a:r>
            <a:b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- ISIMIP 3a counterfactual: we can wait (correction issue GSWP3 vs 20CRv3)</a:t>
            </a:r>
            <a:b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- ISIMIP 3a counterfactual 1km: it would be advantageous because the CAMELS basins are small </a:t>
            </a:r>
            <a:b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DE" sz="2200" dirty="0">
                <a:latin typeface="Calibri" panose="020F0502020204030204" pitchFamily="34" charset="0"/>
                <a:cs typeface="Calibri" panose="020F0502020204030204" pitchFamily="34" charset="0"/>
              </a:rPr>
              <a:t>  (but probably 5km are sufficient as well)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6C96BFB-76B1-43C0-9D63-D97FD1135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640"/>
            <a:ext cx="1219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DE" sz="2800" b="1" dirty="0">
                <a:latin typeface="Verdana" panose="020B0604030504040204" pitchFamily="34" charset="0"/>
                <a:ea typeface="Arial" pitchFamily="-102" charset="0"/>
                <a:cs typeface="+mj-cs"/>
              </a:rPr>
              <a:t>Resources</a:t>
            </a:r>
            <a:endParaRPr lang="de-DE" sz="2800" b="1" dirty="0">
              <a:latin typeface="Verdana" panose="020B0604030504040204" pitchFamily="34" charset="0"/>
              <a:ea typeface="Arial" pitchFamily="-102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36590357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765</Words>
  <Application>Microsoft Office PowerPoint</Application>
  <PresentationFormat>Widescreen</PresentationFormat>
  <Paragraphs>44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Verdana</vt:lpstr>
      <vt:lpstr>Standarddesign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igb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neumann</dc:creator>
  <cp:lastModifiedBy>Jens Kiesel</cp:lastModifiedBy>
  <cp:revision>682</cp:revision>
  <dcterms:created xsi:type="dcterms:W3CDTF">2014-10-31T11:16:18Z</dcterms:created>
  <dcterms:modified xsi:type="dcterms:W3CDTF">2021-12-14T11:10:22Z</dcterms:modified>
</cp:coreProperties>
</file>