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2" r:id="rId4"/>
    <p:sldId id="257" r:id="rId5"/>
    <p:sldId id="263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00FF"/>
    <a:srgbClr val="33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D2C1-FCF3-45EB-A35A-A819B63BEC7F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2E8F-2E0E-4F57-A13E-D9C163EA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2E8F-2E0E-4F57-A13E-D9C163EACD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2E8F-2E0E-4F57-A13E-D9C163EACD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2E8F-2E0E-4F57-A13E-D9C163EACD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2E8F-2E0E-4F57-A13E-D9C163EACD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2E8F-2E0E-4F57-A13E-D9C163EACD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DEAAB-CD5C-4329-B78B-1F535102179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1CC7-DF5B-4D57-B642-79DE85DBA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24744"/>
            <a:ext cx="7812360" cy="792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Preliminary paper title</a:t>
            </a:r>
          </a:p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Climate-driven </a:t>
            </a:r>
            <a:r>
              <a:rPr lang="en-US" sz="3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hydrological changes in geographically different river basins: </a:t>
            </a:r>
            <a:r>
              <a:rPr lang="en-US" sz="3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changes detection</a:t>
            </a:r>
            <a:r>
              <a:rPr lang="en-US" sz="3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attribution and mechanisms </a:t>
            </a:r>
            <a:r>
              <a:rPr lang="en-US" sz="3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analysis</a:t>
            </a:r>
            <a:endParaRPr lang="en-US" sz="36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endParaRPr lang="en-US" sz="36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Gelfan </a:t>
            </a:r>
            <a:r>
              <a:rPr lang="en-US" sz="2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Alexander</a:t>
            </a:r>
            <a:r>
              <a:rPr lang="en-US" sz="22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1,2</a:t>
            </a:r>
            <a:r>
              <a:rPr lang="en-US" sz="2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sz="22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Kalugin</a:t>
            </a:r>
            <a:r>
              <a:rPr lang="en-US" sz="2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Andrei</a:t>
            </a:r>
            <a:r>
              <a:rPr lang="en-US" sz="22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sz="2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sz="22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Krylenko</a:t>
            </a:r>
            <a:r>
              <a:rPr lang="en-US" sz="22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Inna</a:t>
            </a:r>
            <a:r>
              <a:rPr lang="en-US" sz="22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1,2</a:t>
            </a:r>
            <a:endParaRPr lang="en-US" sz="22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endParaRPr lang="en-US" sz="1600" b="1" i="1" baseline="30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b="1" i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sz="1600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Water Problems Institute, Russian Academy of Sciences</a:t>
            </a:r>
          </a:p>
          <a:p>
            <a:pPr algn="ctr"/>
            <a:r>
              <a:rPr lang="en-US" sz="1600" b="1" i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sz="1600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Hydrological Dep., Moscow State University</a:t>
            </a:r>
            <a:endParaRPr lang="en-US" sz="1600" b="1" i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endParaRPr lang="ru-RU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3600" b="1" dirty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endParaRPr lang="en-US" sz="36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88640"/>
            <a:ext cx="22557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7B3A0"/>
                </a:solidFill>
                <a:latin typeface="Helvetica Neue Condensed"/>
                <a:cs typeface="Arial" pitchFamily="34" charset="0"/>
              </a:rPr>
              <a:t>Objectives</a:t>
            </a:r>
            <a:endParaRPr lang="ru-RU" sz="3200" b="1" dirty="0">
              <a:solidFill>
                <a:srgbClr val="37B3A0"/>
              </a:solidFill>
              <a:latin typeface="Helvetica Neue Condensed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68760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1) To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detect changes in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historical </a:t>
            </a:r>
            <a:r>
              <a:rPr lang="en-US" sz="2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streamflow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series for large river basins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different physiographic and climatic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conditions</a:t>
            </a:r>
            <a:endParaRPr lang="ru-RU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) To analyze, whether the detected changes are attributed to the climatic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drivers</a:t>
            </a:r>
          </a:p>
          <a:p>
            <a:endParaRPr lang="en-US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3) To answer the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question: what are the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specific mechanisms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of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observed climatic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changes transformation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into the attributed hydrological changes of different basins? </a:t>
            </a:r>
            <a:endParaRPr lang="ru-RU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ssi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500" y="1873250"/>
            <a:ext cx="4691346" cy="3283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0"/>
            <a:ext cx="27334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7B3A0"/>
                </a:solidFill>
                <a:latin typeface="Helvetica Neue Condensed"/>
                <a:cs typeface="Arial" pitchFamily="34" charset="0"/>
              </a:rPr>
              <a:t>Study basins</a:t>
            </a:r>
            <a:endParaRPr lang="ru-RU" sz="3200" b="1" dirty="0">
              <a:solidFill>
                <a:srgbClr val="37B3A0"/>
              </a:solidFill>
              <a:latin typeface="Helvetica Neue Condensed"/>
              <a:cs typeface="Arial" pitchFamily="34" charset="0"/>
            </a:endParaRPr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1"/>
            <a:ext cx="2082624" cy="2491669"/>
          </a:xfrm>
          <a:prstGeom prst="rect">
            <a:avLst/>
          </a:prstGeom>
          <a:noFill/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886" y="4869160"/>
            <a:ext cx="262828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rot="17992232" flipV="1">
            <a:off x="5435652" y="3051358"/>
            <a:ext cx="915774" cy="111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918664" flipV="1">
            <a:off x="5033120" y="4887830"/>
            <a:ext cx="945381" cy="12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36296" y="476672"/>
            <a:ext cx="20882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LENA RIVER BASIN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Subarctic and temperate continental arid climate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F=2,490,000 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km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=-8- -17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</a:t>
            </a:r>
            <a:endParaRPr lang="en-US" sz="1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=280-400 mm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95</a:t>
            </a:r>
            <a:r>
              <a:rPr lang="ru-RU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% 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permafrost</a:t>
            </a:r>
            <a:endParaRPr lang="en-US" sz="1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16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4941168"/>
            <a:ext cx="2088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SELENGA RIVER BASIN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Forest-steppe zone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Continental arid climate 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F=447,000 km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endParaRPr lang="ru-RU" sz="1400" b="1" baseline="30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=-2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</a:t>
            </a: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=350 mm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33563"/>
            <a:ext cx="2627784" cy="21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18721374">
            <a:off x="1559710" y="3823253"/>
            <a:ext cx="1560922" cy="14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51720" y="5301208"/>
            <a:ext cx="2376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OKA RIVER BASIN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Southern forest zone Temperate semi-humid climate 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F=245,000 km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=5.4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</a:t>
            </a:r>
            <a:endParaRPr lang="en-US" sz="1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=600 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mm</a:t>
            </a:r>
          </a:p>
          <a:p>
            <a:endParaRPr lang="en-US" sz="16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7212393" flipV="1">
            <a:off x="3013388" y="2549345"/>
            <a:ext cx="1720582" cy="13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476672"/>
            <a:ext cx="27363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VYATKA RIVER BASIN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Northern forest zone Temperate humid climate F=129,000 km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=3.2</a:t>
            </a:r>
            <a:r>
              <a:rPr lang="en-US" sz="1400" b="1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</a:t>
            </a:r>
            <a:endParaRPr lang="en-US" sz="1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14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  <a:r>
              <a:rPr lang="en-US" sz="1400" b="1" baseline="-25000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annual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=700 </a:t>
            </a:r>
            <a:r>
              <a:rPr lang="en-US" sz="1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mm</a:t>
            </a:r>
          </a:p>
          <a:p>
            <a:endParaRPr lang="en-US" sz="16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88640"/>
            <a:ext cx="5538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7B3A0"/>
                </a:solidFill>
                <a:latin typeface="Helvetica Neue Condensed"/>
                <a:cs typeface="Arial" pitchFamily="34" charset="0"/>
              </a:rPr>
              <a:t>Preliminary paper structure</a:t>
            </a:r>
            <a:endParaRPr lang="ru-RU" sz="3200" b="1" dirty="0">
              <a:solidFill>
                <a:srgbClr val="37B3A0"/>
              </a:solidFill>
              <a:latin typeface="Helvetica Neue Condensed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242088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1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“detection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” is demonstrating that a change has been observed that is significantly different (in a statistical sense) from what can be 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explained by 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natural internal 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variability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90872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I. DETECTING</a:t>
            </a:r>
            <a:r>
              <a:rPr lang="en-US" b="1" u="sng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CHANGES (TRENDS?)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long-term historical series: 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	annual flow, seasonal flow, high flow (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observations, basin 	outlet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mean annual air temperature, precipitation, air humidity 	(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reanalysis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averaged </a:t>
            </a:r>
            <a:r>
              <a:rPr lang="en-US" b="1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over a catchment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3933056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III. ATTRIBUTION</a:t>
            </a:r>
            <a:r>
              <a:rPr lang="en-US" b="1" u="sng" baseline="30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</a:t>
            </a:r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OF THE DETECTED CHANGES (TRENDS)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 the long-term historical </a:t>
            </a:r>
            <a:r>
              <a:rPr lang="en-US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streamflow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simulation series to the climatic driver(s)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648" y="2924944"/>
            <a:ext cx="774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II. MODEL EVALUATION for reproducing river flow regime including long-term changes (trends?) or lack of changes in </a:t>
            </a:r>
            <a:r>
              <a:rPr lang="en-US" b="1" u="sng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streamflow</a:t>
            </a:r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series for the historical period</a:t>
            </a:r>
            <a:endParaRPr lang="en-US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4767535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30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2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“attribution” is demonstrating that the detected change is consistent with the responses of the 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hydrological system </a:t>
            </a:r>
            <a:r>
              <a:rPr lang="en-US" sz="1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 the given climatic driver(s), and not consistent with alternative, physically plausible explanations </a:t>
            </a:r>
            <a:endParaRPr lang="ru-RU" sz="12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5517232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IV. ANALYSING PRINCIPAL PHYSICAL MECHANISMS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(snow?,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evaporation?,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soil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freezing/thawing?…)</a:t>
            </a:r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OF THE DETECTED</a:t>
            </a:r>
            <a:r>
              <a:rPr lang="ru-RU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BASIN RESPONSES TO THE CLIMATIC DRIVERS</a:t>
            </a:r>
            <a:endParaRPr lang="en-US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0"/>
            <a:ext cx="107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7B3A0"/>
                </a:solidFill>
                <a:latin typeface="Helvetica Neue Condensed"/>
                <a:cs typeface="Arial" pitchFamily="34" charset="0"/>
              </a:rPr>
              <a:t>Data</a:t>
            </a:r>
            <a:endParaRPr lang="ru-RU" sz="3200" b="1" dirty="0">
              <a:solidFill>
                <a:srgbClr val="37B3A0"/>
              </a:solidFill>
              <a:latin typeface="Helvetica Neue Condensed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48680"/>
            <a:ext cx="78123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Monthly river discharge series at the basins outlets (observations; &gt;50yrs)</a:t>
            </a: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Meteorological reanalysis ISI-MIP 3a (1901-2019 )</a:t>
            </a: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DEM data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- HYDRO1K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database</a:t>
            </a: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Soil parameters - HSWD database</a:t>
            </a: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Land-use -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Global Land Cover Characterization (GLCC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16887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1584002" cy="11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16006"/>
            <a:ext cx="1794088" cy="13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6632"/>
            <a:ext cx="1867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7B3A0"/>
                </a:solidFill>
                <a:latin typeface="Helvetica Neue Condensed"/>
                <a:cs typeface="Arial" pitchFamily="34" charset="0"/>
              </a:rPr>
              <a:t>Methods</a:t>
            </a:r>
            <a:endParaRPr lang="ru-RU" sz="3200" b="1" dirty="0">
              <a:solidFill>
                <a:srgbClr val="37B3A0"/>
              </a:solidFill>
              <a:latin typeface="Helvetica Neue Condensed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Regional hydrological models based on the ECOMAG </a:t>
            </a:r>
            <a:r>
              <a:rPr lang="en-US" sz="2400" b="1" u="sng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modelling</a:t>
            </a:r>
            <a:r>
              <a:rPr lang="en-US" sz="24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platform </a:t>
            </a:r>
            <a:endParaRPr lang="en-US" sz="24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4644008" cy="2765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03648" y="4149080"/>
            <a:ext cx="77403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Detection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(probably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Kundezewicz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Radziejewski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2006)</a:t>
            </a: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4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Comparison of the observes and simulated trends</a:t>
            </a:r>
          </a:p>
          <a:p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(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probably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Santer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et al., 2000)</a:t>
            </a:r>
          </a:p>
          <a:p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r>
              <a:rPr lang="en-US" sz="2400" b="1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Attribution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(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numerical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exps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with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ISI-MIP counterfactual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data) 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2204864"/>
            <a:ext cx="30346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b="1" dirty="0" smtClean="0">
              <a:solidFill>
                <a:srgbClr val="0000CC"/>
              </a:solidFill>
            </a:endParaRPr>
          </a:p>
          <a:p>
            <a:endParaRPr lang="en-US" sz="4800" b="1" dirty="0" smtClean="0">
              <a:solidFill>
                <a:srgbClr val="0000CC"/>
              </a:solidFill>
            </a:endParaRPr>
          </a:p>
          <a:p>
            <a:r>
              <a:rPr lang="en-US" sz="4800" b="1" dirty="0" smtClean="0">
                <a:solidFill>
                  <a:srgbClr val="0000CC"/>
                </a:solidFill>
              </a:rPr>
              <a:t>Thank </a:t>
            </a:r>
            <a:r>
              <a:rPr lang="en-US" sz="4800" b="1" dirty="0" smtClean="0">
                <a:solidFill>
                  <a:srgbClr val="0000CC"/>
                </a:solidFill>
              </a:rPr>
              <a:t>you!</a:t>
            </a:r>
            <a:endParaRPr lang="ru-RU" sz="48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Modelling 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and analysis will be ready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by the end of May, 2022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340768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paper will be written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by 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the end of September, 2022</a:t>
            </a:r>
            <a:endParaRPr lang="en-US" sz="2000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437</Words>
  <Application>Microsoft Office PowerPoint</Application>
  <PresentationFormat>Экран (4:3)</PresentationFormat>
  <Paragraphs>83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Gelfan</dc:creator>
  <cp:lastModifiedBy>Alexander Gelfan</cp:lastModifiedBy>
  <cp:revision>44</cp:revision>
  <dcterms:created xsi:type="dcterms:W3CDTF">2020-06-17T14:20:15Z</dcterms:created>
  <dcterms:modified xsi:type="dcterms:W3CDTF">2021-12-14T08:27:31Z</dcterms:modified>
</cp:coreProperties>
</file>