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sldIdLst>
    <p:sldId id="292" r:id="rId2"/>
    <p:sldId id="577" r:id="rId3"/>
    <p:sldId id="262" r:id="rId4"/>
    <p:sldId id="421" r:id="rId5"/>
    <p:sldId id="293" r:id="rId6"/>
    <p:sldId id="531" r:id="rId7"/>
    <p:sldId id="569" r:id="rId8"/>
    <p:sldId id="532" r:id="rId9"/>
    <p:sldId id="578" r:id="rId10"/>
    <p:sldId id="570" r:id="rId11"/>
    <p:sldId id="571" r:id="rId12"/>
    <p:sldId id="586" r:id="rId13"/>
    <p:sldId id="572" r:id="rId14"/>
    <p:sldId id="573" r:id="rId15"/>
    <p:sldId id="580" r:id="rId16"/>
    <p:sldId id="515" r:id="rId17"/>
    <p:sldId id="261" r:id="rId18"/>
    <p:sldId id="533" r:id="rId19"/>
    <p:sldId id="298" r:id="rId20"/>
    <p:sldId id="581" r:id="rId21"/>
    <p:sldId id="303" r:id="rId22"/>
    <p:sldId id="574" r:id="rId23"/>
    <p:sldId id="575" r:id="rId24"/>
    <p:sldId id="579" r:id="rId25"/>
    <p:sldId id="452" r:id="rId26"/>
    <p:sldId id="449" r:id="rId27"/>
    <p:sldId id="454" r:id="rId28"/>
    <p:sldId id="455" r:id="rId29"/>
    <p:sldId id="456" r:id="rId30"/>
    <p:sldId id="457" r:id="rId31"/>
    <p:sldId id="460" r:id="rId32"/>
    <p:sldId id="576" r:id="rId33"/>
    <p:sldId id="584" r:id="rId34"/>
    <p:sldId id="582" r:id="rId35"/>
    <p:sldId id="436" r:id="rId36"/>
    <p:sldId id="583" r:id="rId37"/>
    <p:sldId id="453" r:id="rId38"/>
    <p:sldId id="302" r:id="rId3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03A"/>
    <a:srgbClr val="B3773B"/>
    <a:srgbClr val="A85400"/>
    <a:srgbClr val="006E9E"/>
    <a:srgbClr val="009FDA"/>
    <a:srgbClr val="8E90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89" autoAdjust="0"/>
  </p:normalViewPr>
  <p:slideViewPr>
    <p:cSldViewPr snapToGrid="0">
      <p:cViewPr varScale="1">
        <p:scale>
          <a:sx n="105" d="100"/>
          <a:sy n="105" d="100"/>
        </p:scale>
        <p:origin x="71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1" d="100"/>
          <a:sy n="51" d="100"/>
        </p:scale>
        <p:origin x="262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F36AA8-0E49-9F44-B3BA-C9F588613544}" type="doc">
      <dgm:prSet loTypeId="urn:microsoft.com/office/officeart/2005/8/layout/StepDownProcess" loCatId="" qsTypeId="urn:microsoft.com/office/officeart/2005/8/quickstyle/simple1" qsCatId="simple" csTypeId="urn:microsoft.com/office/officeart/2005/8/colors/accent5_3" csCatId="accent5" phldr="1"/>
      <dgm:spPr/>
      <dgm:t>
        <a:bodyPr/>
        <a:lstStyle/>
        <a:p>
          <a:endParaRPr lang="en-US"/>
        </a:p>
      </dgm:t>
    </dgm:pt>
    <dgm:pt modelId="{40BD0E3D-9EB6-0E4E-8158-45E692F79A34}">
      <dgm:prSet phldrT="[Text]"/>
      <dgm:spPr/>
      <dgm:t>
        <a:bodyPr/>
        <a:lstStyle/>
        <a:p>
          <a:r>
            <a:rPr lang="en-US" dirty="0"/>
            <a:t>IMAGE</a:t>
          </a:r>
        </a:p>
      </dgm:t>
    </dgm:pt>
    <dgm:pt modelId="{20430A75-A289-6E43-8FAD-D237768DFB05}" type="parTrans" cxnId="{E8DC7698-CBD3-2640-9A98-D4DB77C7E05D}">
      <dgm:prSet/>
      <dgm:spPr/>
      <dgm:t>
        <a:bodyPr/>
        <a:lstStyle/>
        <a:p>
          <a:endParaRPr lang="en-US"/>
        </a:p>
      </dgm:t>
    </dgm:pt>
    <dgm:pt modelId="{8CA02354-74B0-2D42-BFC7-A17F634F56BB}" type="sibTrans" cxnId="{E8DC7698-CBD3-2640-9A98-D4DB77C7E05D}">
      <dgm:prSet/>
      <dgm:spPr/>
      <dgm:t>
        <a:bodyPr/>
        <a:lstStyle/>
        <a:p>
          <a:endParaRPr lang="en-US"/>
        </a:p>
      </dgm:t>
    </dgm:pt>
    <dgm:pt modelId="{08478C47-E87F-E648-B522-C2C2C33530CD}">
      <dgm:prSet phldrT="[Text]"/>
      <dgm:spPr/>
      <dgm:t>
        <a:bodyPr/>
        <a:lstStyle/>
        <a:p>
          <a:r>
            <a:rPr lang="en-US" dirty="0" err="1"/>
            <a:t>CaMa</a:t>
          </a:r>
          <a:r>
            <a:rPr lang="en-US" dirty="0"/>
            <a:t> Flood</a:t>
          </a:r>
        </a:p>
      </dgm:t>
    </dgm:pt>
    <dgm:pt modelId="{D6C09215-0A17-3F4E-9172-FA5354E1F8C5}" type="parTrans" cxnId="{74B49DDF-F95B-5A42-8D05-12332EA53748}">
      <dgm:prSet/>
      <dgm:spPr/>
      <dgm:t>
        <a:bodyPr/>
        <a:lstStyle/>
        <a:p>
          <a:endParaRPr lang="en-US"/>
        </a:p>
      </dgm:t>
    </dgm:pt>
    <dgm:pt modelId="{C3CDD62B-C3A5-9243-A262-89953B39FD11}" type="sibTrans" cxnId="{74B49DDF-F95B-5A42-8D05-12332EA53748}">
      <dgm:prSet/>
      <dgm:spPr/>
      <dgm:t>
        <a:bodyPr/>
        <a:lstStyle/>
        <a:p>
          <a:endParaRPr lang="en-US"/>
        </a:p>
      </dgm:t>
    </dgm:pt>
    <dgm:pt modelId="{E8404624-7569-224B-A3C2-35FFE6AF5890}">
      <dgm:prSet phldrT="[Text]" custT="1"/>
      <dgm:spPr/>
      <dgm:t>
        <a:bodyPr/>
        <a:lstStyle/>
        <a:p>
          <a:r>
            <a:rPr lang="en-US" sz="1400" dirty="0">
              <a:solidFill>
                <a:schemeClr val="bg2">
                  <a:lumMod val="25000"/>
                </a:schemeClr>
              </a:solidFill>
            </a:rPr>
            <a:t>Hydraulic model</a:t>
          </a:r>
        </a:p>
      </dgm:t>
    </dgm:pt>
    <dgm:pt modelId="{340C6285-1E79-9346-AA76-93F96428C45A}" type="parTrans" cxnId="{E6E96666-1C43-764D-9725-28AAF27637EA}">
      <dgm:prSet/>
      <dgm:spPr/>
      <dgm:t>
        <a:bodyPr/>
        <a:lstStyle/>
        <a:p>
          <a:endParaRPr lang="en-US"/>
        </a:p>
      </dgm:t>
    </dgm:pt>
    <dgm:pt modelId="{BF921FBE-05DD-0A4D-BF7F-FDADA2A81B08}" type="sibTrans" cxnId="{E6E96666-1C43-764D-9725-28AAF27637EA}">
      <dgm:prSet/>
      <dgm:spPr/>
      <dgm:t>
        <a:bodyPr/>
        <a:lstStyle/>
        <a:p>
          <a:endParaRPr lang="en-US"/>
        </a:p>
      </dgm:t>
    </dgm:pt>
    <dgm:pt modelId="{541A670F-EA84-D94B-B288-30656D7608BA}">
      <dgm:prSet phldrT="[Text]"/>
      <dgm:spPr/>
      <dgm:t>
        <a:bodyPr/>
        <a:lstStyle/>
        <a:p>
          <a:r>
            <a:rPr lang="en-US" dirty="0"/>
            <a:t>BN-</a:t>
          </a:r>
          <a:r>
            <a:rPr lang="en-US" dirty="0" err="1"/>
            <a:t>FLEMOps</a:t>
          </a:r>
          <a:endParaRPr lang="en-US" dirty="0"/>
        </a:p>
      </dgm:t>
    </dgm:pt>
    <dgm:pt modelId="{52D16773-AAF7-9F49-BB8F-EB51680CF304}" type="parTrans" cxnId="{5C991B7C-3C1D-B747-A454-760BE73CE614}">
      <dgm:prSet/>
      <dgm:spPr/>
      <dgm:t>
        <a:bodyPr/>
        <a:lstStyle/>
        <a:p>
          <a:endParaRPr lang="en-US"/>
        </a:p>
      </dgm:t>
    </dgm:pt>
    <dgm:pt modelId="{FA0F8CB6-784F-3B4F-8E2A-38A6DD0042A6}" type="sibTrans" cxnId="{5C991B7C-3C1D-B747-A454-760BE73CE614}">
      <dgm:prSet/>
      <dgm:spPr/>
      <dgm:t>
        <a:bodyPr/>
        <a:lstStyle/>
        <a:p>
          <a:endParaRPr lang="en-US"/>
        </a:p>
      </dgm:t>
    </dgm:pt>
    <dgm:pt modelId="{E5264C4D-767E-F043-8149-3160FCADF9CA}">
      <dgm:prSet phldrT="[Text]" custT="1"/>
      <dgm:spPr/>
      <dgm:t>
        <a:bodyPr/>
        <a:lstStyle/>
        <a:p>
          <a:r>
            <a:rPr lang="en-US" sz="1400" dirty="0">
              <a:solidFill>
                <a:schemeClr val="bg2">
                  <a:lumMod val="25000"/>
                </a:schemeClr>
              </a:solidFill>
            </a:rPr>
            <a:t>Probabilistic flood loss model</a:t>
          </a:r>
        </a:p>
      </dgm:t>
    </dgm:pt>
    <dgm:pt modelId="{15D2F770-0D21-BF45-BB49-CB4F9623CD00}" type="parTrans" cxnId="{D3FC7B46-8C07-6A4C-9132-F0BDEF2BF3E6}">
      <dgm:prSet/>
      <dgm:spPr/>
      <dgm:t>
        <a:bodyPr/>
        <a:lstStyle/>
        <a:p>
          <a:endParaRPr lang="en-US"/>
        </a:p>
      </dgm:t>
    </dgm:pt>
    <dgm:pt modelId="{2E3CE7D9-ADE4-9748-ACE1-FBF43D657025}" type="sibTrans" cxnId="{D3FC7B46-8C07-6A4C-9132-F0BDEF2BF3E6}">
      <dgm:prSet/>
      <dgm:spPr/>
      <dgm:t>
        <a:bodyPr/>
        <a:lstStyle/>
        <a:p>
          <a:endParaRPr lang="en-US"/>
        </a:p>
      </dgm:t>
    </dgm:pt>
    <dgm:pt modelId="{2FFE22AB-6B07-4847-B255-B9703534D637}">
      <dgm:prSet/>
      <dgm:spPr/>
      <dgm:t>
        <a:bodyPr/>
        <a:lstStyle/>
        <a:p>
          <a:r>
            <a:rPr lang="en-US" dirty="0"/>
            <a:t>SWIM</a:t>
          </a:r>
        </a:p>
      </dgm:t>
    </dgm:pt>
    <dgm:pt modelId="{B265E428-D3D8-BD4C-9E23-70B6C5C1CA8E}" type="parTrans" cxnId="{6FC1A203-F697-524F-A4F9-9BE923DAA851}">
      <dgm:prSet/>
      <dgm:spPr/>
      <dgm:t>
        <a:bodyPr/>
        <a:lstStyle/>
        <a:p>
          <a:endParaRPr lang="en-US"/>
        </a:p>
      </dgm:t>
    </dgm:pt>
    <dgm:pt modelId="{3520314A-2521-2E4D-BB05-63050C1B90E8}" type="sibTrans" cxnId="{6FC1A203-F697-524F-A4F9-9BE923DAA851}">
      <dgm:prSet/>
      <dgm:spPr/>
      <dgm:t>
        <a:bodyPr/>
        <a:lstStyle/>
        <a:p>
          <a:endParaRPr lang="en-US"/>
        </a:p>
      </dgm:t>
    </dgm:pt>
    <dgm:pt modelId="{76593848-A63C-5A40-88E1-C34C9874923F}">
      <dgm:prSet custT="1"/>
      <dgm:spPr/>
      <dgm:t>
        <a:bodyPr/>
        <a:lstStyle/>
        <a:p>
          <a:r>
            <a:rPr lang="en-US" sz="1400" dirty="0">
              <a:solidFill>
                <a:schemeClr val="bg2">
                  <a:lumMod val="25000"/>
                </a:schemeClr>
              </a:solidFill>
            </a:rPr>
            <a:t>Hydrological model</a:t>
          </a:r>
        </a:p>
      </dgm:t>
    </dgm:pt>
    <dgm:pt modelId="{27597A72-A160-884A-885D-4A709FBE35C6}" type="parTrans" cxnId="{37070288-115E-014B-A301-9A5B18D84D53}">
      <dgm:prSet/>
      <dgm:spPr/>
      <dgm:t>
        <a:bodyPr/>
        <a:lstStyle/>
        <a:p>
          <a:endParaRPr lang="en-US"/>
        </a:p>
      </dgm:t>
    </dgm:pt>
    <dgm:pt modelId="{A3A4FFD1-BB7A-1A4F-9516-6507884F8FFC}" type="sibTrans" cxnId="{37070288-115E-014B-A301-9A5B18D84D53}">
      <dgm:prSet/>
      <dgm:spPr/>
      <dgm:t>
        <a:bodyPr/>
        <a:lstStyle/>
        <a:p>
          <a:endParaRPr lang="en-US"/>
        </a:p>
      </dgm:t>
    </dgm:pt>
    <dgm:pt modelId="{8C7DB246-7804-F748-A7EC-A4EEA3FBFFC7}">
      <dgm:prSet/>
      <dgm:spPr/>
      <dgm:t>
        <a:bodyPr/>
        <a:lstStyle/>
        <a:p>
          <a:r>
            <a:rPr lang="en-US" dirty="0"/>
            <a:t>CORDEX-EU</a:t>
          </a:r>
        </a:p>
      </dgm:t>
    </dgm:pt>
    <dgm:pt modelId="{76758B42-F8D7-2C44-BCDF-A4A7F66761BA}" type="parTrans" cxnId="{C79C85F2-DB19-0B43-A37B-E69B309FBD6F}">
      <dgm:prSet/>
      <dgm:spPr/>
      <dgm:t>
        <a:bodyPr/>
        <a:lstStyle/>
        <a:p>
          <a:endParaRPr lang="en-US"/>
        </a:p>
      </dgm:t>
    </dgm:pt>
    <dgm:pt modelId="{1DE099DB-CB3D-B94D-95D6-E36FFB74588A}" type="sibTrans" cxnId="{C79C85F2-DB19-0B43-A37B-E69B309FBD6F}">
      <dgm:prSet/>
      <dgm:spPr/>
      <dgm:t>
        <a:bodyPr/>
        <a:lstStyle/>
        <a:p>
          <a:endParaRPr lang="en-US"/>
        </a:p>
      </dgm:t>
    </dgm:pt>
    <dgm:pt modelId="{922179AD-687C-9A4C-93DB-17F3EE1491C9}">
      <dgm:prSet custT="1"/>
      <dgm:spPr/>
      <dgm:t>
        <a:bodyPr/>
        <a:lstStyle/>
        <a:p>
          <a:r>
            <a:rPr lang="en-US" sz="1400" dirty="0">
              <a:solidFill>
                <a:schemeClr val="bg2">
                  <a:lumMod val="25000"/>
                </a:schemeClr>
              </a:solidFill>
            </a:rPr>
            <a:t>PIK Potsdam</a:t>
          </a:r>
        </a:p>
      </dgm:t>
    </dgm:pt>
    <dgm:pt modelId="{1066359A-AEF1-6C49-85D8-E9D149D5F271}" type="parTrans" cxnId="{3E955C5F-E1A4-9142-854C-CA6EBA754648}">
      <dgm:prSet/>
      <dgm:spPr/>
      <dgm:t>
        <a:bodyPr/>
        <a:lstStyle/>
        <a:p>
          <a:endParaRPr lang="en-US"/>
        </a:p>
      </dgm:t>
    </dgm:pt>
    <dgm:pt modelId="{EFD93D5B-64E7-424F-8B0F-6AAA1795ADC2}" type="sibTrans" cxnId="{3E955C5F-E1A4-9142-854C-CA6EBA754648}">
      <dgm:prSet/>
      <dgm:spPr/>
      <dgm:t>
        <a:bodyPr/>
        <a:lstStyle/>
        <a:p>
          <a:endParaRPr lang="en-US"/>
        </a:p>
      </dgm:t>
    </dgm:pt>
    <dgm:pt modelId="{35317261-3FB9-1248-BD7F-9CB4F72C34D3}">
      <dgm:prSet phldrT="[Text]" custT="1"/>
      <dgm:spPr/>
      <dgm:t>
        <a:bodyPr/>
        <a:lstStyle/>
        <a:p>
          <a:r>
            <a:rPr lang="en-US" sz="1400" dirty="0">
              <a:solidFill>
                <a:schemeClr val="bg2">
                  <a:lumMod val="25000"/>
                </a:schemeClr>
              </a:solidFill>
            </a:rPr>
            <a:t>PIK Potsdam</a:t>
          </a:r>
        </a:p>
      </dgm:t>
    </dgm:pt>
    <dgm:pt modelId="{8BB400A7-20BD-CF47-BA58-7345E8B2B6C1}" type="parTrans" cxnId="{DD658248-C95B-AF40-B235-1E109B4DD38B}">
      <dgm:prSet/>
      <dgm:spPr/>
      <dgm:t>
        <a:bodyPr/>
        <a:lstStyle/>
        <a:p>
          <a:endParaRPr lang="en-US"/>
        </a:p>
      </dgm:t>
    </dgm:pt>
    <dgm:pt modelId="{F1F0CF6C-7289-4043-AC59-A4F84F86AD0B}" type="sibTrans" cxnId="{DD658248-C95B-AF40-B235-1E109B4DD38B}">
      <dgm:prSet/>
      <dgm:spPr/>
      <dgm:t>
        <a:bodyPr/>
        <a:lstStyle/>
        <a:p>
          <a:endParaRPr lang="en-US"/>
        </a:p>
      </dgm:t>
    </dgm:pt>
    <dgm:pt modelId="{D59274FA-6ABB-9F49-9655-5DFC668AA228}">
      <dgm:prSet phldrT="[Text]" custT="1"/>
      <dgm:spPr/>
      <dgm:t>
        <a:bodyPr/>
        <a:lstStyle/>
        <a:p>
          <a:r>
            <a:rPr lang="en-US" sz="1400" dirty="0">
              <a:solidFill>
                <a:schemeClr val="bg2">
                  <a:lumMod val="25000"/>
                </a:schemeClr>
              </a:solidFill>
            </a:rPr>
            <a:t>GFZ Potsdam</a:t>
          </a:r>
        </a:p>
      </dgm:t>
    </dgm:pt>
    <dgm:pt modelId="{37018840-B317-3544-B0A4-95DB9F750E67}" type="parTrans" cxnId="{1BB26ABB-47C8-7A45-95EE-49C866659392}">
      <dgm:prSet/>
      <dgm:spPr/>
      <dgm:t>
        <a:bodyPr/>
        <a:lstStyle/>
        <a:p>
          <a:endParaRPr lang="en-US"/>
        </a:p>
      </dgm:t>
    </dgm:pt>
    <dgm:pt modelId="{F83A447C-1E2E-3648-981A-4044622CD9B8}" type="sibTrans" cxnId="{1BB26ABB-47C8-7A45-95EE-49C866659392}">
      <dgm:prSet/>
      <dgm:spPr/>
      <dgm:t>
        <a:bodyPr/>
        <a:lstStyle/>
        <a:p>
          <a:endParaRPr lang="en-US"/>
        </a:p>
      </dgm:t>
    </dgm:pt>
    <dgm:pt modelId="{EA738B0A-828E-4145-BA4D-B80D8A0D0A56}">
      <dgm:prSet phldrT="[Text]" custT="1"/>
      <dgm:spPr/>
      <dgm:t>
        <a:bodyPr/>
        <a:lstStyle/>
        <a:p>
          <a:r>
            <a:rPr lang="en-US" sz="1400" dirty="0">
              <a:solidFill>
                <a:schemeClr val="bg2">
                  <a:lumMod val="25000"/>
                </a:schemeClr>
              </a:solidFill>
            </a:rPr>
            <a:t>Multisite, multivariate stochastic weather generator</a:t>
          </a:r>
        </a:p>
      </dgm:t>
    </dgm:pt>
    <dgm:pt modelId="{20A89E7A-FBF6-5144-8280-7A743E4FC3F1}" type="sibTrans" cxnId="{81131729-AFB7-6741-A168-D8D856F48BAD}">
      <dgm:prSet/>
      <dgm:spPr/>
      <dgm:t>
        <a:bodyPr/>
        <a:lstStyle/>
        <a:p>
          <a:endParaRPr lang="en-US"/>
        </a:p>
      </dgm:t>
    </dgm:pt>
    <dgm:pt modelId="{239A33E3-0C0E-294C-B13E-54592C01402C}" type="parTrans" cxnId="{81131729-AFB7-6741-A168-D8D856F48BAD}">
      <dgm:prSet/>
      <dgm:spPr/>
      <dgm:t>
        <a:bodyPr/>
        <a:lstStyle/>
        <a:p>
          <a:endParaRPr lang="en-US"/>
        </a:p>
      </dgm:t>
    </dgm:pt>
    <dgm:pt modelId="{71FB1C4F-32CE-8A48-8363-F9819BCCB9F7}">
      <dgm:prSet phldrT="[Text]" custT="1"/>
      <dgm:spPr/>
      <dgm:t>
        <a:bodyPr/>
        <a:lstStyle/>
        <a:p>
          <a:r>
            <a:rPr lang="en-US" sz="1400" dirty="0">
              <a:solidFill>
                <a:schemeClr val="bg2">
                  <a:lumMod val="25000"/>
                </a:schemeClr>
              </a:solidFill>
            </a:rPr>
            <a:t>Imperial College London</a:t>
          </a:r>
        </a:p>
      </dgm:t>
    </dgm:pt>
    <dgm:pt modelId="{A35ED5A8-1C36-7841-8832-84433536C9FD}" type="sibTrans" cxnId="{5BBB8B5D-798F-6C40-8D0A-398EFA3320C0}">
      <dgm:prSet/>
      <dgm:spPr/>
      <dgm:t>
        <a:bodyPr/>
        <a:lstStyle/>
        <a:p>
          <a:endParaRPr lang="en-US"/>
        </a:p>
      </dgm:t>
    </dgm:pt>
    <dgm:pt modelId="{438308CB-BF12-A64A-9CC5-CB09AB77A05D}" type="parTrans" cxnId="{5BBB8B5D-798F-6C40-8D0A-398EFA3320C0}">
      <dgm:prSet/>
      <dgm:spPr/>
      <dgm:t>
        <a:bodyPr/>
        <a:lstStyle/>
        <a:p>
          <a:endParaRPr lang="en-US"/>
        </a:p>
      </dgm:t>
    </dgm:pt>
    <dgm:pt modelId="{48BC3453-40CE-BF47-9701-1BC54BA96695}" type="pres">
      <dgm:prSet presAssocID="{71F36AA8-0E49-9F44-B3BA-C9F588613544}" presName="rootnode" presStyleCnt="0">
        <dgm:presLayoutVars>
          <dgm:chMax/>
          <dgm:chPref/>
          <dgm:dir/>
          <dgm:animLvl val="lvl"/>
        </dgm:presLayoutVars>
      </dgm:prSet>
      <dgm:spPr/>
    </dgm:pt>
    <dgm:pt modelId="{5E6F52A4-73BE-2F41-9079-795482CA67B0}" type="pres">
      <dgm:prSet presAssocID="{8C7DB246-7804-F748-A7EC-A4EEA3FBFFC7}" presName="composite" presStyleCnt="0"/>
      <dgm:spPr/>
    </dgm:pt>
    <dgm:pt modelId="{105B6FB9-2104-3840-B7FE-52DE32F3C421}" type="pres">
      <dgm:prSet presAssocID="{8C7DB246-7804-F748-A7EC-A4EEA3FBFFC7}" presName="bentUpArrow1" presStyleLbl="alignImgPlace1" presStyleIdx="0" presStyleCnt="4"/>
      <dgm:spPr/>
    </dgm:pt>
    <dgm:pt modelId="{983346F8-764C-1549-BAF5-F29C0A3D8167}" type="pres">
      <dgm:prSet presAssocID="{8C7DB246-7804-F748-A7EC-A4EEA3FBFFC7}" presName="ParentText" presStyleLbl="node1" presStyleIdx="0" presStyleCnt="5">
        <dgm:presLayoutVars>
          <dgm:chMax val="1"/>
          <dgm:chPref val="1"/>
          <dgm:bulletEnabled val="1"/>
        </dgm:presLayoutVars>
      </dgm:prSet>
      <dgm:spPr/>
    </dgm:pt>
    <dgm:pt modelId="{437ECAD6-FD1D-6043-9BED-E238FC5ECBDD}" type="pres">
      <dgm:prSet presAssocID="{8C7DB246-7804-F748-A7EC-A4EEA3FBFFC7}" presName="ChildText" presStyleLbl="revTx" presStyleIdx="0" presStyleCnt="5" custScaleX="125991" custLinFactNeighborX="19670" custLinFactNeighborY="-52948">
        <dgm:presLayoutVars>
          <dgm:chMax val="0"/>
          <dgm:chPref val="0"/>
          <dgm:bulletEnabled val="1"/>
        </dgm:presLayoutVars>
      </dgm:prSet>
      <dgm:spPr/>
    </dgm:pt>
    <dgm:pt modelId="{6E785EE3-B9A6-0C43-B4E5-901EFEBCEF46}" type="pres">
      <dgm:prSet presAssocID="{1DE099DB-CB3D-B94D-95D6-E36FFB74588A}" presName="sibTrans" presStyleCnt="0"/>
      <dgm:spPr/>
    </dgm:pt>
    <dgm:pt modelId="{786065FC-6EF8-1245-B792-82A9EE6A2F77}" type="pres">
      <dgm:prSet presAssocID="{40BD0E3D-9EB6-0E4E-8158-45E692F79A34}" presName="composite" presStyleCnt="0"/>
      <dgm:spPr/>
    </dgm:pt>
    <dgm:pt modelId="{47A8823B-EDC2-814D-9F06-5479A0CB2550}" type="pres">
      <dgm:prSet presAssocID="{40BD0E3D-9EB6-0E4E-8158-45E692F79A34}" presName="bentUpArrow1" presStyleLbl="alignImgPlace1" presStyleIdx="1" presStyleCnt="4" custLinFactNeighborX="-13874"/>
      <dgm:spPr/>
    </dgm:pt>
    <dgm:pt modelId="{A25E9C2F-2278-E34C-B071-57ADB2D61D89}" type="pres">
      <dgm:prSet presAssocID="{40BD0E3D-9EB6-0E4E-8158-45E692F79A34}" presName="ParentText" presStyleLbl="node1" presStyleIdx="1" presStyleCnt="5" custLinFactNeighborX="-5360">
        <dgm:presLayoutVars>
          <dgm:chMax val="1"/>
          <dgm:chPref val="1"/>
          <dgm:bulletEnabled val="1"/>
        </dgm:presLayoutVars>
      </dgm:prSet>
      <dgm:spPr/>
    </dgm:pt>
    <dgm:pt modelId="{6E0228B8-061A-8B40-B023-D1B1D9DC873E}" type="pres">
      <dgm:prSet presAssocID="{40BD0E3D-9EB6-0E4E-8158-45E692F79A34}" presName="ChildText" presStyleLbl="revTx" presStyleIdx="1" presStyleCnt="5" custScaleX="371932" custScaleY="109439" custLinFactX="38150" custLinFactNeighborX="100000" custLinFactNeighborY="-2341">
        <dgm:presLayoutVars>
          <dgm:chMax val="0"/>
          <dgm:chPref val="0"/>
          <dgm:bulletEnabled val="1"/>
        </dgm:presLayoutVars>
      </dgm:prSet>
      <dgm:spPr/>
    </dgm:pt>
    <dgm:pt modelId="{7CD34B21-AA0E-5D43-84B8-963DDC255A46}" type="pres">
      <dgm:prSet presAssocID="{8CA02354-74B0-2D42-BFC7-A17F634F56BB}" presName="sibTrans" presStyleCnt="0"/>
      <dgm:spPr/>
    </dgm:pt>
    <dgm:pt modelId="{1D657B24-98AC-2240-ADCB-97BA1E3C3204}" type="pres">
      <dgm:prSet presAssocID="{2FFE22AB-6B07-4847-B255-B9703534D637}" presName="composite" presStyleCnt="0"/>
      <dgm:spPr/>
    </dgm:pt>
    <dgm:pt modelId="{98F68246-8B1D-254E-A23A-E83B23E1E047}" type="pres">
      <dgm:prSet presAssocID="{2FFE22AB-6B07-4847-B255-B9703534D637}" presName="bentUpArrow1" presStyleLbl="alignImgPlace1" presStyleIdx="2" presStyleCnt="4"/>
      <dgm:spPr/>
    </dgm:pt>
    <dgm:pt modelId="{D93CABE7-16E7-104B-97D5-A69403D4C129}" type="pres">
      <dgm:prSet presAssocID="{2FFE22AB-6B07-4847-B255-B9703534D637}" presName="ParentText" presStyleLbl="node1" presStyleIdx="2" presStyleCnt="5">
        <dgm:presLayoutVars>
          <dgm:chMax val="1"/>
          <dgm:chPref val="1"/>
          <dgm:bulletEnabled val="1"/>
        </dgm:presLayoutVars>
      </dgm:prSet>
      <dgm:spPr/>
    </dgm:pt>
    <dgm:pt modelId="{6A06C52A-19DE-3647-9AFE-885DD0346DED}" type="pres">
      <dgm:prSet presAssocID="{2FFE22AB-6B07-4847-B255-B9703534D637}" presName="ChildText" presStyleLbl="revTx" presStyleIdx="2" presStyleCnt="5" custScaleX="269976" custLinFactNeighborX="89931" custLinFactNeighborY="-3440">
        <dgm:presLayoutVars>
          <dgm:chMax val="0"/>
          <dgm:chPref val="0"/>
          <dgm:bulletEnabled val="1"/>
        </dgm:presLayoutVars>
      </dgm:prSet>
      <dgm:spPr/>
    </dgm:pt>
    <dgm:pt modelId="{9B2779D1-BB55-2241-815E-D2FE93D2627A}" type="pres">
      <dgm:prSet presAssocID="{3520314A-2521-2E4D-BB05-63050C1B90E8}" presName="sibTrans" presStyleCnt="0"/>
      <dgm:spPr/>
    </dgm:pt>
    <dgm:pt modelId="{B3C356A1-8F2B-BE4D-8D34-AB39B6E58A29}" type="pres">
      <dgm:prSet presAssocID="{08478C47-E87F-E648-B522-C2C2C33530CD}" presName="composite" presStyleCnt="0"/>
      <dgm:spPr/>
    </dgm:pt>
    <dgm:pt modelId="{92ADF225-8E7F-1A4C-BCF9-A1E9094C3CF0}" type="pres">
      <dgm:prSet presAssocID="{08478C47-E87F-E648-B522-C2C2C33530CD}" presName="bentUpArrow1" presStyleLbl="alignImgPlace1" presStyleIdx="3" presStyleCnt="4"/>
      <dgm:spPr/>
    </dgm:pt>
    <dgm:pt modelId="{F2D12339-AD94-1B43-BB35-5A39A5ADF4B4}" type="pres">
      <dgm:prSet presAssocID="{08478C47-E87F-E648-B522-C2C2C33530CD}" presName="ParentText" presStyleLbl="node1" presStyleIdx="3" presStyleCnt="5">
        <dgm:presLayoutVars>
          <dgm:chMax val="1"/>
          <dgm:chPref val="1"/>
          <dgm:bulletEnabled val="1"/>
        </dgm:presLayoutVars>
      </dgm:prSet>
      <dgm:spPr/>
    </dgm:pt>
    <dgm:pt modelId="{8D9B835F-7BBD-3D49-A42C-95062A76391F}" type="pres">
      <dgm:prSet presAssocID="{08478C47-E87F-E648-B522-C2C2C33530CD}" presName="ChildText" presStyleLbl="revTx" presStyleIdx="3" presStyleCnt="5" custScaleX="245118" custLinFactNeighborX="80153" custLinFactNeighborY="4781">
        <dgm:presLayoutVars>
          <dgm:chMax val="0"/>
          <dgm:chPref val="0"/>
          <dgm:bulletEnabled val="1"/>
        </dgm:presLayoutVars>
      </dgm:prSet>
      <dgm:spPr/>
    </dgm:pt>
    <dgm:pt modelId="{3A1EF8D6-600F-A349-A73F-F739C1498B9C}" type="pres">
      <dgm:prSet presAssocID="{C3CDD62B-C3A5-9243-A262-89953B39FD11}" presName="sibTrans" presStyleCnt="0"/>
      <dgm:spPr/>
    </dgm:pt>
    <dgm:pt modelId="{3D5D4BAF-BC9A-2F46-8395-EF37C044387F}" type="pres">
      <dgm:prSet presAssocID="{541A670F-EA84-D94B-B288-30656D7608BA}" presName="composite" presStyleCnt="0"/>
      <dgm:spPr/>
    </dgm:pt>
    <dgm:pt modelId="{1604BC3D-5FA1-8145-A40C-8F68A4512CDE}" type="pres">
      <dgm:prSet presAssocID="{541A670F-EA84-D94B-B288-30656D7608BA}" presName="ParentText" presStyleLbl="node1" presStyleIdx="4" presStyleCnt="5">
        <dgm:presLayoutVars>
          <dgm:chMax val="1"/>
          <dgm:chPref val="1"/>
          <dgm:bulletEnabled val="1"/>
        </dgm:presLayoutVars>
      </dgm:prSet>
      <dgm:spPr/>
    </dgm:pt>
    <dgm:pt modelId="{9F650BB9-5271-424E-B415-B6EB557E17A1}" type="pres">
      <dgm:prSet presAssocID="{541A670F-EA84-D94B-B288-30656D7608BA}" presName="FinalChildText" presStyleLbl="revTx" presStyleIdx="4" presStyleCnt="5" custScaleX="386523" custLinFactX="63785" custLinFactNeighborX="100000" custLinFactNeighborY="-13880">
        <dgm:presLayoutVars>
          <dgm:chMax val="0"/>
          <dgm:chPref val="0"/>
          <dgm:bulletEnabled val="1"/>
        </dgm:presLayoutVars>
      </dgm:prSet>
      <dgm:spPr/>
    </dgm:pt>
  </dgm:ptLst>
  <dgm:cxnLst>
    <dgm:cxn modelId="{6FC1A203-F697-524F-A4F9-9BE923DAA851}" srcId="{71F36AA8-0E49-9F44-B3BA-C9F588613544}" destId="{2FFE22AB-6B07-4847-B255-B9703534D637}" srcOrd="2" destOrd="0" parTransId="{B265E428-D3D8-BD4C-9E23-70B6C5C1CA8E}" sibTransId="{3520314A-2521-2E4D-BB05-63050C1B90E8}"/>
    <dgm:cxn modelId="{982F3B0E-487A-4B1F-BE61-7E089C2E6194}" type="presOf" srcId="{71F36AA8-0E49-9F44-B3BA-C9F588613544}" destId="{48BC3453-40CE-BF47-9701-1BC54BA96695}" srcOrd="0" destOrd="0" presId="urn:microsoft.com/office/officeart/2005/8/layout/StepDownProcess"/>
    <dgm:cxn modelId="{6B2D7915-162C-44AA-9780-98073D29343B}" type="presOf" srcId="{2FFE22AB-6B07-4847-B255-B9703534D637}" destId="{D93CABE7-16E7-104B-97D5-A69403D4C129}" srcOrd="0" destOrd="0" presId="urn:microsoft.com/office/officeart/2005/8/layout/StepDownProcess"/>
    <dgm:cxn modelId="{46BA311C-6E26-47AF-8150-71717BB4DD2F}" type="presOf" srcId="{76593848-A63C-5A40-88E1-C34C9874923F}" destId="{6A06C52A-19DE-3647-9AFE-885DD0346DED}" srcOrd="0" destOrd="0" presId="urn:microsoft.com/office/officeart/2005/8/layout/StepDownProcess"/>
    <dgm:cxn modelId="{AA890727-8831-4D7B-AE9D-5C56B500AAAD}" type="presOf" srcId="{922179AD-687C-9A4C-93DB-17F3EE1491C9}" destId="{6A06C52A-19DE-3647-9AFE-885DD0346DED}" srcOrd="0" destOrd="1" presId="urn:microsoft.com/office/officeart/2005/8/layout/StepDownProcess"/>
    <dgm:cxn modelId="{81131729-AFB7-6741-A168-D8D856F48BAD}" srcId="{40BD0E3D-9EB6-0E4E-8158-45E692F79A34}" destId="{EA738B0A-828E-4145-BA4D-B80D8A0D0A56}" srcOrd="0" destOrd="0" parTransId="{239A33E3-0C0E-294C-B13E-54592C01402C}" sibTransId="{20A89E7A-FBF6-5144-8280-7A743E4FC3F1}"/>
    <dgm:cxn modelId="{2F8A3536-1EDE-4472-8B18-D67618BCBA9C}" type="presOf" srcId="{8C7DB246-7804-F748-A7EC-A4EEA3FBFFC7}" destId="{983346F8-764C-1549-BAF5-F29C0A3D8167}" srcOrd="0" destOrd="0" presId="urn:microsoft.com/office/officeart/2005/8/layout/StepDownProcess"/>
    <dgm:cxn modelId="{5BBB8B5D-798F-6C40-8D0A-398EFA3320C0}" srcId="{40BD0E3D-9EB6-0E4E-8158-45E692F79A34}" destId="{71FB1C4F-32CE-8A48-8363-F9819BCCB9F7}" srcOrd="1" destOrd="0" parTransId="{438308CB-BF12-A64A-9CC5-CB09AB77A05D}" sibTransId="{A35ED5A8-1C36-7841-8832-84433536C9FD}"/>
    <dgm:cxn modelId="{3E955C5F-E1A4-9142-854C-CA6EBA754648}" srcId="{2FFE22AB-6B07-4847-B255-B9703534D637}" destId="{922179AD-687C-9A4C-93DB-17F3EE1491C9}" srcOrd="1" destOrd="0" parTransId="{1066359A-AEF1-6C49-85D8-E9D149D5F271}" sibTransId="{EFD93D5B-64E7-424F-8B0F-6AAA1795ADC2}"/>
    <dgm:cxn modelId="{E6E96666-1C43-764D-9725-28AAF27637EA}" srcId="{08478C47-E87F-E648-B522-C2C2C33530CD}" destId="{E8404624-7569-224B-A3C2-35FFE6AF5890}" srcOrd="0" destOrd="0" parTransId="{340C6285-1E79-9346-AA76-93F96428C45A}" sibTransId="{BF921FBE-05DD-0A4D-BF7F-FDADA2A81B08}"/>
    <dgm:cxn modelId="{D3FC7B46-8C07-6A4C-9132-F0BDEF2BF3E6}" srcId="{541A670F-EA84-D94B-B288-30656D7608BA}" destId="{E5264C4D-767E-F043-8149-3160FCADF9CA}" srcOrd="0" destOrd="0" parTransId="{15D2F770-0D21-BF45-BB49-CB4F9623CD00}" sibTransId="{2E3CE7D9-ADE4-9748-ACE1-FBF43D657025}"/>
    <dgm:cxn modelId="{DD658248-C95B-AF40-B235-1E109B4DD38B}" srcId="{08478C47-E87F-E648-B522-C2C2C33530CD}" destId="{35317261-3FB9-1248-BD7F-9CB4F72C34D3}" srcOrd="1" destOrd="0" parTransId="{8BB400A7-20BD-CF47-BA58-7345E8B2B6C1}" sibTransId="{F1F0CF6C-7289-4043-AC59-A4F84F86AD0B}"/>
    <dgm:cxn modelId="{5C991B7C-3C1D-B747-A454-760BE73CE614}" srcId="{71F36AA8-0E49-9F44-B3BA-C9F588613544}" destId="{541A670F-EA84-D94B-B288-30656D7608BA}" srcOrd="4" destOrd="0" parTransId="{52D16773-AAF7-9F49-BB8F-EB51680CF304}" sibTransId="{FA0F8CB6-784F-3B4F-8E2A-38A6DD0042A6}"/>
    <dgm:cxn modelId="{37070288-115E-014B-A301-9A5B18D84D53}" srcId="{2FFE22AB-6B07-4847-B255-B9703534D637}" destId="{76593848-A63C-5A40-88E1-C34C9874923F}" srcOrd="0" destOrd="0" parTransId="{27597A72-A160-884A-885D-4A709FBE35C6}" sibTransId="{A3A4FFD1-BB7A-1A4F-9516-6507884F8FFC}"/>
    <dgm:cxn modelId="{75078988-83AB-4128-8013-2003AB080660}" type="presOf" srcId="{EA738B0A-828E-4145-BA4D-B80D8A0D0A56}" destId="{6E0228B8-061A-8B40-B023-D1B1D9DC873E}" srcOrd="0" destOrd="0" presId="urn:microsoft.com/office/officeart/2005/8/layout/StepDownProcess"/>
    <dgm:cxn modelId="{E8DC7698-CBD3-2640-9A98-D4DB77C7E05D}" srcId="{71F36AA8-0E49-9F44-B3BA-C9F588613544}" destId="{40BD0E3D-9EB6-0E4E-8158-45E692F79A34}" srcOrd="1" destOrd="0" parTransId="{20430A75-A289-6E43-8FAD-D237768DFB05}" sibTransId="{8CA02354-74B0-2D42-BFC7-A17F634F56BB}"/>
    <dgm:cxn modelId="{8283B1A2-49A5-4BC1-A3D5-6D14BD3C2B41}" type="presOf" srcId="{D59274FA-6ABB-9F49-9655-5DFC668AA228}" destId="{9F650BB9-5271-424E-B415-B6EB557E17A1}" srcOrd="0" destOrd="1" presId="urn:microsoft.com/office/officeart/2005/8/layout/StepDownProcess"/>
    <dgm:cxn modelId="{02FC58A8-2121-45ED-B813-8243ABC12F36}" type="presOf" srcId="{08478C47-E87F-E648-B522-C2C2C33530CD}" destId="{F2D12339-AD94-1B43-BB35-5A39A5ADF4B4}" srcOrd="0" destOrd="0" presId="urn:microsoft.com/office/officeart/2005/8/layout/StepDownProcess"/>
    <dgm:cxn modelId="{186EDDAC-E69C-46D1-9FD8-DAFE4B01907D}" type="presOf" srcId="{541A670F-EA84-D94B-B288-30656D7608BA}" destId="{1604BC3D-5FA1-8145-A40C-8F68A4512CDE}" srcOrd="0" destOrd="0" presId="urn:microsoft.com/office/officeart/2005/8/layout/StepDownProcess"/>
    <dgm:cxn modelId="{A5CE5FB5-0452-4E6E-A038-97118F2ED8DD}" type="presOf" srcId="{35317261-3FB9-1248-BD7F-9CB4F72C34D3}" destId="{8D9B835F-7BBD-3D49-A42C-95062A76391F}" srcOrd="0" destOrd="1" presId="urn:microsoft.com/office/officeart/2005/8/layout/StepDownProcess"/>
    <dgm:cxn modelId="{CCB395B9-B39F-4948-8674-FDF6A13AA707}" type="presOf" srcId="{40BD0E3D-9EB6-0E4E-8158-45E692F79A34}" destId="{A25E9C2F-2278-E34C-B071-57ADB2D61D89}" srcOrd="0" destOrd="0" presId="urn:microsoft.com/office/officeart/2005/8/layout/StepDownProcess"/>
    <dgm:cxn modelId="{1BB26ABB-47C8-7A45-95EE-49C866659392}" srcId="{541A670F-EA84-D94B-B288-30656D7608BA}" destId="{D59274FA-6ABB-9F49-9655-5DFC668AA228}" srcOrd="1" destOrd="0" parTransId="{37018840-B317-3544-B0A4-95DB9F750E67}" sibTransId="{F83A447C-1E2E-3648-981A-4044622CD9B8}"/>
    <dgm:cxn modelId="{3B9587C6-790D-41EA-AF0D-C80AC656F364}" type="presOf" srcId="{E8404624-7569-224B-A3C2-35FFE6AF5890}" destId="{8D9B835F-7BBD-3D49-A42C-95062A76391F}" srcOrd="0" destOrd="0" presId="urn:microsoft.com/office/officeart/2005/8/layout/StepDownProcess"/>
    <dgm:cxn modelId="{B110B9D2-4160-49F7-9174-1364E52E17F7}" type="presOf" srcId="{71FB1C4F-32CE-8A48-8363-F9819BCCB9F7}" destId="{6E0228B8-061A-8B40-B023-D1B1D9DC873E}" srcOrd="0" destOrd="1" presId="urn:microsoft.com/office/officeart/2005/8/layout/StepDownProcess"/>
    <dgm:cxn modelId="{74B49DDF-F95B-5A42-8D05-12332EA53748}" srcId="{71F36AA8-0E49-9F44-B3BA-C9F588613544}" destId="{08478C47-E87F-E648-B522-C2C2C33530CD}" srcOrd="3" destOrd="0" parTransId="{D6C09215-0A17-3F4E-9172-FA5354E1F8C5}" sibTransId="{C3CDD62B-C3A5-9243-A262-89953B39FD11}"/>
    <dgm:cxn modelId="{C93796E9-7440-41C5-BA00-A3E5A4534985}" type="presOf" srcId="{E5264C4D-767E-F043-8149-3160FCADF9CA}" destId="{9F650BB9-5271-424E-B415-B6EB557E17A1}" srcOrd="0" destOrd="0" presId="urn:microsoft.com/office/officeart/2005/8/layout/StepDownProcess"/>
    <dgm:cxn modelId="{C79C85F2-DB19-0B43-A37B-E69B309FBD6F}" srcId="{71F36AA8-0E49-9F44-B3BA-C9F588613544}" destId="{8C7DB246-7804-F748-A7EC-A4EEA3FBFFC7}" srcOrd="0" destOrd="0" parTransId="{76758B42-F8D7-2C44-BCDF-A4A7F66761BA}" sibTransId="{1DE099DB-CB3D-B94D-95D6-E36FFB74588A}"/>
    <dgm:cxn modelId="{39E7D324-7F08-4D8E-A2AD-C8CF10999BEB}" type="presParOf" srcId="{48BC3453-40CE-BF47-9701-1BC54BA96695}" destId="{5E6F52A4-73BE-2F41-9079-795482CA67B0}" srcOrd="0" destOrd="0" presId="urn:microsoft.com/office/officeart/2005/8/layout/StepDownProcess"/>
    <dgm:cxn modelId="{8F4FC6B3-C5F3-4899-9B49-39513E881DA5}" type="presParOf" srcId="{5E6F52A4-73BE-2F41-9079-795482CA67B0}" destId="{105B6FB9-2104-3840-B7FE-52DE32F3C421}" srcOrd="0" destOrd="0" presId="urn:microsoft.com/office/officeart/2005/8/layout/StepDownProcess"/>
    <dgm:cxn modelId="{0FDFCD8E-5DD2-4A1E-8E48-AE2344957B74}" type="presParOf" srcId="{5E6F52A4-73BE-2F41-9079-795482CA67B0}" destId="{983346F8-764C-1549-BAF5-F29C0A3D8167}" srcOrd="1" destOrd="0" presId="urn:microsoft.com/office/officeart/2005/8/layout/StepDownProcess"/>
    <dgm:cxn modelId="{F2B3E3BE-72DD-4906-8779-D2AED4A207B5}" type="presParOf" srcId="{5E6F52A4-73BE-2F41-9079-795482CA67B0}" destId="{437ECAD6-FD1D-6043-9BED-E238FC5ECBDD}" srcOrd="2" destOrd="0" presId="urn:microsoft.com/office/officeart/2005/8/layout/StepDownProcess"/>
    <dgm:cxn modelId="{94065C9D-0635-4F39-B4C6-DA747C9742D6}" type="presParOf" srcId="{48BC3453-40CE-BF47-9701-1BC54BA96695}" destId="{6E785EE3-B9A6-0C43-B4E5-901EFEBCEF46}" srcOrd="1" destOrd="0" presId="urn:microsoft.com/office/officeart/2005/8/layout/StepDownProcess"/>
    <dgm:cxn modelId="{2812D461-F8C2-48CE-8916-FF09F3BC45BF}" type="presParOf" srcId="{48BC3453-40CE-BF47-9701-1BC54BA96695}" destId="{786065FC-6EF8-1245-B792-82A9EE6A2F77}" srcOrd="2" destOrd="0" presId="urn:microsoft.com/office/officeart/2005/8/layout/StepDownProcess"/>
    <dgm:cxn modelId="{7AF7F2B1-4269-4594-B5C3-B8987A490115}" type="presParOf" srcId="{786065FC-6EF8-1245-B792-82A9EE6A2F77}" destId="{47A8823B-EDC2-814D-9F06-5479A0CB2550}" srcOrd="0" destOrd="0" presId="urn:microsoft.com/office/officeart/2005/8/layout/StepDownProcess"/>
    <dgm:cxn modelId="{939DCB7E-3770-43CB-BBFB-B656BC0539FF}" type="presParOf" srcId="{786065FC-6EF8-1245-B792-82A9EE6A2F77}" destId="{A25E9C2F-2278-E34C-B071-57ADB2D61D89}" srcOrd="1" destOrd="0" presId="urn:microsoft.com/office/officeart/2005/8/layout/StepDownProcess"/>
    <dgm:cxn modelId="{66B7B952-EE14-4224-B922-B9D89AF69364}" type="presParOf" srcId="{786065FC-6EF8-1245-B792-82A9EE6A2F77}" destId="{6E0228B8-061A-8B40-B023-D1B1D9DC873E}" srcOrd="2" destOrd="0" presId="urn:microsoft.com/office/officeart/2005/8/layout/StepDownProcess"/>
    <dgm:cxn modelId="{22DFF54B-4008-477B-8FFF-AA819CBEF90D}" type="presParOf" srcId="{48BC3453-40CE-BF47-9701-1BC54BA96695}" destId="{7CD34B21-AA0E-5D43-84B8-963DDC255A46}" srcOrd="3" destOrd="0" presId="urn:microsoft.com/office/officeart/2005/8/layout/StepDownProcess"/>
    <dgm:cxn modelId="{FC99AEB6-CB7F-4CC5-AD05-A192C5F61BB0}" type="presParOf" srcId="{48BC3453-40CE-BF47-9701-1BC54BA96695}" destId="{1D657B24-98AC-2240-ADCB-97BA1E3C3204}" srcOrd="4" destOrd="0" presId="urn:microsoft.com/office/officeart/2005/8/layout/StepDownProcess"/>
    <dgm:cxn modelId="{BBAD0DB3-45C7-4535-8825-8ED6E391BC26}" type="presParOf" srcId="{1D657B24-98AC-2240-ADCB-97BA1E3C3204}" destId="{98F68246-8B1D-254E-A23A-E83B23E1E047}" srcOrd="0" destOrd="0" presId="urn:microsoft.com/office/officeart/2005/8/layout/StepDownProcess"/>
    <dgm:cxn modelId="{79D66A4F-0576-4BCE-AD18-601E8474E4D9}" type="presParOf" srcId="{1D657B24-98AC-2240-ADCB-97BA1E3C3204}" destId="{D93CABE7-16E7-104B-97D5-A69403D4C129}" srcOrd="1" destOrd="0" presId="urn:microsoft.com/office/officeart/2005/8/layout/StepDownProcess"/>
    <dgm:cxn modelId="{4E84F415-69D7-4FA4-918F-A7850F284B23}" type="presParOf" srcId="{1D657B24-98AC-2240-ADCB-97BA1E3C3204}" destId="{6A06C52A-19DE-3647-9AFE-885DD0346DED}" srcOrd="2" destOrd="0" presId="urn:microsoft.com/office/officeart/2005/8/layout/StepDownProcess"/>
    <dgm:cxn modelId="{AA26627F-FAF0-4ABD-9B12-FD2C23151728}" type="presParOf" srcId="{48BC3453-40CE-BF47-9701-1BC54BA96695}" destId="{9B2779D1-BB55-2241-815E-D2FE93D2627A}" srcOrd="5" destOrd="0" presId="urn:microsoft.com/office/officeart/2005/8/layout/StepDownProcess"/>
    <dgm:cxn modelId="{E6514BDA-5379-4B1A-88A3-DC52188E774F}" type="presParOf" srcId="{48BC3453-40CE-BF47-9701-1BC54BA96695}" destId="{B3C356A1-8F2B-BE4D-8D34-AB39B6E58A29}" srcOrd="6" destOrd="0" presId="urn:microsoft.com/office/officeart/2005/8/layout/StepDownProcess"/>
    <dgm:cxn modelId="{94427B17-66DD-41CB-B2EB-3C6E5817A60B}" type="presParOf" srcId="{B3C356A1-8F2B-BE4D-8D34-AB39B6E58A29}" destId="{92ADF225-8E7F-1A4C-BCF9-A1E9094C3CF0}" srcOrd="0" destOrd="0" presId="urn:microsoft.com/office/officeart/2005/8/layout/StepDownProcess"/>
    <dgm:cxn modelId="{D8B54FD7-DF4F-4840-94FA-927A7A47A5E4}" type="presParOf" srcId="{B3C356A1-8F2B-BE4D-8D34-AB39B6E58A29}" destId="{F2D12339-AD94-1B43-BB35-5A39A5ADF4B4}" srcOrd="1" destOrd="0" presId="urn:microsoft.com/office/officeart/2005/8/layout/StepDownProcess"/>
    <dgm:cxn modelId="{A3018D66-F405-4AA1-BF96-DFAA29ED5F9D}" type="presParOf" srcId="{B3C356A1-8F2B-BE4D-8D34-AB39B6E58A29}" destId="{8D9B835F-7BBD-3D49-A42C-95062A76391F}" srcOrd="2" destOrd="0" presId="urn:microsoft.com/office/officeart/2005/8/layout/StepDownProcess"/>
    <dgm:cxn modelId="{E19BE2E7-84ED-4162-A146-94BD7146994A}" type="presParOf" srcId="{48BC3453-40CE-BF47-9701-1BC54BA96695}" destId="{3A1EF8D6-600F-A349-A73F-F739C1498B9C}" srcOrd="7" destOrd="0" presId="urn:microsoft.com/office/officeart/2005/8/layout/StepDownProcess"/>
    <dgm:cxn modelId="{7948E2F3-6A78-4BFC-B138-33C08907DBF2}" type="presParOf" srcId="{48BC3453-40CE-BF47-9701-1BC54BA96695}" destId="{3D5D4BAF-BC9A-2F46-8395-EF37C044387F}" srcOrd="8" destOrd="0" presId="urn:microsoft.com/office/officeart/2005/8/layout/StepDownProcess"/>
    <dgm:cxn modelId="{E7B9D86D-EDCF-4ABD-889C-5C945E427A84}" type="presParOf" srcId="{3D5D4BAF-BC9A-2F46-8395-EF37C044387F}" destId="{1604BC3D-5FA1-8145-A40C-8F68A4512CDE}" srcOrd="0" destOrd="0" presId="urn:microsoft.com/office/officeart/2005/8/layout/StepDownProcess"/>
    <dgm:cxn modelId="{A6F978AA-8E32-42E0-B078-AA0FB9ABACEC}" type="presParOf" srcId="{3D5D4BAF-BC9A-2F46-8395-EF37C044387F}" destId="{9F650BB9-5271-424E-B415-B6EB557E17A1}"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B6FB9-2104-3840-B7FE-52DE32F3C421}">
      <dsp:nvSpPr>
        <dsp:cNvPr id="0" name=""/>
        <dsp:cNvSpPr/>
      </dsp:nvSpPr>
      <dsp:spPr>
        <a:xfrm rot="5400000">
          <a:off x="2470286" y="862351"/>
          <a:ext cx="750491" cy="854408"/>
        </a:xfrm>
        <a:prstGeom prst="bentUpArrow">
          <a:avLst>
            <a:gd name="adj1" fmla="val 32840"/>
            <a:gd name="adj2" fmla="val 25000"/>
            <a:gd name="adj3" fmla="val 3578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3346F8-764C-1549-BAF5-F29C0A3D8167}">
      <dsp:nvSpPr>
        <dsp:cNvPr id="0" name=""/>
        <dsp:cNvSpPr/>
      </dsp:nvSpPr>
      <dsp:spPr>
        <a:xfrm>
          <a:off x="2271451" y="30416"/>
          <a:ext cx="1263386" cy="884329"/>
        </a:xfrm>
        <a:prstGeom prst="roundRect">
          <a:avLst>
            <a:gd name="adj" fmla="val 1667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CORDEX-EU</a:t>
          </a:r>
        </a:p>
      </dsp:txBody>
      <dsp:txXfrm>
        <a:off x="2314628" y="73593"/>
        <a:ext cx="1177032" cy="797975"/>
      </dsp:txXfrm>
    </dsp:sp>
    <dsp:sp modelId="{437ECAD6-FD1D-6043-9BED-E238FC5ECBDD}">
      <dsp:nvSpPr>
        <dsp:cNvPr id="0" name=""/>
        <dsp:cNvSpPr/>
      </dsp:nvSpPr>
      <dsp:spPr>
        <a:xfrm>
          <a:off x="3596168" y="0"/>
          <a:ext cx="1157689" cy="714754"/>
        </a:xfrm>
        <a:prstGeom prst="rect">
          <a:avLst/>
        </a:prstGeom>
        <a:noFill/>
        <a:ln>
          <a:noFill/>
        </a:ln>
        <a:effectLst/>
      </dsp:spPr>
      <dsp:style>
        <a:lnRef idx="0">
          <a:scrgbClr r="0" g="0" b="0"/>
        </a:lnRef>
        <a:fillRef idx="0">
          <a:scrgbClr r="0" g="0" b="0"/>
        </a:fillRef>
        <a:effectRef idx="0">
          <a:scrgbClr r="0" g="0" b="0"/>
        </a:effectRef>
        <a:fontRef idx="minor"/>
      </dsp:style>
    </dsp:sp>
    <dsp:sp modelId="{47A8823B-EDC2-814D-9F06-5479A0CB2550}">
      <dsp:nvSpPr>
        <dsp:cNvPr id="0" name=""/>
        <dsp:cNvSpPr/>
      </dsp:nvSpPr>
      <dsp:spPr>
        <a:xfrm rot="5400000">
          <a:off x="3456545" y="1855745"/>
          <a:ext cx="750491" cy="854408"/>
        </a:xfrm>
        <a:prstGeom prst="bentUpArrow">
          <a:avLst>
            <a:gd name="adj1" fmla="val 32840"/>
            <a:gd name="adj2" fmla="val 25000"/>
            <a:gd name="adj3" fmla="val 35780"/>
          </a:avLst>
        </a:prstGeom>
        <a:solidFill>
          <a:schemeClr val="accent5">
            <a:tint val="50000"/>
            <a:hueOff val="17459"/>
            <a:satOff val="-964"/>
            <a:lumOff val="37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5E9C2F-2278-E34C-B071-57ADB2D61D89}">
      <dsp:nvSpPr>
        <dsp:cNvPr id="0" name=""/>
        <dsp:cNvSpPr/>
      </dsp:nvSpPr>
      <dsp:spPr>
        <a:xfrm>
          <a:off x="3308533" y="1023810"/>
          <a:ext cx="1263386" cy="884329"/>
        </a:xfrm>
        <a:prstGeom prst="roundRect">
          <a:avLst>
            <a:gd name="adj" fmla="val 16670"/>
          </a:avLst>
        </a:prstGeom>
        <a:solidFill>
          <a:schemeClr val="accent5">
            <a:shade val="80000"/>
            <a:hueOff val="87321"/>
            <a:satOff val="-1564"/>
            <a:lumOff val="6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IMAGE</a:t>
          </a:r>
        </a:p>
      </dsp:txBody>
      <dsp:txXfrm>
        <a:off x="3351710" y="1066987"/>
        <a:ext cx="1177032" cy="797975"/>
      </dsp:txXfrm>
    </dsp:sp>
    <dsp:sp modelId="{6E0228B8-061A-8B40-B023-D1B1D9DC873E}">
      <dsp:nvSpPr>
        <dsp:cNvPr id="0" name=""/>
        <dsp:cNvSpPr/>
      </dsp:nvSpPr>
      <dsp:spPr>
        <a:xfrm>
          <a:off x="4659705" y="1057686"/>
          <a:ext cx="3417560" cy="78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Multisite, multivariate stochastic weather generator</a:t>
          </a:r>
        </a:p>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Imperial College London</a:t>
          </a:r>
        </a:p>
      </dsp:txBody>
      <dsp:txXfrm>
        <a:off x="4659705" y="1057686"/>
        <a:ext cx="3417560" cy="782219"/>
      </dsp:txXfrm>
    </dsp:sp>
    <dsp:sp modelId="{98F68246-8B1D-254E-A23A-E83B23E1E047}">
      <dsp:nvSpPr>
        <dsp:cNvPr id="0" name=""/>
        <dsp:cNvSpPr/>
      </dsp:nvSpPr>
      <dsp:spPr>
        <a:xfrm rot="5400000">
          <a:off x="4679884" y="2849140"/>
          <a:ext cx="750491" cy="854408"/>
        </a:xfrm>
        <a:prstGeom prst="bentUpArrow">
          <a:avLst>
            <a:gd name="adj1" fmla="val 32840"/>
            <a:gd name="adj2" fmla="val 25000"/>
            <a:gd name="adj3" fmla="val 35780"/>
          </a:avLst>
        </a:prstGeom>
        <a:solidFill>
          <a:schemeClr val="accent5">
            <a:tint val="50000"/>
            <a:hueOff val="34918"/>
            <a:satOff val="-1927"/>
            <a:lumOff val="74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3CABE7-16E7-104B-97D5-A69403D4C129}">
      <dsp:nvSpPr>
        <dsp:cNvPr id="0" name=""/>
        <dsp:cNvSpPr/>
      </dsp:nvSpPr>
      <dsp:spPr>
        <a:xfrm>
          <a:off x="4481050" y="2017204"/>
          <a:ext cx="1263386" cy="884329"/>
        </a:xfrm>
        <a:prstGeom prst="roundRect">
          <a:avLst>
            <a:gd name="adj" fmla="val 16670"/>
          </a:avLst>
        </a:prstGeom>
        <a:solidFill>
          <a:schemeClr val="accent5">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SWIM</a:t>
          </a:r>
        </a:p>
      </dsp:txBody>
      <dsp:txXfrm>
        <a:off x="4524227" y="2060381"/>
        <a:ext cx="1177032" cy="797975"/>
      </dsp:txXfrm>
    </dsp:sp>
    <dsp:sp modelId="{6A06C52A-19DE-3647-9AFE-885DD0346DED}">
      <dsp:nvSpPr>
        <dsp:cNvPr id="0" name=""/>
        <dsp:cNvSpPr/>
      </dsp:nvSpPr>
      <dsp:spPr>
        <a:xfrm>
          <a:off x="5789856" y="2076958"/>
          <a:ext cx="2480720" cy="714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Hydrological model</a:t>
          </a:r>
        </a:p>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PIK Potsdam</a:t>
          </a:r>
        </a:p>
      </dsp:txBody>
      <dsp:txXfrm>
        <a:off x="5789856" y="2076958"/>
        <a:ext cx="2480720" cy="714754"/>
      </dsp:txXfrm>
    </dsp:sp>
    <dsp:sp modelId="{92ADF225-8E7F-1A4C-BCF9-A1E9094C3CF0}">
      <dsp:nvSpPr>
        <dsp:cNvPr id="0" name=""/>
        <dsp:cNvSpPr/>
      </dsp:nvSpPr>
      <dsp:spPr>
        <a:xfrm rot="5400000">
          <a:off x="5784684" y="3842534"/>
          <a:ext cx="750491" cy="854408"/>
        </a:xfrm>
        <a:prstGeom prst="bentUpArrow">
          <a:avLst>
            <a:gd name="adj1" fmla="val 32840"/>
            <a:gd name="adj2" fmla="val 25000"/>
            <a:gd name="adj3" fmla="val 35780"/>
          </a:avLst>
        </a:prstGeom>
        <a:solidFill>
          <a:schemeClr val="accent5">
            <a:tint val="50000"/>
            <a:hueOff val="52377"/>
            <a:satOff val="-2891"/>
            <a:lumOff val="111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D12339-AD94-1B43-BB35-5A39A5ADF4B4}">
      <dsp:nvSpPr>
        <dsp:cNvPr id="0" name=""/>
        <dsp:cNvSpPr/>
      </dsp:nvSpPr>
      <dsp:spPr>
        <a:xfrm>
          <a:off x="5585849" y="3010598"/>
          <a:ext cx="1263386" cy="884329"/>
        </a:xfrm>
        <a:prstGeom prst="roundRect">
          <a:avLst>
            <a:gd name="adj" fmla="val 16670"/>
          </a:avLst>
        </a:prstGeom>
        <a:solidFill>
          <a:schemeClr val="accent5">
            <a:shade val="80000"/>
            <a:hueOff val="261962"/>
            <a:satOff val="-4692"/>
            <a:lumOff val="199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t>CaMa</a:t>
          </a:r>
          <a:r>
            <a:rPr lang="en-US" sz="2100" kern="1200" dirty="0"/>
            <a:t> Flood</a:t>
          </a:r>
        </a:p>
      </dsp:txBody>
      <dsp:txXfrm>
        <a:off x="5629026" y="3053775"/>
        <a:ext cx="1177032" cy="797975"/>
      </dsp:txXfrm>
    </dsp:sp>
    <dsp:sp modelId="{8D9B835F-7BBD-3D49-A42C-95062A76391F}">
      <dsp:nvSpPr>
        <dsp:cNvPr id="0" name=""/>
        <dsp:cNvSpPr/>
      </dsp:nvSpPr>
      <dsp:spPr>
        <a:xfrm>
          <a:off x="6919014" y="3129112"/>
          <a:ext cx="2252308" cy="714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Hydraulic model</a:t>
          </a:r>
        </a:p>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PIK Potsdam</a:t>
          </a:r>
        </a:p>
      </dsp:txBody>
      <dsp:txXfrm>
        <a:off x="6919014" y="3129112"/>
        <a:ext cx="2252308" cy="714754"/>
      </dsp:txXfrm>
    </dsp:sp>
    <dsp:sp modelId="{1604BC3D-5FA1-8145-A40C-8F68A4512CDE}">
      <dsp:nvSpPr>
        <dsp:cNvPr id="0" name=""/>
        <dsp:cNvSpPr/>
      </dsp:nvSpPr>
      <dsp:spPr>
        <a:xfrm>
          <a:off x="6743644" y="4003992"/>
          <a:ext cx="1263386" cy="884329"/>
        </a:xfrm>
        <a:prstGeom prst="roundRect">
          <a:avLst>
            <a:gd name="adj" fmla="val 16670"/>
          </a:avLst>
        </a:prstGeom>
        <a:solidFill>
          <a:schemeClr val="accent5">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BN-</a:t>
          </a:r>
          <a:r>
            <a:rPr lang="en-US" sz="2100" kern="1200" dirty="0" err="1"/>
            <a:t>FLEMOps</a:t>
          </a:r>
          <a:endParaRPr lang="en-US" sz="2100" kern="1200" dirty="0"/>
        </a:p>
      </dsp:txBody>
      <dsp:txXfrm>
        <a:off x="6786821" y="4047169"/>
        <a:ext cx="1177032" cy="797975"/>
      </dsp:txXfrm>
    </dsp:sp>
    <dsp:sp modelId="{9F650BB9-5271-424E-B415-B6EB557E17A1}">
      <dsp:nvSpPr>
        <dsp:cNvPr id="0" name=""/>
        <dsp:cNvSpPr/>
      </dsp:nvSpPr>
      <dsp:spPr>
        <a:xfrm>
          <a:off x="8195615" y="3989125"/>
          <a:ext cx="3551632" cy="714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Probabilistic flood loss model</a:t>
          </a:r>
        </a:p>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GFZ Potsdam</a:t>
          </a:r>
        </a:p>
      </dsp:txBody>
      <dsp:txXfrm>
        <a:off x="8195615" y="3989125"/>
        <a:ext cx="3551632" cy="714754"/>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3AF1F-0663-4EE7-994D-F160E8F2EE1E}" type="datetimeFigureOut">
              <a:rPr lang="de-DE" smtClean="0"/>
              <a:t>26.06.2022</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743E9-914B-453E-A338-BD61D5478B0F}" type="slidenum">
              <a:rPr lang="de-DE" smtClean="0"/>
              <a:t>‹#›</a:t>
            </a:fld>
            <a:endParaRPr lang="de-DE"/>
          </a:p>
        </p:txBody>
      </p:sp>
    </p:spTree>
    <p:extLst>
      <p:ext uri="{BB962C8B-B14F-4D97-AF65-F5344CB8AC3E}">
        <p14:creationId xmlns:p14="http://schemas.microsoft.com/office/powerpoint/2010/main" val="386743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0DC25F46-3079-264A-96DB-00FAD83C9311}" type="slidenum">
              <a:rPr lang="en-US" smtClean="0"/>
              <a:t>1</a:t>
            </a:fld>
            <a:endParaRPr lang="en-US"/>
          </a:p>
        </p:txBody>
      </p:sp>
    </p:spTree>
    <p:extLst>
      <p:ext uri="{BB962C8B-B14F-4D97-AF65-F5344CB8AC3E}">
        <p14:creationId xmlns:p14="http://schemas.microsoft.com/office/powerpoint/2010/main" val="1673723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B67F1AE-0CC5-48FA-8E0F-7457F7589D23}" type="slidenum">
              <a:rPr lang="de-DE" altLang="en-US" smtClean="0">
                <a:latin typeface="Arial" pitchFamily="34" charset="0"/>
              </a:rPr>
              <a:pPr eaLnBrk="1" hangingPunct="1">
                <a:spcBef>
                  <a:spcPct val="0"/>
                </a:spcBef>
              </a:pPr>
              <a:t>16</a:t>
            </a:fld>
            <a:endParaRPr lang="de-DE" altLang="en-US">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97596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939047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Diese Folie ist eventuell nur zur Erläuterung.</a:t>
            </a:r>
            <a:endParaRPr lang="en-DE" dirty="0"/>
          </a:p>
        </p:txBody>
      </p:sp>
      <p:sp>
        <p:nvSpPr>
          <p:cNvPr id="4" name="Slide Number Placeholder 3"/>
          <p:cNvSpPr>
            <a:spLocks noGrp="1"/>
          </p:cNvSpPr>
          <p:nvPr>
            <p:ph type="sldNum" sz="quarter" idx="5"/>
          </p:nvPr>
        </p:nvSpPr>
        <p:spPr/>
        <p:txBody>
          <a:bodyPr/>
          <a:lstStyle/>
          <a:p>
            <a:fld id="{BAF743E9-914B-453E-A338-BD61D5478B0F}" type="slidenum">
              <a:rPr lang="de-DE" smtClean="0"/>
              <a:t>18</a:t>
            </a:fld>
            <a:endParaRPr lang="de-DE"/>
          </a:p>
        </p:txBody>
      </p:sp>
    </p:spTree>
    <p:extLst>
      <p:ext uri="{BB962C8B-B14F-4D97-AF65-F5344CB8AC3E}">
        <p14:creationId xmlns:p14="http://schemas.microsoft.com/office/powerpoint/2010/main" val="2389408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Lower</a:t>
            </a:r>
            <a:r>
              <a:rPr lang="de-DE" dirty="0"/>
              <a:t> </a:t>
            </a:r>
            <a:r>
              <a:rPr lang="de-DE" dirty="0" err="1"/>
              <a:t>row</a:t>
            </a:r>
            <a:r>
              <a:rPr lang="de-DE" dirty="0"/>
              <a:t> all in </a:t>
            </a:r>
            <a:r>
              <a:rPr lang="de-DE" dirty="0" err="1"/>
              <a:t>lower</a:t>
            </a:r>
            <a:r>
              <a:rPr lang="de-DE" dirty="0"/>
              <a:t> </a:t>
            </a:r>
            <a:r>
              <a:rPr lang="de-DE" dirty="0" err="1"/>
              <a:t>Danube</a:t>
            </a:r>
            <a:r>
              <a:rPr lang="de-DE" dirty="0"/>
              <a:t>/Romania</a:t>
            </a:r>
          </a:p>
        </p:txBody>
      </p:sp>
      <p:sp>
        <p:nvSpPr>
          <p:cNvPr id="4" name="Slide Number Placeholder 3"/>
          <p:cNvSpPr>
            <a:spLocks noGrp="1"/>
          </p:cNvSpPr>
          <p:nvPr>
            <p:ph type="sldNum" sz="quarter" idx="10"/>
          </p:nvPr>
        </p:nvSpPr>
        <p:spPr/>
        <p:txBody>
          <a:bodyPr/>
          <a:lstStyle/>
          <a:p>
            <a:fld id="{0DC25F46-3079-264A-96DB-00FAD83C9311}" type="slidenum">
              <a:rPr lang="en-US" smtClean="0"/>
              <a:t>21</a:t>
            </a:fld>
            <a:endParaRPr lang="en-US"/>
          </a:p>
        </p:txBody>
      </p:sp>
    </p:spTree>
    <p:extLst>
      <p:ext uri="{BB962C8B-B14F-4D97-AF65-F5344CB8AC3E}">
        <p14:creationId xmlns:p14="http://schemas.microsoft.com/office/powerpoint/2010/main" val="4016576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Dunkelblau: Das ehemalige 100jährliche Hochwasser ist jetzt ein 10-50jährliches Hochwasser -&gt; deutliche Zunahme der modellierten Anzahl der Ereignisse</a:t>
            </a:r>
            <a:endParaRPr lang="en-DE" dirty="0"/>
          </a:p>
        </p:txBody>
      </p:sp>
      <p:sp>
        <p:nvSpPr>
          <p:cNvPr id="4" name="Slide Number Placeholder 3"/>
          <p:cNvSpPr>
            <a:spLocks noGrp="1"/>
          </p:cNvSpPr>
          <p:nvPr>
            <p:ph type="sldNum" sz="quarter" idx="5"/>
          </p:nvPr>
        </p:nvSpPr>
        <p:spPr/>
        <p:txBody>
          <a:bodyPr/>
          <a:lstStyle/>
          <a:p>
            <a:fld id="{BAF743E9-914B-453E-A338-BD61D5478B0F}" type="slidenum">
              <a:rPr lang="de-DE" smtClean="0"/>
              <a:t>22</a:t>
            </a:fld>
            <a:endParaRPr lang="de-DE"/>
          </a:p>
        </p:txBody>
      </p:sp>
    </p:spTree>
    <p:extLst>
      <p:ext uri="{BB962C8B-B14F-4D97-AF65-F5344CB8AC3E}">
        <p14:creationId xmlns:p14="http://schemas.microsoft.com/office/powerpoint/2010/main" val="2001117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 Abbildung zeigt, wieviel Fläche schon jetzt mehr betroffen ist. Allerdings konnten Deiche etc. nur teilweise berücksichtigt werden, da längst nicht überall bekannt.</a:t>
            </a:r>
          </a:p>
        </p:txBody>
      </p:sp>
      <p:sp>
        <p:nvSpPr>
          <p:cNvPr id="4" name="Slide Number Placeholder 3"/>
          <p:cNvSpPr>
            <a:spLocks noGrp="1"/>
          </p:cNvSpPr>
          <p:nvPr>
            <p:ph type="sldNum" sz="quarter" idx="10"/>
          </p:nvPr>
        </p:nvSpPr>
        <p:spPr/>
        <p:txBody>
          <a:bodyPr/>
          <a:lstStyle/>
          <a:p>
            <a:fld id="{0DC25F46-3079-264A-96DB-00FAD83C9311}" type="slidenum">
              <a:rPr lang="en-US" smtClean="0"/>
              <a:t>23</a:t>
            </a:fld>
            <a:endParaRPr lang="en-US"/>
          </a:p>
        </p:txBody>
      </p:sp>
    </p:spTree>
    <p:extLst>
      <p:ext uri="{BB962C8B-B14F-4D97-AF65-F5344CB8AC3E}">
        <p14:creationId xmlns:p14="http://schemas.microsoft.com/office/powerpoint/2010/main" val="1718139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20EC391-BA46-4AF5-8CF5-A9B1FC32E97C}" type="slidenum">
              <a:rPr lang="de-DE" altLang="en-US" smtClean="0">
                <a:latin typeface="Arial" pitchFamily="34" charset="0"/>
              </a:rPr>
              <a:pPr eaLnBrk="1" hangingPunct="1">
                <a:spcBef>
                  <a:spcPct val="0"/>
                </a:spcBef>
              </a:pPr>
              <a:t>32</a:t>
            </a:fld>
            <a:endParaRPr lang="de-DE" altLang="en-US">
              <a:latin typeface="Arial" pitchFamily="34" charset="0"/>
            </a:endParaRPr>
          </a:p>
        </p:txBody>
      </p:sp>
      <p:sp>
        <p:nvSpPr>
          <p:cNvPr id="92163" name="Rectangle 2"/>
          <p:cNvSpPr>
            <a:spLocks noGrp="1" noRot="1" noChangeAspect="1" noChangeArrowheads="1" noTextEdit="1"/>
          </p:cNvSpPr>
          <p:nvPr>
            <p:ph type="sldImg"/>
          </p:nvPr>
        </p:nvSpPr>
        <p:spPr>
          <a:xfrm>
            <a:off x="74613" y="738188"/>
            <a:ext cx="6569075" cy="3695700"/>
          </a:xfrm>
          <a:ln/>
        </p:spPr>
      </p:sp>
      <p:sp>
        <p:nvSpPr>
          <p:cNvPr id="92164" name="Rectangle 3"/>
          <p:cNvSpPr>
            <a:spLocks noGrp="1" noChangeArrowheads="1"/>
          </p:cNvSpPr>
          <p:nvPr>
            <p:ph type="body" idx="1"/>
          </p:nvPr>
        </p:nvSpPr>
        <p:spPr>
          <a:xfrm>
            <a:off x="895350" y="4681538"/>
            <a:ext cx="4927600" cy="4435475"/>
          </a:xfrm>
          <a:noFill/>
        </p:spPr>
        <p:txBody>
          <a:bodyPr/>
          <a:lstStyle/>
          <a:p>
            <a:pPr eaLnBrk="1" hangingPunct="1"/>
            <a:endParaRPr lang="en-US" altLang="en-US"/>
          </a:p>
        </p:txBody>
      </p:sp>
    </p:spTree>
    <p:extLst>
      <p:ext uri="{BB962C8B-B14F-4D97-AF65-F5344CB8AC3E}">
        <p14:creationId xmlns:p14="http://schemas.microsoft.com/office/powerpoint/2010/main" val="1059160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744.542604 </a:t>
            </a:r>
            <a:r>
              <a:rPr lang="en-US" dirty="0" err="1"/>
              <a:t>MioEUR</a:t>
            </a:r>
            <a:r>
              <a:rPr lang="en-US" dirty="0"/>
              <a:t> T0</a:t>
            </a:r>
          </a:p>
          <a:p>
            <a:r>
              <a:rPr lang="en-US" dirty="0"/>
              <a:t>641.159800 </a:t>
            </a:r>
            <a:r>
              <a:rPr lang="en-US" dirty="0" err="1"/>
              <a:t>MioEUR</a:t>
            </a:r>
            <a:r>
              <a:rPr lang="en-US" dirty="0"/>
              <a:t> T1</a:t>
            </a:r>
          </a:p>
          <a:p>
            <a:r>
              <a:rPr lang="en-US" dirty="0"/>
              <a:t>280.859090</a:t>
            </a:r>
            <a:r>
              <a:rPr lang="en-US" baseline="0" dirty="0"/>
              <a:t> MioEURT2</a:t>
            </a:r>
            <a:endParaRPr lang="en-US" dirty="0"/>
          </a:p>
        </p:txBody>
      </p:sp>
      <p:sp>
        <p:nvSpPr>
          <p:cNvPr id="4" name="Slide Number Placeholder 3"/>
          <p:cNvSpPr>
            <a:spLocks noGrp="1"/>
          </p:cNvSpPr>
          <p:nvPr>
            <p:ph type="sldNum" sz="quarter" idx="10"/>
          </p:nvPr>
        </p:nvSpPr>
        <p:spPr/>
        <p:txBody>
          <a:bodyPr/>
          <a:lstStyle/>
          <a:p>
            <a:pPr>
              <a:defRPr/>
            </a:pPr>
            <a:fld id="{658265E3-42D8-4FD6-BFF5-559EFD911E66}" type="slidenum">
              <a:rPr lang="de-DE" smtClean="0"/>
              <a:pPr>
                <a:defRPr/>
              </a:pPr>
              <a:t>33</a:t>
            </a:fld>
            <a:endParaRPr lang="de-DE"/>
          </a:p>
        </p:txBody>
      </p:sp>
    </p:spTree>
    <p:extLst>
      <p:ext uri="{BB962C8B-B14F-4D97-AF65-F5344CB8AC3E}">
        <p14:creationId xmlns:p14="http://schemas.microsoft.com/office/powerpoint/2010/main" val="1556728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pitchFamily="48" charset="-128"/>
              </a:defRPr>
            </a:lvl1pPr>
            <a:lvl2pPr marL="742950" indent="-285750">
              <a:defRPr sz="2400">
                <a:solidFill>
                  <a:schemeClr val="tx1"/>
                </a:solidFill>
                <a:latin typeface="Arial" charset="0"/>
                <a:ea typeface="ヒラギノ角ゴ Pro W3" pitchFamily="48" charset="-128"/>
              </a:defRPr>
            </a:lvl2pPr>
            <a:lvl3pPr marL="1143000" indent="-228600">
              <a:defRPr sz="2400">
                <a:solidFill>
                  <a:schemeClr val="tx1"/>
                </a:solidFill>
                <a:latin typeface="Arial" charset="0"/>
                <a:ea typeface="ヒラギノ角ゴ Pro W3" pitchFamily="48" charset="-128"/>
              </a:defRPr>
            </a:lvl3pPr>
            <a:lvl4pPr marL="1600200" indent="-228600">
              <a:defRPr sz="2400">
                <a:solidFill>
                  <a:schemeClr val="tx1"/>
                </a:solidFill>
                <a:latin typeface="Arial" charset="0"/>
                <a:ea typeface="ヒラギノ角ゴ Pro W3" pitchFamily="48" charset="-128"/>
              </a:defRPr>
            </a:lvl4pPr>
            <a:lvl5pPr marL="2057400" indent="-228600">
              <a:defRPr sz="2400">
                <a:solidFill>
                  <a:schemeClr val="tx1"/>
                </a:solidFill>
                <a:latin typeface="Arial"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48" charset="-128"/>
              </a:defRPr>
            </a:lvl9pPr>
          </a:lstStyle>
          <a:p>
            <a:pPr eaLnBrk="1" hangingPunct="1"/>
            <a:fld id="{F1BABC59-D4A4-4368-B0E9-677A6CB8CC78}" type="slidenum">
              <a:rPr lang="en-GB" altLang="en-US" sz="1200">
                <a:latin typeface="Times New Roman" pitchFamily="18" charset="0"/>
                <a:cs typeface="Arial" charset="0"/>
              </a:rPr>
              <a:pPr eaLnBrk="1" hangingPunct="1"/>
              <a:t>35</a:t>
            </a:fld>
            <a:endParaRPr lang="en-GB" altLang="en-US" sz="1200">
              <a:latin typeface="Times New Roman" pitchFamily="18" charset="0"/>
              <a:cs typeface="Arial" charset="0"/>
            </a:endParaRPr>
          </a:p>
        </p:txBody>
      </p:sp>
      <p:sp>
        <p:nvSpPr>
          <p:cNvPr id="60419" name="Rectangle 2"/>
          <p:cNvSpPr>
            <a:spLocks noGrp="1" noRot="1" noChangeAspect="1" noChangeArrowheads="1" noTextEdit="1"/>
          </p:cNvSpPr>
          <p:nvPr>
            <p:ph type="sldImg"/>
          </p:nvPr>
        </p:nvSpPr>
        <p:spPr>
          <a:xfrm>
            <a:off x="87313" y="744538"/>
            <a:ext cx="6619875" cy="3724275"/>
          </a:xfrm>
          <a:ln/>
        </p:spPr>
      </p:sp>
      <p:sp>
        <p:nvSpPr>
          <p:cNvPr id="60420" name="Rectangle 3"/>
          <p:cNvSpPr>
            <a:spLocks noGrp="1" noChangeArrowheads="1"/>
          </p:cNvSpPr>
          <p:nvPr>
            <p:ph type="body" idx="1"/>
          </p:nvPr>
        </p:nvSpPr>
        <p:spPr>
          <a:noFill/>
        </p:spPr>
        <p:txBody>
          <a:bodyPr/>
          <a:lstStyle/>
          <a:p>
            <a:pPr eaLnBrk="1" hangingPunct="1"/>
            <a:endParaRPr lang="en-US" alt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charset="-128"/>
              </a:defRPr>
            </a:lvl1pPr>
            <a:lvl2pPr marL="749116" indent="-288122">
              <a:defRPr sz="2400">
                <a:solidFill>
                  <a:schemeClr val="tx1"/>
                </a:solidFill>
                <a:latin typeface="Arial" pitchFamily="34" charset="0"/>
                <a:ea typeface="ヒラギノ角ゴ Pro W3" charset="-128"/>
              </a:defRPr>
            </a:lvl2pPr>
            <a:lvl3pPr marL="1152487" indent="-230497">
              <a:defRPr sz="2400">
                <a:solidFill>
                  <a:schemeClr val="tx1"/>
                </a:solidFill>
                <a:latin typeface="Arial" pitchFamily="34" charset="0"/>
                <a:ea typeface="ヒラギノ角ゴ Pro W3" charset="-128"/>
              </a:defRPr>
            </a:lvl3pPr>
            <a:lvl4pPr marL="1613482" indent="-230497">
              <a:defRPr sz="2400">
                <a:solidFill>
                  <a:schemeClr val="tx1"/>
                </a:solidFill>
                <a:latin typeface="Arial" pitchFamily="34" charset="0"/>
                <a:ea typeface="ヒラギノ角ゴ Pro W3" charset="-128"/>
              </a:defRPr>
            </a:lvl4pPr>
            <a:lvl5pPr marL="2074476" indent="-230497">
              <a:defRPr sz="2400">
                <a:solidFill>
                  <a:schemeClr val="tx1"/>
                </a:solidFill>
                <a:latin typeface="Arial" pitchFamily="34" charset="0"/>
                <a:ea typeface="ヒラギノ角ゴ Pro W3" charset="-128"/>
              </a:defRPr>
            </a:lvl5pPr>
            <a:lvl6pPr marL="2535471" indent="-230497" eaLnBrk="0" fontAlgn="base" hangingPunct="0">
              <a:spcBef>
                <a:spcPct val="0"/>
              </a:spcBef>
              <a:spcAft>
                <a:spcPct val="0"/>
              </a:spcAft>
              <a:defRPr sz="2400">
                <a:solidFill>
                  <a:schemeClr val="tx1"/>
                </a:solidFill>
                <a:latin typeface="Arial" pitchFamily="34" charset="0"/>
                <a:ea typeface="ヒラギノ角ゴ Pro W3" charset="-128"/>
              </a:defRPr>
            </a:lvl6pPr>
            <a:lvl7pPr marL="2996466" indent="-230497" eaLnBrk="0" fontAlgn="base" hangingPunct="0">
              <a:spcBef>
                <a:spcPct val="0"/>
              </a:spcBef>
              <a:spcAft>
                <a:spcPct val="0"/>
              </a:spcAft>
              <a:defRPr sz="2400">
                <a:solidFill>
                  <a:schemeClr val="tx1"/>
                </a:solidFill>
                <a:latin typeface="Arial" pitchFamily="34" charset="0"/>
                <a:ea typeface="ヒラギノ角ゴ Pro W3" charset="-128"/>
              </a:defRPr>
            </a:lvl7pPr>
            <a:lvl8pPr marL="3457461" indent="-230497" eaLnBrk="0" fontAlgn="base" hangingPunct="0">
              <a:spcBef>
                <a:spcPct val="0"/>
              </a:spcBef>
              <a:spcAft>
                <a:spcPct val="0"/>
              </a:spcAft>
              <a:defRPr sz="2400">
                <a:solidFill>
                  <a:schemeClr val="tx1"/>
                </a:solidFill>
                <a:latin typeface="Arial" pitchFamily="34" charset="0"/>
                <a:ea typeface="ヒラギノ角ゴ Pro W3" charset="-128"/>
              </a:defRPr>
            </a:lvl8pPr>
            <a:lvl9pPr marL="3918455" indent="-230497" eaLnBrk="0" fontAlgn="base" hangingPunct="0">
              <a:spcBef>
                <a:spcPct val="0"/>
              </a:spcBef>
              <a:spcAft>
                <a:spcPct val="0"/>
              </a:spcAft>
              <a:defRPr sz="2400">
                <a:solidFill>
                  <a:schemeClr val="tx1"/>
                </a:solidFill>
                <a:latin typeface="Arial" pitchFamily="34" charset="0"/>
                <a:ea typeface="ヒラギノ角ゴ Pro W3" charset="-128"/>
              </a:defRPr>
            </a:lvl9pPr>
          </a:lstStyle>
          <a:p>
            <a:fld id="{F7A67DBA-D2AC-4452-BC8B-DE3841C8F3E9}" type="slidenum">
              <a:rPr lang="de-DE" sz="1200"/>
              <a:pPr/>
              <a:t>3</a:t>
            </a:fld>
            <a:endParaRPr lang="de-DE" sz="1200"/>
          </a:p>
        </p:txBody>
      </p:sp>
      <p:sp>
        <p:nvSpPr>
          <p:cNvPr id="25603" name="Rectangle 2"/>
          <p:cNvSpPr>
            <a:spLocks noGrp="1" noRot="1" noChangeAspect="1" noChangeArrowheads="1" noTextEdit="1"/>
          </p:cNvSpPr>
          <p:nvPr>
            <p:ph type="sldImg"/>
          </p:nvPr>
        </p:nvSpPr>
        <p:spPr>
          <a:xfrm>
            <a:off x="87313" y="744538"/>
            <a:ext cx="6619875" cy="3724275"/>
          </a:xfrm>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a typeface="ヒラギノ角ゴ Pro W3" charset="-128"/>
            </a:endParaRPr>
          </a:p>
        </p:txBody>
      </p:sp>
    </p:spTree>
    <p:extLst>
      <p:ext uri="{BB962C8B-B14F-4D97-AF65-F5344CB8AC3E}">
        <p14:creationId xmlns:p14="http://schemas.microsoft.com/office/powerpoint/2010/main" val="69629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0DC25F46-3079-264A-96DB-00FAD83C9311}" type="slidenum">
              <a:rPr lang="en-US" smtClean="0"/>
              <a:t>5</a:t>
            </a:fld>
            <a:endParaRPr lang="en-US"/>
          </a:p>
        </p:txBody>
      </p:sp>
    </p:spTree>
    <p:extLst>
      <p:ext uri="{BB962C8B-B14F-4D97-AF65-F5344CB8AC3E}">
        <p14:creationId xmlns:p14="http://schemas.microsoft.com/office/powerpoint/2010/main" val="312527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Dies </a:t>
            </a:r>
            <a:r>
              <a:rPr lang="en-GB" dirty="0" err="1"/>
              <a:t>sind</a:t>
            </a:r>
            <a:r>
              <a:rPr lang="en-GB" dirty="0"/>
              <a:t> </a:t>
            </a:r>
            <a:r>
              <a:rPr lang="en-GB" dirty="0" err="1"/>
              <a:t>globale</a:t>
            </a:r>
            <a:r>
              <a:rPr lang="en-GB" dirty="0"/>
              <a:t> </a:t>
            </a:r>
            <a:r>
              <a:rPr lang="en-GB" dirty="0" err="1"/>
              <a:t>Werte</a:t>
            </a:r>
            <a:r>
              <a:rPr lang="en-GB" dirty="0"/>
              <a:t>. Die </a:t>
            </a:r>
            <a:r>
              <a:rPr lang="en-GB" dirty="0" err="1"/>
              <a:t>Bänder</a:t>
            </a:r>
            <a:r>
              <a:rPr lang="en-GB" dirty="0"/>
              <a:t> </a:t>
            </a:r>
            <a:r>
              <a:rPr lang="en-GB" dirty="0" err="1"/>
              <a:t>zeigen</a:t>
            </a:r>
            <a:r>
              <a:rPr lang="en-GB" dirty="0"/>
              <a:t> die </a:t>
            </a:r>
            <a:r>
              <a:rPr lang="en-GB" dirty="0" err="1"/>
              <a:t>Unsicherheit</a:t>
            </a:r>
            <a:r>
              <a:rPr lang="en-GB" dirty="0"/>
              <a:t>. </a:t>
            </a:r>
            <a:r>
              <a:rPr lang="en-GB" dirty="0" err="1"/>
              <a:t>Diese</a:t>
            </a:r>
            <a:r>
              <a:rPr lang="en-GB" dirty="0"/>
              <a:t> </a:t>
            </a:r>
            <a:r>
              <a:rPr lang="en-GB" dirty="0" err="1"/>
              <a:t>ist</a:t>
            </a:r>
            <a:r>
              <a:rPr lang="en-GB" dirty="0"/>
              <a:t> </a:t>
            </a:r>
            <a:r>
              <a:rPr lang="en-GB" dirty="0" err="1"/>
              <a:t>beim</a:t>
            </a:r>
            <a:r>
              <a:rPr lang="en-GB" dirty="0"/>
              <a:t> </a:t>
            </a:r>
            <a:r>
              <a:rPr lang="en-GB" dirty="0" err="1"/>
              <a:t>Grundwasser</a:t>
            </a:r>
            <a:r>
              <a:rPr lang="en-GB" dirty="0"/>
              <a:t> am </a:t>
            </a:r>
            <a:r>
              <a:rPr lang="en-GB" dirty="0" err="1"/>
              <a:t>niedrigsten</a:t>
            </a:r>
            <a:r>
              <a:rPr lang="en-GB" dirty="0"/>
              <a:t>, da es das </a:t>
            </a:r>
            <a:r>
              <a:rPr lang="en-GB" dirty="0" err="1"/>
              <a:t>meiste</a:t>
            </a:r>
            <a:r>
              <a:rPr lang="en-GB" dirty="0"/>
              <a:t> </a:t>
            </a:r>
            <a:r>
              <a:rPr lang="en-GB" dirty="0" err="1"/>
              <a:t>betrachtete</a:t>
            </a:r>
            <a:r>
              <a:rPr lang="en-GB" dirty="0"/>
              <a:t> Wasser </a:t>
            </a:r>
            <a:r>
              <a:rPr lang="en-GB" dirty="0" err="1"/>
              <a:t>ist</a:t>
            </a:r>
            <a:r>
              <a:rPr lang="en-GB" dirty="0"/>
              <a:t>. </a:t>
            </a:r>
            <a:r>
              <a:rPr lang="en-GB" dirty="0" err="1"/>
              <a:t>Insgesamt</a:t>
            </a:r>
            <a:r>
              <a:rPr lang="en-GB" dirty="0"/>
              <a:t> </a:t>
            </a:r>
            <a:r>
              <a:rPr lang="en-GB" dirty="0" err="1"/>
              <a:t>zeigt</a:t>
            </a:r>
            <a:r>
              <a:rPr lang="en-GB" dirty="0"/>
              <a:t> </a:t>
            </a:r>
            <a:r>
              <a:rPr lang="en-GB" dirty="0" err="1"/>
              <a:t>sich</a:t>
            </a:r>
            <a:r>
              <a:rPr lang="en-GB" dirty="0"/>
              <a:t>, </a:t>
            </a:r>
            <a:r>
              <a:rPr lang="en-GB" dirty="0" err="1"/>
              <a:t>dass</a:t>
            </a:r>
            <a:r>
              <a:rPr lang="en-GB" dirty="0"/>
              <a:t> es </a:t>
            </a:r>
            <a:r>
              <a:rPr lang="en-GB" dirty="0" err="1"/>
              <a:t>durch</a:t>
            </a:r>
            <a:r>
              <a:rPr lang="en-GB" dirty="0"/>
              <a:t> </a:t>
            </a:r>
            <a:r>
              <a:rPr lang="en-GB" dirty="0" err="1"/>
              <a:t>mehr</a:t>
            </a:r>
            <a:r>
              <a:rPr lang="en-GB" dirty="0"/>
              <a:t> </a:t>
            </a:r>
            <a:r>
              <a:rPr lang="en-GB" dirty="0" err="1"/>
              <a:t>Verdunstung</a:t>
            </a:r>
            <a:r>
              <a:rPr lang="en-GB" dirty="0"/>
              <a:t> </a:t>
            </a:r>
            <a:r>
              <a:rPr lang="en-GB" dirty="0" err="1"/>
              <a:t>wohl</a:t>
            </a:r>
            <a:r>
              <a:rPr lang="en-GB" dirty="0"/>
              <a:t> </a:t>
            </a:r>
            <a:r>
              <a:rPr lang="en-GB" dirty="0" err="1"/>
              <a:t>zu</a:t>
            </a:r>
            <a:r>
              <a:rPr lang="en-GB" dirty="0"/>
              <a:t> </a:t>
            </a:r>
            <a:r>
              <a:rPr lang="en-GB" dirty="0" err="1"/>
              <a:t>mehr</a:t>
            </a:r>
            <a:r>
              <a:rPr lang="en-GB" dirty="0"/>
              <a:t> </a:t>
            </a:r>
            <a:r>
              <a:rPr lang="en-GB" dirty="0" err="1"/>
              <a:t>Niederschlag</a:t>
            </a:r>
            <a:r>
              <a:rPr lang="en-GB" dirty="0"/>
              <a:t> </a:t>
            </a:r>
            <a:r>
              <a:rPr lang="en-GB" dirty="0" err="1"/>
              <a:t>kommt</a:t>
            </a:r>
            <a:r>
              <a:rPr lang="en-GB" dirty="0"/>
              <a:t>, </a:t>
            </a:r>
            <a:r>
              <a:rPr lang="en-GB" dirty="0" err="1"/>
              <a:t>dieser</a:t>
            </a:r>
            <a:r>
              <a:rPr lang="en-GB" dirty="0"/>
              <a:t> </a:t>
            </a:r>
            <a:r>
              <a:rPr lang="en-GB" dirty="0" err="1"/>
              <a:t>aber</a:t>
            </a:r>
            <a:r>
              <a:rPr lang="en-GB" dirty="0"/>
              <a:t> den </a:t>
            </a:r>
            <a:r>
              <a:rPr lang="en-GB" dirty="0" err="1"/>
              <a:t>Rückgang</a:t>
            </a:r>
            <a:r>
              <a:rPr lang="en-GB" dirty="0"/>
              <a:t> in den Ober- und </a:t>
            </a:r>
            <a:r>
              <a:rPr lang="en-GB" dirty="0" err="1"/>
              <a:t>Grundwassermengen</a:t>
            </a:r>
            <a:r>
              <a:rPr lang="en-GB" dirty="0"/>
              <a:t> </a:t>
            </a:r>
            <a:r>
              <a:rPr lang="en-GB" dirty="0" err="1"/>
              <a:t>nicht</a:t>
            </a:r>
            <a:r>
              <a:rPr lang="en-GB" dirty="0"/>
              <a:t> </a:t>
            </a:r>
            <a:r>
              <a:rPr lang="en-GB" dirty="0" err="1"/>
              <a:t>ausgleichen</a:t>
            </a:r>
            <a:r>
              <a:rPr lang="en-GB" dirty="0"/>
              <a:t> </a:t>
            </a:r>
            <a:r>
              <a:rPr lang="en-GB" dirty="0" err="1"/>
              <a:t>kann</a:t>
            </a:r>
            <a:r>
              <a:rPr lang="en-GB" dirty="0"/>
              <a:t>.</a:t>
            </a:r>
            <a:endParaRPr lang="en-DE" dirty="0"/>
          </a:p>
        </p:txBody>
      </p:sp>
      <p:sp>
        <p:nvSpPr>
          <p:cNvPr id="4" name="Slide Number Placeholder 3"/>
          <p:cNvSpPr>
            <a:spLocks noGrp="1"/>
          </p:cNvSpPr>
          <p:nvPr>
            <p:ph type="sldNum" sz="quarter" idx="5"/>
          </p:nvPr>
        </p:nvSpPr>
        <p:spPr/>
        <p:txBody>
          <a:bodyPr/>
          <a:lstStyle/>
          <a:p>
            <a:pPr>
              <a:defRPr/>
            </a:pPr>
            <a:fld id="{C49FB531-A37C-44EB-BDA4-C873C2E9BDDB}" type="slidenum">
              <a:rPr lang="de-DE" smtClean="0"/>
              <a:pPr>
                <a:defRPr/>
              </a:pPr>
              <a:t>7</a:t>
            </a:fld>
            <a:endParaRPr lang="de-DE"/>
          </a:p>
        </p:txBody>
      </p:sp>
    </p:spTree>
    <p:extLst>
      <p:ext uri="{BB962C8B-B14F-4D97-AF65-F5344CB8AC3E}">
        <p14:creationId xmlns:p14="http://schemas.microsoft.com/office/powerpoint/2010/main" val="572499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Das ist der Vergleich des jetzigen Zustandes zum langjährigen Mittel.</a:t>
            </a:r>
            <a:endParaRPr lang="en-DE" dirty="0"/>
          </a:p>
        </p:txBody>
      </p:sp>
      <p:sp>
        <p:nvSpPr>
          <p:cNvPr id="4" name="Slide Number Placeholder 3"/>
          <p:cNvSpPr>
            <a:spLocks noGrp="1"/>
          </p:cNvSpPr>
          <p:nvPr>
            <p:ph type="sldNum" sz="quarter" idx="5"/>
          </p:nvPr>
        </p:nvSpPr>
        <p:spPr/>
        <p:txBody>
          <a:bodyPr/>
          <a:lstStyle/>
          <a:p>
            <a:fld id="{BAF743E9-914B-453E-A338-BD61D5478B0F}" type="slidenum">
              <a:rPr lang="de-DE" smtClean="0"/>
              <a:t>10</a:t>
            </a:fld>
            <a:endParaRPr lang="de-DE"/>
          </a:p>
        </p:txBody>
      </p:sp>
    </p:spTree>
    <p:extLst>
      <p:ext uri="{BB962C8B-B14F-4D97-AF65-F5344CB8AC3E}">
        <p14:creationId xmlns:p14="http://schemas.microsoft.com/office/powerpoint/2010/main" val="1381439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defTabSz="882066">
              <a:buFontTx/>
              <a:buNone/>
            </a:pPr>
            <a:r>
              <a:rPr lang="de-DE" dirty="0">
                <a:solidFill>
                  <a:srgbClr val="333399"/>
                </a:solidFill>
                <a:latin typeface="Calibri"/>
              </a:rPr>
              <a:t>Es wird einfach gezählt, wie häufig es neue Niederschlagsrekorde gibt, und dann mit dem Erwartungswert ohne Klimawandel verglichen.</a:t>
            </a:r>
          </a:p>
        </p:txBody>
      </p:sp>
      <p:sp>
        <p:nvSpPr>
          <p:cNvPr id="4" name="Slide Number Placeholder 3"/>
          <p:cNvSpPr>
            <a:spLocks noGrp="1"/>
          </p:cNvSpPr>
          <p:nvPr>
            <p:ph type="sldNum" idx="10"/>
          </p:nvPr>
        </p:nvSpPr>
        <p:spPr/>
        <p:txBody>
          <a:bodyPr/>
          <a:lstStyle/>
          <a:p>
            <a:pPr>
              <a:defRPr/>
            </a:pPr>
            <a:fld id="{EA7831EF-E8F4-4C38-80B5-AA383149AF5D}" type="slidenum">
              <a:rPr lang="en-GB" smtClean="0"/>
              <a:pPr>
                <a:defRPr/>
              </a:pPr>
              <a:t>11</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6"/>
          <p:cNvSpPr>
            <a:spLocks noGrp="1" noChangeArrowheads="1"/>
          </p:cNvSpPr>
          <p:nvPr>
            <p:ph type="sldNum" sz="quarter" idx="5"/>
          </p:nvPr>
        </p:nvSpPr>
        <p:spPr>
          <a:xfrm>
            <a:off x="3883853" y="8686288"/>
            <a:ext cx="2972547" cy="4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D392DEE-B0A8-49A4-8E12-C01892BA0D41}" type="slidenum">
              <a:rPr lang="en-US" altLang="de-DE" sz="2800" smtClean="0">
                <a:latin typeface="Arial" pitchFamily="34" charset="0"/>
                <a:ea typeface="ヒラギノ角ゴ Pro W3"/>
                <a:cs typeface="ヒラギノ角ゴ Pro W3"/>
              </a:rPr>
              <a:pPr eaLnBrk="1" hangingPunct="1">
                <a:spcBef>
                  <a:spcPct val="0"/>
                </a:spcBef>
              </a:pPr>
              <a:t>12</a:t>
            </a:fld>
            <a:endParaRPr lang="en-US" altLang="de-DE" sz="2800">
              <a:latin typeface="Arial" pitchFamily="34" charset="0"/>
              <a:ea typeface="ヒラギノ角ゴ Pro W3"/>
              <a:cs typeface="ヒラギノ角ゴ Pro W3"/>
            </a:endParaRPr>
          </a:p>
        </p:txBody>
      </p:sp>
      <p:sp>
        <p:nvSpPr>
          <p:cNvPr id="106499" name="Rectangle 1"/>
          <p:cNvSpPr>
            <a:spLocks noGrp="1" noRot="1" noChangeAspect="1" noChangeArrowheads="1" noTextEdit="1"/>
          </p:cNvSpPr>
          <p:nvPr>
            <p:ph type="sldImg"/>
          </p:nvPr>
        </p:nvSpPr>
        <p:spPr>
          <a:xfrm>
            <a:off x="381000" y="693738"/>
            <a:ext cx="6096000" cy="3429000"/>
          </a:xfrm>
          <a:solidFill>
            <a:srgbClr val="FFFFFF"/>
          </a:solidFill>
          <a:ln/>
        </p:spPr>
      </p:sp>
      <p:sp>
        <p:nvSpPr>
          <p:cNvPr id="106500" name="Rectangle 2"/>
          <p:cNvSpPr>
            <a:spLocks noGrp="1" noChangeArrowheads="1"/>
          </p:cNvSpPr>
          <p:nvPr>
            <p:ph type="body" idx="1"/>
          </p:nvPr>
        </p:nvSpPr>
        <p:spPr>
          <a:xfrm>
            <a:off x="685481" y="4341683"/>
            <a:ext cx="5488643" cy="41164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lstStyle/>
          <a:p>
            <a:endParaRPr lang="de-DE" altLang="de-DE">
              <a:latin typeface="Arial" pitchFamily="34" charset="0"/>
              <a:ea typeface="ヒラギノ角ゴ Pro W3"/>
              <a:cs typeface="ヒラギノ角ゴ Pro W3"/>
            </a:endParaRPr>
          </a:p>
        </p:txBody>
      </p:sp>
    </p:spTree>
    <p:extLst>
      <p:ext uri="{BB962C8B-B14F-4D97-AF65-F5344CB8AC3E}">
        <p14:creationId xmlns:p14="http://schemas.microsoft.com/office/powerpoint/2010/main" val="724229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Klimawandel verändert auch die Dynamik des Wetters. Die Grundidee dabei ist, dass der </a:t>
            </a:r>
            <a:r>
              <a:rPr lang="de-DE" dirty="0" err="1"/>
              <a:t>Jetstream</a:t>
            </a:r>
            <a:r>
              <a:rPr lang="de-DE" dirty="0"/>
              <a:t> sich verändert: Der </a:t>
            </a:r>
            <a:r>
              <a:rPr lang="de-DE" dirty="0" err="1"/>
              <a:t>Jetstream</a:t>
            </a:r>
            <a:r>
              <a:rPr lang="de-DE" baseline="0" dirty="0"/>
              <a:t> bezeichnet das Band starker Höhenwinde um die nördliche Hemisphäre der von den Temperaturunterschieden zwischen Äquator und Nordpol sowie der Rotation der Erde angetrieben wird. </a:t>
            </a:r>
            <a:r>
              <a:rPr lang="de-DE" dirty="0"/>
              <a:t>Diese Luftströmung mäandern, die sogenannten </a:t>
            </a:r>
            <a:r>
              <a:rPr lang="de-DE" dirty="0" err="1"/>
              <a:t>Rossby</a:t>
            </a:r>
            <a:r>
              <a:rPr lang="de-DE" dirty="0"/>
              <a:t>-Wellen, und beeinflusst so entscheidend</a:t>
            </a:r>
            <a:r>
              <a:rPr lang="de-DE" baseline="0" dirty="0"/>
              <a:t> die Lage der Hoch- und Tiefdruckgebiete, welche sich stark auf das Wettergeschehen auswirken beeinflussen. Normalerweise bewegen sich Täler und Rücken der </a:t>
            </a:r>
            <a:r>
              <a:rPr lang="de-DE" baseline="0" dirty="0" err="1"/>
              <a:t>Rossby</a:t>
            </a:r>
            <a:r>
              <a:rPr lang="de-DE" baseline="0" dirty="0"/>
              <a:t>-Wellen </a:t>
            </a:r>
            <a:r>
              <a:rPr lang="de-DE" baseline="0" dirty="0" err="1"/>
              <a:t>ostwärst</a:t>
            </a:r>
            <a:r>
              <a:rPr lang="de-DE" baseline="0" dirty="0"/>
              <a:t> und verschieben so auch die Lage der Hoch-und Tiefdruckgebiete. Unter bestimmten Bedingungen kann es aber dazu kommen, dass die Atmosphäre nord- und südlich des </a:t>
            </a:r>
            <a:r>
              <a:rPr lang="de-DE" baseline="0" dirty="0" err="1"/>
              <a:t>Jetstream</a:t>
            </a:r>
            <a:r>
              <a:rPr lang="de-DE" baseline="0" dirty="0"/>
              <a:t> diese Wellen mehr oder weniger einfängt, worauf sich die Schwingungen verstärken und die Ostwärts Bewegung mehr oder weniger zum Erliegen kommt. Die mit den Hoch-und Tiefdruckgebieten verbundenen Wetterlagen, je nach Lage der Welle können das Hitze, Trockenheit oder Regen sein werden so einerseits verstärkt und halten andererseits länger an. So entstehen langanhaltenden Hitzewellen, Dürren und Überschwemmungen. </a:t>
            </a:r>
          </a:p>
          <a:p>
            <a:r>
              <a:rPr lang="de-DE" baseline="0" dirty="0"/>
              <a:t>Dieser Mechanismus nimmt zu. Warum? In Folge der globalen Erwärmung hat sich der </a:t>
            </a:r>
            <a:r>
              <a:rPr lang="de-DE" dirty="0" err="1"/>
              <a:t>Jetstream</a:t>
            </a:r>
            <a:r>
              <a:rPr lang="de-DE" dirty="0"/>
              <a:t> in den letzten Jahrzehnten signifikant verlangsamt unter anderem weil</a:t>
            </a:r>
            <a:r>
              <a:rPr lang="de-DE" baseline="0" dirty="0"/>
              <a:t> der Temperaturunterschied zwischen Äquator und Pol aufgrund der </a:t>
            </a:r>
            <a:r>
              <a:rPr lang="de-DE" dirty="0"/>
              <a:t>starke Erwärmung der Arktis geringer geworden ist</a:t>
            </a:r>
            <a:r>
              <a:rPr lang="de-DE" baseline="0" dirty="0"/>
              <a:t>. Ein langsamer </a:t>
            </a:r>
            <a:r>
              <a:rPr lang="de-DE" baseline="0" dirty="0" err="1"/>
              <a:t>Jetstream</a:t>
            </a:r>
            <a:r>
              <a:rPr lang="de-DE" baseline="0" dirty="0"/>
              <a:t> mäandert stärker und Extremwetter werden häufiger. </a:t>
            </a:r>
          </a:p>
          <a:p>
            <a:r>
              <a:rPr lang="de-DE" baseline="0" dirty="0"/>
              <a:t>Ein Beispiel ist der letzte Sommer wo es im Juli zu solch einer stationären Verstärkung des </a:t>
            </a:r>
            <a:r>
              <a:rPr lang="de-DE" baseline="0" dirty="0" err="1"/>
              <a:t>Jetstreams</a:t>
            </a:r>
            <a:r>
              <a:rPr lang="de-DE" baseline="0" dirty="0"/>
              <a:t> kam. Und es zeitgleich zur Trockenheit und Hitze im Western der USA, Überflutungen an deren Ostküste, der lagen Trockenperiode bei uns, und einer Hitzewelle in Japan kam. Dies veranschaulicht auch gut, die Gefahr dieser Ereignisse. Dadurch, dass der </a:t>
            </a:r>
            <a:r>
              <a:rPr lang="de-DE" baseline="0" dirty="0" err="1"/>
              <a:t>Jetstream</a:t>
            </a:r>
            <a:r>
              <a:rPr lang="de-DE" baseline="0" dirty="0"/>
              <a:t> ein die ganze nördliche Hemisphäre umfassendes Band ist, kann er gleichzeitig an verschiedenen Orten extreme Wetterlagen begünstigen.</a:t>
            </a:r>
            <a:endParaRPr lang="de-DE" dirty="0"/>
          </a:p>
          <a:p>
            <a:endParaRPr lang="de-DE" dirty="0"/>
          </a:p>
          <a:p>
            <a:endParaRPr lang="de-DE" dirty="0"/>
          </a:p>
        </p:txBody>
      </p:sp>
      <p:sp>
        <p:nvSpPr>
          <p:cNvPr id="4" name="Slide Number Placeholder 3"/>
          <p:cNvSpPr>
            <a:spLocks noGrp="1"/>
          </p:cNvSpPr>
          <p:nvPr>
            <p:ph type="sldNum" sz="quarter" idx="10"/>
          </p:nvPr>
        </p:nvSpPr>
        <p:spPr/>
        <p:txBody>
          <a:bodyPr/>
          <a:lstStyle/>
          <a:p>
            <a:fld id="{BAF743E9-914B-453E-A338-BD61D5478B0F}" type="slidenum">
              <a:rPr lang="de-DE" smtClean="0"/>
              <a:t>13</a:t>
            </a:fld>
            <a:endParaRPr lang="de-DE"/>
          </a:p>
        </p:txBody>
      </p:sp>
    </p:spTree>
    <p:extLst>
      <p:ext uri="{BB962C8B-B14F-4D97-AF65-F5344CB8AC3E}">
        <p14:creationId xmlns:p14="http://schemas.microsoft.com/office/powerpoint/2010/main" val="3233624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Auch die Niederschläge, welche wir im Sommer 2021 hatten, stammen aus dem Mittelmeerbereich.</a:t>
            </a:r>
            <a:endParaRPr lang="en-DE" dirty="0"/>
          </a:p>
        </p:txBody>
      </p:sp>
      <p:sp>
        <p:nvSpPr>
          <p:cNvPr id="4" name="Slide Number Placeholder 3"/>
          <p:cNvSpPr>
            <a:spLocks noGrp="1"/>
          </p:cNvSpPr>
          <p:nvPr>
            <p:ph type="sldNum" sz="quarter" idx="5"/>
          </p:nvPr>
        </p:nvSpPr>
        <p:spPr/>
        <p:txBody>
          <a:bodyPr/>
          <a:lstStyle/>
          <a:p>
            <a:fld id="{BAF743E9-914B-453E-A338-BD61D5478B0F}" type="slidenum">
              <a:rPr lang="de-DE" smtClean="0"/>
              <a:t>14</a:t>
            </a:fld>
            <a:endParaRPr lang="de-DE"/>
          </a:p>
        </p:txBody>
      </p:sp>
    </p:spTree>
    <p:extLst>
      <p:ext uri="{BB962C8B-B14F-4D97-AF65-F5344CB8AC3E}">
        <p14:creationId xmlns:p14="http://schemas.microsoft.com/office/powerpoint/2010/main" val="1882772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1" descr="B_dt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838200"/>
            <a:ext cx="5791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p:cNvSpPr>
            <a:spLocks noGrp="1" noChangeArrowheads="1"/>
          </p:cNvSpPr>
          <p:nvPr>
            <p:ph type="ctrTitle"/>
          </p:nvPr>
        </p:nvSpPr>
        <p:spPr>
          <a:xfrm>
            <a:off x="1879620" y="2573868"/>
            <a:ext cx="8420470" cy="1083648"/>
          </a:xfrm>
        </p:spPr>
        <p:txBody>
          <a:bodyPr>
            <a:noAutofit/>
          </a:bodyPr>
          <a:lstStyle>
            <a:lvl1pPr algn="ctr">
              <a:defRPr sz="4000" b="1">
                <a:solidFill>
                  <a:srgbClr val="E6803A"/>
                </a:solidFill>
                <a:latin typeface="+mn-lt"/>
              </a:defRPr>
            </a:lvl1pPr>
          </a:lstStyle>
          <a:p>
            <a:pPr lvl="0"/>
            <a:r>
              <a:rPr lang="en-US" dirty="0"/>
              <a:t>Click to edit Master title style</a:t>
            </a:r>
            <a:endParaRPr lang="en-US" noProof="0" dirty="0"/>
          </a:p>
        </p:txBody>
      </p:sp>
      <p:sp>
        <p:nvSpPr>
          <p:cNvPr id="9" name="Rectangle 13"/>
          <p:cNvSpPr>
            <a:spLocks noGrp="1" noChangeArrowheads="1"/>
          </p:cNvSpPr>
          <p:nvPr>
            <p:ph type="subTitle" idx="1" hasCustomPrompt="1"/>
          </p:nvPr>
        </p:nvSpPr>
        <p:spPr>
          <a:xfrm>
            <a:off x="1879620" y="4281127"/>
            <a:ext cx="8420470" cy="1035940"/>
          </a:xfrm>
        </p:spPr>
        <p:txBody>
          <a:bodyPr>
            <a:noAutofit/>
          </a:bodyPr>
          <a:lstStyle>
            <a:lvl1pPr marL="0" indent="0" algn="ctr">
              <a:buFont typeface="Arial" panose="020B0604020202020204" pitchFamily="34" charset="0"/>
              <a:buNone/>
              <a:defRPr sz="2400" b="0">
                <a:latin typeface="+mn-lt"/>
              </a:defRPr>
            </a:lvl1pPr>
          </a:lstStyle>
          <a:p>
            <a:pPr lvl="0"/>
            <a:r>
              <a:rPr lang="en-US" noProof="0" dirty="0"/>
              <a:t>Name</a:t>
            </a:r>
          </a:p>
          <a:p>
            <a:pPr lvl="0"/>
            <a:r>
              <a:rPr lang="en-US" noProof="0" dirty="0"/>
              <a:t>Meeting, Date</a:t>
            </a:r>
          </a:p>
        </p:txBody>
      </p:sp>
      <p:sp>
        <p:nvSpPr>
          <p:cNvPr id="10" name="Line 8"/>
          <p:cNvSpPr>
            <a:spLocks noChangeShapeType="1"/>
          </p:cNvSpPr>
          <p:nvPr userDrawn="1"/>
        </p:nvSpPr>
        <p:spPr bwMode="auto">
          <a:xfrm>
            <a:off x="216000" y="5760000"/>
            <a:ext cx="11628000" cy="0"/>
          </a:xfrm>
          <a:prstGeom prst="line">
            <a:avLst/>
          </a:prstGeom>
          <a:noFill/>
          <a:ln w="28575">
            <a:solidFill>
              <a:srgbClr val="80808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de-DE" sz="2400">
              <a:solidFill>
                <a:srgbClr val="000000"/>
              </a:solidFill>
              <a:latin typeface="Arial"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000" y="5835600"/>
            <a:ext cx="1461370" cy="1004400"/>
          </a:xfrm>
          <a:prstGeom prst="rect">
            <a:avLst/>
          </a:prstGeom>
        </p:spPr>
      </p:pic>
      <p:sp>
        <p:nvSpPr>
          <p:cNvPr id="12" name="Footer Placeholder 4"/>
          <p:cNvSpPr>
            <a:spLocks noGrp="1"/>
          </p:cNvSpPr>
          <p:nvPr>
            <p:ph type="ftr" sz="quarter" idx="11"/>
          </p:nvPr>
        </p:nvSpPr>
        <p:spPr>
          <a:xfrm>
            <a:off x="4038600" y="6356350"/>
            <a:ext cx="4114800" cy="365125"/>
          </a:xfrm>
        </p:spPr>
        <p:txBody>
          <a:bodyPr/>
          <a:lstStyle/>
          <a:p>
            <a:endParaRPr lang="de-DE" dirty="0"/>
          </a:p>
        </p:txBody>
      </p:sp>
      <p:sp>
        <p:nvSpPr>
          <p:cNvPr id="13" name="Slide Number Placeholder 5"/>
          <p:cNvSpPr>
            <a:spLocks noGrp="1"/>
          </p:cNvSpPr>
          <p:nvPr>
            <p:ph type="sldNum" sz="quarter" idx="12"/>
          </p:nvPr>
        </p:nvSpPr>
        <p:spPr>
          <a:xfrm>
            <a:off x="8610600" y="6356350"/>
            <a:ext cx="2743200" cy="365125"/>
          </a:xfrm>
        </p:spPr>
        <p:txBody>
          <a:bodyPr/>
          <a:lstStyle/>
          <a:p>
            <a:fld id="{1B44015D-9407-488E-8AD7-722ADB5AEF29}" type="slidenum">
              <a:rPr lang="de-DE" smtClean="0"/>
              <a:t>‹#›</a:t>
            </a:fld>
            <a:endParaRPr lang="de-DE"/>
          </a:p>
        </p:txBody>
      </p:sp>
      <p:grpSp>
        <p:nvGrpSpPr>
          <p:cNvPr id="14" name="Gruppieren 51"/>
          <p:cNvGrpSpPr>
            <a:grpSpLocks noChangeAspect="1"/>
          </p:cNvGrpSpPr>
          <p:nvPr userDrawn="1"/>
        </p:nvGrpSpPr>
        <p:grpSpPr>
          <a:xfrm>
            <a:off x="10778633" y="6085800"/>
            <a:ext cx="706177" cy="504000"/>
            <a:chOff x="7215188" y="176213"/>
            <a:chExt cx="1552575" cy="1108075"/>
          </a:xfrm>
        </p:grpSpPr>
        <p:sp>
          <p:nvSpPr>
            <p:cNvPr id="18"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19"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20"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grpSp>
    </p:spTree>
    <p:extLst>
      <p:ext uri="{BB962C8B-B14F-4D97-AF65-F5344CB8AC3E}">
        <p14:creationId xmlns:p14="http://schemas.microsoft.com/office/powerpoint/2010/main" val="615224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Full image 5 with tit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46F03C-B265-4E9D-8AF9-4327DFD519E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396858"/>
          </a:xfrm>
          <a:prstGeom prst="rect">
            <a:avLst/>
          </a:prstGeom>
        </p:spPr>
      </p:pic>
      <p:sp>
        <p:nvSpPr>
          <p:cNvPr id="12" name="Rectangle 11">
            <a:extLst>
              <a:ext uri="{FF2B5EF4-FFF2-40B4-BE49-F238E27FC236}">
                <a16:creationId xmlns:a16="http://schemas.microsoft.com/office/drawing/2014/main" id="{F21BEDFF-58DD-41B5-8B8B-39D3DB00D0D1}"/>
              </a:ext>
            </a:extLst>
          </p:cNvPr>
          <p:cNvSpPr/>
          <p:nvPr userDrawn="1"/>
        </p:nvSpPr>
        <p:spPr>
          <a:xfrm rot="10800000">
            <a:off x="-2" y="-2978"/>
            <a:ext cx="12192001" cy="6395897"/>
          </a:xfrm>
          <a:prstGeom prst="rect">
            <a:avLst/>
          </a:prstGeom>
          <a:gradFill flip="none" rotWithShape="1">
            <a:gsLst>
              <a:gs pos="17000">
                <a:schemeClr val="bg1">
                  <a:alpha val="15000"/>
                </a:schemeClr>
              </a:gs>
              <a:gs pos="68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E7C368D3-5B68-4557-B546-229528B65FF0}"/>
              </a:ext>
            </a:extLst>
          </p:cNvPr>
          <p:cNvPicPr>
            <a:picLocks noChangeAspect="1"/>
          </p:cNvPicPr>
          <p:nvPr userDrawn="1"/>
        </p:nvPicPr>
        <p:blipFill>
          <a:blip r:embed="rId3"/>
          <a:stretch>
            <a:fillRect/>
          </a:stretch>
        </p:blipFill>
        <p:spPr>
          <a:xfrm>
            <a:off x="5596215" y="-45761"/>
            <a:ext cx="6455291" cy="6455291"/>
          </a:xfrm>
          <a:prstGeom prst="rect">
            <a:avLst/>
          </a:prstGeom>
        </p:spPr>
      </p:pic>
      <p:cxnSp>
        <p:nvCxnSpPr>
          <p:cNvPr id="9" name="Straight Connector 8">
            <a:extLst>
              <a:ext uri="{FF2B5EF4-FFF2-40B4-BE49-F238E27FC236}">
                <a16:creationId xmlns:a16="http://schemas.microsoft.com/office/drawing/2014/main" id="{1ADA31B3-761C-4D34-A896-2FD9F28E7E1B}"/>
              </a:ext>
            </a:extLst>
          </p:cNvPr>
          <p:cNvCxnSpPr/>
          <p:nvPr userDrawn="1"/>
        </p:nvCxnSpPr>
        <p:spPr>
          <a:xfrm flipH="1">
            <a:off x="0" y="6396858"/>
            <a:ext cx="11268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3E5B7A-0578-416C-9F47-E03687913797}"/>
              </a:ext>
            </a:extLst>
          </p:cNvPr>
          <p:cNvCxnSpPr/>
          <p:nvPr userDrawn="1"/>
        </p:nvCxnSpPr>
        <p:spPr>
          <a:xfrm flipH="1">
            <a:off x="11849100" y="6396858"/>
            <a:ext cx="342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C7AA514-619D-4888-BC14-9E6E0AD777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09913" y="6033693"/>
            <a:ext cx="496849" cy="708919"/>
          </a:xfrm>
          <a:prstGeom prst="rect">
            <a:avLst/>
          </a:prstGeom>
        </p:spPr>
      </p:pic>
      <p:sp>
        <p:nvSpPr>
          <p:cNvPr id="14" name="TextBox 13">
            <a:extLst>
              <a:ext uri="{FF2B5EF4-FFF2-40B4-BE49-F238E27FC236}">
                <a16:creationId xmlns:a16="http://schemas.microsoft.com/office/drawing/2014/main" id="{64A01D37-CA28-417A-990F-2F4A5611A688}"/>
              </a:ext>
            </a:extLst>
          </p:cNvPr>
          <p:cNvSpPr txBox="1"/>
          <p:nvPr userDrawn="1"/>
        </p:nvSpPr>
        <p:spPr>
          <a:xfrm>
            <a:off x="11386038" y="6256163"/>
            <a:ext cx="345284" cy="246221"/>
          </a:xfrm>
          <a:prstGeom prst="rect">
            <a:avLst/>
          </a:prstGeom>
          <a:noFill/>
        </p:spPr>
        <p:txBody>
          <a:bodyPr wrap="square" rtlCol="0">
            <a:spAutoFit/>
          </a:bodyPr>
          <a:lstStyle/>
          <a:p>
            <a:pPr algn="ctr"/>
            <a:fld id="{B6663E9A-1F10-ED4D-AF0B-E10550469CA1}" type="slidenum">
              <a:rPr lang="en-US" sz="1000" b="0" i="0" smtClean="0">
                <a:solidFill>
                  <a:schemeClr val="accent1"/>
                </a:solidFill>
                <a:latin typeface="Segoe UI" charset="0"/>
                <a:ea typeface="Segoe UI" charset="0"/>
                <a:cs typeface="Segoe UI" charset="0"/>
              </a:rPr>
              <a:pPr algn="ctr"/>
              <a:t>‹#›</a:t>
            </a:fld>
            <a:endParaRPr lang="en-US" sz="1000" b="0" i="0" dirty="0">
              <a:solidFill>
                <a:schemeClr val="accent1"/>
              </a:solidFill>
              <a:latin typeface="Segoe UI" charset="0"/>
              <a:ea typeface="Segoe UI" charset="0"/>
              <a:cs typeface="Segoe UI" charset="0"/>
            </a:endParaRPr>
          </a:p>
        </p:txBody>
      </p:sp>
      <p:sp>
        <p:nvSpPr>
          <p:cNvPr id="22" name="Rectangle 21">
            <a:extLst>
              <a:ext uri="{FF2B5EF4-FFF2-40B4-BE49-F238E27FC236}">
                <a16:creationId xmlns:a16="http://schemas.microsoft.com/office/drawing/2014/main" id="{6E06156F-1537-494F-99D0-54AB9BE29AF0}"/>
              </a:ext>
            </a:extLst>
          </p:cNvPr>
          <p:cNvSpPr/>
          <p:nvPr userDrawn="1"/>
        </p:nvSpPr>
        <p:spPr>
          <a:xfrm>
            <a:off x="0" y="0"/>
            <a:ext cx="12192000" cy="1055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1">
            <a:extLst>
              <a:ext uri="{FF2B5EF4-FFF2-40B4-BE49-F238E27FC236}">
                <a16:creationId xmlns:a16="http://schemas.microsoft.com/office/drawing/2014/main" id="{889B32D3-5855-408D-B57A-0CE0F8D20FC6}"/>
              </a:ext>
            </a:extLst>
          </p:cNvPr>
          <p:cNvSpPr txBox="1">
            <a:spLocks/>
          </p:cNvSpPr>
          <p:nvPr userDrawn="1"/>
        </p:nvSpPr>
        <p:spPr>
          <a:xfrm>
            <a:off x="705845" y="6517968"/>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 Presentation by OASIS | Horizon2020 Insurance</a:t>
            </a:r>
          </a:p>
        </p:txBody>
      </p:sp>
      <p:sp>
        <p:nvSpPr>
          <p:cNvPr id="20" name="Text Placeholder 11">
            <a:extLst>
              <a:ext uri="{FF2B5EF4-FFF2-40B4-BE49-F238E27FC236}">
                <a16:creationId xmlns:a16="http://schemas.microsoft.com/office/drawing/2014/main" id="{EDDE3649-E9D1-428A-A005-CE87F9467DE3}"/>
              </a:ext>
            </a:extLst>
          </p:cNvPr>
          <p:cNvSpPr txBox="1">
            <a:spLocks/>
          </p:cNvSpPr>
          <p:nvPr userDrawn="1"/>
        </p:nvSpPr>
        <p:spPr>
          <a:xfrm>
            <a:off x="705845" y="6661993"/>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solidFill>
              </a:rPr>
              <a:t>www.h2020insurance.oasishub.co</a:t>
            </a:r>
          </a:p>
        </p:txBody>
      </p:sp>
      <p:sp>
        <p:nvSpPr>
          <p:cNvPr id="16" name="Text Placeholder 11">
            <a:extLst>
              <a:ext uri="{FF2B5EF4-FFF2-40B4-BE49-F238E27FC236}">
                <a16:creationId xmlns:a16="http://schemas.microsoft.com/office/drawing/2014/main" id="{A1EA201B-54B4-445A-A74C-B39F094EE345}"/>
              </a:ext>
            </a:extLst>
          </p:cNvPr>
          <p:cNvSpPr>
            <a:spLocks noGrp="1"/>
          </p:cNvSpPr>
          <p:nvPr>
            <p:ph type="body" sz="quarter" idx="11" hasCustomPrompt="1"/>
          </p:nvPr>
        </p:nvSpPr>
        <p:spPr>
          <a:xfrm>
            <a:off x="915132" y="412976"/>
            <a:ext cx="10816189" cy="258532"/>
          </a:xfrm>
          <a:prstGeom prst="rect">
            <a:avLst/>
          </a:prstGeom>
        </p:spPr>
        <p:txBody>
          <a:bodyPr wrap="square" lIns="0" tIns="0" rIns="0" bIns="0" anchor="t" anchorCtr="0">
            <a:spAutoFit/>
          </a:bodyPr>
          <a:lstStyle>
            <a:lvl1pPr marL="0" indent="0">
              <a:lnSpc>
                <a:spcPct val="60000"/>
              </a:lnSpc>
              <a:buFontTx/>
              <a:buNone/>
              <a:defRPr sz="2800" b="0" i="0" baseline="0">
                <a:solidFill>
                  <a:schemeClr val="accent1"/>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17" name="Text Placeholder 11">
            <a:extLst>
              <a:ext uri="{FF2B5EF4-FFF2-40B4-BE49-F238E27FC236}">
                <a16:creationId xmlns:a16="http://schemas.microsoft.com/office/drawing/2014/main" id="{901C07AD-2AD4-4359-A6F7-F3D4DDCD4F0A}"/>
              </a:ext>
            </a:extLst>
          </p:cNvPr>
          <p:cNvSpPr>
            <a:spLocks noGrp="1"/>
          </p:cNvSpPr>
          <p:nvPr>
            <p:ph type="body" sz="quarter" idx="12" hasCustomPrompt="1"/>
          </p:nvPr>
        </p:nvSpPr>
        <p:spPr>
          <a:xfrm>
            <a:off x="915132" y="775140"/>
            <a:ext cx="10816189" cy="166199"/>
          </a:xfrm>
          <a:prstGeom prst="rect">
            <a:avLst/>
          </a:prstGeom>
        </p:spPr>
        <p:txBody>
          <a:bodyPr wrap="square" lIns="0" tIns="0" rIns="0" bIns="0" anchor="t" anchorCtr="0">
            <a:spAutoFit/>
          </a:bodyPr>
          <a:lstStyle>
            <a:lvl1pPr marL="0" indent="0">
              <a:lnSpc>
                <a:spcPct val="60000"/>
              </a:lnSpc>
              <a:buFontTx/>
              <a:buNone/>
              <a:defRPr sz="1800" b="0" i="0" baseline="0">
                <a:solidFill>
                  <a:srgbClr val="8A8A8D"/>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18" name="Rectangle 17">
            <a:extLst>
              <a:ext uri="{FF2B5EF4-FFF2-40B4-BE49-F238E27FC236}">
                <a16:creationId xmlns:a16="http://schemas.microsoft.com/office/drawing/2014/main" id="{6DF10D2A-0F3B-4E31-904E-E4BF948DFEE1}"/>
              </a:ext>
            </a:extLst>
          </p:cNvPr>
          <p:cNvSpPr/>
          <p:nvPr userDrawn="1"/>
        </p:nvSpPr>
        <p:spPr>
          <a:xfrm>
            <a:off x="695325" y="338296"/>
            <a:ext cx="102782" cy="600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780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21" name="Text Placeholder 11"/>
          <p:cNvSpPr>
            <a:spLocks noGrp="1"/>
          </p:cNvSpPr>
          <p:nvPr>
            <p:ph type="body" sz="quarter" idx="15" hasCustomPrompt="1"/>
          </p:nvPr>
        </p:nvSpPr>
        <p:spPr>
          <a:xfrm>
            <a:off x="915132" y="422501"/>
            <a:ext cx="10816189" cy="258532"/>
          </a:xfrm>
          <a:prstGeom prst="rect">
            <a:avLst/>
          </a:prstGeom>
        </p:spPr>
        <p:txBody>
          <a:bodyPr wrap="square" lIns="0" tIns="0" rIns="0" bIns="0" anchor="t" anchorCtr="0">
            <a:spAutoFit/>
          </a:bodyPr>
          <a:lstStyle>
            <a:lvl1pPr marL="0" indent="0">
              <a:lnSpc>
                <a:spcPct val="60000"/>
              </a:lnSpc>
              <a:buFontTx/>
              <a:buNone/>
              <a:defRPr sz="2800" b="0" i="0" baseline="0">
                <a:solidFill>
                  <a:schemeClr val="accent1"/>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Charts and Graphs</a:t>
            </a:r>
          </a:p>
        </p:txBody>
      </p:sp>
      <p:sp>
        <p:nvSpPr>
          <p:cNvPr id="22" name="Text Placeholder 11"/>
          <p:cNvSpPr>
            <a:spLocks noGrp="1"/>
          </p:cNvSpPr>
          <p:nvPr>
            <p:ph type="body" sz="quarter" idx="16" hasCustomPrompt="1"/>
          </p:nvPr>
        </p:nvSpPr>
        <p:spPr>
          <a:xfrm>
            <a:off x="915132" y="784665"/>
            <a:ext cx="10816189" cy="166199"/>
          </a:xfrm>
          <a:prstGeom prst="rect">
            <a:avLst/>
          </a:prstGeom>
        </p:spPr>
        <p:txBody>
          <a:bodyPr wrap="square" lIns="0" tIns="0" rIns="0" bIns="0" anchor="t" anchorCtr="0">
            <a:spAutoFit/>
          </a:bodyPr>
          <a:lstStyle>
            <a:lvl1pPr marL="0" indent="0">
              <a:lnSpc>
                <a:spcPct val="60000"/>
              </a:lnSpc>
              <a:buFontTx/>
              <a:buNone/>
              <a:defRPr sz="1800" b="0" i="0" baseline="0">
                <a:solidFill>
                  <a:srgbClr val="8A8A8D"/>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Use this slide to illustrate figures and stats</a:t>
            </a:r>
          </a:p>
        </p:txBody>
      </p:sp>
      <p:sp>
        <p:nvSpPr>
          <p:cNvPr id="23" name="Rectangle 22"/>
          <p:cNvSpPr/>
          <p:nvPr userDrawn="1"/>
        </p:nvSpPr>
        <p:spPr>
          <a:xfrm rot="16200000">
            <a:off x="446557" y="596592"/>
            <a:ext cx="600320" cy="102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rt Placeholder 2"/>
          <p:cNvSpPr>
            <a:spLocks noGrp="1"/>
          </p:cNvSpPr>
          <p:nvPr>
            <p:ph type="chart" sz="quarter" idx="17"/>
          </p:nvPr>
        </p:nvSpPr>
        <p:spPr>
          <a:xfrm>
            <a:off x="695325" y="1517650"/>
            <a:ext cx="11036300" cy="4705350"/>
          </a:xfrm>
          <a:prstGeom prst="rect">
            <a:avLst/>
          </a:prstGeom>
        </p:spPr>
        <p:txBody>
          <a:bodyPr/>
          <a:lstStyle/>
          <a:p>
            <a:r>
              <a:rPr lang="en-US"/>
              <a:t>Click icon to add chart</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9913" y="6033693"/>
            <a:ext cx="496849" cy="708919"/>
          </a:xfrm>
          <a:prstGeom prst="rect">
            <a:avLst/>
          </a:prstGeom>
        </p:spPr>
      </p:pic>
      <p:sp>
        <p:nvSpPr>
          <p:cNvPr id="24" name="TextBox 23"/>
          <p:cNvSpPr txBox="1"/>
          <p:nvPr userDrawn="1"/>
        </p:nvSpPr>
        <p:spPr>
          <a:xfrm>
            <a:off x="11386038" y="6256163"/>
            <a:ext cx="345284" cy="246221"/>
          </a:xfrm>
          <a:prstGeom prst="rect">
            <a:avLst/>
          </a:prstGeom>
          <a:noFill/>
        </p:spPr>
        <p:txBody>
          <a:bodyPr wrap="square" rtlCol="0">
            <a:spAutoFit/>
          </a:bodyPr>
          <a:lstStyle/>
          <a:p>
            <a:pPr algn="ctr"/>
            <a:fld id="{B6663E9A-1F10-ED4D-AF0B-E10550469CA1}" type="slidenum">
              <a:rPr lang="en-US" sz="1000" b="0" i="0" smtClean="0">
                <a:solidFill>
                  <a:schemeClr val="accent1"/>
                </a:solidFill>
                <a:latin typeface="Segoe UI" charset="0"/>
                <a:ea typeface="Segoe UI" charset="0"/>
                <a:cs typeface="Segoe UI" charset="0"/>
              </a:rPr>
              <a:pPr algn="ctr"/>
              <a:t>‹#›</a:t>
            </a:fld>
            <a:endParaRPr lang="en-US" sz="1000" b="0" i="0" dirty="0">
              <a:solidFill>
                <a:schemeClr val="accent1"/>
              </a:solidFill>
              <a:latin typeface="Segoe UI" charset="0"/>
              <a:ea typeface="Segoe UI" charset="0"/>
              <a:cs typeface="Segoe UI" charset="0"/>
            </a:endParaRPr>
          </a:p>
        </p:txBody>
      </p:sp>
      <p:cxnSp>
        <p:nvCxnSpPr>
          <p:cNvPr id="25" name="Straight Connector 24"/>
          <p:cNvCxnSpPr/>
          <p:nvPr userDrawn="1"/>
        </p:nvCxnSpPr>
        <p:spPr>
          <a:xfrm flipH="1">
            <a:off x="0" y="6396858"/>
            <a:ext cx="11268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H="1">
            <a:off x="11849100" y="6396858"/>
            <a:ext cx="342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1"/>
          <p:cNvSpPr txBox="1">
            <a:spLocks/>
          </p:cNvSpPr>
          <p:nvPr userDrawn="1"/>
        </p:nvSpPr>
        <p:spPr>
          <a:xfrm>
            <a:off x="705845" y="6517968"/>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 Presentation by OASIS | Horizon2020 Insurance</a:t>
            </a:r>
          </a:p>
        </p:txBody>
      </p:sp>
      <p:sp>
        <p:nvSpPr>
          <p:cNvPr id="12" name="Text Placeholder 11">
            <a:extLst>
              <a:ext uri="{FF2B5EF4-FFF2-40B4-BE49-F238E27FC236}">
                <a16:creationId xmlns:a16="http://schemas.microsoft.com/office/drawing/2014/main" id="{58D794AD-7647-4B3F-8D93-6380DC70A0FF}"/>
              </a:ext>
            </a:extLst>
          </p:cNvPr>
          <p:cNvSpPr txBox="1">
            <a:spLocks/>
          </p:cNvSpPr>
          <p:nvPr userDrawn="1"/>
        </p:nvSpPr>
        <p:spPr>
          <a:xfrm>
            <a:off x="705845" y="6661993"/>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solidFill>
              </a:rPr>
              <a:t>www.h2020insurance.oasishub.co</a:t>
            </a:r>
          </a:p>
        </p:txBody>
      </p:sp>
    </p:spTree>
    <p:extLst>
      <p:ext uri="{BB962C8B-B14F-4D97-AF65-F5344CB8AC3E}">
        <p14:creationId xmlns:p14="http://schemas.microsoft.com/office/powerpoint/2010/main" val="3219236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text with titl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95325" y="1661823"/>
            <a:ext cx="11035996" cy="4198287"/>
          </a:xfrm>
          <a:prstGeom prst="rect">
            <a:avLst/>
          </a:prstGeom>
        </p:spPr>
        <p:txBody>
          <a:bodyPr/>
          <a:lstStyle>
            <a:lvl1pPr>
              <a:defRPr lang="en-US" dirty="0" smtClean="0">
                <a:solidFill>
                  <a:srgbClr val="8A8A8D"/>
                </a:solidFill>
                <a:latin typeface="Raleway" panose="020B0503030101060003" pitchFamily="34" charset="0"/>
              </a:defRPr>
            </a:lvl1pPr>
            <a:lvl2pPr>
              <a:defRPr lang="en-US" dirty="0" smtClean="0">
                <a:solidFill>
                  <a:srgbClr val="8A8A8D"/>
                </a:solidFill>
                <a:latin typeface="Raleway" panose="020B0503030101060003" pitchFamily="34" charset="0"/>
              </a:defRPr>
            </a:lvl2pPr>
            <a:lvl3pPr>
              <a:defRPr lang="en-US" dirty="0" smtClean="0">
                <a:solidFill>
                  <a:srgbClr val="8A8A8D"/>
                </a:solidFill>
                <a:latin typeface="Raleway" panose="020B0503030101060003" pitchFamily="34" charset="0"/>
              </a:defRPr>
            </a:lvl3pPr>
            <a:lvl4pPr>
              <a:defRPr lang="en-US" dirty="0" smtClean="0">
                <a:solidFill>
                  <a:srgbClr val="8A8A8D"/>
                </a:solidFill>
                <a:latin typeface="Raleway" panose="020B0503030101060003" pitchFamily="34" charset="0"/>
              </a:defRPr>
            </a:lvl4pPr>
            <a:lvl5pPr>
              <a:defRPr lang="en-US" dirty="0" smtClean="0">
                <a:solidFill>
                  <a:srgbClr val="8A8A8D"/>
                </a:solidFill>
                <a:latin typeface="Raleway" panose="020B05030301010600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1"/>
          <p:cNvSpPr>
            <a:spLocks noGrp="1"/>
          </p:cNvSpPr>
          <p:nvPr>
            <p:ph type="body" sz="quarter" idx="11" hasCustomPrompt="1"/>
          </p:nvPr>
        </p:nvSpPr>
        <p:spPr>
          <a:xfrm>
            <a:off x="915132" y="851126"/>
            <a:ext cx="10816189" cy="258532"/>
          </a:xfrm>
          <a:prstGeom prst="rect">
            <a:avLst/>
          </a:prstGeom>
        </p:spPr>
        <p:txBody>
          <a:bodyPr wrap="square" lIns="0" tIns="0" rIns="0" bIns="0" anchor="t" anchorCtr="0">
            <a:spAutoFit/>
          </a:bodyPr>
          <a:lstStyle>
            <a:lvl1pPr marL="0" indent="0">
              <a:lnSpc>
                <a:spcPct val="60000"/>
              </a:lnSpc>
              <a:buFontTx/>
              <a:buNone/>
              <a:defRPr sz="2800" b="0" i="0" baseline="0">
                <a:solidFill>
                  <a:schemeClr val="accent1"/>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20" name="Text Placeholder 11"/>
          <p:cNvSpPr>
            <a:spLocks noGrp="1"/>
          </p:cNvSpPr>
          <p:nvPr>
            <p:ph type="body" sz="quarter" idx="12" hasCustomPrompt="1"/>
          </p:nvPr>
        </p:nvSpPr>
        <p:spPr>
          <a:xfrm>
            <a:off x="915132" y="1213290"/>
            <a:ext cx="10816189" cy="166199"/>
          </a:xfrm>
          <a:prstGeom prst="rect">
            <a:avLst/>
          </a:prstGeom>
        </p:spPr>
        <p:txBody>
          <a:bodyPr wrap="square" lIns="0" tIns="0" rIns="0" bIns="0" anchor="t" anchorCtr="0">
            <a:spAutoFit/>
          </a:bodyPr>
          <a:lstStyle>
            <a:lvl1pPr marL="0" indent="0">
              <a:lnSpc>
                <a:spcPct val="60000"/>
              </a:lnSpc>
              <a:buFontTx/>
              <a:buNone/>
              <a:defRPr sz="1800" b="0" i="0" baseline="0">
                <a:solidFill>
                  <a:srgbClr val="8A8A8D"/>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21" name="Rectangle 20"/>
          <p:cNvSpPr/>
          <p:nvPr userDrawn="1"/>
        </p:nvSpPr>
        <p:spPr>
          <a:xfrm>
            <a:off x="695325" y="776446"/>
            <a:ext cx="102782" cy="600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9913" y="6033693"/>
            <a:ext cx="496849" cy="708919"/>
          </a:xfrm>
          <a:prstGeom prst="rect">
            <a:avLst/>
          </a:prstGeom>
        </p:spPr>
      </p:pic>
      <p:sp>
        <p:nvSpPr>
          <p:cNvPr id="7" name="TextBox 6"/>
          <p:cNvSpPr txBox="1"/>
          <p:nvPr userDrawn="1"/>
        </p:nvSpPr>
        <p:spPr>
          <a:xfrm>
            <a:off x="11386038" y="6256163"/>
            <a:ext cx="345284" cy="246221"/>
          </a:xfrm>
          <a:prstGeom prst="rect">
            <a:avLst/>
          </a:prstGeom>
          <a:noFill/>
        </p:spPr>
        <p:txBody>
          <a:bodyPr wrap="square" rtlCol="0">
            <a:spAutoFit/>
          </a:bodyPr>
          <a:lstStyle/>
          <a:p>
            <a:pPr algn="ctr"/>
            <a:fld id="{B6663E9A-1F10-ED4D-AF0B-E10550469CA1}" type="slidenum">
              <a:rPr lang="en-US" sz="1000" b="0" i="0" smtClean="0">
                <a:solidFill>
                  <a:schemeClr val="accent1"/>
                </a:solidFill>
                <a:latin typeface="Segoe UI" charset="0"/>
                <a:ea typeface="Segoe UI" charset="0"/>
                <a:cs typeface="Segoe UI" charset="0"/>
              </a:rPr>
              <a:pPr algn="ctr"/>
              <a:t>‹#›</a:t>
            </a:fld>
            <a:endParaRPr lang="en-US" sz="1000" b="0" i="0" dirty="0">
              <a:solidFill>
                <a:schemeClr val="accent1"/>
              </a:solidFill>
              <a:latin typeface="Segoe UI" charset="0"/>
              <a:ea typeface="Segoe UI" charset="0"/>
              <a:cs typeface="Segoe UI" charset="0"/>
            </a:endParaRPr>
          </a:p>
        </p:txBody>
      </p:sp>
      <p:cxnSp>
        <p:nvCxnSpPr>
          <p:cNvPr id="8" name="Straight Connector 7"/>
          <p:cNvCxnSpPr/>
          <p:nvPr userDrawn="1"/>
        </p:nvCxnSpPr>
        <p:spPr>
          <a:xfrm flipH="1">
            <a:off x="0" y="6396858"/>
            <a:ext cx="11268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849100" y="6396858"/>
            <a:ext cx="342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1070BA40-CDAF-472D-A2D2-8BCB3C1F9240}"/>
              </a:ext>
            </a:extLst>
          </p:cNvPr>
          <p:cNvSpPr txBox="1">
            <a:spLocks/>
          </p:cNvSpPr>
          <p:nvPr userDrawn="1"/>
        </p:nvSpPr>
        <p:spPr>
          <a:xfrm>
            <a:off x="705845" y="6517968"/>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 Presentation by OASIS | Horizon2020 Insurance</a:t>
            </a:r>
          </a:p>
        </p:txBody>
      </p:sp>
      <p:sp>
        <p:nvSpPr>
          <p:cNvPr id="12" name="Text Placeholder 11">
            <a:extLst>
              <a:ext uri="{FF2B5EF4-FFF2-40B4-BE49-F238E27FC236}">
                <a16:creationId xmlns:a16="http://schemas.microsoft.com/office/drawing/2014/main" id="{45A48B96-84D8-46B4-A2E8-A6427021C976}"/>
              </a:ext>
            </a:extLst>
          </p:cNvPr>
          <p:cNvSpPr txBox="1">
            <a:spLocks/>
          </p:cNvSpPr>
          <p:nvPr userDrawn="1"/>
        </p:nvSpPr>
        <p:spPr>
          <a:xfrm>
            <a:off x="705845" y="6661993"/>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solidFill>
              </a:rPr>
              <a:t>www.h2020insurance.oasishub.co</a:t>
            </a:r>
          </a:p>
        </p:txBody>
      </p:sp>
    </p:spTree>
    <p:extLst>
      <p:ext uri="{BB962C8B-B14F-4D97-AF65-F5344CB8AC3E}">
        <p14:creationId xmlns:p14="http://schemas.microsoft.com/office/powerpoint/2010/main" val="1151390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text no titl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95325" y="851127"/>
            <a:ext cx="11035996" cy="5008984"/>
          </a:xfrm>
          <a:prstGeom prst="rect">
            <a:avLst/>
          </a:prstGeom>
        </p:spPr>
        <p:txBody>
          <a:bodyPr/>
          <a:lstStyle>
            <a:lvl1pPr>
              <a:defRPr lang="en-US" dirty="0" smtClean="0">
                <a:solidFill>
                  <a:srgbClr val="8A8A8D"/>
                </a:solidFill>
                <a:latin typeface="Raleway" panose="020B0503030101060003" pitchFamily="34" charset="0"/>
              </a:defRPr>
            </a:lvl1pPr>
            <a:lvl2pPr>
              <a:defRPr lang="en-US" dirty="0" smtClean="0">
                <a:solidFill>
                  <a:srgbClr val="8A8A8D"/>
                </a:solidFill>
                <a:latin typeface="Raleway" panose="020B0503030101060003" pitchFamily="34" charset="0"/>
              </a:defRPr>
            </a:lvl2pPr>
            <a:lvl3pPr>
              <a:defRPr lang="en-US" dirty="0" smtClean="0">
                <a:solidFill>
                  <a:srgbClr val="8A8A8D"/>
                </a:solidFill>
                <a:latin typeface="Raleway" panose="020B0503030101060003" pitchFamily="34" charset="0"/>
              </a:defRPr>
            </a:lvl3pPr>
            <a:lvl4pPr>
              <a:defRPr lang="en-US" dirty="0" smtClean="0">
                <a:solidFill>
                  <a:srgbClr val="8A8A8D"/>
                </a:solidFill>
                <a:latin typeface="Raleway" panose="020B0503030101060003" pitchFamily="34" charset="0"/>
              </a:defRPr>
            </a:lvl4pPr>
            <a:lvl5pPr>
              <a:defRPr lang="en-US" dirty="0" smtClean="0">
                <a:solidFill>
                  <a:srgbClr val="8A8A8D"/>
                </a:solidFill>
                <a:latin typeface="Raleway" panose="020B05030301010600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9913" y="6033693"/>
            <a:ext cx="496849" cy="708919"/>
          </a:xfrm>
          <a:prstGeom prst="rect">
            <a:avLst/>
          </a:prstGeom>
        </p:spPr>
      </p:pic>
      <p:sp>
        <p:nvSpPr>
          <p:cNvPr id="7" name="TextBox 6"/>
          <p:cNvSpPr txBox="1"/>
          <p:nvPr userDrawn="1"/>
        </p:nvSpPr>
        <p:spPr>
          <a:xfrm>
            <a:off x="11386038" y="6256163"/>
            <a:ext cx="345284" cy="246221"/>
          </a:xfrm>
          <a:prstGeom prst="rect">
            <a:avLst/>
          </a:prstGeom>
          <a:noFill/>
        </p:spPr>
        <p:txBody>
          <a:bodyPr wrap="square" rtlCol="0">
            <a:spAutoFit/>
          </a:bodyPr>
          <a:lstStyle/>
          <a:p>
            <a:pPr algn="ctr"/>
            <a:fld id="{B6663E9A-1F10-ED4D-AF0B-E10550469CA1}" type="slidenum">
              <a:rPr lang="en-US" sz="1000" b="0" i="0" smtClean="0">
                <a:solidFill>
                  <a:schemeClr val="accent1"/>
                </a:solidFill>
                <a:latin typeface="Segoe UI" charset="0"/>
                <a:ea typeface="Segoe UI" charset="0"/>
                <a:cs typeface="Segoe UI" charset="0"/>
              </a:rPr>
              <a:pPr algn="ctr"/>
              <a:t>‹#›</a:t>
            </a:fld>
            <a:endParaRPr lang="en-US" sz="1000" b="0" i="0" dirty="0">
              <a:solidFill>
                <a:schemeClr val="accent1"/>
              </a:solidFill>
              <a:latin typeface="Segoe UI" charset="0"/>
              <a:ea typeface="Segoe UI" charset="0"/>
              <a:cs typeface="Segoe UI" charset="0"/>
            </a:endParaRPr>
          </a:p>
        </p:txBody>
      </p:sp>
      <p:cxnSp>
        <p:nvCxnSpPr>
          <p:cNvPr id="8" name="Straight Connector 7"/>
          <p:cNvCxnSpPr/>
          <p:nvPr userDrawn="1"/>
        </p:nvCxnSpPr>
        <p:spPr>
          <a:xfrm flipH="1">
            <a:off x="0" y="6396858"/>
            <a:ext cx="11268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849100" y="6396858"/>
            <a:ext cx="342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B6CA3C9D-F735-4771-ABB3-A3EBF89541B7}"/>
              </a:ext>
            </a:extLst>
          </p:cNvPr>
          <p:cNvSpPr txBox="1">
            <a:spLocks/>
          </p:cNvSpPr>
          <p:nvPr userDrawn="1"/>
        </p:nvSpPr>
        <p:spPr>
          <a:xfrm>
            <a:off x="705845" y="6517968"/>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 Presentation by OASIS | Horizon2020 Insurance</a:t>
            </a:r>
          </a:p>
        </p:txBody>
      </p:sp>
      <p:sp>
        <p:nvSpPr>
          <p:cNvPr id="12" name="Text Placeholder 11">
            <a:extLst>
              <a:ext uri="{FF2B5EF4-FFF2-40B4-BE49-F238E27FC236}">
                <a16:creationId xmlns:a16="http://schemas.microsoft.com/office/drawing/2014/main" id="{259066BA-8808-4396-9D4B-8B35FFD70F91}"/>
              </a:ext>
            </a:extLst>
          </p:cNvPr>
          <p:cNvSpPr txBox="1">
            <a:spLocks/>
          </p:cNvSpPr>
          <p:nvPr userDrawn="1"/>
        </p:nvSpPr>
        <p:spPr>
          <a:xfrm>
            <a:off x="705845" y="6661993"/>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solidFill>
              </a:rPr>
              <a:t>www.h2020insurance.oasishub.co</a:t>
            </a:r>
          </a:p>
        </p:txBody>
      </p:sp>
    </p:spTree>
    <p:extLst>
      <p:ext uri="{BB962C8B-B14F-4D97-AF65-F5344CB8AC3E}">
        <p14:creationId xmlns:p14="http://schemas.microsoft.com/office/powerpoint/2010/main" val="756442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8EED7BE2-6B7B-4E16-9F89-A3DA648B7B87}" type="slidenum">
              <a:rPr lang="en-US"/>
              <a:pPr>
                <a:defRPr/>
              </a:pPr>
              <a:t>‹#›</a:t>
            </a:fld>
            <a:endParaRPr lang="en-US"/>
          </a:p>
        </p:txBody>
      </p:sp>
    </p:spTree>
    <p:extLst>
      <p:ext uri="{BB962C8B-B14F-4D97-AF65-F5344CB8AC3E}">
        <p14:creationId xmlns:p14="http://schemas.microsoft.com/office/powerpoint/2010/main" val="1600910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3858776"/>
          </a:xfrm>
        </p:spPr>
        <p:txBody>
          <a:bodyPr>
            <a:noAutofit/>
          </a:bodyPr>
          <a:lstStyle>
            <a:lvl1pPr marL="0" indent="0">
              <a:lnSpc>
                <a:spcPct val="100000"/>
              </a:lnSpc>
              <a:spcBef>
                <a:spcPts val="0"/>
              </a:spcBef>
              <a:spcAft>
                <a:spcPts val="1000"/>
              </a:spcAft>
              <a:buFont typeface="Arial" panose="020B0604020202020204" pitchFamily="34" charset="0"/>
              <a:buNone/>
              <a:defRPr sz="2400">
                <a:latin typeface="+mn-lt"/>
              </a:defRPr>
            </a:lvl1pPr>
            <a:lvl2pPr marL="457200" indent="0">
              <a:lnSpc>
                <a:spcPct val="100000"/>
              </a:lnSpc>
              <a:spcBef>
                <a:spcPts val="0"/>
              </a:spcBef>
              <a:spcAft>
                <a:spcPts val="600"/>
              </a:spcAft>
              <a:buFont typeface="Arial" panose="020B0604020202020204" pitchFamily="34" charset="0"/>
              <a:buNone/>
              <a:defRPr>
                <a:latin typeface="+mn-lt"/>
              </a:defRPr>
            </a:lvl2pPr>
            <a:lvl3pPr marL="914400" indent="0">
              <a:spcBef>
                <a:spcPts val="0"/>
              </a:spcBef>
              <a:spcAft>
                <a:spcPts val="600"/>
              </a:spcAft>
              <a:buFont typeface="Arial" panose="020B0604020202020204" pitchFamily="34" charset="0"/>
              <a:buNone/>
              <a:defRPr>
                <a:latin typeface="+mn-lt"/>
              </a:defRPr>
            </a:lvl3pPr>
            <a:lvl4pPr marL="1371600" indent="0">
              <a:spcBef>
                <a:spcPts val="0"/>
              </a:spcBef>
              <a:spcAft>
                <a:spcPts val="600"/>
              </a:spcAft>
              <a:buFont typeface="Arial" panose="020B0604020202020204" pitchFamily="34" charset="0"/>
              <a:buNone/>
              <a:defRPr>
                <a:latin typeface="+mn-lt"/>
              </a:defRPr>
            </a:lvl4pPr>
            <a:lvl5pPr marL="1828800" indent="0">
              <a:spcBef>
                <a:spcPts val="0"/>
              </a:spcBef>
              <a:spcAft>
                <a:spcPts val="600"/>
              </a:spcAft>
              <a:buFont typeface="Arial" panose="020B0604020202020204" pitchFamily="34" charset="0"/>
              <a:buNone/>
              <a:defRPr>
                <a:latin typeface="+mn-lt"/>
              </a:defRPr>
            </a:lvl5pPr>
          </a:lstStyle>
          <a:p>
            <a:pPr lvl="0"/>
            <a:r>
              <a:rPr lang="en-US" dirty="0"/>
              <a:t>Click to edit Master text styles</a:t>
            </a:r>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6016625"/>
            <a:ext cx="13716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692274" y="6237287"/>
            <a:ext cx="9661526" cy="3256"/>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a:p>
        </p:txBody>
      </p:sp>
      <p:grpSp>
        <p:nvGrpSpPr>
          <p:cNvPr id="12" name="Gruppieren 51"/>
          <p:cNvGrpSpPr>
            <a:grpSpLocks noChangeAspect="1"/>
          </p:cNvGrpSpPr>
          <p:nvPr userDrawn="1"/>
        </p:nvGrpSpPr>
        <p:grpSpPr>
          <a:xfrm>
            <a:off x="11258536" y="226466"/>
            <a:ext cx="706177" cy="504000"/>
            <a:chOff x="7215188" y="176213"/>
            <a:chExt cx="1552575" cy="1108075"/>
          </a:xfrm>
        </p:grpSpPr>
        <p:sp>
          <p:nvSpPr>
            <p:cNvPr id="13"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14"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15"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grpSp>
      <p:sp>
        <p:nvSpPr>
          <p:cNvPr id="16" name="Title 1"/>
          <p:cNvSpPr>
            <a:spLocks noGrp="1"/>
          </p:cNvSpPr>
          <p:nvPr>
            <p:ph type="title"/>
          </p:nvPr>
        </p:nvSpPr>
        <p:spPr>
          <a:xfrm>
            <a:off x="338647" y="365125"/>
            <a:ext cx="10515600" cy="904875"/>
          </a:xfrm>
        </p:spPr>
        <p:txBody>
          <a:bodyPr>
            <a:normAutofit/>
          </a:bodyPr>
          <a:lstStyle>
            <a:lvl1pPr>
              <a:defRPr sz="3200" b="1">
                <a:solidFill>
                  <a:srgbClr val="E6803A"/>
                </a:solidFill>
                <a:latin typeface="+mn-lt"/>
              </a:defRPr>
            </a:lvl1pPr>
          </a:lstStyle>
          <a:p>
            <a:r>
              <a:rPr lang="en-US" dirty="0"/>
              <a:t>Click to edit Master title style</a:t>
            </a:r>
            <a:endParaRPr lang="de-DE" dirty="0"/>
          </a:p>
        </p:txBody>
      </p:sp>
    </p:spTree>
    <p:extLst>
      <p:ext uri="{BB962C8B-B14F-4D97-AF65-F5344CB8AC3E}">
        <p14:creationId xmlns:p14="http://schemas.microsoft.com/office/powerpoint/2010/main" val="205778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338647" y="365125"/>
            <a:ext cx="10515600" cy="904875"/>
          </a:xfrm>
        </p:spPr>
        <p:txBody>
          <a:bodyPr>
            <a:normAutofit/>
          </a:bodyPr>
          <a:lstStyle>
            <a:lvl1pPr>
              <a:defRPr sz="3200" b="1">
                <a:solidFill>
                  <a:srgbClr val="E6803A"/>
                </a:solidFill>
                <a:latin typeface="+mn-lt"/>
              </a:defRPr>
            </a:lvl1pPr>
          </a:lstStyle>
          <a:p>
            <a:r>
              <a:rPr lang="en-US" dirty="0"/>
              <a:t>Click to edit Master title style</a:t>
            </a:r>
            <a:endParaRPr lang="de-DE" dirty="0"/>
          </a:p>
        </p:txBody>
      </p:sp>
      <p:sp>
        <p:nvSpPr>
          <p:cNvPr id="3" name="Content Placeholder 2"/>
          <p:cNvSpPr>
            <a:spLocks noGrp="1"/>
          </p:cNvSpPr>
          <p:nvPr>
            <p:ph idx="1"/>
          </p:nvPr>
        </p:nvSpPr>
        <p:spPr>
          <a:xfrm>
            <a:off x="838200" y="1825625"/>
            <a:ext cx="10515600" cy="3858776"/>
          </a:xfrm>
        </p:spPr>
        <p:txBody>
          <a:bodyPr>
            <a:noAutofit/>
          </a:bodyPr>
          <a:lstStyle>
            <a:lvl1pPr marL="228600" indent="-228600">
              <a:lnSpc>
                <a:spcPct val="100000"/>
              </a:lnSpc>
              <a:spcBef>
                <a:spcPts val="0"/>
              </a:spcBef>
              <a:spcAft>
                <a:spcPts val="1000"/>
              </a:spcAft>
              <a:buFont typeface="Arial" panose="020B0604020202020204" pitchFamily="34" charset="0"/>
              <a:buChar char="•"/>
              <a:defRPr>
                <a:latin typeface="+mn-lt"/>
              </a:defRPr>
            </a:lvl1pPr>
            <a:lvl2pPr marL="685800" indent="-228600">
              <a:lnSpc>
                <a:spcPct val="100000"/>
              </a:lnSpc>
              <a:spcBef>
                <a:spcPts val="0"/>
              </a:spcBef>
              <a:spcAft>
                <a:spcPts val="600"/>
              </a:spcAft>
              <a:buFont typeface="Arial" panose="020B0604020202020204" pitchFamily="34" charset="0"/>
              <a:buChar char="•"/>
              <a:defRPr>
                <a:latin typeface="+mn-lt"/>
              </a:defRPr>
            </a:lvl2pPr>
            <a:lvl3pPr marL="1143000" indent="-228600">
              <a:spcBef>
                <a:spcPts val="0"/>
              </a:spcBef>
              <a:spcAft>
                <a:spcPts val="600"/>
              </a:spcAft>
              <a:buFont typeface="Arial" panose="020B0604020202020204" pitchFamily="34" charset="0"/>
              <a:buChar char="•"/>
              <a:defRPr>
                <a:latin typeface="+mn-lt"/>
              </a:defRPr>
            </a:lvl3pPr>
            <a:lvl4pPr marL="1600200" indent="-228600">
              <a:spcBef>
                <a:spcPts val="0"/>
              </a:spcBef>
              <a:spcAft>
                <a:spcPts val="600"/>
              </a:spcAft>
              <a:buFont typeface="Arial" panose="020B0604020202020204" pitchFamily="34" charset="0"/>
              <a:buChar char="•"/>
              <a:defRPr>
                <a:latin typeface="+mn-lt"/>
              </a:defRPr>
            </a:lvl4pPr>
            <a:lvl5pPr marL="2057400" indent="-228600">
              <a:spcBef>
                <a:spcPts val="0"/>
              </a:spcBef>
              <a:spcAft>
                <a:spcPts val="600"/>
              </a:spcAft>
              <a:buFont typeface="Arial" panose="020B0604020202020204" pitchFamily="34" charset="0"/>
              <a:buChar cha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6016625"/>
            <a:ext cx="13716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692274" y="6237287"/>
            <a:ext cx="9661526" cy="3256"/>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a:p>
        </p:txBody>
      </p:sp>
      <p:grpSp>
        <p:nvGrpSpPr>
          <p:cNvPr id="12" name="Gruppieren 51"/>
          <p:cNvGrpSpPr>
            <a:grpSpLocks noChangeAspect="1"/>
          </p:cNvGrpSpPr>
          <p:nvPr userDrawn="1"/>
        </p:nvGrpSpPr>
        <p:grpSpPr>
          <a:xfrm>
            <a:off x="11258536" y="226466"/>
            <a:ext cx="706177" cy="504000"/>
            <a:chOff x="7215188" y="176213"/>
            <a:chExt cx="1552575" cy="1108075"/>
          </a:xfrm>
        </p:grpSpPr>
        <p:sp>
          <p:nvSpPr>
            <p:cNvPr id="13"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14"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15"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grpSp>
    </p:spTree>
    <p:extLst>
      <p:ext uri="{BB962C8B-B14F-4D97-AF65-F5344CB8AC3E}">
        <p14:creationId xmlns:p14="http://schemas.microsoft.com/office/powerpoint/2010/main" val="3264238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Numberin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3858776"/>
          </a:xfrm>
        </p:spPr>
        <p:txBody>
          <a:bodyPr/>
          <a:lstStyle>
            <a:lvl1pPr marL="514350" indent="-514350">
              <a:spcBef>
                <a:spcPts val="0"/>
              </a:spcBef>
              <a:spcAft>
                <a:spcPts val="600"/>
              </a:spcAft>
              <a:buFont typeface="+mj-lt"/>
              <a:buAutoNum type="arabicParenBoth"/>
              <a:defRPr/>
            </a:lvl1pPr>
            <a:lvl2pPr marL="914400" indent="-457200">
              <a:spcBef>
                <a:spcPts val="0"/>
              </a:spcBef>
              <a:spcAft>
                <a:spcPts val="600"/>
              </a:spcAft>
              <a:buFont typeface="Arial" panose="020B0604020202020204" pitchFamily="34" charset="0"/>
              <a:buChar char="•"/>
              <a:defRPr/>
            </a:lvl2pPr>
            <a:lvl3pPr marL="1257300" indent="-342900">
              <a:spcBef>
                <a:spcPts val="0"/>
              </a:spcBef>
              <a:spcAft>
                <a:spcPts val="600"/>
              </a:spcAft>
              <a:buFont typeface="Arial" panose="020B0604020202020204" pitchFamily="34" charset="0"/>
              <a:buChar char="•"/>
              <a:defRPr/>
            </a:lvl3pPr>
            <a:lvl4pPr marL="1371600" indent="0">
              <a:spcBef>
                <a:spcPts val="0"/>
              </a:spcBef>
              <a:spcAft>
                <a:spcPts val="600"/>
              </a:spcAft>
              <a:buFont typeface="+mj-lt"/>
              <a:buNone/>
              <a:defRPr/>
            </a:lvl4pPr>
            <a:lvl5pPr marL="1828800" indent="0">
              <a:spcBef>
                <a:spcPts val="0"/>
              </a:spcBef>
              <a:spcAft>
                <a:spcPts val="600"/>
              </a:spcAft>
              <a:buFont typeface="+mj-lt"/>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a:p>
        </p:txBody>
      </p:sp>
      <p:pic>
        <p:nvPicPr>
          <p:cNvPr id="11"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6016625"/>
            <a:ext cx="13716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6"/>
          <p:cNvSpPr>
            <a:spLocks noChangeShapeType="1"/>
          </p:cNvSpPr>
          <p:nvPr userDrawn="1"/>
        </p:nvSpPr>
        <p:spPr bwMode="auto">
          <a:xfrm flipV="1">
            <a:off x="1714501" y="6240542"/>
            <a:ext cx="9639300"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a:p>
        </p:txBody>
      </p:sp>
      <p:grpSp>
        <p:nvGrpSpPr>
          <p:cNvPr id="9" name="Gruppieren 51"/>
          <p:cNvGrpSpPr>
            <a:grpSpLocks noChangeAspect="1"/>
          </p:cNvGrpSpPr>
          <p:nvPr userDrawn="1"/>
        </p:nvGrpSpPr>
        <p:grpSpPr>
          <a:xfrm>
            <a:off x="11258536" y="226466"/>
            <a:ext cx="706177" cy="504000"/>
            <a:chOff x="7215188" y="176213"/>
            <a:chExt cx="1552575" cy="1108075"/>
          </a:xfrm>
        </p:grpSpPr>
        <p:sp>
          <p:nvSpPr>
            <p:cNvPr id="10"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13"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14"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grpSp>
      <p:sp>
        <p:nvSpPr>
          <p:cNvPr id="16" name="Title 1"/>
          <p:cNvSpPr>
            <a:spLocks noGrp="1"/>
          </p:cNvSpPr>
          <p:nvPr>
            <p:ph type="title"/>
          </p:nvPr>
        </p:nvSpPr>
        <p:spPr>
          <a:xfrm>
            <a:off x="338647" y="365125"/>
            <a:ext cx="10515600" cy="904875"/>
          </a:xfrm>
        </p:spPr>
        <p:txBody>
          <a:bodyPr>
            <a:normAutofit/>
          </a:bodyPr>
          <a:lstStyle>
            <a:lvl1pPr>
              <a:defRPr sz="3200" b="1">
                <a:solidFill>
                  <a:srgbClr val="E6803A"/>
                </a:solidFill>
                <a:latin typeface="+mn-lt"/>
              </a:defRPr>
            </a:lvl1pPr>
          </a:lstStyle>
          <a:p>
            <a:r>
              <a:rPr lang="en-US" dirty="0"/>
              <a:t>Click to edit Master title style</a:t>
            </a:r>
            <a:endParaRPr lang="de-DE" dirty="0"/>
          </a:p>
        </p:txBody>
      </p:sp>
    </p:spTree>
    <p:extLst>
      <p:ext uri="{BB962C8B-B14F-4D97-AF65-F5344CB8AC3E}">
        <p14:creationId xmlns:p14="http://schemas.microsoft.com/office/powerpoint/2010/main" val="1799584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C51D2C4-8BCE-40DA-9704-DEAB61600C1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84561"/>
            <a:ext cx="12192000" cy="6087640"/>
          </a:xfrm>
          <a:prstGeom prst="rect">
            <a:avLst/>
          </a:prstGeom>
        </p:spPr>
      </p:pic>
      <p:sp>
        <p:nvSpPr>
          <p:cNvPr id="24" name="Rectangle 23">
            <a:extLst>
              <a:ext uri="{FF2B5EF4-FFF2-40B4-BE49-F238E27FC236}">
                <a16:creationId xmlns:a16="http://schemas.microsoft.com/office/drawing/2014/main" id="{F21BEDFF-58DD-41B5-8B8B-39D3DB00D0D1}"/>
              </a:ext>
            </a:extLst>
          </p:cNvPr>
          <p:cNvSpPr/>
          <p:nvPr userDrawn="1"/>
        </p:nvSpPr>
        <p:spPr>
          <a:xfrm rot="10800000">
            <a:off x="-3" y="97037"/>
            <a:ext cx="12192001" cy="6075163"/>
          </a:xfrm>
          <a:prstGeom prst="rect">
            <a:avLst/>
          </a:prstGeom>
          <a:gradFill flip="none" rotWithShape="1">
            <a:gsLst>
              <a:gs pos="17000">
                <a:schemeClr val="bg1">
                  <a:alpha val="15000"/>
                </a:schemeClr>
              </a:gs>
              <a:gs pos="68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1"/>
          <p:cNvSpPr>
            <a:spLocks noGrp="1"/>
          </p:cNvSpPr>
          <p:nvPr>
            <p:ph type="body" sz="quarter" idx="10" hasCustomPrompt="1"/>
          </p:nvPr>
        </p:nvSpPr>
        <p:spPr>
          <a:xfrm>
            <a:off x="695325" y="1082065"/>
            <a:ext cx="7798534" cy="1933768"/>
          </a:xfrm>
          <a:prstGeom prst="rect">
            <a:avLst/>
          </a:prstGeom>
        </p:spPr>
        <p:txBody>
          <a:bodyPr anchor="b" anchorCtr="0">
            <a:normAutofit/>
          </a:bodyPr>
          <a:lstStyle>
            <a:lvl1pPr marL="0" indent="0">
              <a:buFontTx/>
              <a:buNone/>
              <a:defRPr sz="4000" b="0" i="0">
                <a:solidFill>
                  <a:schemeClr val="accent1"/>
                </a:solidFill>
                <a:latin typeface="Raleway"/>
                <a:ea typeface="Raleway"/>
                <a:cs typeface="Raleway"/>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PRESENTATION TITLE</a:t>
            </a:r>
          </a:p>
        </p:txBody>
      </p:sp>
      <p:sp>
        <p:nvSpPr>
          <p:cNvPr id="19" name="Text Placeholder 11"/>
          <p:cNvSpPr>
            <a:spLocks noGrp="1"/>
          </p:cNvSpPr>
          <p:nvPr>
            <p:ph type="body" sz="quarter" idx="11" hasCustomPrompt="1"/>
          </p:nvPr>
        </p:nvSpPr>
        <p:spPr>
          <a:xfrm>
            <a:off x="695325" y="3768214"/>
            <a:ext cx="7798534" cy="381270"/>
          </a:xfrm>
          <a:prstGeom prst="rect">
            <a:avLst/>
          </a:prstGeom>
        </p:spPr>
        <p:txBody>
          <a:bodyPr anchor="t" anchorCtr="0">
            <a:normAutofit/>
          </a:bodyPr>
          <a:lstStyle>
            <a:lvl1pPr marL="0" indent="0">
              <a:buFontTx/>
              <a:buNone/>
              <a:defRPr sz="2000" b="0" i="0" baseline="0">
                <a:solidFill>
                  <a:schemeClr val="accent4"/>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a:t>Name of speaker </a:t>
            </a:r>
            <a:endParaRPr lang="en-US" dirty="0"/>
          </a:p>
        </p:txBody>
      </p:sp>
      <p:sp>
        <p:nvSpPr>
          <p:cNvPr id="6" name="Rectangle 5"/>
          <p:cNvSpPr/>
          <p:nvPr userDrawn="1"/>
        </p:nvSpPr>
        <p:spPr>
          <a:xfrm>
            <a:off x="0" y="0"/>
            <a:ext cx="12192000" cy="1055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stretch>
            <a:fillRect/>
          </a:stretch>
        </p:blipFill>
        <p:spPr>
          <a:xfrm>
            <a:off x="695324" y="519007"/>
            <a:ext cx="3137205" cy="564697"/>
          </a:xfrm>
          <a:prstGeom prst="rect">
            <a:avLst/>
          </a:prstGeom>
        </p:spPr>
      </p:pic>
      <p:sp>
        <p:nvSpPr>
          <p:cNvPr id="9" name="Text Placeholder 11">
            <a:extLst>
              <a:ext uri="{FF2B5EF4-FFF2-40B4-BE49-F238E27FC236}">
                <a16:creationId xmlns:a16="http://schemas.microsoft.com/office/drawing/2014/main" id="{130947C5-C5DD-486C-B530-7F12A117311A}"/>
              </a:ext>
            </a:extLst>
          </p:cNvPr>
          <p:cNvSpPr>
            <a:spLocks noGrp="1"/>
          </p:cNvSpPr>
          <p:nvPr>
            <p:ph type="body" sz="quarter" idx="13" hasCustomPrompt="1"/>
          </p:nvPr>
        </p:nvSpPr>
        <p:spPr>
          <a:xfrm>
            <a:off x="695325" y="4094029"/>
            <a:ext cx="7798534" cy="421215"/>
          </a:xfrm>
          <a:prstGeom prst="rect">
            <a:avLst/>
          </a:prstGeom>
        </p:spPr>
        <p:txBody>
          <a:bodyPr anchor="t" anchorCtr="0">
            <a:normAutofit/>
          </a:bodyPr>
          <a:lstStyle>
            <a:lvl1pPr marL="0" indent="0">
              <a:buFontTx/>
              <a:buNone/>
              <a:defRPr sz="2000" b="0" i="0" baseline="0">
                <a:solidFill>
                  <a:schemeClr val="accent4"/>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Date of presentation</a:t>
            </a:r>
          </a:p>
        </p:txBody>
      </p:sp>
      <p:sp>
        <p:nvSpPr>
          <p:cNvPr id="10" name="Text Placeholder 11">
            <a:extLst>
              <a:ext uri="{FF2B5EF4-FFF2-40B4-BE49-F238E27FC236}">
                <a16:creationId xmlns:a16="http://schemas.microsoft.com/office/drawing/2014/main" id="{C14044D3-89CF-4734-80A9-544C8235E577}"/>
              </a:ext>
            </a:extLst>
          </p:cNvPr>
          <p:cNvSpPr>
            <a:spLocks noGrp="1"/>
          </p:cNvSpPr>
          <p:nvPr>
            <p:ph type="body" sz="quarter" idx="14" hasCustomPrompt="1"/>
          </p:nvPr>
        </p:nvSpPr>
        <p:spPr>
          <a:xfrm>
            <a:off x="3243032" y="4567491"/>
            <a:ext cx="8612637" cy="1116452"/>
          </a:xfrm>
          <a:prstGeom prst="rect">
            <a:avLst/>
          </a:prstGeom>
        </p:spPr>
        <p:txBody>
          <a:bodyPr anchor="b" anchorCtr="0">
            <a:normAutofit/>
          </a:bodyPr>
          <a:lstStyle>
            <a:lvl1pPr marL="0" indent="0">
              <a:buFontTx/>
              <a:buNone/>
              <a:defRPr sz="2000" b="0" i="0" baseline="0">
                <a:solidFill>
                  <a:schemeClr val="tx1"/>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Partner name</a:t>
            </a:r>
          </a:p>
        </p:txBody>
      </p:sp>
      <p:sp>
        <p:nvSpPr>
          <p:cNvPr id="5" name="Picture Placeholder 4">
            <a:extLst>
              <a:ext uri="{FF2B5EF4-FFF2-40B4-BE49-F238E27FC236}">
                <a16:creationId xmlns:a16="http://schemas.microsoft.com/office/drawing/2014/main" id="{C1D5A73F-1817-44FF-94E9-CC2165826A33}"/>
              </a:ext>
            </a:extLst>
          </p:cNvPr>
          <p:cNvSpPr>
            <a:spLocks noGrp="1"/>
          </p:cNvSpPr>
          <p:nvPr>
            <p:ph type="pic" sz="quarter" idx="15" hasCustomPrompt="1"/>
          </p:nvPr>
        </p:nvSpPr>
        <p:spPr>
          <a:xfrm>
            <a:off x="695325" y="4567491"/>
            <a:ext cx="2375799" cy="1116452"/>
          </a:xfrm>
          <a:prstGeom prst="rect">
            <a:avLst/>
          </a:prstGeom>
        </p:spPr>
        <p:txBody>
          <a:bodyPr anchor="b"/>
          <a:lstStyle>
            <a:lvl1pPr marL="0" indent="0">
              <a:buNone/>
              <a:defRPr sz="2000">
                <a:solidFill>
                  <a:schemeClr val="tx1"/>
                </a:solidFill>
              </a:defRPr>
            </a:lvl1pPr>
          </a:lstStyle>
          <a:p>
            <a:r>
              <a:rPr lang="es-ES" dirty="0" err="1"/>
              <a:t>Partner</a:t>
            </a:r>
            <a:r>
              <a:rPr lang="es-ES" dirty="0"/>
              <a:t> logo</a:t>
            </a:r>
            <a:endParaRPr lang="en-GB" dirty="0"/>
          </a:p>
        </p:txBody>
      </p:sp>
      <p:pic>
        <p:nvPicPr>
          <p:cNvPr id="15" name="Picture 14">
            <a:extLst>
              <a:ext uri="{FF2B5EF4-FFF2-40B4-BE49-F238E27FC236}">
                <a16:creationId xmlns:a16="http://schemas.microsoft.com/office/drawing/2014/main" id="{1181F03A-29C8-49C7-830B-F9BF786AB75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48180" y="6307881"/>
            <a:ext cx="5495636" cy="398435"/>
          </a:xfrm>
          <a:prstGeom prst="rect">
            <a:avLst/>
          </a:prstGeom>
        </p:spPr>
      </p:pic>
      <p:cxnSp>
        <p:nvCxnSpPr>
          <p:cNvPr id="17" name="Straight Connector 16">
            <a:extLst>
              <a:ext uri="{FF2B5EF4-FFF2-40B4-BE49-F238E27FC236}">
                <a16:creationId xmlns:a16="http://schemas.microsoft.com/office/drawing/2014/main" id="{B0DD7CE0-C3E3-4920-9CC0-E04C540A49AC}"/>
              </a:ext>
            </a:extLst>
          </p:cNvPr>
          <p:cNvCxnSpPr>
            <a:cxnSpLocks/>
          </p:cNvCxnSpPr>
          <p:nvPr userDrawn="1"/>
        </p:nvCxnSpPr>
        <p:spPr>
          <a:xfrm flipH="1">
            <a:off x="-1" y="6172201"/>
            <a:ext cx="121920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FE629DA7-8315-4EF7-9075-4AF2DE5B9181}"/>
              </a:ext>
            </a:extLst>
          </p:cNvPr>
          <p:cNvSpPr>
            <a:spLocks noGrp="1"/>
          </p:cNvSpPr>
          <p:nvPr>
            <p:ph type="body" sz="quarter" idx="16" hasCustomPrompt="1"/>
          </p:nvPr>
        </p:nvSpPr>
        <p:spPr>
          <a:xfrm>
            <a:off x="695325" y="3106422"/>
            <a:ext cx="7798534" cy="1314744"/>
          </a:xfrm>
          <a:prstGeom prst="rect">
            <a:avLst/>
          </a:prstGeom>
        </p:spPr>
        <p:txBody>
          <a:bodyPr/>
          <a:lstStyle>
            <a:lvl1pPr marL="0" indent="0">
              <a:buNone/>
              <a:defRPr sz="2800">
                <a:solidFill>
                  <a:schemeClr val="accent2"/>
                </a:solidFill>
              </a:defRPr>
            </a:lvl1pPr>
            <a:lvl2pPr marL="457200" indent="0">
              <a:buNone/>
              <a:defRPr sz="2800">
                <a:solidFill>
                  <a:schemeClr val="accent2"/>
                </a:solidFill>
              </a:defRPr>
            </a:lvl2pPr>
            <a:lvl3pPr marL="914400" indent="0">
              <a:buNone/>
              <a:defRPr sz="2800">
                <a:solidFill>
                  <a:schemeClr val="accent2"/>
                </a:solidFill>
              </a:defRPr>
            </a:lvl3pPr>
            <a:lvl4pPr marL="1371600" indent="0">
              <a:buNone/>
              <a:defRPr sz="2800">
                <a:solidFill>
                  <a:schemeClr val="accent2"/>
                </a:solidFill>
              </a:defRPr>
            </a:lvl4pPr>
            <a:lvl5pPr marL="1828800" indent="0">
              <a:buNone/>
              <a:defRPr sz="2800">
                <a:solidFill>
                  <a:schemeClr val="accent2"/>
                </a:solidFill>
              </a:defRPr>
            </a:lvl5pPr>
          </a:lstStyle>
          <a:p>
            <a:pPr lvl="0"/>
            <a:r>
              <a:rPr lang="en-US" dirty="0"/>
              <a:t>Name of the event</a:t>
            </a:r>
            <a:endParaRPr lang="en-GB" dirty="0"/>
          </a:p>
        </p:txBody>
      </p:sp>
    </p:spTree>
    <p:extLst>
      <p:ext uri="{BB962C8B-B14F-4D97-AF65-F5344CB8AC3E}">
        <p14:creationId xmlns:p14="http://schemas.microsoft.com/office/powerpoint/2010/main" val="125322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umbered text with titl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95325" y="1661823"/>
            <a:ext cx="11035996" cy="4198287"/>
          </a:xfrm>
          <a:prstGeom prst="rect">
            <a:avLst/>
          </a:prstGeom>
        </p:spPr>
        <p:txBody>
          <a:bodyPr/>
          <a:lstStyle>
            <a:lvl1pPr marL="514350" indent="-514350">
              <a:buFont typeface="+mj-lt"/>
              <a:buAutoNum type="arabicPeriod"/>
              <a:defRPr lang="en-US" dirty="0" smtClean="0">
                <a:solidFill>
                  <a:srgbClr val="8A8A8D"/>
                </a:solidFill>
                <a:latin typeface="Raleway" panose="020B0503030101060003" pitchFamily="34" charset="0"/>
              </a:defRPr>
            </a:lvl1pPr>
            <a:lvl2pPr marL="914400" indent="-457200">
              <a:buFont typeface="+mj-lt"/>
              <a:buAutoNum type="arabicPeriod"/>
              <a:defRPr lang="en-US" dirty="0" smtClean="0">
                <a:solidFill>
                  <a:srgbClr val="8A8A8D"/>
                </a:solidFill>
                <a:latin typeface="Raleway" panose="020B0503030101060003" pitchFamily="34" charset="0"/>
              </a:defRPr>
            </a:lvl2pPr>
            <a:lvl3pPr marL="1371600" indent="-457200">
              <a:buFont typeface="+mj-lt"/>
              <a:buAutoNum type="arabicPeriod"/>
              <a:defRPr lang="en-US" dirty="0" smtClean="0">
                <a:solidFill>
                  <a:srgbClr val="8A8A8D"/>
                </a:solidFill>
                <a:latin typeface="Raleway" panose="020B0503030101060003" pitchFamily="34" charset="0"/>
              </a:defRPr>
            </a:lvl3pPr>
            <a:lvl4pPr marL="1714500" indent="-342900">
              <a:buFont typeface="+mj-lt"/>
              <a:buAutoNum type="arabicPeriod"/>
              <a:defRPr lang="en-US" dirty="0" smtClean="0">
                <a:solidFill>
                  <a:srgbClr val="8A8A8D"/>
                </a:solidFill>
                <a:latin typeface="Raleway" panose="020B0503030101060003" pitchFamily="34" charset="0"/>
              </a:defRPr>
            </a:lvl4pPr>
            <a:lvl5pPr marL="2171700" indent="-342900">
              <a:buFont typeface="+mj-lt"/>
              <a:buAutoNum type="arabicPeriod"/>
              <a:defRPr lang="en-US" dirty="0" smtClean="0">
                <a:solidFill>
                  <a:srgbClr val="8A8A8D"/>
                </a:solidFill>
                <a:latin typeface="Raleway" panose="020B05030301010600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1"/>
          <p:cNvSpPr>
            <a:spLocks noGrp="1"/>
          </p:cNvSpPr>
          <p:nvPr>
            <p:ph type="body" sz="quarter" idx="11" hasCustomPrompt="1"/>
          </p:nvPr>
        </p:nvSpPr>
        <p:spPr>
          <a:xfrm>
            <a:off x="915132" y="422501"/>
            <a:ext cx="10816189" cy="258532"/>
          </a:xfrm>
          <a:prstGeom prst="rect">
            <a:avLst/>
          </a:prstGeom>
        </p:spPr>
        <p:txBody>
          <a:bodyPr wrap="square" lIns="0" tIns="0" rIns="0" bIns="0" anchor="t" anchorCtr="0">
            <a:spAutoFit/>
          </a:bodyPr>
          <a:lstStyle>
            <a:lvl1pPr marL="0" indent="0">
              <a:lnSpc>
                <a:spcPct val="60000"/>
              </a:lnSpc>
              <a:buFontTx/>
              <a:buNone/>
              <a:defRPr sz="2800" b="0" i="0" baseline="0">
                <a:solidFill>
                  <a:schemeClr val="accent1"/>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20" name="Text Placeholder 11"/>
          <p:cNvSpPr>
            <a:spLocks noGrp="1"/>
          </p:cNvSpPr>
          <p:nvPr>
            <p:ph type="body" sz="quarter" idx="12" hasCustomPrompt="1"/>
          </p:nvPr>
        </p:nvSpPr>
        <p:spPr>
          <a:xfrm>
            <a:off x="915132" y="784665"/>
            <a:ext cx="10816189" cy="166199"/>
          </a:xfrm>
          <a:prstGeom prst="rect">
            <a:avLst/>
          </a:prstGeom>
        </p:spPr>
        <p:txBody>
          <a:bodyPr wrap="square" lIns="0" tIns="0" rIns="0" bIns="0" anchor="t" anchorCtr="0">
            <a:spAutoFit/>
          </a:bodyPr>
          <a:lstStyle>
            <a:lvl1pPr marL="0" indent="0">
              <a:lnSpc>
                <a:spcPct val="60000"/>
              </a:lnSpc>
              <a:buFontTx/>
              <a:buNone/>
              <a:defRPr sz="1800" b="0" i="0" baseline="0">
                <a:solidFill>
                  <a:srgbClr val="8A8A8D"/>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21" name="Rectangle 20"/>
          <p:cNvSpPr/>
          <p:nvPr userDrawn="1"/>
        </p:nvSpPr>
        <p:spPr>
          <a:xfrm>
            <a:off x="695325" y="347821"/>
            <a:ext cx="102782" cy="600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9913" y="6033693"/>
            <a:ext cx="496849" cy="708919"/>
          </a:xfrm>
          <a:prstGeom prst="rect">
            <a:avLst/>
          </a:prstGeom>
        </p:spPr>
      </p:pic>
      <p:sp>
        <p:nvSpPr>
          <p:cNvPr id="7" name="TextBox 6"/>
          <p:cNvSpPr txBox="1"/>
          <p:nvPr userDrawn="1"/>
        </p:nvSpPr>
        <p:spPr>
          <a:xfrm>
            <a:off x="11386038" y="6256163"/>
            <a:ext cx="345284" cy="246221"/>
          </a:xfrm>
          <a:prstGeom prst="rect">
            <a:avLst/>
          </a:prstGeom>
          <a:noFill/>
        </p:spPr>
        <p:txBody>
          <a:bodyPr wrap="square" rtlCol="0">
            <a:spAutoFit/>
          </a:bodyPr>
          <a:lstStyle/>
          <a:p>
            <a:pPr algn="ctr"/>
            <a:fld id="{B6663E9A-1F10-ED4D-AF0B-E10550469CA1}" type="slidenum">
              <a:rPr lang="en-US" sz="1000" b="0" i="0" smtClean="0">
                <a:solidFill>
                  <a:schemeClr val="accent1"/>
                </a:solidFill>
                <a:latin typeface="Segoe UI" charset="0"/>
                <a:ea typeface="Segoe UI" charset="0"/>
                <a:cs typeface="Segoe UI" charset="0"/>
              </a:rPr>
              <a:pPr algn="ctr"/>
              <a:t>‹#›</a:t>
            </a:fld>
            <a:endParaRPr lang="en-US" sz="1000" b="0" i="0" dirty="0">
              <a:solidFill>
                <a:schemeClr val="accent1"/>
              </a:solidFill>
              <a:latin typeface="Segoe UI" charset="0"/>
              <a:ea typeface="Segoe UI" charset="0"/>
              <a:cs typeface="Segoe UI" charset="0"/>
            </a:endParaRPr>
          </a:p>
        </p:txBody>
      </p:sp>
      <p:cxnSp>
        <p:nvCxnSpPr>
          <p:cNvPr id="8" name="Straight Connector 7"/>
          <p:cNvCxnSpPr/>
          <p:nvPr userDrawn="1"/>
        </p:nvCxnSpPr>
        <p:spPr>
          <a:xfrm flipH="1">
            <a:off x="0" y="6396858"/>
            <a:ext cx="11268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849100" y="6396858"/>
            <a:ext cx="342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3810613E-6768-436B-AA60-4806AF3052C4}"/>
              </a:ext>
            </a:extLst>
          </p:cNvPr>
          <p:cNvSpPr txBox="1">
            <a:spLocks/>
          </p:cNvSpPr>
          <p:nvPr userDrawn="1"/>
        </p:nvSpPr>
        <p:spPr>
          <a:xfrm>
            <a:off x="705845" y="6517968"/>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 Presentation by OASIS | Horizon2020 Insurance</a:t>
            </a:r>
          </a:p>
        </p:txBody>
      </p:sp>
      <p:sp>
        <p:nvSpPr>
          <p:cNvPr id="12" name="Text Placeholder 11">
            <a:extLst>
              <a:ext uri="{FF2B5EF4-FFF2-40B4-BE49-F238E27FC236}">
                <a16:creationId xmlns:a16="http://schemas.microsoft.com/office/drawing/2014/main" id="{C3C904C8-A6DE-4F29-A7ED-8C07EB0D262C}"/>
              </a:ext>
            </a:extLst>
          </p:cNvPr>
          <p:cNvSpPr txBox="1">
            <a:spLocks/>
          </p:cNvSpPr>
          <p:nvPr userDrawn="1"/>
        </p:nvSpPr>
        <p:spPr>
          <a:xfrm>
            <a:off x="705845" y="6661993"/>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solidFill>
              </a:rPr>
              <a:t>www.h2020insurance.oasishub.co</a:t>
            </a:r>
          </a:p>
        </p:txBody>
      </p:sp>
    </p:spTree>
    <p:extLst>
      <p:ext uri="{BB962C8B-B14F-4D97-AF65-F5344CB8AC3E}">
        <p14:creationId xmlns:p14="http://schemas.microsoft.com/office/powerpoint/2010/main" val="2898228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lIns="121917" tIns="60958" rIns="121917" bIns="60958"/>
          <a:lstStyle/>
          <a:p>
            <a:r>
              <a:rPr lang="en-US"/>
              <a:t>Click to edit Master title style</a:t>
            </a:r>
          </a:p>
        </p:txBody>
      </p:sp>
      <p:sp>
        <p:nvSpPr>
          <p:cNvPr id="3" name="Rectangle 4"/>
          <p:cNvSpPr>
            <a:spLocks noGrp="1" noChangeArrowheads="1"/>
          </p:cNvSpPr>
          <p:nvPr>
            <p:ph type="dt" sz="half" idx="10"/>
          </p:nvPr>
        </p:nvSpPr>
        <p:spPr>
          <a:xfrm>
            <a:off x="609600" y="6356352"/>
            <a:ext cx="2844800" cy="365125"/>
          </a:xfrm>
          <a:prstGeom prst="rect">
            <a:avLst/>
          </a:prstGeom>
          <a:ln/>
        </p:spPr>
        <p:txBody>
          <a:bodyPr lIns="121917" tIns="60958" rIns="121917" bIns="60958"/>
          <a:lstStyle>
            <a:lvl1pPr>
              <a:defRPr/>
            </a:lvl1pPr>
          </a:lstStyle>
          <a:p>
            <a:pPr>
              <a:defRPr/>
            </a:pPr>
            <a:endParaRPr lang="en-US"/>
          </a:p>
        </p:txBody>
      </p:sp>
      <p:sp>
        <p:nvSpPr>
          <p:cNvPr id="4" name="Rectangle 5"/>
          <p:cNvSpPr>
            <a:spLocks noGrp="1" noChangeArrowheads="1"/>
          </p:cNvSpPr>
          <p:nvPr>
            <p:ph type="ftr" sz="quarter" idx="11"/>
          </p:nvPr>
        </p:nvSpPr>
        <p:spPr>
          <a:xfrm>
            <a:off x="4165600" y="6356352"/>
            <a:ext cx="3860800" cy="365125"/>
          </a:xfrm>
          <a:prstGeom prst="rect">
            <a:avLst/>
          </a:prstGeom>
          <a:ln/>
        </p:spPr>
        <p:txBody>
          <a:bodyPr lIns="121917" tIns="60958" rIns="121917" bIns="60958"/>
          <a:lstStyle>
            <a:lvl1pPr>
              <a:defRPr/>
            </a:lvl1pPr>
          </a:lstStyle>
          <a:p>
            <a:pPr>
              <a:defRPr/>
            </a:pPr>
            <a:endParaRPr lang="en-US"/>
          </a:p>
        </p:txBody>
      </p:sp>
      <p:sp>
        <p:nvSpPr>
          <p:cNvPr id="5" name="Rectangle 6"/>
          <p:cNvSpPr>
            <a:spLocks noGrp="1" noChangeArrowheads="1"/>
          </p:cNvSpPr>
          <p:nvPr>
            <p:ph type="sldNum" sz="quarter" idx="12"/>
          </p:nvPr>
        </p:nvSpPr>
        <p:spPr>
          <a:xfrm>
            <a:off x="8737600" y="6356352"/>
            <a:ext cx="2844800" cy="365125"/>
          </a:xfrm>
          <a:prstGeom prst="rect">
            <a:avLst/>
          </a:prstGeom>
          <a:ln/>
        </p:spPr>
        <p:txBody>
          <a:bodyPr lIns="121917" tIns="60958" rIns="121917" bIns="60958"/>
          <a:lstStyle>
            <a:lvl1pPr>
              <a:defRPr/>
            </a:lvl1pPr>
          </a:lstStyle>
          <a:p>
            <a:pPr>
              <a:defRPr/>
            </a:pPr>
            <a:fld id="{7C6144FC-F239-4363-BD35-E1D8BDF7889D}" type="slidenum">
              <a:rPr lang="en-US" smtClean="0"/>
              <a:pPr>
                <a:defRPr/>
              </a:pPr>
              <a:t>‹#›</a:t>
            </a:fld>
            <a:endParaRPr lang="en-US" dirty="0"/>
          </a:p>
        </p:txBody>
      </p:sp>
    </p:spTree>
    <p:extLst>
      <p:ext uri="{BB962C8B-B14F-4D97-AF65-F5344CB8AC3E}">
        <p14:creationId xmlns:p14="http://schemas.microsoft.com/office/powerpoint/2010/main" val="3153694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ull image 6 with tit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E2580DD-87E4-4B73-858C-A8DA968D585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396858"/>
          </a:xfrm>
          <a:prstGeom prst="rect">
            <a:avLst/>
          </a:prstGeom>
        </p:spPr>
      </p:pic>
      <p:sp>
        <p:nvSpPr>
          <p:cNvPr id="21" name="Rectangle 20">
            <a:extLst>
              <a:ext uri="{FF2B5EF4-FFF2-40B4-BE49-F238E27FC236}">
                <a16:creationId xmlns:a16="http://schemas.microsoft.com/office/drawing/2014/main" id="{AD1DAA3E-A22B-4B3D-AD21-5D42EBB64D07}"/>
              </a:ext>
            </a:extLst>
          </p:cNvPr>
          <p:cNvSpPr/>
          <p:nvPr userDrawn="1"/>
        </p:nvSpPr>
        <p:spPr>
          <a:xfrm rot="10800000">
            <a:off x="-2" y="-2978"/>
            <a:ext cx="12192001" cy="6395897"/>
          </a:xfrm>
          <a:prstGeom prst="rect">
            <a:avLst/>
          </a:prstGeom>
          <a:gradFill flip="none" rotWithShape="1">
            <a:gsLst>
              <a:gs pos="17000">
                <a:schemeClr val="bg1">
                  <a:alpha val="15000"/>
                </a:schemeClr>
              </a:gs>
              <a:gs pos="87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45CC07F-A1D4-4E85-9C73-EB225DF78518}"/>
              </a:ext>
            </a:extLst>
          </p:cNvPr>
          <p:cNvPicPr>
            <a:picLocks noChangeAspect="1"/>
          </p:cNvPicPr>
          <p:nvPr userDrawn="1"/>
        </p:nvPicPr>
        <p:blipFill>
          <a:blip r:embed="rId3"/>
          <a:stretch>
            <a:fillRect/>
          </a:stretch>
        </p:blipFill>
        <p:spPr>
          <a:xfrm>
            <a:off x="5596215" y="-45761"/>
            <a:ext cx="6455291" cy="6455291"/>
          </a:xfrm>
          <a:prstGeom prst="rect">
            <a:avLst/>
          </a:prstGeom>
        </p:spPr>
      </p:pic>
      <p:cxnSp>
        <p:nvCxnSpPr>
          <p:cNvPr id="9" name="Straight Connector 8">
            <a:extLst>
              <a:ext uri="{FF2B5EF4-FFF2-40B4-BE49-F238E27FC236}">
                <a16:creationId xmlns:a16="http://schemas.microsoft.com/office/drawing/2014/main" id="{1ADA31B3-761C-4D34-A896-2FD9F28E7E1B}"/>
              </a:ext>
            </a:extLst>
          </p:cNvPr>
          <p:cNvCxnSpPr/>
          <p:nvPr userDrawn="1"/>
        </p:nvCxnSpPr>
        <p:spPr>
          <a:xfrm flipH="1">
            <a:off x="0" y="6396858"/>
            <a:ext cx="11268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3E5B7A-0578-416C-9F47-E03687913797}"/>
              </a:ext>
            </a:extLst>
          </p:cNvPr>
          <p:cNvCxnSpPr/>
          <p:nvPr userDrawn="1"/>
        </p:nvCxnSpPr>
        <p:spPr>
          <a:xfrm flipH="1">
            <a:off x="11849100" y="6396858"/>
            <a:ext cx="342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C7AA514-619D-4888-BC14-9E6E0AD777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09913" y="6033693"/>
            <a:ext cx="496849" cy="708919"/>
          </a:xfrm>
          <a:prstGeom prst="rect">
            <a:avLst/>
          </a:prstGeom>
        </p:spPr>
      </p:pic>
      <p:sp>
        <p:nvSpPr>
          <p:cNvPr id="14" name="TextBox 13">
            <a:extLst>
              <a:ext uri="{FF2B5EF4-FFF2-40B4-BE49-F238E27FC236}">
                <a16:creationId xmlns:a16="http://schemas.microsoft.com/office/drawing/2014/main" id="{64A01D37-CA28-417A-990F-2F4A5611A688}"/>
              </a:ext>
            </a:extLst>
          </p:cNvPr>
          <p:cNvSpPr txBox="1"/>
          <p:nvPr userDrawn="1"/>
        </p:nvSpPr>
        <p:spPr>
          <a:xfrm>
            <a:off x="11386038" y="6256163"/>
            <a:ext cx="345284" cy="246221"/>
          </a:xfrm>
          <a:prstGeom prst="rect">
            <a:avLst/>
          </a:prstGeom>
          <a:noFill/>
        </p:spPr>
        <p:txBody>
          <a:bodyPr wrap="square" rtlCol="0">
            <a:spAutoFit/>
          </a:bodyPr>
          <a:lstStyle/>
          <a:p>
            <a:pPr algn="ctr"/>
            <a:fld id="{B6663E9A-1F10-ED4D-AF0B-E10550469CA1}" type="slidenum">
              <a:rPr lang="en-US" sz="1000" b="0" i="0" smtClean="0">
                <a:solidFill>
                  <a:schemeClr val="accent1"/>
                </a:solidFill>
                <a:latin typeface="Segoe UI" charset="0"/>
                <a:ea typeface="Segoe UI" charset="0"/>
                <a:cs typeface="Segoe UI" charset="0"/>
              </a:rPr>
              <a:pPr algn="ctr"/>
              <a:t>‹#›</a:t>
            </a:fld>
            <a:endParaRPr lang="en-US" sz="1000" b="0" i="0" dirty="0">
              <a:solidFill>
                <a:schemeClr val="accent1"/>
              </a:solidFill>
              <a:latin typeface="Segoe UI" charset="0"/>
              <a:ea typeface="Segoe UI" charset="0"/>
              <a:cs typeface="Segoe UI" charset="0"/>
            </a:endParaRPr>
          </a:p>
        </p:txBody>
      </p:sp>
      <p:sp>
        <p:nvSpPr>
          <p:cNvPr id="22" name="Rectangle 21">
            <a:extLst>
              <a:ext uri="{FF2B5EF4-FFF2-40B4-BE49-F238E27FC236}">
                <a16:creationId xmlns:a16="http://schemas.microsoft.com/office/drawing/2014/main" id="{6E06156F-1537-494F-99D0-54AB9BE29AF0}"/>
              </a:ext>
            </a:extLst>
          </p:cNvPr>
          <p:cNvSpPr/>
          <p:nvPr userDrawn="1"/>
        </p:nvSpPr>
        <p:spPr>
          <a:xfrm>
            <a:off x="0" y="0"/>
            <a:ext cx="12192000" cy="1055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1">
            <a:extLst>
              <a:ext uri="{FF2B5EF4-FFF2-40B4-BE49-F238E27FC236}">
                <a16:creationId xmlns:a16="http://schemas.microsoft.com/office/drawing/2014/main" id="{5E3DA9AC-6A51-479F-8938-E39629DA16B5}"/>
              </a:ext>
            </a:extLst>
          </p:cNvPr>
          <p:cNvSpPr txBox="1">
            <a:spLocks/>
          </p:cNvSpPr>
          <p:nvPr userDrawn="1"/>
        </p:nvSpPr>
        <p:spPr>
          <a:xfrm>
            <a:off x="705845" y="6517968"/>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 Presentation by OASIS | Horizon2020 Insurance</a:t>
            </a:r>
          </a:p>
        </p:txBody>
      </p:sp>
      <p:sp>
        <p:nvSpPr>
          <p:cNvPr id="20" name="Text Placeholder 11">
            <a:extLst>
              <a:ext uri="{FF2B5EF4-FFF2-40B4-BE49-F238E27FC236}">
                <a16:creationId xmlns:a16="http://schemas.microsoft.com/office/drawing/2014/main" id="{AA373DCB-6FAC-4367-BF25-7EC57D504C43}"/>
              </a:ext>
            </a:extLst>
          </p:cNvPr>
          <p:cNvSpPr txBox="1">
            <a:spLocks/>
          </p:cNvSpPr>
          <p:nvPr userDrawn="1"/>
        </p:nvSpPr>
        <p:spPr>
          <a:xfrm>
            <a:off x="705845" y="6661993"/>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solidFill>
              </a:rPr>
              <a:t>www.h2020insurance.oasishub.co</a:t>
            </a:r>
          </a:p>
        </p:txBody>
      </p:sp>
      <p:sp>
        <p:nvSpPr>
          <p:cNvPr id="16" name="Text Placeholder 11">
            <a:extLst>
              <a:ext uri="{FF2B5EF4-FFF2-40B4-BE49-F238E27FC236}">
                <a16:creationId xmlns:a16="http://schemas.microsoft.com/office/drawing/2014/main" id="{7EFF4259-F5B1-4514-A948-218CDCEB18E7}"/>
              </a:ext>
            </a:extLst>
          </p:cNvPr>
          <p:cNvSpPr>
            <a:spLocks noGrp="1"/>
          </p:cNvSpPr>
          <p:nvPr>
            <p:ph type="body" sz="quarter" idx="11" hasCustomPrompt="1"/>
          </p:nvPr>
        </p:nvSpPr>
        <p:spPr>
          <a:xfrm>
            <a:off x="915132" y="851126"/>
            <a:ext cx="10816189" cy="258532"/>
          </a:xfrm>
          <a:prstGeom prst="rect">
            <a:avLst/>
          </a:prstGeom>
        </p:spPr>
        <p:txBody>
          <a:bodyPr wrap="square" lIns="0" tIns="0" rIns="0" bIns="0" anchor="t" anchorCtr="0">
            <a:spAutoFit/>
          </a:bodyPr>
          <a:lstStyle>
            <a:lvl1pPr marL="0" indent="0">
              <a:lnSpc>
                <a:spcPct val="60000"/>
              </a:lnSpc>
              <a:buFontTx/>
              <a:buNone/>
              <a:defRPr sz="2800" b="0" i="0" baseline="0">
                <a:solidFill>
                  <a:schemeClr val="accent1"/>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17" name="Text Placeholder 11">
            <a:extLst>
              <a:ext uri="{FF2B5EF4-FFF2-40B4-BE49-F238E27FC236}">
                <a16:creationId xmlns:a16="http://schemas.microsoft.com/office/drawing/2014/main" id="{5E340A1D-6403-4347-9880-7DEAD1F285E4}"/>
              </a:ext>
            </a:extLst>
          </p:cNvPr>
          <p:cNvSpPr>
            <a:spLocks noGrp="1"/>
          </p:cNvSpPr>
          <p:nvPr>
            <p:ph type="body" sz="quarter" idx="12" hasCustomPrompt="1"/>
          </p:nvPr>
        </p:nvSpPr>
        <p:spPr>
          <a:xfrm>
            <a:off x="915132" y="1213290"/>
            <a:ext cx="10816189" cy="166199"/>
          </a:xfrm>
          <a:prstGeom prst="rect">
            <a:avLst/>
          </a:prstGeom>
        </p:spPr>
        <p:txBody>
          <a:bodyPr wrap="square" lIns="0" tIns="0" rIns="0" bIns="0" anchor="t" anchorCtr="0">
            <a:spAutoFit/>
          </a:bodyPr>
          <a:lstStyle>
            <a:lvl1pPr marL="0" indent="0">
              <a:lnSpc>
                <a:spcPct val="60000"/>
              </a:lnSpc>
              <a:buFontTx/>
              <a:buNone/>
              <a:defRPr sz="1800" b="0" i="0" baseline="0">
                <a:solidFill>
                  <a:srgbClr val="8A8A8D"/>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18" name="Rectangle 17">
            <a:extLst>
              <a:ext uri="{FF2B5EF4-FFF2-40B4-BE49-F238E27FC236}">
                <a16:creationId xmlns:a16="http://schemas.microsoft.com/office/drawing/2014/main" id="{AFCA56C5-1328-4524-8106-63CF2F639495}"/>
              </a:ext>
            </a:extLst>
          </p:cNvPr>
          <p:cNvSpPr/>
          <p:nvPr userDrawn="1"/>
        </p:nvSpPr>
        <p:spPr>
          <a:xfrm>
            <a:off x="695325" y="776446"/>
            <a:ext cx="102782" cy="600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206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19" name="Text Placeholder 11"/>
          <p:cNvSpPr>
            <a:spLocks noGrp="1"/>
          </p:cNvSpPr>
          <p:nvPr>
            <p:ph type="body" sz="quarter" idx="11" hasCustomPrompt="1"/>
          </p:nvPr>
        </p:nvSpPr>
        <p:spPr>
          <a:xfrm>
            <a:off x="915132" y="441551"/>
            <a:ext cx="10816189" cy="258532"/>
          </a:xfrm>
          <a:prstGeom prst="rect">
            <a:avLst/>
          </a:prstGeom>
        </p:spPr>
        <p:txBody>
          <a:bodyPr wrap="square" lIns="0" tIns="0" rIns="0" bIns="0" anchor="t" anchorCtr="0">
            <a:spAutoFit/>
          </a:bodyPr>
          <a:lstStyle>
            <a:lvl1pPr marL="0" indent="0">
              <a:lnSpc>
                <a:spcPct val="60000"/>
              </a:lnSpc>
              <a:buFontTx/>
              <a:buNone/>
              <a:defRPr sz="2800" b="0" i="0" baseline="0">
                <a:solidFill>
                  <a:schemeClr val="accent1"/>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20" name="Text Placeholder 11"/>
          <p:cNvSpPr>
            <a:spLocks noGrp="1"/>
          </p:cNvSpPr>
          <p:nvPr>
            <p:ph type="body" sz="quarter" idx="12" hasCustomPrompt="1"/>
          </p:nvPr>
        </p:nvSpPr>
        <p:spPr>
          <a:xfrm>
            <a:off x="915132" y="803715"/>
            <a:ext cx="10816189" cy="166199"/>
          </a:xfrm>
          <a:prstGeom prst="rect">
            <a:avLst/>
          </a:prstGeom>
        </p:spPr>
        <p:txBody>
          <a:bodyPr wrap="square" lIns="0" tIns="0" rIns="0" bIns="0" anchor="t" anchorCtr="0">
            <a:spAutoFit/>
          </a:bodyPr>
          <a:lstStyle>
            <a:lvl1pPr marL="0" indent="0">
              <a:lnSpc>
                <a:spcPct val="60000"/>
              </a:lnSpc>
              <a:buFontTx/>
              <a:buNone/>
              <a:defRPr sz="1800" b="0" i="0" baseline="0">
                <a:solidFill>
                  <a:srgbClr val="8A8A8D"/>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21" name="Rectangle 20"/>
          <p:cNvSpPr/>
          <p:nvPr userDrawn="1"/>
        </p:nvSpPr>
        <p:spPr>
          <a:xfrm>
            <a:off x="695325" y="366871"/>
            <a:ext cx="102782" cy="600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9913" y="6033693"/>
            <a:ext cx="496849" cy="708919"/>
          </a:xfrm>
          <a:prstGeom prst="rect">
            <a:avLst/>
          </a:prstGeom>
        </p:spPr>
      </p:pic>
      <p:sp>
        <p:nvSpPr>
          <p:cNvPr id="8" name="TextBox 7"/>
          <p:cNvSpPr txBox="1"/>
          <p:nvPr userDrawn="1"/>
        </p:nvSpPr>
        <p:spPr>
          <a:xfrm>
            <a:off x="11386038" y="6256163"/>
            <a:ext cx="345284" cy="246221"/>
          </a:xfrm>
          <a:prstGeom prst="rect">
            <a:avLst/>
          </a:prstGeom>
          <a:noFill/>
        </p:spPr>
        <p:txBody>
          <a:bodyPr wrap="square" rtlCol="0">
            <a:spAutoFit/>
          </a:bodyPr>
          <a:lstStyle/>
          <a:p>
            <a:pPr algn="ctr"/>
            <a:fld id="{B6663E9A-1F10-ED4D-AF0B-E10550469CA1}" type="slidenum">
              <a:rPr lang="en-US" sz="1000" b="0" i="0" smtClean="0">
                <a:solidFill>
                  <a:schemeClr val="accent1"/>
                </a:solidFill>
                <a:latin typeface="Segoe UI" charset="0"/>
                <a:ea typeface="Segoe UI" charset="0"/>
                <a:cs typeface="Segoe UI" charset="0"/>
              </a:rPr>
              <a:pPr algn="ctr"/>
              <a:t>‹#›</a:t>
            </a:fld>
            <a:endParaRPr lang="en-US" sz="1000" b="0" i="0" dirty="0">
              <a:solidFill>
                <a:schemeClr val="accent1"/>
              </a:solidFill>
              <a:latin typeface="Segoe UI" charset="0"/>
              <a:ea typeface="Segoe UI" charset="0"/>
              <a:cs typeface="Segoe UI" charset="0"/>
            </a:endParaRPr>
          </a:p>
        </p:txBody>
      </p:sp>
      <p:cxnSp>
        <p:nvCxnSpPr>
          <p:cNvPr id="9" name="Straight Connector 8"/>
          <p:cNvCxnSpPr/>
          <p:nvPr userDrawn="1"/>
        </p:nvCxnSpPr>
        <p:spPr>
          <a:xfrm flipH="1">
            <a:off x="0" y="6396858"/>
            <a:ext cx="11268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11849100" y="6396858"/>
            <a:ext cx="342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EB57004D-C9DA-447B-9C9C-77D2BE5FECD0}"/>
              </a:ext>
            </a:extLst>
          </p:cNvPr>
          <p:cNvSpPr txBox="1">
            <a:spLocks/>
          </p:cNvSpPr>
          <p:nvPr userDrawn="1"/>
        </p:nvSpPr>
        <p:spPr>
          <a:xfrm>
            <a:off x="705845" y="6517968"/>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 Presentation by OASIS | Horizon2020 Insurance</a:t>
            </a:r>
          </a:p>
        </p:txBody>
      </p:sp>
      <p:sp>
        <p:nvSpPr>
          <p:cNvPr id="13" name="Text Placeholder 11">
            <a:extLst>
              <a:ext uri="{FF2B5EF4-FFF2-40B4-BE49-F238E27FC236}">
                <a16:creationId xmlns:a16="http://schemas.microsoft.com/office/drawing/2014/main" id="{14576D3D-D2D8-4002-8F02-13FD8D842F39}"/>
              </a:ext>
            </a:extLst>
          </p:cNvPr>
          <p:cNvSpPr txBox="1">
            <a:spLocks/>
          </p:cNvSpPr>
          <p:nvPr userDrawn="1"/>
        </p:nvSpPr>
        <p:spPr>
          <a:xfrm>
            <a:off x="705845" y="6661993"/>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solidFill>
              </a:rPr>
              <a:t>www.h2020insurance.oasishub.co</a:t>
            </a:r>
          </a:p>
        </p:txBody>
      </p:sp>
    </p:spTree>
    <p:extLst>
      <p:ext uri="{BB962C8B-B14F-4D97-AF65-F5344CB8AC3E}">
        <p14:creationId xmlns:p14="http://schemas.microsoft.com/office/powerpoint/2010/main" val="3212387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de-D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4015D-9407-488E-8AD7-722ADB5AEF29}" type="slidenum">
              <a:rPr lang="de-DE" smtClean="0"/>
              <a:t>‹#›</a:t>
            </a:fld>
            <a:endParaRPr lang="de-DE"/>
          </a:p>
        </p:txBody>
      </p:sp>
    </p:spTree>
    <p:extLst>
      <p:ext uri="{BB962C8B-B14F-4D97-AF65-F5344CB8AC3E}">
        <p14:creationId xmlns:p14="http://schemas.microsoft.com/office/powerpoint/2010/main" val="280855712"/>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6" r:id="rId14"/>
  </p:sldLayoutIdLst>
  <p:hf hdr="0" dt="0"/>
  <p:txStyles>
    <p:titleStyle>
      <a:lvl1pPr algn="l" defTabSz="914400" rtl="0" eaLnBrk="1" latinLnBrk="0" hangingPunct="1">
        <a:lnSpc>
          <a:spcPct val="90000"/>
        </a:lnSpc>
        <a:spcBef>
          <a:spcPct val="0"/>
        </a:spcBef>
        <a:buNone/>
        <a:defRPr sz="3200" b="1" kern="1200">
          <a:solidFill>
            <a:srgbClr val="E6803A"/>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4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42.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9620" y="2528245"/>
            <a:ext cx="8420470" cy="1083648"/>
          </a:xfrm>
        </p:spPr>
        <p:txBody>
          <a:bodyPr/>
          <a:lstStyle/>
          <a:p>
            <a:r>
              <a:rPr lang="de-DE" dirty="0"/>
              <a:t>Extremwettereignisse aus Sicht der Klimafolgenforschung -</a:t>
            </a:r>
            <a:br>
              <a:rPr lang="de-DE" dirty="0"/>
            </a:br>
            <a:r>
              <a:rPr lang="de-DE" dirty="0"/>
              <a:t>Werden sie bald gewöhnlich?</a:t>
            </a:r>
          </a:p>
        </p:txBody>
      </p:sp>
      <p:sp>
        <p:nvSpPr>
          <p:cNvPr id="4" name="Text Placeholder 3">
            <a:extLst>
              <a:ext uri="{FF2B5EF4-FFF2-40B4-BE49-F238E27FC236}">
                <a16:creationId xmlns:a16="http://schemas.microsoft.com/office/drawing/2014/main" id="{D1E0835B-E00B-47D1-9669-D1C471614D9A}"/>
              </a:ext>
            </a:extLst>
          </p:cNvPr>
          <p:cNvSpPr>
            <a:spLocks noGrp="1"/>
          </p:cNvSpPr>
          <p:nvPr>
            <p:ph type="subTitle" idx="1"/>
          </p:nvPr>
        </p:nvSpPr>
        <p:spPr>
          <a:xfrm>
            <a:off x="1961931" y="4453128"/>
            <a:ext cx="8420470" cy="636120"/>
          </a:xfrm>
        </p:spPr>
        <p:txBody>
          <a:bodyPr>
            <a:normAutofit/>
          </a:bodyPr>
          <a:lstStyle/>
          <a:p>
            <a:pPr>
              <a:lnSpc>
                <a:spcPct val="100000"/>
              </a:lnSpc>
            </a:pPr>
            <a:r>
              <a:rPr lang="en-US" sz="2800" b="1" u="sng" dirty="0">
                <a:latin typeface="+mj-lt"/>
                <a:ea typeface="Futura Medium" charset="0"/>
                <a:cs typeface="Futura Medium" charset="0"/>
              </a:rPr>
              <a:t>Fred F. Hattermann</a:t>
            </a:r>
            <a:r>
              <a:rPr lang="de-DE" sz="2800" b="1" u="sng" dirty="0">
                <a:latin typeface="+mj-lt"/>
                <a:ea typeface="Futura Medium" charset="0"/>
                <a:cs typeface="Futura Medium" charset="0"/>
              </a:rPr>
              <a:t> et al.</a:t>
            </a:r>
            <a:endParaRPr lang="de-DE" sz="2800" b="1" dirty="0">
              <a:latin typeface="+mj-lt"/>
              <a:ea typeface="Futura Medium" charset="0"/>
              <a:cs typeface="Futura Medium" charset="0"/>
            </a:endParaRPr>
          </a:p>
        </p:txBody>
      </p:sp>
    </p:spTree>
    <p:extLst>
      <p:ext uri="{BB962C8B-B14F-4D97-AF65-F5344CB8AC3E}">
        <p14:creationId xmlns:p14="http://schemas.microsoft.com/office/powerpoint/2010/main" val="1984766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7A78B3-DDD7-4043-A179-7D7980C69860}"/>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A61ED6C7-CBBD-4EAB-B592-E5790F8BDF6D}"/>
              </a:ext>
            </a:extLst>
          </p:cNvPr>
          <p:cNvSpPr>
            <a:spLocks noGrp="1"/>
          </p:cNvSpPr>
          <p:nvPr>
            <p:ph type="sldNum" sz="quarter" idx="12"/>
          </p:nvPr>
        </p:nvSpPr>
        <p:spPr/>
        <p:txBody>
          <a:bodyPr/>
          <a:lstStyle/>
          <a:p>
            <a:fld id="{1B44015D-9407-488E-8AD7-722ADB5AEF29}" type="slidenum">
              <a:rPr lang="de-DE" smtClean="0"/>
              <a:t>10</a:t>
            </a:fld>
            <a:endParaRPr lang="de-DE" dirty="0"/>
          </a:p>
        </p:txBody>
      </p:sp>
      <p:sp>
        <p:nvSpPr>
          <p:cNvPr id="5" name="Title 4">
            <a:extLst>
              <a:ext uri="{FF2B5EF4-FFF2-40B4-BE49-F238E27FC236}">
                <a16:creationId xmlns:a16="http://schemas.microsoft.com/office/drawing/2014/main" id="{CF4B80CE-D33A-4E43-81E1-2D80002E55F6}"/>
              </a:ext>
            </a:extLst>
          </p:cNvPr>
          <p:cNvSpPr>
            <a:spLocks noGrp="1"/>
          </p:cNvSpPr>
          <p:nvPr>
            <p:ph type="title"/>
          </p:nvPr>
        </p:nvSpPr>
        <p:spPr>
          <a:xfrm>
            <a:off x="306279" y="136525"/>
            <a:ext cx="10515600" cy="904875"/>
          </a:xfrm>
        </p:spPr>
        <p:txBody>
          <a:bodyPr/>
          <a:lstStyle/>
          <a:p>
            <a:r>
              <a:rPr lang="de-DE" dirty="0"/>
              <a:t>Wasserdefizit über Europa</a:t>
            </a:r>
            <a:endParaRPr lang="en-DE" dirty="0"/>
          </a:p>
        </p:txBody>
      </p:sp>
      <p:sp>
        <p:nvSpPr>
          <p:cNvPr id="8" name="Rectangle 7">
            <a:extLst>
              <a:ext uri="{FF2B5EF4-FFF2-40B4-BE49-F238E27FC236}">
                <a16:creationId xmlns:a16="http://schemas.microsoft.com/office/drawing/2014/main" id="{531F7AEE-437A-4D7D-B55B-4879121F688E}"/>
              </a:ext>
            </a:extLst>
          </p:cNvPr>
          <p:cNvSpPr/>
          <p:nvPr/>
        </p:nvSpPr>
        <p:spPr>
          <a:xfrm>
            <a:off x="8907611" y="6389142"/>
            <a:ext cx="2149178" cy="307777"/>
          </a:xfrm>
          <a:prstGeom prst="rect">
            <a:avLst/>
          </a:prstGeom>
        </p:spPr>
        <p:txBody>
          <a:bodyPr wrap="none">
            <a:spAutoFit/>
          </a:bodyPr>
          <a:lstStyle/>
          <a:p>
            <a:r>
              <a:rPr lang="en-DE" sz="1400" dirty="0"/>
              <a:t>https://nasagrace.unl.edu/</a:t>
            </a:r>
          </a:p>
        </p:txBody>
      </p:sp>
      <p:pic>
        <p:nvPicPr>
          <p:cNvPr id="6" name="Picture 5">
            <a:extLst>
              <a:ext uri="{FF2B5EF4-FFF2-40B4-BE49-F238E27FC236}">
                <a16:creationId xmlns:a16="http://schemas.microsoft.com/office/drawing/2014/main" id="{B209900F-94D7-43A4-AAA4-CDFAD6A356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67" y="824709"/>
            <a:ext cx="6537973" cy="505207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09E1E3E-3B22-4121-9BED-E1FDFB9C9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4413" y="1164551"/>
            <a:ext cx="6537973" cy="50520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459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096" y="1270000"/>
            <a:ext cx="7680853" cy="4801777"/>
          </a:xfrm>
          <a:prstGeom prst="rect">
            <a:avLst/>
          </a:prstGeom>
          <a:solidFill>
            <a:schemeClr val="bg1"/>
          </a:solidFill>
          <a:ln>
            <a:noFill/>
          </a:ln>
        </p:spPr>
      </p:pic>
      <p:sp>
        <p:nvSpPr>
          <p:cNvPr id="10" name="TextBox 9"/>
          <p:cNvSpPr txBox="1"/>
          <p:nvPr/>
        </p:nvSpPr>
        <p:spPr>
          <a:xfrm>
            <a:off x="8083949" y="6227471"/>
            <a:ext cx="3426152" cy="369332"/>
          </a:xfrm>
          <a:prstGeom prst="rect">
            <a:avLst/>
          </a:prstGeom>
          <a:noFill/>
        </p:spPr>
        <p:txBody>
          <a:bodyPr wrap="none" lIns="121917" tIns="60958" rIns="121917" bIns="60958" rtlCol="0">
            <a:spAutoFit/>
          </a:bodyPr>
          <a:lstStyle/>
          <a:p>
            <a:pPr defTabSz="1219170"/>
            <a:r>
              <a:rPr lang="de-DE" sz="1600" dirty="0">
                <a:solidFill>
                  <a:schemeClr val="bg1">
                    <a:lumMod val="50000"/>
                  </a:schemeClr>
                </a:solidFill>
                <a:latin typeface="Calibri"/>
              </a:rPr>
              <a:t>Lehmann et al., Climatic Change, 2015</a:t>
            </a:r>
          </a:p>
        </p:txBody>
      </p:sp>
      <p:sp>
        <p:nvSpPr>
          <p:cNvPr id="11" name="TextBox 10"/>
          <p:cNvSpPr txBox="1"/>
          <p:nvPr/>
        </p:nvSpPr>
        <p:spPr>
          <a:xfrm>
            <a:off x="6550305" y="1204999"/>
            <a:ext cx="842539" cy="533480"/>
          </a:xfrm>
          <a:prstGeom prst="rect">
            <a:avLst/>
          </a:prstGeom>
          <a:noFill/>
        </p:spPr>
        <p:txBody>
          <a:bodyPr wrap="none" lIns="121917" tIns="60958" rIns="121917" bIns="60958" rtlCol="0">
            <a:spAutoFit/>
          </a:bodyPr>
          <a:lstStyle/>
          <a:p>
            <a:r>
              <a:rPr lang="de-DE" sz="2700" b="1" dirty="0">
                <a:solidFill>
                  <a:srgbClr val="009AD0"/>
                </a:solidFill>
                <a:latin typeface="Calibri" pitchFamily="34" charset="0"/>
              </a:rPr>
              <a:t>88%</a:t>
            </a:r>
          </a:p>
        </p:txBody>
      </p:sp>
      <p:sp>
        <p:nvSpPr>
          <p:cNvPr id="15" name="TextBox 14"/>
          <p:cNvSpPr txBox="1"/>
          <p:nvPr/>
        </p:nvSpPr>
        <p:spPr>
          <a:xfrm>
            <a:off x="6614308" y="3127157"/>
            <a:ext cx="842539" cy="533480"/>
          </a:xfrm>
          <a:prstGeom prst="rect">
            <a:avLst/>
          </a:prstGeom>
          <a:noFill/>
        </p:spPr>
        <p:txBody>
          <a:bodyPr wrap="none" lIns="121917" tIns="60958" rIns="121917" bIns="60958" rtlCol="0">
            <a:spAutoFit/>
          </a:bodyPr>
          <a:lstStyle/>
          <a:p>
            <a:r>
              <a:rPr lang="de-DE" sz="2700" b="1" dirty="0">
                <a:solidFill>
                  <a:srgbClr val="009AD0"/>
                </a:solidFill>
                <a:latin typeface="Calibri" pitchFamily="34" charset="0"/>
              </a:rPr>
              <a:t>26%</a:t>
            </a:r>
          </a:p>
        </p:txBody>
      </p:sp>
      <p:cxnSp>
        <p:nvCxnSpPr>
          <p:cNvPr id="16" name="Straight Connector 15"/>
          <p:cNvCxnSpPr/>
          <p:nvPr/>
        </p:nvCxnSpPr>
        <p:spPr bwMode="auto">
          <a:xfrm flipH="1" flipV="1">
            <a:off x="7360821" y="3468616"/>
            <a:ext cx="455416" cy="76841"/>
          </a:xfrm>
          <a:prstGeom prst="line">
            <a:avLst/>
          </a:prstGeom>
          <a:solidFill>
            <a:schemeClr val="accent1"/>
          </a:solidFill>
          <a:ln w="25400" cap="flat" cmpd="sng" algn="ctr">
            <a:solidFill>
              <a:srgbClr val="009AD0"/>
            </a:solidFill>
            <a:prstDash val="solid"/>
            <a:round/>
            <a:headEnd type="none" w="med" len="med"/>
            <a:tailEnd type="none" w="med" len="med"/>
          </a:ln>
          <a:effectLst/>
        </p:spPr>
      </p:cxnSp>
      <p:cxnSp>
        <p:nvCxnSpPr>
          <p:cNvPr id="17" name="Straight Connector 16"/>
          <p:cNvCxnSpPr/>
          <p:nvPr/>
        </p:nvCxnSpPr>
        <p:spPr bwMode="auto">
          <a:xfrm flipV="1">
            <a:off x="7270112" y="1340935"/>
            <a:ext cx="556285" cy="90535"/>
          </a:xfrm>
          <a:prstGeom prst="line">
            <a:avLst/>
          </a:prstGeom>
          <a:solidFill>
            <a:schemeClr val="accent1"/>
          </a:solidFill>
          <a:ln w="25400" cap="flat" cmpd="sng" algn="ctr">
            <a:solidFill>
              <a:srgbClr val="009AD0"/>
            </a:solidFill>
            <a:prstDash val="solid"/>
            <a:round/>
            <a:headEnd type="none" w="med" len="med"/>
            <a:tailEnd type="none" w="med" len="med"/>
          </a:ln>
          <a:effectLst/>
        </p:spPr>
      </p:cxnSp>
      <p:sp>
        <p:nvSpPr>
          <p:cNvPr id="3" name="Title 2"/>
          <p:cNvSpPr>
            <a:spLocks noGrp="1"/>
          </p:cNvSpPr>
          <p:nvPr>
            <p:ph type="title"/>
          </p:nvPr>
        </p:nvSpPr>
        <p:spPr/>
        <p:txBody>
          <a:bodyPr/>
          <a:lstStyle/>
          <a:p>
            <a:r>
              <a:rPr lang="de-DE" dirty="0"/>
              <a:t>Mehr tägliche Niederschlagsrekorde weltweit</a:t>
            </a:r>
          </a:p>
        </p:txBody>
      </p:sp>
      <p:sp>
        <p:nvSpPr>
          <p:cNvPr id="9" name="TextBox 8"/>
          <p:cNvSpPr txBox="1"/>
          <p:nvPr/>
        </p:nvSpPr>
        <p:spPr>
          <a:xfrm>
            <a:off x="8421846" y="1204999"/>
            <a:ext cx="3847094" cy="3170095"/>
          </a:xfrm>
          <a:prstGeom prst="rect">
            <a:avLst/>
          </a:prstGeom>
          <a:noFill/>
        </p:spPr>
        <p:txBody>
          <a:bodyPr wrap="square" lIns="121917" tIns="60958" rIns="121917" bIns="60958" rtlCol="0">
            <a:spAutoFit/>
          </a:bodyPr>
          <a:lstStyle/>
          <a:p>
            <a:pPr marL="380990" indent="-380990">
              <a:buBlip>
                <a:blip r:embed="rId4"/>
              </a:buBlip>
            </a:pPr>
            <a:r>
              <a:rPr lang="en-US" dirty="0">
                <a:solidFill>
                  <a:srgbClr val="505050"/>
                </a:solidFill>
                <a:latin typeface="Calibri" pitchFamily="34" charset="0"/>
              </a:rPr>
              <a:t>Der </a:t>
            </a:r>
            <a:r>
              <a:rPr lang="en-US" dirty="0" err="1">
                <a:solidFill>
                  <a:srgbClr val="505050"/>
                </a:solidFill>
                <a:latin typeface="Calibri" pitchFamily="34" charset="0"/>
              </a:rPr>
              <a:t>Sättigungsrampfdruck</a:t>
            </a:r>
            <a:r>
              <a:rPr lang="en-US" dirty="0">
                <a:solidFill>
                  <a:srgbClr val="505050"/>
                </a:solidFill>
                <a:latin typeface="Calibri" pitchFamily="34" charset="0"/>
              </a:rPr>
              <a:t> </a:t>
            </a:r>
            <a:r>
              <a:rPr lang="en-US" dirty="0" err="1">
                <a:solidFill>
                  <a:srgbClr val="505050"/>
                </a:solidFill>
                <a:latin typeface="Calibri" pitchFamily="34" charset="0"/>
              </a:rPr>
              <a:t>reguliert</a:t>
            </a:r>
            <a:r>
              <a:rPr lang="en-US" dirty="0">
                <a:solidFill>
                  <a:srgbClr val="505050"/>
                </a:solidFill>
                <a:latin typeface="Calibri" pitchFamily="34" charset="0"/>
              </a:rPr>
              <a:t> </a:t>
            </a:r>
            <a:r>
              <a:rPr lang="en-US" dirty="0" err="1">
                <a:solidFill>
                  <a:srgbClr val="505050"/>
                </a:solidFill>
                <a:latin typeface="Calibri" pitchFamily="34" charset="0"/>
              </a:rPr>
              <a:t>tägliche</a:t>
            </a:r>
            <a:r>
              <a:rPr lang="en-US" dirty="0">
                <a:solidFill>
                  <a:srgbClr val="505050"/>
                </a:solidFill>
                <a:latin typeface="Calibri" pitchFamily="34" charset="0"/>
              </a:rPr>
              <a:t> </a:t>
            </a:r>
            <a:r>
              <a:rPr lang="en-US" dirty="0" err="1">
                <a:solidFill>
                  <a:srgbClr val="505050"/>
                </a:solidFill>
                <a:latin typeface="Calibri" pitchFamily="34" charset="0"/>
              </a:rPr>
              <a:t>Extremniederschläge</a:t>
            </a:r>
            <a:r>
              <a:rPr lang="en-US" dirty="0">
                <a:solidFill>
                  <a:srgbClr val="505050"/>
                </a:solidFill>
                <a:latin typeface="Calibri" pitchFamily="34" charset="0"/>
              </a:rPr>
              <a:t>.</a:t>
            </a:r>
          </a:p>
          <a:p>
            <a:endParaRPr lang="en-US" dirty="0">
              <a:solidFill>
                <a:srgbClr val="505050"/>
              </a:solidFill>
              <a:latin typeface="Calibri" pitchFamily="34" charset="0"/>
            </a:endParaRPr>
          </a:p>
          <a:p>
            <a:pPr marL="380990" indent="-380990">
              <a:buBlip>
                <a:blip r:embed="rId4"/>
              </a:buBlip>
            </a:pPr>
            <a:r>
              <a:rPr lang="en-US" dirty="0" err="1">
                <a:solidFill>
                  <a:srgbClr val="505050"/>
                </a:solidFill>
                <a:latin typeface="Calibri" pitchFamily="34" charset="0"/>
              </a:rPr>
              <a:t>Sättigungsdampfdruck</a:t>
            </a:r>
            <a:r>
              <a:rPr lang="en-US" dirty="0">
                <a:solidFill>
                  <a:srgbClr val="505050"/>
                </a:solidFill>
                <a:latin typeface="Calibri" pitchFamily="34" charset="0"/>
              </a:rPr>
              <a:t> </a:t>
            </a:r>
            <a:r>
              <a:rPr lang="en-US" dirty="0" err="1">
                <a:solidFill>
                  <a:srgbClr val="505050"/>
                </a:solidFill>
                <a:latin typeface="Calibri" pitchFamily="34" charset="0"/>
              </a:rPr>
              <a:t>steigt</a:t>
            </a:r>
            <a:r>
              <a:rPr lang="en-US" dirty="0">
                <a:solidFill>
                  <a:srgbClr val="505050"/>
                </a:solidFill>
                <a:latin typeface="Calibri" pitchFamily="34" charset="0"/>
              </a:rPr>
              <a:t> </a:t>
            </a:r>
            <a:r>
              <a:rPr lang="en-US" dirty="0" err="1">
                <a:solidFill>
                  <a:srgbClr val="505050"/>
                </a:solidFill>
                <a:latin typeface="Calibri" pitchFamily="34" charset="0"/>
              </a:rPr>
              <a:t>mit</a:t>
            </a:r>
            <a:r>
              <a:rPr lang="en-US" dirty="0">
                <a:solidFill>
                  <a:srgbClr val="505050"/>
                </a:solidFill>
                <a:latin typeface="Calibri" pitchFamily="34" charset="0"/>
              </a:rPr>
              <a:t> </a:t>
            </a:r>
            <a:r>
              <a:rPr lang="en-US" dirty="0" err="1">
                <a:solidFill>
                  <a:srgbClr val="505050"/>
                </a:solidFill>
                <a:latin typeface="Calibri" pitchFamily="34" charset="0"/>
              </a:rPr>
              <a:t>einer</a:t>
            </a:r>
            <a:r>
              <a:rPr lang="en-US" dirty="0">
                <a:solidFill>
                  <a:srgbClr val="505050"/>
                </a:solidFill>
                <a:latin typeface="Calibri" pitchFamily="34" charset="0"/>
              </a:rPr>
              <a:t> Rate von 7% pro Grad </a:t>
            </a:r>
            <a:r>
              <a:rPr lang="en-US" dirty="0" err="1">
                <a:solidFill>
                  <a:srgbClr val="505050"/>
                </a:solidFill>
                <a:latin typeface="Calibri" pitchFamily="34" charset="0"/>
              </a:rPr>
              <a:t>Erwärmung</a:t>
            </a:r>
            <a:r>
              <a:rPr lang="en-US" dirty="0">
                <a:solidFill>
                  <a:srgbClr val="505050"/>
                </a:solidFill>
                <a:latin typeface="Calibri" pitchFamily="34" charset="0"/>
              </a:rPr>
              <a:t> (Clausius-Clapeyron).</a:t>
            </a:r>
            <a:br>
              <a:rPr lang="en-US" dirty="0">
                <a:solidFill>
                  <a:srgbClr val="505050"/>
                </a:solidFill>
                <a:latin typeface="Calibri" pitchFamily="34" charset="0"/>
              </a:rPr>
            </a:br>
            <a:endParaRPr lang="en-US" dirty="0">
              <a:solidFill>
                <a:srgbClr val="505050"/>
              </a:solidFill>
              <a:latin typeface="Calibri" pitchFamily="34" charset="0"/>
            </a:endParaRPr>
          </a:p>
          <a:p>
            <a:pPr marL="380990" indent="-380990">
              <a:buBlip>
                <a:blip r:embed="rId4"/>
              </a:buBlip>
            </a:pPr>
            <a:r>
              <a:rPr lang="en-US" dirty="0">
                <a:solidFill>
                  <a:srgbClr val="505050"/>
                </a:solidFill>
                <a:latin typeface="Calibri" pitchFamily="34" charset="0"/>
              </a:rPr>
              <a:t>Und </a:t>
            </a:r>
            <a:r>
              <a:rPr lang="en-US" dirty="0" err="1">
                <a:solidFill>
                  <a:srgbClr val="505050"/>
                </a:solidFill>
                <a:latin typeface="Calibri" pitchFamily="34" charset="0"/>
              </a:rPr>
              <a:t>tatsächlich</a:t>
            </a:r>
            <a:r>
              <a:rPr lang="en-US" dirty="0">
                <a:solidFill>
                  <a:srgbClr val="505050"/>
                </a:solidFill>
                <a:latin typeface="Calibri" pitchFamily="34" charset="0"/>
              </a:rPr>
              <a:t> </a:t>
            </a:r>
            <a:r>
              <a:rPr lang="en-US" dirty="0" err="1">
                <a:solidFill>
                  <a:srgbClr val="505050"/>
                </a:solidFill>
                <a:latin typeface="Calibri" pitchFamily="34" charset="0"/>
              </a:rPr>
              <a:t>ist</a:t>
            </a:r>
            <a:r>
              <a:rPr lang="en-US" dirty="0">
                <a:solidFill>
                  <a:srgbClr val="505050"/>
                </a:solidFill>
                <a:latin typeface="Calibri" pitchFamily="34" charset="0"/>
              </a:rPr>
              <a:t> die </a:t>
            </a:r>
            <a:r>
              <a:rPr lang="en-US" dirty="0" err="1">
                <a:solidFill>
                  <a:srgbClr val="505050"/>
                </a:solidFill>
                <a:latin typeface="Calibri" pitchFamily="34" charset="0"/>
              </a:rPr>
              <a:t>Anzahl</a:t>
            </a:r>
            <a:r>
              <a:rPr lang="en-US" dirty="0">
                <a:solidFill>
                  <a:srgbClr val="505050"/>
                </a:solidFill>
                <a:latin typeface="Calibri" pitchFamily="34" charset="0"/>
              </a:rPr>
              <a:t> der </a:t>
            </a:r>
            <a:r>
              <a:rPr lang="en-US" dirty="0" err="1">
                <a:solidFill>
                  <a:srgbClr val="505050"/>
                </a:solidFill>
                <a:latin typeface="Calibri" pitchFamily="34" charset="0"/>
              </a:rPr>
              <a:t>Starkniederschläge</a:t>
            </a:r>
            <a:r>
              <a:rPr lang="en-US" dirty="0">
                <a:solidFill>
                  <a:srgbClr val="505050"/>
                </a:solidFill>
                <a:latin typeface="Calibri" pitchFamily="34" charset="0"/>
              </a:rPr>
              <a:t> </a:t>
            </a:r>
            <a:r>
              <a:rPr lang="en-US" dirty="0" err="1">
                <a:solidFill>
                  <a:srgbClr val="505050"/>
                </a:solidFill>
                <a:latin typeface="Calibri" pitchFamily="34" charset="0"/>
              </a:rPr>
              <a:t>mit</a:t>
            </a:r>
            <a:r>
              <a:rPr lang="en-US" dirty="0">
                <a:solidFill>
                  <a:srgbClr val="505050"/>
                </a:solidFill>
                <a:latin typeface="Calibri" pitchFamily="34" charset="0"/>
              </a:rPr>
              <a:t> dem </a:t>
            </a:r>
            <a:r>
              <a:rPr lang="en-US" dirty="0" err="1">
                <a:solidFill>
                  <a:srgbClr val="505050"/>
                </a:solidFill>
                <a:latin typeface="Calibri" pitchFamily="34" charset="0"/>
              </a:rPr>
              <a:t>Klimawandel</a:t>
            </a:r>
            <a:r>
              <a:rPr lang="en-US" dirty="0">
                <a:solidFill>
                  <a:srgbClr val="505050"/>
                </a:solidFill>
                <a:latin typeface="Calibri" pitchFamily="34" charset="0"/>
              </a:rPr>
              <a:t> stark </a:t>
            </a:r>
            <a:r>
              <a:rPr lang="en-US" dirty="0" err="1">
                <a:solidFill>
                  <a:srgbClr val="505050"/>
                </a:solidFill>
                <a:latin typeface="Calibri" pitchFamily="34" charset="0"/>
              </a:rPr>
              <a:t>angestiegen</a:t>
            </a:r>
            <a:r>
              <a:rPr lang="en-US" dirty="0">
                <a:solidFill>
                  <a:srgbClr val="505050"/>
                </a:solidFill>
                <a:latin typeface="Calibri" pitchFamily="34" charset="0"/>
              </a:rPr>
              <a:t>.</a:t>
            </a:r>
          </a:p>
        </p:txBody>
      </p:sp>
    </p:spTree>
    <p:extLst>
      <p:ext uri="{BB962C8B-B14F-4D97-AF65-F5344CB8AC3E}">
        <p14:creationId xmlns:p14="http://schemas.microsoft.com/office/powerpoint/2010/main" val="783646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532" y="1534320"/>
            <a:ext cx="6544368" cy="467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460" name="Text Box 3"/>
          <p:cNvSpPr txBox="1">
            <a:spLocks noChangeArrowheads="1"/>
          </p:cNvSpPr>
          <p:nvPr/>
        </p:nvSpPr>
        <p:spPr bwMode="auto">
          <a:xfrm rot="-1860000">
            <a:off x="10397068" y="5888039"/>
            <a:ext cx="1629833" cy="504825"/>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1639" tIns="59107" rIns="81639" bIns="40820"/>
          <a:lstStyle>
            <a:lvl1pPr eaLnBrk="0" hangingPunct="0">
              <a:tabLst>
                <a:tab pos="414338" algn="l"/>
                <a:tab pos="828675" algn="l"/>
              </a:tabLst>
              <a:defRPr sz="2400" i="1">
                <a:solidFill>
                  <a:schemeClr val="tx1"/>
                </a:solidFill>
                <a:latin typeface="Times New Roman" pitchFamily="18" charset="0"/>
                <a:cs typeface="Arial" pitchFamily="34" charset="0"/>
              </a:defRPr>
            </a:lvl1pPr>
            <a:lvl2pPr marL="742950" indent="-285750" eaLnBrk="0" hangingPunct="0">
              <a:tabLst>
                <a:tab pos="414338" algn="l"/>
                <a:tab pos="828675" algn="l"/>
              </a:tabLst>
              <a:defRPr sz="2400" i="1">
                <a:solidFill>
                  <a:schemeClr val="tx1"/>
                </a:solidFill>
                <a:latin typeface="Times New Roman" pitchFamily="18" charset="0"/>
                <a:cs typeface="Arial" pitchFamily="34" charset="0"/>
              </a:defRPr>
            </a:lvl2pPr>
            <a:lvl3pPr marL="1143000" indent="-228600" eaLnBrk="0" hangingPunct="0">
              <a:tabLst>
                <a:tab pos="414338" algn="l"/>
                <a:tab pos="828675" algn="l"/>
              </a:tabLst>
              <a:defRPr sz="2400" i="1">
                <a:solidFill>
                  <a:schemeClr val="tx1"/>
                </a:solidFill>
                <a:latin typeface="Times New Roman" pitchFamily="18" charset="0"/>
                <a:cs typeface="Arial" pitchFamily="34" charset="0"/>
              </a:defRPr>
            </a:lvl3pPr>
            <a:lvl4pPr marL="1600200" indent="-228600" eaLnBrk="0" hangingPunct="0">
              <a:tabLst>
                <a:tab pos="414338" algn="l"/>
                <a:tab pos="828675" algn="l"/>
              </a:tabLst>
              <a:defRPr sz="2400" i="1">
                <a:solidFill>
                  <a:schemeClr val="tx1"/>
                </a:solidFill>
                <a:latin typeface="Times New Roman" pitchFamily="18" charset="0"/>
                <a:cs typeface="Arial" pitchFamily="34" charset="0"/>
              </a:defRPr>
            </a:lvl4pPr>
            <a:lvl5pPr marL="2057400" indent="-228600" eaLnBrk="0" hangingPunct="0">
              <a:tabLst>
                <a:tab pos="414338" algn="l"/>
                <a:tab pos="828675" algn="l"/>
              </a:tabLst>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tabLst>
                <a:tab pos="414338" algn="l"/>
                <a:tab pos="828675" algn="l"/>
              </a:tabLs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tabLst>
                <a:tab pos="414338" algn="l"/>
                <a:tab pos="828675" algn="l"/>
              </a:tabLs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tabLst>
                <a:tab pos="414338" algn="l"/>
                <a:tab pos="828675" algn="l"/>
              </a:tabLs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tabLst>
                <a:tab pos="414338" algn="l"/>
                <a:tab pos="828675" algn="l"/>
              </a:tabLst>
              <a:defRPr sz="2400" i="1">
                <a:solidFill>
                  <a:schemeClr val="tx1"/>
                </a:solidFill>
                <a:latin typeface="Times New Roman" pitchFamily="18" charset="0"/>
                <a:cs typeface="Arial" pitchFamily="34" charset="0"/>
              </a:defRPr>
            </a:lvl9pPr>
          </a:lstStyle>
          <a:p>
            <a:pPr eaLnBrk="1" hangingPunct="1"/>
            <a:r>
              <a:rPr lang="en-US" altLang="de-DE" sz="2900" b="1">
                <a:solidFill>
                  <a:srgbClr val="FFFFFF"/>
                </a:solidFill>
                <a:latin typeface="Arial" pitchFamily="34" charset="0"/>
                <a:ea typeface="ヒラギノ角ゴ Pro W3"/>
                <a:cs typeface="ヒラギノ角ゴ Pro W3"/>
              </a:rPr>
              <a:t>15min</a:t>
            </a:r>
          </a:p>
        </p:txBody>
      </p:sp>
      <p:sp>
        <p:nvSpPr>
          <p:cNvPr id="2" name="AutoShape 4"/>
          <p:cNvSpPr>
            <a:spLocks noChangeArrowheads="1"/>
          </p:cNvSpPr>
          <p:nvPr/>
        </p:nvSpPr>
        <p:spPr bwMode="auto">
          <a:xfrm>
            <a:off x="3475547" y="3593037"/>
            <a:ext cx="628651" cy="344488"/>
          </a:xfrm>
          <a:prstGeom prst="bracketPair">
            <a:avLst>
              <a:gd name="adj" fmla="val 17130"/>
            </a:avLst>
          </a:prstGeom>
          <a:noFill/>
          <a:ln w="36000">
            <a:solidFill>
              <a:srgbClr val="3465AF"/>
            </a:solidFill>
            <a:round/>
            <a:headEnd/>
            <a:tailEnd/>
          </a:ln>
          <a:extLst>
            <a:ext uri="{909E8E84-426E-40DD-AFC4-6F175D3DCCD1}">
              <a14:hiddenFill xmlns:a14="http://schemas.microsoft.com/office/drawing/2010/main">
                <a:solidFill>
                  <a:srgbClr val="FFFFFF"/>
                </a:solidFill>
              </a14:hiddenFill>
            </a:ext>
          </a:extLst>
        </p:spPr>
        <p:txBody>
          <a:bodyPr wrap="none" lIns="82945" tIns="41473" rIns="82945" bIns="41473" anchor="ctr"/>
          <a:lstStyle>
            <a:lvl1pPr eaLnBrk="0" hangingPunct="0">
              <a:defRPr sz="2400" i="1">
                <a:solidFill>
                  <a:schemeClr val="tx1"/>
                </a:solidFill>
                <a:latin typeface="Times New Roman" pitchFamily="18" charset="0"/>
                <a:cs typeface="Arial" pitchFamily="34" charset="0"/>
              </a:defRPr>
            </a:lvl1pPr>
            <a:lvl2pPr marL="742950" indent="-285750" eaLnBrk="0" hangingPunct="0">
              <a:defRPr sz="2400" i="1">
                <a:solidFill>
                  <a:schemeClr val="tx1"/>
                </a:solidFill>
                <a:latin typeface="Times New Roman" pitchFamily="18" charset="0"/>
                <a:cs typeface="Arial" pitchFamily="34" charset="0"/>
              </a:defRPr>
            </a:lvl2pPr>
            <a:lvl3pPr marL="1143000" indent="-228600" eaLnBrk="0" hangingPunct="0">
              <a:defRPr sz="2400" i="1">
                <a:solidFill>
                  <a:schemeClr val="tx1"/>
                </a:solidFill>
                <a:latin typeface="Times New Roman" pitchFamily="18" charset="0"/>
                <a:cs typeface="Arial" pitchFamily="34" charset="0"/>
              </a:defRPr>
            </a:lvl3pPr>
            <a:lvl4pPr marL="1600200" indent="-228600" eaLnBrk="0" hangingPunct="0">
              <a:defRPr sz="2400" i="1">
                <a:solidFill>
                  <a:schemeClr val="tx1"/>
                </a:solidFill>
                <a:latin typeface="Times New Roman" pitchFamily="18" charset="0"/>
                <a:cs typeface="Arial" pitchFamily="34" charset="0"/>
              </a:defRPr>
            </a:lvl4pPr>
            <a:lvl5pPr marL="2057400" indent="-228600" eaLnBrk="0" hangingPunct="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eaLnBrk="1" hangingPunct="1"/>
            <a:endParaRPr lang="de-DE" altLang="de-DE" sz="2800"/>
          </a:p>
        </p:txBody>
      </p:sp>
      <p:sp>
        <p:nvSpPr>
          <p:cNvPr id="18437" name="Text Box 5"/>
          <p:cNvSpPr txBox="1">
            <a:spLocks noChangeArrowheads="1"/>
          </p:cNvSpPr>
          <p:nvPr/>
        </p:nvSpPr>
        <p:spPr bwMode="auto">
          <a:xfrm>
            <a:off x="4188873" y="3325814"/>
            <a:ext cx="37888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54535" rIns="81639" bIns="40820"/>
          <a:lstStyle>
            <a:lvl1pPr eaLnBrk="0" hangingPunct="0">
              <a:defRPr sz="2400" i="1">
                <a:solidFill>
                  <a:schemeClr val="tx1"/>
                </a:solidFill>
                <a:latin typeface="Times New Roman" pitchFamily="18" charset="0"/>
                <a:cs typeface="Arial" pitchFamily="34" charset="0"/>
              </a:defRPr>
            </a:lvl1pPr>
            <a:lvl2pPr marL="742950" indent="-285750" eaLnBrk="0" hangingPunct="0">
              <a:defRPr sz="2400" i="1">
                <a:solidFill>
                  <a:schemeClr val="tx1"/>
                </a:solidFill>
                <a:latin typeface="Times New Roman" pitchFamily="18" charset="0"/>
                <a:cs typeface="Arial" pitchFamily="34" charset="0"/>
              </a:defRPr>
            </a:lvl2pPr>
            <a:lvl3pPr marL="1143000" indent="-228600" eaLnBrk="0" hangingPunct="0">
              <a:defRPr sz="2400" i="1">
                <a:solidFill>
                  <a:schemeClr val="tx1"/>
                </a:solidFill>
                <a:latin typeface="Times New Roman" pitchFamily="18" charset="0"/>
                <a:cs typeface="Arial" pitchFamily="34" charset="0"/>
              </a:defRPr>
            </a:lvl3pPr>
            <a:lvl4pPr marL="1600200" indent="-228600" eaLnBrk="0" hangingPunct="0">
              <a:defRPr sz="2400" i="1">
                <a:solidFill>
                  <a:schemeClr val="tx1"/>
                </a:solidFill>
                <a:latin typeface="Times New Roman" pitchFamily="18" charset="0"/>
                <a:cs typeface="Arial" pitchFamily="34" charset="0"/>
              </a:defRPr>
            </a:lvl4pPr>
            <a:lvl5pPr marL="2057400" indent="-228600" eaLnBrk="0" hangingPunct="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eaLnBrk="1" hangingPunct="1"/>
            <a:r>
              <a:rPr lang="en-US" altLang="de-DE" sz="2200" dirty="0">
                <a:solidFill>
                  <a:srgbClr val="000000"/>
                </a:solidFill>
                <a:latin typeface="Arial" pitchFamily="34" charset="0"/>
                <a:ea typeface="ヒラギノ角ゴ Pro W3"/>
                <a:cs typeface="ヒラギノ角ゴ Pro W3"/>
              </a:rPr>
              <a:t>?</a:t>
            </a:r>
          </a:p>
        </p:txBody>
      </p:sp>
      <p:sp>
        <p:nvSpPr>
          <p:cNvPr id="7" name="Rechteck 6"/>
          <p:cNvSpPr/>
          <p:nvPr/>
        </p:nvSpPr>
        <p:spPr>
          <a:xfrm>
            <a:off x="0" y="-37908"/>
            <a:ext cx="12192000" cy="492443"/>
          </a:xfrm>
          <a:prstGeom prst="rect">
            <a:avLst/>
          </a:prstGeom>
        </p:spPr>
        <p:txBody>
          <a:bodyPr wrap="square">
            <a:spAutoFit/>
          </a:bodyPr>
          <a:lstStyle/>
          <a:p>
            <a:pPr algn="ctr">
              <a:spcAft>
                <a:spcPts val="600"/>
              </a:spcAft>
            </a:pPr>
            <a:r>
              <a:rPr lang="en-US" sz="2600" b="1" dirty="0">
                <a:solidFill>
                  <a:schemeClr val="bg1"/>
                </a:solidFill>
                <a:latin typeface="Calibri" pitchFamily="34" charset="0"/>
              </a:rPr>
              <a:t>Increasing extreme rainfall intensities through climate change</a:t>
            </a:r>
          </a:p>
        </p:txBody>
      </p:sp>
      <p:sp>
        <p:nvSpPr>
          <p:cNvPr id="8" name="Rechteck 1"/>
          <p:cNvSpPr/>
          <p:nvPr/>
        </p:nvSpPr>
        <p:spPr>
          <a:xfrm>
            <a:off x="527381" y="205649"/>
            <a:ext cx="11664619" cy="830997"/>
          </a:xfrm>
          <a:prstGeom prst="rect">
            <a:avLst/>
          </a:prstGeom>
        </p:spPr>
        <p:txBody>
          <a:bodyPr wrap="square">
            <a:spAutoFit/>
          </a:bodyPr>
          <a:lstStyle/>
          <a:p>
            <a:pPr>
              <a:spcAft>
                <a:spcPts val="600"/>
              </a:spcAft>
            </a:pPr>
            <a:r>
              <a:rPr lang="en-US" sz="2800" b="1" dirty="0">
                <a:solidFill>
                  <a:srgbClr val="FF6600"/>
                </a:solidFill>
                <a:latin typeface="Calibri" pitchFamily="34" charset="0"/>
              </a:rPr>
              <a:t>Increase of intense precipitation with temperature</a:t>
            </a:r>
            <a:br>
              <a:rPr lang="en-US" sz="2800" dirty="0">
                <a:solidFill>
                  <a:srgbClr val="FF6600"/>
                </a:solidFill>
                <a:latin typeface="Calibri" pitchFamily="34" charset="0"/>
              </a:rPr>
            </a:br>
            <a:r>
              <a:rPr lang="en-US" sz="2000" dirty="0">
                <a:solidFill>
                  <a:srgbClr val="FF0000"/>
                </a:solidFill>
                <a:latin typeface="Calibri" pitchFamily="34" charset="0"/>
              </a:rPr>
              <a:t>(15min precipitation, 99.9% Quantile, </a:t>
            </a:r>
            <a:r>
              <a:rPr lang="en-US" sz="2000" dirty="0" err="1">
                <a:solidFill>
                  <a:srgbClr val="FF0000"/>
                </a:solidFill>
                <a:latin typeface="Calibri" pitchFamily="34" charset="0"/>
              </a:rPr>
              <a:t>Brixenbachtal</a:t>
            </a:r>
            <a:r>
              <a:rPr lang="en-US" sz="2000" dirty="0">
                <a:solidFill>
                  <a:srgbClr val="FF0000"/>
                </a:solidFill>
                <a:latin typeface="Calibri" pitchFamily="34" charset="0"/>
              </a:rPr>
              <a:t>, </a:t>
            </a:r>
            <a:r>
              <a:rPr lang="en-US" sz="2000" dirty="0" err="1">
                <a:solidFill>
                  <a:srgbClr val="FF0000"/>
                </a:solidFill>
                <a:latin typeface="Calibri" pitchFamily="34" charset="0"/>
              </a:rPr>
              <a:t>Längental</a:t>
            </a:r>
            <a:r>
              <a:rPr lang="en-US" sz="2000" dirty="0">
                <a:solidFill>
                  <a:srgbClr val="FF0000"/>
                </a:solidFill>
                <a:latin typeface="Calibri" pitchFamily="34" charset="0"/>
              </a:rPr>
              <a:t>, </a:t>
            </a:r>
            <a:r>
              <a:rPr lang="en-US" sz="2000" dirty="0" err="1">
                <a:solidFill>
                  <a:srgbClr val="FF0000"/>
                </a:solidFill>
                <a:latin typeface="Calibri" pitchFamily="34" charset="0"/>
              </a:rPr>
              <a:t>Ruggbachtal</a:t>
            </a:r>
            <a:r>
              <a:rPr lang="en-US" sz="2000" dirty="0">
                <a:solidFill>
                  <a:srgbClr val="FF0000"/>
                </a:solidFill>
                <a:latin typeface="Calibri" pitchFamily="34" charset="0"/>
              </a:rPr>
              <a:t>)</a:t>
            </a:r>
            <a:endParaRPr lang="en-US" sz="2000" b="1" dirty="0">
              <a:solidFill>
                <a:srgbClr val="FF0000"/>
              </a:solidFill>
              <a:latin typeface="Calibri" pitchFamily="34" charset="0"/>
            </a:endParaRPr>
          </a:p>
        </p:txBody>
      </p:sp>
      <p:sp>
        <p:nvSpPr>
          <p:cNvPr id="3" name="TextBox 2"/>
          <p:cNvSpPr txBox="1"/>
          <p:nvPr/>
        </p:nvSpPr>
        <p:spPr>
          <a:xfrm>
            <a:off x="4658747" y="6372037"/>
            <a:ext cx="3565207" cy="307777"/>
          </a:xfrm>
          <a:prstGeom prst="rect">
            <a:avLst/>
          </a:prstGeom>
          <a:noFill/>
        </p:spPr>
        <p:txBody>
          <a:bodyPr wrap="none" rtlCol="0">
            <a:spAutoFit/>
          </a:bodyPr>
          <a:lstStyle/>
          <a:p>
            <a:r>
              <a:rPr lang="de-DE" sz="1400" dirty="0"/>
              <a:t>Bürger, Uni Potsdam, personal </a:t>
            </a:r>
            <a:r>
              <a:rPr lang="de-DE" sz="1400" dirty="0" err="1"/>
              <a:t>communication</a:t>
            </a:r>
            <a:endParaRPr lang="de-DE" sz="1400" dirty="0"/>
          </a:p>
        </p:txBody>
      </p:sp>
    </p:spTree>
    <p:extLst>
      <p:ext uri="{BB962C8B-B14F-4D97-AF65-F5344CB8AC3E}">
        <p14:creationId xmlns:p14="http://schemas.microsoft.com/office/powerpoint/2010/main" val="35886996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6731"/>
          <a:stretch/>
        </p:blipFill>
        <p:spPr>
          <a:xfrm>
            <a:off x="146910" y="1143000"/>
            <a:ext cx="11943486" cy="4513750"/>
          </a:xfrm>
          <a:prstGeom prst="rect">
            <a:avLst/>
          </a:prstGeom>
        </p:spPr>
      </p:pic>
      <p:sp>
        <p:nvSpPr>
          <p:cNvPr id="4" name="Content Placeholder 3"/>
          <p:cNvSpPr>
            <a:spLocks noGrp="1"/>
          </p:cNvSpPr>
          <p:nvPr>
            <p:ph idx="1"/>
          </p:nvPr>
        </p:nvSpPr>
        <p:spPr/>
        <p:txBody>
          <a:bodyPr/>
          <a:lstStyle/>
          <a:p>
            <a:endParaRPr lang="de-DE"/>
          </a:p>
        </p:txBody>
      </p:sp>
      <p:sp>
        <p:nvSpPr>
          <p:cNvPr id="2" name="Title 1"/>
          <p:cNvSpPr>
            <a:spLocks noGrp="1"/>
          </p:cNvSpPr>
          <p:nvPr>
            <p:ph type="title"/>
          </p:nvPr>
        </p:nvSpPr>
        <p:spPr/>
        <p:txBody>
          <a:bodyPr>
            <a:normAutofit fontScale="90000"/>
          </a:bodyPr>
          <a:lstStyle/>
          <a:p>
            <a:r>
              <a:rPr lang="en-US" dirty="0"/>
              <a:t>Auch die </a:t>
            </a:r>
            <a:r>
              <a:rPr lang="en-US" dirty="0" err="1"/>
              <a:t>Windsysteme</a:t>
            </a:r>
            <a:r>
              <a:rPr lang="en-US" dirty="0"/>
              <a:t> </a:t>
            </a:r>
            <a:r>
              <a:rPr lang="en-US" dirty="0" err="1"/>
              <a:t>zeigen</a:t>
            </a:r>
            <a:r>
              <a:rPr lang="en-US" dirty="0"/>
              <a:t> Trends, </a:t>
            </a:r>
            <a:r>
              <a:rPr lang="en-US" dirty="0" err="1"/>
              <a:t>z.B</a:t>
            </a:r>
            <a:r>
              <a:rPr lang="en-US" dirty="0"/>
              <a:t>. </a:t>
            </a:r>
            <a:r>
              <a:rPr lang="en-US" dirty="0" err="1"/>
              <a:t>längere</a:t>
            </a:r>
            <a:r>
              <a:rPr lang="en-US" dirty="0"/>
              <a:t> </a:t>
            </a:r>
            <a:r>
              <a:rPr lang="en-US" dirty="0" err="1"/>
              <a:t>Andauer</a:t>
            </a:r>
            <a:r>
              <a:rPr lang="en-US" dirty="0"/>
              <a:t> von </a:t>
            </a:r>
            <a:r>
              <a:rPr lang="en-US" dirty="0" err="1"/>
              <a:t>Wetterlagen</a:t>
            </a:r>
            <a:r>
              <a:rPr lang="en-US" dirty="0"/>
              <a:t>, die </a:t>
            </a:r>
            <a:r>
              <a:rPr lang="en-US" dirty="0" err="1"/>
              <a:t>dann</a:t>
            </a:r>
            <a:r>
              <a:rPr lang="en-US" dirty="0"/>
              <a:t> </a:t>
            </a:r>
            <a:r>
              <a:rPr lang="en-US" dirty="0" err="1"/>
              <a:t>zu</a:t>
            </a:r>
            <a:r>
              <a:rPr lang="en-US" dirty="0"/>
              <a:t> </a:t>
            </a:r>
            <a:r>
              <a:rPr lang="en-US" dirty="0" err="1"/>
              <a:t>Extremen</a:t>
            </a:r>
            <a:r>
              <a:rPr lang="en-US" dirty="0"/>
              <a:t> </a:t>
            </a:r>
            <a:r>
              <a:rPr lang="en-US" dirty="0" err="1"/>
              <a:t>führen</a:t>
            </a:r>
            <a:r>
              <a:rPr lang="en-US" dirty="0"/>
              <a:t> </a:t>
            </a:r>
            <a:r>
              <a:rPr lang="en-US" dirty="0" err="1"/>
              <a:t>können</a:t>
            </a:r>
            <a:r>
              <a:rPr lang="en-US" dirty="0"/>
              <a:t> </a:t>
            </a:r>
          </a:p>
        </p:txBody>
      </p:sp>
      <p:sp>
        <p:nvSpPr>
          <p:cNvPr id="10" name="Rectangle 9"/>
          <p:cNvSpPr/>
          <p:nvPr/>
        </p:nvSpPr>
        <p:spPr>
          <a:xfrm>
            <a:off x="8610891" y="5747651"/>
            <a:ext cx="3505200" cy="738664"/>
          </a:xfrm>
          <a:prstGeom prst="rect">
            <a:avLst/>
          </a:prstGeom>
        </p:spPr>
        <p:txBody>
          <a:bodyPr wrap="square">
            <a:spAutoFit/>
          </a:bodyPr>
          <a:lstStyle/>
          <a:p>
            <a:r>
              <a:rPr lang="en-US" sz="1400" dirty="0">
                <a:solidFill>
                  <a:schemeClr val="bg1">
                    <a:lumMod val="50000"/>
                  </a:schemeClr>
                </a:solidFill>
              </a:rPr>
              <a:t>Scientific American, March 1, 2019 by Michael E. Mann </a:t>
            </a:r>
          </a:p>
          <a:p>
            <a:endParaRPr lang="en-US" sz="1400" dirty="0">
              <a:solidFill>
                <a:schemeClr val="bg1">
                  <a:lumMod val="50000"/>
                </a:schemeClr>
              </a:solidFill>
            </a:endParaRPr>
          </a:p>
        </p:txBody>
      </p:sp>
      <p:grpSp>
        <p:nvGrpSpPr>
          <p:cNvPr id="9" name="Group 8"/>
          <p:cNvGrpSpPr/>
          <p:nvPr/>
        </p:nvGrpSpPr>
        <p:grpSpPr>
          <a:xfrm>
            <a:off x="7837530" y="1296483"/>
            <a:ext cx="4307296" cy="4365443"/>
            <a:chOff x="7837530" y="1296483"/>
            <a:chExt cx="4307296" cy="4365443"/>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7530" y="1296483"/>
              <a:ext cx="4252866" cy="4365443"/>
            </a:xfrm>
            <a:prstGeom prst="rect">
              <a:avLst/>
            </a:prstGeom>
          </p:spPr>
        </p:pic>
        <p:sp>
          <p:nvSpPr>
            <p:cNvPr id="7" name="Oval 6"/>
            <p:cNvSpPr/>
            <p:nvPr/>
          </p:nvSpPr>
          <p:spPr>
            <a:xfrm>
              <a:off x="9641107" y="2522416"/>
              <a:ext cx="932355" cy="653143"/>
            </a:xfrm>
            <a:prstGeom prst="ellipse">
              <a:avLst/>
            </a:prstGeom>
            <a:solidFill>
              <a:srgbClr val="71A4BB"/>
            </a:solidFill>
            <a:ln>
              <a:solidFill>
                <a:srgbClr val="A0BB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Juli</a:t>
              </a:r>
              <a:r>
                <a:rPr lang="en-US" sz="1600" dirty="0"/>
                <a:t> 2018</a:t>
              </a:r>
            </a:p>
          </p:txBody>
        </p:sp>
        <p:sp>
          <p:nvSpPr>
            <p:cNvPr id="6" name="TextBox 5"/>
            <p:cNvSpPr txBox="1"/>
            <p:nvPr/>
          </p:nvSpPr>
          <p:spPr>
            <a:xfrm>
              <a:off x="7934638" y="2575434"/>
              <a:ext cx="1148715" cy="461665"/>
            </a:xfrm>
            <a:prstGeom prst="rect">
              <a:avLst/>
            </a:prstGeom>
            <a:solidFill>
              <a:srgbClr val="F0F4F6"/>
            </a:solidFill>
          </p:spPr>
          <p:txBody>
            <a:bodyPr wrap="square" rtlCol="0">
              <a:spAutoFit/>
            </a:bodyPr>
            <a:lstStyle/>
            <a:p>
              <a:pPr algn="ctr"/>
              <a:r>
                <a:rPr lang="en-US" sz="1200" dirty="0"/>
                <a:t>Forest fires in California</a:t>
              </a:r>
            </a:p>
          </p:txBody>
        </p:sp>
        <p:sp>
          <p:nvSpPr>
            <p:cNvPr id="11" name="TextBox 10"/>
            <p:cNvSpPr txBox="1"/>
            <p:nvPr/>
          </p:nvSpPr>
          <p:spPr>
            <a:xfrm>
              <a:off x="8653959" y="3184256"/>
              <a:ext cx="1683837" cy="461665"/>
            </a:xfrm>
            <a:prstGeom prst="rect">
              <a:avLst/>
            </a:prstGeom>
            <a:solidFill>
              <a:srgbClr val="F0F4F6"/>
            </a:solidFill>
          </p:spPr>
          <p:txBody>
            <a:bodyPr wrap="square" rtlCol="0">
              <a:spAutoFit/>
            </a:bodyPr>
            <a:lstStyle/>
            <a:p>
              <a:pPr algn="ctr"/>
              <a:r>
                <a:rPr lang="en-US" sz="1200" dirty="0"/>
                <a:t>Heat wave in </a:t>
              </a:r>
              <a:r>
                <a:rPr lang="en-US" sz="1200" dirty="0" err="1"/>
                <a:t>southw</a:t>
              </a:r>
              <a:r>
                <a:rPr lang="en-US" sz="1200" dirty="0"/>
                <a:t>. of the USA</a:t>
              </a:r>
            </a:p>
          </p:txBody>
        </p:sp>
        <p:sp>
          <p:nvSpPr>
            <p:cNvPr id="12" name="TextBox 11"/>
            <p:cNvSpPr txBox="1"/>
            <p:nvPr/>
          </p:nvSpPr>
          <p:spPr>
            <a:xfrm>
              <a:off x="9764257" y="1732918"/>
              <a:ext cx="965012" cy="461665"/>
            </a:xfrm>
            <a:prstGeom prst="rect">
              <a:avLst/>
            </a:prstGeom>
            <a:solidFill>
              <a:srgbClr val="F0F4F6"/>
            </a:solidFill>
          </p:spPr>
          <p:txBody>
            <a:bodyPr wrap="square" rtlCol="0">
              <a:spAutoFit/>
            </a:bodyPr>
            <a:lstStyle/>
            <a:p>
              <a:pPr algn="ctr"/>
              <a:r>
                <a:rPr lang="en-US" sz="1200" dirty="0"/>
                <a:t>Heat wave in Japan</a:t>
              </a:r>
            </a:p>
          </p:txBody>
        </p:sp>
        <p:sp>
          <p:nvSpPr>
            <p:cNvPr id="13" name="TextBox 12"/>
            <p:cNvSpPr txBox="1"/>
            <p:nvPr/>
          </p:nvSpPr>
          <p:spPr>
            <a:xfrm>
              <a:off x="10423930" y="2944418"/>
              <a:ext cx="1154838" cy="461665"/>
            </a:xfrm>
            <a:prstGeom prst="rect">
              <a:avLst/>
            </a:prstGeom>
            <a:solidFill>
              <a:srgbClr val="F0F4F6"/>
            </a:solidFill>
          </p:spPr>
          <p:txBody>
            <a:bodyPr wrap="square" rtlCol="0">
              <a:spAutoFit/>
            </a:bodyPr>
            <a:lstStyle/>
            <a:p>
              <a:pPr algn="ctr"/>
              <a:r>
                <a:rPr lang="en-US" sz="1200" dirty="0" err="1"/>
                <a:t>Hitzewelle</a:t>
              </a:r>
              <a:r>
                <a:rPr lang="en-US" sz="1200" dirty="0"/>
                <a:t> in </a:t>
              </a:r>
              <a:r>
                <a:rPr lang="en-US" sz="1200" dirty="0" err="1"/>
                <a:t>Skandinavien</a:t>
              </a:r>
              <a:endParaRPr lang="en-US" sz="1200" dirty="0"/>
            </a:p>
          </p:txBody>
        </p:sp>
        <p:sp>
          <p:nvSpPr>
            <p:cNvPr id="14" name="TextBox 13"/>
            <p:cNvSpPr txBox="1"/>
            <p:nvPr/>
          </p:nvSpPr>
          <p:spPr>
            <a:xfrm>
              <a:off x="9661929" y="4041562"/>
              <a:ext cx="1154838" cy="461665"/>
            </a:xfrm>
            <a:prstGeom prst="rect">
              <a:avLst/>
            </a:prstGeom>
            <a:solidFill>
              <a:srgbClr val="F0F4F6"/>
            </a:solidFill>
          </p:spPr>
          <p:txBody>
            <a:bodyPr wrap="square" rtlCol="0">
              <a:spAutoFit/>
            </a:bodyPr>
            <a:lstStyle/>
            <a:p>
              <a:pPr algn="ctr"/>
              <a:r>
                <a:rPr lang="en-US" sz="1200" dirty="0"/>
                <a:t>Drought in </a:t>
              </a:r>
              <a:r>
                <a:rPr lang="en-US" sz="1200" dirty="0" err="1"/>
                <a:t>Centr</a:t>
              </a:r>
              <a:r>
                <a:rPr lang="en-US" sz="1200" dirty="0"/>
                <a:t>. Europe</a:t>
              </a:r>
            </a:p>
          </p:txBody>
        </p:sp>
        <p:sp>
          <p:nvSpPr>
            <p:cNvPr id="15" name="TextBox 14"/>
            <p:cNvSpPr txBox="1"/>
            <p:nvPr/>
          </p:nvSpPr>
          <p:spPr>
            <a:xfrm>
              <a:off x="10871197" y="4253960"/>
              <a:ext cx="1273629" cy="646331"/>
            </a:xfrm>
            <a:prstGeom prst="rect">
              <a:avLst/>
            </a:prstGeom>
            <a:solidFill>
              <a:srgbClr val="F0F4F6"/>
            </a:solidFill>
          </p:spPr>
          <p:txBody>
            <a:bodyPr wrap="square" rtlCol="0">
              <a:spAutoFit/>
            </a:bodyPr>
            <a:lstStyle/>
            <a:p>
              <a:pPr algn="ctr"/>
              <a:r>
                <a:rPr lang="en-US" sz="1200" dirty="0"/>
                <a:t>Forest fires in Greece/ floods in Italy</a:t>
              </a:r>
            </a:p>
          </p:txBody>
        </p:sp>
        <p:sp>
          <p:nvSpPr>
            <p:cNvPr id="16" name="TextBox 15"/>
            <p:cNvSpPr txBox="1"/>
            <p:nvPr/>
          </p:nvSpPr>
          <p:spPr>
            <a:xfrm>
              <a:off x="8132033" y="4590134"/>
              <a:ext cx="1363844" cy="461665"/>
            </a:xfrm>
            <a:prstGeom prst="rect">
              <a:avLst/>
            </a:prstGeom>
            <a:solidFill>
              <a:srgbClr val="F0F4F6"/>
            </a:solidFill>
          </p:spPr>
          <p:txBody>
            <a:bodyPr wrap="square" rtlCol="0">
              <a:spAutoFit/>
            </a:bodyPr>
            <a:lstStyle/>
            <a:p>
              <a:pPr algn="ctr"/>
              <a:r>
                <a:rPr lang="en-US" sz="1200" dirty="0"/>
                <a:t>Floods at the east coast</a:t>
              </a:r>
            </a:p>
          </p:txBody>
        </p:sp>
        <p:cxnSp>
          <p:nvCxnSpPr>
            <p:cNvPr id="17" name="Straight Connector 16"/>
            <p:cNvCxnSpPr/>
            <p:nvPr/>
          </p:nvCxnSpPr>
          <p:spPr>
            <a:xfrm>
              <a:off x="8367481" y="3026265"/>
              <a:ext cx="0" cy="157991"/>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458423" y="1667680"/>
              <a:ext cx="1360" cy="136825"/>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967465" y="4356440"/>
              <a:ext cx="3742" cy="233694"/>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290171" y="1558781"/>
              <a:ext cx="168252" cy="114835"/>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835819" y="3422051"/>
              <a:ext cx="3742" cy="233694"/>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15" idx="0"/>
            </p:cNvCxnSpPr>
            <p:nvPr/>
          </p:nvCxnSpPr>
          <p:spPr>
            <a:xfrm>
              <a:off x="11507489" y="4137113"/>
              <a:ext cx="523" cy="116847"/>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8610891" y="3400209"/>
              <a:ext cx="0" cy="157991"/>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10866775" y="4123883"/>
              <a:ext cx="0" cy="157991"/>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0944124" y="4071383"/>
              <a:ext cx="134241" cy="128783"/>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1850887" y="2508154"/>
            <a:ext cx="952634" cy="184666"/>
          </a:xfrm>
          <a:prstGeom prst="rect">
            <a:avLst/>
          </a:prstGeom>
          <a:solidFill>
            <a:srgbClr val="F0F4F6"/>
          </a:solidFill>
        </p:spPr>
        <p:txBody>
          <a:bodyPr wrap="square" lIns="9144" tIns="0" rIns="9144" bIns="0" rtlCol="0">
            <a:spAutoFit/>
          </a:bodyPr>
          <a:lstStyle/>
          <a:p>
            <a:pPr algn="ctr"/>
            <a:r>
              <a:rPr lang="en-US" sz="1200" dirty="0"/>
              <a:t>Earth rotation</a:t>
            </a:r>
          </a:p>
        </p:txBody>
      </p:sp>
      <p:sp>
        <p:nvSpPr>
          <p:cNvPr id="42" name="TextBox 41"/>
          <p:cNvSpPr txBox="1"/>
          <p:nvPr/>
        </p:nvSpPr>
        <p:spPr>
          <a:xfrm>
            <a:off x="1000438" y="3523348"/>
            <a:ext cx="850449" cy="184666"/>
          </a:xfrm>
          <a:prstGeom prst="rect">
            <a:avLst/>
          </a:prstGeom>
          <a:solidFill>
            <a:srgbClr val="F0F4F6"/>
          </a:solidFill>
        </p:spPr>
        <p:txBody>
          <a:bodyPr wrap="square" lIns="9144" tIns="0" rIns="9144" bIns="0" rtlCol="0">
            <a:spAutoFit/>
          </a:bodyPr>
          <a:lstStyle/>
          <a:p>
            <a:pPr algn="ctr"/>
            <a:r>
              <a:rPr lang="en-US" sz="1200" dirty="0"/>
              <a:t>Jetstream</a:t>
            </a:r>
          </a:p>
        </p:txBody>
      </p:sp>
      <p:sp>
        <p:nvSpPr>
          <p:cNvPr id="43" name="TextBox 42"/>
          <p:cNvSpPr txBox="1"/>
          <p:nvPr/>
        </p:nvSpPr>
        <p:spPr>
          <a:xfrm>
            <a:off x="3806812" y="3650416"/>
            <a:ext cx="1158354" cy="184666"/>
          </a:xfrm>
          <a:prstGeom prst="rect">
            <a:avLst/>
          </a:prstGeom>
          <a:solidFill>
            <a:srgbClr val="F0F4F6"/>
          </a:solidFill>
        </p:spPr>
        <p:txBody>
          <a:bodyPr wrap="square" lIns="9144" tIns="0" rIns="9144" bIns="0" rtlCol="0">
            <a:spAutoFit/>
          </a:bodyPr>
          <a:lstStyle/>
          <a:p>
            <a:pPr algn="ctr"/>
            <a:r>
              <a:rPr lang="en-US" sz="1200" dirty="0"/>
              <a:t>Low pressure</a:t>
            </a:r>
          </a:p>
        </p:txBody>
      </p:sp>
      <p:sp>
        <p:nvSpPr>
          <p:cNvPr id="47" name="TextBox 46"/>
          <p:cNvSpPr txBox="1"/>
          <p:nvPr/>
        </p:nvSpPr>
        <p:spPr>
          <a:xfrm>
            <a:off x="4749813" y="3884346"/>
            <a:ext cx="1105963" cy="184666"/>
          </a:xfrm>
          <a:prstGeom prst="rect">
            <a:avLst/>
          </a:prstGeom>
          <a:solidFill>
            <a:srgbClr val="F0F4F6"/>
          </a:solidFill>
        </p:spPr>
        <p:txBody>
          <a:bodyPr wrap="square" lIns="9144" tIns="0" rIns="9144" bIns="0" rtlCol="0">
            <a:spAutoFit/>
          </a:bodyPr>
          <a:lstStyle/>
          <a:p>
            <a:pPr algn="ctr"/>
            <a:r>
              <a:rPr lang="en-US" sz="1200" dirty="0" err="1"/>
              <a:t>Rossby</a:t>
            </a:r>
            <a:r>
              <a:rPr lang="en-US" sz="1200" dirty="0"/>
              <a:t>-Waves</a:t>
            </a:r>
          </a:p>
        </p:txBody>
      </p:sp>
      <p:sp>
        <p:nvSpPr>
          <p:cNvPr id="46" name="TextBox 45"/>
          <p:cNvSpPr txBox="1"/>
          <p:nvPr/>
        </p:nvSpPr>
        <p:spPr>
          <a:xfrm>
            <a:off x="4335984" y="4136763"/>
            <a:ext cx="1258365" cy="184666"/>
          </a:xfrm>
          <a:prstGeom prst="rect">
            <a:avLst/>
          </a:prstGeom>
          <a:solidFill>
            <a:srgbClr val="F0F4F6"/>
          </a:solidFill>
        </p:spPr>
        <p:txBody>
          <a:bodyPr wrap="square" lIns="9144" tIns="0" rIns="9144" bIns="0" rtlCol="0">
            <a:spAutoFit/>
          </a:bodyPr>
          <a:lstStyle/>
          <a:p>
            <a:pPr algn="ctr"/>
            <a:r>
              <a:rPr lang="en-US" sz="1200" dirty="0"/>
              <a:t>High pressure</a:t>
            </a:r>
          </a:p>
        </p:txBody>
      </p:sp>
      <p:sp>
        <p:nvSpPr>
          <p:cNvPr id="64" name="TextBox 63"/>
          <p:cNvSpPr txBox="1"/>
          <p:nvPr/>
        </p:nvSpPr>
        <p:spPr>
          <a:xfrm>
            <a:off x="6890111" y="3754712"/>
            <a:ext cx="947419" cy="369332"/>
          </a:xfrm>
          <a:prstGeom prst="rect">
            <a:avLst/>
          </a:prstGeom>
          <a:solidFill>
            <a:srgbClr val="F0F4F6"/>
          </a:solidFill>
        </p:spPr>
        <p:txBody>
          <a:bodyPr wrap="square" lIns="45720" tIns="0" rIns="9144" bIns="0" rtlCol="0">
            <a:spAutoFit/>
          </a:bodyPr>
          <a:lstStyle/>
          <a:p>
            <a:pPr algn="ctr"/>
            <a:r>
              <a:rPr lang="en-US" sz="1200" dirty="0"/>
              <a:t>Wave amplification</a:t>
            </a:r>
          </a:p>
        </p:txBody>
      </p:sp>
      <p:sp>
        <p:nvSpPr>
          <p:cNvPr id="31" name="Rectangle: Rounded Corners 30">
            <a:extLst>
              <a:ext uri="{FF2B5EF4-FFF2-40B4-BE49-F238E27FC236}">
                <a16:creationId xmlns:a16="http://schemas.microsoft.com/office/drawing/2014/main" id="{C5FC3A78-F180-45BF-9776-8A868AB6AA0A}"/>
              </a:ext>
            </a:extLst>
          </p:cNvPr>
          <p:cNvSpPr/>
          <p:nvPr/>
        </p:nvSpPr>
        <p:spPr>
          <a:xfrm>
            <a:off x="3023501" y="2494363"/>
            <a:ext cx="6066845" cy="13676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Beides, die feuchtere Atmosphäre und die längere Andauer von Wetterlagen, trägt zu extremeren Niederschlägen bei. Auch immer Sommer 2021 hatten wir ein „festhängendes“ Tiefdruckgebiet über Mitteleuropa.</a:t>
            </a:r>
          </a:p>
        </p:txBody>
      </p:sp>
    </p:spTree>
    <p:extLst>
      <p:ext uri="{BB962C8B-B14F-4D97-AF65-F5344CB8AC3E}">
        <p14:creationId xmlns:p14="http://schemas.microsoft.com/office/powerpoint/2010/main" val="261481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58C13C-F5A6-4756-B41C-415971CF7E06}"/>
              </a:ext>
            </a:extLst>
          </p:cNvPr>
          <p:cNvSpPr>
            <a:spLocks noGrp="1"/>
          </p:cNvSpPr>
          <p:nvPr>
            <p:ph idx="1"/>
          </p:nvPr>
        </p:nvSpPr>
        <p:spPr>
          <a:xfrm>
            <a:off x="173308" y="1001283"/>
            <a:ext cx="5473348" cy="3858776"/>
          </a:xfrm>
        </p:spPr>
        <p:txBody>
          <a:bodyPr/>
          <a:lstStyle/>
          <a:p>
            <a:pPr marL="342900" indent="-342900">
              <a:buFont typeface="Arial" panose="020B0604020202020204" pitchFamily="34" charset="0"/>
              <a:buChar char="•"/>
            </a:pPr>
            <a:r>
              <a:rPr lang="de-DE" b="1" dirty="0"/>
              <a:t>DWD: „Sintfluten am Mittelmeer “:</a:t>
            </a:r>
          </a:p>
          <a:p>
            <a:pPr marL="285750" indent="-285750">
              <a:buFont typeface="Arial" panose="020B0604020202020204" pitchFamily="34" charset="0"/>
              <a:buChar char="•"/>
            </a:pPr>
            <a:r>
              <a:rPr lang="de-DE" sz="1800" dirty="0"/>
              <a:t>„… Einmal verbunden konnte dieses Tief vor Norwegen immer weiter Luftfeuchte von </a:t>
            </a:r>
            <a:r>
              <a:rPr lang="de-DE" sz="1800" dirty="0">
                <a:solidFill>
                  <a:schemeClr val="accent1">
                    <a:lumMod val="75000"/>
                  </a:schemeClr>
                </a:solidFill>
              </a:rPr>
              <a:t>Hurrikan "SAM" </a:t>
            </a:r>
            <a:r>
              <a:rPr lang="de-DE" sz="1800" dirty="0"/>
              <a:t>quer über den Atlantik pumpen ein sogenannter Atmosphärenfluss. Mit einem neu formierten Trog auf dem Atlantik wanderte dieser Fluss zusehends südwärts, sodass die Feuchte in Richtung Mittelmeer gelangen konnte. …“</a:t>
            </a:r>
          </a:p>
          <a:p>
            <a:pPr marL="285750" indent="-285750">
              <a:buFont typeface="Arial" panose="020B0604020202020204" pitchFamily="34" charset="0"/>
              <a:buChar char="•"/>
            </a:pPr>
            <a:r>
              <a:rPr lang="de-DE" sz="1800" b="1" dirty="0"/>
              <a:t>Z.B. in </a:t>
            </a:r>
            <a:r>
              <a:rPr lang="de-DE" sz="1800" b="1" dirty="0" err="1"/>
              <a:t>Villefort</a:t>
            </a:r>
            <a:r>
              <a:rPr lang="de-DE" sz="1800" b="1" dirty="0"/>
              <a:t>: </a:t>
            </a:r>
            <a:r>
              <a:rPr lang="de-DE" sz="1800" b="1" dirty="0">
                <a:solidFill>
                  <a:schemeClr val="accent1">
                    <a:lumMod val="75000"/>
                  </a:schemeClr>
                </a:solidFill>
              </a:rPr>
              <a:t>459 l/m² innerhalb von 24 Stunden</a:t>
            </a:r>
            <a:r>
              <a:rPr lang="de-DE" sz="1800" b="1" dirty="0"/>
              <a:t>, davon </a:t>
            </a:r>
            <a:r>
              <a:rPr lang="de-DE" sz="1800" b="1" dirty="0">
                <a:solidFill>
                  <a:schemeClr val="accent1">
                    <a:lumMod val="75000"/>
                  </a:schemeClr>
                </a:solidFill>
              </a:rPr>
              <a:t>251 l/m² innerhalb von 6 Stunden</a:t>
            </a:r>
            <a:r>
              <a:rPr lang="de-DE" sz="1800" b="1" dirty="0"/>
              <a:t>.</a:t>
            </a:r>
          </a:p>
          <a:p>
            <a:pPr marL="285750" indent="-285750">
              <a:buFont typeface="Arial" panose="020B0604020202020204" pitchFamily="34" charset="0"/>
              <a:buChar char="•"/>
            </a:pPr>
            <a:r>
              <a:rPr lang="de-DE" sz="1800" b="1" dirty="0"/>
              <a:t>Den Rekord hält voraussichtlich die Station in </a:t>
            </a:r>
            <a:r>
              <a:rPr lang="de-DE" sz="1800" b="1" dirty="0" err="1"/>
              <a:t>Rossiglione</a:t>
            </a:r>
            <a:r>
              <a:rPr lang="de-DE" sz="1800" b="1" dirty="0"/>
              <a:t> mit atemberaubenden </a:t>
            </a:r>
            <a:r>
              <a:rPr lang="de-DE" sz="1800" b="1" dirty="0">
                <a:solidFill>
                  <a:schemeClr val="accent1">
                    <a:lumMod val="75000"/>
                  </a:schemeClr>
                </a:solidFill>
              </a:rPr>
              <a:t>848 l/m² in 24 Stunden </a:t>
            </a:r>
            <a:r>
              <a:rPr lang="de-DE" sz="1800" b="1" dirty="0"/>
              <a:t>- ein Wert jenseits jeder sonst gebräuchlichen Skala. </a:t>
            </a:r>
            <a:r>
              <a:rPr lang="de-DE" sz="1800" b="1" dirty="0">
                <a:solidFill>
                  <a:schemeClr val="accent1">
                    <a:lumMod val="75000"/>
                  </a:schemeClr>
                </a:solidFill>
              </a:rPr>
              <a:t>700 l/m² fielen davon innerhalb von 12 Stunden</a:t>
            </a:r>
            <a:r>
              <a:rPr lang="de-DE" sz="1800" b="1" dirty="0"/>
              <a:t>.</a:t>
            </a:r>
            <a:r>
              <a:rPr lang="de-DE" sz="1800" dirty="0"/>
              <a:t> </a:t>
            </a:r>
          </a:p>
        </p:txBody>
      </p:sp>
      <p:sp>
        <p:nvSpPr>
          <p:cNvPr id="3" name="Footer Placeholder 2">
            <a:extLst>
              <a:ext uri="{FF2B5EF4-FFF2-40B4-BE49-F238E27FC236}">
                <a16:creationId xmlns:a16="http://schemas.microsoft.com/office/drawing/2014/main" id="{FBF38CED-B7D0-47EB-9F35-7C0C107264DA}"/>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C9BD0504-4A0B-43B2-B9DF-CB1E9D76EF0A}"/>
              </a:ext>
            </a:extLst>
          </p:cNvPr>
          <p:cNvSpPr>
            <a:spLocks noGrp="1"/>
          </p:cNvSpPr>
          <p:nvPr>
            <p:ph type="sldNum" sz="quarter" idx="12"/>
          </p:nvPr>
        </p:nvSpPr>
        <p:spPr/>
        <p:txBody>
          <a:bodyPr/>
          <a:lstStyle/>
          <a:p>
            <a:fld id="{1B44015D-9407-488E-8AD7-722ADB5AEF29}" type="slidenum">
              <a:rPr lang="de-DE" smtClean="0"/>
              <a:t>14</a:t>
            </a:fld>
            <a:endParaRPr lang="de-DE" dirty="0"/>
          </a:p>
        </p:txBody>
      </p:sp>
      <p:sp>
        <p:nvSpPr>
          <p:cNvPr id="5" name="Title 4">
            <a:extLst>
              <a:ext uri="{FF2B5EF4-FFF2-40B4-BE49-F238E27FC236}">
                <a16:creationId xmlns:a16="http://schemas.microsoft.com/office/drawing/2014/main" id="{51FD779B-468C-47D5-B9E3-E915B3AD67C9}"/>
              </a:ext>
            </a:extLst>
          </p:cNvPr>
          <p:cNvSpPr>
            <a:spLocks noGrp="1"/>
          </p:cNvSpPr>
          <p:nvPr>
            <p:ph type="title"/>
          </p:nvPr>
        </p:nvSpPr>
        <p:spPr>
          <a:xfrm>
            <a:off x="104027" y="33158"/>
            <a:ext cx="5991973" cy="904875"/>
          </a:xfrm>
        </p:spPr>
        <p:txBody>
          <a:bodyPr>
            <a:normAutofit/>
          </a:bodyPr>
          <a:lstStyle/>
          <a:p>
            <a:r>
              <a:rPr lang="de-DE" dirty="0"/>
              <a:t>Was sind extreme Niederschläge?</a:t>
            </a:r>
            <a:endParaRPr lang="en-DE" dirty="0"/>
          </a:p>
        </p:txBody>
      </p:sp>
      <p:pic>
        <p:nvPicPr>
          <p:cNvPr id="7" name="Picture 6">
            <a:extLst>
              <a:ext uri="{FF2B5EF4-FFF2-40B4-BE49-F238E27FC236}">
                <a16:creationId xmlns:a16="http://schemas.microsoft.com/office/drawing/2014/main" id="{5F0BDBDC-0EA1-4713-962F-EF5C65EB9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077" y="0"/>
            <a:ext cx="5991973" cy="6858000"/>
          </a:xfrm>
          <a:prstGeom prst="rect">
            <a:avLst/>
          </a:prstGeom>
        </p:spPr>
      </p:pic>
      <p:sp>
        <p:nvSpPr>
          <p:cNvPr id="8" name="Rectangle 7">
            <a:extLst>
              <a:ext uri="{FF2B5EF4-FFF2-40B4-BE49-F238E27FC236}">
                <a16:creationId xmlns:a16="http://schemas.microsoft.com/office/drawing/2014/main" id="{3A9FDE56-D7EE-4064-B7D3-20DA10A90840}"/>
              </a:ext>
            </a:extLst>
          </p:cNvPr>
          <p:cNvSpPr/>
          <p:nvPr/>
        </p:nvSpPr>
        <p:spPr>
          <a:xfrm>
            <a:off x="1466362" y="6626237"/>
            <a:ext cx="6096000" cy="276999"/>
          </a:xfrm>
          <a:prstGeom prst="rect">
            <a:avLst/>
          </a:prstGeom>
        </p:spPr>
        <p:txBody>
          <a:bodyPr>
            <a:spAutoFit/>
          </a:bodyPr>
          <a:lstStyle/>
          <a:p>
            <a:r>
              <a:rPr lang="en-DE" sz="1200" dirty="0"/>
              <a:t>https://www.dwd.de/DE/wetter/thema_des_tages/2021/10/5.html</a:t>
            </a:r>
          </a:p>
        </p:txBody>
      </p:sp>
      <p:sp>
        <p:nvSpPr>
          <p:cNvPr id="9" name="Rectangle: Rounded Corners 8">
            <a:extLst>
              <a:ext uri="{FF2B5EF4-FFF2-40B4-BE49-F238E27FC236}">
                <a16:creationId xmlns:a16="http://schemas.microsoft.com/office/drawing/2014/main" id="{BB1C4006-CA3C-41F7-9910-EA0711D1030F}"/>
              </a:ext>
            </a:extLst>
          </p:cNvPr>
          <p:cNvSpPr/>
          <p:nvPr/>
        </p:nvSpPr>
        <p:spPr>
          <a:xfrm>
            <a:off x="3101654" y="2689625"/>
            <a:ext cx="6066845" cy="13676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Zum Vergleich: Die höchsten je gemessenen Niederschläge in Deutschland waren ~320 mm in 24 Stunden (2002, Elbehochwasser).</a:t>
            </a:r>
          </a:p>
          <a:p>
            <a:pPr algn="ctr"/>
            <a:r>
              <a:rPr lang="de-DE" dirty="0"/>
              <a:t>In 2021 (Ahrtal) waren es „nur“ ~170 mm in 24 Stunden.</a:t>
            </a:r>
          </a:p>
        </p:txBody>
      </p:sp>
    </p:spTree>
    <p:extLst>
      <p:ext uri="{BB962C8B-B14F-4D97-AF65-F5344CB8AC3E}">
        <p14:creationId xmlns:p14="http://schemas.microsoft.com/office/powerpoint/2010/main" val="315045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215D31-2C76-4BD0-8F9E-E2259BFA87D8}"/>
              </a:ext>
            </a:extLst>
          </p:cNvPr>
          <p:cNvSpPr>
            <a:spLocks noGrp="1"/>
          </p:cNvSpPr>
          <p:nvPr>
            <p:ph idx="1"/>
          </p:nvPr>
        </p:nvSpPr>
        <p:spPr/>
        <p:txBody>
          <a:bodyPr/>
          <a:lstStyle/>
          <a:p>
            <a:pPr marL="342900" indent="-342900">
              <a:buFont typeface="Arial" panose="020B0604020202020204" pitchFamily="34" charset="0"/>
              <a:buChar char="•"/>
            </a:pPr>
            <a:r>
              <a:rPr lang="de-DE" sz="3200" b="1" dirty="0">
                <a:solidFill>
                  <a:schemeClr val="bg2">
                    <a:lumMod val="75000"/>
                  </a:schemeClr>
                </a:solidFill>
              </a:rPr>
              <a:t>Einführung</a:t>
            </a:r>
          </a:p>
          <a:p>
            <a:pPr marL="342900" indent="-342900">
              <a:buFont typeface="Arial" panose="020B0604020202020204" pitchFamily="34" charset="0"/>
              <a:buChar char="•"/>
            </a:pPr>
            <a:r>
              <a:rPr lang="de-DE" sz="3200" b="1" dirty="0">
                <a:solidFill>
                  <a:schemeClr val="bg2">
                    <a:lumMod val="75000"/>
                  </a:schemeClr>
                </a:solidFill>
              </a:rPr>
              <a:t>Sind schon mehr Extreme zu beobachten?</a:t>
            </a:r>
          </a:p>
          <a:p>
            <a:pPr marL="342900" indent="-342900">
              <a:buFont typeface="Arial" panose="020B0604020202020204" pitchFamily="34" charset="0"/>
              <a:buChar char="•"/>
            </a:pPr>
            <a:r>
              <a:rPr lang="de-DE" sz="3200" b="1" dirty="0"/>
              <a:t>Ist es der Klimawandel?</a:t>
            </a:r>
          </a:p>
          <a:p>
            <a:pPr marL="342900" indent="-342900">
              <a:buFont typeface="Arial" panose="020B0604020202020204" pitchFamily="34" charset="0"/>
              <a:buChar char="•"/>
            </a:pPr>
            <a:r>
              <a:rPr lang="de-DE" sz="3200" b="1" dirty="0">
                <a:solidFill>
                  <a:schemeClr val="bg2">
                    <a:lumMod val="75000"/>
                  </a:schemeClr>
                </a:solidFill>
              </a:rPr>
              <a:t>Wie sieht die Zukunft aus?</a:t>
            </a:r>
          </a:p>
        </p:txBody>
      </p:sp>
      <p:sp>
        <p:nvSpPr>
          <p:cNvPr id="3" name="Footer Placeholder 2">
            <a:extLst>
              <a:ext uri="{FF2B5EF4-FFF2-40B4-BE49-F238E27FC236}">
                <a16:creationId xmlns:a16="http://schemas.microsoft.com/office/drawing/2014/main" id="{9F06D434-5FE7-4187-B89F-DF6EC03A83A0}"/>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A526F7C1-EE3D-454D-A07E-8A4F36BEA4F6}"/>
              </a:ext>
            </a:extLst>
          </p:cNvPr>
          <p:cNvSpPr>
            <a:spLocks noGrp="1"/>
          </p:cNvSpPr>
          <p:nvPr>
            <p:ph type="sldNum" sz="quarter" idx="12"/>
          </p:nvPr>
        </p:nvSpPr>
        <p:spPr/>
        <p:txBody>
          <a:bodyPr/>
          <a:lstStyle/>
          <a:p>
            <a:fld id="{1B44015D-9407-488E-8AD7-722ADB5AEF29}" type="slidenum">
              <a:rPr lang="de-DE" smtClean="0"/>
              <a:t>15</a:t>
            </a:fld>
            <a:endParaRPr lang="de-DE" dirty="0"/>
          </a:p>
        </p:txBody>
      </p:sp>
      <p:sp>
        <p:nvSpPr>
          <p:cNvPr id="5" name="Title 4">
            <a:extLst>
              <a:ext uri="{FF2B5EF4-FFF2-40B4-BE49-F238E27FC236}">
                <a16:creationId xmlns:a16="http://schemas.microsoft.com/office/drawing/2014/main" id="{BD7FBEDD-BDF0-4100-BDC6-BCBEECE805F6}"/>
              </a:ext>
            </a:extLst>
          </p:cNvPr>
          <p:cNvSpPr>
            <a:spLocks noGrp="1"/>
          </p:cNvSpPr>
          <p:nvPr>
            <p:ph type="title"/>
          </p:nvPr>
        </p:nvSpPr>
        <p:spPr/>
        <p:txBody>
          <a:bodyPr>
            <a:normAutofit/>
          </a:bodyPr>
          <a:lstStyle/>
          <a:p>
            <a:r>
              <a:rPr lang="de-DE" sz="4000" dirty="0"/>
              <a:t>Mehr Extreme das neue Normal?</a:t>
            </a:r>
            <a:endParaRPr lang="en-DE" sz="4000" dirty="0"/>
          </a:p>
        </p:txBody>
      </p:sp>
    </p:spTree>
    <p:extLst>
      <p:ext uri="{BB962C8B-B14F-4D97-AF65-F5344CB8AC3E}">
        <p14:creationId xmlns:p14="http://schemas.microsoft.com/office/powerpoint/2010/main" val="110557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de-DE" dirty="0"/>
              <a:t>Beispiel 1: Landnutzungswandel oder Klimawandel?</a:t>
            </a:r>
            <a:endParaRPr lang="en-US" altLang="en-US" dirty="0"/>
          </a:p>
        </p:txBody>
      </p:sp>
      <p:sp>
        <p:nvSpPr>
          <p:cNvPr id="26627" name="Text Box 3"/>
          <p:cNvSpPr txBox="1">
            <a:spLocks noChangeArrowheads="1"/>
          </p:cNvSpPr>
          <p:nvPr/>
        </p:nvSpPr>
        <p:spPr bwMode="auto">
          <a:xfrm>
            <a:off x="338647" y="1353482"/>
            <a:ext cx="7410105" cy="400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5600" indent="-355600" eaLnBrk="0" hangingPunct="0">
              <a:spcAft>
                <a:spcPct val="50000"/>
              </a:spcAft>
              <a:buChar char="•"/>
              <a:defRPr sz="2400" b="1">
                <a:solidFill>
                  <a:schemeClr val="tx1"/>
                </a:solidFill>
                <a:latin typeface="Calibri" pitchFamily="34" charset="0"/>
              </a:defRPr>
            </a:lvl1pPr>
            <a:lvl2pPr marL="742950" indent="-285750" eaLnBrk="0" hangingPunct="0">
              <a:spcAft>
                <a:spcPct val="50000"/>
              </a:spcAft>
              <a:buChar char="–"/>
              <a:defRPr sz="2000" b="1">
                <a:solidFill>
                  <a:schemeClr val="tx1"/>
                </a:solidFill>
                <a:latin typeface="Calibri" pitchFamily="34" charset="0"/>
              </a:defRPr>
            </a:lvl2pPr>
            <a:lvl3pPr marL="1143000" indent="-228600" eaLnBrk="0" hangingPunct="0">
              <a:spcAft>
                <a:spcPct val="50000"/>
              </a:spcAft>
              <a:buChar char="•"/>
              <a:defRPr sz="1600" b="1">
                <a:solidFill>
                  <a:schemeClr val="tx1"/>
                </a:solidFill>
                <a:latin typeface="Calibri" pitchFamily="34" charset="0"/>
              </a:defRPr>
            </a:lvl3pPr>
            <a:lvl4pPr marL="1600200" indent="-228600" eaLnBrk="0" hangingPunct="0">
              <a:spcAft>
                <a:spcPct val="50000"/>
              </a:spcAft>
              <a:buChar char="–"/>
              <a:defRPr sz="1400" b="1">
                <a:solidFill>
                  <a:schemeClr val="tx1"/>
                </a:solidFill>
                <a:latin typeface="Calibri"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25000"/>
              </a:lnSpc>
              <a:spcAft>
                <a:spcPct val="25000"/>
              </a:spcAft>
              <a:buFontTx/>
              <a:buNone/>
            </a:pPr>
            <a:r>
              <a:rPr lang="de-DE" altLang="en-US" dirty="0">
                <a:solidFill>
                  <a:schemeClr val="accent1">
                    <a:lumMod val="75000"/>
                  </a:schemeClr>
                </a:solidFill>
                <a:latin typeface="Arial" pitchFamily="34" charset="0"/>
              </a:rPr>
              <a:t>Deutschlandstudie</a:t>
            </a:r>
          </a:p>
          <a:p>
            <a:pPr eaLnBrk="1" hangingPunct="1">
              <a:lnSpc>
                <a:spcPct val="125000"/>
              </a:lnSpc>
              <a:spcAft>
                <a:spcPct val="25000"/>
              </a:spcAft>
              <a:buFontTx/>
              <a:buNone/>
            </a:pPr>
            <a:r>
              <a:rPr lang="de-DE" altLang="en-US" sz="1800" dirty="0">
                <a:latin typeface="Arial" pitchFamily="34" charset="0"/>
              </a:rPr>
              <a:t>Betrachtet werden mehr als 5000 Flussabschnitte für die fünf größten Flussgebiete in Deutschland (Rhein, Elbe, Donau, Weser und Ems)</a:t>
            </a:r>
          </a:p>
          <a:p>
            <a:pPr eaLnBrk="1" hangingPunct="1">
              <a:lnSpc>
                <a:spcPct val="125000"/>
              </a:lnSpc>
              <a:spcAft>
                <a:spcPct val="25000"/>
              </a:spcAft>
              <a:buFontTx/>
              <a:buNone/>
            </a:pPr>
            <a:r>
              <a:rPr lang="de-DE" altLang="en-US" sz="1800" dirty="0">
                <a:latin typeface="Arial" pitchFamily="34" charset="0"/>
              </a:rPr>
              <a:t>Prozessorientiertes ökohydrologisches Modell SWIM (</a:t>
            </a:r>
            <a:r>
              <a:rPr lang="de-DE" altLang="en-US" sz="1800" dirty="0" err="1">
                <a:latin typeface="Arial" pitchFamily="34" charset="0"/>
              </a:rPr>
              <a:t>Soil</a:t>
            </a:r>
            <a:r>
              <a:rPr lang="de-DE" altLang="en-US" sz="1800" dirty="0">
                <a:latin typeface="Arial" pitchFamily="34" charset="0"/>
              </a:rPr>
              <a:t> and </a:t>
            </a:r>
            <a:r>
              <a:rPr lang="de-DE" altLang="en-US" sz="1800" dirty="0" err="1">
                <a:latin typeface="Arial" pitchFamily="34" charset="0"/>
              </a:rPr>
              <a:t>Water</a:t>
            </a:r>
            <a:r>
              <a:rPr lang="de-DE" altLang="en-US" sz="1800" dirty="0">
                <a:latin typeface="Arial" pitchFamily="34" charset="0"/>
              </a:rPr>
              <a:t> Integrated Model), tägliche Schrittweite</a:t>
            </a:r>
          </a:p>
          <a:p>
            <a:pPr eaLnBrk="1" hangingPunct="1">
              <a:lnSpc>
                <a:spcPct val="125000"/>
              </a:lnSpc>
              <a:spcAft>
                <a:spcPct val="25000"/>
              </a:spcAft>
              <a:buFontTx/>
              <a:buNone/>
            </a:pPr>
            <a:r>
              <a:rPr lang="de-DE" altLang="en-US" sz="1800" dirty="0">
                <a:latin typeface="Arial" pitchFamily="34" charset="0"/>
              </a:rPr>
              <a:t>Klimadaten des DWD ab 1951 bis 2010 (2020)</a:t>
            </a:r>
          </a:p>
          <a:p>
            <a:pPr eaLnBrk="1" hangingPunct="1">
              <a:lnSpc>
                <a:spcPct val="125000"/>
              </a:lnSpc>
              <a:spcAft>
                <a:spcPct val="25000"/>
              </a:spcAft>
              <a:buFontTx/>
              <a:buNone/>
            </a:pPr>
            <a:r>
              <a:rPr lang="de-DE" altLang="en-US" sz="1800" dirty="0">
                <a:latin typeface="Arial" pitchFamily="34" charset="0"/>
              </a:rPr>
              <a:t>Verschiedene Generationen von regionalen </a:t>
            </a:r>
            <a:r>
              <a:rPr lang="de-DE" altLang="en-US" sz="1800" dirty="0" err="1">
                <a:latin typeface="Arial" pitchFamily="34" charset="0"/>
              </a:rPr>
              <a:t>Klimaszenariendaten</a:t>
            </a:r>
            <a:endParaRPr lang="de-DE" altLang="en-US" sz="1800" dirty="0">
              <a:latin typeface="Arial" pitchFamily="34" charset="0"/>
            </a:endParaRPr>
          </a:p>
          <a:p>
            <a:pPr eaLnBrk="1" hangingPunct="1">
              <a:lnSpc>
                <a:spcPct val="125000"/>
              </a:lnSpc>
              <a:spcAft>
                <a:spcPct val="25000"/>
              </a:spcAft>
              <a:buFontTx/>
              <a:buNone/>
            </a:pPr>
            <a:r>
              <a:rPr lang="de-DE" altLang="en-US" sz="1800" dirty="0">
                <a:latin typeface="Arial" pitchFamily="34" charset="0"/>
              </a:rPr>
              <a:t>Gekoppelt mit Schadensfunktionen des GDV (Gesamtverband der Deutschen Versicherungswirtschaft)</a:t>
            </a:r>
            <a:endParaRPr lang="en-US" altLang="en-US" sz="1800" dirty="0">
              <a:latin typeface="Arial" pitchFamily="34" charset="0"/>
            </a:endParaRPr>
          </a:p>
        </p:txBody>
      </p:sp>
      <p:pic>
        <p:nvPicPr>
          <p:cNvPr id="541700" name="Bild 26" descr="F:\PIK\Bearbeiten\dat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9265" y="1353482"/>
            <a:ext cx="3657969" cy="4568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CE3CCFC-D1B3-4548-977B-FBD0A13E0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2130" y="799700"/>
            <a:ext cx="5023173" cy="5023173"/>
          </a:xfrm>
          <a:prstGeom prst="rect">
            <a:avLst/>
          </a:prstGeom>
        </p:spPr>
      </p:pic>
    </p:spTree>
    <p:extLst>
      <p:ext uri="{BB962C8B-B14F-4D97-AF65-F5344CB8AC3E}">
        <p14:creationId xmlns:p14="http://schemas.microsoft.com/office/powerpoint/2010/main" val="3126593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17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de-DE" dirty="0"/>
              <a:t>Landnutzungswandel oder Klimawandel?    </a:t>
            </a:r>
            <a:br>
              <a:rPr lang="de-DE" dirty="0"/>
            </a:br>
            <a:r>
              <a:rPr lang="de-DE" sz="2000" dirty="0"/>
              <a:t>Trend in den </a:t>
            </a:r>
            <a:r>
              <a:rPr lang="de-DE" sz="2000" dirty="0" err="1"/>
              <a:t>jährl</a:t>
            </a:r>
            <a:r>
              <a:rPr lang="de-DE" sz="2000" dirty="0"/>
              <a:t>. </a:t>
            </a:r>
            <a:r>
              <a:rPr lang="de-DE" sz="2000" dirty="0" err="1"/>
              <a:t>Hochwassermax</a:t>
            </a:r>
            <a:r>
              <a:rPr lang="de-DE" sz="2000" dirty="0"/>
              <a:t>. 1951-2003</a:t>
            </a:r>
            <a:endParaRPr lang="en-US" dirty="0"/>
          </a:p>
        </p:txBody>
      </p:sp>
      <p:sp>
        <p:nvSpPr>
          <p:cNvPr id="4" name="Isosceles Triangle 3"/>
          <p:cNvSpPr/>
          <p:nvPr/>
        </p:nvSpPr>
        <p:spPr>
          <a:xfrm>
            <a:off x="5519738" y="3068760"/>
            <a:ext cx="271462" cy="288925"/>
          </a:xfrm>
          <a:prstGeom prst="triangle">
            <a:avLst/>
          </a:prstGeom>
          <a:solidFill>
            <a:schemeClr val="accent5"/>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315" name="Group 16"/>
          <p:cNvGrpSpPr>
            <a:grpSpLocks/>
          </p:cNvGrpSpPr>
          <p:nvPr/>
        </p:nvGrpSpPr>
        <p:grpSpPr bwMode="auto">
          <a:xfrm>
            <a:off x="5473700" y="4538784"/>
            <a:ext cx="477838" cy="215900"/>
            <a:chOff x="277542" y="4221088"/>
            <a:chExt cx="857826" cy="296416"/>
          </a:xfrm>
        </p:grpSpPr>
        <p:cxnSp>
          <p:nvCxnSpPr>
            <p:cNvPr id="14" name="Straight Connector 13"/>
            <p:cNvCxnSpPr/>
            <p:nvPr/>
          </p:nvCxnSpPr>
          <p:spPr>
            <a:xfrm flipV="1">
              <a:off x="277542" y="4221088"/>
              <a:ext cx="287843" cy="287698"/>
            </a:xfrm>
            <a:prstGeom prst="line">
              <a:avLst/>
            </a:prstGeom>
            <a:ln>
              <a:solidFill>
                <a:schemeClr val="accent1">
                  <a:lumMod val="75000"/>
                </a:schemeClr>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V="1">
              <a:off x="847525" y="4221088"/>
              <a:ext cx="287843" cy="287698"/>
            </a:xfrm>
            <a:prstGeom prst="line">
              <a:avLst/>
            </a:prstGeom>
            <a:ln>
              <a:solidFill>
                <a:schemeClr val="accent1">
                  <a:lumMod val="75000"/>
                </a:schemeClr>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565385" y="4229806"/>
              <a:ext cx="287841" cy="287698"/>
            </a:xfrm>
            <a:prstGeom prst="line">
              <a:avLst/>
            </a:prstGeom>
            <a:ln>
              <a:solidFill>
                <a:schemeClr val="accent1">
                  <a:lumMod val="75000"/>
                </a:schemeClr>
              </a:solidFill>
            </a:ln>
          </p:spPr>
          <p:style>
            <a:lnRef idx="3">
              <a:schemeClr val="accent2"/>
            </a:lnRef>
            <a:fillRef idx="0">
              <a:schemeClr val="accent2"/>
            </a:fillRef>
            <a:effectRef idx="2">
              <a:schemeClr val="accent2"/>
            </a:effectRef>
            <a:fontRef idx="minor">
              <a:schemeClr val="tx1"/>
            </a:fontRef>
          </p:style>
        </p:cxnSp>
      </p:grpSp>
      <p:sp>
        <p:nvSpPr>
          <p:cNvPr id="13316" name="TextBox 19"/>
          <p:cNvSpPr txBox="1">
            <a:spLocks noChangeArrowheads="1"/>
          </p:cNvSpPr>
          <p:nvPr/>
        </p:nvSpPr>
        <p:spPr bwMode="auto">
          <a:xfrm>
            <a:off x="5411789" y="2605209"/>
            <a:ext cx="1262461" cy="369332"/>
          </a:xfrm>
          <a:prstGeom prst="rect">
            <a:avLst/>
          </a:prstGeom>
          <a:noFill/>
          <a:ln w="9525">
            <a:noFill/>
            <a:miter lim="800000"/>
            <a:headEnd/>
            <a:tailEnd/>
          </a:ln>
        </p:spPr>
        <p:txBody>
          <a:bodyPr wrap="none">
            <a:spAutoFit/>
          </a:bodyPr>
          <a:lstStyle/>
          <a:p>
            <a:r>
              <a:rPr lang="de-DE"/>
              <a:t>Beobachtet</a:t>
            </a:r>
            <a:endParaRPr lang="en-US"/>
          </a:p>
        </p:txBody>
      </p:sp>
      <p:sp>
        <p:nvSpPr>
          <p:cNvPr id="25" name="Isosceles Triangle 24"/>
          <p:cNvSpPr/>
          <p:nvPr/>
        </p:nvSpPr>
        <p:spPr>
          <a:xfrm flipV="1">
            <a:off x="5510213" y="3510084"/>
            <a:ext cx="271462" cy="287338"/>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18" name="TextBox 25"/>
          <p:cNvSpPr txBox="1">
            <a:spLocks noChangeArrowheads="1"/>
          </p:cNvSpPr>
          <p:nvPr/>
        </p:nvSpPr>
        <p:spPr bwMode="auto">
          <a:xfrm>
            <a:off x="5375276" y="4076822"/>
            <a:ext cx="1027845" cy="369332"/>
          </a:xfrm>
          <a:prstGeom prst="rect">
            <a:avLst/>
          </a:prstGeom>
          <a:noFill/>
          <a:ln w="9525">
            <a:noFill/>
            <a:miter lim="800000"/>
            <a:headEnd/>
            <a:tailEnd/>
          </a:ln>
        </p:spPr>
        <p:txBody>
          <a:bodyPr wrap="none">
            <a:spAutoFit/>
          </a:bodyPr>
          <a:lstStyle/>
          <a:p>
            <a:r>
              <a:rPr lang="de-DE"/>
              <a:t>Simuliert</a:t>
            </a:r>
            <a:endParaRPr lang="en-US"/>
          </a:p>
        </p:txBody>
      </p:sp>
      <p:grpSp>
        <p:nvGrpSpPr>
          <p:cNvPr id="13319" name="Group 26"/>
          <p:cNvGrpSpPr>
            <a:grpSpLocks/>
          </p:cNvGrpSpPr>
          <p:nvPr/>
        </p:nvGrpSpPr>
        <p:grpSpPr bwMode="auto">
          <a:xfrm>
            <a:off x="5473700" y="4949947"/>
            <a:ext cx="477838" cy="215900"/>
            <a:chOff x="277542" y="4221088"/>
            <a:chExt cx="857826" cy="296416"/>
          </a:xfrm>
        </p:grpSpPr>
        <p:cxnSp>
          <p:nvCxnSpPr>
            <p:cNvPr id="28" name="Straight Connector 27"/>
            <p:cNvCxnSpPr/>
            <p:nvPr/>
          </p:nvCxnSpPr>
          <p:spPr>
            <a:xfrm flipV="1">
              <a:off x="277542" y="4221088"/>
              <a:ext cx="287843" cy="287698"/>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flipV="1">
              <a:off x="847525" y="4221088"/>
              <a:ext cx="287843" cy="287698"/>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565385" y="4229806"/>
              <a:ext cx="287841" cy="287698"/>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grpSp>
      <p:sp>
        <p:nvSpPr>
          <p:cNvPr id="13320" name="TextBox 30"/>
          <p:cNvSpPr txBox="1">
            <a:spLocks noChangeArrowheads="1"/>
          </p:cNvSpPr>
          <p:nvPr/>
        </p:nvSpPr>
        <p:spPr bwMode="auto">
          <a:xfrm>
            <a:off x="5880101" y="3098923"/>
            <a:ext cx="765175" cy="339725"/>
          </a:xfrm>
          <a:prstGeom prst="rect">
            <a:avLst/>
          </a:prstGeom>
          <a:noFill/>
          <a:ln w="9525">
            <a:noFill/>
            <a:miter lim="800000"/>
            <a:headEnd/>
            <a:tailEnd/>
          </a:ln>
        </p:spPr>
        <p:txBody>
          <a:bodyPr wrap="none">
            <a:spAutoFit/>
          </a:bodyPr>
          <a:lstStyle/>
          <a:p>
            <a:r>
              <a:rPr lang="de-DE" sz="1600"/>
              <a:t>positiv</a:t>
            </a:r>
            <a:endParaRPr lang="en-US"/>
          </a:p>
        </p:txBody>
      </p:sp>
      <p:sp>
        <p:nvSpPr>
          <p:cNvPr id="13321" name="TextBox 31"/>
          <p:cNvSpPr txBox="1">
            <a:spLocks noChangeArrowheads="1"/>
          </p:cNvSpPr>
          <p:nvPr/>
        </p:nvSpPr>
        <p:spPr bwMode="auto">
          <a:xfrm>
            <a:off x="5880101" y="3459284"/>
            <a:ext cx="791307" cy="338554"/>
          </a:xfrm>
          <a:prstGeom prst="rect">
            <a:avLst/>
          </a:prstGeom>
          <a:noFill/>
          <a:ln w="9525">
            <a:noFill/>
            <a:miter lim="800000"/>
            <a:headEnd/>
            <a:tailEnd/>
          </a:ln>
        </p:spPr>
        <p:txBody>
          <a:bodyPr wrap="none">
            <a:spAutoFit/>
          </a:bodyPr>
          <a:lstStyle/>
          <a:p>
            <a:r>
              <a:rPr lang="de-DE" sz="1600"/>
              <a:t>negativ</a:t>
            </a:r>
            <a:endParaRPr lang="en-US"/>
          </a:p>
        </p:txBody>
      </p:sp>
      <p:sp>
        <p:nvSpPr>
          <p:cNvPr id="13322" name="TextBox 32"/>
          <p:cNvSpPr txBox="1">
            <a:spLocks noChangeArrowheads="1"/>
          </p:cNvSpPr>
          <p:nvPr/>
        </p:nvSpPr>
        <p:spPr bwMode="auto">
          <a:xfrm>
            <a:off x="5951539" y="4467348"/>
            <a:ext cx="765175" cy="338137"/>
          </a:xfrm>
          <a:prstGeom prst="rect">
            <a:avLst/>
          </a:prstGeom>
          <a:noFill/>
          <a:ln w="9525">
            <a:noFill/>
            <a:miter lim="800000"/>
            <a:headEnd/>
            <a:tailEnd/>
          </a:ln>
        </p:spPr>
        <p:txBody>
          <a:bodyPr wrap="none">
            <a:spAutoFit/>
          </a:bodyPr>
          <a:lstStyle/>
          <a:p>
            <a:r>
              <a:rPr lang="de-DE" sz="1600"/>
              <a:t>positiv</a:t>
            </a:r>
            <a:endParaRPr lang="en-US"/>
          </a:p>
        </p:txBody>
      </p:sp>
      <p:sp>
        <p:nvSpPr>
          <p:cNvPr id="13323" name="TextBox 33"/>
          <p:cNvSpPr txBox="1">
            <a:spLocks noChangeArrowheads="1"/>
          </p:cNvSpPr>
          <p:nvPr/>
        </p:nvSpPr>
        <p:spPr bwMode="auto">
          <a:xfrm>
            <a:off x="5951539" y="4827709"/>
            <a:ext cx="791307" cy="338554"/>
          </a:xfrm>
          <a:prstGeom prst="rect">
            <a:avLst/>
          </a:prstGeom>
          <a:noFill/>
          <a:ln w="9525">
            <a:noFill/>
            <a:miter lim="800000"/>
            <a:headEnd/>
            <a:tailEnd/>
          </a:ln>
        </p:spPr>
        <p:txBody>
          <a:bodyPr wrap="none">
            <a:spAutoFit/>
          </a:bodyPr>
          <a:lstStyle/>
          <a:p>
            <a:r>
              <a:rPr lang="de-DE" sz="1600"/>
              <a:t>negativ</a:t>
            </a:r>
            <a:endParaRPr lang="en-US"/>
          </a:p>
        </p:txBody>
      </p:sp>
      <p:pic>
        <p:nvPicPr>
          <p:cNvPr id="3" name="Picture 2"/>
          <p:cNvPicPr>
            <a:picLocks noChangeAspect="1"/>
          </p:cNvPicPr>
          <p:nvPr/>
        </p:nvPicPr>
        <p:blipFill>
          <a:blip r:embed="rId3"/>
          <a:stretch>
            <a:fillRect/>
          </a:stretch>
        </p:blipFill>
        <p:spPr>
          <a:xfrm>
            <a:off x="1847851" y="1854323"/>
            <a:ext cx="3363913" cy="411162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6959601" y="1870198"/>
            <a:ext cx="3363913" cy="411162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rcRect/>
          <a:stretch>
            <a:fillRect/>
          </a:stretch>
        </p:blipFill>
        <p:spPr bwMode="auto">
          <a:xfrm>
            <a:off x="4106269" y="1270000"/>
            <a:ext cx="3933825" cy="4797425"/>
          </a:xfrm>
          <a:prstGeom prst="rect">
            <a:avLst/>
          </a:prstGeom>
          <a:noFill/>
          <a:ln w="9525">
            <a:noFill/>
            <a:miter lim="800000"/>
            <a:headEnd/>
            <a:tailEnd/>
          </a:ln>
        </p:spPr>
      </p:pic>
      <p:sp>
        <p:nvSpPr>
          <p:cNvPr id="13327" name="TextBox 21"/>
          <p:cNvSpPr txBox="1">
            <a:spLocks noChangeArrowheads="1"/>
          </p:cNvSpPr>
          <p:nvPr/>
        </p:nvSpPr>
        <p:spPr bwMode="auto">
          <a:xfrm>
            <a:off x="3662655" y="6389672"/>
            <a:ext cx="7963334" cy="338554"/>
          </a:xfrm>
          <a:prstGeom prst="rect">
            <a:avLst/>
          </a:prstGeom>
          <a:noFill/>
          <a:ln w="9525">
            <a:noFill/>
            <a:miter lim="800000"/>
            <a:headEnd/>
            <a:tailEnd/>
          </a:ln>
        </p:spPr>
        <p:txBody>
          <a:bodyPr wrap="none">
            <a:spAutoFit/>
          </a:bodyPr>
          <a:lstStyle/>
          <a:p>
            <a:r>
              <a:rPr lang="de-DE" sz="1600" dirty="0"/>
              <a:t>Hattermann et al. 2012; s. auch Petrow &amp; Merz 2009, Petrow et al. 2009, Huang et al. 2012 </a:t>
            </a:r>
            <a:endParaRPr lang="en-US" sz="1600" dirty="0"/>
          </a:p>
        </p:txBody>
      </p:sp>
      <p:sp>
        <p:nvSpPr>
          <p:cNvPr id="13328" name="TextBox 22"/>
          <p:cNvSpPr txBox="1">
            <a:spLocks noChangeArrowheads="1"/>
          </p:cNvSpPr>
          <p:nvPr/>
        </p:nvSpPr>
        <p:spPr bwMode="auto">
          <a:xfrm>
            <a:off x="2782889" y="1565397"/>
            <a:ext cx="1262461" cy="369332"/>
          </a:xfrm>
          <a:prstGeom prst="rect">
            <a:avLst/>
          </a:prstGeom>
          <a:solidFill>
            <a:schemeClr val="bg1"/>
          </a:solidFill>
          <a:ln w="9525">
            <a:solidFill>
              <a:schemeClr val="tx1"/>
            </a:solidFill>
            <a:miter lim="800000"/>
            <a:headEnd/>
            <a:tailEnd/>
          </a:ln>
        </p:spPr>
        <p:txBody>
          <a:bodyPr wrap="none">
            <a:spAutoFit/>
          </a:bodyPr>
          <a:lstStyle/>
          <a:p>
            <a:r>
              <a:rPr lang="de-DE"/>
              <a:t>Beobachtet</a:t>
            </a:r>
            <a:endParaRPr lang="en-US"/>
          </a:p>
        </p:txBody>
      </p:sp>
      <p:sp>
        <p:nvSpPr>
          <p:cNvPr id="13329" name="TextBox 23"/>
          <p:cNvSpPr txBox="1">
            <a:spLocks noChangeArrowheads="1"/>
          </p:cNvSpPr>
          <p:nvPr/>
        </p:nvSpPr>
        <p:spPr bwMode="auto">
          <a:xfrm>
            <a:off x="8101014" y="1565397"/>
            <a:ext cx="1027845" cy="369332"/>
          </a:xfrm>
          <a:prstGeom prst="rect">
            <a:avLst/>
          </a:prstGeom>
          <a:solidFill>
            <a:schemeClr val="bg1"/>
          </a:solidFill>
          <a:ln w="9525">
            <a:solidFill>
              <a:schemeClr val="tx1"/>
            </a:solidFill>
            <a:miter lim="800000"/>
            <a:headEnd/>
            <a:tailEnd/>
          </a:ln>
        </p:spPr>
        <p:txBody>
          <a:bodyPr wrap="none">
            <a:spAutoFit/>
          </a:bodyPr>
          <a:lstStyle/>
          <a:p>
            <a:r>
              <a:rPr lang="de-DE"/>
              <a:t>Simuliert</a:t>
            </a:r>
            <a:endParaRPr lang="en-US"/>
          </a:p>
        </p:txBody>
      </p:sp>
    </p:spTree>
    <p:extLst>
      <p:ext uri="{BB962C8B-B14F-4D97-AF65-F5344CB8AC3E}">
        <p14:creationId xmlns:p14="http://schemas.microsoft.com/office/powerpoint/2010/main" val="102287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82B24-ED16-4ED1-A8B0-F63C77D1EBB4}"/>
              </a:ext>
            </a:extLst>
          </p:cNvPr>
          <p:cNvSpPr>
            <a:spLocks noGrp="1"/>
          </p:cNvSpPr>
          <p:nvPr>
            <p:ph type="title"/>
          </p:nvPr>
        </p:nvSpPr>
        <p:spPr/>
        <p:txBody>
          <a:bodyPr>
            <a:normAutofit fontScale="90000"/>
          </a:bodyPr>
          <a:lstStyle/>
          <a:p>
            <a:r>
              <a:rPr lang="de-DE" dirty="0"/>
              <a:t>Was ist der Beitrag des gegenwärtigen Klimawandels an den jetzigen Schäden?</a:t>
            </a:r>
            <a:endParaRPr lang="en-DE" dirty="0"/>
          </a:p>
        </p:txBody>
      </p:sp>
      <p:sp>
        <p:nvSpPr>
          <p:cNvPr id="3" name="Content Placeholder 2">
            <a:extLst>
              <a:ext uri="{FF2B5EF4-FFF2-40B4-BE49-F238E27FC236}">
                <a16:creationId xmlns:a16="http://schemas.microsoft.com/office/drawing/2014/main" id="{C53C9C21-EF93-449D-B34E-D1C0BAB3B1CD}"/>
              </a:ext>
            </a:extLst>
          </p:cNvPr>
          <p:cNvSpPr>
            <a:spLocks noGrp="1"/>
          </p:cNvSpPr>
          <p:nvPr>
            <p:ph idx="1"/>
          </p:nvPr>
        </p:nvSpPr>
        <p:spPr/>
        <p:txBody>
          <a:bodyPr/>
          <a:lstStyle/>
          <a:p>
            <a:r>
              <a:rPr lang="de-DE" sz="2400" dirty="0"/>
              <a:t>In einem EU-Projekt mit Fokus auf die Versicherungswirtschaft kam immer wieder die Frage auf, was der Klimawandel zu den schon jetzt beobachteten Ereignissen beiträgt.</a:t>
            </a:r>
          </a:p>
          <a:p>
            <a:r>
              <a:rPr lang="de-DE" sz="2400" dirty="0"/>
              <a:t>Dazu wurden in einem sehr aufwendigen Prozess zehntausende Jahre von täglichem Klima für die Vergangenheit und für „jetzt“ generiert, um so viele Ereignisse für eine stabile Statistik zu erlangen.</a:t>
            </a:r>
          </a:p>
          <a:p>
            <a:r>
              <a:rPr lang="de-DE" sz="2400" dirty="0"/>
              <a:t>Beispielregion war das gesamte Einzugsgebiet der Donau.</a:t>
            </a:r>
            <a:endParaRPr lang="en-DE" sz="2400" dirty="0"/>
          </a:p>
        </p:txBody>
      </p:sp>
      <p:sp>
        <p:nvSpPr>
          <p:cNvPr id="4" name="Footer Placeholder 3">
            <a:extLst>
              <a:ext uri="{FF2B5EF4-FFF2-40B4-BE49-F238E27FC236}">
                <a16:creationId xmlns:a16="http://schemas.microsoft.com/office/drawing/2014/main" id="{41A87199-7807-436A-BAD7-DE206DFBC1AC}"/>
              </a:ext>
            </a:extLst>
          </p:cNvPr>
          <p:cNvSpPr>
            <a:spLocks noGrp="1"/>
          </p:cNvSpPr>
          <p:nvPr>
            <p:ph type="ftr" sz="quarter" idx="11"/>
          </p:nvPr>
        </p:nvSpPr>
        <p:spPr/>
        <p:txBody>
          <a:bodyPr/>
          <a:lstStyle/>
          <a:p>
            <a:endParaRPr lang="de-DE" dirty="0"/>
          </a:p>
        </p:txBody>
      </p:sp>
      <p:sp>
        <p:nvSpPr>
          <p:cNvPr id="5" name="Slide Number Placeholder 4">
            <a:extLst>
              <a:ext uri="{FF2B5EF4-FFF2-40B4-BE49-F238E27FC236}">
                <a16:creationId xmlns:a16="http://schemas.microsoft.com/office/drawing/2014/main" id="{4D322FA6-4C0C-4655-98DE-23E3B933C475}"/>
              </a:ext>
            </a:extLst>
          </p:cNvPr>
          <p:cNvSpPr>
            <a:spLocks noGrp="1"/>
          </p:cNvSpPr>
          <p:nvPr>
            <p:ph type="sldNum" sz="quarter" idx="12"/>
          </p:nvPr>
        </p:nvSpPr>
        <p:spPr/>
        <p:txBody>
          <a:bodyPr/>
          <a:lstStyle/>
          <a:p>
            <a:fld id="{1B44015D-9407-488E-8AD7-722ADB5AEF29}" type="slidenum">
              <a:rPr lang="de-DE" smtClean="0"/>
              <a:t>18</a:t>
            </a:fld>
            <a:endParaRPr lang="de-DE" dirty="0"/>
          </a:p>
        </p:txBody>
      </p:sp>
    </p:spTree>
    <p:extLst>
      <p:ext uri="{BB962C8B-B14F-4D97-AF65-F5344CB8AC3E}">
        <p14:creationId xmlns:p14="http://schemas.microsoft.com/office/powerpoint/2010/main" val="2297507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FF109C0-DC95-41AF-BCE4-146EC9021845}"/>
              </a:ext>
            </a:extLst>
          </p:cNvPr>
          <p:cNvPicPr>
            <a:picLocks noChangeAspect="1"/>
          </p:cNvPicPr>
          <p:nvPr/>
        </p:nvPicPr>
        <p:blipFill>
          <a:blip r:embed="rId2"/>
          <a:stretch>
            <a:fillRect/>
          </a:stretch>
        </p:blipFill>
        <p:spPr>
          <a:xfrm>
            <a:off x="9066428" y="6327288"/>
            <a:ext cx="2284054" cy="411130"/>
          </a:xfrm>
          <a:prstGeom prst="rect">
            <a:avLst/>
          </a:prstGeom>
        </p:spPr>
      </p:pic>
      <p:grpSp>
        <p:nvGrpSpPr>
          <p:cNvPr id="13" name="Group 12"/>
          <p:cNvGrpSpPr/>
          <p:nvPr/>
        </p:nvGrpSpPr>
        <p:grpSpPr>
          <a:xfrm>
            <a:off x="173515" y="2103018"/>
            <a:ext cx="3073718" cy="2241947"/>
            <a:chOff x="173515" y="2103018"/>
            <a:chExt cx="3073718" cy="2241947"/>
          </a:xfrm>
        </p:grpSpPr>
        <p:pic>
          <p:nvPicPr>
            <p:cNvPr id="4" name="Grafik 4"/>
            <p:cNvPicPr/>
            <p:nvPr/>
          </p:nvPicPr>
          <p:blipFill>
            <a:blip r:embed="rId3">
              <a:extLst>
                <a:ext uri="{28A0092B-C50C-407E-A947-70E740481C1C}">
                  <a14:useLocalDpi xmlns:a14="http://schemas.microsoft.com/office/drawing/2010/main" val="0"/>
                </a:ext>
              </a:extLst>
            </a:blip>
            <a:srcRect/>
            <a:stretch>
              <a:fillRect/>
            </a:stretch>
          </p:blipFill>
          <p:spPr bwMode="auto">
            <a:xfrm>
              <a:off x="173515" y="2103018"/>
              <a:ext cx="3073718" cy="1872615"/>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539412" y="3975633"/>
              <a:ext cx="2018501" cy="369332"/>
            </a:xfrm>
            <a:prstGeom prst="rect">
              <a:avLst/>
            </a:prstGeom>
            <a:solidFill>
              <a:schemeClr val="bg1"/>
            </a:solidFill>
          </p:spPr>
          <p:txBody>
            <a:bodyPr wrap="none" rtlCol="0">
              <a:spAutoFit/>
            </a:bodyPr>
            <a:lstStyle/>
            <a:p>
              <a:r>
                <a:rPr lang="en-US" dirty="0">
                  <a:solidFill>
                    <a:schemeClr val="bg2">
                      <a:lumMod val="10000"/>
                    </a:schemeClr>
                  </a:solidFill>
                </a:rPr>
                <a:t>Expert workshops</a:t>
              </a:r>
            </a:p>
          </p:txBody>
        </p:sp>
      </p:grpSp>
      <p:grpSp>
        <p:nvGrpSpPr>
          <p:cNvPr id="14" name="Group 13"/>
          <p:cNvGrpSpPr/>
          <p:nvPr/>
        </p:nvGrpSpPr>
        <p:grpSpPr>
          <a:xfrm>
            <a:off x="2265908" y="247015"/>
            <a:ext cx="6227852" cy="2451961"/>
            <a:chOff x="2265908" y="247015"/>
            <a:chExt cx="6227852" cy="2451961"/>
          </a:xfrm>
        </p:grpSpPr>
        <p:pic>
          <p:nvPicPr>
            <p:cNvPr id="8" name="Picture 7">
              <a:extLst>
                <a:ext uri="{FF2B5EF4-FFF2-40B4-BE49-F238E27FC236}">
                  <a16:creationId xmlns:a16="http://schemas.microsoft.com/office/drawing/2014/main" id="{3F0AA6AE-EC11-4348-8FAD-E40680BBEEEF}"/>
                </a:ext>
              </a:extLst>
            </p:cNvPr>
            <p:cNvPicPr>
              <a:picLocks noChangeAspect="1"/>
            </p:cNvPicPr>
            <p:nvPr/>
          </p:nvPicPr>
          <p:blipFill>
            <a:blip r:embed="rId4"/>
            <a:stretch>
              <a:fillRect/>
            </a:stretch>
          </p:blipFill>
          <p:spPr>
            <a:xfrm>
              <a:off x="3819522" y="1348084"/>
              <a:ext cx="2517775" cy="1350892"/>
            </a:xfrm>
            <a:prstGeom prst="rect">
              <a:avLst/>
            </a:prstGeom>
            <a:ln>
              <a:noFill/>
            </a:ln>
            <a:effectLst>
              <a:outerShdw blurRad="292100" dist="139700" dir="2700000" algn="tl" rotWithShape="0">
                <a:srgbClr val="333333">
                  <a:alpha val="65000"/>
                </a:srgbClr>
              </a:outerShdw>
            </a:effectLst>
          </p:spPr>
        </p:pic>
        <p:pic>
          <p:nvPicPr>
            <p:cNvPr id="7" name="image1.png"/>
            <p:cNvPicPr/>
            <p:nvPr/>
          </p:nvPicPr>
          <p:blipFill>
            <a:blip r:embed="rId5">
              <a:extLst>
                <a:ext uri="{28A0092B-C50C-407E-A947-70E740481C1C}">
                  <a14:useLocalDpi xmlns:a14="http://schemas.microsoft.com/office/drawing/2010/main" val="0"/>
                </a:ext>
              </a:extLst>
            </a:blip>
            <a:srcRect/>
            <a:stretch>
              <a:fillRect/>
            </a:stretch>
          </p:blipFill>
          <p:spPr>
            <a:xfrm>
              <a:off x="5484810" y="247015"/>
              <a:ext cx="3008950" cy="1637757"/>
            </a:xfrm>
            <a:prstGeom prst="rect">
              <a:avLst/>
            </a:prstGeom>
            <a:ln>
              <a:noFill/>
            </a:ln>
            <a:effectLst>
              <a:outerShdw blurRad="292100" dist="139700" dir="2700000" algn="tl" rotWithShape="0">
                <a:srgbClr val="333333">
                  <a:alpha val="65000"/>
                </a:srgbClr>
              </a:outerShdw>
            </a:effectLst>
          </p:spPr>
        </p:pic>
        <p:sp>
          <p:nvSpPr>
            <p:cNvPr id="12" name="Curved Right Arrow 11"/>
            <p:cNvSpPr/>
            <p:nvPr/>
          </p:nvSpPr>
          <p:spPr>
            <a:xfrm rot="3356969" flipV="1">
              <a:off x="2744008" y="697401"/>
              <a:ext cx="451912" cy="1408112"/>
            </a:xfrm>
            <a:prstGeom prst="curvedRightArrow">
              <a:avLst>
                <a:gd name="adj1" fmla="val 44948"/>
                <a:gd name="adj2" fmla="val 9212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p:cNvSpPr txBox="1"/>
            <p:nvPr/>
          </p:nvSpPr>
          <p:spPr>
            <a:xfrm>
              <a:off x="4400213" y="968592"/>
              <a:ext cx="954107" cy="369332"/>
            </a:xfrm>
            <a:prstGeom prst="rect">
              <a:avLst/>
            </a:prstGeom>
            <a:solidFill>
              <a:schemeClr val="bg1"/>
            </a:solidFill>
          </p:spPr>
          <p:txBody>
            <a:bodyPr wrap="none" rtlCol="0">
              <a:spAutoFit/>
            </a:bodyPr>
            <a:lstStyle/>
            <a:p>
              <a:r>
                <a:rPr lang="en-US" dirty="0">
                  <a:solidFill>
                    <a:schemeClr val="bg2">
                      <a:lumMod val="10000"/>
                    </a:schemeClr>
                  </a:solidFill>
                </a:rPr>
                <a:t>Results</a:t>
              </a:r>
            </a:p>
          </p:txBody>
        </p:sp>
        <p:sp>
          <p:nvSpPr>
            <p:cNvPr id="16" name="TextBox 15"/>
            <p:cNvSpPr txBox="1"/>
            <p:nvPr/>
          </p:nvSpPr>
          <p:spPr>
            <a:xfrm>
              <a:off x="6452533" y="1808384"/>
              <a:ext cx="1685077" cy="369332"/>
            </a:xfrm>
            <a:prstGeom prst="rect">
              <a:avLst/>
            </a:prstGeom>
            <a:solidFill>
              <a:schemeClr val="bg1"/>
            </a:solidFill>
          </p:spPr>
          <p:txBody>
            <a:bodyPr wrap="none" rtlCol="0">
              <a:spAutoFit/>
            </a:bodyPr>
            <a:lstStyle/>
            <a:p>
              <a:r>
                <a:rPr lang="en-US" dirty="0">
                  <a:solidFill>
                    <a:schemeClr val="bg2">
                      <a:lumMod val="10000"/>
                    </a:schemeClr>
                  </a:solidFill>
                </a:rPr>
                <a:t>Methodologies</a:t>
              </a:r>
            </a:p>
          </p:txBody>
        </p:sp>
      </p:grpSp>
      <p:sp>
        <p:nvSpPr>
          <p:cNvPr id="5" name="Title 4"/>
          <p:cNvSpPr>
            <a:spLocks noGrp="1"/>
          </p:cNvSpPr>
          <p:nvPr>
            <p:ph type="title"/>
          </p:nvPr>
        </p:nvSpPr>
        <p:spPr>
          <a:xfrm>
            <a:off x="338647" y="365125"/>
            <a:ext cx="10515600" cy="732159"/>
          </a:xfrm>
        </p:spPr>
        <p:txBody>
          <a:bodyPr>
            <a:noAutofit/>
          </a:bodyPr>
          <a:lstStyle/>
          <a:p>
            <a:r>
              <a:rPr lang="en-US" sz="3600" dirty="0" err="1"/>
              <a:t>Beispiel</a:t>
            </a:r>
            <a:r>
              <a:rPr lang="en-US" sz="3600" dirty="0"/>
              <a:t> 2: </a:t>
            </a:r>
            <a:r>
              <a:rPr lang="en-US" sz="3600" dirty="0" err="1"/>
              <a:t>Mehr</a:t>
            </a:r>
            <a:r>
              <a:rPr lang="en-US" sz="3600" dirty="0"/>
              <a:t> Extreme? </a:t>
            </a:r>
            <a:endParaRPr lang="de-DE" sz="3600" dirty="0"/>
          </a:p>
        </p:txBody>
      </p:sp>
      <p:grpSp>
        <p:nvGrpSpPr>
          <p:cNvPr id="22" name="Group 21"/>
          <p:cNvGrpSpPr/>
          <p:nvPr/>
        </p:nvGrpSpPr>
        <p:grpSpPr>
          <a:xfrm>
            <a:off x="8459869" y="871328"/>
            <a:ext cx="2905168" cy="2761774"/>
            <a:chOff x="8459869" y="871328"/>
            <a:chExt cx="2905168" cy="2761774"/>
          </a:xfrm>
        </p:grpSpPr>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7585" y="1992763"/>
              <a:ext cx="2747452" cy="1640339"/>
            </a:xfrm>
            <a:prstGeom prst="rect">
              <a:avLst/>
            </a:prstGeom>
            <a:solidFill>
              <a:schemeClr val="bg1"/>
            </a:solidFill>
            <a:ln>
              <a:noFill/>
            </a:ln>
            <a:effectLst/>
          </p:spPr>
        </p:pic>
        <p:sp>
          <p:nvSpPr>
            <p:cNvPr id="9" name="TextBox 8"/>
            <p:cNvSpPr txBox="1"/>
            <p:nvPr/>
          </p:nvSpPr>
          <p:spPr>
            <a:xfrm>
              <a:off x="9244229" y="1623712"/>
              <a:ext cx="1535420" cy="369332"/>
            </a:xfrm>
            <a:prstGeom prst="rect">
              <a:avLst/>
            </a:prstGeom>
            <a:solidFill>
              <a:schemeClr val="bg1"/>
            </a:solidFill>
          </p:spPr>
          <p:txBody>
            <a:bodyPr wrap="none" rtlCol="0">
              <a:spAutoFit/>
            </a:bodyPr>
            <a:lstStyle/>
            <a:p>
              <a:r>
                <a:rPr lang="en-US" dirty="0">
                  <a:solidFill>
                    <a:schemeClr val="bg2">
                      <a:lumMod val="10000"/>
                    </a:schemeClr>
                  </a:solidFill>
                </a:rPr>
                <a:t>OASISL LMF</a:t>
              </a:r>
            </a:p>
          </p:txBody>
        </p:sp>
        <p:sp>
          <p:nvSpPr>
            <p:cNvPr id="17" name="Curved Right Arrow 16"/>
            <p:cNvSpPr/>
            <p:nvPr/>
          </p:nvSpPr>
          <p:spPr>
            <a:xfrm rot="6429141" flipV="1">
              <a:off x="8937969" y="393228"/>
              <a:ext cx="451912" cy="1408112"/>
            </a:xfrm>
            <a:prstGeom prst="curvedRightArrow">
              <a:avLst>
                <a:gd name="adj1" fmla="val 44948"/>
                <a:gd name="adj2" fmla="val 9212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3" name="Group 22"/>
          <p:cNvGrpSpPr/>
          <p:nvPr/>
        </p:nvGrpSpPr>
        <p:grpSpPr>
          <a:xfrm>
            <a:off x="7458393" y="3845666"/>
            <a:ext cx="3461695" cy="2561825"/>
            <a:chOff x="7458393" y="3845666"/>
            <a:chExt cx="3461695" cy="2561825"/>
          </a:xfrm>
        </p:grpSpPr>
        <p:pic>
          <p:nvPicPr>
            <p:cNvPr id="6" name="image2.png"/>
            <p:cNvPicPr/>
            <p:nvPr/>
          </p:nvPicPr>
          <p:blipFill rotWithShape="1">
            <a:blip r:embed="rId7"/>
            <a:srcRect l="67364"/>
            <a:stretch/>
          </p:blipFill>
          <p:spPr>
            <a:xfrm>
              <a:off x="7458393" y="4068784"/>
              <a:ext cx="2318384" cy="2338707"/>
            </a:xfrm>
            <a:prstGeom prst="rect">
              <a:avLst/>
            </a:prstGeom>
            <a:ln>
              <a:noFill/>
            </a:ln>
            <a:effectLst>
              <a:outerShdw blurRad="292100" dist="139700" dir="2700000" algn="tl" rotWithShape="0">
                <a:srgbClr val="333333">
                  <a:alpha val="65000"/>
                </a:srgbClr>
              </a:outerShdw>
            </a:effectLst>
          </p:spPr>
        </p:pic>
        <p:sp>
          <p:nvSpPr>
            <p:cNvPr id="18" name="Curved Right Arrow 17"/>
            <p:cNvSpPr/>
            <p:nvPr/>
          </p:nvSpPr>
          <p:spPr>
            <a:xfrm rot="13145598" flipV="1">
              <a:off x="10296685" y="3845666"/>
              <a:ext cx="451912" cy="1408112"/>
            </a:xfrm>
            <a:prstGeom prst="curvedRightArrow">
              <a:avLst>
                <a:gd name="adj1" fmla="val 44948"/>
                <a:gd name="adj2" fmla="val 9212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p:cNvSpPr txBox="1"/>
            <p:nvPr/>
          </p:nvSpPr>
          <p:spPr>
            <a:xfrm>
              <a:off x="9760796" y="5179712"/>
              <a:ext cx="1159292" cy="369332"/>
            </a:xfrm>
            <a:prstGeom prst="rect">
              <a:avLst/>
            </a:prstGeom>
            <a:solidFill>
              <a:schemeClr val="bg1"/>
            </a:solidFill>
          </p:spPr>
          <p:txBody>
            <a:bodyPr wrap="none" rtlCol="0">
              <a:spAutoFit/>
            </a:bodyPr>
            <a:lstStyle/>
            <a:p>
              <a:r>
                <a:rPr lang="en-US" dirty="0">
                  <a:solidFill>
                    <a:schemeClr val="bg2">
                      <a:lumMod val="10000"/>
                    </a:schemeClr>
                  </a:solidFill>
                </a:rPr>
                <a:t>Exposure</a:t>
              </a:r>
            </a:p>
          </p:txBody>
        </p:sp>
      </p:grpSp>
      <p:grpSp>
        <p:nvGrpSpPr>
          <p:cNvPr id="26" name="Group 25"/>
          <p:cNvGrpSpPr/>
          <p:nvPr/>
        </p:nvGrpSpPr>
        <p:grpSpPr>
          <a:xfrm>
            <a:off x="2655289" y="2489200"/>
            <a:ext cx="5838472" cy="3464566"/>
            <a:chOff x="2655289" y="2489200"/>
            <a:chExt cx="5838472" cy="3464566"/>
          </a:xfrm>
        </p:grpSpPr>
        <p:grpSp>
          <p:nvGrpSpPr>
            <p:cNvPr id="24" name="Group 23"/>
            <p:cNvGrpSpPr/>
            <p:nvPr/>
          </p:nvGrpSpPr>
          <p:grpSpPr>
            <a:xfrm>
              <a:off x="2655289" y="2489200"/>
              <a:ext cx="5838472" cy="3464566"/>
              <a:chOff x="2655289" y="2489200"/>
              <a:chExt cx="5838472" cy="3464566"/>
            </a:xfrm>
          </p:grpSpPr>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5289" y="2489200"/>
                <a:ext cx="5838472" cy="3336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Curved Right Arrow 19"/>
              <p:cNvSpPr/>
              <p:nvPr/>
            </p:nvSpPr>
            <p:spPr>
              <a:xfrm rot="18742713" flipV="1">
                <a:off x="6526555" y="5023754"/>
                <a:ext cx="451912" cy="1408112"/>
              </a:xfrm>
              <a:prstGeom prst="curvedRightArrow">
                <a:avLst>
                  <a:gd name="adj1" fmla="val 44948"/>
                  <a:gd name="adj2" fmla="val 9212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5" name="TextBox 24"/>
            <p:cNvSpPr txBox="1"/>
            <p:nvPr/>
          </p:nvSpPr>
          <p:spPr>
            <a:xfrm>
              <a:off x="4845195" y="2812932"/>
              <a:ext cx="1120820" cy="369332"/>
            </a:xfrm>
            <a:prstGeom prst="rect">
              <a:avLst/>
            </a:prstGeom>
            <a:noFill/>
          </p:spPr>
          <p:txBody>
            <a:bodyPr wrap="none" rtlCol="0">
              <a:spAutoFit/>
            </a:bodyPr>
            <a:lstStyle/>
            <a:p>
              <a:r>
                <a:rPr lang="de-DE" dirty="0">
                  <a:solidFill>
                    <a:schemeClr val="bg2">
                      <a:lumMod val="10000"/>
                    </a:schemeClr>
                  </a:solidFill>
                </a:rPr>
                <a:t>E-</a:t>
              </a:r>
              <a:r>
                <a:rPr lang="de-DE" dirty="0" err="1">
                  <a:solidFill>
                    <a:schemeClr val="bg2">
                      <a:lumMod val="10000"/>
                    </a:schemeClr>
                  </a:solidFill>
                </a:rPr>
                <a:t>market</a:t>
              </a:r>
              <a:endParaRPr lang="de-DE" dirty="0">
                <a:solidFill>
                  <a:schemeClr val="bg2">
                    <a:lumMod val="10000"/>
                  </a:schemeClr>
                </a:solidFill>
              </a:endParaRPr>
            </a:p>
          </p:txBody>
        </p:sp>
      </p:grpSp>
      <p:sp>
        <p:nvSpPr>
          <p:cNvPr id="29" name="Rectangle 28">
            <a:extLst>
              <a:ext uri="{FF2B5EF4-FFF2-40B4-BE49-F238E27FC236}">
                <a16:creationId xmlns:a16="http://schemas.microsoft.com/office/drawing/2014/main" id="{7CC68DE2-AA2E-4270-B1F6-AB13EB9222AC}"/>
              </a:ext>
            </a:extLst>
          </p:cNvPr>
          <p:cNvSpPr/>
          <p:nvPr/>
        </p:nvSpPr>
        <p:spPr>
          <a:xfrm>
            <a:off x="1679380" y="6468146"/>
            <a:ext cx="2771723" cy="338554"/>
          </a:xfrm>
          <a:prstGeom prst="rect">
            <a:avLst/>
          </a:prstGeom>
        </p:spPr>
        <p:txBody>
          <a:bodyPr wrap="square">
            <a:spAutoFit/>
          </a:bodyPr>
          <a:lstStyle/>
          <a:p>
            <a:r>
              <a:rPr lang="de-DE" sz="1600" dirty="0"/>
              <a:t>Hattermann et al. 2018</a:t>
            </a:r>
            <a:endParaRPr lang="en-DE" sz="4400" dirty="0"/>
          </a:p>
        </p:txBody>
      </p:sp>
    </p:spTree>
    <p:extLst>
      <p:ext uri="{BB962C8B-B14F-4D97-AF65-F5344CB8AC3E}">
        <p14:creationId xmlns:p14="http://schemas.microsoft.com/office/powerpoint/2010/main" val="171244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215D31-2C76-4BD0-8F9E-E2259BFA87D8}"/>
              </a:ext>
            </a:extLst>
          </p:cNvPr>
          <p:cNvSpPr>
            <a:spLocks noGrp="1"/>
          </p:cNvSpPr>
          <p:nvPr>
            <p:ph idx="1"/>
          </p:nvPr>
        </p:nvSpPr>
        <p:spPr/>
        <p:txBody>
          <a:bodyPr/>
          <a:lstStyle/>
          <a:p>
            <a:pPr marL="342900" indent="-342900">
              <a:buFont typeface="Arial" panose="020B0604020202020204" pitchFamily="34" charset="0"/>
              <a:buChar char="•"/>
            </a:pPr>
            <a:r>
              <a:rPr lang="de-DE" sz="3200" b="1" dirty="0"/>
              <a:t>Einführung</a:t>
            </a:r>
          </a:p>
          <a:p>
            <a:pPr marL="342900" indent="-342900">
              <a:buFont typeface="Arial" panose="020B0604020202020204" pitchFamily="34" charset="0"/>
              <a:buChar char="•"/>
            </a:pPr>
            <a:r>
              <a:rPr lang="de-DE" sz="3200" b="1" dirty="0">
                <a:solidFill>
                  <a:schemeClr val="bg2">
                    <a:lumMod val="75000"/>
                  </a:schemeClr>
                </a:solidFill>
              </a:rPr>
              <a:t>Sind schon mehr Extreme zu beobachten?</a:t>
            </a:r>
          </a:p>
          <a:p>
            <a:pPr marL="342900" indent="-342900">
              <a:buFont typeface="Arial" panose="020B0604020202020204" pitchFamily="34" charset="0"/>
              <a:buChar char="•"/>
            </a:pPr>
            <a:r>
              <a:rPr lang="de-DE" sz="3200" b="1" dirty="0">
                <a:solidFill>
                  <a:schemeClr val="bg2">
                    <a:lumMod val="75000"/>
                  </a:schemeClr>
                </a:solidFill>
              </a:rPr>
              <a:t>Ist er den Klimawandel?</a:t>
            </a:r>
          </a:p>
          <a:p>
            <a:pPr marL="342900" indent="-342900">
              <a:buFont typeface="Arial" panose="020B0604020202020204" pitchFamily="34" charset="0"/>
              <a:buChar char="•"/>
            </a:pPr>
            <a:r>
              <a:rPr lang="de-DE" sz="3200" b="1" dirty="0">
                <a:solidFill>
                  <a:schemeClr val="bg2">
                    <a:lumMod val="75000"/>
                  </a:schemeClr>
                </a:solidFill>
              </a:rPr>
              <a:t>Wie sieht die Zukunft aus?</a:t>
            </a:r>
            <a:endParaRPr lang="en-DE" sz="3200" b="1" dirty="0">
              <a:solidFill>
                <a:schemeClr val="bg2">
                  <a:lumMod val="75000"/>
                </a:schemeClr>
              </a:solidFill>
            </a:endParaRPr>
          </a:p>
        </p:txBody>
      </p:sp>
      <p:sp>
        <p:nvSpPr>
          <p:cNvPr id="3" name="Footer Placeholder 2">
            <a:extLst>
              <a:ext uri="{FF2B5EF4-FFF2-40B4-BE49-F238E27FC236}">
                <a16:creationId xmlns:a16="http://schemas.microsoft.com/office/drawing/2014/main" id="{9F06D434-5FE7-4187-B89F-DF6EC03A83A0}"/>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A526F7C1-EE3D-454D-A07E-8A4F36BEA4F6}"/>
              </a:ext>
            </a:extLst>
          </p:cNvPr>
          <p:cNvSpPr>
            <a:spLocks noGrp="1"/>
          </p:cNvSpPr>
          <p:nvPr>
            <p:ph type="sldNum" sz="quarter" idx="12"/>
          </p:nvPr>
        </p:nvSpPr>
        <p:spPr/>
        <p:txBody>
          <a:bodyPr/>
          <a:lstStyle/>
          <a:p>
            <a:fld id="{1B44015D-9407-488E-8AD7-722ADB5AEF29}" type="slidenum">
              <a:rPr lang="de-DE" smtClean="0"/>
              <a:t>2</a:t>
            </a:fld>
            <a:endParaRPr lang="de-DE" dirty="0"/>
          </a:p>
        </p:txBody>
      </p:sp>
      <p:sp>
        <p:nvSpPr>
          <p:cNvPr id="5" name="Title 4">
            <a:extLst>
              <a:ext uri="{FF2B5EF4-FFF2-40B4-BE49-F238E27FC236}">
                <a16:creationId xmlns:a16="http://schemas.microsoft.com/office/drawing/2014/main" id="{BD7FBEDD-BDF0-4100-BDC6-BCBEECE805F6}"/>
              </a:ext>
            </a:extLst>
          </p:cNvPr>
          <p:cNvSpPr>
            <a:spLocks noGrp="1"/>
          </p:cNvSpPr>
          <p:nvPr>
            <p:ph type="title"/>
          </p:nvPr>
        </p:nvSpPr>
        <p:spPr/>
        <p:txBody>
          <a:bodyPr>
            <a:normAutofit/>
          </a:bodyPr>
          <a:lstStyle/>
          <a:p>
            <a:r>
              <a:rPr lang="de-DE" sz="4000" dirty="0"/>
              <a:t>Mehr Extreme das neue Normal?</a:t>
            </a:r>
            <a:endParaRPr lang="en-DE" sz="4000" dirty="0"/>
          </a:p>
        </p:txBody>
      </p:sp>
    </p:spTree>
    <p:extLst>
      <p:ext uri="{BB962C8B-B14F-4D97-AF65-F5344CB8AC3E}">
        <p14:creationId xmlns:p14="http://schemas.microsoft.com/office/powerpoint/2010/main" val="272833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8978AD6-C21F-4E4E-B4CE-56702C17B610}"/>
              </a:ext>
            </a:extLst>
          </p:cNvPr>
          <p:cNvGraphicFramePr/>
          <p:nvPr>
            <p:extLst/>
          </p:nvPr>
        </p:nvGraphicFramePr>
        <p:xfrm>
          <a:off x="-321733" y="1286933"/>
          <a:ext cx="12513733" cy="4918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B6EAD33F-708E-8347-9DB9-42DD653E2F8C}"/>
              </a:ext>
            </a:extLst>
          </p:cNvPr>
          <p:cNvGrpSpPr/>
          <p:nvPr/>
        </p:nvGrpSpPr>
        <p:grpSpPr>
          <a:xfrm>
            <a:off x="3256805" y="1286933"/>
            <a:ext cx="5606416" cy="765433"/>
            <a:chOff x="1607278" y="0"/>
            <a:chExt cx="1472321" cy="879931"/>
          </a:xfrm>
        </p:grpSpPr>
        <p:sp>
          <p:nvSpPr>
            <p:cNvPr id="4" name="Rectangle 3">
              <a:extLst>
                <a:ext uri="{FF2B5EF4-FFF2-40B4-BE49-F238E27FC236}">
                  <a16:creationId xmlns:a16="http://schemas.microsoft.com/office/drawing/2014/main" id="{F34D73A9-C2FE-0749-A3DA-B44183D73AFA}"/>
                </a:ext>
              </a:extLst>
            </p:cNvPr>
            <p:cNvSpPr/>
            <p:nvPr/>
          </p:nvSpPr>
          <p:spPr>
            <a:xfrm>
              <a:off x="1747594" y="0"/>
              <a:ext cx="1332005" cy="8223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 name="TextBox 4">
              <a:extLst>
                <a:ext uri="{FF2B5EF4-FFF2-40B4-BE49-F238E27FC236}">
                  <a16:creationId xmlns:a16="http://schemas.microsoft.com/office/drawing/2014/main" id="{E0FAF268-12F5-F642-AB8D-6629E03A5710}"/>
                </a:ext>
              </a:extLst>
            </p:cNvPr>
            <p:cNvSpPr txBox="1"/>
            <p:nvPr/>
          </p:nvSpPr>
          <p:spPr>
            <a:xfrm>
              <a:off x="1607278" y="57555"/>
              <a:ext cx="765384" cy="8223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171446" lvl="1" indent="-171446" defTabSz="800080">
                <a:lnSpc>
                  <a:spcPct val="90000"/>
                </a:lnSpc>
                <a:spcAft>
                  <a:spcPct val="15000"/>
                </a:spcAft>
                <a:buFontTx/>
                <a:buChar char="•"/>
              </a:pPr>
              <a:r>
                <a:rPr lang="en-US" dirty="0">
                  <a:solidFill>
                    <a:srgbClr val="E7E6E6">
                      <a:lumMod val="25000"/>
                    </a:srgbClr>
                  </a:solidFill>
                  <a:latin typeface="Calibri" panose="020F0502020204030204"/>
                </a:rPr>
                <a:t>GCM-RCM climate model simulations</a:t>
              </a:r>
            </a:p>
          </p:txBody>
        </p:sp>
      </p:grpSp>
      <p:sp>
        <p:nvSpPr>
          <p:cNvPr id="13" name="Bent-Up Arrow 12">
            <a:extLst>
              <a:ext uri="{FF2B5EF4-FFF2-40B4-BE49-F238E27FC236}">
                <a16:creationId xmlns:a16="http://schemas.microsoft.com/office/drawing/2014/main" id="{C9BC2ABF-A7DD-2A4E-B732-028FE61799A0}"/>
              </a:ext>
            </a:extLst>
          </p:cNvPr>
          <p:cNvSpPr/>
          <p:nvPr/>
        </p:nvSpPr>
        <p:spPr>
          <a:xfrm rot="5400000">
            <a:off x="4578183" y="5306652"/>
            <a:ext cx="368636" cy="838200"/>
          </a:xfrm>
          <a:custGeom>
            <a:avLst/>
            <a:gdLst>
              <a:gd name="connsiteX0" fmla="*/ 0 w 635308"/>
              <a:gd name="connsiteY0" fmla="*/ 645773 h 854408"/>
              <a:gd name="connsiteX1" fmla="*/ 372163 w 635308"/>
              <a:gd name="connsiteY1" fmla="*/ 645773 h 854408"/>
              <a:gd name="connsiteX2" fmla="*/ 372163 w 635308"/>
              <a:gd name="connsiteY2" fmla="*/ 211831 h 854408"/>
              <a:gd name="connsiteX3" fmla="*/ 317654 w 635308"/>
              <a:gd name="connsiteY3" fmla="*/ 211831 h 854408"/>
              <a:gd name="connsiteX4" fmla="*/ 476481 w 635308"/>
              <a:gd name="connsiteY4" fmla="*/ 0 h 854408"/>
              <a:gd name="connsiteX5" fmla="*/ 635308 w 635308"/>
              <a:gd name="connsiteY5" fmla="*/ 211831 h 854408"/>
              <a:gd name="connsiteX6" fmla="*/ 580799 w 635308"/>
              <a:gd name="connsiteY6" fmla="*/ 211831 h 854408"/>
              <a:gd name="connsiteX7" fmla="*/ 580799 w 635308"/>
              <a:gd name="connsiteY7" fmla="*/ 854408 h 854408"/>
              <a:gd name="connsiteX8" fmla="*/ 0 w 635308"/>
              <a:gd name="connsiteY8" fmla="*/ 854408 h 854408"/>
              <a:gd name="connsiteX9" fmla="*/ 0 w 635308"/>
              <a:gd name="connsiteY9" fmla="*/ 645773 h 854408"/>
              <a:gd name="connsiteX0" fmla="*/ 0 w 635308"/>
              <a:gd name="connsiteY0" fmla="*/ 645773 h 854408"/>
              <a:gd name="connsiteX1" fmla="*/ 372163 w 635308"/>
              <a:gd name="connsiteY1" fmla="*/ 211831 h 854408"/>
              <a:gd name="connsiteX2" fmla="*/ 317654 w 635308"/>
              <a:gd name="connsiteY2" fmla="*/ 211831 h 854408"/>
              <a:gd name="connsiteX3" fmla="*/ 476481 w 635308"/>
              <a:gd name="connsiteY3" fmla="*/ 0 h 854408"/>
              <a:gd name="connsiteX4" fmla="*/ 635308 w 635308"/>
              <a:gd name="connsiteY4" fmla="*/ 211831 h 854408"/>
              <a:gd name="connsiteX5" fmla="*/ 580799 w 635308"/>
              <a:gd name="connsiteY5" fmla="*/ 211831 h 854408"/>
              <a:gd name="connsiteX6" fmla="*/ 580799 w 635308"/>
              <a:gd name="connsiteY6" fmla="*/ 854408 h 854408"/>
              <a:gd name="connsiteX7" fmla="*/ 0 w 635308"/>
              <a:gd name="connsiteY7" fmla="*/ 854408 h 854408"/>
              <a:gd name="connsiteX8" fmla="*/ 0 w 635308"/>
              <a:gd name="connsiteY8" fmla="*/ 645773 h 854408"/>
              <a:gd name="connsiteX0" fmla="*/ 381000 w 635308"/>
              <a:gd name="connsiteY0" fmla="*/ 671173 h 854408"/>
              <a:gd name="connsiteX1" fmla="*/ 372163 w 635308"/>
              <a:gd name="connsiteY1" fmla="*/ 211831 h 854408"/>
              <a:gd name="connsiteX2" fmla="*/ 317654 w 635308"/>
              <a:gd name="connsiteY2" fmla="*/ 211831 h 854408"/>
              <a:gd name="connsiteX3" fmla="*/ 476481 w 635308"/>
              <a:gd name="connsiteY3" fmla="*/ 0 h 854408"/>
              <a:gd name="connsiteX4" fmla="*/ 635308 w 635308"/>
              <a:gd name="connsiteY4" fmla="*/ 211831 h 854408"/>
              <a:gd name="connsiteX5" fmla="*/ 580799 w 635308"/>
              <a:gd name="connsiteY5" fmla="*/ 211831 h 854408"/>
              <a:gd name="connsiteX6" fmla="*/ 580799 w 635308"/>
              <a:gd name="connsiteY6" fmla="*/ 854408 h 854408"/>
              <a:gd name="connsiteX7" fmla="*/ 0 w 635308"/>
              <a:gd name="connsiteY7" fmla="*/ 854408 h 854408"/>
              <a:gd name="connsiteX8" fmla="*/ 381000 w 635308"/>
              <a:gd name="connsiteY8" fmla="*/ 671173 h 854408"/>
              <a:gd name="connsiteX0" fmla="*/ 0 w 635308"/>
              <a:gd name="connsiteY0" fmla="*/ 854408 h 854408"/>
              <a:gd name="connsiteX1" fmla="*/ 372163 w 635308"/>
              <a:gd name="connsiteY1" fmla="*/ 211831 h 854408"/>
              <a:gd name="connsiteX2" fmla="*/ 317654 w 635308"/>
              <a:gd name="connsiteY2" fmla="*/ 211831 h 854408"/>
              <a:gd name="connsiteX3" fmla="*/ 476481 w 635308"/>
              <a:gd name="connsiteY3" fmla="*/ 0 h 854408"/>
              <a:gd name="connsiteX4" fmla="*/ 635308 w 635308"/>
              <a:gd name="connsiteY4" fmla="*/ 211831 h 854408"/>
              <a:gd name="connsiteX5" fmla="*/ 580799 w 635308"/>
              <a:gd name="connsiteY5" fmla="*/ 211831 h 854408"/>
              <a:gd name="connsiteX6" fmla="*/ 580799 w 635308"/>
              <a:gd name="connsiteY6" fmla="*/ 854408 h 854408"/>
              <a:gd name="connsiteX7" fmla="*/ 0 w 635308"/>
              <a:gd name="connsiteY7" fmla="*/ 854408 h 854408"/>
              <a:gd name="connsiteX0" fmla="*/ 37946 w 317654"/>
              <a:gd name="connsiteY0" fmla="*/ 854408 h 854408"/>
              <a:gd name="connsiteX1" fmla="*/ 54509 w 317654"/>
              <a:gd name="connsiteY1" fmla="*/ 211831 h 854408"/>
              <a:gd name="connsiteX2" fmla="*/ 0 w 317654"/>
              <a:gd name="connsiteY2" fmla="*/ 211831 h 854408"/>
              <a:gd name="connsiteX3" fmla="*/ 158827 w 317654"/>
              <a:gd name="connsiteY3" fmla="*/ 0 h 854408"/>
              <a:gd name="connsiteX4" fmla="*/ 317654 w 317654"/>
              <a:gd name="connsiteY4" fmla="*/ 211831 h 854408"/>
              <a:gd name="connsiteX5" fmla="*/ 263145 w 317654"/>
              <a:gd name="connsiteY5" fmla="*/ 211831 h 854408"/>
              <a:gd name="connsiteX6" fmla="*/ 263145 w 317654"/>
              <a:gd name="connsiteY6" fmla="*/ 854408 h 854408"/>
              <a:gd name="connsiteX7" fmla="*/ 37946 w 317654"/>
              <a:gd name="connsiteY7" fmla="*/ 854408 h 854408"/>
              <a:gd name="connsiteX0" fmla="*/ 67442 w 317654"/>
              <a:gd name="connsiteY0" fmla="*/ 854408 h 854408"/>
              <a:gd name="connsiteX1" fmla="*/ 54509 w 317654"/>
              <a:gd name="connsiteY1" fmla="*/ 211831 h 854408"/>
              <a:gd name="connsiteX2" fmla="*/ 0 w 317654"/>
              <a:gd name="connsiteY2" fmla="*/ 211831 h 854408"/>
              <a:gd name="connsiteX3" fmla="*/ 158827 w 317654"/>
              <a:gd name="connsiteY3" fmla="*/ 0 h 854408"/>
              <a:gd name="connsiteX4" fmla="*/ 317654 w 317654"/>
              <a:gd name="connsiteY4" fmla="*/ 211831 h 854408"/>
              <a:gd name="connsiteX5" fmla="*/ 263145 w 317654"/>
              <a:gd name="connsiteY5" fmla="*/ 211831 h 854408"/>
              <a:gd name="connsiteX6" fmla="*/ 263145 w 317654"/>
              <a:gd name="connsiteY6" fmla="*/ 854408 h 854408"/>
              <a:gd name="connsiteX7" fmla="*/ 67442 w 317654"/>
              <a:gd name="connsiteY7" fmla="*/ 854408 h 854408"/>
              <a:gd name="connsiteX0" fmla="*/ 57610 w 317654"/>
              <a:gd name="connsiteY0" fmla="*/ 864240 h 864240"/>
              <a:gd name="connsiteX1" fmla="*/ 54509 w 317654"/>
              <a:gd name="connsiteY1" fmla="*/ 211831 h 864240"/>
              <a:gd name="connsiteX2" fmla="*/ 0 w 317654"/>
              <a:gd name="connsiteY2" fmla="*/ 211831 h 864240"/>
              <a:gd name="connsiteX3" fmla="*/ 158827 w 317654"/>
              <a:gd name="connsiteY3" fmla="*/ 0 h 864240"/>
              <a:gd name="connsiteX4" fmla="*/ 317654 w 317654"/>
              <a:gd name="connsiteY4" fmla="*/ 211831 h 864240"/>
              <a:gd name="connsiteX5" fmla="*/ 263145 w 317654"/>
              <a:gd name="connsiteY5" fmla="*/ 211831 h 864240"/>
              <a:gd name="connsiteX6" fmla="*/ 263145 w 317654"/>
              <a:gd name="connsiteY6" fmla="*/ 854408 h 864240"/>
              <a:gd name="connsiteX7" fmla="*/ 57610 w 317654"/>
              <a:gd name="connsiteY7" fmla="*/ 864240 h 864240"/>
              <a:gd name="connsiteX0" fmla="*/ 63960 w 317654"/>
              <a:gd name="connsiteY0" fmla="*/ 851540 h 854408"/>
              <a:gd name="connsiteX1" fmla="*/ 54509 w 317654"/>
              <a:gd name="connsiteY1" fmla="*/ 211831 h 854408"/>
              <a:gd name="connsiteX2" fmla="*/ 0 w 317654"/>
              <a:gd name="connsiteY2" fmla="*/ 211831 h 854408"/>
              <a:gd name="connsiteX3" fmla="*/ 158827 w 317654"/>
              <a:gd name="connsiteY3" fmla="*/ 0 h 854408"/>
              <a:gd name="connsiteX4" fmla="*/ 317654 w 317654"/>
              <a:gd name="connsiteY4" fmla="*/ 211831 h 854408"/>
              <a:gd name="connsiteX5" fmla="*/ 263145 w 317654"/>
              <a:gd name="connsiteY5" fmla="*/ 211831 h 854408"/>
              <a:gd name="connsiteX6" fmla="*/ 263145 w 317654"/>
              <a:gd name="connsiteY6" fmla="*/ 854408 h 854408"/>
              <a:gd name="connsiteX7" fmla="*/ 63960 w 317654"/>
              <a:gd name="connsiteY7" fmla="*/ 851540 h 854408"/>
              <a:gd name="connsiteX0" fmla="*/ 44910 w 317654"/>
              <a:gd name="connsiteY0" fmla="*/ 857890 h 857890"/>
              <a:gd name="connsiteX1" fmla="*/ 54509 w 317654"/>
              <a:gd name="connsiteY1" fmla="*/ 211831 h 857890"/>
              <a:gd name="connsiteX2" fmla="*/ 0 w 317654"/>
              <a:gd name="connsiteY2" fmla="*/ 211831 h 857890"/>
              <a:gd name="connsiteX3" fmla="*/ 158827 w 317654"/>
              <a:gd name="connsiteY3" fmla="*/ 0 h 857890"/>
              <a:gd name="connsiteX4" fmla="*/ 317654 w 317654"/>
              <a:gd name="connsiteY4" fmla="*/ 211831 h 857890"/>
              <a:gd name="connsiteX5" fmla="*/ 263145 w 317654"/>
              <a:gd name="connsiteY5" fmla="*/ 211831 h 857890"/>
              <a:gd name="connsiteX6" fmla="*/ 263145 w 317654"/>
              <a:gd name="connsiteY6" fmla="*/ 854408 h 857890"/>
              <a:gd name="connsiteX7" fmla="*/ 44910 w 317654"/>
              <a:gd name="connsiteY7" fmla="*/ 857890 h 857890"/>
              <a:gd name="connsiteX0" fmla="*/ 83010 w 317654"/>
              <a:gd name="connsiteY0" fmla="*/ 851540 h 854408"/>
              <a:gd name="connsiteX1" fmla="*/ 54509 w 317654"/>
              <a:gd name="connsiteY1" fmla="*/ 211831 h 854408"/>
              <a:gd name="connsiteX2" fmla="*/ 0 w 317654"/>
              <a:gd name="connsiteY2" fmla="*/ 211831 h 854408"/>
              <a:gd name="connsiteX3" fmla="*/ 158827 w 317654"/>
              <a:gd name="connsiteY3" fmla="*/ 0 h 854408"/>
              <a:gd name="connsiteX4" fmla="*/ 317654 w 317654"/>
              <a:gd name="connsiteY4" fmla="*/ 211831 h 854408"/>
              <a:gd name="connsiteX5" fmla="*/ 263145 w 317654"/>
              <a:gd name="connsiteY5" fmla="*/ 211831 h 854408"/>
              <a:gd name="connsiteX6" fmla="*/ 263145 w 317654"/>
              <a:gd name="connsiteY6" fmla="*/ 854408 h 854408"/>
              <a:gd name="connsiteX7" fmla="*/ 83010 w 317654"/>
              <a:gd name="connsiteY7" fmla="*/ 851540 h 854408"/>
              <a:gd name="connsiteX0" fmla="*/ 53376 w 317654"/>
              <a:gd name="connsiteY0" fmla="*/ 864240 h 864240"/>
              <a:gd name="connsiteX1" fmla="*/ 54509 w 317654"/>
              <a:gd name="connsiteY1" fmla="*/ 211831 h 864240"/>
              <a:gd name="connsiteX2" fmla="*/ 0 w 317654"/>
              <a:gd name="connsiteY2" fmla="*/ 211831 h 864240"/>
              <a:gd name="connsiteX3" fmla="*/ 158827 w 317654"/>
              <a:gd name="connsiteY3" fmla="*/ 0 h 864240"/>
              <a:gd name="connsiteX4" fmla="*/ 317654 w 317654"/>
              <a:gd name="connsiteY4" fmla="*/ 211831 h 864240"/>
              <a:gd name="connsiteX5" fmla="*/ 263145 w 317654"/>
              <a:gd name="connsiteY5" fmla="*/ 211831 h 864240"/>
              <a:gd name="connsiteX6" fmla="*/ 263145 w 317654"/>
              <a:gd name="connsiteY6" fmla="*/ 854408 h 864240"/>
              <a:gd name="connsiteX7" fmla="*/ 53376 w 317654"/>
              <a:gd name="connsiteY7" fmla="*/ 864240 h 864240"/>
              <a:gd name="connsiteX0" fmla="*/ 66076 w 317654"/>
              <a:gd name="connsiteY0" fmla="*/ 851540 h 854408"/>
              <a:gd name="connsiteX1" fmla="*/ 54509 w 317654"/>
              <a:gd name="connsiteY1" fmla="*/ 211831 h 854408"/>
              <a:gd name="connsiteX2" fmla="*/ 0 w 317654"/>
              <a:gd name="connsiteY2" fmla="*/ 211831 h 854408"/>
              <a:gd name="connsiteX3" fmla="*/ 158827 w 317654"/>
              <a:gd name="connsiteY3" fmla="*/ 0 h 854408"/>
              <a:gd name="connsiteX4" fmla="*/ 317654 w 317654"/>
              <a:gd name="connsiteY4" fmla="*/ 211831 h 854408"/>
              <a:gd name="connsiteX5" fmla="*/ 263145 w 317654"/>
              <a:gd name="connsiteY5" fmla="*/ 211831 h 854408"/>
              <a:gd name="connsiteX6" fmla="*/ 263145 w 317654"/>
              <a:gd name="connsiteY6" fmla="*/ 854408 h 854408"/>
              <a:gd name="connsiteX7" fmla="*/ 66076 w 317654"/>
              <a:gd name="connsiteY7" fmla="*/ 851540 h 854408"/>
              <a:gd name="connsiteX0" fmla="*/ 53376 w 317654"/>
              <a:gd name="connsiteY0" fmla="*/ 851540 h 854408"/>
              <a:gd name="connsiteX1" fmla="*/ 54509 w 317654"/>
              <a:gd name="connsiteY1" fmla="*/ 211831 h 854408"/>
              <a:gd name="connsiteX2" fmla="*/ 0 w 317654"/>
              <a:gd name="connsiteY2" fmla="*/ 211831 h 854408"/>
              <a:gd name="connsiteX3" fmla="*/ 158827 w 317654"/>
              <a:gd name="connsiteY3" fmla="*/ 0 h 854408"/>
              <a:gd name="connsiteX4" fmla="*/ 317654 w 317654"/>
              <a:gd name="connsiteY4" fmla="*/ 211831 h 854408"/>
              <a:gd name="connsiteX5" fmla="*/ 263145 w 317654"/>
              <a:gd name="connsiteY5" fmla="*/ 211831 h 854408"/>
              <a:gd name="connsiteX6" fmla="*/ 263145 w 317654"/>
              <a:gd name="connsiteY6" fmla="*/ 854408 h 854408"/>
              <a:gd name="connsiteX7" fmla="*/ 53376 w 317654"/>
              <a:gd name="connsiteY7" fmla="*/ 851540 h 854408"/>
              <a:gd name="connsiteX0" fmla="*/ 70309 w 317654"/>
              <a:gd name="connsiteY0" fmla="*/ 851540 h 854408"/>
              <a:gd name="connsiteX1" fmla="*/ 54509 w 317654"/>
              <a:gd name="connsiteY1" fmla="*/ 211831 h 854408"/>
              <a:gd name="connsiteX2" fmla="*/ 0 w 317654"/>
              <a:gd name="connsiteY2" fmla="*/ 211831 h 854408"/>
              <a:gd name="connsiteX3" fmla="*/ 158827 w 317654"/>
              <a:gd name="connsiteY3" fmla="*/ 0 h 854408"/>
              <a:gd name="connsiteX4" fmla="*/ 317654 w 317654"/>
              <a:gd name="connsiteY4" fmla="*/ 211831 h 854408"/>
              <a:gd name="connsiteX5" fmla="*/ 263145 w 317654"/>
              <a:gd name="connsiteY5" fmla="*/ 211831 h 854408"/>
              <a:gd name="connsiteX6" fmla="*/ 263145 w 317654"/>
              <a:gd name="connsiteY6" fmla="*/ 854408 h 854408"/>
              <a:gd name="connsiteX7" fmla="*/ 70309 w 317654"/>
              <a:gd name="connsiteY7" fmla="*/ 851540 h 85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654" h="854408">
                <a:moveTo>
                  <a:pt x="70309" y="851540"/>
                </a:moveTo>
                <a:cubicBezTo>
                  <a:pt x="69275" y="634070"/>
                  <a:pt x="55543" y="429301"/>
                  <a:pt x="54509" y="211831"/>
                </a:cubicBezTo>
                <a:lnTo>
                  <a:pt x="0" y="211831"/>
                </a:lnTo>
                <a:lnTo>
                  <a:pt x="158827" y="0"/>
                </a:lnTo>
                <a:lnTo>
                  <a:pt x="317654" y="211831"/>
                </a:lnTo>
                <a:lnTo>
                  <a:pt x="263145" y="211831"/>
                </a:lnTo>
                <a:lnTo>
                  <a:pt x="263145" y="854408"/>
                </a:lnTo>
                <a:lnTo>
                  <a:pt x="70309" y="851540"/>
                </a:lnTo>
                <a:close/>
              </a:path>
            </a:pathLst>
          </a:custGeom>
        </p:spPr>
        <p:style>
          <a:lnRef idx="2">
            <a:schemeClr val="lt1">
              <a:hueOff val="0"/>
              <a:satOff val="0"/>
              <a:lumOff val="0"/>
              <a:alphaOff val="0"/>
            </a:schemeClr>
          </a:lnRef>
          <a:fillRef idx="1">
            <a:schemeClr val="accent5">
              <a:tint val="50000"/>
              <a:hueOff val="-2240"/>
              <a:satOff val="-469"/>
              <a:lumOff val="4736"/>
              <a:alphaOff val="0"/>
            </a:schemeClr>
          </a:fillRef>
          <a:effectRef idx="0">
            <a:schemeClr val="accent5">
              <a:tint val="50000"/>
              <a:hueOff val="-2240"/>
              <a:satOff val="-469"/>
              <a:lumOff val="4736"/>
              <a:alphaOff val="0"/>
            </a:schemeClr>
          </a:effectRef>
          <a:fontRef idx="minor">
            <a:schemeClr val="lt1">
              <a:hueOff val="0"/>
              <a:satOff val="0"/>
              <a:lumOff val="0"/>
              <a:alphaOff val="0"/>
            </a:schemeClr>
          </a:fontRef>
        </p:style>
      </p:sp>
      <p:grpSp>
        <p:nvGrpSpPr>
          <p:cNvPr id="14" name="Group 13">
            <a:extLst>
              <a:ext uri="{FF2B5EF4-FFF2-40B4-BE49-F238E27FC236}">
                <a16:creationId xmlns:a16="http://schemas.microsoft.com/office/drawing/2014/main" id="{9310E653-B9CC-814D-8B32-3E7EC863C5BB}"/>
              </a:ext>
            </a:extLst>
          </p:cNvPr>
          <p:cNvGrpSpPr/>
          <p:nvPr/>
        </p:nvGrpSpPr>
        <p:grpSpPr>
          <a:xfrm>
            <a:off x="2979477" y="5276060"/>
            <a:ext cx="1263387" cy="884329"/>
            <a:chOff x="3592089" y="1023810"/>
            <a:chExt cx="1263386" cy="884329"/>
          </a:xfrm>
        </p:grpSpPr>
        <p:sp>
          <p:nvSpPr>
            <p:cNvPr id="15" name="Rounded Rectangle 14">
              <a:extLst>
                <a:ext uri="{FF2B5EF4-FFF2-40B4-BE49-F238E27FC236}">
                  <a16:creationId xmlns:a16="http://schemas.microsoft.com/office/drawing/2014/main" id="{F2D3080D-9B4E-944C-9656-8548BD50DC82}"/>
                </a:ext>
              </a:extLst>
            </p:cNvPr>
            <p:cNvSpPr/>
            <p:nvPr/>
          </p:nvSpPr>
          <p:spPr>
            <a:xfrm>
              <a:off x="3592089" y="1023810"/>
              <a:ext cx="1263386" cy="884329"/>
            </a:xfrm>
            <a:prstGeom prst="roundRect">
              <a:avLst>
                <a:gd name="adj" fmla="val 16670"/>
              </a:avLst>
            </a:prstGeom>
          </p:spPr>
          <p:style>
            <a:lnRef idx="2">
              <a:schemeClr val="lt1">
                <a:hueOff val="0"/>
                <a:satOff val="0"/>
                <a:lumOff val="0"/>
                <a:alphaOff val="0"/>
              </a:schemeClr>
            </a:lnRef>
            <a:fillRef idx="1">
              <a:schemeClr val="accent5">
                <a:shade val="80000"/>
                <a:hueOff val="-12523"/>
                <a:satOff val="-6044"/>
                <a:lumOff val="8108"/>
                <a:alphaOff val="0"/>
              </a:schemeClr>
            </a:fillRef>
            <a:effectRef idx="0">
              <a:schemeClr val="accent5">
                <a:shade val="80000"/>
                <a:hueOff val="-12523"/>
                <a:satOff val="-6044"/>
                <a:lumOff val="8108"/>
                <a:alphaOff val="0"/>
              </a:schemeClr>
            </a:effectRef>
            <a:fontRef idx="minor">
              <a:schemeClr val="lt1"/>
            </a:fontRef>
          </p:style>
        </p:sp>
        <p:sp>
          <p:nvSpPr>
            <p:cNvPr id="16" name="Rounded Rectangle 5">
              <a:extLst>
                <a:ext uri="{FF2B5EF4-FFF2-40B4-BE49-F238E27FC236}">
                  <a16:creationId xmlns:a16="http://schemas.microsoft.com/office/drawing/2014/main" id="{99D9FB40-A044-044F-A2E9-B53D7EAAC5C6}"/>
                </a:ext>
              </a:extLst>
            </p:cNvPr>
            <p:cNvSpPr txBox="1"/>
            <p:nvPr/>
          </p:nvSpPr>
          <p:spPr>
            <a:xfrm>
              <a:off x="3644410" y="1076131"/>
              <a:ext cx="1177032" cy="797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080">
                <a:lnSpc>
                  <a:spcPct val="90000"/>
                </a:lnSpc>
                <a:spcAft>
                  <a:spcPct val="35000"/>
                </a:spcAft>
              </a:pPr>
              <a:r>
                <a:rPr lang="en-US" dirty="0">
                  <a:solidFill>
                    <a:prstClr val="white"/>
                  </a:solidFill>
                  <a:latin typeface="Calibri" panose="020F0502020204030204"/>
                </a:rPr>
                <a:t>MIKE flood</a:t>
              </a:r>
            </a:p>
          </p:txBody>
        </p:sp>
      </p:grpSp>
      <p:sp>
        <p:nvSpPr>
          <p:cNvPr id="17" name="Bent-Up Arrow 12">
            <a:extLst>
              <a:ext uri="{FF2B5EF4-FFF2-40B4-BE49-F238E27FC236}">
                <a16:creationId xmlns:a16="http://schemas.microsoft.com/office/drawing/2014/main" id="{6604F07E-A71C-CB42-8C88-8E2CFB89C285}"/>
              </a:ext>
            </a:extLst>
          </p:cNvPr>
          <p:cNvSpPr/>
          <p:nvPr/>
        </p:nvSpPr>
        <p:spPr>
          <a:xfrm rot="10800000">
            <a:off x="3065243" y="4048600"/>
            <a:ext cx="368636" cy="1082201"/>
          </a:xfrm>
          <a:custGeom>
            <a:avLst/>
            <a:gdLst>
              <a:gd name="connsiteX0" fmla="*/ 0 w 635308"/>
              <a:gd name="connsiteY0" fmla="*/ 645773 h 854408"/>
              <a:gd name="connsiteX1" fmla="*/ 372163 w 635308"/>
              <a:gd name="connsiteY1" fmla="*/ 645773 h 854408"/>
              <a:gd name="connsiteX2" fmla="*/ 372163 w 635308"/>
              <a:gd name="connsiteY2" fmla="*/ 211831 h 854408"/>
              <a:gd name="connsiteX3" fmla="*/ 317654 w 635308"/>
              <a:gd name="connsiteY3" fmla="*/ 211831 h 854408"/>
              <a:gd name="connsiteX4" fmla="*/ 476481 w 635308"/>
              <a:gd name="connsiteY4" fmla="*/ 0 h 854408"/>
              <a:gd name="connsiteX5" fmla="*/ 635308 w 635308"/>
              <a:gd name="connsiteY5" fmla="*/ 211831 h 854408"/>
              <a:gd name="connsiteX6" fmla="*/ 580799 w 635308"/>
              <a:gd name="connsiteY6" fmla="*/ 211831 h 854408"/>
              <a:gd name="connsiteX7" fmla="*/ 580799 w 635308"/>
              <a:gd name="connsiteY7" fmla="*/ 854408 h 854408"/>
              <a:gd name="connsiteX8" fmla="*/ 0 w 635308"/>
              <a:gd name="connsiteY8" fmla="*/ 854408 h 854408"/>
              <a:gd name="connsiteX9" fmla="*/ 0 w 635308"/>
              <a:gd name="connsiteY9" fmla="*/ 645773 h 854408"/>
              <a:gd name="connsiteX0" fmla="*/ 0 w 635308"/>
              <a:gd name="connsiteY0" fmla="*/ 645773 h 854408"/>
              <a:gd name="connsiteX1" fmla="*/ 372163 w 635308"/>
              <a:gd name="connsiteY1" fmla="*/ 211831 h 854408"/>
              <a:gd name="connsiteX2" fmla="*/ 317654 w 635308"/>
              <a:gd name="connsiteY2" fmla="*/ 211831 h 854408"/>
              <a:gd name="connsiteX3" fmla="*/ 476481 w 635308"/>
              <a:gd name="connsiteY3" fmla="*/ 0 h 854408"/>
              <a:gd name="connsiteX4" fmla="*/ 635308 w 635308"/>
              <a:gd name="connsiteY4" fmla="*/ 211831 h 854408"/>
              <a:gd name="connsiteX5" fmla="*/ 580799 w 635308"/>
              <a:gd name="connsiteY5" fmla="*/ 211831 h 854408"/>
              <a:gd name="connsiteX6" fmla="*/ 580799 w 635308"/>
              <a:gd name="connsiteY6" fmla="*/ 854408 h 854408"/>
              <a:gd name="connsiteX7" fmla="*/ 0 w 635308"/>
              <a:gd name="connsiteY7" fmla="*/ 854408 h 854408"/>
              <a:gd name="connsiteX8" fmla="*/ 0 w 635308"/>
              <a:gd name="connsiteY8" fmla="*/ 645773 h 854408"/>
              <a:gd name="connsiteX0" fmla="*/ 381000 w 635308"/>
              <a:gd name="connsiteY0" fmla="*/ 671173 h 854408"/>
              <a:gd name="connsiteX1" fmla="*/ 372163 w 635308"/>
              <a:gd name="connsiteY1" fmla="*/ 211831 h 854408"/>
              <a:gd name="connsiteX2" fmla="*/ 317654 w 635308"/>
              <a:gd name="connsiteY2" fmla="*/ 211831 h 854408"/>
              <a:gd name="connsiteX3" fmla="*/ 476481 w 635308"/>
              <a:gd name="connsiteY3" fmla="*/ 0 h 854408"/>
              <a:gd name="connsiteX4" fmla="*/ 635308 w 635308"/>
              <a:gd name="connsiteY4" fmla="*/ 211831 h 854408"/>
              <a:gd name="connsiteX5" fmla="*/ 580799 w 635308"/>
              <a:gd name="connsiteY5" fmla="*/ 211831 h 854408"/>
              <a:gd name="connsiteX6" fmla="*/ 580799 w 635308"/>
              <a:gd name="connsiteY6" fmla="*/ 854408 h 854408"/>
              <a:gd name="connsiteX7" fmla="*/ 0 w 635308"/>
              <a:gd name="connsiteY7" fmla="*/ 854408 h 854408"/>
              <a:gd name="connsiteX8" fmla="*/ 381000 w 635308"/>
              <a:gd name="connsiteY8" fmla="*/ 671173 h 854408"/>
              <a:gd name="connsiteX0" fmla="*/ 0 w 635308"/>
              <a:gd name="connsiteY0" fmla="*/ 854408 h 854408"/>
              <a:gd name="connsiteX1" fmla="*/ 372163 w 635308"/>
              <a:gd name="connsiteY1" fmla="*/ 211831 h 854408"/>
              <a:gd name="connsiteX2" fmla="*/ 317654 w 635308"/>
              <a:gd name="connsiteY2" fmla="*/ 211831 h 854408"/>
              <a:gd name="connsiteX3" fmla="*/ 476481 w 635308"/>
              <a:gd name="connsiteY3" fmla="*/ 0 h 854408"/>
              <a:gd name="connsiteX4" fmla="*/ 635308 w 635308"/>
              <a:gd name="connsiteY4" fmla="*/ 211831 h 854408"/>
              <a:gd name="connsiteX5" fmla="*/ 580799 w 635308"/>
              <a:gd name="connsiteY5" fmla="*/ 211831 h 854408"/>
              <a:gd name="connsiteX6" fmla="*/ 580799 w 635308"/>
              <a:gd name="connsiteY6" fmla="*/ 854408 h 854408"/>
              <a:gd name="connsiteX7" fmla="*/ 0 w 635308"/>
              <a:gd name="connsiteY7" fmla="*/ 854408 h 854408"/>
              <a:gd name="connsiteX0" fmla="*/ 37946 w 317654"/>
              <a:gd name="connsiteY0" fmla="*/ 854408 h 854408"/>
              <a:gd name="connsiteX1" fmla="*/ 54509 w 317654"/>
              <a:gd name="connsiteY1" fmla="*/ 211831 h 854408"/>
              <a:gd name="connsiteX2" fmla="*/ 0 w 317654"/>
              <a:gd name="connsiteY2" fmla="*/ 211831 h 854408"/>
              <a:gd name="connsiteX3" fmla="*/ 158827 w 317654"/>
              <a:gd name="connsiteY3" fmla="*/ 0 h 854408"/>
              <a:gd name="connsiteX4" fmla="*/ 317654 w 317654"/>
              <a:gd name="connsiteY4" fmla="*/ 211831 h 854408"/>
              <a:gd name="connsiteX5" fmla="*/ 263145 w 317654"/>
              <a:gd name="connsiteY5" fmla="*/ 211831 h 854408"/>
              <a:gd name="connsiteX6" fmla="*/ 263145 w 317654"/>
              <a:gd name="connsiteY6" fmla="*/ 854408 h 854408"/>
              <a:gd name="connsiteX7" fmla="*/ 37946 w 317654"/>
              <a:gd name="connsiteY7" fmla="*/ 854408 h 854408"/>
              <a:gd name="connsiteX0" fmla="*/ 67442 w 317654"/>
              <a:gd name="connsiteY0" fmla="*/ 854408 h 854408"/>
              <a:gd name="connsiteX1" fmla="*/ 54509 w 317654"/>
              <a:gd name="connsiteY1" fmla="*/ 211831 h 854408"/>
              <a:gd name="connsiteX2" fmla="*/ 0 w 317654"/>
              <a:gd name="connsiteY2" fmla="*/ 211831 h 854408"/>
              <a:gd name="connsiteX3" fmla="*/ 158827 w 317654"/>
              <a:gd name="connsiteY3" fmla="*/ 0 h 854408"/>
              <a:gd name="connsiteX4" fmla="*/ 317654 w 317654"/>
              <a:gd name="connsiteY4" fmla="*/ 211831 h 854408"/>
              <a:gd name="connsiteX5" fmla="*/ 263145 w 317654"/>
              <a:gd name="connsiteY5" fmla="*/ 211831 h 854408"/>
              <a:gd name="connsiteX6" fmla="*/ 263145 w 317654"/>
              <a:gd name="connsiteY6" fmla="*/ 854408 h 854408"/>
              <a:gd name="connsiteX7" fmla="*/ 67442 w 317654"/>
              <a:gd name="connsiteY7" fmla="*/ 854408 h 854408"/>
              <a:gd name="connsiteX0" fmla="*/ 57610 w 317654"/>
              <a:gd name="connsiteY0" fmla="*/ 864240 h 864240"/>
              <a:gd name="connsiteX1" fmla="*/ 54509 w 317654"/>
              <a:gd name="connsiteY1" fmla="*/ 211831 h 864240"/>
              <a:gd name="connsiteX2" fmla="*/ 0 w 317654"/>
              <a:gd name="connsiteY2" fmla="*/ 211831 h 864240"/>
              <a:gd name="connsiteX3" fmla="*/ 158827 w 317654"/>
              <a:gd name="connsiteY3" fmla="*/ 0 h 864240"/>
              <a:gd name="connsiteX4" fmla="*/ 317654 w 317654"/>
              <a:gd name="connsiteY4" fmla="*/ 211831 h 864240"/>
              <a:gd name="connsiteX5" fmla="*/ 263145 w 317654"/>
              <a:gd name="connsiteY5" fmla="*/ 211831 h 864240"/>
              <a:gd name="connsiteX6" fmla="*/ 263145 w 317654"/>
              <a:gd name="connsiteY6" fmla="*/ 854408 h 864240"/>
              <a:gd name="connsiteX7" fmla="*/ 57610 w 317654"/>
              <a:gd name="connsiteY7" fmla="*/ 864240 h 864240"/>
              <a:gd name="connsiteX0" fmla="*/ 63960 w 317654"/>
              <a:gd name="connsiteY0" fmla="*/ 851540 h 854408"/>
              <a:gd name="connsiteX1" fmla="*/ 54509 w 317654"/>
              <a:gd name="connsiteY1" fmla="*/ 211831 h 854408"/>
              <a:gd name="connsiteX2" fmla="*/ 0 w 317654"/>
              <a:gd name="connsiteY2" fmla="*/ 211831 h 854408"/>
              <a:gd name="connsiteX3" fmla="*/ 158827 w 317654"/>
              <a:gd name="connsiteY3" fmla="*/ 0 h 854408"/>
              <a:gd name="connsiteX4" fmla="*/ 317654 w 317654"/>
              <a:gd name="connsiteY4" fmla="*/ 211831 h 854408"/>
              <a:gd name="connsiteX5" fmla="*/ 263145 w 317654"/>
              <a:gd name="connsiteY5" fmla="*/ 211831 h 854408"/>
              <a:gd name="connsiteX6" fmla="*/ 263145 w 317654"/>
              <a:gd name="connsiteY6" fmla="*/ 854408 h 854408"/>
              <a:gd name="connsiteX7" fmla="*/ 63960 w 317654"/>
              <a:gd name="connsiteY7" fmla="*/ 851540 h 854408"/>
              <a:gd name="connsiteX0" fmla="*/ 44910 w 317654"/>
              <a:gd name="connsiteY0" fmla="*/ 857890 h 857890"/>
              <a:gd name="connsiteX1" fmla="*/ 54509 w 317654"/>
              <a:gd name="connsiteY1" fmla="*/ 211831 h 857890"/>
              <a:gd name="connsiteX2" fmla="*/ 0 w 317654"/>
              <a:gd name="connsiteY2" fmla="*/ 211831 h 857890"/>
              <a:gd name="connsiteX3" fmla="*/ 158827 w 317654"/>
              <a:gd name="connsiteY3" fmla="*/ 0 h 857890"/>
              <a:gd name="connsiteX4" fmla="*/ 317654 w 317654"/>
              <a:gd name="connsiteY4" fmla="*/ 211831 h 857890"/>
              <a:gd name="connsiteX5" fmla="*/ 263145 w 317654"/>
              <a:gd name="connsiteY5" fmla="*/ 211831 h 857890"/>
              <a:gd name="connsiteX6" fmla="*/ 263145 w 317654"/>
              <a:gd name="connsiteY6" fmla="*/ 854408 h 857890"/>
              <a:gd name="connsiteX7" fmla="*/ 44910 w 317654"/>
              <a:gd name="connsiteY7" fmla="*/ 857890 h 857890"/>
              <a:gd name="connsiteX0" fmla="*/ 83010 w 317654"/>
              <a:gd name="connsiteY0" fmla="*/ 851540 h 854408"/>
              <a:gd name="connsiteX1" fmla="*/ 54509 w 317654"/>
              <a:gd name="connsiteY1" fmla="*/ 211831 h 854408"/>
              <a:gd name="connsiteX2" fmla="*/ 0 w 317654"/>
              <a:gd name="connsiteY2" fmla="*/ 211831 h 854408"/>
              <a:gd name="connsiteX3" fmla="*/ 158827 w 317654"/>
              <a:gd name="connsiteY3" fmla="*/ 0 h 854408"/>
              <a:gd name="connsiteX4" fmla="*/ 317654 w 317654"/>
              <a:gd name="connsiteY4" fmla="*/ 211831 h 854408"/>
              <a:gd name="connsiteX5" fmla="*/ 263145 w 317654"/>
              <a:gd name="connsiteY5" fmla="*/ 211831 h 854408"/>
              <a:gd name="connsiteX6" fmla="*/ 263145 w 317654"/>
              <a:gd name="connsiteY6" fmla="*/ 854408 h 854408"/>
              <a:gd name="connsiteX7" fmla="*/ 83010 w 317654"/>
              <a:gd name="connsiteY7" fmla="*/ 851540 h 854408"/>
              <a:gd name="connsiteX0" fmla="*/ 53376 w 317654"/>
              <a:gd name="connsiteY0" fmla="*/ 864240 h 864240"/>
              <a:gd name="connsiteX1" fmla="*/ 54509 w 317654"/>
              <a:gd name="connsiteY1" fmla="*/ 211831 h 864240"/>
              <a:gd name="connsiteX2" fmla="*/ 0 w 317654"/>
              <a:gd name="connsiteY2" fmla="*/ 211831 h 864240"/>
              <a:gd name="connsiteX3" fmla="*/ 158827 w 317654"/>
              <a:gd name="connsiteY3" fmla="*/ 0 h 864240"/>
              <a:gd name="connsiteX4" fmla="*/ 317654 w 317654"/>
              <a:gd name="connsiteY4" fmla="*/ 211831 h 864240"/>
              <a:gd name="connsiteX5" fmla="*/ 263145 w 317654"/>
              <a:gd name="connsiteY5" fmla="*/ 211831 h 864240"/>
              <a:gd name="connsiteX6" fmla="*/ 263145 w 317654"/>
              <a:gd name="connsiteY6" fmla="*/ 854408 h 864240"/>
              <a:gd name="connsiteX7" fmla="*/ 53376 w 317654"/>
              <a:gd name="connsiteY7" fmla="*/ 864240 h 864240"/>
              <a:gd name="connsiteX0" fmla="*/ 66076 w 317654"/>
              <a:gd name="connsiteY0" fmla="*/ 851540 h 854408"/>
              <a:gd name="connsiteX1" fmla="*/ 54509 w 317654"/>
              <a:gd name="connsiteY1" fmla="*/ 211831 h 854408"/>
              <a:gd name="connsiteX2" fmla="*/ 0 w 317654"/>
              <a:gd name="connsiteY2" fmla="*/ 211831 h 854408"/>
              <a:gd name="connsiteX3" fmla="*/ 158827 w 317654"/>
              <a:gd name="connsiteY3" fmla="*/ 0 h 854408"/>
              <a:gd name="connsiteX4" fmla="*/ 317654 w 317654"/>
              <a:gd name="connsiteY4" fmla="*/ 211831 h 854408"/>
              <a:gd name="connsiteX5" fmla="*/ 263145 w 317654"/>
              <a:gd name="connsiteY5" fmla="*/ 211831 h 854408"/>
              <a:gd name="connsiteX6" fmla="*/ 263145 w 317654"/>
              <a:gd name="connsiteY6" fmla="*/ 854408 h 854408"/>
              <a:gd name="connsiteX7" fmla="*/ 66076 w 317654"/>
              <a:gd name="connsiteY7" fmla="*/ 851540 h 854408"/>
              <a:gd name="connsiteX0" fmla="*/ 53376 w 317654"/>
              <a:gd name="connsiteY0" fmla="*/ 851540 h 854408"/>
              <a:gd name="connsiteX1" fmla="*/ 54509 w 317654"/>
              <a:gd name="connsiteY1" fmla="*/ 211831 h 854408"/>
              <a:gd name="connsiteX2" fmla="*/ 0 w 317654"/>
              <a:gd name="connsiteY2" fmla="*/ 211831 h 854408"/>
              <a:gd name="connsiteX3" fmla="*/ 158827 w 317654"/>
              <a:gd name="connsiteY3" fmla="*/ 0 h 854408"/>
              <a:gd name="connsiteX4" fmla="*/ 317654 w 317654"/>
              <a:gd name="connsiteY4" fmla="*/ 211831 h 854408"/>
              <a:gd name="connsiteX5" fmla="*/ 263145 w 317654"/>
              <a:gd name="connsiteY5" fmla="*/ 211831 h 854408"/>
              <a:gd name="connsiteX6" fmla="*/ 263145 w 317654"/>
              <a:gd name="connsiteY6" fmla="*/ 854408 h 854408"/>
              <a:gd name="connsiteX7" fmla="*/ 53376 w 317654"/>
              <a:gd name="connsiteY7" fmla="*/ 851540 h 854408"/>
              <a:gd name="connsiteX0" fmla="*/ 70309 w 317654"/>
              <a:gd name="connsiteY0" fmla="*/ 851540 h 854408"/>
              <a:gd name="connsiteX1" fmla="*/ 54509 w 317654"/>
              <a:gd name="connsiteY1" fmla="*/ 211831 h 854408"/>
              <a:gd name="connsiteX2" fmla="*/ 0 w 317654"/>
              <a:gd name="connsiteY2" fmla="*/ 211831 h 854408"/>
              <a:gd name="connsiteX3" fmla="*/ 158827 w 317654"/>
              <a:gd name="connsiteY3" fmla="*/ 0 h 854408"/>
              <a:gd name="connsiteX4" fmla="*/ 317654 w 317654"/>
              <a:gd name="connsiteY4" fmla="*/ 211831 h 854408"/>
              <a:gd name="connsiteX5" fmla="*/ 263145 w 317654"/>
              <a:gd name="connsiteY5" fmla="*/ 211831 h 854408"/>
              <a:gd name="connsiteX6" fmla="*/ 263145 w 317654"/>
              <a:gd name="connsiteY6" fmla="*/ 854408 h 854408"/>
              <a:gd name="connsiteX7" fmla="*/ 70309 w 317654"/>
              <a:gd name="connsiteY7" fmla="*/ 851540 h 85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654" h="854408">
                <a:moveTo>
                  <a:pt x="70309" y="851540"/>
                </a:moveTo>
                <a:cubicBezTo>
                  <a:pt x="69275" y="634070"/>
                  <a:pt x="55543" y="429301"/>
                  <a:pt x="54509" y="211831"/>
                </a:cubicBezTo>
                <a:lnTo>
                  <a:pt x="0" y="211831"/>
                </a:lnTo>
                <a:lnTo>
                  <a:pt x="158827" y="0"/>
                </a:lnTo>
                <a:lnTo>
                  <a:pt x="317654" y="211831"/>
                </a:lnTo>
                <a:lnTo>
                  <a:pt x="263145" y="211831"/>
                </a:lnTo>
                <a:lnTo>
                  <a:pt x="263145" y="854408"/>
                </a:lnTo>
                <a:lnTo>
                  <a:pt x="70309" y="851540"/>
                </a:lnTo>
                <a:close/>
              </a:path>
            </a:pathLst>
          </a:custGeom>
        </p:spPr>
        <p:style>
          <a:lnRef idx="2">
            <a:schemeClr val="lt1">
              <a:hueOff val="0"/>
              <a:satOff val="0"/>
              <a:lumOff val="0"/>
              <a:alphaOff val="0"/>
            </a:schemeClr>
          </a:lnRef>
          <a:fillRef idx="1">
            <a:schemeClr val="accent5">
              <a:tint val="50000"/>
              <a:hueOff val="-2240"/>
              <a:satOff val="-469"/>
              <a:lumOff val="4736"/>
              <a:alphaOff val="0"/>
            </a:schemeClr>
          </a:fillRef>
          <a:effectRef idx="0">
            <a:schemeClr val="accent5">
              <a:tint val="50000"/>
              <a:hueOff val="-2240"/>
              <a:satOff val="-469"/>
              <a:lumOff val="4736"/>
              <a:alphaOff val="0"/>
            </a:schemeClr>
          </a:effectRef>
          <a:fontRef idx="minor">
            <a:schemeClr val="lt1">
              <a:hueOff val="0"/>
              <a:satOff val="0"/>
              <a:lumOff val="0"/>
              <a:alphaOff val="0"/>
            </a:schemeClr>
          </a:fontRef>
        </p:style>
      </p:sp>
      <p:sp>
        <p:nvSpPr>
          <p:cNvPr id="18" name="Rectangle 17">
            <a:extLst>
              <a:ext uri="{FF2B5EF4-FFF2-40B4-BE49-F238E27FC236}">
                <a16:creationId xmlns:a16="http://schemas.microsoft.com/office/drawing/2014/main" id="{77965754-B710-D24C-B59B-BD2DA92A7DD5}"/>
              </a:ext>
            </a:extLst>
          </p:cNvPr>
          <p:cNvSpPr/>
          <p:nvPr/>
        </p:nvSpPr>
        <p:spPr>
          <a:xfrm>
            <a:off x="9066429" y="2036166"/>
            <a:ext cx="2698751" cy="2139047"/>
          </a:xfrm>
          <a:prstGeom prst="rect">
            <a:avLst/>
          </a:prstGeom>
          <a:solidFill>
            <a:schemeClr val="bg1"/>
          </a:solidFill>
        </p:spPr>
        <p:txBody>
          <a:bodyPr wrap="square">
            <a:spAutoFit/>
          </a:bodyPr>
          <a:lstStyle/>
          <a:p>
            <a:pPr defTabSz="914377">
              <a:spcAft>
                <a:spcPts val="600"/>
              </a:spcAft>
            </a:pPr>
            <a:r>
              <a:rPr lang="de-DE" dirty="0">
                <a:solidFill>
                  <a:srgbClr val="E7E6E6">
                    <a:lumMod val="25000"/>
                  </a:srgbClr>
                </a:solidFill>
                <a:latin typeface="Calibri" panose="020F0502020204030204"/>
              </a:rPr>
              <a:t>Partners:</a:t>
            </a:r>
            <a:endParaRPr lang="de-DE" b="1" dirty="0">
              <a:solidFill>
                <a:srgbClr val="E7E6E6">
                  <a:lumMod val="25000"/>
                </a:srgbClr>
              </a:solidFill>
              <a:latin typeface="Calibri" panose="020F0502020204030204"/>
            </a:endParaRPr>
          </a:p>
          <a:p>
            <a:pPr marL="285744" indent="-285744" defTabSz="914377">
              <a:spcAft>
                <a:spcPts val="600"/>
              </a:spcAft>
              <a:buFont typeface="Arial" panose="020B0604020202020204" pitchFamily="34" charset="0"/>
              <a:buChar char="•"/>
            </a:pPr>
            <a:r>
              <a:rPr lang="de-DE" dirty="0">
                <a:solidFill>
                  <a:srgbClr val="E7E6E6">
                    <a:lumMod val="25000"/>
                  </a:srgbClr>
                </a:solidFill>
                <a:latin typeface="Calibri" panose="020F0502020204030204"/>
              </a:rPr>
              <a:t>OASIS LMF</a:t>
            </a:r>
          </a:p>
          <a:p>
            <a:pPr marL="285744" indent="-285744" defTabSz="914377">
              <a:spcAft>
                <a:spcPts val="600"/>
              </a:spcAft>
              <a:buFont typeface="Arial" panose="020B0604020202020204" pitchFamily="34" charset="0"/>
              <a:buChar char="•"/>
            </a:pPr>
            <a:r>
              <a:rPr lang="de-DE" dirty="0" err="1">
                <a:solidFill>
                  <a:srgbClr val="E7E6E6">
                    <a:lumMod val="25000"/>
                  </a:srgbClr>
                </a:solidFill>
                <a:latin typeface="Calibri" panose="020F0502020204030204"/>
              </a:rPr>
              <a:t>Genillard</a:t>
            </a:r>
            <a:r>
              <a:rPr lang="de-DE" dirty="0">
                <a:solidFill>
                  <a:srgbClr val="E7E6E6">
                    <a:lumMod val="25000"/>
                  </a:srgbClr>
                </a:solidFill>
                <a:latin typeface="Calibri" panose="020F0502020204030204"/>
              </a:rPr>
              <a:t> &amp; Co</a:t>
            </a:r>
          </a:p>
          <a:p>
            <a:pPr marL="285744" indent="-285744" defTabSz="914377">
              <a:spcAft>
                <a:spcPts val="600"/>
              </a:spcAft>
              <a:buFont typeface="Arial" panose="020B0604020202020204" pitchFamily="34" charset="0"/>
              <a:buChar char="•"/>
            </a:pPr>
            <a:r>
              <a:rPr lang="de-DE" dirty="0" err="1">
                <a:solidFill>
                  <a:srgbClr val="E7E6E6">
                    <a:lumMod val="25000"/>
                  </a:srgbClr>
                </a:solidFill>
                <a:latin typeface="Calibri" panose="020F0502020204030204"/>
              </a:rPr>
              <a:t>Pannon</a:t>
            </a:r>
            <a:r>
              <a:rPr lang="de-DE" dirty="0">
                <a:solidFill>
                  <a:srgbClr val="E7E6E6">
                    <a:lumMod val="25000"/>
                  </a:srgbClr>
                </a:solidFill>
                <a:latin typeface="Calibri" panose="020F0502020204030204"/>
              </a:rPr>
              <a:t> Pro</a:t>
            </a:r>
          </a:p>
          <a:p>
            <a:pPr marL="285744" indent="-285744" defTabSz="914377">
              <a:spcAft>
                <a:spcPts val="600"/>
              </a:spcAft>
              <a:buFont typeface="Arial" panose="020B0604020202020204" pitchFamily="34" charset="0"/>
              <a:buChar char="•"/>
            </a:pPr>
            <a:r>
              <a:rPr lang="de-DE" dirty="0">
                <a:solidFill>
                  <a:srgbClr val="E7E6E6">
                    <a:lumMod val="25000"/>
                  </a:srgbClr>
                </a:solidFill>
                <a:latin typeface="Calibri" panose="020F0502020204030204"/>
              </a:rPr>
              <a:t>Uni. Novi </a:t>
            </a:r>
            <a:r>
              <a:rPr lang="de-DE" dirty="0" err="1">
                <a:solidFill>
                  <a:srgbClr val="E7E6E6">
                    <a:lumMod val="25000"/>
                  </a:srgbClr>
                </a:solidFill>
                <a:latin typeface="Calibri" panose="020F0502020204030204"/>
              </a:rPr>
              <a:t>Sad</a:t>
            </a:r>
            <a:endParaRPr lang="de-DE" dirty="0">
              <a:solidFill>
                <a:srgbClr val="E7E6E6">
                  <a:lumMod val="25000"/>
                </a:srgbClr>
              </a:solidFill>
              <a:latin typeface="Calibri" panose="020F0502020204030204"/>
            </a:endParaRPr>
          </a:p>
          <a:p>
            <a:pPr marL="285744" indent="-285744" defTabSz="914377">
              <a:spcAft>
                <a:spcPts val="600"/>
              </a:spcAft>
              <a:buFont typeface="Arial" panose="020B0604020202020204" pitchFamily="34" charset="0"/>
              <a:buChar char="•"/>
            </a:pPr>
            <a:r>
              <a:rPr lang="de-DE" dirty="0">
                <a:solidFill>
                  <a:srgbClr val="E7E6E6">
                    <a:lumMod val="25000"/>
                  </a:srgbClr>
                </a:solidFill>
                <a:latin typeface="Calibri" panose="020F0502020204030204"/>
              </a:rPr>
              <a:t>Insurance </a:t>
            </a:r>
            <a:r>
              <a:rPr lang="de-DE" dirty="0" err="1">
                <a:solidFill>
                  <a:srgbClr val="E7E6E6">
                    <a:lumMod val="25000"/>
                  </a:srgbClr>
                </a:solidFill>
                <a:latin typeface="Calibri" panose="020F0502020204030204"/>
              </a:rPr>
              <a:t>sector</a:t>
            </a:r>
            <a:endParaRPr lang="de-DE" dirty="0">
              <a:solidFill>
                <a:srgbClr val="E7E6E6">
                  <a:lumMod val="25000"/>
                </a:srgbClr>
              </a:solidFill>
              <a:latin typeface="Calibri" panose="020F0502020204030204"/>
            </a:endParaRPr>
          </a:p>
        </p:txBody>
      </p:sp>
      <p:sp>
        <p:nvSpPr>
          <p:cNvPr id="26" name="TextBox 25">
            <a:extLst>
              <a:ext uri="{FF2B5EF4-FFF2-40B4-BE49-F238E27FC236}">
                <a16:creationId xmlns:a16="http://schemas.microsoft.com/office/drawing/2014/main" id="{A8336680-3CF1-874B-92D7-25FF26D7B08F}"/>
              </a:ext>
            </a:extLst>
          </p:cNvPr>
          <p:cNvSpPr txBox="1"/>
          <p:nvPr/>
        </p:nvSpPr>
        <p:spPr>
          <a:xfrm>
            <a:off x="473809" y="5213019"/>
            <a:ext cx="2646768" cy="7948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171446" lvl="1" indent="-171446" defTabSz="800080">
              <a:lnSpc>
                <a:spcPct val="90000"/>
              </a:lnSpc>
              <a:spcAft>
                <a:spcPct val="15000"/>
              </a:spcAft>
              <a:buFontTx/>
              <a:buChar char="•"/>
            </a:pPr>
            <a:r>
              <a:rPr lang="en-US" sz="1600" dirty="0">
                <a:solidFill>
                  <a:srgbClr val="E7E6E6">
                    <a:lumMod val="25000"/>
                  </a:srgbClr>
                </a:solidFill>
                <a:latin typeface="Calibri" panose="020F0502020204030204"/>
              </a:rPr>
              <a:t>Pluvial flood model for selected cities</a:t>
            </a:r>
          </a:p>
          <a:p>
            <a:pPr marL="171446" lvl="1" indent="-171446" defTabSz="800080">
              <a:lnSpc>
                <a:spcPct val="90000"/>
              </a:lnSpc>
              <a:spcAft>
                <a:spcPct val="15000"/>
              </a:spcAft>
              <a:buFontTx/>
              <a:buChar char="•"/>
            </a:pPr>
            <a:r>
              <a:rPr lang="en-US" sz="1600" dirty="0">
                <a:solidFill>
                  <a:srgbClr val="E7E6E6">
                    <a:lumMod val="25000"/>
                  </a:srgbClr>
                </a:solidFill>
                <a:latin typeface="Calibri" panose="020F0502020204030204"/>
              </a:rPr>
              <a:t>DTU Copenhagen</a:t>
            </a:r>
          </a:p>
        </p:txBody>
      </p:sp>
      <p:sp>
        <p:nvSpPr>
          <p:cNvPr id="6" name="Title 5"/>
          <p:cNvSpPr>
            <a:spLocks noGrp="1"/>
          </p:cNvSpPr>
          <p:nvPr>
            <p:ph type="title"/>
          </p:nvPr>
        </p:nvSpPr>
        <p:spPr>
          <a:xfrm>
            <a:off x="338647" y="119583"/>
            <a:ext cx="10515600" cy="904875"/>
          </a:xfrm>
        </p:spPr>
        <p:txBody>
          <a:bodyPr>
            <a:normAutofit/>
          </a:bodyPr>
          <a:lstStyle/>
          <a:p>
            <a:r>
              <a:rPr lang="de-DE" sz="3600" dirty="0"/>
              <a:t>Untersuchungsregion: Die Donau</a:t>
            </a:r>
          </a:p>
        </p:txBody>
      </p:sp>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14034" y="174971"/>
            <a:ext cx="4379615" cy="2483915"/>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29E422D9-05E0-4086-BD90-11C9E3C30B0C}"/>
              </a:ext>
            </a:extLst>
          </p:cNvPr>
          <p:cNvPicPr>
            <a:picLocks noChangeAspect="1"/>
          </p:cNvPicPr>
          <p:nvPr/>
        </p:nvPicPr>
        <p:blipFill>
          <a:blip r:embed="rId8"/>
          <a:stretch>
            <a:fillRect/>
          </a:stretch>
        </p:blipFill>
        <p:spPr>
          <a:xfrm>
            <a:off x="9066429" y="6327288"/>
            <a:ext cx="2284055" cy="411131"/>
          </a:xfrm>
          <a:prstGeom prst="rect">
            <a:avLst/>
          </a:prstGeom>
        </p:spPr>
      </p:pic>
    </p:spTree>
    <p:extLst>
      <p:ext uri="{BB962C8B-B14F-4D97-AF65-F5344CB8AC3E}">
        <p14:creationId xmlns:p14="http://schemas.microsoft.com/office/powerpoint/2010/main" val="234529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Hydrologische Validierung</a:t>
            </a:r>
          </a:p>
        </p:txBody>
      </p:sp>
      <p:pic>
        <p:nvPicPr>
          <p:cNvPr id="3" name="Picture 2">
            <a:extLst>
              <a:ext uri="{FF2B5EF4-FFF2-40B4-BE49-F238E27FC236}">
                <a16:creationId xmlns:a16="http://schemas.microsoft.com/office/drawing/2014/main" id="{87A91963-9BE0-684F-8E3F-523CCE9B13E7}"/>
              </a:ext>
            </a:extLst>
          </p:cNvPr>
          <p:cNvPicPr>
            <a:picLocks noChangeAspect="1"/>
          </p:cNvPicPr>
          <p:nvPr/>
        </p:nvPicPr>
        <p:blipFill>
          <a:blip r:embed="rId3"/>
          <a:stretch>
            <a:fillRect/>
          </a:stretch>
        </p:blipFill>
        <p:spPr>
          <a:xfrm>
            <a:off x="1612900" y="1195826"/>
            <a:ext cx="8636000" cy="5043161"/>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7663DDBE-854D-4AD0-B8AF-6049E90DC48E}"/>
              </a:ext>
            </a:extLst>
          </p:cNvPr>
          <p:cNvSpPr/>
          <p:nvPr/>
        </p:nvSpPr>
        <p:spPr>
          <a:xfrm>
            <a:off x="1679380" y="6468146"/>
            <a:ext cx="2771723" cy="338554"/>
          </a:xfrm>
          <a:prstGeom prst="rect">
            <a:avLst/>
          </a:prstGeom>
        </p:spPr>
        <p:txBody>
          <a:bodyPr wrap="square">
            <a:spAutoFit/>
          </a:bodyPr>
          <a:lstStyle/>
          <a:p>
            <a:r>
              <a:rPr lang="de-DE" sz="1600" dirty="0"/>
              <a:t>Hattermann et al. 2018</a:t>
            </a:r>
            <a:endParaRPr lang="en-DE" sz="4400" dirty="0"/>
          </a:p>
        </p:txBody>
      </p:sp>
    </p:spTree>
    <p:extLst>
      <p:ext uri="{BB962C8B-B14F-4D97-AF65-F5344CB8AC3E}">
        <p14:creationId xmlns:p14="http://schemas.microsoft.com/office/powerpoint/2010/main" val="2612297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742327" y="117379"/>
            <a:ext cx="9517262" cy="615553"/>
          </a:xfrm>
        </p:spPr>
        <p:txBody>
          <a:bodyPr>
            <a:noAutofit/>
          </a:bodyPr>
          <a:lstStyle/>
          <a:p>
            <a:pPr marL="0" indent="0">
              <a:lnSpc>
                <a:spcPct val="120000"/>
              </a:lnSpc>
              <a:spcBef>
                <a:spcPts val="0"/>
              </a:spcBef>
              <a:buNone/>
            </a:pPr>
            <a:r>
              <a:rPr lang="en-US" sz="2400" b="1" dirty="0" err="1">
                <a:solidFill>
                  <a:srgbClr val="FF6600"/>
                </a:solidFill>
              </a:rPr>
              <a:t>Änderung</a:t>
            </a:r>
            <a:r>
              <a:rPr lang="en-US" sz="2400" b="1" dirty="0">
                <a:solidFill>
                  <a:srgbClr val="FF6600"/>
                </a:solidFill>
              </a:rPr>
              <a:t> der </a:t>
            </a:r>
            <a:r>
              <a:rPr lang="en-US" sz="2400" b="1" dirty="0" err="1">
                <a:solidFill>
                  <a:srgbClr val="FF6600"/>
                </a:solidFill>
              </a:rPr>
              <a:t>Wiederkehrhäufigkeit</a:t>
            </a:r>
            <a:r>
              <a:rPr lang="en-US" sz="2400" b="1" dirty="0">
                <a:solidFill>
                  <a:srgbClr val="FF6600"/>
                </a:solidFill>
              </a:rPr>
              <a:t> des </a:t>
            </a:r>
            <a:r>
              <a:rPr lang="en-US" sz="2400" b="1" dirty="0" err="1">
                <a:solidFill>
                  <a:srgbClr val="FF6600"/>
                </a:solidFill>
              </a:rPr>
              <a:t>ehemaligen</a:t>
            </a:r>
            <a:r>
              <a:rPr lang="en-US" sz="2400" b="1" dirty="0">
                <a:solidFill>
                  <a:srgbClr val="FF6600"/>
                </a:solidFill>
              </a:rPr>
              <a:t> 100jährgigen HW </a:t>
            </a:r>
          </a:p>
          <a:p>
            <a:pPr marL="0" indent="0">
              <a:lnSpc>
                <a:spcPct val="120000"/>
              </a:lnSpc>
              <a:spcBef>
                <a:spcPts val="0"/>
              </a:spcBef>
              <a:buNone/>
            </a:pPr>
            <a:r>
              <a:rPr lang="en-US" sz="1600" b="1" dirty="0">
                <a:solidFill>
                  <a:srgbClr val="FF6600"/>
                </a:solidFill>
              </a:rPr>
              <a:t>Von 1971-2000 </a:t>
            </a:r>
            <a:r>
              <a:rPr lang="en-US" sz="1600" b="1" dirty="0" err="1">
                <a:solidFill>
                  <a:srgbClr val="FF6600"/>
                </a:solidFill>
              </a:rPr>
              <a:t>zu</a:t>
            </a:r>
            <a:r>
              <a:rPr lang="en-US" sz="1600" b="1" dirty="0">
                <a:solidFill>
                  <a:srgbClr val="FF6600"/>
                </a:solidFill>
              </a:rPr>
              <a:t> “</a:t>
            </a:r>
            <a:r>
              <a:rPr lang="en-US" sz="1600" b="1" dirty="0" err="1">
                <a:solidFill>
                  <a:srgbClr val="FF6600"/>
                </a:solidFill>
              </a:rPr>
              <a:t>jetzt</a:t>
            </a:r>
            <a:r>
              <a:rPr lang="en-US" sz="1600" b="1" dirty="0">
                <a:solidFill>
                  <a:srgbClr val="FF6600"/>
                </a:solidFill>
              </a:rPr>
              <a:t>” 2006-2035</a:t>
            </a:r>
          </a:p>
          <a:p>
            <a:pPr marL="0" indent="0">
              <a:lnSpc>
                <a:spcPct val="120000"/>
              </a:lnSpc>
              <a:spcBef>
                <a:spcPts val="0"/>
              </a:spcBef>
              <a:buNone/>
            </a:pPr>
            <a:endParaRPr lang="en-US" sz="2400" b="1" dirty="0">
              <a:solidFill>
                <a:srgbClr val="FF6600"/>
              </a:solidFill>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52" b="3977"/>
          <a:stretch/>
        </p:blipFill>
        <p:spPr bwMode="auto">
          <a:xfrm>
            <a:off x="1462959" y="1219754"/>
            <a:ext cx="7611619" cy="5006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6B9381E6-1D1C-4FB3-AFEF-8D6EEE935E83}"/>
              </a:ext>
            </a:extLst>
          </p:cNvPr>
          <p:cNvPicPr>
            <a:picLocks noChangeAspect="1"/>
          </p:cNvPicPr>
          <p:nvPr/>
        </p:nvPicPr>
        <p:blipFill>
          <a:blip r:embed="rId4"/>
          <a:stretch>
            <a:fillRect/>
          </a:stretch>
        </p:blipFill>
        <p:spPr>
          <a:xfrm>
            <a:off x="9320422" y="5734178"/>
            <a:ext cx="2735793" cy="492443"/>
          </a:xfrm>
          <a:prstGeom prst="rect">
            <a:avLst/>
          </a:prstGeom>
        </p:spPr>
      </p:pic>
      <p:sp>
        <p:nvSpPr>
          <p:cNvPr id="3" name="Rectangle 2">
            <a:extLst>
              <a:ext uri="{FF2B5EF4-FFF2-40B4-BE49-F238E27FC236}">
                <a16:creationId xmlns:a16="http://schemas.microsoft.com/office/drawing/2014/main" id="{A249AF0D-8DB3-419D-96C5-41CFB20C0A56}"/>
              </a:ext>
            </a:extLst>
          </p:cNvPr>
          <p:cNvSpPr/>
          <p:nvPr/>
        </p:nvSpPr>
        <p:spPr>
          <a:xfrm>
            <a:off x="9320422" y="6376283"/>
            <a:ext cx="1878335" cy="307777"/>
          </a:xfrm>
          <a:prstGeom prst="rect">
            <a:avLst/>
          </a:prstGeom>
        </p:spPr>
        <p:txBody>
          <a:bodyPr wrap="none">
            <a:spAutoFit/>
          </a:bodyPr>
          <a:lstStyle/>
          <a:p>
            <a:r>
              <a:rPr lang="de-DE" altLang="en-US" sz="1400" dirty="0">
                <a:ea typeface="ヒラギノ角ゴ Pro W3"/>
                <a:cs typeface="ヒラギノ角ゴ Pro W3"/>
              </a:rPr>
              <a:t>Hattermann et al. 2018</a:t>
            </a:r>
            <a:endParaRPr lang="en-DE" sz="1400" dirty="0"/>
          </a:p>
        </p:txBody>
      </p:sp>
    </p:spTree>
    <p:extLst>
      <p:ext uri="{BB962C8B-B14F-4D97-AF65-F5344CB8AC3E}">
        <p14:creationId xmlns:p14="http://schemas.microsoft.com/office/powerpoint/2010/main" val="2015337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D84E1B-2445-2649-9E2D-996E1BCFECF0}"/>
              </a:ext>
            </a:extLst>
          </p:cNvPr>
          <p:cNvSpPr>
            <a:spLocks noGrp="1"/>
          </p:cNvSpPr>
          <p:nvPr>
            <p:ph idx="1"/>
          </p:nvPr>
        </p:nvSpPr>
        <p:spPr/>
        <p:txBody>
          <a:bodyPr/>
          <a:lstStyle/>
          <a:p>
            <a:r>
              <a:rPr lang="en-GB" dirty="0"/>
              <a:t>100-year flooded area, reference vs current climate period</a:t>
            </a:r>
          </a:p>
        </p:txBody>
      </p:sp>
      <p:pic>
        <p:nvPicPr>
          <p:cNvPr id="8" name="Picture 7">
            <a:extLst>
              <a:ext uri="{FF2B5EF4-FFF2-40B4-BE49-F238E27FC236}">
                <a16:creationId xmlns:a16="http://schemas.microsoft.com/office/drawing/2014/main" id="{18479C04-A463-9A42-A5CF-EA58B8A09D7D}"/>
              </a:ext>
            </a:extLst>
          </p:cNvPr>
          <p:cNvPicPr>
            <a:picLocks noChangeAspect="1"/>
          </p:cNvPicPr>
          <p:nvPr/>
        </p:nvPicPr>
        <p:blipFill>
          <a:blip r:embed="rId3"/>
          <a:stretch>
            <a:fillRect/>
          </a:stretch>
        </p:blipFill>
        <p:spPr>
          <a:xfrm>
            <a:off x="5973457" y="1614602"/>
            <a:ext cx="5794647" cy="4291660"/>
          </a:xfrm>
          <a:prstGeom prst="rect">
            <a:avLst/>
          </a:prstGeom>
        </p:spPr>
      </p:pic>
      <p:pic>
        <p:nvPicPr>
          <p:cNvPr id="10" name="Picture 9">
            <a:extLst>
              <a:ext uri="{FF2B5EF4-FFF2-40B4-BE49-F238E27FC236}">
                <a16:creationId xmlns:a16="http://schemas.microsoft.com/office/drawing/2014/main" id="{0651B76B-659E-6B48-A09B-B276B3B586D6}"/>
              </a:ext>
            </a:extLst>
          </p:cNvPr>
          <p:cNvPicPr>
            <a:picLocks noChangeAspect="1"/>
          </p:cNvPicPr>
          <p:nvPr/>
        </p:nvPicPr>
        <p:blipFill>
          <a:blip r:embed="rId4"/>
          <a:stretch>
            <a:fillRect/>
          </a:stretch>
        </p:blipFill>
        <p:spPr>
          <a:xfrm>
            <a:off x="137947" y="1614602"/>
            <a:ext cx="5823033" cy="4259441"/>
          </a:xfrm>
          <a:prstGeom prst="rect">
            <a:avLst/>
          </a:prstGeom>
        </p:spPr>
      </p:pic>
      <p:sp>
        <p:nvSpPr>
          <p:cNvPr id="11" name="TextBox 10">
            <a:extLst>
              <a:ext uri="{FF2B5EF4-FFF2-40B4-BE49-F238E27FC236}">
                <a16:creationId xmlns:a16="http://schemas.microsoft.com/office/drawing/2014/main" id="{B2F4212B-521E-6449-90A4-96EDD0F83927}"/>
              </a:ext>
            </a:extLst>
          </p:cNvPr>
          <p:cNvSpPr txBox="1"/>
          <p:nvPr/>
        </p:nvSpPr>
        <p:spPr>
          <a:xfrm>
            <a:off x="806284" y="1201852"/>
            <a:ext cx="5154695" cy="461665"/>
          </a:xfrm>
          <a:prstGeom prst="rect">
            <a:avLst/>
          </a:prstGeom>
          <a:noFill/>
        </p:spPr>
        <p:txBody>
          <a:bodyPr wrap="square" rtlCol="0">
            <a:spAutoFit/>
          </a:bodyPr>
          <a:lstStyle/>
          <a:p>
            <a:pPr algn="ctr"/>
            <a:r>
              <a:rPr lang="en-US" sz="2400" dirty="0" err="1">
                <a:solidFill>
                  <a:schemeClr val="accent1"/>
                </a:solidFill>
              </a:rPr>
              <a:t>Ganzes</a:t>
            </a:r>
            <a:r>
              <a:rPr lang="en-US" sz="2400" dirty="0">
                <a:solidFill>
                  <a:schemeClr val="accent1"/>
                </a:solidFill>
              </a:rPr>
              <a:t> </a:t>
            </a:r>
            <a:r>
              <a:rPr lang="en-US" sz="2400" dirty="0" err="1">
                <a:solidFill>
                  <a:schemeClr val="accent1"/>
                </a:solidFill>
              </a:rPr>
              <a:t>Einzugsgebiet</a:t>
            </a:r>
            <a:endParaRPr lang="en-US" sz="2400" dirty="0">
              <a:solidFill>
                <a:schemeClr val="accent1"/>
              </a:solidFill>
            </a:endParaRPr>
          </a:p>
        </p:txBody>
      </p:sp>
      <p:sp>
        <p:nvSpPr>
          <p:cNvPr id="12" name="TextBox 11">
            <a:extLst>
              <a:ext uri="{FF2B5EF4-FFF2-40B4-BE49-F238E27FC236}">
                <a16:creationId xmlns:a16="http://schemas.microsoft.com/office/drawing/2014/main" id="{F741753D-4BA6-834C-8B4B-4FC2A04237D1}"/>
              </a:ext>
            </a:extLst>
          </p:cNvPr>
          <p:cNvSpPr txBox="1"/>
          <p:nvPr/>
        </p:nvSpPr>
        <p:spPr>
          <a:xfrm>
            <a:off x="6557411" y="1178337"/>
            <a:ext cx="5154695" cy="461665"/>
          </a:xfrm>
          <a:prstGeom prst="rect">
            <a:avLst/>
          </a:prstGeom>
          <a:noFill/>
        </p:spPr>
        <p:txBody>
          <a:bodyPr wrap="square" rtlCol="0">
            <a:spAutoFit/>
          </a:bodyPr>
          <a:lstStyle/>
          <a:p>
            <a:pPr algn="ctr"/>
            <a:r>
              <a:rPr lang="en-US" sz="2400" dirty="0" err="1">
                <a:solidFill>
                  <a:schemeClr val="accent1"/>
                </a:solidFill>
              </a:rPr>
              <a:t>Besiedelte</a:t>
            </a:r>
            <a:r>
              <a:rPr lang="en-US" sz="2400" dirty="0">
                <a:solidFill>
                  <a:schemeClr val="accent1"/>
                </a:solidFill>
              </a:rPr>
              <a:t> und </a:t>
            </a:r>
            <a:r>
              <a:rPr lang="en-US" sz="2400" dirty="0" err="1">
                <a:solidFill>
                  <a:schemeClr val="accent1"/>
                </a:solidFill>
              </a:rPr>
              <a:t>Industriegebiete</a:t>
            </a:r>
            <a:endParaRPr lang="en-US" sz="2400" dirty="0">
              <a:solidFill>
                <a:schemeClr val="accent1"/>
              </a:solidFill>
            </a:endParaRPr>
          </a:p>
        </p:txBody>
      </p:sp>
      <p:pic>
        <p:nvPicPr>
          <p:cNvPr id="13" name="Picture 12">
            <a:extLst>
              <a:ext uri="{FF2B5EF4-FFF2-40B4-BE49-F238E27FC236}">
                <a16:creationId xmlns:a16="http://schemas.microsoft.com/office/drawing/2014/main" id="{68702CC7-7233-4101-ADBD-B6F8D95CBBA8}"/>
              </a:ext>
            </a:extLst>
          </p:cNvPr>
          <p:cNvPicPr>
            <a:picLocks noChangeAspect="1"/>
          </p:cNvPicPr>
          <p:nvPr/>
        </p:nvPicPr>
        <p:blipFill>
          <a:blip r:embed="rId5"/>
          <a:stretch>
            <a:fillRect/>
          </a:stretch>
        </p:blipFill>
        <p:spPr>
          <a:xfrm>
            <a:off x="9066428" y="6327288"/>
            <a:ext cx="2284054" cy="411130"/>
          </a:xfrm>
          <a:prstGeom prst="rect">
            <a:avLst/>
          </a:prstGeom>
        </p:spPr>
      </p:pic>
      <p:sp>
        <p:nvSpPr>
          <p:cNvPr id="14" name="Text Placeholder 1">
            <a:extLst>
              <a:ext uri="{FF2B5EF4-FFF2-40B4-BE49-F238E27FC236}">
                <a16:creationId xmlns:a16="http://schemas.microsoft.com/office/drawing/2014/main" id="{46D1C246-48A1-4EAE-986B-3B66D907407E}"/>
              </a:ext>
            </a:extLst>
          </p:cNvPr>
          <p:cNvSpPr txBox="1">
            <a:spLocks/>
          </p:cNvSpPr>
          <p:nvPr/>
        </p:nvSpPr>
        <p:spPr>
          <a:xfrm>
            <a:off x="623398" y="164644"/>
            <a:ext cx="9429751" cy="615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FF6600"/>
                </a:solidFill>
              </a:rPr>
              <a:t>Zunahme</a:t>
            </a:r>
            <a:r>
              <a:rPr lang="en-US" b="1" dirty="0">
                <a:solidFill>
                  <a:srgbClr val="FF6600"/>
                </a:solidFill>
              </a:rPr>
              <a:t> der </a:t>
            </a:r>
            <a:r>
              <a:rPr lang="en-US" b="1" dirty="0" err="1">
                <a:solidFill>
                  <a:srgbClr val="FF6600"/>
                </a:solidFill>
              </a:rPr>
              <a:t>überfluteten</a:t>
            </a:r>
            <a:r>
              <a:rPr lang="en-US" b="1" dirty="0">
                <a:solidFill>
                  <a:srgbClr val="FF6600"/>
                </a:solidFill>
              </a:rPr>
              <a:t> </a:t>
            </a:r>
            <a:r>
              <a:rPr lang="en-US" b="1" dirty="0" err="1">
                <a:solidFill>
                  <a:srgbClr val="FF6600"/>
                </a:solidFill>
              </a:rPr>
              <a:t>Flächen</a:t>
            </a:r>
            <a:r>
              <a:rPr lang="en-US" b="1" dirty="0">
                <a:solidFill>
                  <a:srgbClr val="FF6600"/>
                </a:solidFill>
              </a:rPr>
              <a:t> </a:t>
            </a:r>
            <a:r>
              <a:rPr lang="en-US" b="1" dirty="0" err="1">
                <a:solidFill>
                  <a:srgbClr val="FF6600"/>
                </a:solidFill>
              </a:rPr>
              <a:t>im</a:t>
            </a:r>
            <a:r>
              <a:rPr lang="en-US" b="1" dirty="0">
                <a:solidFill>
                  <a:srgbClr val="FF6600"/>
                </a:solidFill>
              </a:rPr>
              <a:t> </a:t>
            </a:r>
            <a:r>
              <a:rPr lang="en-US" b="1" dirty="0" err="1">
                <a:solidFill>
                  <a:srgbClr val="FF6600"/>
                </a:solidFill>
              </a:rPr>
              <a:t>Donaueinzugsgebiet</a:t>
            </a:r>
            <a:endParaRPr lang="en-US" b="1" dirty="0">
              <a:solidFill>
                <a:srgbClr val="FF6600"/>
              </a:solidFill>
            </a:endParaRPr>
          </a:p>
        </p:txBody>
      </p:sp>
      <p:sp>
        <p:nvSpPr>
          <p:cNvPr id="15" name="Text Placeholder 2">
            <a:extLst>
              <a:ext uri="{FF2B5EF4-FFF2-40B4-BE49-F238E27FC236}">
                <a16:creationId xmlns:a16="http://schemas.microsoft.com/office/drawing/2014/main" id="{5ACCE780-FB6B-4159-8A44-D5CC039D7CC5}"/>
              </a:ext>
            </a:extLst>
          </p:cNvPr>
          <p:cNvSpPr txBox="1">
            <a:spLocks/>
          </p:cNvSpPr>
          <p:nvPr/>
        </p:nvSpPr>
        <p:spPr>
          <a:xfrm>
            <a:off x="621747" y="652101"/>
            <a:ext cx="11617291" cy="492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err="1">
                <a:solidFill>
                  <a:srgbClr val="FF6600"/>
                </a:solidFill>
              </a:rPr>
              <a:t>Änderungen</a:t>
            </a:r>
            <a:r>
              <a:rPr lang="en-US" sz="2000" b="1" dirty="0">
                <a:solidFill>
                  <a:srgbClr val="FF6600"/>
                </a:solidFill>
              </a:rPr>
              <a:t> von 1971-2000 </a:t>
            </a:r>
            <a:r>
              <a:rPr lang="en-US" sz="2000" b="1" dirty="0" err="1">
                <a:solidFill>
                  <a:srgbClr val="FF6600"/>
                </a:solidFill>
              </a:rPr>
              <a:t>zu</a:t>
            </a:r>
            <a:r>
              <a:rPr lang="en-US" sz="2000" b="1" dirty="0">
                <a:solidFill>
                  <a:srgbClr val="FF6600"/>
                </a:solidFill>
              </a:rPr>
              <a:t> “</a:t>
            </a:r>
            <a:r>
              <a:rPr lang="en-US" sz="2000" b="1" dirty="0" err="1">
                <a:solidFill>
                  <a:srgbClr val="FF6600"/>
                </a:solidFill>
              </a:rPr>
              <a:t>jetzt</a:t>
            </a:r>
            <a:r>
              <a:rPr lang="en-US" sz="2000" b="1" dirty="0">
                <a:solidFill>
                  <a:srgbClr val="FF6600"/>
                </a:solidFill>
              </a:rPr>
              <a:t>” 2006-2035</a:t>
            </a:r>
          </a:p>
        </p:txBody>
      </p:sp>
      <p:sp>
        <p:nvSpPr>
          <p:cNvPr id="16" name="Rectangle 15">
            <a:extLst>
              <a:ext uri="{FF2B5EF4-FFF2-40B4-BE49-F238E27FC236}">
                <a16:creationId xmlns:a16="http://schemas.microsoft.com/office/drawing/2014/main" id="{DA4E3C1E-26A0-4EE4-B7CC-03498ACD1A7C}"/>
              </a:ext>
            </a:extLst>
          </p:cNvPr>
          <p:cNvSpPr/>
          <p:nvPr/>
        </p:nvSpPr>
        <p:spPr>
          <a:xfrm>
            <a:off x="6794241" y="6425807"/>
            <a:ext cx="1878335" cy="307777"/>
          </a:xfrm>
          <a:prstGeom prst="rect">
            <a:avLst/>
          </a:prstGeom>
        </p:spPr>
        <p:txBody>
          <a:bodyPr wrap="none">
            <a:spAutoFit/>
          </a:bodyPr>
          <a:lstStyle/>
          <a:p>
            <a:r>
              <a:rPr lang="de-DE" altLang="en-US" sz="1400" dirty="0">
                <a:ea typeface="ヒラギノ角ゴ Pro W3"/>
                <a:cs typeface="ヒラギノ角ゴ Pro W3"/>
              </a:rPr>
              <a:t>Hattermann et al. 2018</a:t>
            </a:r>
            <a:endParaRPr lang="en-DE" sz="1400" dirty="0"/>
          </a:p>
        </p:txBody>
      </p:sp>
    </p:spTree>
    <p:extLst>
      <p:ext uri="{BB962C8B-B14F-4D97-AF65-F5344CB8AC3E}">
        <p14:creationId xmlns:p14="http://schemas.microsoft.com/office/powerpoint/2010/main" val="1778478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215D31-2C76-4BD0-8F9E-E2259BFA87D8}"/>
              </a:ext>
            </a:extLst>
          </p:cNvPr>
          <p:cNvSpPr>
            <a:spLocks noGrp="1"/>
          </p:cNvSpPr>
          <p:nvPr>
            <p:ph idx="1"/>
          </p:nvPr>
        </p:nvSpPr>
        <p:spPr/>
        <p:txBody>
          <a:bodyPr/>
          <a:lstStyle/>
          <a:p>
            <a:pPr marL="342900" indent="-342900">
              <a:buFont typeface="Arial" panose="020B0604020202020204" pitchFamily="34" charset="0"/>
              <a:buChar char="•"/>
            </a:pPr>
            <a:r>
              <a:rPr lang="de-DE" sz="3200" b="1" dirty="0">
                <a:solidFill>
                  <a:schemeClr val="bg2">
                    <a:lumMod val="75000"/>
                  </a:schemeClr>
                </a:solidFill>
              </a:rPr>
              <a:t>Einführung</a:t>
            </a:r>
          </a:p>
          <a:p>
            <a:pPr marL="342900" indent="-342900">
              <a:buFont typeface="Arial" panose="020B0604020202020204" pitchFamily="34" charset="0"/>
              <a:buChar char="•"/>
            </a:pPr>
            <a:r>
              <a:rPr lang="de-DE" sz="3200" b="1" dirty="0">
                <a:solidFill>
                  <a:schemeClr val="bg2">
                    <a:lumMod val="75000"/>
                  </a:schemeClr>
                </a:solidFill>
              </a:rPr>
              <a:t>Sind schon mehr Extreme zu beobachten?</a:t>
            </a:r>
          </a:p>
          <a:p>
            <a:pPr marL="342900" indent="-342900">
              <a:buFont typeface="Arial" panose="020B0604020202020204" pitchFamily="34" charset="0"/>
              <a:buChar char="•"/>
            </a:pPr>
            <a:r>
              <a:rPr lang="de-DE" sz="3200" b="1" dirty="0">
                <a:solidFill>
                  <a:schemeClr val="bg2">
                    <a:lumMod val="75000"/>
                  </a:schemeClr>
                </a:solidFill>
              </a:rPr>
              <a:t>Ist es der Klimawandel</a:t>
            </a:r>
          </a:p>
          <a:p>
            <a:pPr marL="342900" indent="-342900">
              <a:buFont typeface="Arial" panose="020B0604020202020204" pitchFamily="34" charset="0"/>
              <a:buChar char="•"/>
            </a:pPr>
            <a:r>
              <a:rPr lang="de-DE" sz="3200" b="1" dirty="0"/>
              <a:t>Wie sieht die Zukunft aus?</a:t>
            </a:r>
            <a:endParaRPr lang="en-DE" sz="3200" b="1" dirty="0"/>
          </a:p>
        </p:txBody>
      </p:sp>
      <p:sp>
        <p:nvSpPr>
          <p:cNvPr id="3" name="Footer Placeholder 2">
            <a:extLst>
              <a:ext uri="{FF2B5EF4-FFF2-40B4-BE49-F238E27FC236}">
                <a16:creationId xmlns:a16="http://schemas.microsoft.com/office/drawing/2014/main" id="{9F06D434-5FE7-4187-B89F-DF6EC03A83A0}"/>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A526F7C1-EE3D-454D-A07E-8A4F36BEA4F6}"/>
              </a:ext>
            </a:extLst>
          </p:cNvPr>
          <p:cNvSpPr>
            <a:spLocks noGrp="1"/>
          </p:cNvSpPr>
          <p:nvPr>
            <p:ph type="sldNum" sz="quarter" idx="12"/>
          </p:nvPr>
        </p:nvSpPr>
        <p:spPr/>
        <p:txBody>
          <a:bodyPr/>
          <a:lstStyle/>
          <a:p>
            <a:fld id="{1B44015D-9407-488E-8AD7-722ADB5AEF29}" type="slidenum">
              <a:rPr lang="de-DE" smtClean="0"/>
              <a:t>24</a:t>
            </a:fld>
            <a:endParaRPr lang="de-DE" dirty="0"/>
          </a:p>
        </p:txBody>
      </p:sp>
      <p:sp>
        <p:nvSpPr>
          <p:cNvPr id="5" name="Title 4">
            <a:extLst>
              <a:ext uri="{FF2B5EF4-FFF2-40B4-BE49-F238E27FC236}">
                <a16:creationId xmlns:a16="http://schemas.microsoft.com/office/drawing/2014/main" id="{BD7FBEDD-BDF0-4100-BDC6-BCBEECE805F6}"/>
              </a:ext>
            </a:extLst>
          </p:cNvPr>
          <p:cNvSpPr>
            <a:spLocks noGrp="1"/>
          </p:cNvSpPr>
          <p:nvPr>
            <p:ph type="title"/>
          </p:nvPr>
        </p:nvSpPr>
        <p:spPr/>
        <p:txBody>
          <a:bodyPr>
            <a:normAutofit/>
          </a:bodyPr>
          <a:lstStyle/>
          <a:p>
            <a:r>
              <a:rPr lang="de-DE" sz="4000" dirty="0"/>
              <a:t>Mehr Extreme das neue Normal?</a:t>
            </a:r>
            <a:endParaRPr lang="en-DE" sz="4000" dirty="0"/>
          </a:p>
        </p:txBody>
      </p:sp>
    </p:spTree>
    <p:extLst>
      <p:ext uri="{BB962C8B-B14F-4D97-AF65-F5344CB8AC3E}">
        <p14:creationId xmlns:p14="http://schemas.microsoft.com/office/powerpoint/2010/main" val="985555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D7E5F1-0A69-43B1-A736-37D2F7F53B59}"/>
              </a:ext>
            </a:extLst>
          </p:cNvPr>
          <p:cNvSpPr>
            <a:spLocks noGrp="1"/>
          </p:cNvSpPr>
          <p:nvPr>
            <p:ph type="sldNum" sz="quarter" idx="10"/>
          </p:nvPr>
        </p:nvSpPr>
        <p:spPr/>
        <p:txBody>
          <a:bodyPr/>
          <a:lstStyle/>
          <a:p>
            <a:pPr>
              <a:defRPr/>
            </a:pPr>
            <a:fld id="{8FA5967C-CA59-42A7-8CBF-8D8DAC0F5819}" type="slidenum">
              <a:rPr lang="en-US" smtClean="0"/>
              <a:t>25</a:t>
            </a:fld>
            <a:endParaRPr lang="en-US"/>
          </a:p>
        </p:txBody>
      </p:sp>
      <p:pic>
        <p:nvPicPr>
          <p:cNvPr id="4" name="Picture 3">
            <a:extLst>
              <a:ext uri="{FF2B5EF4-FFF2-40B4-BE49-F238E27FC236}">
                <a16:creationId xmlns:a16="http://schemas.microsoft.com/office/drawing/2014/main" id="{5163359C-9683-4FB1-AE6A-2A3FE8A2F6F2}"/>
              </a:ext>
            </a:extLst>
          </p:cNvPr>
          <p:cNvPicPr>
            <a:picLocks noChangeAspect="1"/>
          </p:cNvPicPr>
          <p:nvPr/>
        </p:nvPicPr>
        <p:blipFill rotWithShape="1">
          <a:blip r:embed="rId2"/>
          <a:srcRect l="896" t="1685"/>
          <a:stretch/>
        </p:blipFill>
        <p:spPr>
          <a:xfrm>
            <a:off x="1910457" y="260648"/>
            <a:ext cx="8371087" cy="5978299"/>
          </a:xfrm>
          <a:prstGeom prst="rect">
            <a:avLst/>
          </a:prstGeom>
        </p:spPr>
      </p:pic>
      <p:sp>
        <p:nvSpPr>
          <p:cNvPr id="5" name="TextBox 4">
            <a:extLst>
              <a:ext uri="{FF2B5EF4-FFF2-40B4-BE49-F238E27FC236}">
                <a16:creationId xmlns:a16="http://schemas.microsoft.com/office/drawing/2014/main" id="{8F405F29-4088-4CD9-8B06-6F0D2803989F}"/>
              </a:ext>
            </a:extLst>
          </p:cNvPr>
          <p:cNvSpPr txBox="1"/>
          <p:nvPr/>
        </p:nvSpPr>
        <p:spPr>
          <a:xfrm>
            <a:off x="6384032" y="6321928"/>
            <a:ext cx="4865178" cy="420564"/>
          </a:xfrm>
          <a:prstGeom prst="rect">
            <a:avLst/>
          </a:prstGeom>
          <a:noFill/>
        </p:spPr>
        <p:txBody>
          <a:bodyPr wrap="none" rtlCol="0">
            <a:spAutoFit/>
          </a:bodyPr>
          <a:lstStyle/>
          <a:p>
            <a:r>
              <a:rPr lang="de-DE" sz="2133" dirty="0"/>
              <a:t>IPCC AR6 2021 </a:t>
            </a:r>
            <a:r>
              <a:rPr lang="de-DE" sz="2133" dirty="0" err="1"/>
              <a:t>summary</a:t>
            </a:r>
            <a:r>
              <a:rPr lang="de-DE" sz="2133" dirty="0"/>
              <a:t> </a:t>
            </a:r>
            <a:r>
              <a:rPr lang="de-DE" sz="2133" dirty="0" err="1"/>
              <a:t>for</a:t>
            </a:r>
            <a:r>
              <a:rPr lang="de-DE" sz="2133" dirty="0"/>
              <a:t> </a:t>
            </a:r>
            <a:r>
              <a:rPr lang="de-DE" sz="2133" dirty="0" err="1"/>
              <a:t>policy</a:t>
            </a:r>
            <a:r>
              <a:rPr lang="de-DE" sz="2133" dirty="0"/>
              <a:t> </a:t>
            </a:r>
            <a:r>
              <a:rPr lang="de-DE" sz="2133" dirty="0" err="1"/>
              <a:t>makers</a:t>
            </a:r>
            <a:endParaRPr lang="en-DE" sz="2133" dirty="0"/>
          </a:p>
        </p:txBody>
      </p:sp>
    </p:spTree>
    <p:extLst>
      <p:ext uri="{BB962C8B-B14F-4D97-AF65-F5344CB8AC3E}">
        <p14:creationId xmlns:p14="http://schemas.microsoft.com/office/powerpoint/2010/main" val="3981283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de-DE" altLang="en-US" dirty="0"/>
              <a:t>Durchschnittliches Klimaszenario</a:t>
            </a:r>
            <a:endParaRPr lang="en-US" altLang="en-US" dirty="0">
              <a:solidFill>
                <a:srgbClr val="FF0000"/>
              </a:solidFill>
            </a:endParaRPr>
          </a:p>
        </p:txBody>
      </p:sp>
      <p:sp>
        <p:nvSpPr>
          <p:cNvPr id="2" name="Rectangle 1"/>
          <p:cNvSpPr/>
          <p:nvPr/>
        </p:nvSpPr>
        <p:spPr>
          <a:xfrm>
            <a:off x="9360363" y="6357657"/>
            <a:ext cx="1914435" cy="420564"/>
          </a:xfrm>
          <a:prstGeom prst="rect">
            <a:avLst/>
          </a:prstGeom>
        </p:spPr>
        <p:txBody>
          <a:bodyPr wrap="none">
            <a:spAutoFit/>
          </a:bodyPr>
          <a:lstStyle/>
          <a:p>
            <a:r>
              <a:rPr lang="de-DE" altLang="en-US" sz="2133" dirty="0"/>
              <a:t>(</a:t>
            </a:r>
            <a:r>
              <a:rPr lang="en-GB" altLang="en-US" sz="2133" dirty="0" err="1">
                <a:cs typeface="Arial" charset="0"/>
              </a:rPr>
              <a:t>Nishioka</a:t>
            </a:r>
            <a:r>
              <a:rPr lang="en-GB" altLang="en-US" sz="2133" dirty="0">
                <a:cs typeface="Arial" charset="0"/>
              </a:rPr>
              <a:t> 2008)</a:t>
            </a:r>
            <a:endParaRPr lang="de-DE" sz="2133" dirty="0"/>
          </a:p>
        </p:txBody>
      </p:sp>
      <p:pic>
        <p:nvPicPr>
          <p:cNvPr id="3" name="nishioka_erderwaermung_1min">
            <a:hlinkClick r:id="" action="ppaction://media"/>
            <a:extLst>
              <a:ext uri="{FF2B5EF4-FFF2-40B4-BE49-F238E27FC236}">
                <a16:creationId xmlns:a16="http://schemas.microsoft.com/office/drawing/2014/main" id="{FE02FF97-0B74-4F58-9698-EC624C8132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3542" y="1256240"/>
            <a:ext cx="8796337" cy="5101417"/>
          </a:xfrm>
          <a:prstGeom prst="rect">
            <a:avLst/>
          </a:prstGeom>
        </p:spPr>
      </p:pic>
    </p:spTree>
    <p:extLst>
      <p:ext uri="{BB962C8B-B14F-4D97-AF65-F5344CB8AC3E}">
        <p14:creationId xmlns:p14="http://schemas.microsoft.com/office/powerpoint/2010/main" val="10790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9DF239-FAC9-40E2-AB91-ECACDB5CCE60}"/>
              </a:ext>
            </a:extLst>
          </p:cNvPr>
          <p:cNvSpPr>
            <a:spLocks noGrp="1"/>
          </p:cNvSpPr>
          <p:nvPr>
            <p:ph type="sldNum" sz="quarter" idx="10"/>
          </p:nvPr>
        </p:nvSpPr>
        <p:spPr/>
        <p:txBody>
          <a:bodyPr/>
          <a:lstStyle/>
          <a:p>
            <a:pPr>
              <a:defRPr/>
            </a:pPr>
            <a:fld id="{8FA5967C-CA59-42A7-8CBF-8D8DAC0F5819}" type="slidenum">
              <a:rPr lang="en-US" smtClean="0"/>
              <a:t>27</a:t>
            </a:fld>
            <a:endParaRPr lang="en-US"/>
          </a:p>
        </p:txBody>
      </p:sp>
      <p:pic>
        <p:nvPicPr>
          <p:cNvPr id="4" name="Picture 3">
            <a:extLst>
              <a:ext uri="{FF2B5EF4-FFF2-40B4-BE49-F238E27FC236}">
                <a16:creationId xmlns:a16="http://schemas.microsoft.com/office/drawing/2014/main" id="{53462352-3CBB-41CA-90E4-B8D5E5A6B5B6}"/>
              </a:ext>
            </a:extLst>
          </p:cNvPr>
          <p:cNvPicPr>
            <a:picLocks noChangeAspect="1"/>
          </p:cNvPicPr>
          <p:nvPr/>
        </p:nvPicPr>
        <p:blipFill>
          <a:blip r:embed="rId2"/>
          <a:stretch>
            <a:fillRect/>
          </a:stretch>
        </p:blipFill>
        <p:spPr>
          <a:xfrm>
            <a:off x="2255573" y="80434"/>
            <a:ext cx="7285736" cy="6257799"/>
          </a:xfrm>
          <a:prstGeom prst="rect">
            <a:avLst/>
          </a:prstGeom>
        </p:spPr>
      </p:pic>
      <p:sp>
        <p:nvSpPr>
          <p:cNvPr id="5" name="TextBox 4">
            <a:extLst>
              <a:ext uri="{FF2B5EF4-FFF2-40B4-BE49-F238E27FC236}">
                <a16:creationId xmlns:a16="http://schemas.microsoft.com/office/drawing/2014/main" id="{20857505-FA1A-4230-A8AE-1D5490575293}"/>
              </a:ext>
            </a:extLst>
          </p:cNvPr>
          <p:cNvSpPr txBox="1"/>
          <p:nvPr/>
        </p:nvSpPr>
        <p:spPr>
          <a:xfrm>
            <a:off x="6384032" y="6321928"/>
            <a:ext cx="4865178" cy="420564"/>
          </a:xfrm>
          <a:prstGeom prst="rect">
            <a:avLst/>
          </a:prstGeom>
          <a:noFill/>
        </p:spPr>
        <p:txBody>
          <a:bodyPr wrap="none" rtlCol="0">
            <a:spAutoFit/>
          </a:bodyPr>
          <a:lstStyle/>
          <a:p>
            <a:r>
              <a:rPr lang="de-DE" sz="2133" dirty="0"/>
              <a:t>IPCC AR6 2021 </a:t>
            </a:r>
            <a:r>
              <a:rPr lang="de-DE" sz="2133" dirty="0" err="1"/>
              <a:t>summary</a:t>
            </a:r>
            <a:r>
              <a:rPr lang="de-DE" sz="2133" dirty="0"/>
              <a:t> </a:t>
            </a:r>
            <a:r>
              <a:rPr lang="de-DE" sz="2133" dirty="0" err="1"/>
              <a:t>for</a:t>
            </a:r>
            <a:r>
              <a:rPr lang="de-DE" sz="2133" dirty="0"/>
              <a:t> </a:t>
            </a:r>
            <a:r>
              <a:rPr lang="de-DE" sz="2133" dirty="0" err="1"/>
              <a:t>policy</a:t>
            </a:r>
            <a:r>
              <a:rPr lang="de-DE" sz="2133" dirty="0"/>
              <a:t> </a:t>
            </a:r>
            <a:r>
              <a:rPr lang="de-DE" sz="2133" dirty="0" err="1"/>
              <a:t>makers</a:t>
            </a:r>
            <a:endParaRPr lang="en-DE" sz="2133" dirty="0"/>
          </a:p>
        </p:txBody>
      </p:sp>
    </p:spTree>
    <p:extLst>
      <p:ext uri="{BB962C8B-B14F-4D97-AF65-F5344CB8AC3E}">
        <p14:creationId xmlns:p14="http://schemas.microsoft.com/office/powerpoint/2010/main" val="1668166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F27CA4-201E-4B3A-A5DA-D563D2F3A976}"/>
              </a:ext>
            </a:extLst>
          </p:cNvPr>
          <p:cNvSpPr>
            <a:spLocks noGrp="1"/>
          </p:cNvSpPr>
          <p:nvPr>
            <p:ph type="sldNum" sz="quarter" idx="10"/>
          </p:nvPr>
        </p:nvSpPr>
        <p:spPr/>
        <p:txBody>
          <a:bodyPr/>
          <a:lstStyle/>
          <a:p>
            <a:pPr>
              <a:defRPr/>
            </a:pPr>
            <a:fld id="{8FA5967C-CA59-42A7-8CBF-8D8DAC0F5819}" type="slidenum">
              <a:rPr lang="en-US" smtClean="0"/>
              <a:t>28</a:t>
            </a:fld>
            <a:endParaRPr lang="en-US"/>
          </a:p>
        </p:txBody>
      </p:sp>
      <p:pic>
        <p:nvPicPr>
          <p:cNvPr id="4" name="Picture 3">
            <a:extLst>
              <a:ext uri="{FF2B5EF4-FFF2-40B4-BE49-F238E27FC236}">
                <a16:creationId xmlns:a16="http://schemas.microsoft.com/office/drawing/2014/main" id="{40C75C81-AD2D-43FB-B079-93E0AC2E332F}"/>
              </a:ext>
            </a:extLst>
          </p:cNvPr>
          <p:cNvPicPr>
            <a:picLocks noChangeAspect="1"/>
          </p:cNvPicPr>
          <p:nvPr/>
        </p:nvPicPr>
        <p:blipFill>
          <a:blip r:embed="rId2"/>
          <a:stretch>
            <a:fillRect/>
          </a:stretch>
        </p:blipFill>
        <p:spPr>
          <a:xfrm>
            <a:off x="1103446" y="260649"/>
            <a:ext cx="9766300" cy="56261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AD6561B-CFCD-496A-9412-59449E8B6DA0}"/>
              </a:ext>
            </a:extLst>
          </p:cNvPr>
          <p:cNvSpPr txBox="1"/>
          <p:nvPr/>
        </p:nvSpPr>
        <p:spPr>
          <a:xfrm>
            <a:off x="6384032" y="6321928"/>
            <a:ext cx="4865178" cy="420564"/>
          </a:xfrm>
          <a:prstGeom prst="rect">
            <a:avLst/>
          </a:prstGeom>
          <a:noFill/>
        </p:spPr>
        <p:txBody>
          <a:bodyPr wrap="none" rtlCol="0">
            <a:spAutoFit/>
          </a:bodyPr>
          <a:lstStyle/>
          <a:p>
            <a:r>
              <a:rPr lang="de-DE" sz="2133" dirty="0"/>
              <a:t>IPCC AR6 2021 </a:t>
            </a:r>
            <a:r>
              <a:rPr lang="de-DE" sz="2133" dirty="0" err="1"/>
              <a:t>summary</a:t>
            </a:r>
            <a:r>
              <a:rPr lang="de-DE" sz="2133" dirty="0"/>
              <a:t> </a:t>
            </a:r>
            <a:r>
              <a:rPr lang="de-DE" sz="2133" dirty="0" err="1"/>
              <a:t>for</a:t>
            </a:r>
            <a:r>
              <a:rPr lang="de-DE" sz="2133" dirty="0"/>
              <a:t> </a:t>
            </a:r>
            <a:r>
              <a:rPr lang="de-DE" sz="2133" dirty="0" err="1"/>
              <a:t>policy</a:t>
            </a:r>
            <a:r>
              <a:rPr lang="de-DE" sz="2133" dirty="0"/>
              <a:t> </a:t>
            </a:r>
            <a:r>
              <a:rPr lang="de-DE" sz="2133" dirty="0" err="1"/>
              <a:t>makers</a:t>
            </a:r>
            <a:endParaRPr lang="en-DE" sz="2133" dirty="0"/>
          </a:p>
        </p:txBody>
      </p:sp>
    </p:spTree>
    <p:extLst>
      <p:ext uri="{BB962C8B-B14F-4D97-AF65-F5344CB8AC3E}">
        <p14:creationId xmlns:p14="http://schemas.microsoft.com/office/powerpoint/2010/main" val="1217653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94F204-108E-4C99-BC07-F465C7A67E02}"/>
              </a:ext>
            </a:extLst>
          </p:cNvPr>
          <p:cNvSpPr>
            <a:spLocks noGrp="1"/>
          </p:cNvSpPr>
          <p:nvPr>
            <p:ph type="sldNum" sz="quarter" idx="10"/>
          </p:nvPr>
        </p:nvSpPr>
        <p:spPr/>
        <p:txBody>
          <a:bodyPr/>
          <a:lstStyle/>
          <a:p>
            <a:pPr>
              <a:defRPr/>
            </a:pPr>
            <a:fld id="{8FA5967C-CA59-42A7-8CBF-8D8DAC0F5819}" type="slidenum">
              <a:rPr lang="en-US" smtClean="0"/>
              <a:t>29</a:t>
            </a:fld>
            <a:endParaRPr lang="en-US"/>
          </a:p>
        </p:txBody>
      </p:sp>
      <p:pic>
        <p:nvPicPr>
          <p:cNvPr id="4" name="Picture 3">
            <a:extLst>
              <a:ext uri="{FF2B5EF4-FFF2-40B4-BE49-F238E27FC236}">
                <a16:creationId xmlns:a16="http://schemas.microsoft.com/office/drawing/2014/main" id="{7F65DE7A-AE51-4642-9EF7-523CE348A935}"/>
              </a:ext>
            </a:extLst>
          </p:cNvPr>
          <p:cNvPicPr>
            <a:picLocks noChangeAspect="1"/>
          </p:cNvPicPr>
          <p:nvPr/>
        </p:nvPicPr>
        <p:blipFill>
          <a:blip r:embed="rId2"/>
          <a:stretch>
            <a:fillRect/>
          </a:stretch>
        </p:blipFill>
        <p:spPr>
          <a:xfrm>
            <a:off x="1007435" y="164637"/>
            <a:ext cx="9906000" cy="58928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4A9D3C3-3F46-420D-BB45-B201BE1ECB1D}"/>
              </a:ext>
            </a:extLst>
          </p:cNvPr>
          <p:cNvSpPr txBox="1"/>
          <p:nvPr/>
        </p:nvSpPr>
        <p:spPr>
          <a:xfrm>
            <a:off x="6384032" y="6321928"/>
            <a:ext cx="4865178" cy="420564"/>
          </a:xfrm>
          <a:prstGeom prst="rect">
            <a:avLst/>
          </a:prstGeom>
          <a:noFill/>
        </p:spPr>
        <p:txBody>
          <a:bodyPr wrap="none" rtlCol="0">
            <a:spAutoFit/>
          </a:bodyPr>
          <a:lstStyle/>
          <a:p>
            <a:r>
              <a:rPr lang="de-DE" sz="2133" dirty="0"/>
              <a:t>IPCC AR6 2021 </a:t>
            </a:r>
            <a:r>
              <a:rPr lang="de-DE" sz="2133" dirty="0" err="1"/>
              <a:t>summary</a:t>
            </a:r>
            <a:r>
              <a:rPr lang="de-DE" sz="2133" dirty="0"/>
              <a:t> </a:t>
            </a:r>
            <a:r>
              <a:rPr lang="de-DE" sz="2133" dirty="0" err="1"/>
              <a:t>for</a:t>
            </a:r>
            <a:r>
              <a:rPr lang="de-DE" sz="2133" dirty="0"/>
              <a:t> </a:t>
            </a:r>
            <a:r>
              <a:rPr lang="de-DE" sz="2133" dirty="0" err="1"/>
              <a:t>policy</a:t>
            </a:r>
            <a:r>
              <a:rPr lang="de-DE" sz="2133" dirty="0"/>
              <a:t> </a:t>
            </a:r>
            <a:r>
              <a:rPr lang="de-DE" sz="2133" dirty="0" err="1"/>
              <a:t>makers</a:t>
            </a:r>
            <a:endParaRPr lang="en-DE" sz="2133" dirty="0"/>
          </a:p>
        </p:txBody>
      </p:sp>
    </p:spTree>
    <p:extLst>
      <p:ext uri="{BB962C8B-B14F-4D97-AF65-F5344CB8AC3E}">
        <p14:creationId xmlns:p14="http://schemas.microsoft.com/office/powerpoint/2010/main" val="1865684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3"/>
          <p:cNvSpPr>
            <a:spLocks noGrp="1"/>
          </p:cNvSpPr>
          <p:nvPr>
            <p:ph type="sldNum" sz="quarter" idx="10"/>
          </p:nvPr>
        </p:nvSpPr>
        <p:spPr/>
        <p:txBody>
          <a:bodyPr/>
          <a:lstStyle/>
          <a:p>
            <a:pPr>
              <a:defRPr/>
            </a:pPr>
            <a:endParaRPr lang="en-US" dirty="0"/>
          </a:p>
        </p:txBody>
      </p:sp>
      <p:sp>
        <p:nvSpPr>
          <p:cNvPr id="5123" name="Rectangle 5"/>
          <p:cNvSpPr>
            <a:spLocks noGrp="1" noChangeArrowheads="1"/>
          </p:cNvSpPr>
          <p:nvPr>
            <p:ph type="title"/>
          </p:nvPr>
        </p:nvSpPr>
        <p:spPr>
          <a:xfrm>
            <a:off x="527052" y="274639"/>
            <a:ext cx="11233149" cy="633412"/>
          </a:xfrm>
        </p:spPr>
        <p:txBody>
          <a:bodyPr/>
          <a:lstStyle/>
          <a:p>
            <a:pPr eaLnBrk="1" hangingPunct="1"/>
            <a:r>
              <a:rPr lang="de-DE" sz="3733" dirty="0"/>
              <a:t>Das Potsdam Institut für Klimafolgenforschung</a:t>
            </a:r>
            <a:endParaRPr lang="en-US" sz="3733" dirty="0"/>
          </a:p>
        </p:txBody>
      </p:sp>
      <p:grpSp>
        <p:nvGrpSpPr>
          <p:cNvPr id="35" name="Group 34"/>
          <p:cNvGrpSpPr/>
          <p:nvPr/>
        </p:nvGrpSpPr>
        <p:grpSpPr>
          <a:xfrm>
            <a:off x="911431" y="903245"/>
            <a:ext cx="9969500" cy="5124463"/>
            <a:chOff x="827088" y="1003301"/>
            <a:chExt cx="7477125" cy="5124464"/>
          </a:xfrm>
        </p:grpSpPr>
        <p:pic>
          <p:nvPicPr>
            <p:cNvPr id="36" name="Picture 8"/>
            <p:cNvPicPr>
              <a:picLocks noChangeAspect="1" noChangeArrowheads="1"/>
            </p:cNvPicPr>
            <p:nvPr/>
          </p:nvPicPr>
          <p:blipFill>
            <a:blip r:embed="rId3">
              <a:lum contrast="8000"/>
              <a:extLst>
                <a:ext uri="{28A0092B-C50C-407E-A947-70E740481C1C}">
                  <a14:useLocalDpi xmlns:a14="http://schemas.microsoft.com/office/drawing/2010/main" val="0"/>
                </a:ext>
              </a:extLst>
            </a:blip>
            <a:stretch>
              <a:fillRect/>
            </a:stretch>
          </p:blipFill>
          <p:spPr bwMode="auto">
            <a:xfrm>
              <a:off x="827088" y="1003301"/>
              <a:ext cx="7477125" cy="501967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7" name="Group 9"/>
            <p:cNvGrpSpPr>
              <a:grpSpLocks/>
            </p:cNvGrpSpPr>
            <p:nvPr/>
          </p:nvGrpSpPr>
          <p:grpSpPr bwMode="auto">
            <a:xfrm>
              <a:off x="2909054" y="1357301"/>
              <a:ext cx="539552" cy="392509"/>
              <a:chOff x="1588" y="520"/>
              <a:chExt cx="412" cy="298"/>
            </a:xfrm>
          </p:grpSpPr>
          <p:sp>
            <p:nvSpPr>
              <p:cNvPr id="67" name="AutoShape 10"/>
              <p:cNvSpPr>
                <a:spLocks noChangeArrowheads="1"/>
              </p:cNvSpPr>
              <p:nvPr/>
            </p:nvSpPr>
            <p:spPr bwMode="auto">
              <a:xfrm>
                <a:off x="1623" y="520"/>
                <a:ext cx="340" cy="183"/>
              </a:xfrm>
              <a:prstGeom prst="roundRect">
                <a:avLst>
                  <a:gd name="adj" fmla="val 546"/>
                </a:avLst>
              </a:prstGeom>
              <a:solidFill>
                <a:srgbClr val="B9FFB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sz="2400">
                  <a:solidFill>
                    <a:srgbClr val="000000"/>
                  </a:solidFill>
                  <a:latin typeface="Arial" charset="0"/>
                  <a:ea typeface="ヒラギノ角ゴ Pro W3" pitchFamily="48" charset="-128"/>
                </a:endParaRPr>
              </a:p>
            </p:txBody>
          </p:sp>
          <p:sp>
            <p:nvSpPr>
              <p:cNvPr id="68" name="AutoShape 11"/>
              <p:cNvSpPr>
                <a:spLocks noChangeArrowheads="1"/>
              </p:cNvSpPr>
              <p:nvPr/>
            </p:nvSpPr>
            <p:spPr bwMode="auto">
              <a:xfrm>
                <a:off x="1588" y="520"/>
                <a:ext cx="412" cy="298"/>
              </a:xfrm>
              <a:prstGeom prst="roundRect">
                <a:avLst>
                  <a:gd name="adj" fmla="val 546"/>
                </a:avLst>
              </a:prstGeom>
              <a:solidFill>
                <a:schemeClr val="bg1">
                  <a:lumMod val="85000"/>
                </a:schemeClr>
              </a:solidFill>
              <a:ln w="9525">
                <a:solidFill>
                  <a:schemeClr val="tx1">
                    <a:lumMod val="95000"/>
                    <a:lumOff val="5000"/>
                  </a:schemeClr>
                </a:solidFill>
                <a:round/>
                <a:headEnd/>
                <a:tailEnd/>
              </a:ln>
              <a:effectLst>
                <a:outerShdw blurRad="203200" sx="102000" sy="102000" algn="ctr" rotWithShape="0">
                  <a:prstClr val="black"/>
                </a:outerShdw>
              </a:effectLst>
            </p:spPr>
            <p:txBody>
              <a:bodyPr wrap="none" lIns="120000" tIns="62400" rIns="120000" bIns="62400">
                <a:spAutoFit/>
              </a:bodyPr>
              <a:lstStyle/>
              <a:p>
                <a:pPr algn="ctr">
                  <a:buClr>
                    <a:srgbClr val="000000"/>
                  </a:buClr>
                  <a:buSzPct val="100000"/>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dirty="0">
                    <a:solidFill>
                      <a:srgbClr val="000000"/>
                    </a:solidFill>
                    <a:latin typeface="Verdana" pitchFamily="34" charset="0"/>
                    <a:ea typeface="ヒラギノ角ゴ Pro W3" pitchFamily="48" charset="-128"/>
                  </a:rPr>
                  <a:t>GFZ</a:t>
                </a:r>
              </a:p>
            </p:txBody>
          </p:sp>
        </p:grpSp>
        <p:grpSp>
          <p:nvGrpSpPr>
            <p:cNvPr id="38" name="Group 12"/>
            <p:cNvGrpSpPr>
              <a:grpSpLocks/>
            </p:cNvGrpSpPr>
            <p:nvPr/>
          </p:nvGrpSpPr>
          <p:grpSpPr bwMode="auto">
            <a:xfrm>
              <a:off x="5413925" y="2208214"/>
              <a:ext cx="590067" cy="392155"/>
              <a:chOff x="3498" y="1144"/>
              <a:chExt cx="450" cy="298"/>
            </a:xfrm>
          </p:grpSpPr>
          <p:sp>
            <p:nvSpPr>
              <p:cNvPr id="65" name="AutoShape 13"/>
              <p:cNvSpPr>
                <a:spLocks noChangeArrowheads="1"/>
              </p:cNvSpPr>
              <p:nvPr/>
            </p:nvSpPr>
            <p:spPr bwMode="auto">
              <a:xfrm>
                <a:off x="3542" y="1144"/>
                <a:ext cx="371" cy="183"/>
              </a:xfrm>
              <a:prstGeom prst="roundRect">
                <a:avLst>
                  <a:gd name="adj" fmla="val 546"/>
                </a:avLst>
              </a:prstGeom>
              <a:solidFill>
                <a:srgbClr val="B9FFB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sz="2400">
                  <a:solidFill>
                    <a:srgbClr val="000000"/>
                  </a:solidFill>
                  <a:latin typeface="Arial" charset="0"/>
                  <a:ea typeface="ヒラギノ角ゴ Pro W3" pitchFamily="48" charset="-128"/>
                </a:endParaRPr>
              </a:p>
            </p:txBody>
          </p:sp>
          <p:sp>
            <p:nvSpPr>
              <p:cNvPr id="66" name="AutoShape 14"/>
              <p:cNvSpPr>
                <a:spLocks noChangeArrowheads="1"/>
              </p:cNvSpPr>
              <p:nvPr/>
            </p:nvSpPr>
            <p:spPr bwMode="auto">
              <a:xfrm>
                <a:off x="3498" y="1144"/>
                <a:ext cx="450" cy="298"/>
              </a:xfrm>
              <a:prstGeom prst="roundRect">
                <a:avLst>
                  <a:gd name="adj" fmla="val 546"/>
                </a:avLst>
              </a:prstGeom>
              <a:solidFill>
                <a:schemeClr val="bg1">
                  <a:lumMod val="85000"/>
                </a:schemeClr>
              </a:solidFill>
              <a:ln w="9525">
                <a:solidFill>
                  <a:schemeClr val="tx1">
                    <a:lumMod val="95000"/>
                    <a:lumOff val="5000"/>
                  </a:schemeClr>
                </a:solidFill>
                <a:round/>
                <a:headEnd/>
                <a:tailEnd/>
              </a:ln>
              <a:effectLst>
                <a:outerShdw blurRad="203200" sx="102000" sy="102000" algn="ctr" rotWithShape="0">
                  <a:prstClr val="black"/>
                </a:outerShdw>
              </a:effectLst>
            </p:spPr>
            <p:txBody>
              <a:bodyPr wrap="none" lIns="120000" tIns="62400" rIns="120000" bIns="62400">
                <a:spAutoFit/>
              </a:bodyPr>
              <a:lstStyle/>
              <a:p>
                <a:pPr algn="ctr">
                  <a:buClr>
                    <a:srgbClr val="000000"/>
                  </a:buClr>
                  <a:buSzPct val="100000"/>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dirty="0">
                    <a:solidFill>
                      <a:srgbClr val="000000"/>
                    </a:solidFill>
                    <a:latin typeface="Verdana" pitchFamily="34" charset="0"/>
                    <a:ea typeface="ヒラギノ角ゴ Pro W3" pitchFamily="48" charset="-128"/>
                  </a:rPr>
                  <a:t>AWI</a:t>
                </a:r>
              </a:p>
            </p:txBody>
          </p:sp>
        </p:grpSp>
        <p:grpSp>
          <p:nvGrpSpPr>
            <p:cNvPr id="39" name="Group 15"/>
            <p:cNvGrpSpPr>
              <a:grpSpLocks/>
            </p:cNvGrpSpPr>
            <p:nvPr/>
          </p:nvGrpSpPr>
          <p:grpSpPr bwMode="auto">
            <a:xfrm>
              <a:off x="3081052" y="2868614"/>
              <a:ext cx="626041" cy="1325958"/>
              <a:chOff x="1861" y="1669"/>
              <a:chExt cx="480" cy="1015"/>
            </a:xfrm>
            <a:solidFill>
              <a:srgbClr val="FF9900"/>
            </a:solidFill>
          </p:grpSpPr>
          <p:sp>
            <p:nvSpPr>
              <p:cNvPr id="62" name="AutoShape 16"/>
              <p:cNvSpPr>
                <a:spLocks noChangeArrowheads="1"/>
              </p:cNvSpPr>
              <p:nvPr/>
            </p:nvSpPr>
            <p:spPr bwMode="auto">
              <a:xfrm>
                <a:off x="1975" y="1669"/>
                <a:ext cx="329" cy="183"/>
              </a:xfrm>
              <a:prstGeom prst="roundRect">
                <a:avLst>
                  <a:gd name="adj" fmla="val 546"/>
                </a:avLst>
              </a:prstGeom>
              <a:grpFill/>
              <a:ln w="9525">
                <a:solidFill>
                  <a:srgbClr val="008000"/>
                </a:solidFill>
                <a:round/>
                <a:headEnd/>
                <a:tailEnd/>
              </a:ln>
            </p:spPr>
            <p:txBody>
              <a:bodyPr wrap="none" anchor="ctr"/>
              <a:lstStyle/>
              <a:p>
                <a:pPr eaLnBrk="0" hangingPunct="0"/>
                <a:endParaRPr lang="en-US" sz="2400">
                  <a:solidFill>
                    <a:srgbClr val="000000"/>
                  </a:solidFill>
                  <a:latin typeface="Arial" charset="0"/>
                  <a:ea typeface="ヒラギノ角ゴ Pro W3" pitchFamily="48" charset="-128"/>
                </a:endParaRPr>
              </a:p>
            </p:txBody>
          </p:sp>
          <p:sp>
            <p:nvSpPr>
              <p:cNvPr id="63" name="AutoShape 17"/>
              <p:cNvSpPr>
                <a:spLocks noChangeArrowheads="1"/>
              </p:cNvSpPr>
              <p:nvPr/>
            </p:nvSpPr>
            <p:spPr bwMode="auto">
              <a:xfrm>
                <a:off x="1939" y="1669"/>
                <a:ext cx="402" cy="301"/>
              </a:xfrm>
              <a:prstGeom prst="roundRect">
                <a:avLst>
                  <a:gd name="adj" fmla="val 546"/>
                </a:avLst>
              </a:prstGeom>
              <a:grpFill/>
              <a:ln w="9525">
                <a:solidFill>
                  <a:srgbClr val="5C2100"/>
                </a:solidFill>
                <a:round/>
                <a:headEnd/>
                <a:tailEnd/>
              </a:ln>
              <a:effectLst>
                <a:outerShdw blurRad="203200" sx="102000" sy="102000" algn="ctr" rotWithShape="0">
                  <a:prstClr val="black"/>
                </a:outerShdw>
              </a:effectLst>
            </p:spPr>
            <p:txBody>
              <a:bodyPr wrap="none" lIns="120000" tIns="62400" rIns="120000" bIns="62400">
                <a:spAutoFit/>
              </a:bodyPr>
              <a:lstStyle/>
              <a:p>
                <a:pPr algn="ctr">
                  <a:buClr>
                    <a:srgbClr val="000000"/>
                  </a:buClr>
                  <a:buSzPct val="100000"/>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dirty="0">
                    <a:solidFill>
                      <a:srgbClr val="000000"/>
                    </a:solidFill>
                    <a:latin typeface="Verdana" pitchFamily="34" charset="0"/>
                    <a:ea typeface="ヒラギノ角ゴ Pro W3" pitchFamily="48" charset="-128"/>
                  </a:rPr>
                  <a:t>PIK</a:t>
                </a:r>
              </a:p>
            </p:txBody>
          </p:sp>
          <p:sp>
            <p:nvSpPr>
              <p:cNvPr id="64" name="AutoShape 17"/>
              <p:cNvSpPr>
                <a:spLocks noChangeArrowheads="1"/>
              </p:cNvSpPr>
              <p:nvPr/>
            </p:nvSpPr>
            <p:spPr bwMode="auto">
              <a:xfrm>
                <a:off x="1861" y="2383"/>
                <a:ext cx="402" cy="301"/>
              </a:xfrm>
              <a:prstGeom prst="roundRect">
                <a:avLst>
                  <a:gd name="adj" fmla="val 546"/>
                </a:avLst>
              </a:prstGeom>
              <a:grpFill/>
              <a:ln w="9525">
                <a:solidFill>
                  <a:srgbClr val="5C2100"/>
                </a:solidFill>
                <a:round/>
                <a:headEnd/>
                <a:tailEnd/>
              </a:ln>
              <a:effectLst>
                <a:outerShdw blurRad="203200" sx="102000" sy="102000" algn="ctr" rotWithShape="0">
                  <a:prstClr val="black"/>
                </a:outerShdw>
              </a:effectLst>
            </p:spPr>
            <p:txBody>
              <a:bodyPr wrap="none" lIns="120000" tIns="62400" rIns="120000" bIns="62400">
                <a:spAutoFit/>
              </a:bodyPr>
              <a:lstStyle/>
              <a:p>
                <a:pPr algn="ctr">
                  <a:buClr>
                    <a:srgbClr val="000000"/>
                  </a:buClr>
                  <a:buSzPct val="100000"/>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dirty="0">
                    <a:solidFill>
                      <a:srgbClr val="000000"/>
                    </a:solidFill>
                    <a:latin typeface="Verdana" pitchFamily="34" charset="0"/>
                    <a:ea typeface="ヒラギノ角ゴ Pro W3" pitchFamily="48" charset="-128"/>
                  </a:rPr>
                  <a:t>PIK</a:t>
                </a:r>
              </a:p>
            </p:txBody>
          </p:sp>
        </p:grpSp>
        <p:grpSp>
          <p:nvGrpSpPr>
            <p:cNvPr id="40" name="Group 18"/>
            <p:cNvGrpSpPr>
              <a:grpSpLocks/>
            </p:cNvGrpSpPr>
            <p:nvPr/>
          </p:nvGrpSpPr>
          <p:grpSpPr bwMode="auto">
            <a:xfrm>
              <a:off x="1289789" y="1985954"/>
              <a:ext cx="524974" cy="393063"/>
              <a:chOff x="421" y="951"/>
              <a:chExt cx="400" cy="300"/>
            </a:xfrm>
          </p:grpSpPr>
          <p:sp>
            <p:nvSpPr>
              <p:cNvPr id="60" name="AutoShape 19"/>
              <p:cNvSpPr>
                <a:spLocks noChangeArrowheads="1"/>
              </p:cNvSpPr>
              <p:nvPr/>
            </p:nvSpPr>
            <p:spPr bwMode="auto">
              <a:xfrm>
                <a:off x="455" y="951"/>
                <a:ext cx="329" cy="183"/>
              </a:xfrm>
              <a:prstGeom prst="roundRect">
                <a:avLst>
                  <a:gd name="adj" fmla="val 546"/>
                </a:avLst>
              </a:prstGeom>
              <a:solidFill>
                <a:srgbClr val="B9FFB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sz="2400">
                  <a:solidFill>
                    <a:srgbClr val="000000"/>
                  </a:solidFill>
                  <a:latin typeface="Arial" charset="0"/>
                  <a:ea typeface="ヒラギノ角ゴ Pro W3" pitchFamily="48" charset="-128"/>
                </a:endParaRPr>
              </a:p>
            </p:txBody>
          </p:sp>
          <p:sp>
            <p:nvSpPr>
              <p:cNvPr id="61" name="AutoShape 20"/>
              <p:cNvSpPr>
                <a:spLocks noChangeArrowheads="1"/>
              </p:cNvSpPr>
              <p:nvPr/>
            </p:nvSpPr>
            <p:spPr bwMode="auto">
              <a:xfrm>
                <a:off x="421" y="951"/>
                <a:ext cx="400" cy="300"/>
              </a:xfrm>
              <a:prstGeom prst="roundRect">
                <a:avLst>
                  <a:gd name="adj" fmla="val 546"/>
                </a:avLst>
              </a:prstGeom>
              <a:solidFill>
                <a:srgbClr val="FF9900"/>
              </a:solidFill>
              <a:ln w="9525">
                <a:solidFill>
                  <a:srgbClr val="5C2100"/>
                </a:solidFill>
                <a:round/>
                <a:headEnd/>
                <a:tailEnd/>
              </a:ln>
              <a:effectLst>
                <a:outerShdw blurRad="203200" sx="102000" sy="102000" algn="ctr" rotWithShape="0">
                  <a:prstClr val="black"/>
                </a:outerShdw>
              </a:effectLst>
            </p:spPr>
            <p:txBody>
              <a:bodyPr wrap="none" lIns="120000" tIns="62400" rIns="120000" bIns="62400">
                <a:spAutoFit/>
              </a:bodyPr>
              <a:lstStyle/>
              <a:p>
                <a:pPr algn="ctr">
                  <a:buClr>
                    <a:srgbClr val="000000"/>
                  </a:buClr>
                  <a:buSzPct val="100000"/>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dirty="0">
                    <a:solidFill>
                      <a:srgbClr val="000000"/>
                    </a:solidFill>
                    <a:latin typeface="Verdana" pitchFamily="34" charset="0"/>
                    <a:ea typeface="ヒラギノ角ゴ Pro W3" pitchFamily="48" charset="-128"/>
                  </a:rPr>
                  <a:t>PIK</a:t>
                </a:r>
              </a:p>
            </p:txBody>
          </p:sp>
        </p:grpSp>
        <p:sp>
          <p:nvSpPr>
            <p:cNvPr id="41" name="AutoShape 21"/>
            <p:cNvSpPr>
              <a:spLocks noChangeArrowheads="1"/>
            </p:cNvSpPr>
            <p:nvPr/>
          </p:nvSpPr>
          <p:spPr bwMode="auto">
            <a:xfrm>
              <a:off x="3284955" y="4949827"/>
              <a:ext cx="1573966" cy="392695"/>
            </a:xfrm>
            <a:prstGeom prst="roundRect">
              <a:avLst>
                <a:gd name="adj" fmla="val 5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a:buClr>
                  <a:srgbClr val="FFFFFF"/>
                </a:buClr>
                <a:buSzPct val="100000"/>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dirty="0">
                  <a:solidFill>
                    <a:srgbClr val="FFFFFF"/>
                  </a:solidFill>
                  <a:effectLst>
                    <a:outerShdw blurRad="292100" sx="112000" sy="112000" algn="ctr" rotWithShape="0">
                      <a:prstClr val="black"/>
                    </a:outerShdw>
                  </a:effectLst>
                  <a:latin typeface="Verdana" pitchFamily="34" charset="0"/>
                  <a:ea typeface="ヒラギノ角ゴ Pro W3" pitchFamily="48" charset="-128"/>
                </a:rPr>
                <a:t>Einstein</a:t>
              </a:r>
              <a:r>
                <a:rPr lang="en-GB" sz="1733" b="1" dirty="0">
                  <a:solidFill>
                    <a:srgbClr val="FFFFFF"/>
                  </a:solidFill>
                  <a:effectLst>
                    <a:outerShdw blurRad="444500" sx="112000" sy="112000" algn="ctr" rotWithShape="0">
                      <a:prstClr val="black"/>
                    </a:outerShdw>
                  </a:effectLst>
                  <a:latin typeface="Verdana" pitchFamily="34" charset="0"/>
                  <a:ea typeface="ヒラギノ角ゴ Pro W3" pitchFamily="48" charset="-128"/>
                </a:rPr>
                <a:t> Tower</a:t>
              </a:r>
            </a:p>
          </p:txBody>
        </p:sp>
        <p:sp>
          <p:nvSpPr>
            <p:cNvPr id="42" name="AutoShape 22"/>
            <p:cNvSpPr>
              <a:spLocks noChangeArrowheads="1"/>
            </p:cNvSpPr>
            <p:nvPr/>
          </p:nvSpPr>
          <p:spPr bwMode="auto">
            <a:xfrm>
              <a:off x="3906181" y="4100515"/>
              <a:ext cx="1631674" cy="392695"/>
            </a:xfrm>
            <a:prstGeom prst="roundRect">
              <a:avLst>
                <a:gd name="adj" fmla="val 5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a:buClr>
                  <a:srgbClr val="FFFFFF"/>
                </a:buClr>
                <a:buSzPct val="100000"/>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dirty="0">
                  <a:solidFill>
                    <a:srgbClr val="FFFFFF"/>
                  </a:solidFill>
                  <a:effectLst>
                    <a:outerShdw blurRad="546100" sx="112000" sy="112000" algn="ctr" rotWithShape="0">
                      <a:prstClr val="black"/>
                    </a:outerShdw>
                  </a:effectLst>
                  <a:latin typeface="Verdana" pitchFamily="34" charset="0"/>
                  <a:ea typeface="ヒラギノ角ゴ Pro W3" pitchFamily="48" charset="-128"/>
                </a:rPr>
                <a:t>Great </a:t>
              </a:r>
              <a:r>
                <a:rPr lang="en-GB" sz="1733" b="1" dirty="0">
                  <a:solidFill>
                    <a:srgbClr val="FFFFFF"/>
                  </a:solidFill>
                  <a:effectLst>
                    <a:outerShdw blurRad="292100" sx="112000" sy="112000" algn="ctr" rotWithShape="0">
                      <a:prstClr val="black"/>
                    </a:outerShdw>
                  </a:effectLst>
                  <a:latin typeface="Verdana" pitchFamily="34" charset="0"/>
                  <a:ea typeface="ヒラギノ角ゴ Pro W3" pitchFamily="48" charset="-128"/>
                </a:rPr>
                <a:t>Refractor</a:t>
              </a:r>
            </a:p>
          </p:txBody>
        </p:sp>
        <p:sp>
          <p:nvSpPr>
            <p:cNvPr id="43" name="AutoShape 23"/>
            <p:cNvSpPr>
              <a:spLocks noChangeArrowheads="1"/>
            </p:cNvSpPr>
            <p:nvPr/>
          </p:nvSpPr>
          <p:spPr bwMode="auto">
            <a:xfrm>
              <a:off x="5021273" y="3530601"/>
              <a:ext cx="1576370" cy="392695"/>
            </a:xfrm>
            <a:prstGeom prst="roundRect">
              <a:avLst>
                <a:gd name="adj" fmla="val 5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a:buClr>
                  <a:srgbClr val="FFFFFF"/>
                </a:buClr>
                <a:buSzPct val="100000"/>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dirty="0">
                  <a:solidFill>
                    <a:srgbClr val="FFFFFF"/>
                  </a:solidFill>
                  <a:effectLst>
                    <a:outerShdw blurRad="292100" sx="112000" sy="112000" algn="ctr" rotWithShape="0">
                      <a:prstClr val="black"/>
                    </a:outerShdw>
                  </a:effectLst>
                  <a:latin typeface="Verdana" pitchFamily="34" charset="0"/>
                  <a:ea typeface="ヒラギノ角ゴ Pro W3" pitchFamily="48" charset="-128"/>
                </a:rPr>
                <a:t>Helmert Tower</a:t>
              </a:r>
            </a:p>
          </p:txBody>
        </p:sp>
        <p:sp>
          <p:nvSpPr>
            <p:cNvPr id="44" name="AutoShape 24"/>
            <p:cNvSpPr>
              <a:spLocks noChangeArrowheads="1"/>
            </p:cNvSpPr>
            <p:nvPr/>
          </p:nvSpPr>
          <p:spPr bwMode="auto">
            <a:xfrm>
              <a:off x="2899786" y="3232151"/>
              <a:ext cx="1533089" cy="659370"/>
            </a:xfrm>
            <a:prstGeom prst="roundRect">
              <a:avLst>
                <a:gd name="adj" fmla="val 5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a:buClr>
                  <a:srgbClr val="FFFFFF"/>
                </a:buClr>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dirty="0">
                  <a:solidFill>
                    <a:srgbClr val="FFFFFF"/>
                  </a:solidFill>
                  <a:effectLst>
                    <a:outerShdw blurRad="292100" sx="112000" sy="112000" algn="ctr" rotWithShape="0">
                      <a:prstClr val="black"/>
                    </a:outerShdw>
                  </a:effectLst>
                  <a:latin typeface="Verdana" pitchFamily="34" charset="0"/>
                  <a:ea typeface="ヒラギノ角ゴ Pro W3" pitchFamily="48" charset="-128"/>
                </a:rPr>
                <a:t>Michelson Hall</a:t>
              </a:r>
            </a:p>
            <a:p>
              <a:pPr algn="ctr">
                <a:buClr>
                  <a:srgbClr val="FFFFFF"/>
                </a:buClr>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endParaRPr lang="en-GB" sz="1733" b="1" dirty="0">
                <a:solidFill>
                  <a:srgbClr val="FFFFFF"/>
                </a:solidFill>
                <a:latin typeface="Verdana" pitchFamily="34" charset="0"/>
                <a:ea typeface="ヒラギノ角ゴ Pro W3" pitchFamily="48" charset="-128"/>
              </a:endParaRPr>
            </a:p>
          </p:txBody>
        </p:sp>
        <p:sp>
          <p:nvSpPr>
            <p:cNvPr id="45" name="AutoShape 25"/>
            <p:cNvSpPr>
              <a:spLocks noChangeArrowheads="1"/>
            </p:cNvSpPr>
            <p:nvPr/>
          </p:nvSpPr>
          <p:spPr bwMode="auto">
            <a:xfrm>
              <a:off x="1585092" y="2347907"/>
              <a:ext cx="1214492" cy="392695"/>
            </a:xfrm>
            <a:prstGeom prst="roundRect">
              <a:avLst>
                <a:gd name="adj" fmla="val 5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a:buClr>
                  <a:srgbClr val="FFFFFF"/>
                </a:buClr>
                <a:buSzPct val="100000"/>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dirty="0" err="1">
                  <a:solidFill>
                    <a:srgbClr val="FFFFFF"/>
                  </a:solidFill>
                  <a:latin typeface="Verdana" pitchFamily="34" charset="0"/>
                  <a:ea typeface="ヒラギノ角ゴ Pro W3" pitchFamily="48" charset="-128"/>
                </a:rPr>
                <a:t>Süring</a:t>
              </a:r>
              <a:r>
                <a:rPr lang="en-GB" sz="1733" b="1" dirty="0">
                  <a:solidFill>
                    <a:srgbClr val="FFFFFF"/>
                  </a:solidFill>
                  <a:latin typeface="Verdana" pitchFamily="34" charset="0"/>
                  <a:ea typeface="ヒラギノ角ゴ Pro W3" pitchFamily="48" charset="-128"/>
                </a:rPr>
                <a:t> Hall</a:t>
              </a:r>
            </a:p>
          </p:txBody>
        </p:sp>
        <p:sp>
          <p:nvSpPr>
            <p:cNvPr id="46" name="AutoShape 26"/>
            <p:cNvSpPr>
              <a:spLocks noChangeArrowheads="1"/>
            </p:cNvSpPr>
            <p:nvPr/>
          </p:nvSpPr>
          <p:spPr bwMode="auto">
            <a:xfrm>
              <a:off x="6641072" y="4729164"/>
              <a:ext cx="846604" cy="392695"/>
            </a:xfrm>
            <a:prstGeom prst="roundRect">
              <a:avLst>
                <a:gd name="adj" fmla="val 5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a:buClr>
                  <a:srgbClr val="FFFFFF"/>
                </a:buClr>
                <a:buSzPct val="100000"/>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dirty="0">
                  <a:solidFill>
                    <a:srgbClr val="FFFFFF"/>
                  </a:solidFill>
                  <a:effectLst>
                    <a:outerShdw blurRad="279400" sx="112000" sy="112000" algn="ctr" rotWithShape="0">
                      <a:prstClr val="black"/>
                    </a:outerShdw>
                  </a:effectLst>
                  <a:latin typeface="Verdana" pitchFamily="34" charset="0"/>
                  <a:ea typeface="ヒラギノ角ゴ Pro W3" pitchFamily="48" charset="-128"/>
                </a:rPr>
                <a:t>Library</a:t>
              </a:r>
            </a:p>
          </p:txBody>
        </p:sp>
        <p:grpSp>
          <p:nvGrpSpPr>
            <p:cNvPr id="47" name="Group 27"/>
            <p:cNvGrpSpPr>
              <a:grpSpLocks/>
            </p:cNvGrpSpPr>
            <p:nvPr/>
          </p:nvGrpSpPr>
          <p:grpSpPr bwMode="auto">
            <a:xfrm>
              <a:off x="6727008" y="3740161"/>
              <a:ext cx="539807" cy="392509"/>
              <a:chOff x="4515" y="2344"/>
              <a:chExt cx="411" cy="298"/>
            </a:xfrm>
          </p:grpSpPr>
          <p:sp>
            <p:nvSpPr>
              <p:cNvPr id="58" name="AutoShape 28"/>
              <p:cNvSpPr>
                <a:spLocks noChangeArrowheads="1"/>
              </p:cNvSpPr>
              <p:nvPr/>
            </p:nvSpPr>
            <p:spPr bwMode="auto">
              <a:xfrm>
                <a:off x="4551" y="2344"/>
                <a:ext cx="340" cy="183"/>
              </a:xfrm>
              <a:prstGeom prst="roundRect">
                <a:avLst>
                  <a:gd name="adj" fmla="val 546"/>
                </a:avLst>
              </a:prstGeom>
              <a:solidFill>
                <a:srgbClr val="B9FFB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sz="2400">
                  <a:solidFill>
                    <a:srgbClr val="000000"/>
                  </a:solidFill>
                  <a:latin typeface="Arial" charset="0"/>
                  <a:ea typeface="ヒラギノ角ゴ Pro W3" pitchFamily="48" charset="-128"/>
                </a:endParaRPr>
              </a:p>
            </p:txBody>
          </p:sp>
          <p:sp>
            <p:nvSpPr>
              <p:cNvPr id="59" name="AutoShape 29"/>
              <p:cNvSpPr>
                <a:spLocks noChangeArrowheads="1"/>
              </p:cNvSpPr>
              <p:nvPr/>
            </p:nvSpPr>
            <p:spPr bwMode="auto">
              <a:xfrm>
                <a:off x="4515" y="2344"/>
                <a:ext cx="411" cy="298"/>
              </a:xfrm>
              <a:prstGeom prst="roundRect">
                <a:avLst>
                  <a:gd name="adj" fmla="val 546"/>
                </a:avLst>
              </a:prstGeom>
              <a:solidFill>
                <a:schemeClr val="bg1">
                  <a:lumMod val="85000"/>
                </a:schemeClr>
              </a:solidFill>
              <a:ln w="9525">
                <a:solidFill>
                  <a:schemeClr val="tx1">
                    <a:lumMod val="95000"/>
                    <a:lumOff val="5000"/>
                  </a:schemeClr>
                </a:solidFill>
                <a:round/>
                <a:headEnd/>
                <a:tailEnd/>
              </a:ln>
              <a:effectLst>
                <a:outerShdw blurRad="203200" sx="102000" sy="102000" algn="ctr" rotWithShape="0">
                  <a:prstClr val="black"/>
                </a:outerShdw>
              </a:effectLst>
            </p:spPr>
            <p:txBody>
              <a:bodyPr wrap="none" lIns="120000" tIns="62400" rIns="120000" bIns="62400">
                <a:spAutoFit/>
              </a:bodyPr>
              <a:lstStyle/>
              <a:p>
                <a:pPr algn="ctr">
                  <a:buClr>
                    <a:srgbClr val="000000"/>
                  </a:buClr>
                  <a:buSzPct val="100000"/>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dirty="0">
                    <a:solidFill>
                      <a:srgbClr val="000000"/>
                    </a:solidFill>
                    <a:latin typeface="Verdana" pitchFamily="34" charset="0"/>
                    <a:ea typeface="ヒラギノ角ゴ Pro W3" pitchFamily="48" charset="-128"/>
                  </a:rPr>
                  <a:t>GFZ</a:t>
                </a:r>
              </a:p>
            </p:txBody>
          </p:sp>
        </p:grpSp>
        <p:pic>
          <p:nvPicPr>
            <p:cNvPr id="48" name="Picture 30" descr="hau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763" y="1114426"/>
              <a:ext cx="1752600" cy="1617663"/>
            </a:xfrm>
            <a:prstGeom prst="rect">
              <a:avLst/>
            </a:prstGeom>
            <a:noFill/>
            <a:ln w="19050">
              <a:solidFill>
                <a:schemeClr val="bg1"/>
              </a:solidFill>
              <a:miter lim="800000"/>
              <a:headEnd/>
              <a:tailEnd/>
            </a:ln>
            <a:effectLst>
              <a:outerShdw blurRad="50800" dist="63500" dir="2700000" algn="tl" rotWithShape="0">
                <a:prstClr val="black"/>
              </a:outerShdw>
            </a:effectLst>
            <a:extLst>
              <a:ext uri="{909E8E84-426E-40DD-AFC4-6F175D3DCCD1}">
                <a14:hiddenFill xmlns:a14="http://schemas.microsoft.com/office/drawing/2010/main">
                  <a:solidFill>
                    <a:srgbClr val="FFFFFF"/>
                  </a:solidFill>
                </a14:hiddenFill>
              </a:ext>
            </a:extLst>
          </p:spPr>
        </p:pic>
        <p:sp>
          <p:nvSpPr>
            <p:cNvPr id="49" name="AutoShape 31"/>
            <p:cNvSpPr>
              <a:spLocks noChangeArrowheads="1"/>
            </p:cNvSpPr>
            <p:nvPr/>
          </p:nvSpPr>
          <p:spPr bwMode="auto">
            <a:xfrm rot="19685120">
              <a:off x="1366757" y="3964617"/>
              <a:ext cx="641504" cy="122904"/>
            </a:xfrm>
            <a:prstGeom prst="rightArrow">
              <a:avLst>
                <a:gd name="adj1" fmla="val 50000"/>
                <a:gd name="adj2" fmla="val 330556"/>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a:lstStyle/>
            <a:p>
              <a:pPr eaLnBrk="0" hangingPunct="0"/>
              <a:endParaRPr lang="en-US" sz="2400">
                <a:solidFill>
                  <a:srgbClr val="000000"/>
                </a:solidFill>
                <a:latin typeface="Arial" charset="0"/>
                <a:ea typeface="ヒラギノ角ゴ Pro W3" pitchFamily="48" charset="-128"/>
              </a:endParaRPr>
            </a:p>
          </p:txBody>
        </p:sp>
        <p:sp>
          <p:nvSpPr>
            <p:cNvPr id="50" name="AutoShape 32"/>
            <p:cNvSpPr>
              <a:spLocks noChangeArrowheads="1"/>
            </p:cNvSpPr>
            <p:nvPr/>
          </p:nvSpPr>
          <p:spPr bwMode="auto">
            <a:xfrm rot="9900000">
              <a:off x="4931715" y="2656795"/>
              <a:ext cx="1511300" cy="134301"/>
            </a:xfrm>
            <a:prstGeom prst="rightArrow">
              <a:avLst>
                <a:gd name="adj1" fmla="val 50000"/>
                <a:gd name="adj2" fmla="val 330556"/>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a:lstStyle/>
            <a:p>
              <a:pPr eaLnBrk="0" hangingPunct="0"/>
              <a:endParaRPr lang="en-US" sz="2400">
                <a:solidFill>
                  <a:srgbClr val="000000"/>
                </a:solidFill>
                <a:latin typeface="Arial" charset="0"/>
                <a:ea typeface="ヒラギノ角ゴ Pro W3" pitchFamily="48" charset="-128"/>
              </a:endParaRPr>
            </a:p>
          </p:txBody>
        </p:sp>
        <p:sp>
          <p:nvSpPr>
            <p:cNvPr id="51" name="Rectangle 33"/>
            <p:cNvSpPr>
              <a:spLocks noChangeArrowheads="1"/>
            </p:cNvSpPr>
            <p:nvPr/>
          </p:nvSpPr>
          <p:spPr bwMode="auto">
            <a:xfrm>
              <a:off x="4686966" y="5214951"/>
              <a:ext cx="3528372" cy="912814"/>
            </a:xfrm>
            <a:prstGeom prst="rect">
              <a:avLst/>
            </a:prstGeom>
            <a:solidFill>
              <a:schemeClr val="bg1">
                <a:alpha val="74000"/>
              </a:schemeClr>
            </a:solidFill>
            <a:ln>
              <a:solidFill>
                <a:schemeClr val="tx1">
                  <a:alpha val="69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GB" sz="1333" b="1" dirty="0">
                  <a:solidFill>
                    <a:srgbClr val="000000"/>
                  </a:solidFill>
                  <a:latin typeface="Calibri"/>
                  <a:ea typeface="ヒラギノ角ゴ Pro W3" pitchFamily="48" charset="-128"/>
                </a:rPr>
                <a:t>AIP   -  Astrophysical Institute Potsdam</a:t>
              </a:r>
            </a:p>
            <a:p>
              <a:pPr eaLnBrk="0" hangingPunct="0"/>
              <a:r>
                <a:rPr lang="en-GB" sz="1333" b="1" dirty="0">
                  <a:solidFill>
                    <a:srgbClr val="000000"/>
                  </a:solidFill>
                  <a:latin typeface="Calibri"/>
                  <a:ea typeface="ヒラギノ角ゴ Pro W3" pitchFamily="48" charset="-128"/>
                </a:rPr>
                <a:t>AWI -  Alfred-Wegener-Institute for Polar- and Marine Research</a:t>
              </a:r>
            </a:p>
            <a:p>
              <a:pPr eaLnBrk="0" hangingPunct="0"/>
              <a:r>
                <a:rPr lang="en-GB" sz="1333" b="1" dirty="0">
                  <a:solidFill>
                    <a:srgbClr val="000000"/>
                  </a:solidFill>
                  <a:latin typeface="Calibri"/>
                  <a:ea typeface="ヒラギノ角ゴ Pro W3" pitchFamily="48" charset="-128"/>
                </a:rPr>
                <a:t>GFZ  -  German Research Centre for Geosciences</a:t>
              </a:r>
            </a:p>
            <a:p>
              <a:pPr eaLnBrk="0" hangingPunct="0"/>
              <a:r>
                <a:rPr lang="en-GB" sz="1333" b="1" dirty="0">
                  <a:solidFill>
                    <a:srgbClr val="000000"/>
                  </a:solidFill>
                  <a:latin typeface="Calibri"/>
                  <a:ea typeface="ヒラギノ角ゴ Pro W3" pitchFamily="48" charset="-128"/>
                </a:rPr>
                <a:t>PIK   -  Potsdam Institute for Climate Impact Research</a:t>
              </a:r>
            </a:p>
          </p:txBody>
        </p:sp>
        <p:grpSp>
          <p:nvGrpSpPr>
            <p:cNvPr id="52" name="Group 34"/>
            <p:cNvGrpSpPr>
              <a:grpSpLocks/>
            </p:cNvGrpSpPr>
            <p:nvPr/>
          </p:nvGrpSpPr>
          <p:grpSpPr bwMode="auto">
            <a:xfrm>
              <a:off x="4709555" y="4476751"/>
              <a:ext cx="524988" cy="392155"/>
              <a:chOff x="3526" y="1144"/>
              <a:chExt cx="401" cy="298"/>
            </a:xfrm>
          </p:grpSpPr>
          <p:sp>
            <p:nvSpPr>
              <p:cNvPr id="56" name="AutoShape 35"/>
              <p:cNvSpPr>
                <a:spLocks noChangeArrowheads="1"/>
              </p:cNvSpPr>
              <p:nvPr/>
            </p:nvSpPr>
            <p:spPr bwMode="auto">
              <a:xfrm>
                <a:off x="3542" y="1144"/>
                <a:ext cx="371" cy="183"/>
              </a:xfrm>
              <a:prstGeom prst="roundRect">
                <a:avLst>
                  <a:gd name="adj" fmla="val 546"/>
                </a:avLst>
              </a:prstGeom>
              <a:solidFill>
                <a:srgbClr val="B9FFB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sz="2400">
                  <a:solidFill>
                    <a:srgbClr val="000000"/>
                  </a:solidFill>
                  <a:latin typeface="Arial" charset="0"/>
                  <a:ea typeface="ヒラギノ角ゴ Pro W3" pitchFamily="48" charset="-128"/>
                </a:endParaRPr>
              </a:p>
            </p:txBody>
          </p:sp>
          <p:sp>
            <p:nvSpPr>
              <p:cNvPr id="57" name="AutoShape 36"/>
              <p:cNvSpPr>
                <a:spLocks noChangeArrowheads="1"/>
              </p:cNvSpPr>
              <p:nvPr/>
            </p:nvSpPr>
            <p:spPr bwMode="auto">
              <a:xfrm>
                <a:off x="3526" y="1144"/>
                <a:ext cx="401" cy="298"/>
              </a:xfrm>
              <a:prstGeom prst="roundRect">
                <a:avLst>
                  <a:gd name="adj" fmla="val 546"/>
                </a:avLst>
              </a:prstGeom>
              <a:solidFill>
                <a:schemeClr val="bg1">
                  <a:lumMod val="85000"/>
                </a:schemeClr>
              </a:solidFill>
              <a:ln w="9525">
                <a:solidFill>
                  <a:schemeClr val="tx1">
                    <a:lumMod val="85000"/>
                    <a:lumOff val="15000"/>
                  </a:schemeClr>
                </a:solidFill>
                <a:round/>
                <a:headEnd/>
                <a:tailEnd/>
              </a:ln>
              <a:effectLst>
                <a:outerShdw blurRad="203200" sx="102000" sy="102000" algn="ctr" rotWithShape="0">
                  <a:prstClr val="black"/>
                </a:outerShdw>
              </a:effectLst>
            </p:spPr>
            <p:txBody>
              <a:bodyPr wrap="none" lIns="120000" tIns="62400" rIns="120000" bIns="62400">
                <a:spAutoFit/>
              </a:bodyPr>
              <a:lstStyle/>
              <a:p>
                <a:pPr algn="ctr">
                  <a:buClr>
                    <a:srgbClr val="000000"/>
                  </a:buClr>
                  <a:buSzPct val="100000"/>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a:solidFill>
                      <a:srgbClr val="000000"/>
                    </a:solidFill>
                    <a:latin typeface="Verdana" pitchFamily="34" charset="0"/>
                    <a:ea typeface="ヒラギノ角ゴ Pro W3" pitchFamily="48" charset="-128"/>
                  </a:rPr>
                  <a:t>AIP</a:t>
                </a:r>
              </a:p>
            </p:txBody>
          </p:sp>
        </p:grpSp>
        <p:sp>
          <p:nvSpPr>
            <p:cNvPr id="53" name="AutoShape 23"/>
            <p:cNvSpPr>
              <a:spLocks noChangeArrowheads="1"/>
            </p:cNvSpPr>
            <p:nvPr/>
          </p:nvSpPr>
          <p:spPr bwMode="auto">
            <a:xfrm>
              <a:off x="1785918" y="3520140"/>
              <a:ext cx="1303358" cy="926046"/>
            </a:xfrm>
            <a:prstGeom prst="roundRect">
              <a:avLst>
                <a:gd name="adj" fmla="val 5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120000" tIns="62400" rIns="120000" bIns="62400">
              <a:spAutoFit/>
            </a:bodyPr>
            <a:lstStyle/>
            <a:p>
              <a:pPr algn="ctr">
                <a:buClr>
                  <a:srgbClr val="FFFFFF"/>
                </a:buClr>
                <a:buSzPct val="100000"/>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dirty="0">
                  <a:solidFill>
                    <a:srgbClr val="FFFFFF"/>
                  </a:solidFill>
                  <a:effectLst>
                    <a:outerShdw blurRad="292100" sx="112000" sy="112000" algn="ctr" rotWithShape="0">
                      <a:prstClr val="black"/>
                    </a:outerShdw>
                  </a:effectLst>
                  <a:latin typeface="Verdana" pitchFamily="34" charset="0"/>
                  <a:ea typeface="ヒラギノ角ゴ Pro W3" pitchFamily="48" charset="-128"/>
                </a:rPr>
                <a:t>“Trefoil”</a:t>
              </a:r>
            </a:p>
            <a:p>
              <a:pPr algn="ctr">
                <a:buClr>
                  <a:srgbClr val="FFFFFF"/>
                </a:buClr>
                <a:buSzPct val="100000"/>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dirty="0">
                  <a:solidFill>
                    <a:srgbClr val="FFFFFF"/>
                  </a:solidFill>
                  <a:effectLst>
                    <a:outerShdw blurRad="292100" sx="112000" sy="112000" algn="ctr" rotWithShape="0">
                      <a:prstClr val="black"/>
                    </a:outerShdw>
                  </a:effectLst>
                  <a:latin typeface="Verdana" pitchFamily="34" charset="0"/>
                  <a:ea typeface="ヒラギノ角ゴ Pro W3" pitchFamily="48" charset="-128"/>
                </a:rPr>
                <a:t>Building Site </a:t>
              </a:r>
            </a:p>
          </p:txBody>
        </p:sp>
        <p:sp>
          <p:nvSpPr>
            <p:cNvPr id="55" name="AutoShape 17"/>
            <p:cNvSpPr>
              <a:spLocks noChangeArrowheads="1"/>
            </p:cNvSpPr>
            <p:nvPr/>
          </p:nvSpPr>
          <p:spPr bwMode="auto">
            <a:xfrm>
              <a:off x="1358549" y="3415595"/>
              <a:ext cx="524399" cy="392695"/>
            </a:xfrm>
            <a:prstGeom prst="roundRect">
              <a:avLst>
                <a:gd name="adj" fmla="val 546"/>
              </a:avLst>
            </a:prstGeom>
            <a:solidFill>
              <a:srgbClr val="FF9900"/>
            </a:solidFill>
            <a:ln w="9525">
              <a:solidFill>
                <a:srgbClr val="5C2100"/>
              </a:solidFill>
              <a:round/>
              <a:headEnd/>
              <a:tailEnd/>
            </a:ln>
            <a:effectLst>
              <a:outerShdw blurRad="203200" sx="102000" sy="102000" algn="ctr" rotWithShape="0">
                <a:prstClr val="black"/>
              </a:outerShdw>
            </a:effectLst>
          </p:spPr>
          <p:txBody>
            <a:bodyPr wrap="none" lIns="120000" tIns="62400" rIns="120000" bIns="62400">
              <a:spAutoFit/>
            </a:bodyPr>
            <a:lstStyle/>
            <a:p>
              <a:pPr algn="ctr">
                <a:buClr>
                  <a:srgbClr val="000000"/>
                </a:buClr>
                <a:buSzPct val="100000"/>
                <a:tabLst>
                  <a:tab pos="0" algn="l"/>
                  <a:tab pos="1219050" algn="l"/>
                  <a:tab pos="2438098" algn="l"/>
                  <a:tab pos="3657143" algn="l"/>
                  <a:tab pos="4876191" algn="l"/>
                  <a:tab pos="6095240" algn="l"/>
                  <a:tab pos="7314286" algn="l"/>
                  <a:tab pos="8533333" algn="l"/>
                  <a:tab pos="9752380" algn="l"/>
                  <a:tab pos="10971430" algn="l"/>
                  <a:tab pos="12190478" algn="l"/>
                  <a:tab pos="13409523" algn="l"/>
                </a:tabLst>
              </a:pPr>
              <a:r>
                <a:rPr lang="en-GB" sz="1733" b="1" dirty="0">
                  <a:solidFill>
                    <a:srgbClr val="000000"/>
                  </a:solidFill>
                  <a:latin typeface="Verdana" pitchFamily="34" charset="0"/>
                  <a:ea typeface="ヒラギノ角ゴ Pro W3" pitchFamily="48" charset="-128"/>
                </a:rPr>
                <a:t>PIK</a:t>
              </a:r>
            </a:p>
          </p:txBody>
        </p:sp>
      </p:grpSp>
      <p:pic>
        <p:nvPicPr>
          <p:cNvPr id="70" name="Picture 69" descr="C:\Users\ckoehler\Desktop\PIK-Neubau_vonob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1427" y="4376272"/>
            <a:ext cx="2907140" cy="1527753"/>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DE7E9A-9E6A-448C-B2AB-E764F099D0E8}"/>
              </a:ext>
            </a:extLst>
          </p:cNvPr>
          <p:cNvSpPr>
            <a:spLocks noGrp="1"/>
          </p:cNvSpPr>
          <p:nvPr>
            <p:ph type="sldNum" sz="quarter" idx="10"/>
          </p:nvPr>
        </p:nvSpPr>
        <p:spPr/>
        <p:txBody>
          <a:bodyPr/>
          <a:lstStyle/>
          <a:p>
            <a:pPr>
              <a:defRPr/>
            </a:pPr>
            <a:fld id="{8FA5967C-CA59-42A7-8CBF-8D8DAC0F5819}" type="slidenum">
              <a:rPr lang="en-US" smtClean="0"/>
              <a:t>30</a:t>
            </a:fld>
            <a:endParaRPr lang="en-US"/>
          </a:p>
        </p:txBody>
      </p:sp>
      <p:pic>
        <p:nvPicPr>
          <p:cNvPr id="4" name="Picture 3">
            <a:extLst>
              <a:ext uri="{FF2B5EF4-FFF2-40B4-BE49-F238E27FC236}">
                <a16:creationId xmlns:a16="http://schemas.microsoft.com/office/drawing/2014/main" id="{CC3736D6-A677-46B9-B72B-5B8096952A7C}"/>
              </a:ext>
            </a:extLst>
          </p:cNvPr>
          <p:cNvPicPr>
            <a:picLocks noChangeAspect="1"/>
          </p:cNvPicPr>
          <p:nvPr/>
        </p:nvPicPr>
        <p:blipFill>
          <a:blip r:embed="rId2"/>
          <a:stretch>
            <a:fillRect/>
          </a:stretch>
        </p:blipFill>
        <p:spPr>
          <a:xfrm>
            <a:off x="5519936" y="110597"/>
            <a:ext cx="6045200" cy="3035300"/>
          </a:xfrm>
          <a:prstGeom prst="rect">
            <a:avLst/>
          </a:prstGeom>
        </p:spPr>
      </p:pic>
      <p:pic>
        <p:nvPicPr>
          <p:cNvPr id="5" name="Picture 4">
            <a:extLst>
              <a:ext uri="{FF2B5EF4-FFF2-40B4-BE49-F238E27FC236}">
                <a16:creationId xmlns:a16="http://schemas.microsoft.com/office/drawing/2014/main" id="{8E95400A-1BD8-4713-895E-02DEAE29F1BA}"/>
              </a:ext>
            </a:extLst>
          </p:cNvPr>
          <p:cNvPicPr>
            <a:picLocks noChangeAspect="1"/>
          </p:cNvPicPr>
          <p:nvPr/>
        </p:nvPicPr>
        <p:blipFill>
          <a:blip r:embed="rId3"/>
          <a:stretch>
            <a:fillRect/>
          </a:stretch>
        </p:blipFill>
        <p:spPr>
          <a:xfrm>
            <a:off x="5519936" y="3104555"/>
            <a:ext cx="5892800" cy="3162300"/>
          </a:xfrm>
          <a:prstGeom prst="rect">
            <a:avLst/>
          </a:prstGeom>
        </p:spPr>
      </p:pic>
      <p:sp>
        <p:nvSpPr>
          <p:cNvPr id="6" name="TextBox 5">
            <a:extLst>
              <a:ext uri="{FF2B5EF4-FFF2-40B4-BE49-F238E27FC236}">
                <a16:creationId xmlns:a16="http://schemas.microsoft.com/office/drawing/2014/main" id="{98AC2B7D-2FDC-44B5-8A83-6FEA88555B39}"/>
              </a:ext>
            </a:extLst>
          </p:cNvPr>
          <p:cNvSpPr txBox="1"/>
          <p:nvPr/>
        </p:nvSpPr>
        <p:spPr>
          <a:xfrm>
            <a:off x="6576053" y="6380823"/>
            <a:ext cx="4285532" cy="379656"/>
          </a:xfrm>
          <a:prstGeom prst="rect">
            <a:avLst/>
          </a:prstGeom>
          <a:noFill/>
        </p:spPr>
        <p:txBody>
          <a:bodyPr wrap="none" rtlCol="0">
            <a:spAutoFit/>
          </a:bodyPr>
          <a:lstStyle/>
          <a:p>
            <a:r>
              <a:rPr lang="de-DE" sz="1867" dirty="0"/>
              <a:t>IPCC AR6 2021 </a:t>
            </a:r>
            <a:r>
              <a:rPr lang="de-DE" sz="1867" dirty="0" err="1"/>
              <a:t>summary</a:t>
            </a:r>
            <a:r>
              <a:rPr lang="de-DE" sz="1867" dirty="0"/>
              <a:t> </a:t>
            </a:r>
            <a:r>
              <a:rPr lang="de-DE" sz="1867" dirty="0" err="1"/>
              <a:t>for</a:t>
            </a:r>
            <a:r>
              <a:rPr lang="de-DE" sz="1867" dirty="0"/>
              <a:t> </a:t>
            </a:r>
            <a:r>
              <a:rPr lang="de-DE" sz="1867" dirty="0" err="1"/>
              <a:t>policy</a:t>
            </a:r>
            <a:r>
              <a:rPr lang="de-DE" sz="1867" dirty="0"/>
              <a:t> </a:t>
            </a:r>
            <a:r>
              <a:rPr lang="de-DE" sz="1867" dirty="0" err="1"/>
              <a:t>makers</a:t>
            </a:r>
            <a:endParaRPr lang="en-DE" sz="1867" dirty="0"/>
          </a:p>
        </p:txBody>
      </p:sp>
      <p:sp>
        <p:nvSpPr>
          <p:cNvPr id="7" name="Rectangle 6">
            <a:extLst>
              <a:ext uri="{FF2B5EF4-FFF2-40B4-BE49-F238E27FC236}">
                <a16:creationId xmlns:a16="http://schemas.microsoft.com/office/drawing/2014/main" id="{B2E5EEDC-FD8D-4AC5-9406-B295376CE137}"/>
              </a:ext>
            </a:extLst>
          </p:cNvPr>
          <p:cNvSpPr txBox="1">
            <a:spLocks noChangeArrowheads="1"/>
          </p:cNvSpPr>
          <p:nvPr/>
        </p:nvSpPr>
        <p:spPr bwMode="auto">
          <a:xfrm>
            <a:off x="431371" y="644691"/>
            <a:ext cx="3744411" cy="2592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9" tIns="60955" rIns="121909" bIns="60955" numCol="1" anchor="t" anchorCtr="0" compatLnSpc="1">
            <a:prstTxWarp prst="textNoShape">
              <a:avLst/>
            </a:prstTxWarp>
          </a:bodyPr>
          <a:lstStyle>
            <a:lvl1pPr algn="l">
              <a:spcBef>
                <a:spcPts val="0"/>
              </a:spcBef>
              <a:spcAft>
                <a:spcPts val="0"/>
              </a:spcAft>
              <a:defRPr sz="3200" b="1">
                <a:solidFill>
                  <a:srgbClr val="FF9933"/>
                </a:solidFill>
                <a:latin typeface="+mj-lt"/>
                <a:ea typeface="+mj-ea"/>
                <a:cs typeface="+mj-cs"/>
              </a:defRPr>
            </a:lvl1pPr>
            <a:lvl2pPr algn="l">
              <a:spcBef>
                <a:spcPts val="0"/>
              </a:spcBef>
              <a:spcAft>
                <a:spcPts val="0"/>
              </a:spcAft>
              <a:defRPr sz="3200" b="1">
                <a:solidFill>
                  <a:srgbClr val="FF9933"/>
                </a:solidFill>
                <a:latin typeface="Calibri"/>
                <a:ea typeface="ヒラギノ角ゴ Pro W3"/>
              </a:defRPr>
            </a:lvl2pPr>
            <a:lvl3pPr algn="l">
              <a:spcBef>
                <a:spcPts val="0"/>
              </a:spcBef>
              <a:spcAft>
                <a:spcPts val="0"/>
              </a:spcAft>
              <a:defRPr sz="3200" b="1">
                <a:solidFill>
                  <a:srgbClr val="FF9933"/>
                </a:solidFill>
                <a:latin typeface="Calibri"/>
                <a:ea typeface="ヒラギノ角ゴ Pro W3"/>
              </a:defRPr>
            </a:lvl3pPr>
            <a:lvl4pPr algn="l">
              <a:spcBef>
                <a:spcPts val="0"/>
              </a:spcBef>
              <a:spcAft>
                <a:spcPts val="0"/>
              </a:spcAft>
              <a:defRPr sz="3200" b="1">
                <a:solidFill>
                  <a:srgbClr val="FF9933"/>
                </a:solidFill>
                <a:latin typeface="Calibri"/>
                <a:ea typeface="ヒラギノ角ゴ Pro W3"/>
              </a:defRPr>
            </a:lvl4pPr>
            <a:lvl5pPr algn="l">
              <a:spcBef>
                <a:spcPts val="0"/>
              </a:spcBef>
              <a:spcAft>
                <a:spcPts val="0"/>
              </a:spcAft>
              <a:defRPr sz="3200" b="1">
                <a:solidFill>
                  <a:srgbClr val="FF9933"/>
                </a:solidFill>
                <a:latin typeface="Calibri"/>
                <a:ea typeface="ヒラギノ角ゴ Pro W3"/>
              </a:defRPr>
            </a:lvl5pPr>
            <a:lvl6pPr marL="457200" algn="l">
              <a:spcBef>
                <a:spcPts val="0"/>
              </a:spcBef>
              <a:spcAft>
                <a:spcPts val="0"/>
              </a:spcAft>
              <a:defRPr sz="3200" b="1">
                <a:solidFill>
                  <a:srgbClr val="FF9933"/>
                </a:solidFill>
                <a:latin typeface="Calibri"/>
                <a:ea typeface="ヒラギノ角ゴ Pro W3"/>
              </a:defRPr>
            </a:lvl6pPr>
            <a:lvl7pPr marL="914400" algn="l">
              <a:spcBef>
                <a:spcPts val="0"/>
              </a:spcBef>
              <a:spcAft>
                <a:spcPts val="0"/>
              </a:spcAft>
              <a:defRPr sz="3200" b="1">
                <a:solidFill>
                  <a:srgbClr val="FF9933"/>
                </a:solidFill>
                <a:latin typeface="Calibri"/>
                <a:ea typeface="ヒラギノ角ゴ Pro W3"/>
              </a:defRPr>
            </a:lvl7pPr>
            <a:lvl8pPr marL="1371600" algn="l">
              <a:spcBef>
                <a:spcPts val="0"/>
              </a:spcBef>
              <a:spcAft>
                <a:spcPts val="0"/>
              </a:spcAft>
              <a:defRPr sz="3200" b="1">
                <a:solidFill>
                  <a:srgbClr val="FF9933"/>
                </a:solidFill>
                <a:latin typeface="Calibri"/>
                <a:ea typeface="ヒラギノ角ゴ Pro W3"/>
              </a:defRPr>
            </a:lvl8pPr>
            <a:lvl9pPr marL="1828800" algn="l">
              <a:spcBef>
                <a:spcPts val="0"/>
              </a:spcBef>
              <a:spcAft>
                <a:spcPts val="0"/>
              </a:spcAft>
              <a:defRPr sz="3200" b="1">
                <a:solidFill>
                  <a:srgbClr val="FF9933"/>
                </a:solidFill>
                <a:latin typeface="Calibri"/>
                <a:ea typeface="ヒラギノ角ゴ Pro W3"/>
              </a:defRPr>
            </a:lvl9pPr>
          </a:lstStyle>
          <a:p>
            <a:pPr algn="ctr" eaLnBrk="1" fontAlgn="auto" hangingPunct="1"/>
            <a:r>
              <a:rPr lang="en-US" altLang="en-US" sz="3733" kern="0" dirty="0">
                <a:solidFill>
                  <a:srgbClr val="FF6600"/>
                </a:solidFill>
              </a:rPr>
              <a:t>Global surface temperature and Arctic sea ice area</a:t>
            </a:r>
            <a:endParaRPr lang="en-US" altLang="en-US" sz="2400" kern="0" dirty="0">
              <a:solidFill>
                <a:srgbClr val="FF6600"/>
              </a:solidFill>
            </a:endParaRPr>
          </a:p>
        </p:txBody>
      </p:sp>
    </p:spTree>
    <p:extLst>
      <p:ext uri="{BB962C8B-B14F-4D97-AF65-F5344CB8AC3E}">
        <p14:creationId xmlns:p14="http://schemas.microsoft.com/office/powerpoint/2010/main" val="2191465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DE7E9A-9E6A-448C-B2AB-E764F099D0E8}"/>
              </a:ext>
            </a:extLst>
          </p:cNvPr>
          <p:cNvSpPr>
            <a:spLocks noGrp="1"/>
          </p:cNvSpPr>
          <p:nvPr>
            <p:ph type="sldNum" sz="quarter" idx="10"/>
          </p:nvPr>
        </p:nvSpPr>
        <p:spPr/>
        <p:txBody>
          <a:bodyPr/>
          <a:lstStyle/>
          <a:p>
            <a:pPr>
              <a:defRPr/>
            </a:pPr>
            <a:fld id="{8FA5967C-CA59-42A7-8CBF-8D8DAC0F5819}" type="slidenum">
              <a:rPr lang="en-US" smtClean="0"/>
              <a:t>31</a:t>
            </a:fld>
            <a:endParaRPr lang="en-US"/>
          </a:p>
        </p:txBody>
      </p:sp>
      <p:pic>
        <p:nvPicPr>
          <p:cNvPr id="4" name="Picture 3">
            <a:extLst>
              <a:ext uri="{FF2B5EF4-FFF2-40B4-BE49-F238E27FC236}">
                <a16:creationId xmlns:a16="http://schemas.microsoft.com/office/drawing/2014/main" id="{CC3736D6-A677-46B9-B72B-5B8096952A7C}"/>
              </a:ext>
            </a:extLst>
          </p:cNvPr>
          <p:cNvPicPr>
            <a:picLocks noChangeAspect="1"/>
          </p:cNvPicPr>
          <p:nvPr/>
        </p:nvPicPr>
        <p:blipFill>
          <a:blip r:embed="rId2"/>
          <a:stretch>
            <a:fillRect/>
          </a:stretch>
        </p:blipFill>
        <p:spPr>
          <a:xfrm>
            <a:off x="5519936" y="110597"/>
            <a:ext cx="6045200" cy="3035300"/>
          </a:xfrm>
          <a:prstGeom prst="rect">
            <a:avLst/>
          </a:prstGeom>
        </p:spPr>
      </p:pic>
      <p:pic>
        <p:nvPicPr>
          <p:cNvPr id="6" name="Picture 5">
            <a:extLst>
              <a:ext uri="{FF2B5EF4-FFF2-40B4-BE49-F238E27FC236}">
                <a16:creationId xmlns:a16="http://schemas.microsoft.com/office/drawing/2014/main" id="{E7B8FEF3-6BFD-4319-8E63-D5E2684B8989}"/>
              </a:ext>
            </a:extLst>
          </p:cNvPr>
          <p:cNvPicPr>
            <a:picLocks noChangeAspect="1"/>
          </p:cNvPicPr>
          <p:nvPr/>
        </p:nvPicPr>
        <p:blipFill>
          <a:blip r:embed="rId3"/>
          <a:stretch>
            <a:fillRect/>
          </a:stretch>
        </p:blipFill>
        <p:spPr>
          <a:xfrm>
            <a:off x="5566206" y="3145896"/>
            <a:ext cx="5952661" cy="3026213"/>
          </a:xfrm>
          <a:prstGeom prst="rect">
            <a:avLst/>
          </a:prstGeom>
        </p:spPr>
      </p:pic>
      <p:sp>
        <p:nvSpPr>
          <p:cNvPr id="7" name="TextBox 6">
            <a:extLst>
              <a:ext uri="{FF2B5EF4-FFF2-40B4-BE49-F238E27FC236}">
                <a16:creationId xmlns:a16="http://schemas.microsoft.com/office/drawing/2014/main" id="{BA481355-4316-420C-AC15-73F35AC309D7}"/>
              </a:ext>
            </a:extLst>
          </p:cNvPr>
          <p:cNvSpPr txBox="1"/>
          <p:nvPr/>
        </p:nvSpPr>
        <p:spPr>
          <a:xfrm>
            <a:off x="6576053" y="6380823"/>
            <a:ext cx="4285532" cy="379656"/>
          </a:xfrm>
          <a:prstGeom prst="rect">
            <a:avLst/>
          </a:prstGeom>
          <a:noFill/>
        </p:spPr>
        <p:txBody>
          <a:bodyPr wrap="none" rtlCol="0">
            <a:spAutoFit/>
          </a:bodyPr>
          <a:lstStyle/>
          <a:p>
            <a:r>
              <a:rPr lang="de-DE" sz="1867" dirty="0"/>
              <a:t>IPCC AR6 2021 </a:t>
            </a:r>
            <a:r>
              <a:rPr lang="de-DE" sz="1867" dirty="0" err="1"/>
              <a:t>summary</a:t>
            </a:r>
            <a:r>
              <a:rPr lang="de-DE" sz="1867" dirty="0"/>
              <a:t> </a:t>
            </a:r>
            <a:r>
              <a:rPr lang="de-DE" sz="1867" dirty="0" err="1"/>
              <a:t>for</a:t>
            </a:r>
            <a:r>
              <a:rPr lang="de-DE" sz="1867" dirty="0"/>
              <a:t> </a:t>
            </a:r>
            <a:r>
              <a:rPr lang="de-DE" sz="1867" dirty="0" err="1"/>
              <a:t>policy</a:t>
            </a:r>
            <a:r>
              <a:rPr lang="de-DE" sz="1867" dirty="0"/>
              <a:t> </a:t>
            </a:r>
            <a:r>
              <a:rPr lang="de-DE" sz="1867" dirty="0" err="1"/>
              <a:t>makers</a:t>
            </a:r>
            <a:endParaRPr lang="en-DE" sz="1867" dirty="0"/>
          </a:p>
        </p:txBody>
      </p:sp>
      <p:sp>
        <p:nvSpPr>
          <p:cNvPr id="8" name="Rectangle 6">
            <a:extLst>
              <a:ext uri="{FF2B5EF4-FFF2-40B4-BE49-F238E27FC236}">
                <a16:creationId xmlns:a16="http://schemas.microsoft.com/office/drawing/2014/main" id="{C775BD11-BEBA-4E99-9A70-BECE61700992}"/>
              </a:ext>
            </a:extLst>
          </p:cNvPr>
          <p:cNvSpPr txBox="1">
            <a:spLocks noChangeArrowheads="1"/>
          </p:cNvSpPr>
          <p:nvPr/>
        </p:nvSpPr>
        <p:spPr bwMode="auto">
          <a:xfrm>
            <a:off x="431371" y="644691"/>
            <a:ext cx="3744411" cy="2592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9" tIns="60955" rIns="121909" bIns="60955" numCol="1" anchor="t" anchorCtr="0" compatLnSpc="1">
            <a:prstTxWarp prst="textNoShape">
              <a:avLst/>
            </a:prstTxWarp>
          </a:bodyPr>
          <a:lstStyle>
            <a:lvl1pPr algn="l">
              <a:spcBef>
                <a:spcPts val="0"/>
              </a:spcBef>
              <a:spcAft>
                <a:spcPts val="0"/>
              </a:spcAft>
              <a:defRPr sz="3200" b="1">
                <a:solidFill>
                  <a:srgbClr val="FF9933"/>
                </a:solidFill>
                <a:latin typeface="+mj-lt"/>
                <a:ea typeface="+mj-ea"/>
                <a:cs typeface="+mj-cs"/>
              </a:defRPr>
            </a:lvl1pPr>
            <a:lvl2pPr algn="l">
              <a:spcBef>
                <a:spcPts val="0"/>
              </a:spcBef>
              <a:spcAft>
                <a:spcPts val="0"/>
              </a:spcAft>
              <a:defRPr sz="3200" b="1">
                <a:solidFill>
                  <a:srgbClr val="FF9933"/>
                </a:solidFill>
                <a:latin typeface="Calibri"/>
                <a:ea typeface="ヒラギノ角ゴ Pro W3"/>
              </a:defRPr>
            </a:lvl2pPr>
            <a:lvl3pPr algn="l">
              <a:spcBef>
                <a:spcPts val="0"/>
              </a:spcBef>
              <a:spcAft>
                <a:spcPts val="0"/>
              </a:spcAft>
              <a:defRPr sz="3200" b="1">
                <a:solidFill>
                  <a:srgbClr val="FF9933"/>
                </a:solidFill>
                <a:latin typeface="Calibri"/>
                <a:ea typeface="ヒラギノ角ゴ Pro W3"/>
              </a:defRPr>
            </a:lvl3pPr>
            <a:lvl4pPr algn="l">
              <a:spcBef>
                <a:spcPts val="0"/>
              </a:spcBef>
              <a:spcAft>
                <a:spcPts val="0"/>
              </a:spcAft>
              <a:defRPr sz="3200" b="1">
                <a:solidFill>
                  <a:srgbClr val="FF9933"/>
                </a:solidFill>
                <a:latin typeface="Calibri"/>
                <a:ea typeface="ヒラギノ角ゴ Pro W3"/>
              </a:defRPr>
            </a:lvl4pPr>
            <a:lvl5pPr algn="l">
              <a:spcBef>
                <a:spcPts val="0"/>
              </a:spcBef>
              <a:spcAft>
                <a:spcPts val="0"/>
              </a:spcAft>
              <a:defRPr sz="3200" b="1">
                <a:solidFill>
                  <a:srgbClr val="FF9933"/>
                </a:solidFill>
                <a:latin typeface="Calibri"/>
                <a:ea typeface="ヒラギノ角ゴ Pro W3"/>
              </a:defRPr>
            </a:lvl5pPr>
            <a:lvl6pPr marL="457200" algn="l">
              <a:spcBef>
                <a:spcPts val="0"/>
              </a:spcBef>
              <a:spcAft>
                <a:spcPts val="0"/>
              </a:spcAft>
              <a:defRPr sz="3200" b="1">
                <a:solidFill>
                  <a:srgbClr val="FF9933"/>
                </a:solidFill>
                <a:latin typeface="Calibri"/>
                <a:ea typeface="ヒラギノ角ゴ Pro W3"/>
              </a:defRPr>
            </a:lvl6pPr>
            <a:lvl7pPr marL="914400" algn="l">
              <a:spcBef>
                <a:spcPts val="0"/>
              </a:spcBef>
              <a:spcAft>
                <a:spcPts val="0"/>
              </a:spcAft>
              <a:defRPr sz="3200" b="1">
                <a:solidFill>
                  <a:srgbClr val="FF9933"/>
                </a:solidFill>
                <a:latin typeface="Calibri"/>
                <a:ea typeface="ヒラギノ角ゴ Pro W3"/>
              </a:defRPr>
            </a:lvl7pPr>
            <a:lvl8pPr marL="1371600" algn="l">
              <a:spcBef>
                <a:spcPts val="0"/>
              </a:spcBef>
              <a:spcAft>
                <a:spcPts val="0"/>
              </a:spcAft>
              <a:defRPr sz="3200" b="1">
                <a:solidFill>
                  <a:srgbClr val="FF9933"/>
                </a:solidFill>
                <a:latin typeface="Calibri"/>
                <a:ea typeface="ヒラギノ角ゴ Pro W3"/>
              </a:defRPr>
            </a:lvl8pPr>
            <a:lvl9pPr marL="1828800" algn="l">
              <a:spcBef>
                <a:spcPts val="0"/>
              </a:spcBef>
              <a:spcAft>
                <a:spcPts val="0"/>
              </a:spcAft>
              <a:defRPr sz="3200" b="1">
                <a:solidFill>
                  <a:srgbClr val="FF9933"/>
                </a:solidFill>
                <a:latin typeface="Calibri"/>
                <a:ea typeface="ヒラギノ角ゴ Pro W3"/>
              </a:defRPr>
            </a:lvl9pPr>
          </a:lstStyle>
          <a:p>
            <a:pPr algn="ctr" eaLnBrk="1" fontAlgn="auto" hangingPunct="1"/>
            <a:r>
              <a:rPr lang="en-US" altLang="en-US" sz="3733" kern="0" dirty="0">
                <a:solidFill>
                  <a:srgbClr val="FF6600"/>
                </a:solidFill>
              </a:rPr>
              <a:t>Global surface temperature and global mean sea level</a:t>
            </a:r>
            <a:endParaRPr lang="en-US" altLang="en-US" sz="2400" kern="0" dirty="0">
              <a:solidFill>
                <a:srgbClr val="FF6600"/>
              </a:solidFill>
            </a:endParaRPr>
          </a:p>
        </p:txBody>
      </p:sp>
    </p:spTree>
    <p:extLst>
      <p:ext uri="{BB962C8B-B14F-4D97-AF65-F5344CB8AC3E}">
        <p14:creationId xmlns:p14="http://schemas.microsoft.com/office/powerpoint/2010/main" val="3818336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10"/>
          <p:cNvSpPr>
            <a:spLocks noGrp="1" noChangeArrowheads="1"/>
          </p:cNvSpPr>
          <p:nvPr>
            <p:ph type="title"/>
          </p:nvPr>
        </p:nvSpPr>
        <p:spPr>
          <a:xfrm>
            <a:off x="284799" y="179863"/>
            <a:ext cx="9613534" cy="792162"/>
          </a:xfrm>
        </p:spPr>
        <p:txBody>
          <a:bodyPr>
            <a:normAutofit fontScale="90000"/>
          </a:bodyPr>
          <a:lstStyle/>
          <a:p>
            <a:pPr eaLnBrk="1" hangingPunct="1"/>
            <a:r>
              <a:rPr lang="de-DE" altLang="en-US" dirty="0"/>
              <a:t>Und was bringt die Zukunft? Die Folgen des Klimawandels für die Schadensentwicklung in Deutschland</a:t>
            </a:r>
            <a:endParaRPr lang="en-US" altLang="en-US" dirty="0"/>
          </a:p>
        </p:txBody>
      </p:sp>
      <p:sp>
        <p:nvSpPr>
          <p:cNvPr id="12" name="Text Box 5"/>
          <p:cNvSpPr txBox="1">
            <a:spLocks noChangeArrowheads="1"/>
          </p:cNvSpPr>
          <p:nvPr/>
        </p:nvSpPr>
        <p:spPr bwMode="auto">
          <a:xfrm>
            <a:off x="3875215" y="6361310"/>
            <a:ext cx="6696075"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ct val="50000"/>
              </a:spcAft>
              <a:buChar char="•"/>
              <a:defRPr sz="2400" b="1">
                <a:solidFill>
                  <a:schemeClr val="tx1"/>
                </a:solidFill>
                <a:latin typeface="Calibri" pitchFamily="34" charset="0"/>
              </a:defRPr>
            </a:lvl1pPr>
            <a:lvl2pPr marL="742950" indent="-285750" eaLnBrk="0" hangingPunct="0">
              <a:spcAft>
                <a:spcPct val="50000"/>
              </a:spcAft>
              <a:buChar char="–"/>
              <a:defRPr sz="2000" b="1">
                <a:solidFill>
                  <a:schemeClr val="tx1"/>
                </a:solidFill>
                <a:latin typeface="Calibri" pitchFamily="34" charset="0"/>
              </a:defRPr>
            </a:lvl2pPr>
            <a:lvl3pPr marL="1143000" indent="-228600" eaLnBrk="0" hangingPunct="0">
              <a:spcAft>
                <a:spcPct val="50000"/>
              </a:spcAft>
              <a:buChar char="•"/>
              <a:defRPr sz="1600" b="1">
                <a:solidFill>
                  <a:schemeClr val="tx1"/>
                </a:solidFill>
                <a:latin typeface="Calibri" pitchFamily="34" charset="0"/>
              </a:defRPr>
            </a:lvl3pPr>
            <a:lvl4pPr marL="1600200" indent="-228600" eaLnBrk="0" hangingPunct="0">
              <a:spcAft>
                <a:spcPct val="50000"/>
              </a:spcAft>
              <a:buChar char="–"/>
              <a:defRPr sz="1400" b="1">
                <a:solidFill>
                  <a:schemeClr val="tx1"/>
                </a:solidFill>
                <a:latin typeface="Calibri"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a:spcAft>
                <a:spcPct val="0"/>
              </a:spcAft>
              <a:buFontTx/>
              <a:buNone/>
            </a:pPr>
            <a:r>
              <a:rPr lang="de-DE" altLang="en-US" sz="1400" b="0" dirty="0">
                <a:latin typeface="+mn-lt"/>
                <a:ea typeface="ヒラギノ角ゴ Pro W3"/>
                <a:cs typeface="ヒラギノ角ゴ Pro W3"/>
              </a:rPr>
              <a:t>Hattermann et al. 2014</a:t>
            </a:r>
            <a:endParaRPr lang="en-US" altLang="en-US" sz="1400" b="0" dirty="0">
              <a:latin typeface="+mn-lt"/>
              <a:ea typeface="ヒラギノ角ゴ Pro W3"/>
              <a:cs typeface="ヒラギノ角ゴ Pro W3"/>
            </a:endParaRP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726" y="1204835"/>
            <a:ext cx="6088380" cy="4861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117292F6-D221-466D-A4F2-A1D7C1BC4EA9}"/>
              </a:ext>
            </a:extLst>
          </p:cNvPr>
          <p:cNvSpPr/>
          <p:nvPr/>
        </p:nvSpPr>
        <p:spPr>
          <a:xfrm>
            <a:off x="284799" y="1248916"/>
            <a:ext cx="4132027" cy="4360168"/>
          </a:xfrm>
          <a:prstGeom prst="rect">
            <a:avLst/>
          </a:prstGeom>
        </p:spPr>
        <p:txBody>
          <a:bodyPr wrap="square">
            <a:spAutoFit/>
          </a:bodyPr>
          <a:lstStyle/>
          <a:p>
            <a:pPr>
              <a:lnSpc>
                <a:spcPct val="125000"/>
              </a:lnSpc>
              <a:spcAft>
                <a:spcPct val="25000"/>
              </a:spcAft>
            </a:pPr>
            <a:r>
              <a:rPr lang="de-DE" altLang="en-US" b="1" dirty="0"/>
              <a:t>In einem durch den GDV finanzierten Projekt sollte die Schadensentwicklung in Deutschland unter Klimawandel quantifiziert werden</a:t>
            </a:r>
            <a:r>
              <a:rPr lang="de-DE" altLang="en-US" dirty="0"/>
              <a:t>, hier gezeigt für Hochwasser.</a:t>
            </a:r>
          </a:p>
          <a:p>
            <a:pPr>
              <a:lnSpc>
                <a:spcPct val="125000"/>
              </a:lnSpc>
              <a:spcAft>
                <a:spcPct val="25000"/>
              </a:spcAft>
            </a:pPr>
            <a:r>
              <a:rPr lang="de-DE" altLang="en-US" dirty="0"/>
              <a:t>Dazu wurde ein hydrologisches Modell, welches an mehr als 5000 Flussabschnitten mit den Schadensfunktionen des GDV gekoppelt wurde, genutzt.</a:t>
            </a:r>
          </a:p>
          <a:p>
            <a:pPr>
              <a:lnSpc>
                <a:spcPct val="125000"/>
              </a:lnSpc>
              <a:spcAft>
                <a:spcPct val="25000"/>
              </a:spcAft>
            </a:pPr>
            <a:r>
              <a:rPr lang="de-DE" altLang="en-US" dirty="0"/>
              <a:t>Angetrieben wurde es durch verschiedene regionale Klimaensembles.</a:t>
            </a:r>
            <a:endParaRPr lang="en-US" altLang="en-US" dirty="0"/>
          </a:p>
        </p:txBody>
      </p:sp>
    </p:spTree>
    <p:extLst>
      <p:ext uri="{BB962C8B-B14F-4D97-AF65-F5344CB8AC3E}">
        <p14:creationId xmlns:p14="http://schemas.microsoft.com/office/powerpoint/2010/main" val="713162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a:t>Gleichzeitige Extreme?</a:t>
            </a:r>
          </a:p>
        </p:txBody>
      </p:sp>
      <p:pic>
        <p:nvPicPr>
          <p:cNvPr id="7" name="Picture 6">
            <a:extLst>
              <a:ext uri="{FF2B5EF4-FFF2-40B4-BE49-F238E27FC236}">
                <a16:creationId xmlns:a16="http://schemas.microsoft.com/office/drawing/2014/main" id="{B3D5B5B6-6438-5846-856A-2648A60D97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3" y="2139949"/>
            <a:ext cx="4316342" cy="36807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F0AA6AE-EC11-4348-8FAD-E40680BBEEEF}"/>
              </a:ext>
            </a:extLst>
          </p:cNvPr>
          <p:cNvPicPr>
            <a:picLocks noChangeAspect="1"/>
          </p:cNvPicPr>
          <p:nvPr/>
        </p:nvPicPr>
        <p:blipFill>
          <a:blip r:embed="rId4"/>
          <a:stretch>
            <a:fillRect/>
          </a:stretch>
        </p:blipFill>
        <p:spPr>
          <a:xfrm>
            <a:off x="5229475" y="1579514"/>
            <a:ext cx="5333499" cy="2861646"/>
          </a:xfrm>
          <a:prstGeom prst="rect">
            <a:avLst/>
          </a:prstGeom>
          <a:ln>
            <a:noFill/>
          </a:ln>
          <a:effectLst>
            <a:outerShdw blurRad="292100" dist="139700" dir="2700000" algn="tl" rotWithShape="0">
              <a:srgbClr val="333333">
                <a:alpha val="65000"/>
              </a:srgbClr>
            </a:outerShdw>
          </a:effectLst>
        </p:spPr>
      </p:pic>
      <p:pic>
        <p:nvPicPr>
          <p:cNvPr id="9" name="Picture 7" descr="Z:\home\mstein\Dokumente\oasis\corporate_design\source partners logos\pik_logos\PIK_A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86850" y="1688276"/>
            <a:ext cx="1340197" cy="587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5304" y="2324853"/>
            <a:ext cx="442444" cy="485459"/>
          </a:xfrm>
          <a:prstGeom prst="rect">
            <a:avLst/>
          </a:prstGeom>
        </p:spPr>
      </p:pic>
      <p:sp>
        <p:nvSpPr>
          <p:cNvPr id="2" name="TextBox 1"/>
          <p:cNvSpPr txBox="1"/>
          <p:nvPr/>
        </p:nvSpPr>
        <p:spPr>
          <a:xfrm>
            <a:off x="6115050" y="5200650"/>
            <a:ext cx="5288627" cy="369332"/>
          </a:xfrm>
          <a:prstGeom prst="rect">
            <a:avLst/>
          </a:prstGeom>
          <a:noFill/>
        </p:spPr>
        <p:txBody>
          <a:bodyPr wrap="none" rtlCol="0">
            <a:spAutoFit/>
          </a:bodyPr>
          <a:lstStyle/>
          <a:p>
            <a:r>
              <a:rPr lang="de-DE" dirty="0">
                <a:solidFill>
                  <a:schemeClr val="accent1"/>
                </a:solidFill>
              </a:rPr>
              <a:t>100 </a:t>
            </a:r>
            <a:r>
              <a:rPr lang="de-DE" dirty="0" err="1">
                <a:solidFill>
                  <a:schemeClr val="accent1"/>
                </a:solidFill>
              </a:rPr>
              <a:t>year</a:t>
            </a:r>
            <a:r>
              <a:rPr lang="de-DE" dirty="0">
                <a:solidFill>
                  <a:schemeClr val="accent1"/>
                </a:solidFill>
              </a:rPr>
              <a:t> pluvial (</a:t>
            </a:r>
            <a:r>
              <a:rPr lang="de-DE" dirty="0" err="1">
                <a:solidFill>
                  <a:schemeClr val="accent1"/>
                </a:solidFill>
              </a:rPr>
              <a:t>left</a:t>
            </a:r>
            <a:r>
              <a:rPr lang="de-DE" dirty="0">
                <a:solidFill>
                  <a:schemeClr val="accent1"/>
                </a:solidFill>
              </a:rPr>
              <a:t>) </a:t>
            </a:r>
            <a:r>
              <a:rPr lang="de-DE" dirty="0" err="1">
                <a:solidFill>
                  <a:schemeClr val="accent1"/>
                </a:solidFill>
              </a:rPr>
              <a:t>flood</a:t>
            </a:r>
            <a:r>
              <a:rPr lang="de-DE" dirty="0">
                <a:solidFill>
                  <a:schemeClr val="accent1"/>
                </a:solidFill>
              </a:rPr>
              <a:t> </a:t>
            </a:r>
            <a:r>
              <a:rPr lang="de-DE" dirty="0" err="1">
                <a:solidFill>
                  <a:schemeClr val="accent1"/>
                </a:solidFill>
              </a:rPr>
              <a:t>and</a:t>
            </a:r>
            <a:r>
              <a:rPr lang="de-DE" dirty="0">
                <a:solidFill>
                  <a:schemeClr val="accent1"/>
                </a:solidFill>
              </a:rPr>
              <a:t> fluvial (</a:t>
            </a:r>
            <a:r>
              <a:rPr lang="de-DE" dirty="0" err="1">
                <a:solidFill>
                  <a:schemeClr val="accent1"/>
                </a:solidFill>
              </a:rPr>
              <a:t>right</a:t>
            </a:r>
            <a:r>
              <a:rPr lang="de-DE" dirty="0">
                <a:solidFill>
                  <a:schemeClr val="accent1"/>
                </a:solidFill>
              </a:rPr>
              <a:t>) </a:t>
            </a:r>
            <a:r>
              <a:rPr lang="de-DE" dirty="0" err="1">
                <a:solidFill>
                  <a:schemeClr val="accent1"/>
                </a:solidFill>
              </a:rPr>
              <a:t>foods</a:t>
            </a:r>
            <a:endParaRPr lang="de-DE" dirty="0">
              <a:solidFill>
                <a:schemeClr val="accent1"/>
              </a:solidFill>
            </a:endParaRPr>
          </a:p>
        </p:txBody>
      </p:sp>
    </p:spTree>
    <p:extLst>
      <p:ext uri="{BB962C8B-B14F-4D97-AF65-F5344CB8AC3E}">
        <p14:creationId xmlns:p14="http://schemas.microsoft.com/office/powerpoint/2010/main" val="2176434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F27E-B35C-4B8E-BE49-0FE31B671A97}"/>
              </a:ext>
            </a:extLst>
          </p:cNvPr>
          <p:cNvSpPr>
            <a:spLocks noGrp="1"/>
          </p:cNvSpPr>
          <p:nvPr>
            <p:ph type="title"/>
          </p:nvPr>
        </p:nvSpPr>
        <p:spPr/>
        <p:txBody>
          <a:bodyPr>
            <a:normAutofit/>
          </a:bodyPr>
          <a:lstStyle/>
          <a:p>
            <a:r>
              <a:rPr lang="de-DE" sz="4400" dirty="0"/>
              <a:t>Fazit</a:t>
            </a:r>
            <a:endParaRPr lang="en-DE" sz="4400" dirty="0"/>
          </a:p>
        </p:txBody>
      </p:sp>
      <p:sp>
        <p:nvSpPr>
          <p:cNvPr id="3" name="Content Placeholder 2">
            <a:extLst>
              <a:ext uri="{FF2B5EF4-FFF2-40B4-BE49-F238E27FC236}">
                <a16:creationId xmlns:a16="http://schemas.microsoft.com/office/drawing/2014/main" id="{DF99F78D-08E3-45AC-AC9E-97FF80A40AC9}"/>
              </a:ext>
            </a:extLst>
          </p:cNvPr>
          <p:cNvSpPr>
            <a:spLocks noGrp="1"/>
          </p:cNvSpPr>
          <p:nvPr>
            <p:ph idx="1"/>
          </p:nvPr>
        </p:nvSpPr>
        <p:spPr/>
        <p:txBody>
          <a:bodyPr/>
          <a:lstStyle/>
          <a:p>
            <a:r>
              <a:rPr lang="de-DE" dirty="0"/>
              <a:t>Die Anzahl der Extremereignisse hat bereits zugenommen</a:t>
            </a:r>
          </a:p>
          <a:p>
            <a:r>
              <a:rPr lang="de-DE" dirty="0"/>
              <a:t>Mit dem weiteren Anstieg der globalen Mitteltemperatur wird auch die Stärke und Häufigkeit von Extremereignissen weiter steigen</a:t>
            </a:r>
          </a:p>
          <a:p>
            <a:r>
              <a:rPr lang="de-DE" dirty="0"/>
              <a:t>Damit ist ein großer Teil unserer Infrastruktur nicht mehr im Bereich seiner ursprünglichen Sicherheitsbereiche</a:t>
            </a:r>
          </a:p>
          <a:p>
            <a:endParaRPr lang="de-DE" dirty="0"/>
          </a:p>
          <a:p>
            <a:endParaRPr lang="en-DE" dirty="0"/>
          </a:p>
        </p:txBody>
      </p:sp>
      <p:sp>
        <p:nvSpPr>
          <p:cNvPr id="4" name="Footer Placeholder 3">
            <a:extLst>
              <a:ext uri="{FF2B5EF4-FFF2-40B4-BE49-F238E27FC236}">
                <a16:creationId xmlns:a16="http://schemas.microsoft.com/office/drawing/2014/main" id="{A93D7598-D83B-4D82-928F-650EA512FBD2}"/>
              </a:ext>
            </a:extLst>
          </p:cNvPr>
          <p:cNvSpPr>
            <a:spLocks noGrp="1"/>
          </p:cNvSpPr>
          <p:nvPr>
            <p:ph type="ftr" sz="quarter" idx="11"/>
          </p:nvPr>
        </p:nvSpPr>
        <p:spPr/>
        <p:txBody>
          <a:bodyPr/>
          <a:lstStyle/>
          <a:p>
            <a:endParaRPr lang="de-DE" dirty="0"/>
          </a:p>
        </p:txBody>
      </p:sp>
      <p:sp>
        <p:nvSpPr>
          <p:cNvPr id="5" name="Slide Number Placeholder 4">
            <a:extLst>
              <a:ext uri="{FF2B5EF4-FFF2-40B4-BE49-F238E27FC236}">
                <a16:creationId xmlns:a16="http://schemas.microsoft.com/office/drawing/2014/main" id="{FBA09841-F4F5-45B7-B7DD-0BDCF0578550}"/>
              </a:ext>
            </a:extLst>
          </p:cNvPr>
          <p:cNvSpPr>
            <a:spLocks noGrp="1"/>
          </p:cNvSpPr>
          <p:nvPr>
            <p:ph type="sldNum" sz="quarter" idx="12"/>
          </p:nvPr>
        </p:nvSpPr>
        <p:spPr/>
        <p:txBody>
          <a:bodyPr/>
          <a:lstStyle/>
          <a:p>
            <a:fld id="{1B44015D-9407-488E-8AD7-722ADB5AEF29}" type="slidenum">
              <a:rPr lang="de-DE" smtClean="0"/>
              <a:t>34</a:t>
            </a:fld>
            <a:endParaRPr lang="de-DE" dirty="0"/>
          </a:p>
        </p:txBody>
      </p:sp>
    </p:spTree>
    <p:extLst>
      <p:ext uri="{BB962C8B-B14F-4D97-AF65-F5344CB8AC3E}">
        <p14:creationId xmlns:p14="http://schemas.microsoft.com/office/powerpoint/2010/main" val="3770991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title"/>
          </p:nvPr>
        </p:nvSpPr>
        <p:spPr bwMode="auto">
          <a:xfrm>
            <a:off x="239356" y="164640"/>
            <a:ext cx="11180233" cy="923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9" tIns="60955" rIns="121909" bIns="60955" numCol="1" rtlCol="0" anchor="t" anchorCtr="0" compatLnSpc="1">
            <a:prstTxWarp prst="textNoShape">
              <a:avLst/>
            </a:prstTxWarp>
            <a:normAutofit/>
          </a:bodyPr>
          <a:lstStyle/>
          <a:p>
            <a:pPr algn="ctr" eaLnBrk="1" hangingPunct="1"/>
            <a:r>
              <a:rPr lang="en-US" altLang="en-US" sz="4400" dirty="0">
                <a:solidFill>
                  <a:srgbClr val="FF6600"/>
                </a:solidFill>
              </a:rPr>
              <a:t>Von </a:t>
            </a:r>
            <a:r>
              <a:rPr lang="en-US" altLang="en-US" sz="4400" dirty="0" err="1">
                <a:solidFill>
                  <a:srgbClr val="FF6600"/>
                </a:solidFill>
              </a:rPr>
              <a:t>Emissionen</a:t>
            </a:r>
            <a:r>
              <a:rPr lang="en-US" altLang="en-US" sz="4400" dirty="0">
                <a:solidFill>
                  <a:srgbClr val="FF6600"/>
                </a:solidFill>
              </a:rPr>
              <a:t> </a:t>
            </a:r>
            <a:r>
              <a:rPr lang="en-US" altLang="en-US" sz="4400" dirty="0" err="1">
                <a:solidFill>
                  <a:srgbClr val="FF6600"/>
                </a:solidFill>
              </a:rPr>
              <a:t>zu</a:t>
            </a:r>
            <a:r>
              <a:rPr lang="en-US" altLang="en-US" sz="4400" dirty="0">
                <a:solidFill>
                  <a:srgbClr val="FF6600"/>
                </a:solidFill>
              </a:rPr>
              <a:t> </a:t>
            </a:r>
            <a:r>
              <a:rPr lang="en-US" altLang="en-US" sz="4400" dirty="0" err="1">
                <a:solidFill>
                  <a:srgbClr val="FF6600"/>
                </a:solidFill>
              </a:rPr>
              <a:t>Temperaturen</a:t>
            </a:r>
            <a:endParaRPr lang="en-US" altLang="en-US" sz="4400" dirty="0">
              <a:solidFill>
                <a:srgbClr val="FF6600"/>
              </a:solidFill>
            </a:endParaRPr>
          </a:p>
        </p:txBody>
      </p:sp>
      <p:sp>
        <p:nvSpPr>
          <p:cNvPr id="12291" name="Rectangle 15"/>
          <p:cNvSpPr>
            <a:spLocks noChangeArrowheads="1"/>
          </p:cNvSpPr>
          <p:nvPr/>
        </p:nvSpPr>
        <p:spPr bwMode="auto">
          <a:xfrm>
            <a:off x="2446874" y="6381755"/>
            <a:ext cx="9698567"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9" tIns="60955" rIns="121909" bIns="60955" anchor="ctr"/>
          <a:lstStyle>
            <a:lvl1pPr>
              <a:defRPr sz="2400">
                <a:solidFill>
                  <a:schemeClr val="tx1"/>
                </a:solidFill>
                <a:latin typeface="Arial" charset="0"/>
                <a:ea typeface="ヒラギノ角ゴ Pro W3" pitchFamily="48" charset="-128"/>
              </a:defRPr>
            </a:lvl1pPr>
            <a:lvl2pPr marL="742950" indent="-285750">
              <a:defRPr sz="2400">
                <a:solidFill>
                  <a:schemeClr val="tx1"/>
                </a:solidFill>
                <a:latin typeface="Arial" charset="0"/>
                <a:ea typeface="ヒラギノ角ゴ Pro W3" pitchFamily="48" charset="-128"/>
              </a:defRPr>
            </a:lvl2pPr>
            <a:lvl3pPr marL="1143000" indent="-228600">
              <a:defRPr sz="2400">
                <a:solidFill>
                  <a:schemeClr val="tx1"/>
                </a:solidFill>
                <a:latin typeface="Arial" charset="0"/>
                <a:ea typeface="ヒラギノ角ゴ Pro W3" pitchFamily="48" charset="-128"/>
              </a:defRPr>
            </a:lvl3pPr>
            <a:lvl4pPr marL="1600200" indent="-228600">
              <a:defRPr sz="2400">
                <a:solidFill>
                  <a:schemeClr val="tx1"/>
                </a:solidFill>
                <a:latin typeface="Arial" charset="0"/>
                <a:ea typeface="ヒラギノ角ゴ Pro W3" pitchFamily="48" charset="-128"/>
              </a:defRPr>
            </a:lvl4pPr>
            <a:lvl5pPr marL="2057400" indent="-228600">
              <a:defRPr sz="2400">
                <a:solidFill>
                  <a:schemeClr val="tx1"/>
                </a:solidFill>
                <a:latin typeface="Arial"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48" charset="-128"/>
              </a:defRPr>
            </a:lvl9pPr>
          </a:lstStyle>
          <a:p>
            <a:pPr algn="r"/>
            <a:r>
              <a:rPr lang="en-GB" altLang="en-US" sz="1867" dirty="0"/>
              <a:t>World Meteorological Organization, 2014</a:t>
            </a:r>
          </a:p>
        </p:txBody>
      </p:sp>
      <p:pic>
        <p:nvPicPr>
          <p:cNvPr id="12292" name="Picture 4"/>
          <p:cNvPicPr>
            <a:picLocks noGrp="1" noChangeAspect="1"/>
          </p:cNvPicPr>
          <p:nvPr/>
        </p:nvPicPr>
        <p:blipFill>
          <a:blip r:embed="rId3" cstate="print">
            <a:extLst>
              <a:ext uri="{28A0092B-C50C-407E-A947-70E740481C1C}">
                <a14:useLocalDpi xmlns:a14="http://schemas.microsoft.com/office/drawing/2010/main" val="0"/>
              </a:ext>
            </a:extLst>
          </a:blip>
          <a:srcRect l="-7063" r="-7063"/>
          <a:stretch>
            <a:fillRect/>
          </a:stretch>
        </p:blipFill>
        <p:spPr bwMode="auto">
          <a:xfrm>
            <a:off x="1915090" y="1415851"/>
            <a:ext cx="8117353" cy="470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bwMode="auto">
          <a:xfrm>
            <a:off x="2351584" y="2564904"/>
            <a:ext cx="7392821" cy="1696200"/>
          </a:xfrm>
          <a:prstGeom prst="round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121917" tIns="60959" rIns="121917" bIns="60959" numCol="1" spcCol="0" rtlCol="0" anchor="t" anchorCtr="0" compatLnSpc="1">
            <a:prstTxWarp prst="textNoShape">
              <a:avLst/>
            </a:prstTxWarp>
          </a:bodyPr>
          <a:lstStyle/>
          <a:p>
            <a:pPr algn="ctr"/>
            <a:endParaRPr lang="de-DE" sz="2400" dirty="0"/>
          </a:p>
          <a:p>
            <a:pPr algn="ctr"/>
            <a:r>
              <a:rPr lang="de-DE" sz="2400" dirty="0"/>
              <a:t>Budget: 400 </a:t>
            </a:r>
            <a:r>
              <a:rPr lang="de-DE" sz="2400" dirty="0" err="1"/>
              <a:t>Gt</a:t>
            </a:r>
            <a:r>
              <a:rPr lang="de-DE" sz="2400" dirty="0"/>
              <a:t> CO2</a:t>
            </a:r>
          </a:p>
          <a:p>
            <a:pPr algn="ctr"/>
            <a:r>
              <a:rPr lang="de-DE" sz="2400" dirty="0"/>
              <a:t>Gegenwärtige jährliche </a:t>
            </a:r>
            <a:r>
              <a:rPr lang="de-DE" sz="2400" dirty="0" err="1"/>
              <a:t>Emmison</a:t>
            </a:r>
            <a:r>
              <a:rPr lang="de-DE" sz="2400" dirty="0"/>
              <a:t>: 40 </a:t>
            </a:r>
            <a:r>
              <a:rPr lang="de-DE" sz="2400" dirty="0" err="1"/>
              <a:t>Gt</a:t>
            </a:r>
            <a:r>
              <a:rPr lang="de-DE" sz="2400" dirty="0"/>
              <a:t> CO2</a:t>
            </a:r>
          </a:p>
        </p:txBody>
      </p:sp>
    </p:spTree>
    <p:extLst>
      <p:ext uri="{BB962C8B-B14F-4D97-AF65-F5344CB8AC3E}">
        <p14:creationId xmlns:p14="http://schemas.microsoft.com/office/powerpoint/2010/main" val="58240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99DB9-3FE1-4555-9477-A4D131D3AA7B}"/>
              </a:ext>
            </a:extLst>
          </p:cNvPr>
          <p:cNvSpPr>
            <a:spLocks noGrp="1"/>
          </p:cNvSpPr>
          <p:nvPr>
            <p:ph type="title"/>
          </p:nvPr>
        </p:nvSpPr>
        <p:spPr/>
        <p:txBody>
          <a:bodyPr/>
          <a:lstStyle/>
          <a:p>
            <a:r>
              <a:rPr lang="de-DE" dirty="0"/>
              <a:t>Vielen Dank!</a:t>
            </a:r>
            <a:endParaRPr lang="en-DE" dirty="0"/>
          </a:p>
        </p:txBody>
      </p:sp>
      <p:sp>
        <p:nvSpPr>
          <p:cNvPr id="3" name="Content Placeholder 2">
            <a:extLst>
              <a:ext uri="{FF2B5EF4-FFF2-40B4-BE49-F238E27FC236}">
                <a16:creationId xmlns:a16="http://schemas.microsoft.com/office/drawing/2014/main" id="{C7E026DF-14E6-4CBB-A1B5-84D4D103CD2A}"/>
              </a:ext>
            </a:extLst>
          </p:cNvPr>
          <p:cNvSpPr>
            <a:spLocks noGrp="1"/>
          </p:cNvSpPr>
          <p:nvPr>
            <p:ph idx="1"/>
          </p:nvPr>
        </p:nvSpPr>
        <p:spPr/>
        <p:txBody>
          <a:bodyPr/>
          <a:lstStyle/>
          <a:p>
            <a:pPr marL="0" indent="0">
              <a:buNone/>
            </a:pPr>
            <a:endParaRPr lang="en-DE" dirty="0"/>
          </a:p>
        </p:txBody>
      </p:sp>
      <p:sp>
        <p:nvSpPr>
          <p:cNvPr id="4" name="Footer Placeholder 3">
            <a:extLst>
              <a:ext uri="{FF2B5EF4-FFF2-40B4-BE49-F238E27FC236}">
                <a16:creationId xmlns:a16="http://schemas.microsoft.com/office/drawing/2014/main" id="{1BBCDE66-E2F3-4F37-BBBD-A29746B60433}"/>
              </a:ext>
            </a:extLst>
          </p:cNvPr>
          <p:cNvSpPr>
            <a:spLocks noGrp="1"/>
          </p:cNvSpPr>
          <p:nvPr>
            <p:ph type="ftr" sz="quarter" idx="11"/>
          </p:nvPr>
        </p:nvSpPr>
        <p:spPr/>
        <p:txBody>
          <a:bodyPr/>
          <a:lstStyle/>
          <a:p>
            <a:endParaRPr lang="de-DE" dirty="0"/>
          </a:p>
        </p:txBody>
      </p:sp>
      <p:sp>
        <p:nvSpPr>
          <p:cNvPr id="5" name="Slide Number Placeholder 4">
            <a:extLst>
              <a:ext uri="{FF2B5EF4-FFF2-40B4-BE49-F238E27FC236}">
                <a16:creationId xmlns:a16="http://schemas.microsoft.com/office/drawing/2014/main" id="{B6B6CF10-D985-4B00-8669-AD184E790266}"/>
              </a:ext>
            </a:extLst>
          </p:cNvPr>
          <p:cNvSpPr>
            <a:spLocks noGrp="1"/>
          </p:cNvSpPr>
          <p:nvPr>
            <p:ph type="sldNum" sz="quarter" idx="12"/>
          </p:nvPr>
        </p:nvSpPr>
        <p:spPr/>
        <p:txBody>
          <a:bodyPr/>
          <a:lstStyle/>
          <a:p>
            <a:fld id="{1B44015D-9407-488E-8AD7-722ADB5AEF29}" type="slidenum">
              <a:rPr lang="de-DE" smtClean="0"/>
              <a:t>36</a:t>
            </a:fld>
            <a:endParaRPr lang="de-DE" dirty="0"/>
          </a:p>
        </p:txBody>
      </p:sp>
    </p:spTree>
    <p:extLst>
      <p:ext uri="{BB962C8B-B14F-4D97-AF65-F5344CB8AC3E}">
        <p14:creationId xmlns:p14="http://schemas.microsoft.com/office/powerpoint/2010/main" val="470542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1735D0-B5F1-4F55-96C8-3C7190F7A6B2}"/>
              </a:ext>
            </a:extLst>
          </p:cNvPr>
          <p:cNvSpPr>
            <a:spLocks noGrp="1"/>
          </p:cNvSpPr>
          <p:nvPr>
            <p:ph type="sldNum" sz="quarter" idx="10"/>
          </p:nvPr>
        </p:nvSpPr>
        <p:spPr/>
        <p:txBody>
          <a:bodyPr/>
          <a:lstStyle/>
          <a:p>
            <a:pPr>
              <a:defRPr/>
            </a:pPr>
            <a:fld id="{8FA5967C-CA59-42A7-8CBF-8D8DAC0F5819}" type="slidenum">
              <a:rPr lang="en-US" smtClean="0"/>
              <a:t>37</a:t>
            </a:fld>
            <a:endParaRPr lang="en-US"/>
          </a:p>
        </p:txBody>
      </p:sp>
      <p:pic>
        <p:nvPicPr>
          <p:cNvPr id="4" name="Picture 3">
            <a:extLst>
              <a:ext uri="{FF2B5EF4-FFF2-40B4-BE49-F238E27FC236}">
                <a16:creationId xmlns:a16="http://schemas.microsoft.com/office/drawing/2014/main" id="{A21B50F0-DAC2-475F-8907-0681F64A0D1C}"/>
              </a:ext>
            </a:extLst>
          </p:cNvPr>
          <p:cNvPicPr>
            <a:picLocks noChangeAspect="1"/>
          </p:cNvPicPr>
          <p:nvPr/>
        </p:nvPicPr>
        <p:blipFill>
          <a:blip r:embed="rId2"/>
          <a:stretch>
            <a:fillRect/>
          </a:stretch>
        </p:blipFill>
        <p:spPr>
          <a:xfrm>
            <a:off x="1775521" y="80433"/>
            <a:ext cx="9246871" cy="620649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C52892D-47E2-4AB3-8437-8881830E8C54}"/>
              </a:ext>
            </a:extLst>
          </p:cNvPr>
          <p:cNvSpPr txBox="1"/>
          <p:nvPr/>
        </p:nvSpPr>
        <p:spPr>
          <a:xfrm>
            <a:off x="6384032" y="6321928"/>
            <a:ext cx="4865178" cy="420564"/>
          </a:xfrm>
          <a:prstGeom prst="rect">
            <a:avLst/>
          </a:prstGeom>
          <a:noFill/>
        </p:spPr>
        <p:txBody>
          <a:bodyPr wrap="none" rtlCol="0">
            <a:spAutoFit/>
          </a:bodyPr>
          <a:lstStyle/>
          <a:p>
            <a:r>
              <a:rPr lang="de-DE" sz="2133" dirty="0"/>
              <a:t>IPCC AR6 2021 </a:t>
            </a:r>
            <a:r>
              <a:rPr lang="de-DE" sz="2133" dirty="0" err="1"/>
              <a:t>summary</a:t>
            </a:r>
            <a:r>
              <a:rPr lang="de-DE" sz="2133" dirty="0"/>
              <a:t> </a:t>
            </a:r>
            <a:r>
              <a:rPr lang="de-DE" sz="2133" dirty="0" err="1"/>
              <a:t>for</a:t>
            </a:r>
            <a:r>
              <a:rPr lang="de-DE" sz="2133" dirty="0"/>
              <a:t> </a:t>
            </a:r>
            <a:r>
              <a:rPr lang="de-DE" sz="2133" dirty="0" err="1"/>
              <a:t>policy</a:t>
            </a:r>
            <a:r>
              <a:rPr lang="de-DE" sz="2133" dirty="0"/>
              <a:t> </a:t>
            </a:r>
            <a:r>
              <a:rPr lang="de-DE" sz="2133" dirty="0" err="1"/>
              <a:t>makers</a:t>
            </a:r>
            <a:endParaRPr lang="en-DE" sz="2133" dirty="0"/>
          </a:p>
        </p:txBody>
      </p:sp>
    </p:spTree>
    <p:extLst>
      <p:ext uri="{BB962C8B-B14F-4D97-AF65-F5344CB8AC3E}">
        <p14:creationId xmlns:p14="http://schemas.microsoft.com/office/powerpoint/2010/main" val="3192755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r>
              <a:rPr lang="de-DE" dirty="0"/>
              <a:t>Validierung der generierten Niederschlagsdaten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338" y="1448677"/>
            <a:ext cx="6466103" cy="484957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40849" y="1546781"/>
            <a:ext cx="11137237" cy="369332"/>
          </a:xfrm>
          <a:prstGeom prst="rect">
            <a:avLst/>
          </a:prstGeom>
          <a:noFill/>
        </p:spPr>
        <p:txBody>
          <a:bodyPr wrap="square" rtlCol="0">
            <a:spAutoFit/>
          </a:bodyPr>
          <a:lstStyle/>
          <a:p>
            <a:pPr algn="ctr"/>
            <a:r>
              <a:rPr lang="en-GB" b="1" dirty="0">
                <a:solidFill>
                  <a:schemeClr val="tx2"/>
                </a:solidFill>
                <a:latin typeface="+mn-lt"/>
              </a:rPr>
              <a:t>JJA-</a:t>
            </a:r>
            <a:r>
              <a:rPr lang="en-GB" b="1" dirty="0" err="1">
                <a:solidFill>
                  <a:schemeClr val="tx2"/>
                </a:solidFill>
                <a:latin typeface="+mn-lt"/>
              </a:rPr>
              <a:t>Niederschlag</a:t>
            </a:r>
            <a:r>
              <a:rPr lang="en-GB" b="1" dirty="0">
                <a:solidFill>
                  <a:schemeClr val="tx2"/>
                </a:solidFill>
                <a:latin typeface="+mn-lt"/>
              </a:rPr>
              <a:t> </a:t>
            </a:r>
            <a:r>
              <a:rPr lang="en-GB" b="1" dirty="0" err="1">
                <a:solidFill>
                  <a:schemeClr val="tx2"/>
                </a:solidFill>
                <a:latin typeface="+mn-lt"/>
              </a:rPr>
              <a:t>für</a:t>
            </a:r>
            <a:r>
              <a:rPr lang="en-GB" b="1" dirty="0">
                <a:solidFill>
                  <a:schemeClr val="tx2"/>
                </a:solidFill>
                <a:latin typeface="+mn-lt"/>
              </a:rPr>
              <a:t> </a:t>
            </a:r>
            <a:r>
              <a:rPr lang="en-GB" b="1" dirty="0" err="1">
                <a:solidFill>
                  <a:schemeClr val="tx2"/>
                </a:solidFill>
                <a:latin typeface="+mn-lt"/>
              </a:rPr>
              <a:t>obere</a:t>
            </a:r>
            <a:r>
              <a:rPr lang="en-GB" b="1" dirty="0">
                <a:solidFill>
                  <a:schemeClr val="tx2"/>
                </a:solidFill>
                <a:latin typeface="+mn-lt"/>
              </a:rPr>
              <a:t> Donau</a:t>
            </a:r>
          </a:p>
        </p:txBody>
      </p:sp>
      <p:sp>
        <p:nvSpPr>
          <p:cNvPr id="7" name="TextBox 6"/>
          <p:cNvSpPr txBox="1"/>
          <p:nvPr/>
        </p:nvSpPr>
        <p:spPr>
          <a:xfrm>
            <a:off x="8828688" y="2144498"/>
            <a:ext cx="2503316" cy="1477328"/>
          </a:xfrm>
          <a:prstGeom prst="rect">
            <a:avLst/>
          </a:prstGeom>
          <a:solidFill>
            <a:schemeClr val="bg1"/>
          </a:solidFill>
        </p:spPr>
        <p:txBody>
          <a:bodyPr wrap="square" rtlCol="0">
            <a:spAutoFit/>
          </a:bodyPr>
          <a:lstStyle/>
          <a:p>
            <a:r>
              <a:rPr lang="en-GB" sz="1800" dirty="0">
                <a:solidFill>
                  <a:srgbClr val="FF0000"/>
                </a:solidFill>
                <a:latin typeface="+mn-lt"/>
              </a:rPr>
              <a:t>X</a:t>
            </a:r>
            <a:r>
              <a:rPr lang="en-GB" sz="1800" dirty="0">
                <a:latin typeface="+mn-lt"/>
              </a:rPr>
              <a:t> </a:t>
            </a:r>
            <a:r>
              <a:rPr lang="en-GB" sz="1800" dirty="0">
                <a:solidFill>
                  <a:schemeClr val="accent1"/>
                </a:solidFill>
                <a:latin typeface="+mn-lt"/>
              </a:rPr>
              <a:t>– 30 Jahre CORDEX-</a:t>
            </a:r>
            <a:r>
              <a:rPr lang="en-GB" sz="1800" dirty="0" err="1">
                <a:solidFill>
                  <a:schemeClr val="accent1"/>
                </a:solidFill>
                <a:latin typeface="+mn-lt"/>
              </a:rPr>
              <a:t>Daten</a:t>
            </a:r>
            <a:endParaRPr lang="en-GB" sz="1800" dirty="0">
              <a:solidFill>
                <a:schemeClr val="accent1"/>
              </a:solidFill>
              <a:latin typeface="+mn-lt"/>
            </a:endParaRPr>
          </a:p>
          <a:p>
            <a:endParaRPr lang="en-GB" sz="1800" dirty="0">
              <a:latin typeface="+mn-lt"/>
            </a:endParaRPr>
          </a:p>
          <a:p>
            <a:r>
              <a:rPr lang="en-GB" sz="1800" dirty="0">
                <a:solidFill>
                  <a:srgbClr val="0066FF"/>
                </a:solidFill>
                <a:latin typeface="+mn-lt"/>
              </a:rPr>
              <a:t>X</a:t>
            </a:r>
            <a:r>
              <a:rPr lang="en-GB" sz="1800" dirty="0">
                <a:latin typeface="+mn-lt"/>
              </a:rPr>
              <a:t> – </a:t>
            </a:r>
            <a:r>
              <a:rPr lang="en-GB" sz="1800" dirty="0">
                <a:solidFill>
                  <a:schemeClr val="accent1"/>
                </a:solidFill>
                <a:latin typeface="+mn-lt"/>
              </a:rPr>
              <a:t>10,000 Jahre IMAGE-</a:t>
            </a:r>
            <a:r>
              <a:rPr lang="en-GB" sz="1800" dirty="0" err="1">
                <a:solidFill>
                  <a:schemeClr val="accent1"/>
                </a:solidFill>
                <a:latin typeface="+mn-lt"/>
              </a:rPr>
              <a:t>Daten</a:t>
            </a:r>
            <a:endParaRPr lang="en-GB" sz="1800" dirty="0">
              <a:solidFill>
                <a:schemeClr val="accent1"/>
              </a:solidFill>
              <a:latin typeface="+mn-lt"/>
            </a:endParaRPr>
          </a:p>
        </p:txBody>
      </p:sp>
      <p:sp>
        <p:nvSpPr>
          <p:cNvPr id="8" name="Title 1"/>
          <p:cNvSpPr txBox="1">
            <a:spLocks/>
          </p:cNvSpPr>
          <p:nvPr/>
        </p:nvSpPr>
        <p:spPr>
          <a:xfrm>
            <a:off x="527051" y="274639"/>
            <a:ext cx="11233149" cy="7064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dirty="0">
              <a:latin typeface="+mn-lt"/>
            </a:endParaRPr>
          </a:p>
        </p:txBody>
      </p:sp>
      <p:sp>
        <p:nvSpPr>
          <p:cNvPr id="9" name="TextBox 8"/>
          <p:cNvSpPr txBox="1"/>
          <p:nvPr/>
        </p:nvSpPr>
        <p:spPr>
          <a:xfrm>
            <a:off x="3009327" y="2060848"/>
            <a:ext cx="3840427" cy="369332"/>
          </a:xfrm>
          <a:prstGeom prst="rect">
            <a:avLst/>
          </a:prstGeom>
          <a:noFill/>
        </p:spPr>
        <p:txBody>
          <a:bodyPr wrap="square" rtlCol="0">
            <a:spAutoFit/>
          </a:bodyPr>
          <a:lstStyle/>
          <a:p>
            <a:r>
              <a:rPr lang="de-DE" sz="1800" dirty="0">
                <a:solidFill>
                  <a:schemeClr val="accent1"/>
                </a:solidFill>
                <a:latin typeface="+mn-lt"/>
              </a:rPr>
              <a:t>Höchstes beobachtetes Ereignis</a:t>
            </a:r>
          </a:p>
        </p:txBody>
      </p:sp>
      <p:cxnSp>
        <p:nvCxnSpPr>
          <p:cNvPr id="10" name="Straight Arrow Connector 9"/>
          <p:cNvCxnSpPr/>
          <p:nvPr/>
        </p:nvCxnSpPr>
        <p:spPr bwMode="auto">
          <a:xfrm>
            <a:off x="4438455" y="2430180"/>
            <a:ext cx="1152128" cy="49476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4672929" y="3945796"/>
            <a:ext cx="3723512" cy="369332"/>
          </a:xfrm>
          <a:prstGeom prst="rect">
            <a:avLst/>
          </a:prstGeom>
          <a:noFill/>
        </p:spPr>
        <p:txBody>
          <a:bodyPr wrap="square" rtlCol="0">
            <a:spAutoFit/>
          </a:bodyPr>
          <a:lstStyle/>
          <a:p>
            <a:pPr algn="ctr"/>
            <a:r>
              <a:rPr lang="de-DE" sz="1800" dirty="0">
                <a:solidFill>
                  <a:schemeClr val="accent1"/>
                </a:solidFill>
                <a:latin typeface="+mn-lt"/>
              </a:rPr>
              <a:t>Bisher nicht beobachtet aber möglich</a:t>
            </a:r>
          </a:p>
        </p:txBody>
      </p:sp>
      <p:cxnSp>
        <p:nvCxnSpPr>
          <p:cNvPr id="12" name="Straight Arrow Connector 11"/>
          <p:cNvCxnSpPr/>
          <p:nvPr/>
        </p:nvCxnSpPr>
        <p:spPr bwMode="auto">
          <a:xfrm flipV="1">
            <a:off x="6593141" y="2618293"/>
            <a:ext cx="0" cy="120962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9401" y="5526617"/>
            <a:ext cx="1599893" cy="588855"/>
          </a:xfrm>
          <a:prstGeom prst="rect">
            <a:avLst/>
          </a:prstGeom>
        </p:spPr>
      </p:pic>
      <p:sp>
        <p:nvSpPr>
          <p:cNvPr id="4" name="TextBox 3"/>
          <p:cNvSpPr txBox="1"/>
          <p:nvPr/>
        </p:nvSpPr>
        <p:spPr>
          <a:xfrm>
            <a:off x="6469206" y="6476931"/>
            <a:ext cx="2044149" cy="369332"/>
          </a:xfrm>
          <a:prstGeom prst="rect">
            <a:avLst/>
          </a:prstGeom>
          <a:noFill/>
        </p:spPr>
        <p:txBody>
          <a:bodyPr wrap="none" rtlCol="0">
            <a:spAutoFit/>
          </a:bodyPr>
          <a:lstStyle/>
          <a:p>
            <a:r>
              <a:rPr lang="de-DE" dirty="0"/>
              <a:t>Sparks et al. 2017</a:t>
            </a:r>
          </a:p>
        </p:txBody>
      </p:sp>
    </p:spTree>
    <p:extLst>
      <p:ext uri="{BB962C8B-B14F-4D97-AF65-F5344CB8AC3E}">
        <p14:creationId xmlns:p14="http://schemas.microsoft.com/office/powerpoint/2010/main" val="2875383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143339" y="5978342"/>
            <a:ext cx="2016224" cy="87966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121909" tIns="60955" rIns="121909" bIns="60955" numCol="1" rtlCol="0" anchor="t" anchorCtr="0" compatLnSpc="1">
            <a:prstTxWarp prst="textNoShape">
              <a:avLst/>
            </a:prstTxWarp>
          </a:bodyPr>
          <a:lstStyle/>
          <a:p>
            <a:pPr eaLnBrk="0" fontAlgn="base" hangingPunct="0">
              <a:spcBef>
                <a:spcPct val="0"/>
              </a:spcBef>
              <a:spcAft>
                <a:spcPct val="0"/>
              </a:spcAft>
            </a:pPr>
            <a:endParaRPr lang="en-US" sz="2400">
              <a:solidFill>
                <a:prstClr val="white">
                  <a:lumMod val="95000"/>
                </a:prstClr>
              </a:solidFill>
              <a:latin typeface="Arial" charset="0"/>
            </a:endParaRPr>
          </a:p>
        </p:txBody>
      </p:sp>
      <p:sp>
        <p:nvSpPr>
          <p:cNvPr id="2" name="Rectangle 3"/>
          <p:cNvSpPr txBox="1">
            <a:spLocks noChangeArrowheads="1"/>
          </p:cNvSpPr>
          <p:nvPr/>
        </p:nvSpPr>
        <p:spPr>
          <a:xfrm>
            <a:off x="5903980" y="164637"/>
            <a:ext cx="5664629" cy="3886192"/>
          </a:xfrm>
          <a:prstGeom prst="rect">
            <a:avLst/>
          </a:prstGeom>
          <a:solidFill>
            <a:schemeClr val="bg2">
              <a:lumMod val="20000"/>
              <a:lumOff val="80000"/>
              <a:alpha val="71000"/>
            </a:schemeClr>
          </a:solidFill>
        </p:spPr>
        <p:txBody>
          <a:bodyPr lIns="91432" tIns="45719" rIns="91432" bIns="45719"/>
          <a:lstStyle>
            <a:lvl1pPr marL="257101" indent="-257101" algn="l" rtl="0" eaLnBrk="0" fontAlgn="base" hangingPunct="0">
              <a:spcBef>
                <a:spcPct val="20000"/>
              </a:spcBef>
              <a:spcAft>
                <a:spcPct val="0"/>
              </a:spcAft>
              <a:buChar char="•"/>
              <a:defRPr sz="1700" b="1">
                <a:solidFill>
                  <a:schemeClr val="tx1">
                    <a:lumMod val="75000"/>
                    <a:lumOff val="25000"/>
                  </a:schemeClr>
                </a:solidFill>
                <a:latin typeface="+mn-lt"/>
                <a:ea typeface="+mn-ea"/>
                <a:cs typeface="+mn-cs"/>
              </a:defRPr>
            </a:lvl1pPr>
            <a:lvl2pPr marL="557049" indent="-214251" algn="l" rtl="0" eaLnBrk="0" fontAlgn="base" hangingPunct="0">
              <a:spcBef>
                <a:spcPct val="20000"/>
              </a:spcBef>
              <a:spcAft>
                <a:spcPct val="0"/>
              </a:spcAft>
              <a:buChar char="•"/>
              <a:defRPr sz="1500" b="1">
                <a:solidFill>
                  <a:schemeClr val="tx1">
                    <a:lumMod val="75000"/>
                    <a:lumOff val="25000"/>
                  </a:schemeClr>
                </a:solidFill>
                <a:latin typeface="+mn-lt"/>
                <a:ea typeface="+mn-ea"/>
              </a:defRPr>
            </a:lvl2pPr>
            <a:lvl3pPr marL="856997" indent="-171399" algn="l" rtl="0" eaLnBrk="0" fontAlgn="base" hangingPunct="0">
              <a:spcBef>
                <a:spcPct val="20000"/>
              </a:spcBef>
              <a:spcAft>
                <a:spcPct val="0"/>
              </a:spcAft>
              <a:buChar char="•"/>
              <a:defRPr sz="1500">
                <a:solidFill>
                  <a:schemeClr val="tx1">
                    <a:lumMod val="75000"/>
                    <a:lumOff val="25000"/>
                  </a:schemeClr>
                </a:solidFill>
                <a:latin typeface="+mn-lt"/>
                <a:ea typeface="+mn-ea"/>
              </a:defRPr>
            </a:lvl3pPr>
            <a:lvl4pPr marL="1199794" indent="-171399" algn="l" rtl="0" eaLnBrk="0" fontAlgn="base" hangingPunct="0">
              <a:spcBef>
                <a:spcPct val="20000"/>
              </a:spcBef>
              <a:spcAft>
                <a:spcPct val="0"/>
              </a:spcAft>
              <a:buChar char="–"/>
              <a:defRPr sz="1500">
                <a:solidFill>
                  <a:schemeClr val="tx1">
                    <a:lumMod val="75000"/>
                    <a:lumOff val="25000"/>
                  </a:schemeClr>
                </a:solidFill>
                <a:latin typeface="+mn-lt"/>
                <a:ea typeface="+mn-ea"/>
              </a:defRPr>
            </a:lvl4pPr>
            <a:lvl5pPr marL="1542593" indent="-171399" algn="l" rtl="0" eaLnBrk="0" fontAlgn="base" hangingPunct="0">
              <a:spcBef>
                <a:spcPct val="20000"/>
              </a:spcBef>
              <a:spcAft>
                <a:spcPct val="0"/>
              </a:spcAft>
              <a:buChar char="»"/>
              <a:defRPr sz="1100">
                <a:solidFill>
                  <a:schemeClr val="tx1"/>
                </a:solidFill>
                <a:latin typeface="Arial" charset="0"/>
                <a:ea typeface="+mn-ea"/>
              </a:defRPr>
            </a:lvl5pPr>
            <a:lvl6pPr marL="1885390" indent="-171399" algn="l" rtl="0" fontAlgn="base">
              <a:spcBef>
                <a:spcPct val="20000"/>
              </a:spcBef>
              <a:spcAft>
                <a:spcPct val="0"/>
              </a:spcAft>
              <a:buChar char="»"/>
              <a:defRPr sz="1100">
                <a:solidFill>
                  <a:schemeClr val="tx1"/>
                </a:solidFill>
                <a:latin typeface="Arial" charset="0"/>
                <a:ea typeface="+mn-ea"/>
              </a:defRPr>
            </a:lvl6pPr>
            <a:lvl7pPr marL="2228189" indent="-171399" algn="l" rtl="0" fontAlgn="base">
              <a:spcBef>
                <a:spcPct val="20000"/>
              </a:spcBef>
              <a:spcAft>
                <a:spcPct val="0"/>
              </a:spcAft>
              <a:buChar char="»"/>
              <a:defRPr sz="1100">
                <a:solidFill>
                  <a:schemeClr val="tx1"/>
                </a:solidFill>
                <a:latin typeface="Arial" charset="0"/>
                <a:ea typeface="+mn-ea"/>
              </a:defRPr>
            </a:lvl7pPr>
            <a:lvl8pPr marL="2570988" indent="-171399" algn="l" rtl="0" fontAlgn="base">
              <a:spcBef>
                <a:spcPct val="20000"/>
              </a:spcBef>
              <a:spcAft>
                <a:spcPct val="0"/>
              </a:spcAft>
              <a:buChar char="»"/>
              <a:defRPr sz="1100">
                <a:solidFill>
                  <a:schemeClr val="tx1"/>
                </a:solidFill>
                <a:latin typeface="Arial" charset="0"/>
                <a:ea typeface="+mn-ea"/>
              </a:defRPr>
            </a:lvl8pPr>
            <a:lvl9pPr marL="2913788" indent="-171399" algn="l" rtl="0" fontAlgn="base">
              <a:spcBef>
                <a:spcPct val="20000"/>
              </a:spcBef>
              <a:spcAft>
                <a:spcPct val="0"/>
              </a:spcAft>
              <a:buChar char="»"/>
              <a:defRPr sz="1100">
                <a:solidFill>
                  <a:schemeClr val="tx1"/>
                </a:solidFill>
                <a:latin typeface="Arial" charset="0"/>
                <a:ea typeface="+mn-ea"/>
              </a:defRPr>
            </a:lvl9pPr>
          </a:lstStyle>
          <a:p>
            <a:pPr eaLnBrk="1" hangingPunct="1">
              <a:lnSpc>
                <a:spcPct val="110000"/>
              </a:lnSpc>
              <a:spcBef>
                <a:spcPct val="50000"/>
              </a:spcBef>
            </a:pPr>
            <a:r>
              <a:rPr lang="en-US" sz="1867" kern="0" dirty="0">
                <a:solidFill>
                  <a:srgbClr val="0070C0"/>
                </a:solidFill>
              </a:rPr>
              <a:t>What we do: </a:t>
            </a:r>
            <a:r>
              <a:rPr lang="en-US" sz="2000" dirty="0">
                <a:solidFill>
                  <a:prstClr val="black">
                    <a:lumMod val="75000"/>
                    <a:lumOff val="25000"/>
                  </a:prstClr>
                </a:solidFill>
              </a:rPr>
              <a:t>address crucial scientific questions in the fields of global change, climate impacts and sustainable development.</a:t>
            </a:r>
          </a:p>
          <a:p>
            <a:pPr eaLnBrk="1" hangingPunct="1">
              <a:lnSpc>
                <a:spcPct val="110000"/>
              </a:lnSpc>
              <a:spcBef>
                <a:spcPct val="50000"/>
              </a:spcBef>
            </a:pPr>
            <a:r>
              <a:rPr lang="en-US" sz="1867" kern="0" dirty="0">
                <a:solidFill>
                  <a:srgbClr val="0070C0"/>
                </a:solidFill>
              </a:rPr>
              <a:t>Who we are: </a:t>
            </a:r>
            <a:r>
              <a:rPr lang="en-US" sz="2000" dirty="0">
                <a:solidFill>
                  <a:prstClr val="black">
                    <a:lumMod val="75000"/>
                    <a:lumOff val="25000"/>
                  </a:prstClr>
                </a:solidFill>
              </a:rPr>
              <a:t>natural and social sciences work together to generate interdisciplinary insights and to provide society with sound information for decision making.</a:t>
            </a:r>
          </a:p>
          <a:p>
            <a:pPr eaLnBrk="1" hangingPunct="1">
              <a:lnSpc>
                <a:spcPct val="110000"/>
              </a:lnSpc>
              <a:spcBef>
                <a:spcPct val="50000"/>
              </a:spcBef>
            </a:pPr>
            <a:r>
              <a:rPr lang="en-US" sz="1867" kern="0" dirty="0">
                <a:solidFill>
                  <a:srgbClr val="0070C0"/>
                </a:solidFill>
              </a:rPr>
              <a:t>How we work: </a:t>
            </a:r>
            <a:r>
              <a:rPr lang="en-US" sz="2000" dirty="0">
                <a:solidFill>
                  <a:prstClr val="black">
                    <a:lumMod val="75000"/>
                    <a:lumOff val="25000"/>
                  </a:prstClr>
                </a:solidFill>
              </a:rPr>
              <a:t>systems and scenarios analysis, modelling, computer simulation, and data integration.</a:t>
            </a:r>
            <a:endParaRPr lang="en-US" sz="1867" kern="0" dirty="0">
              <a:solidFill>
                <a:prstClr val="black">
                  <a:lumMod val="75000"/>
                  <a:lumOff val="25000"/>
                </a:prstClr>
              </a:solidFill>
            </a:endParaRPr>
          </a:p>
        </p:txBody>
      </p:sp>
      <p:sp>
        <p:nvSpPr>
          <p:cNvPr id="3" name="Text Box 6"/>
          <p:cNvSpPr txBox="1">
            <a:spLocks noChangeArrowheads="1"/>
          </p:cNvSpPr>
          <p:nvPr/>
        </p:nvSpPr>
        <p:spPr bwMode="auto">
          <a:xfrm>
            <a:off x="1776486" y="5984139"/>
            <a:ext cx="1056217" cy="256543"/>
          </a:xfrm>
          <a:prstGeom prst="rect">
            <a:avLst/>
          </a:prstGeom>
          <a:noFill/>
          <a:ln w="9525">
            <a:noFill/>
            <a:miter lim="800000"/>
            <a:headEnd/>
            <a:tailEnd/>
          </a:ln>
        </p:spPr>
        <p:txBody>
          <a:bodyPr lIns="91432" tIns="45719" rIns="91432" bIns="45719">
            <a:spAutoFit/>
          </a:bodyPr>
          <a:lstStyle/>
          <a:p>
            <a:pPr defTabSz="1218660">
              <a:spcBef>
                <a:spcPct val="50000"/>
              </a:spcBef>
            </a:pPr>
            <a:r>
              <a:rPr lang="de-DE" sz="1067">
                <a:solidFill>
                  <a:prstClr val="white"/>
                </a:solidFill>
              </a:rPr>
              <a:t>Photo H. Bach</a:t>
            </a:r>
          </a:p>
        </p:txBody>
      </p:sp>
      <p:sp>
        <p:nvSpPr>
          <p:cNvPr id="4" name="Text Box 3"/>
          <p:cNvSpPr txBox="1">
            <a:spLocks noChangeArrowheads="1"/>
          </p:cNvSpPr>
          <p:nvPr/>
        </p:nvSpPr>
        <p:spPr bwMode="auto">
          <a:xfrm>
            <a:off x="1535018" y="4308836"/>
            <a:ext cx="4391543" cy="769439"/>
          </a:xfrm>
          <a:prstGeom prst="rect">
            <a:avLst/>
          </a:prstGeom>
          <a:noFill/>
          <a:ln w="9525">
            <a:noFill/>
            <a:miter lim="800000"/>
            <a:headEnd/>
            <a:tailEnd/>
          </a:ln>
        </p:spPr>
        <p:txBody>
          <a:bodyPr wrap="square" lIns="91432" tIns="45719" rIns="91432" bIns="45719">
            <a:spAutoFit/>
          </a:bodyPr>
          <a:lstStyle/>
          <a:p>
            <a:pPr defTabSz="1218660"/>
            <a:r>
              <a:rPr lang="de-DE" sz="1600" b="1" dirty="0">
                <a:solidFill>
                  <a:srgbClr val="0070C0"/>
                </a:solidFill>
              </a:rPr>
              <a:t>Earth System Analysis</a:t>
            </a:r>
          </a:p>
          <a:p>
            <a:r>
              <a:rPr lang="en-US" sz="1400" b="1" i="1" dirty="0">
                <a:solidFill>
                  <a:prstClr val="black"/>
                </a:solidFill>
              </a:rPr>
              <a:t>Oceans, Atmosphere and Biosphere in Past, Present and Future</a:t>
            </a:r>
          </a:p>
        </p:txBody>
      </p:sp>
      <p:sp>
        <p:nvSpPr>
          <p:cNvPr id="5" name="Text Box 8"/>
          <p:cNvSpPr txBox="1">
            <a:spLocks noChangeArrowheads="1"/>
          </p:cNvSpPr>
          <p:nvPr/>
        </p:nvSpPr>
        <p:spPr bwMode="auto">
          <a:xfrm>
            <a:off x="1583499" y="5365413"/>
            <a:ext cx="4813181" cy="553996"/>
          </a:xfrm>
          <a:prstGeom prst="rect">
            <a:avLst/>
          </a:prstGeom>
          <a:noFill/>
          <a:ln w="9525">
            <a:noFill/>
            <a:miter lim="800000"/>
            <a:headEnd/>
            <a:tailEnd/>
          </a:ln>
        </p:spPr>
        <p:txBody>
          <a:bodyPr wrap="square" lIns="91432" tIns="45719" rIns="91432" bIns="45719">
            <a:spAutoFit/>
          </a:bodyPr>
          <a:lstStyle/>
          <a:p>
            <a:r>
              <a:rPr lang="de-DE" sz="1600" b="1" dirty="0" err="1">
                <a:solidFill>
                  <a:srgbClr val="0070C0"/>
                </a:solidFill>
              </a:rPr>
              <a:t>Climate</a:t>
            </a:r>
            <a:r>
              <a:rPr lang="de-DE" sz="1600" b="1" dirty="0">
                <a:solidFill>
                  <a:srgbClr val="0070C0"/>
                </a:solidFill>
              </a:rPr>
              <a:t> </a:t>
            </a:r>
            <a:r>
              <a:rPr lang="de-DE" sz="1600" b="1" dirty="0" err="1">
                <a:solidFill>
                  <a:srgbClr val="0070C0"/>
                </a:solidFill>
              </a:rPr>
              <a:t>Resilience</a:t>
            </a:r>
            <a:r>
              <a:rPr lang="de-DE" sz="1600" b="1" dirty="0">
                <a:solidFill>
                  <a:srgbClr val="0070C0"/>
                </a:solidFill>
              </a:rPr>
              <a:t> </a:t>
            </a:r>
          </a:p>
          <a:p>
            <a:r>
              <a:rPr lang="de-DE" sz="1400" b="1" i="1" dirty="0" err="1">
                <a:solidFill>
                  <a:prstClr val="black"/>
                </a:solidFill>
              </a:rPr>
              <a:t>Climate</a:t>
            </a:r>
            <a:r>
              <a:rPr lang="de-DE" sz="1400" b="1" i="1" dirty="0">
                <a:solidFill>
                  <a:prstClr val="black"/>
                </a:solidFill>
              </a:rPr>
              <a:t> Impacts </a:t>
            </a:r>
            <a:r>
              <a:rPr lang="de-DE" sz="1400" b="1" i="1" dirty="0" err="1">
                <a:solidFill>
                  <a:prstClr val="black"/>
                </a:solidFill>
              </a:rPr>
              <a:t>and</a:t>
            </a:r>
            <a:r>
              <a:rPr lang="de-DE" sz="1400" b="1" i="1" dirty="0">
                <a:solidFill>
                  <a:prstClr val="black"/>
                </a:solidFill>
              </a:rPr>
              <a:t> Adaptation</a:t>
            </a:r>
          </a:p>
        </p:txBody>
      </p:sp>
      <p:sp>
        <p:nvSpPr>
          <p:cNvPr id="6" name="Text Box 9"/>
          <p:cNvSpPr txBox="1">
            <a:spLocks noChangeArrowheads="1"/>
          </p:cNvSpPr>
          <p:nvPr/>
        </p:nvSpPr>
        <p:spPr bwMode="auto">
          <a:xfrm>
            <a:off x="7046317" y="4293093"/>
            <a:ext cx="4704521" cy="553996"/>
          </a:xfrm>
          <a:prstGeom prst="rect">
            <a:avLst/>
          </a:prstGeom>
          <a:noFill/>
          <a:ln w="9525">
            <a:noFill/>
            <a:miter lim="800000"/>
            <a:headEnd/>
            <a:tailEnd/>
          </a:ln>
        </p:spPr>
        <p:txBody>
          <a:bodyPr wrap="square" lIns="91432" tIns="45719" rIns="91432" bIns="45719">
            <a:spAutoFit/>
          </a:bodyPr>
          <a:lstStyle/>
          <a:p>
            <a:r>
              <a:rPr lang="de-DE" sz="1600" b="1" dirty="0">
                <a:solidFill>
                  <a:srgbClr val="0070C0"/>
                </a:solidFill>
              </a:rPr>
              <a:t>Transformation </a:t>
            </a:r>
            <a:r>
              <a:rPr lang="de-DE" sz="1600" b="1" dirty="0" err="1">
                <a:solidFill>
                  <a:srgbClr val="0070C0"/>
                </a:solidFill>
              </a:rPr>
              <a:t>Pathways</a:t>
            </a:r>
            <a:r>
              <a:rPr lang="de-DE" sz="1600" b="1" dirty="0">
                <a:solidFill>
                  <a:srgbClr val="0070C0"/>
                </a:solidFill>
              </a:rPr>
              <a:t> </a:t>
            </a:r>
          </a:p>
          <a:p>
            <a:r>
              <a:rPr lang="en-US" sz="1400" b="1" i="1" dirty="0">
                <a:solidFill>
                  <a:prstClr val="black"/>
                </a:solidFill>
              </a:rPr>
              <a:t>Climate Risks and Sustainable Development</a:t>
            </a:r>
          </a:p>
        </p:txBody>
      </p:sp>
      <p:sp>
        <p:nvSpPr>
          <p:cNvPr id="7" name="Text Box 10"/>
          <p:cNvSpPr txBox="1">
            <a:spLocks noChangeArrowheads="1"/>
          </p:cNvSpPr>
          <p:nvPr/>
        </p:nvSpPr>
        <p:spPr bwMode="auto">
          <a:xfrm>
            <a:off x="7046309" y="5349214"/>
            <a:ext cx="5002352" cy="553996"/>
          </a:xfrm>
          <a:prstGeom prst="rect">
            <a:avLst/>
          </a:prstGeom>
          <a:noFill/>
          <a:ln w="9525">
            <a:noFill/>
            <a:miter lim="800000"/>
            <a:headEnd/>
            <a:tailEnd/>
          </a:ln>
        </p:spPr>
        <p:txBody>
          <a:bodyPr wrap="square" lIns="91432" tIns="45719" rIns="91432" bIns="45719">
            <a:spAutoFit/>
          </a:bodyPr>
          <a:lstStyle/>
          <a:p>
            <a:r>
              <a:rPr lang="de-DE" sz="1600" b="1" dirty="0" err="1">
                <a:solidFill>
                  <a:srgbClr val="0070C0"/>
                </a:solidFill>
              </a:rPr>
              <a:t>Complexity</a:t>
            </a:r>
            <a:r>
              <a:rPr lang="de-DE" sz="1600" b="1" dirty="0">
                <a:solidFill>
                  <a:srgbClr val="0070C0"/>
                </a:solidFill>
              </a:rPr>
              <a:t> Science </a:t>
            </a:r>
          </a:p>
          <a:p>
            <a:r>
              <a:rPr lang="en-US" sz="1400" b="1" i="1" dirty="0">
                <a:solidFill>
                  <a:prstClr val="black"/>
                </a:solidFill>
              </a:rPr>
              <a:t>Machine Learning, Nonlinear Methods and Decision Strategies</a:t>
            </a:r>
          </a:p>
        </p:txBody>
      </p:sp>
      <p:sp>
        <p:nvSpPr>
          <p:cNvPr id="8" name="TextBox 7"/>
          <p:cNvSpPr txBox="1"/>
          <p:nvPr/>
        </p:nvSpPr>
        <p:spPr>
          <a:xfrm>
            <a:off x="6864087" y="422944"/>
            <a:ext cx="4565404" cy="461663"/>
          </a:xfrm>
          <a:prstGeom prst="rect">
            <a:avLst/>
          </a:prstGeom>
          <a:noFill/>
        </p:spPr>
        <p:txBody>
          <a:bodyPr wrap="square" lIns="91432" tIns="45719" rIns="91432" bIns="45719" rtlCol="0">
            <a:spAutoFit/>
          </a:bodyPr>
          <a:lstStyle/>
          <a:p>
            <a:pPr defTabSz="1218660"/>
            <a:r>
              <a:rPr lang="en-US" sz="2400" dirty="0">
                <a:solidFill>
                  <a:prstClr val="black"/>
                </a:solidFill>
              </a:rPr>
              <a:t>  </a:t>
            </a:r>
            <a:endParaRPr lang="de-DE" sz="2400" dirty="0">
              <a:solidFill>
                <a:prstClr val="black"/>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405" y="164637"/>
            <a:ext cx="4330147" cy="2688299"/>
          </a:xfrm>
          <a:prstGeom prst="rect">
            <a:avLst/>
          </a:prstGeom>
        </p:spPr>
      </p:pic>
      <p:sp>
        <p:nvSpPr>
          <p:cNvPr id="10" name="TextBox 9"/>
          <p:cNvSpPr txBox="1"/>
          <p:nvPr/>
        </p:nvSpPr>
        <p:spPr>
          <a:xfrm>
            <a:off x="527381" y="3813039"/>
            <a:ext cx="4128459" cy="502764"/>
          </a:xfrm>
          <a:prstGeom prst="rect">
            <a:avLst/>
          </a:prstGeom>
          <a:noFill/>
        </p:spPr>
        <p:txBody>
          <a:bodyPr wrap="square" lIns="91432" tIns="45719" rIns="91432" bIns="45719" rtlCol="0">
            <a:spAutoFit/>
          </a:bodyPr>
          <a:lstStyle/>
          <a:p>
            <a:pPr defTabSz="1218660"/>
            <a:r>
              <a:rPr lang="de-DE" sz="2667" b="1" dirty="0">
                <a:solidFill>
                  <a:srgbClr val="0070C0"/>
                </a:solidFill>
                <a:ea typeface="+mj-ea"/>
              </a:rPr>
              <a:t>Research Domains</a:t>
            </a:r>
            <a:endParaRPr lang="en-US" sz="2667" b="1" dirty="0">
              <a:solidFill>
                <a:srgbClr val="0070C0"/>
              </a:solidFill>
              <a:ea typeface="+mj-ea"/>
            </a:endParaRPr>
          </a:p>
        </p:txBody>
      </p:sp>
      <p:sp>
        <p:nvSpPr>
          <p:cNvPr id="11" name="TextBox 10"/>
          <p:cNvSpPr txBox="1"/>
          <p:nvPr/>
        </p:nvSpPr>
        <p:spPr>
          <a:xfrm>
            <a:off x="289867" y="2948954"/>
            <a:ext cx="5184576" cy="584773"/>
          </a:xfrm>
          <a:prstGeom prst="rect">
            <a:avLst/>
          </a:prstGeom>
          <a:noFill/>
        </p:spPr>
        <p:txBody>
          <a:bodyPr wrap="square" lIns="91432" tIns="45719" rIns="91432" bIns="45719" rtlCol="0">
            <a:spAutoFit/>
          </a:bodyPr>
          <a:lstStyle/>
          <a:p>
            <a:pPr algn="ctr" defTabSz="1218660"/>
            <a:r>
              <a:rPr lang="en-US" sz="1600" b="1" dirty="0">
                <a:solidFill>
                  <a:srgbClr val="000000"/>
                </a:solidFill>
              </a:rPr>
              <a:t>Founded in 1992 </a:t>
            </a:r>
            <a:r>
              <a:rPr lang="de-DE" sz="1600" b="1" dirty="0">
                <a:solidFill>
                  <a:srgbClr val="000000"/>
                </a:solidFill>
              </a:rPr>
              <a:t>– </a:t>
            </a:r>
            <a:r>
              <a:rPr lang="de-DE" sz="1600" b="1" dirty="0" err="1">
                <a:solidFill>
                  <a:srgbClr val="000000"/>
                </a:solidFill>
              </a:rPr>
              <a:t>Four</a:t>
            </a:r>
            <a:r>
              <a:rPr lang="de-DE" sz="1600" b="1" dirty="0">
                <a:solidFill>
                  <a:srgbClr val="000000"/>
                </a:solidFill>
              </a:rPr>
              <a:t> Research Domains.</a:t>
            </a:r>
            <a:br>
              <a:rPr lang="de-DE" sz="1600" b="1" dirty="0">
                <a:solidFill>
                  <a:srgbClr val="000000"/>
                </a:solidFill>
              </a:rPr>
            </a:br>
            <a:r>
              <a:rPr lang="de-DE" sz="1600" b="1" dirty="0">
                <a:solidFill>
                  <a:srgbClr val="000000"/>
                </a:solidFill>
              </a:rPr>
              <a:t>Ca. 300 </a:t>
            </a:r>
            <a:r>
              <a:rPr lang="de-DE" sz="1600" b="1" dirty="0" err="1">
                <a:solidFill>
                  <a:srgbClr val="000000"/>
                </a:solidFill>
              </a:rPr>
              <a:t>employees</a:t>
            </a:r>
            <a:r>
              <a:rPr lang="de-DE" sz="1600" b="1" dirty="0">
                <a:solidFill>
                  <a:srgbClr val="000000"/>
                </a:solidFill>
              </a:rPr>
              <a:t>, </a:t>
            </a:r>
            <a:r>
              <a:rPr lang="de-DE" sz="1600" b="1" dirty="0" err="1">
                <a:solidFill>
                  <a:srgbClr val="000000"/>
                </a:solidFill>
              </a:rPr>
              <a:t>more</a:t>
            </a:r>
            <a:r>
              <a:rPr lang="de-DE" sz="1600" b="1" dirty="0">
                <a:solidFill>
                  <a:srgbClr val="000000"/>
                </a:solidFill>
              </a:rPr>
              <a:t> </a:t>
            </a:r>
            <a:r>
              <a:rPr lang="de-DE" sz="1600" b="1" dirty="0" err="1">
                <a:solidFill>
                  <a:srgbClr val="000000"/>
                </a:solidFill>
              </a:rPr>
              <a:t>than</a:t>
            </a:r>
            <a:r>
              <a:rPr lang="de-DE" sz="1600" b="1" dirty="0">
                <a:solidFill>
                  <a:srgbClr val="000000"/>
                </a:solidFill>
              </a:rPr>
              <a:t> 100 </a:t>
            </a:r>
            <a:r>
              <a:rPr lang="de-DE" sz="1600" b="1" dirty="0" err="1">
                <a:solidFill>
                  <a:srgbClr val="000000"/>
                </a:solidFill>
              </a:rPr>
              <a:t>guest</a:t>
            </a:r>
            <a:r>
              <a:rPr lang="de-DE" sz="1600" b="1" dirty="0">
                <a:solidFill>
                  <a:srgbClr val="000000"/>
                </a:solidFill>
              </a:rPr>
              <a:t> </a:t>
            </a:r>
            <a:r>
              <a:rPr lang="de-DE" sz="1600" b="1" dirty="0" err="1">
                <a:solidFill>
                  <a:srgbClr val="000000"/>
                </a:solidFill>
              </a:rPr>
              <a:t>scientists</a:t>
            </a:r>
            <a:endParaRPr lang="en-US" sz="1467" b="1" dirty="0">
              <a:solidFill>
                <a:srgbClr val="000000"/>
              </a:solidFill>
              <a:latin typeface="Arial"/>
            </a:endParaRPr>
          </a:p>
        </p:txBody>
      </p:sp>
      <p:pic>
        <p:nvPicPr>
          <p:cNvPr id="12" name="Bild 51" descr="RD1.png"/>
          <p:cNvPicPr>
            <a:picLocks noChangeAspect="1"/>
          </p:cNvPicPr>
          <p:nvPr/>
        </p:nvPicPr>
        <p:blipFill>
          <a:blip r:embed="rId3"/>
          <a:stretch>
            <a:fillRect/>
          </a:stretch>
        </p:blipFill>
        <p:spPr>
          <a:xfrm>
            <a:off x="577469" y="4485242"/>
            <a:ext cx="812800" cy="651865"/>
          </a:xfrm>
          <a:prstGeom prst="rect">
            <a:avLst/>
          </a:prstGeom>
        </p:spPr>
      </p:pic>
      <p:pic>
        <p:nvPicPr>
          <p:cNvPr id="13" name="Bild 29" descr="RD2.png"/>
          <p:cNvPicPr>
            <a:picLocks noChangeAspect="1"/>
          </p:cNvPicPr>
          <p:nvPr/>
        </p:nvPicPr>
        <p:blipFill>
          <a:blip r:embed="rId4"/>
          <a:stretch>
            <a:fillRect/>
          </a:stretch>
        </p:blipFill>
        <p:spPr>
          <a:xfrm>
            <a:off x="574512" y="5475152"/>
            <a:ext cx="912977" cy="651865"/>
          </a:xfrm>
          <a:prstGeom prst="rect">
            <a:avLst/>
          </a:prstGeom>
        </p:spPr>
      </p:pic>
      <p:pic>
        <p:nvPicPr>
          <p:cNvPr id="14" name="Bild 30" descr="RD3.png"/>
          <p:cNvPicPr>
            <a:picLocks noChangeAspect="1"/>
          </p:cNvPicPr>
          <p:nvPr/>
        </p:nvPicPr>
        <p:blipFill>
          <a:blip r:embed="rId5"/>
          <a:stretch>
            <a:fillRect/>
          </a:stretch>
        </p:blipFill>
        <p:spPr>
          <a:xfrm>
            <a:off x="6133896" y="4485242"/>
            <a:ext cx="912977" cy="671951"/>
          </a:xfrm>
          <a:prstGeom prst="rect">
            <a:avLst/>
          </a:prstGeom>
        </p:spPr>
      </p:pic>
      <p:pic>
        <p:nvPicPr>
          <p:cNvPr id="15" name="Bild 30" descr="RD4.png"/>
          <p:cNvPicPr>
            <a:picLocks noChangeAspect="1"/>
          </p:cNvPicPr>
          <p:nvPr/>
        </p:nvPicPr>
        <p:blipFill>
          <a:blip r:embed="rId6"/>
          <a:stretch>
            <a:fillRect/>
          </a:stretch>
        </p:blipFill>
        <p:spPr>
          <a:xfrm>
            <a:off x="6128196" y="5475152"/>
            <a:ext cx="918121" cy="651865"/>
          </a:xfrm>
          <a:prstGeom prst="rect">
            <a:avLst/>
          </a:prstGeom>
        </p:spPr>
      </p:pic>
    </p:spTree>
    <p:extLst>
      <p:ext uri="{BB962C8B-B14F-4D97-AF65-F5344CB8AC3E}">
        <p14:creationId xmlns:p14="http://schemas.microsoft.com/office/powerpoint/2010/main" val="770936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Picture 9" descr="http://ts4.mm.bing.net/th?&amp;id=HN.607991597758547667&amp;w=300&amp;h=30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6" y="1628801"/>
            <a:ext cx="12223275" cy="5164337"/>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2" descr="http://4.bp.blogspot.com/-xEZ7MIQRqNA/TtjnB-omvOI/AAAAAAAAO-4/UiBbJCIwgIY/s640/Ganvi%25C3%25A9+Ganvie+Benin+West+Afric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423" y="0"/>
            <a:ext cx="7489919" cy="3739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 descr="http://polpix.sueddeutsche.com/bild/1.1054372.1355713293/860x860/hochwasser-pakist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65" y="3948114"/>
            <a:ext cx="65532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descr="http://images.zeit.de/wissen/umwelt/2011-06/fs-china-hochwasser/01-117040111-780x438.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739108"/>
            <a:ext cx="5638800" cy="311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http://ais.badische-zeitung.de/piece/04/18/db/06/6873779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25" y="1"/>
            <a:ext cx="6936317"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bwMode="auto">
          <a:xfrm>
            <a:off x="3407701" y="3193244"/>
            <a:ext cx="5760640" cy="667804"/>
          </a:xfrm>
          <a:prstGeom prst="roundRect">
            <a:avLst/>
          </a:prstGeom>
          <a:solidFill>
            <a:schemeClr val="bg1"/>
          </a:solidFill>
          <a:ln w="381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spcAft>
                <a:spcPts val="1200"/>
              </a:spcAft>
            </a:pPr>
            <a:r>
              <a:rPr lang="en-US" altLang="en-US" sz="3200" b="1" dirty="0">
                <a:solidFill>
                  <a:srgbClr val="00009C"/>
                </a:solidFill>
                <a:latin typeface="+mn-lt"/>
              </a:rPr>
              <a:t> </a:t>
            </a:r>
            <a:r>
              <a:rPr lang="en-US" altLang="en-US" sz="3200" b="1" dirty="0" err="1">
                <a:solidFill>
                  <a:srgbClr val="00009C"/>
                </a:solidFill>
                <a:latin typeface="+mn-lt"/>
              </a:rPr>
              <a:t>Ist</a:t>
            </a:r>
            <a:r>
              <a:rPr lang="en-US" altLang="en-US" sz="3200" b="1" dirty="0">
                <a:solidFill>
                  <a:srgbClr val="00009C"/>
                </a:solidFill>
                <a:latin typeface="+mn-lt"/>
              </a:rPr>
              <a:t> das </a:t>
            </a:r>
            <a:r>
              <a:rPr lang="en-US" altLang="en-US" sz="3200" b="1" dirty="0" err="1">
                <a:solidFill>
                  <a:srgbClr val="00009C"/>
                </a:solidFill>
                <a:latin typeface="+mn-lt"/>
              </a:rPr>
              <a:t>Klimawandel</a:t>
            </a:r>
            <a:r>
              <a:rPr lang="en-US" altLang="en-US" sz="3200" b="1" dirty="0">
                <a:solidFill>
                  <a:srgbClr val="00009C"/>
                </a:solidFill>
                <a:latin typeface="+mn-lt"/>
              </a:rPr>
              <a:t>?</a:t>
            </a:r>
            <a:endParaRPr kumimoji="0" lang="de-DE" sz="2400" b="1" i="0" u="none" strike="noStrike" cap="none" normalizeH="0" baseline="0" dirty="0">
              <a:ln>
                <a:noFill/>
              </a:ln>
              <a:solidFill>
                <a:srgbClr val="00009C"/>
              </a:solidFill>
              <a:effectLst/>
              <a:latin typeface="+mn-lt"/>
            </a:endParaRPr>
          </a:p>
        </p:txBody>
      </p:sp>
      <p:sp>
        <p:nvSpPr>
          <p:cNvPr id="3" name="Title 2"/>
          <p:cNvSpPr>
            <a:spLocks noGrp="1"/>
          </p:cNvSpPr>
          <p:nvPr>
            <p:ph type="title"/>
          </p:nvPr>
        </p:nvSpPr>
        <p:spPr/>
        <p:txBody>
          <a:bodyPr/>
          <a:lstStyle/>
          <a:p>
            <a:endParaRPr lang="de-DE"/>
          </a:p>
        </p:txBody>
      </p:sp>
    </p:spTree>
    <p:extLst>
      <p:ext uri="{BB962C8B-B14F-4D97-AF65-F5344CB8AC3E}">
        <p14:creationId xmlns:p14="http://schemas.microsoft.com/office/powerpoint/2010/main" val="58026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D168-8F6E-4440-A247-2EBC07AEFE34}"/>
              </a:ext>
            </a:extLst>
          </p:cNvPr>
          <p:cNvSpPr>
            <a:spLocks noGrp="1"/>
          </p:cNvSpPr>
          <p:nvPr>
            <p:ph type="title"/>
          </p:nvPr>
        </p:nvSpPr>
        <p:spPr>
          <a:xfrm>
            <a:off x="229317" y="883221"/>
            <a:ext cx="3348770" cy="904875"/>
          </a:xfrm>
        </p:spPr>
        <p:txBody>
          <a:bodyPr>
            <a:normAutofit fontScale="90000"/>
          </a:bodyPr>
          <a:lstStyle/>
          <a:p>
            <a:r>
              <a:rPr lang="de-DE" dirty="0"/>
              <a:t>Hintergrund: Durch den Klimawandel mehr Energie im System Ozean/ Atmosphäre</a:t>
            </a:r>
            <a:endParaRPr lang="en-DE" dirty="0"/>
          </a:p>
        </p:txBody>
      </p:sp>
      <p:pic>
        <p:nvPicPr>
          <p:cNvPr id="7" name="Content Placeholder 6">
            <a:extLst>
              <a:ext uri="{FF2B5EF4-FFF2-40B4-BE49-F238E27FC236}">
                <a16:creationId xmlns:a16="http://schemas.microsoft.com/office/drawing/2014/main" id="{E25F16AA-4B1F-466C-B480-C7FA437E48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9243" y="136525"/>
            <a:ext cx="8670235" cy="5992662"/>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E41ECE03-F6F2-487D-88C4-2B63E3218B65}"/>
              </a:ext>
            </a:extLst>
          </p:cNvPr>
          <p:cNvSpPr>
            <a:spLocks noGrp="1"/>
          </p:cNvSpPr>
          <p:nvPr>
            <p:ph type="ftr" sz="quarter" idx="11"/>
          </p:nvPr>
        </p:nvSpPr>
        <p:spPr/>
        <p:txBody>
          <a:bodyPr/>
          <a:lstStyle/>
          <a:p>
            <a:endParaRPr lang="de-DE" dirty="0"/>
          </a:p>
        </p:txBody>
      </p:sp>
      <p:sp>
        <p:nvSpPr>
          <p:cNvPr id="5" name="Slide Number Placeholder 4">
            <a:extLst>
              <a:ext uri="{FF2B5EF4-FFF2-40B4-BE49-F238E27FC236}">
                <a16:creationId xmlns:a16="http://schemas.microsoft.com/office/drawing/2014/main" id="{DA9F6743-EA04-404A-B272-B586CDD9FF81}"/>
              </a:ext>
            </a:extLst>
          </p:cNvPr>
          <p:cNvSpPr>
            <a:spLocks noGrp="1"/>
          </p:cNvSpPr>
          <p:nvPr>
            <p:ph type="sldNum" sz="quarter" idx="12"/>
          </p:nvPr>
        </p:nvSpPr>
        <p:spPr/>
        <p:txBody>
          <a:bodyPr/>
          <a:lstStyle/>
          <a:p>
            <a:fld id="{1B44015D-9407-488E-8AD7-722ADB5AEF29}" type="slidenum">
              <a:rPr lang="de-DE" smtClean="0"/>
              <a:t>6</a:t>
            </a:fld>
            <a:endParaRPr lang="de-DE" dirty="0"/>
          </a:p>
        </p:txBody>
      </p:sp>
      <p:sp>
        <p:nvSpPr>
          <p:cNvPr id="8" name="TextBox 7">
            <a:extLst>
              <a:ext uri="{FF2B5EF4-FFF2-40B4-BE49-F238E27FC236}">
                <a16:creationId xmlns:a16="http://schemas.microsoft.com/office/drawing/2014/main" id="{8BC9BB0A-39CB-464C-A3D4-7C7DBF1035E9}"/>
              </a:ext>
            </a:extLst>
          </p:cNvPr>
          <p:cNvSpPr txBox="1"/>
          <p:nvPr/>
        </p:nvSpPr>
        <p:spPr>
          <a:xfrm>
            <a:off x="229317" y="2989145"/>
            <a:ext cx="3071191" cy="2308324"/>
          </a:xfrm>
          <a:prstGeom prst="rect">
            <a:avLst/>
          </a:prstGeom>
          <a:noFill/>
        </p:spPr>
        <p:txBody>
          <a:bodyPr wrap="square" rtlCol="0">
            <a:spAutoFit/>
          </a:bodyPr>
          <a:lstStyle/>
          <a:p>
            <a:r>
              <a:rPr lang="de-DE" sz="2400" b="1" dirty="0"/>
              <a:t>Mehr Energie führt zu:</a:t>
            </a:r>
          </a:p>
          <a:p>
            <a:pPr marL="342900" indent="-342900">
              <a:buFont typeface="Arial" panose="020B0604020202020204" pitchFamily="34" charset="0"/>
              <a:buChar char="•"/>
            </a:pPr>
            <a:r>
              <a:rPr lang="de-DE" sz="2400" dirty="0"/>
              <a:t>Mehr Hitzewellen</a:t>
            </a:r>
          </a:p>
          <a:p>
            <a:pPr marL="342900" indent="-342900">
              <a:buFont typeface="Arial" panose="020B0604020202020204" pitchFamily="34" charset="0"/>
              <a:buChar char="•"/>
            </a:pPr>
            <a:r>
              <a:rPr lang="de-DE" sz="2400" dirty="0"/>
              <a:t>Mehr Verdunstung (und Niederschlag)</a:t>
            </a:r>
          </a:p>
          <a:p>
            <a:pPr marL="342900" indent="-342900">
              <a:buFont typeface="Arial" panose="020B0604020202020204" pitchFamily="34" charset="0"/>
              <a:buChar char="•"/>
            </a:pPr>
            <a:r>
              <a:rPr lang="de-DE" sz="2400" dirty="0"/>
              <a:t>Mehr Bewegung (Wind) </a:t>
            </a:r>
            <a:endParaRPr lang="en-DE" sz="2400" dirty="0"/>
          </a:p>
        </p:txBody>
      </p:sp>
      <p:pic>
        <p:nvPicPr>
          <p:cNvPr id="10" name="Picture 9">
            <a:extLst>
              <a:ext uri="{FF2B5EF4-FFF2-40B4-BE49-F238E27FC236}">
                <a16:creationId xmlns:a16="http://schemas.microsoft.com/office/drawing/2014/main" id="{48EF63A7-7F66-41FD-94C1-A4F6E39C2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253" y="-931793"/>
            <a:ext cx="2857500" cy="2857500"/>
          </a:xfrm>
          <a:prstGeom prst="ellipse">
            <a:avLst/>
          </a:prstGeom>
          <a:ln>
            <a:noFill/>
          </a:ln>
          <a:effectLst>
            <a:softEdge rad="112500"/>
          </a:effectLst>
        </p:spPr>
      </p:pic>
    </p:spTree>
    <p:extLst>
      <p:ext uri="{BB962C8B-B14F-4D97-AF65-F5344CB8AC3E}">
        <p14:creationId xmlns:p14="http://schemas.microsoft.com/office/powerpoint/2010/main" val="344563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11B12C-DE04-4F3E-8B66-BDCBACFD663D}"/>
              </a:ext>
            </a:extLst>
          </p:cNvPr>
          <p:cNvSpPr>
            <a:spLocks noGrp="1"/>
          </p:cNvSpPr>
          <p:nvPr>
            <p:ph type="sldNum" sz="quarter" idx="12"/>
          </p:nvPr>
        </p:nvSpPr>
        <p:spPr/>
        <p:txBody>
          <a:bodyPr/>
          <a:lstStyle/>
          <a:p>
            <a:pPr>
              <a:defRPr/>
            </a:pPr>
            <a:fld id="{10925CD4-87B1-4B3D-951F-F97D390442A5}" type="slidenum">
              <a:rPr lang="en-US" smtClean="0"/>
              <a:pPr>
                <a:defRPr/>
              </a:pPr>
              <a:t>7</a:t>
            </a:fld>
            <a:endParaRPr lang="en-US"/>
          </a:p>
        </p:txBody>
      </p:sp>
      <p:sp>
        <p:nvSpPr>
          <p:cNvPr id="3" name="Title 2">
            <a:extLst>
              <a:ext uri="{FF2B5EF4-FFF2-40B4-BE49-F238E27FC236}">
                <a16:creationId xmlns:a16="http://schemas.microsoft.com/office/drawing/2014/main" id="{5A43940D-035C-4D68-B57C-4ADFEF0678A2}"/>
              </a:ext>
            </a:extLst>
          </p:cNvPr>
          <p:cNvSpPr>
            <a:spLocks noGrp="1"/>
          </p:cNvSpPr>
          <p:nvPr>
            <p:ph type="title"/>
          </p:nvPr>
        </p:nvSpPr>
        <p:spPr>
          <a:xfrm>
            <a:off x="341276" y="58561"/>
            <a:ext cx="6623744" cy="904875"/>
          </a:xfrm>
        </p:spPr>
        <p:txBody>
          <a:bodyPr>
            <a:normAutofit fontScale="90000"/>
          </a:bodyPr>
          <a:lstStyle/>
          <a:p>
            <a:r>
              <a:rPr lang="de-DE" dirty="0"/>
              <a:t>Deutliche </a:t>
            </a:r>
            <a:r>
              <a:rPr lang="de-DE" dirty="0" err="1"/>
              <a:t>intensivierung</a:t>
            </a:r>
            <a:r>
              <a:rPr lang="de-DE" dirty="0"/>
              <a:t> des globalen Wasserkreislaufes</a:t>
            </a:r>
            <a:endParaRPr lang="en-DE" dirty="0"/>
          </a:p>
        </p:txBody>
      </p:sp>
      <p:pic>
        <p:nvPicPr>
          <p:cNvPr id="5" name="Picture 4">
            <a:extLst>
              <a:ext uri="{FF2B5EF4-FFF2-40B4-BE49-F238E27FC236}">
                <a16:creationId xmlns:a16="http://schemas.microsoft.com/office/drawing/2014/main" id="{11466D4C-0CAC-46F8-8991-37E6D2E87DB3}"/>
              </a:ext>
            </a:extLst>
          </p:cNvPr>
          <p:cNvPicPr>
            <a:picLocks noChangeAspect="1"/>
          </p:cNvPicPr>
          <p:nvPr/>
        </p:nvPicPr>
        <p:blipFill>
          <a:blip r:embed="rId3"/>
          <a:stretch>
            <a:fillRect/>
          </a:stretch>
        </p:blipFill>
        <p:spPr>
          <a:xfrm>
            <a:off x="426077" y="1072278"/>
            <a:ext cx="3227071" cy="245364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EDA4A3E-604E-4F42-A078-0723C0F29276}"/>
              </a:ext>
            </a:extLst>
          </p:cNvPr>
          <p:cNvPicPr>
            <a:picLocks noChangeAspect="1"/>
          </p:cNvPicPr>
          <p:nvPr/>
        </p:nvPicPr>
        <p:blipFill>
          <a:blip r:embed="rId4"/>
          <a:stretch>
            <a:fillRect/>
          </a:stretch>
        </p:blipFill>
        <p:spPr>
          <a:xfrm>
            <a:off x="6829841" y="69333"/>
            <a:ext cx="5175251" cy="660400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9B3E910-A31B-4CB4-8138-B5C5A0D311A2}"/>
              </a:ext>
            </a:extLst>
          </p:cNvPr>
          <p:cNvSpPr/>
          <p:nvPr/>
        </p:nvSpPr>
        <p:spPr>
          <a:xfrm>
            <a:off x="3844687" y="6488669"/>
            <a:ext cx="2976331" cy="338554"/>
          </a:xfrm>
          <a:prstGeom prst="rect">
            <a:avLst/>
          </a:prstGeom>
        </p:spPr>
        <p:txBody>
          <a:bodyPr wrap="square">
            <a:spAutoFit/>
          </a:bodyPr>
          <a:lstStyle/>
          <a:p>
            <a:r>
              <a:rPr lang="en-GB" sz="1600" dirty="0" err="1"/>
              <a:t>Pascolini</a:t>
            </a:r>
            <a:r>
              <a:rPr lang="en-GB" sz="1600" dirty="0"/>
              <a:t>-Campbell et al (2021)</a:t>
            </a:r>
            <a:endParaRPr lang="en-DE" sz="1600" dirty="0"/>
          </a:p>
        </p:txBody>
      </p:sp>
      <p:sp>
        <p:nvSpPr>
          <p:cNvPr id="10" name="TextBox 9">
            <a:extLst>
              <a:ext uri="{FF2B5EF4-FFF2-40B4-BE49-F238E27FC236}">
                <a16:creationId xmlns:a16="http://schemas.microsoft.com/office/drawing/2014/main" id="{FF6223D4-6B2A-491B-A9B1-56E120796D2B}"/>
              </a:ext>
            </a:extLst>
          </p:cNvPr>
          <p:cNvSpPr txBox="1"/>
          <p:nvPr/>
        </p:nvSpPr>
        <p:spPr bwMode="auto">
          <a:xfrm>
            <a:off x="10394988" y="963436"/>
            <a:ext cx="1447576" cy="379656"/>
          </a:xfrm>
          <a:prstGeom prst="rect">
            <a:avLst/>
          </a:prstGeom>
          <a:noFill/>
        </p:spPr>
        <p:txBody>
          <a:bodyPr wrap="none" rtlCol="0">
            <a:spAutoFit/>
          </a:bodyPr>
          <a:lstStyle/>
          <a:p>
            <a:r>
              <a:rPr lang="de-DE" sz="1867" b="1" dirty="0"/>
              <a:t>Verdunstung</a:t>
            </a:r>
            <a:endParaRPr lang="en-DE" sz="1867" b="1" dirty="0"/>
          </a:p>
        </p:txBody>
      </p:sp>
      <p:sp>
        <p:nvSpPr>
          <p:cNvPr id="11" name="TextBox 10">
            <a:extLst>
              <a:ext uri="{FF2B5EF4-FFF2-40B4-BE49-F238E27FC236}">
                <a16:creationId xmlns:a16="http://schemas.microsoft.com/office/drawing/2014/main" id="{E8556F3D-5300-4DF4-8342-6382A910F973}"/>
              </a:ext>
            </a:extLst>
          </p:cNvPr>
          <p:cNvSpPr txBox="1"/>
          <p:nvPr/>
        </p:nvSpPr>
        <p:spPr bwMode="auto">
          <a:xfrm>
            <a:off x="10400309" y="2473280"/>
            <a:ext cx="1468928" cy="379656"/>
          </a:xfrm>
          <a:prstGeom prst="rect">
            <a:avLst/>
          </a:prstGeom>
          <a:noFill/>
        </p:spPr>
        <p:txBody>
          <a:bodyPr wrap="none" rtlCol="0">
            <a:spAutoFit/>
          </a:bodyPr>
          <a:lstStyle/>
          <a:p>
            <a:r>
              <a:rPr lang="de-DE" sz="1867" b="1" dirty="0"/>
              <a:t>Niederschlag</a:t>
            </a:r>
            <a:endParaRPr lang="en-DE" sz="1867" b="1" dirty="0"/>
          </a:p>
        </p:txBody>
      </p:sp>
      <p:sp>
        <p:nvSpPr>
          <p:cNvPr id="12" name="TextBox 11">
            <a:extLst>
              <a:ext uri="{FF2B5EF4-FFF2-40B4-BE49-F238E27FC236}">
                <a16:creationId xmlns:a16="http://schemas.microsoft.com/office/drawing/2014/main" id="{9E6BED78-72B4-414A-851A-5EF6DD0EA02E}"/>
              </a:ext>
            </a:extLst>
          </p:cNvPr>
          <p:cNvSpPr txBox="1"/>
          <p:nvPr/>
        </p:nvSpPr>
        <p:spPr bwMode="auto">
          <a:xfrm>
            <a:off x="10542765" y="3994094"/>
            <a:ext cx="1365567" cy="379656"/>
          </a:xfrm>
          <a:prstGeom prst="rect">
            <a:avLst/>
          </a:prstGeom>
          <a:noFill/>
        </p:spPr>
        <p:txBody>
          <a:bodyPr wrap="none" rtlCol="0">
            <a:spAutoFit/>
          </a:bodyPr>
          <a:lstStyle/>
          <a:p>
            <a:r>
              <a:rPr lang="de-DE" sz="1867" b="1" dirty="0"/>
              <a:t>Flusswasser</a:t>
            </a:r>
            <a:endParaRPr lang="en-DE" sz="1867" b="1" dirty="0"/>
          </a:p>
        </p:txBody>
      </p:sp>
      <p:sp>
        <p:nvSpPr>
          <p:cNvPr id="13" name="TextBox 12">
            <a:extLst>
              <a:ext uri="{FF2B5EF4-FFF2-40B4-BE49-F238E27FC236}">
                <a16:creationId xmlns:a16="http://schemas.microsoft.com/office/drawing/2014/main" id="{C653DF17-7901-4906-AB8A-4F1D993C5410}"/>
              </a:ext>
            </a:extLst>
          </p:cNvPr>
          <p:cNvSpPr txBox="1"/>
          <p:nvPr/>
        </p:nvSpPr>
        <p:spPr bwMode="auto">
          <a:xfrm>
            <a:off x="10449215" y="5514908"/>
            <a:ext cx="1552669" cy="379656"/>
          </a:xfrm>
          <a:prstGeom prst="rect">
            <a:avLst/>
          </a:prstGeom>
          <a:noFill/>
        </p:spPr>
        <p:txBody>
          <a:bodyPr wrap="none" rtlCol="0">
            <a:spAutoFit/>
          </a:bodyPr>
          <a:lstStyle/>
          <a:p>
            <a:r>
              <a:rPr lang="de-DE" sz="1867" b="1" dirty="0"/>
              <a:t>Grundwasser </a:t>
            </a:r>
            <a:endParaRPr lang="en-DE" sz="1867" b="1" dirty="0"/>
          </a:p>
        </p:txBody>
      </p:sp>
      <p:sp>
        <p:nvSpPr>
          <p:cNvPr id="4" name="TextBox 3">
            <a:extLst>
              <a:ext uri="{FF2B5EF4-FFF2-40B4-BE49-F238E27FC236}">
                <a16:creationId xmlns:a16="http://schemas.microsoft.com/office/drawing/2014/main" id="{2B5B2780-F18F-4772-AC5C-544031A48269}"/>
              </a:ext>
            </a:extLst>
          </p:cNvPr>
          <p:cNvSpPr txBox="1"/>
          <p:nvPr/>
        </p:nvSpPr>
        <p:spPr bwMode="auto">
          <a:xfrm>
            <a:off x="3763128" y="1065353"/>
            <a:ext cx="1968369" cy="1733488"/>
          </a:xfrm>
          <a:prstGeom prst="rect">
            <a:avLst/>
          </a:prstGeom>
          <a:noFill/>
        </p:spPr>
        <p:txBody>
          <a:bodyPr wrap="square" rtlCol="0">
            <a:spAutoFit/>
          </a:bodyPr>
          <a:lstStyle/>
          <a:p>
            <a:r>
              <a:rPr lang="en-US" sz="2133" dirty="0"/>
              <a:t>Gravity Recovery and Climate Experiment (GRACE)</a:t>
            </a:r>
            <a:endParaRPr lang="en-DE" sz="2133" dirty="0"/>
          </a:p>
        </p:txBody>
      </p:sp>
      <p:sp>
        <p:nvSpPr>
          <p:cNvPr id="7" name="Rectangle 6">
            <a:extLst>
              <a:ext uri="{FF2B5EF4-FFF2-40B4-BE49-F238E27FC236}">
                <a16:creationId xmlns:a16="http://schemas.microsoft.com/office/drawing/2014/main" id="{CB9BA46D-5943-421C-8F01-75C625E083D8}"/>
              </a:ext>
            </a:extLst>
          </p:cNvPr>
          <p:cNvSpPr/>
          <p:nvPr/>
        </p:nvSpPr>
        <p:spPr>
          <a:xfrm>
            <a:off x="341276" y="3761322"/>
            <a:ext cx="5005828" cy="2031325"/>
          </a:xfrm>
          <a:prstGeom prst="rect">
            <a:avLst/>
          </a:prstGeom>
        </p:spPr>
        <p:txBody>
          <a:bodyPr wrap="square">
            <a:spAutoFit/>
          </a:bodyPr>
          <a:lstStyle/>
          <a:p>
            <a:pPr marL="285750" indent="-285750">
              <a:buFont typeface="Arial" panose="020B0604020202020204" pitchFamily="34" charset="0"/>
              <a:buChar char="•"/>
            </a:pPr>
            <a:r>
              <a:rPr lang="en-US" dirty="0" err="1"/>
              <a:t>Gemessen</a:t>
            </a:r>
            <a:r>
              <a:rPr lang="en-US" dirty="0"/>
              <a:t> </a:t>
            </a:r>
            <a:r>
              <a:rPr lang="en-US" dirty="0" err="1"/>
              <a:t>wir</a:t>
            </a:r>
            <a:r>
              <a:rPr lang="en-US" dirty="0"/>
              <a:t> das </a:t>
            </a:r>
            <a:r>
              <a:rPr lang="en-US" dirty="0" err="1"/>
              <a:t>Erdschwerefeld</a:t>
            </a:r>
            <a:r>
              <a:rPr lang="en-US" dirty="0"/>
              <a:t>, dies </a:t>
            </a:r>
            <a:r>
              <a:rPr lang="en-US" dirty="0" err="1"/>
              <a:t>wird</a:t>
            </a:r>
            <a:r>
              <a:rPr lang="en-US" dirty="0"/>
              <a:t> </a:t>
            </a:r>
            <a:r>
              <a:rPr lang="en-US" dirty="0" err="1"/>
              <a:t>beinflusst</a:t>
            </a:r>
            <a:r>
              <a:rPr lang="en-US" dirty="0"/>
              <a:t> </a:t>
            </a:r>
            <a:r>
              <a:rPr lang="en-US" dirty="0" err="1"/>
              <a:t>durch</a:t>
            </a:r>
            <a:r>
              <a:rPr lang="en-US" dirty="0"/>
              <a:t> </a:t>
            </a:r>
            <a:r>
              <a:rPr lang="en-US" dirty="0" err="1"/>
              <a:t>Änderungen</a:t>
            </a:r>
            <a:r>
              <a:rPr lang="en-US" dirty="0"/>
              <a:t> in der </a:t>
            </a:r>
            <a:r>
              <a:rPr lang="en-US" dirty="0" err="1"/>
              <a:t>Wassermenge</a:t>
            </a:r>
            <a:endParaRPr lang="en-US" dirty="0"/>
          </a:p>
          <a:p>
            <a:pPr marL="285750" indent="-285750">
              <a:buFont typeface="Arial" panose="020B0604020202020204" pitchFamily="34" charset="0"/>
              <a:buChar char="•"/>
            </a:pPr>
            <a:r>
              <a:rPr lang="en-US" dirty="0"/>
              <a:t>Global </a:t>
            </a:r>
            <a:r>
              <a:rPr lang="en-US" dirty="0" err="1"/>
              <a:t>mehr</a:t>
            </a:r>
            <a:r>
              <a:rPr lang="en-US" dirty="0"/>
              <a:t> </a:t>
            </a:r>
            <a:r>
              <a:rPr lang="en-US" dirty="0" err="1"/>
              <a:t>Niederschlag</a:t>
            </a:r>
            <a:r>
              <a:rPr lang="en-US" dirty="0"/>
              <a:t>, </a:t>
            </a:r>
            <a:r>
              <a:rPr lang="en-US" dirty="0" err="1"/>
              <a:t>aber</a:t>
            </a:r>
            <a:r>
              <a:rPr lang="en-US" dirty="0"/>
              <a:t> </a:t>
            </a:r>
            <a:r>
              <a:rPr lang="en-US" dirty="0" err="1"/>
              <a:t>eine</a:t>
            </a:r>
            <a:r>
              <a:rPr lang="en-US" dirty="0"/>
              <a:t> </a:t>
            </a:r>
            <a:r>
              <a:rPr lang="en-US" dirty="0" err="1"/>
              <a:t>noch</a:t>
            </a:r>
            <a:r>
              <a:rPr lang="en-US" dirty="0"/>
              <a:t> </a:t>
            </a:r>
            <a:r>
              <a:rPr lang="en-US" dirty="0" err="1"/>
              <a:t>stärkere</a:t>
            </a:r>
            <a:r>
              <a:rPr lang="en-US" dirty="0"/>
              <a:t> </a:t>
            </a:r>
            <a:r>
              <a:rPr lang="en-US" dirty="0" err="1"/>
              <a:t>Zunahme</a:t>
            </a:r>
            <a:r>
              <a:rPr lang="en-US" dirty="0"/>
              <a:t> der </a:t>
            </a:r>
            <a:r>
              <a:rPr lang="en-US" dirty="0" err="1"/>
              <a:t>Verdunstung</a:t>
            </a:r>
            <a:r>
              <a:rPr lang="en-US" dirty="0"/>
              <a:t> und </a:t>
            </a:r>
            <a:r>
              <a:rPr lang="en-US" dirty="0" err="1"/>
              <a:t>dadurch</a:t>
            </a:r>
            <a:r>
              <a:rPr lang="en-US" dirty="0"/>
              <a:t> </a:t>
            </a:r>
            <a:r>
              <a:rPr lang="en-US" dirty="0" err="1"/>
              <a:t>weniger</a:t>
            </a:r>
            <a:r>
              <a:rPr lang="en-US" dirty="0"/>
              <a:t> </a:t>
            </a:r>
            <a:r>
              <a:rPr lang="en-US" dirty="0" err="1"/>
              <a:t>Oberflächenwasser</a:t>
            </a:r>
            <a:r>
              <a:rPr lang="en-US" dirty="0"/>
              <a:t> und </a:t>
            </a:r>
            <a:r>
              <a:rPr lang="en-US" dirty="0" err="1"/>
              <a:t>weniger</a:t>
            </a:r>
            <a:r>
              <a:rPr lang="en-US" dirty="0"/>
              <a:t> </a:t>
            </a:r>
            <a:r>
              <a:rPr lang="en-US" dirty="0" err="1"/>
              <a:t>Grundwasser</a:t>
            </a:r>
            <a:endParaRPr lang="en-DE" dirty="0"/>
          </a:p>
        </p:txBody>
      </p:sp>
    </p:spTree>
    <p:extLst>
      <p:ext uri="{BB962C8B-B14F-4D97-AF65-F5344CB8AC3E}">
        <p14:creationId xmlns:p14="http://schemas.microsoft.com/office/powerpoint/2010/main" val="3883251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0075E-828E-425D-83B2-E54277C3910D}"/>
              </a:ext>
            </a:extLst>
          </p:cNvPr>
          <p:cNvSpPr>
            <a:spLocks noGrp="1"/>
          </p:cNvSpPr>
          <p:nvPr>
            <p:ph type="title"/>
          </p:nvPr>
        </p:nvSpPr>
        <p:spPr>
          <a:xfrm>
            <a:off x="338647" y="365125"/>
            <a:ext cx="3818755" cy="904875"/>
          </a:xfrm>
        </p:spPr>
        <p:txBody>
          <a:bodyPr>
            <a:noAutofit/>
          </a:bodyPr>
          <a:lstStyle/>
          <a:p>
            <a:r>
              <a:rPr lang="de-DE" sz="4400" dirty="0"/>
              <a:t>Planetarische Zirkulation</a:t>
            </a:r>
            <a:endParaRPr lang="en-DE" sz="4400" dirty="0"/>
          </a:p>
        </p:txBody>
      </p:sp>
      <p:sp>
        <p:nvSpPr>
          <p:cNvPr id="3" name="Content Placeholder 2">
            <a:extLst>
              <a:ext uri="{FF2B5EF4-FFF2-40B4-BE49-F238E27FC236}">
                <a16:creationId xmlns:a16="http://schemas.microsoft.com/office/drawing/2014/main" id="{31754CF3-C554-4EAA-95BE-FF8CD6A2DFDF}"/>
              </a:ext>
            </a:extLst>
          </p:cNvPr>
          <p:cNvSpPr>
            <a:spLocks noGrp="1"/>
          </p:cNvSpPr>
          <p:nvPr>
            <p:ph idx="1"/>
          </p:nvPr>
        </p:nvSpPr>
        <p:spPr/>
        <p:txBody>
          <a:bodyPr/>
          <a:lstStyle/>
          <a:p>
            <a:endParaRPr lang="en-DE"/>
          </a:p>
        </p:txBody>
      </p:sp>
      <p:sp>
        <p:nvSpPr>
          <p:cNvPr id="4" name="Footer Placeholder 3">
            <a:extLst>
              <a:ext uri="{FF2B5EF4-FFF2-40B4-BE49-F238E27FC236}">
                <a16:creationId xmlns:a16="http://schemas.microsoft.com/office/drawing/2014/main" id="{3ADBA771-057C-460F-A88E-AF3FBF8440ED}"/>
              </a:ext>
            </a:extLst>
          </p:cNvPr>
          <p:cNvSpPr>
            <a:spLocks noGrp="1"/>
          </p:cNvSpPr>
          <p:nvPr>
            <p:ph type="ftr" sz="quarter" idx="11"/>
          </p:nvPr>
        </p:nvSpPr>
        <p:spPr/>
        <p:txBody>
          <a:bodyPr/>
          <a:lstStyle/>
          <a:p>
            <a:endParaRPr lang="de-DE" dirty="0"/>
          </a:p>
        </p:txBody>
      </p:sp>
      <p:sp>
        <p:nvSpPr>
          <p:cNvPr id="5" name="Slide Number Placeholder 4">
            <a:extLst>
              <a:ext uri="{FF2B5EF4-FFF2-40B4-BE49-F238E27FC236}">
                <a16:creationId xmlns:a16="http://schemas.microsoft.com/office/drawing/2014/main" id="{E5A5D775-6EC0-49A7-A3B0-0637DFB06A06}"/>
              </a:ext>
            </a:extLst>
          </p:cNvPr>
          <p:cNvSpPr>
            <a:spLocks noGrp="1"/>
          </p:cNvSpPr>
          <p:nvPr>
            <p:ph type="sldNum" sz="quarter" idx="12"/>
          </p:nvPr>
        </p:nvSpPr>
        <p:spPr/>
        <p:txBody>
          <a:bodyPr/>
          <a:lstStyle/>
          <a:p>
            <a:fld id="{1B44015D-9407-488E-8AD7-722ADB5AEF29}" type="slidenum">
              <a:rPr lang="de-DE" smtClean="0"/>
              <a:t>8</a:t>
            </a:fld>
            <a:endParaRPr lang="de-DE" dirty="0"/>
          </a:p>
        </p:txBody>
      </p:sp>
      <p:pic>
        <p:nvPicPr>
          <p:cNvPr id="7" name="Picture 6">
            <a:extLst>
              <a:ext uri="{FF2B5EF4-FFF2-40B4-BE49-F238E27FC236}">
                <a16:creationId xmlns:a16="http://schemas.microsoft.com/office/drawing/2014/main" id="{03DF8FCD-9E30-4ADF-B56D-B69234330D33}"/>
              </a:ext>
            </a:extLst>
          </p:cNvPr>
          <p:cNvPicPr>
            <a:picLocks noChangeAspect="1"/>
          </p:cNvPicPr>
          <p:nvPr/>
        </p:nvPicPr>
        <p:blipFill>
          <a:blip r:embed="rId2"/>
          <a:stretch>
            <a:fillRect/>
          </a:stretch>
        </p:blipFill>
        <p:spPr>
          <a:xfrm>
            <a:off x="4058698" y="216909"/>
            <a:ext cx="7891516" cy="6115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7577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215D31-2C76-4BD0-8F9E-E2259BFA87D8}"/>
              </a:ext>
            </a:extLst>
          </p:cNvPr>
          <p:cNvSpPr>
            <a:spLocks noGrp="1"/>
          </p:cNvSpPr>
          <p:nvPr>
            <p:ph idx="1"/>
          </p:nvPr>
        </p:nvSpPr>
        <p:spPr/>
        <p:txBody>
          <a:bodyPr/>
          <a:lstStyle/>
          <a:p>
            <a:pPr marL="342900" indent="-342900">
              <a:buFont typeface="Arial" panose="020B0604020202020204" pitchFamily="34" charset="0"/>
              <a:buChar char="•"/>
            </a:pPr>
            <a:r>
              <a:rPr lang="de-DE" sz="3200" b="1" dirty="0">
                <a:solidFill>
                  <a:schemeClr val="bg2">
                    <a:lumMod val="75000"/>
                  </a:schemeClr>
                </a:solidFill>
              </a:rPr>
              <a:t>Einführung</a:t>
            </a:r>
          </a:p>
          <a:p>
            <a:pPr marL="342900" indent="-342900">
              <a:buFont typeface="Arial" panose="020B0604020202020204" pitchFamily="34" charset="0"/>
              <a:buChar char="•"/>
            </a:pPr>
            <a:r>
              <a:rPr lang="de-DE" sz="3200" b="1" dirty="0"/>
              <a:t>Sind schon mehr Extreme zu beobachten?</a:t>
            </a:r>
          </a:p>
          <a:p>
            <a:pPr marL="342900" indent="-342900">
              <a:buFont typeface="Arial" panose="020B0604020202020204" pitchFamily="34" charset="0"/>
              <a:buChar char="•"/>
            </a:pPr>
            <a:r>
              <a:rPr lang="de-DE" sz="3200" b="1" dirty="0">
                <a:solidFill>
                  <a:schemeClr val="bg2">
                    <a:lumMod val="75000"/>
                  </a:schemeClr>
                </a:solidFill>
              </a:rPr>
              <a:t>Ist es der Klimawandel?</a:t>
            </a:r>
            <a:endParaRPr lang="en-DE" sz="3200" b="1" dirty="0">
              <a:solidFill>
                <a:schemeClr val="bg2">
                  <a:lumMod val="75000"/>
                </a:schemeClr>
              </a:solidFill>
            </a:endParaRPr>
          </a:p>
          <a:p>
            <a:pPr marL="342900" indent="-342900">
              <a:buFont typeface="Arial" panose="020B0604020202020204" pitchFamily="34" charset="0"/>
              <a:buChar char="•"/>
            </a:pPr>
            <a:r>
              <a:rPr lang="de-DE" sz="3200" b="1" dirty="0">
                <a:solidFill>
                  <a:schemeClr val="bg2">
                    <a:lumMod val="75000"/>
                  </a:schemeClr>
                </a:solidFill>
              </a:rPr>
              <a:t>Wie sieht die Zukunft aus?</a:t>
            </a:r>
          </a:p>
        </p:txBody>
      </p:sp>
      <p:sp>
        <p:nvSpPr>
          <p:cNvPr id="3" name="Footer Placeholder 2">
            <a:extLst>
              <a:ext uri="{FF2B5EF4-FFF2-40B4-BE49-F238E27FC236}">
                <a16:creationId xmlns:a16="http://schemas.microsoft.com/office/drawing/2014/main" id="{9F06D434-5FE7-4187-B89F-DF6EC03A83A0}"/>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A526F7C1-EE3D-454D-A07E-8A4F36BEA4F6}"/>
              </a:ext>
            </a:extLst>
          </p:cNvPr>
          <p:cNvSpPr>
            <a:spLocks noGrp="1"/>
          </p:cNvSpPr>
          <p:nvPr>
            <p:ph type="sldNum" sz="quarter" idx="12"/>
          </p:nvPr>
        </p:nvSpPr>
        <p:spPr/>
        <p:txBody>
          <a:bodyPr/>
          <a:lstStyle/>
          <a:p>
            <a:fld id="{1B44015D-9407-488E-8AD7-722ADB5AEF29}" type="slidenum">
              <a:rPr lang="de-DE" smtClean="0"/>
              <a:t>9</a:t>
            </a:fld>
            <a:endParaRPr lang="de-DE" dirty="0"/>
          </a:p>
        </p:txBody>
      </p:sp>
      <p:sp>
        <p:nvSpPr>
          <p:cNvPr id="5" name="Title 4">
            <a:extLst>
              <a:ext uri="{FF2B5EF4-FFF2-40B4-BE49-F238E27FC236}">
                <a16:creationId xmlns:a16="http://schemas.microsoft.com/office/drawing/2014/main" id="{BD7FBEDD-BDF0-4100-BDC6-BCBEECE805F6}"/>
              </a:ext>
            </a:extLst>
          </p:cNvPr>
          <p:cNvSpPr>
            <a:spLocks noGrp="1"/>
          </p:cNvSpPr>
          <p:nvPr>
            <p:ph type="title"/>
          </p:nvPr>
        </p:nvSpPr>
        <p:spPr/>
        <p:txBody>
          <a:bodyPr>
            <a:normAutofit/>
          </a:bodyPr>
          <a:lstStyle/>
          <a:p>
            <a:r>
              <a:rPr lang="de-DE" sz="4000" dirty="0"/>
              <a:t>Mehr Extreme das neue Normal?</a:t>
            </a:r>
            <a:endParaRPr lang="en-DE" sz="4000" dirty="0"/>
          </a:p>
        </p:txBody>
      </p:sp>
    </p:spTree>
    <p:extLst>
      <p:ext uri="{BB962C8B-B14F-4D97-AF65-F5344CB8AC3E}">
        <p14:creationId xmlns:p14="http://schemas.microsoft.com/office/powerpoint/2010/main" val="1662846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1231</TotalTime>
  <Words>1896</Words>
  <Application>Microsoft Office PowerPoint</Application>
  <PresentationFormat>Widescreen</PresentationFormat>
  <Paragraphs>264</Paragraphs>
  <Slides>38</Slides>
  <Notes>18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Calibri</vt:lpstr>
      <vt:lpstr>Calibri Light</vt:lpstr>
      <vt:lpstr>Futura Medium</vt:lpstr>
      <vt:lpstr>Raleway</vt:lpstr>
      <vt:lpstr>Segoe UI</vt:lpstr>
      <vt:lpstr>Segoe UI Light</vt:lpstr>
      <vt:lpstr>Times New Roman</vt:lpstr>
      <vt:lpstr>Verdana</vt:lpstr>
      <vt:lpstr>ヒラギノ角ゴ Pro W3</vt:lpstr>
      <vt:lpstr>Office Theme</vt:lpstr>
      <vt:lpstr>Extremwettereignisse aus Sicht der Klimafolgenforschung - Werden sie bald gewöhnlich?</vt:lpstr>
      <vt:lpstr>Mehr Extreme das neue Normal?</vt:lpstr>
      <vt:lpstr>Das Potsdam Institut für Klimafolgenforschung</vt:lpstr>
      <vt:lpstr>PowerPoint Presentation</vt:lpstr>
      <vt:lpstr>PowerPoint Presentation</vt:lpstr>
      <vt:lpstr>Hintergrund: Durch den Klimawandel mehr Energie im System Ozean/ Atmosphäre</vt:lpstr>
      <vt:lpstr>Deutliche intensivierung des globalen Wasserkreislaufes</vt:lpstr>
      <vt:lpstr>Planetarische Zirkulation</vt:lpstr>
      <vt:lpstr>Mehr Extreme das neue Normal?</vt:lpstr>
      <vt:lpstr>Wasserdefizit über Europa</vt:lpstr>
      <vt:lpstr>Mehr tägliche Niederschlagsrekorde weltweit</vt:lpstr>
      <vt:lpstr>PowerPoint Presentation</vt:lpstr>
      <vt:lpstr>Auch die Windsysteme zeigen Trends, z.B. längere Andauer von Wetterlagen, die dann zu Extremen führen können </vt:lpstr>
      <vt:lpstr>Was sind extreme Niederschläge?</vt:lpstr>
      <vt:lpstr>Mehr Extreme das neue Normal?</vt:lpstr>
      <vt:lpstr>Beispiel 1: Landnutzungswandel oder Klimawandel?</vt:lpstr>
      <vt:lpstr>Landnutzungswandel oder Klimawandel?     Trend in den jährl. Hochwassermax. 1951-2003</vt:lpstr>
      <vt:lpstr>Was ist der Beitrag des gegenwärtigen Klimawandels an den jetzigen Schäden?</vt:lpstr>
      <vt:lpstr>Beispiel 2: Mehr Extreme? </vt:lpstr>
      <vt:lpstr>Untersuchungsregion: Die Donau</vt:lpstr>
      <vt:lpstr>Hydrologische Validierung</vt:lpstr>
      <vt:lpstr>PowerPoint Presentation</vt:lpstr>
      <vt:lpstr>PowerPoint Presentation</vt:lpstr>
      <vt:lpstr>Mehr Extreme das neue Normal?</vt:lpstr>
      <vt:lpstr>PowerPoint Presentation</vt:lpstr>
      <vt:lpstr>Durchschnittliches Klimaszenario</vt:lpstr>
      <vt:lpstr>PowerPoint Presentation</vt:lpstr>
      <vt:lpstr>PowerPoint Presentation</vt:lpstr>
      <vt:lpstr>PowerPoint Presentation</vt:lpstr>
      <vt:lpstr>PowerPoint Presentation</vt:lpstr>
      <vt:lpstr>PowerPoint Presentation</vt:lpstr>
      <vt:lpstr>Und was bringt die Zukunft? Die Folgen des Klimawandels für die Schadensentwicklung in Deutschland</vt:lpstr>
      <vt:lpstr>Gleichzeitige Extreme?</vt:lpstr>
      <vt:lpstr>Fazit</vt:lpstr>
      <vt:lpstr>Von Emissionen zu Temperaturen</vt:lpstr>
      <vt:lpstr>Vielen Dank!</vt:lpstr>
      <vt:lpstr>PowerPoint Presentation</vt:lpstr>
      <vt:lpstr>Validierung der generierten Niederschlagsdaten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Nadin Gaasch</dc:creator>
  <cp:lastModifiedBy>Fred Hattermann</cp:lastModifiedBy>
  <cp:revision>149</cp:revision>
  <dcterms:created xsi:type="dcterms:W3CDTF">2019-03-12T06:12:34Z</dcterms:created>
  <dcterms:modified xsi:type="dcterms:W3CDTF">2022-06-26T20:15:11Z</dcterms:modified>
</cp:coreProperties>
</file>