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1"/>
  </p:sldMasterIdLst>
  <p:notesMasterIdLst>
    <p:notesMasterId r:id="rId58"/>
  </p:notesMasterIdLst>
  <p:sldIdLst>
    <p:sldId id="268" r:id="rId2"/>
    <p:sldId id="354" r:id="rId3"/>
    <p:sldId id="269" r:id="rId4"/>
    <p:sldId id="326" r:id="rId5"/>
    <p:sldId id="336" r:id="rId6"/>
    <p:sldId id="337" r:id="rId7"/>
    <p:sldId id="338" r:id="rId8"/>
    <p:sldId id="339" r:id="rId9"/>
    <p:sldId id="340" r:id="rId10"/>
    <p:sldId id="355" r:id="rId11"/>
    <p:sldId id="310" r:id="rId12"/>
    <p:sldId id="314" r:id="rId13"/>
    <p:sldId id="342" r:id="rId14"/>
    <p:sldId id="345" r:id="rId15"/>
    <p:sldId id="347" r:id="rId16"/>
    <p:sldId id="350" r:id="rId17"/>
    <p:sldId id="349" r:id="rId18"/>
    <p:sldId id="311" r:id="rId19"/>
    <p:sldId id="351" r:id="rId20"/>
    <p:sldId id="352" r:id="rId21"/>
    <p:sldId id="353" r:id="rId22"/>
    <p:sldId id="365" r:id="rId23"/>
    <p:sldId id="361" r:id="rId24"/>
    <p:sldId id="279" r:id="rId25"/>
    <p:sldId id="369" r:id="rId26"/>
    <p:sldId id="370" r:id="rId27"/>
    <p:sldId id="371" r:id="rId28"/>
    <p:sldId id="372" r:id="rId29"/>
    <p:sldId id="291" r:id="rId30"/>
    <p:sldId id="300" r:id="rId31"/>
    <p:sldId id="303" r:id="rId32"/>
    <p:sldId id="302" r:id="rId33"/>
    <p:sldId id="306" r:id="rId34"/>
    <p:sldId id="305" r:id="rId35"/>
    <p:sldId id="373" r:id="rId36"/>
    <p:sldId id="374" r:id="rId37"/>
    <p:sldId id="364" r:id="rId38"/>
    <p:sldId id="293" r:id="rId39"/>
    <p:sldId id="363" r:id="rId40"/>
    <p:sldId id="292" r:id="rId41"/>
    <p:sldId id="272" r:id="rId42"/>
    <p:sldId id="359" r:id="rId43"/>
    <p:sldId id="356" r:id="rId44"/>
    <p:sldId id="375" r:id="rId45"/>
    <p:sldId id="322" r:id="rId46"/>
    <p:sldId id="323" r:id="rId47"/>
    <p:sldId id="346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12" r:id="rId56"/>
    <p:sldId id="313" r:id="rId5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B5B"/>
    <a:srgbClr val="28235D"/>
    <a:srgbClr val="28235B"/>
    <a:srgbClr val="BB5AA3"/>
    <a:srgbClr val="DDADD0"/>
    <a:srgbClr val="F0CBE1"/>
    <a:srgbClr val="F0CCE1"/>
    <a:srgbClr val="33CCCC"/>
    <a:srgbClr val="FF37FF"/>
    <a:srgbClr val="CCD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0" autoAdjust="0"/>
    <p:restoredTop sz="28957" autoAdjust="0"/>
  </p:normalViewPr>
  <p:slideViewPr>
    <p:cSldViewPr snapToGrid="0" snapToObjects="1">
      <p:cViewPr varScale="1">
        <p:scale>
          <a:sx n="25" d="100"/>
          <a:sy n="25" d="100"/>
        </p:scale>
        <p:origin x="263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70F73-A630-4A97-8E13-0CE8B95502C8}" type="datetimeFigureOut">
              <a:rPr lang="en-DE" smtClean="0"/>
              <a:t>13 May 2025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8CFB3-1A08-44EB-9F05-934399C6787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31894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51112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55052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90716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0338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28070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40562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39563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16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09579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15662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76611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19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43369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DE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58527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22219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21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62068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6808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23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65694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24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5317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25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84360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26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745991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27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4747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28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180151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DE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29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26730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585271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30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233548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31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399167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32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353277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33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320853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34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806523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35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665260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36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128068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37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616139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38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251215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40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1918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260721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41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710127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42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482450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43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467366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47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919681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56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52855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02730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base">
              <a:buFont typeface="Arial" panose="020B0604020202020204" pitchFamily="34" charset="0"/>
              <a:buNone/>
            </a:pPr>
            <a:endParaRPr lang="en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211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base">
              <a:buFont typeface="Arial" panose="020B0604020202020204" pitchFamily="34" charset="0"/>
              <a:buNone/>
            </a:pPr>
            <a:endParaRPr lang="en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64965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base">
              <a:buFont typeface="Arial" panose="020B0604020202020204" pitchFamily="34" charset="0"/>
              <a:buNone/>
            </a:pPr>
            <a:endParaRPr lang="en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58077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base">
              <a:buFont typeface="Arial" panose="020B0604020202020204" pitchFamily="34" charset="0"/>
              <a:buNone/>
            </a:pPr>
            <a:endParaRPr lang="en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74350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Logofolie_v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114DFAA-9B05-4EE9-BBA2-41D64A8AE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0407" y="2388820"/>
            <a:ext cx="6768249" cy="134561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6B91008-5C9F-1149-AEBC-EE51B040BA3A}"/>
              </a:ext>
            </a:extLst>
          </p:cNvPr>
          <p:cNvSpPr/>
          <p:nvPr userDrawn="1"/>
        </p:nvSpPr>
        <p:spPr>
          <a:xfrm>
            <a:off x="0" y="6179419"/>
            <a:ext cx="5361354" cy="67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824D8F7-20D2-4B8B-B82A-1C9E4E17A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4072" y="5594057"/>
            <a:ext cx="903855" cy="71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2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elfolie_v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082F3C8-E970-6348-B5A8-B3DDE4BEF301}"/>
              </a:ext>
            </a:extLst>
          </p:cNvPr>
          <p:cNvSpPr/>
          <p:nvPr userDrawn="1"/>
        </p:nvSpPr>
        <p:spPr>
          <a:xfrm>
            <a:off x="-1" y="0"/>
            <a:ext cx="12210197" cy="685800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6C4E8F8-1CBC-D043-9B4A-4BA6874EA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954464"/>
            <a:ext cx="11484000" cy="508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B3D953D6-969A-044D-942A-87CA34F5A17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0000" y="3597002"/>
            <a:ext cx="11484000" cy="45777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spcBef>
                <a:spcPts val="80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8D2BBB-9DF8-4C4A-AC3F-5901862054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4625974"/>
            <a:ext cx="11484000" cy="1000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Author</a:t>
            </a:r>
            <a:r>
              <a:rPr lang="de-DE" dirty="0"/>
              <a:t>/Institution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3A3FFFE-FF33-415E-9DDD-EC973C3755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8440" y="6259383"/>
            <a:ext cx="581295" cy="45777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7582079-140F-4DBA-A325-74CA25218D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6932" y="427074"/>
            <a:ext cx="3993893" cy="85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9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ischenfolie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082F3C8-E970-6348-B5A8-B3DDE4BEF3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A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A37D423-93B3-E244-A180-BB659F7FC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954464"/>
            <a:ext cx="11484000" cy="508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Chapter</a:t>
            </a: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294E45EA-0BB8-9641-8270-0FBA0ECBA70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0000" y="3597002"/>
            <a:ext cx="11484000" cy="45777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000"/>
              </a:lnSpc>
              <a:spcBef>
                <a:spcPts val="80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DDB6B7E-5880-4094-AE9B-B500DDC59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8440" y="6259383"/>
            <a:ext cx="581295" cy="45777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69DC548-5D9E-4AA3-9294-3225F6D047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6989" y="6259383"/>
            <a:ext cx="2259097" cy="4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0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ischenfolie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082F3C8-E970-6348-B5A8-B3DDE4BEF3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BD90ACE-B9FB-46AD-940D-0319BED25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954464"/>
            <a:ext cx="11484000" cy="508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Chapter  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3765AEBD-B253-472A-BEBE-658EE8F9A76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0000" y="3597002"/>
            <a:ext cx="11484000" cy="45777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000"/>
              </a:lnSpc>
              <a:spcBef>
                <a:spcPts val="80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DF90556-2DBD-48F3-8013-21C30B8D2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8440" y="6259383"/>
            <a:ext cx="581295" cy="45777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6FEE126-3118-43DD-8CC4-BC664E6348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6989" y="6259383"/>
            <a:ext cx="2259097" cy="4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8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Bild-Textfolie_v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5B0DBDB8-D831-1141-B396-D54CBACBE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2912" y="908050"/>
            <a:ext cx="11306176" cy="5041900"/>
          </a:xfrm>
          <a:prstGeom prst="rect">
            <a:avLst/>
          </a:prstGeom>
        </p:spPr>
        <p:txBody>
          <a:bodyPr lIns="90000"/>
          <a:lstStyle>
            <a:lvl1pPr>
              <a:buFont typeface="Systemschrift Normal"/>
              <a:buChar char="›"/>
              <a:defRPr sz="3000" b="0"/>
            </a:lvl1pPr>
            <a:lvl2pPr>
              <a:buFont typeface="Systemschrift Normal"/>
              <a:buChar char="›"/>
              <a:defRPr sz="3000" b="0"/>
            </a:lvl2pPr>
            <a:lvl3pPr>
              <a:buFont typeface="Systemschrift Normal"/>
              <a:buChar char="›"/>
              <a:defRPr sz="3000" b="0"/>
            </a:lvl3pPr>
            <a:lvl4pPr>
              <a:buFont typeface="Symbol" pitchFamily="2" charset="2"/>
              <a:buChar char="-"/>
              <a:defRPr/>
            </a:lvl4pPr>
            <a:lvl5pPr>
              <a:buFont typeface="Symbol" pitchFamily="2" charset="2"/>
              <a:buChar char="-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2"/>
            <a:endParaRPr lang="de-DE" dirty="0"/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2"/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0D4D6BC-2D74-064E-88A0-9B1ED2EC7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0"/>
            <a:ext cx="11472000" cy="900000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Slide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75A27E-5730-4A39-8245-B4C51BC2A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0070" y="6259384"/>
            <a:ext cx="595584" cy="4690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6272C0C-E0DD-4C1D-A6E3-95B59F1450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6989" y="6256350"/>
            <a:ext cx="2259097" cy="4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2">
            <a:extLst>
              <a:ext uri="{FF2B5EF4-FFF2-40B4-BE49-F238E27FC236}">
                <a16:creationId xmlns:a16="http://schemas.microsoft.com/office/drawing/2014/main" id="{0B1F87C2-6BF9-0946-AD8C-CE0029258E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2913" y="926758"/>
            <a:ext cx="11306176" cy="523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96EA4AB-38EB-4D50-8FAA-38A44BCB5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0"/>
            <a:ext cx="11508150" cy="900000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28A94C-8FD4-4CFF-8894-23936501E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0070" y="6259384"/>
            <a:ext cx="595584" cy="4690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B245B9D-618F-4349-B576-7A9952E3E9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6989" y="6256350"/>
            <a:ext cx="2259097" cy="4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D96EA4AB-38EB-4D50-8FAA-38A44BCB5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0"/>
            <a:ext cx="11479575" cy="900000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B433865-19C5-4F17-9DFF-86FCB5C53402}"/>
              </a:ext>
            </a:extLst>
          </p:cNvPr>
          <p:cNvSpPr/>
          <p:nvPr userDrawn="1"/>
        </p:nvSpPr>
        <p:spPr>
          <a:xfrm flipH="1" flipV="1">
            <a:off x="0" y="908050"/>
            <a:ext cx="12192000" cy="5041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3F67C187-142A-4CB6-9832-D06E42D6A7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2912" y="1231284"/>
            <a:ext cx="11306176" cy="4455413"/>
          </a:xfrm>
          <a:prstGeom prst="rect">
            <a:avLst/>
          </a:prstGeom>
        </p:spPr>
        <p:txBody>
          <a:bodyPr lIns="90000"/>
          <a:lstStyle>
            <a:lvl1pPr>
              <a:buFont typeface="Systemschrift Normal"/>
              <a:buChar char="›"/>
              <a:defRPr sz="3000" b="0"/>
            </a:lvl1pPr>
            <a:lvl2pPr>
              <a:buFont typeface="Systemschrift Normal"/>
              <a:buChar char="›"/>
              <a:defRPr sz="3000" b="0"/>
            </a:lvl2pPr>
            <a:lvl3pPr>
              <a:buFont typeface="Systemschrift Normal"/>
              <a:buChar char="›"/>
              <a:defRPr sz="3000" b="0"/>
            </a:lvl3pPr>
            <a:lvl4pPr>
              <a:buFont typeface="Symbol" pitchFamily="2" charset="2"/>
              <a:buChar char="-"/>
              <a:defRPr/>
            </a:lvl4pPr>
            <a:lvl5pPr>
              <a:buFont typeface="Symbol" pitchFamily="2" charset="2"/>
              <a:buChar char="-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2"/>
            <a:endParaRPr lang="de-DE" dirty="0"/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2"/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F4AFA0D-46C8-4BBF-8115-61782FBD7F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0070" y="6259384"/>
            <a:ext cx="595584" cy="46902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D0506DE-4E4E-44C4-8E1F-9FB9EA0571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6989" y="6256350"/>
            <a:ext cx="2259097" cy="4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2">
            <a:extLst>
              <a:ext uri="{FF2B5EF4-FFF2-40B4-BE49-F238E27FC236}">
                <a16:creationId xmlns:a16="http://schemas.microsoft.com/office/drawing/2014/main" id="{78E574B1-B37D-E543-8C44-E1CE49FAD524}"/>
              </a:ext>
            </a:extLst>
          </p:cNvPr>
          <p:cNvSpPr txBox="1">
            <a:spLocks/>
          </p:cNvSpPr>
          <p:nvPr userDrawn="1"/>
        </p:nvSpPr>
        <p:spPr>
          <a:xfrm>
            <a:off x="360000" y="6120000"/>
            <a:ext cx="9608647" cy="7200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dirty="0"/>
              <a:t>Page</a:t>
            </a:r>
            <a:r>
              <a:rPr lang="de-DE" dirty="0"/>
              <a:t> </a:t>
            </a:r>
            <a:fld id="{46039D0F-907F-47FF-BF4D-6BC6DB73EA50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386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64" r:id="rId3"/>
    <p:sldLayoutId id="2147483666" r:id="rId4"/>
    <p:sldLayoutId id="2147483651" r:id="rId5"/>
    <p:sldLayoutId id="2147483660" r:id="rId6"/>
    <p:sldLayoutId id="214748366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401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41.png"/><Relationship Id="rId5" Type="http://schemas.openxmlformats.org/officeDocument/2006/relationships/image" Target="../media/image30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31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52.png"/><Relationship Id="rId5" Type="http://schemas.openxmlformats.org/officeDocument/2006/relationships/image" Target="../media/image32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Relationship Id="rId9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888AB-D1D4-423A-B9F0-B2F19ACC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795440"/>
            <a:ext cx="11484000" cy="508252"/>
          </a:xfrm>
        </p:spPr>
        <p:txBody>
          <a:bodyPr/>
          <a:lstStyle/>
          <a:p>
            <a:r>
              <a:rPr lang="en-US" dirty="0"/>
              <a:t>Modelling Food and Land System Transformations within Sustainable Development Pathways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5F7685-3AF9-4458-A009-9324DDD7FC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400" dirty="0"/>
              <a:t>Isabelle Weindl, </a:t>
            </a:r>
            <a:r>
              <a:rPr lang="de-DE" sz="2400" dirty="0" err="1"/>
              <a:t>Bjoern</a:t>
            </a:r>
            <a:r>
              <a:rPr lang="de-DE" sz="2400" dirty="0"/>
              <a:t> Soergel, Elmar Kriegler</a:t>
            </a:r>
          </a:p>
          <a:p>
            <a:r>
              <a:rPr lang="en-DE" sz="2400" dirty="0"/>
              <a:t>PIAM </a:t>
            </a:r>
            <a:r>
              <a:rPr lang="en-US" sz="2400" dirty="0"/>
              <a:t>a</a:t>
            </a:r>
            <a:r>
              <a:rPr lang="en-DE" sz="2400" dirty="0"/>
              <a:t>n</a:t>
            </a:r>
            <a:r>
              <a:rPr lang="en-US" sz="2400" dirty="0"/>
              <a:t>d</a:t>
            </a:r>
            <a:r>
              <a:rPr lang="de-DE" sz="2400" dirty="0"/>
              <a:t> IMAGE </a:t>
            </a:r>
            <a:r>
              <a:rPr lang="de-DE" sz="2400" dirty="0" err="1"/>
              <a:t>modelling</a:t>
            </a:r>
            <a:r>
              <a:rPr lang="de-DE" sz="2400" dirty="0"/>
              <a:t> </a:t>
            </a:r>
            <a:r>
              <a:rPr lang="de-DE" sz="2400" dirty="0" err="1"/>
              <a:t>teams</a:t>
            </a:r>
            <a:r>
              <a:rPr lang="en-DE" sz="2400" dirty="0"/>
              <a:t> and </a:t>
            </a:r>
            <a:r>
              <a:rPr lang="en-US" sz="2400" dirty="0"/>
              <a:t>t</a:t>
            </a:r>
            <a:r>
              <a:rPr lang="en-DE" sz="2400" dirty="0"/>
              <a:t>h</a:t>
            </a:r>
            <a:r>
              <a:rPr lang="en-US" sz="2400" dirty="0"/>
              <a:t>e</a:t>
            </a:r>
            <a:r>
              <a:rPr lang="en-DE" sz="2400" dirty="0"/>
              <a:t> </a:t>
            </a:r>
            <a:r>
              <a:rPr lang="en-US" sz="2400" dirty="0"/>
              <a:t>S</a:t>
            </a:r>
            <a:r>
              <a:rPr lang="en-DE" sz="2400" dirty="0"/>
              <a:t>H</a:t>
            </a:r>
            <a:r>
              <a:rPr lang="en-US" sz="2400" dirty="0"/>
              <a:t>A</a:t>
            </a:r>
            <a:r>
              <a:rPr lang="en-DE" sz="2400" dirty="0"/>
              <a:t>P</a:t>
            </a:r>
            <a:r>
              <a:rPr lang="en-US" sz="2400" dirty="0"/>
              <a:t>E</a:t>
            </a:r>
            <a:r>
              <a:rPr lang="en-DE" sz="2400" dirty="0"/>
              <a:t> </a:t>
            </a:r>
            <a:r>
              <a:rPr lang="en-US" sz="2400" dirty="0"/>
              <a:t>c</a:t>
            </a:r>
            <a:r>
              <a:rPr lang="en-DE" sz="2400" dirty="0"/>
              <a:t>o</a:t>
            </a:r>
            <a:r>
              <a:rPr lang="en-US" sz="2400" dirty="0"/>
              <a:t>n</a:t>
            </a:r>
            <a:r>
              <a:rPr lang="en-DE" sz="2400" dirty="0"/>
              <a:t>s</a:t>
            </a:r>
            <a:r>
              <a:rPr lang="en-US" sz="2400" dirty="0"/>
              <a:t>o</a:t>
            </a:r>
            <a:r>
              <a:rPr lang="en-DE" sz="2400" dirty="0"/>
              <a:t>r</a:t>
            </a:r>
            <a:r>
              <a:rPr lang="en-US" sz="2400" dirty="0"/>
              <a:t>t</a:t>
            </a:r>
            <a:r>
              <a:rPr lang="en-DE" sz="2400" dirty="0" err="1"/>
              <a:t>i</a:t>
            </a:r>
            <a:r>
              <a:rPr lang="en-US" sz="2400" dirty="0"/>
              <a:t>u</a:t>
            </a:r>
            <a:r>
              <a:rPr lang="en-DE" sz="2400" dirty="0"/>
              <a:t>m</a:t>
            </a:r>
          </a:p>
          <a:p>
            <a:endParaRPr lang="en-DE" sz="2400" dirty="0"/>
          </a:p>
          <a:p>
            <a:r>
              <a:rPr lang="en-US" sz="2400" dirty="0"/>
              <a:t>RD2 Seminar |</a:t>
            </a:r>
            <a:r>
              <a:rPr lang="en-DE" sz="2400" dirty="0"/>
              <a:t> </a:t>
            </a:r>
            <a:r>
              <a:rPr lang="en-US" sz="2400" dirty="0"/>
              <a:t>15 May 2025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83688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8E6B22-8BD3-48A8-93FF-8673530C7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How to </a:t>
            </a:r>
            <a:r>
              <a:rPr lang="en-US" dirty="0"/>
              <a:t>m</a:t>
            </a:r>
            <a:r>
              <a:rPr lang="en-DE" dirty="0"/>
              <a:t>e</a:t>
            </a:r>
            <a:r>
              <a:rPr lang="en-US" dirty="0"/>
              <a:t>e</a:t>
            </a:r>
            <a:r>
              <a:rPr lang="en-DE" dirty="0"/>
              <a:t>t </a:t>
            </a:r>
            <a:r>
              <a:rPr lang="en-US" dirty="0"/>
              <a:t>m</a:t>
            </a:r>
            <a:r>
              <a:rPr lang="en-DE" dirty="0"/>
              <a:t>u</a:t>
            </a:r>
            <a:r>
              <a:rPr lang="en-US" dirty="0"/>
              <a:t>l</a:t>
            </a:r>
            <a:r>
              <a:rPr lang="en-DE" dirty="0"/>
              <a:t>t</a:t>
            </a:r>
            <a:r>
              <a:rPr lang="en-US" dirty="0" err="1"/>
              <a:t>i</a:t>
            </a:r>
            <a:r>
              <a:rPr lang="en-DE" dirty="0"/>
              <a:t>p</a:t>
            </a:r>
            <a:r>
              <a:rPr lang="en-US" dirty="0"/>
              <a:t>l</a:t>
            </a:r>
            <a:r>
              <a:rPr lang="en-DE" dirty="0"/>
              <a:t>e </a:t>
            </a:r>
            <a:r>
              <a:rPr lang="en-US" dirty="0"/>
              <a:t>s</a:t>
            </a:r>
            <a:r>
              <a:rPr lang="en-DE" dirty="0"/>
              <a:t>u</a:t>
            </a:r>
            <a:r>
              <a:rPr lang="en-US" dirty="0"/>
              <a:t>s</a:t>
            </a:r>
            <a:r>
              <a:rPr lang="en-DE" dirty="0"/>
              <a:t>t</a:t>
            </a:r>
            <a:r>
              <a:rPr lang="en-US" dirty="0"/>
              <a:t>a</a:t>
            </a:r>
            <a:r>
              <a:rPr lang="en-DE" dirty="0" err="1"/>
              <a:t>i</a:t>
            </a:r>
            <a:r>
              <a:rPr lang="en-US" dirty="0"/>
              <a:t>n</a:t>
            </a:r>
            <a:r>
              <a:rPr lang="en-DE" dirty="0"/>
              <a:t>a</a:t>
            </a:r>
            <a:r>
              <a:rPr lang="en-US" dirty="0"/>
              <a:t>b</a:t>
            </a:r>
            <a:r>
              <a:rPr lang="en-DE" dirty="0"/>
              <a:t>l</a:t>
            </a:r>
            <a:r>
              <a:rPr lang="en-US" dirty="0"/>
              <a:t>e</a:t>
            </a:r>
            <a:r>
              <a:rPr lang="en-DE" dirty="0"/>
              <a:t> </a:t>
            </a:r>
            <a:r>
              <a:rPr lang="en-US" dirty="0"/>
              <a:t>d</a:t>
            </a:r>
            <a:r>
              <a:rPr lang="en-DE" dirty="0"/>
              <a:t>e</a:t>
            </a:r>
            <a:r>
              <a:rPr lang="en-US" dirty="0"/>
              <a:t>v</a:t>
            </a:r>
            <a:r>
              <a:rPr lang="en-DE" dirty="0"/>
              <a:t>e</a:t>
            </a:r>
            <a:r>
              <a:rPr lang="en-US" dirty="0"/>
              <a:t>l</a:t>
            </a:r>
            <a:r>
              <a:rPr lang="en-DE" dirty="0"/>
              <a:t>o</a:t>
            </a:r>
            <a:r>
              <a:rPr lang="en-US" dirty="0"/>
              <a:t>p</a:t>
            </a:r>
            <a:r>
              <a:rPr lang="en-DE" dirty="0"/>
              <a:t>m</a:t>
            </a:r>
            <a:r>
              <a:rPr lang="en-US" dirty="0"/>
              <a:t>e</a:t>
            </a:r>
            <a:r>
              <a:rPr lang="en-DE" dirty="0"/>
              <a:t>n</a:t>
            </a:r>
            <a:r>
              <a:rPr lang="en-US" dirty="0"/>
              <a:t>t</a:t>
            </a:r>
            <a:r>
              <a:rPr lang="en-DE" dirty="0"/>
              <a:t> </a:t>
            </a:r>
            <a:r>
              <a:rPr lang="en-US" dirty="0"/>
              <a:t>g</a:t>
            </a:r>
            <a:r>
              <a:rPr lang="en-DE" dirty="0"/>
              <a:t>o</a:t>
            </a:r>
            <a:r>
              <a:rPr lang="en-US" dirty="0"/>
              <a:t>a</a:t>
            </a:r>
            <a:r>
              <a:rPr lang="en-DE" dirty="0"/>
              <a:t>l</a:t>
            </a:r>
            <a:r>
              <a:rPr lang="en-US" dirty="0"/>
              <a:t>s</a:t>
            </a:r>
            <a:r>
              <a:rPr lang="en-DE" dirty="0"/>
              <a:t> </a:t>
            </a:r>
            <a:r>
              <a:rPr lang="en-US" dirty="0"/>
              <a:t>simultaneously</a:t>
            </a:r>
            <a:r>
              <a:rPr lang="en-DE" dirty="0"/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F5F91D-249C-4E42-9025-74D1BFDE6262}"/>
              </a:ext>
            </a:extLst>
          </p:cNvPr>
          <p:cNvSpPr txBox="1"/>
          <p:nvPr/>
        </p:nvSpPr>
        <p:spPr>
          <a:xfrm>
            <a:off x="10107705" y="6015439"/>
            <a:ext cx="176044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S</a:t>
            </a:r>
            <a:r>
              <a:rPr lang="en-DE" sz="1400" dirty="0"/>
              <a:t>o</a:t>
            </a:r>
            <a:r>
              <a:rPr lang="en-US" sz="1400" dirty="0"/>
              <a:t>u</a:t>
            </a:r>
            <a:r>
              <a:rPr lang="en-DE" sz="1400" dirty="0"/>
              <a:t>r</a:t>
            </a:r>
            <a:r>
              <a:rPr lang="en-US" sz="1400" dirty="0"/>
              <a:t>c</a:t>
            </a:r>
            <a:r>
              <a:rPr lang="en-DE" sz="1400" dirty="0"/>
              <a:t>e: </a:t>
            </a:r>
            <a:r>
              <a:rPr lang="en-US" sz="1400" dirty="0"/>
              <a:t>P</a:t>
            </a:r>
            <a:r>
              <a:rPr lang="en-DE" sz="1400" dirty="0"/>
              <a:t>B</a:t>
            </a:r>
            <a:r>
              <a:rPr lang="en-US" sz="1400" dirty="0"/>
              <a:t>L</a:t>
            </a:r>
            <a:endParaRPr lang="en-DE" sz="1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29297D-412A-42D6-9DEB-1E6393829FFC}"/>
              </a:ext>
            </a:extLst>
          </p:cNvPr>
          <p:cNvGrpSpPr/>
          <p:nvPr/>
        </p:nvGrpSpPr>
        <p:grpSpPr>
          <a:xfrm>
            <a:off x="5312952" y="2281701"/>
            <a:ext cx="6656798" cy="3785652"/>
            <a:chOff x="5211352" y="1672101"/>
            <a:chExt cx="6656798" cy="378565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68C8012-54C0-4332-8774-AE1FBD49E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204" r="18734" b="7595"/>
            <a:stretch/>
          </p:blipFill>
          <p:spPr>
            <a:xfrm>
              <a:off x="5211352" y="1672101"/>
              <a:ext cx="6656798" cy="378565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DEC7CB1-3F7C-4D0E-BC2D-6E790356B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55" t="3767" r="4003"/>
            <a:stretch/>
          </p:blipFill>
          <p:spPr>
            <a:xfrm>
              <a:off x="9000030" y="5038763"/>
              <a:ext cx="410124" cy="418990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B31A3B-0618-4B22-8170-6022088DCB26}"/>
              </a:ext>
            </a:extLst>
          </p:cNvPr>
          <p:cNvSpPr/>
          <p:nvPr/>
        </p:nvSpPr>
        <p:spPr>
          <a:xfrm>
            <a:off x="310571" y="2407432"/>
            <a:ext cx="564572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DE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u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DE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v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w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y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 (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s)</a:t>
            </a:r>
          </a:p>
          <a:p>
            <a:r>
              <a:rPr lang="en-DE" sz="2200" dirty="0">
                <a:solidFill>
                  <a:srgbClr val="000000"/>
                </a:solidFill>
                <a:latin typeface="Calibri" panose="020F0502020204030204" pitchFamily="34" charset="0"/>
              </a:rPr>
              <a:t>are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de</a:t>
            </a:r>
            <a:r>
              <a:rPr lang="en-DE" sz="2200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US" sz="2200" dirty="0" err="1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DE" sz="2200" dirty="0">
                <a:solidFill>
                  <a:srgbClr val="000000"/>
                </a:solidFill>
                <a:latin typeface="Calibri" panose="020F0502020204030204" pitchFamily="34" charset="0"/>
              </a:rPr>
              <a:t>g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en-DE" sz="22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DE" sz="2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DE" sz="2200" dirty="0">
                <a:solidFill>
                  <a:srgbClr val="000000"/>
                </a:solidFill>
                <a:latin typeface="Calibri" panose="020F0502020204030204" pitchFamily="34" charset="0"/>
              </a:rPr>
              <a:t>s target-seeking scenarios </a:t>
            </a:r>
          </a:p>
          <a:p>
            <a:endParaRPr lang="en-DE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Calibri" panose="020F0502020204030204" pitchFamily="34" charset="0"/>
              </a:rPr>
              <a:t>achiev</a:t>
            </a:r>
            <a:r>
              <a:rPr lang="en-DE" sz="2200" dirty="0" err="1">
                <a:solidFill>
                  <a:srgbClr val="000000"/>
                </a:solidFill>
                <a:latin typeface="Calibri" panose="020F0502020204030204" pitchFamily="34" charset="0"/>
              </a:rPr>
              <a:t>ing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 the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SDGs in 2030</a:t>
            </a:r>
            <a:r>
              <a:rPr lang="en-DE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subsequently</a:t>
            </a:r>
            <a:r>
              <a:rPr lang="en-DE" sz="2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maintain</a:t>
            </a:r>
            <a:r>
              <a:rPr lang="en-DE" sz="2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en-DE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g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 sustainable</a:t>
            </a:r>
            <a:r>
              <a:rPr lang="en-DE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developmen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DE" sz="2200" dirty="0">
                <a:solidFill>
                  <a:srgbClr val="000000"/>
                </a:solidFill>
                <a:latin typeface="Calibri" panose="020F0502020204030204" pitchFamily="34" charset="0"/>
              </a:rPr>
              <a:t> 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E" sz="2200" dirty="0">
                <a:solidFill>
                  <a:srgbClr val="000000"/>
                </a:solidFill>
                <a:latin typeface="Calibri" panose="020F0502020204030204" pitchFamily="34" charset="0"/>
              </a:rPr>
              <a:t>meet</a:t>
            </a:r>
            <a:r>
              <a:rPr lang="en-US" sz="2200" dirty="0" err="1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DE" sz="220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g the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climate </a:t>
            </a:r>
            <a:r>
              <a:rPr lang="en-DE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targets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 of</a:t>
            </a:r>
            <a:r>
              <a:rPr lang="en-DE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the Paris agreement</a:t>
            </a:r>
            <a:r>
              <a:rPr lang="en-DE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DE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DB190F-6E91-43C2-A2E8-046120C91379}"/>
              </a:ext>
            </a:extLst>
          </p:cNvPr>
          <p:cNvSpPr/>
          <p:nvPr/>
        </p:nvSpPr>
        <p:spPr>
          <a:xfrm>
            <a:off x="310571" y="1184128"/>
            <a:ext cx="117163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DE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DE" sz="2400" b="1" dirty="0">
                <a:solidFill>
                  <a:srgbClr val="8B8F1B"/>
                </a:solidFill>
                <a:latin typeface="Calibri" panose="020F0502020204030204" pitchFamily="34" charset="0"/>
              </a:rPr>
              <a:t>Concept of “target-seeking scenarios”</a:t>
            </a:r>
            <a:r>
              <a:rPr lang="en-DE" sz="2400" dirty="0">
                <a:solidFill>
                  <a:srgbClr val="8B8F1B"/>
                </a:solidFill>
                <a:latin typeface="Calibri" panose="020F0502020204030204" pitchFamily="34" charset="0"/>
              </a:rPr>
              <a:t>: 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pathways from the current to a desirable future state</a:t>
            </a:r>
          </a:p>
        </p:txBody>
      </p:sp>
    </p:spTree>
    <p:extLst>
      <p:ext uri="{BB962C8B-B14F-4D97-AF65-F5344CB8AC3E}">
        <p14:creationId xmlns:p14="http://schemas.microsoft.com/office/powerpoint/2010/main" val="37321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E31700-EF76-43C1-AAC1-7B1312281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610" y="2082800"/>
            <a:ext cx="4491478" cy="38275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433B763-DE99-47E6-BAF1-246630B4C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sustainable development</a:t>
            </a:r>
            <a:r>
              <a:rPr lang="en-DE" dirty="0"/>
              <a:t> </a:t>
            </a:r>
            <a:r>
              <a:rPr lang="en-US" dirty="0"/>
              <a:t>target space for 2030 and 2050</a:t>
            </a:r>
            <a:endParaRPr lang="en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812ACF-9235-4F40-B4E8-5B9DCD1F8FD0}"/>
              </a:ext>
            </a:extLst>
          </p:cNvPr>
          <p:cNvSpPr/>
          <p:nvPr/>
        </p:nvSpPr>
        <p:spPr>
          <a:xfrm>
            <a:off x="302695" y="2705959"/>
            <a:ext cx="59711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Motivation: 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ow to 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design 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target-seeking </a:t>
            </a:r>
            <a:r>
              <a:rPr lang="en-DE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scen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r</a:t>
            </a:r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 of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u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DE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v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t can be </a:t>
            </a:r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quantified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 by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u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r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r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g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rated assessment)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DE" sz="2400" dirty="0">
                <a:solidFill>
                  <a:srgbClr val="000000"/>
                </a:solidFill>
                <a:latin typeface="Calibri" panose="020F0502020204030204" pitchFamily="34" charset="0"/>
              </a:rPr>
              <a:t>s?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3CB0C-830A-48BA-866A-18D43499BB91}"/>
              </a:ext>
            </a:extLst>
          </p:cNvPr>
          <p:cNvSpPr/>
          <p:nvPr/>
        </p:nvSpPr>
        <p:spPr>
          <a:xfrm>
            <a:off x="310571" y="1184128"/>
            <a:ext cx="1162742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DE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DE" sz="2400" b="1" dirty="0">
                <a:solidFill>
                  <a:srgbClr val="8B8F1B"/>
                </a:solidFill>
                <a:latin typeface="Calibri" panose="020F0502020204030204" pitchFamily="34" charset="0"/>
              </a:rPr>
              <a:t>Concept </a:t>
            </a:r>
            <a:r>
              <a:rPr lang="en-US" sz="2400" b="1" dirty="0">
                <a:solidFill>
                  <a:srgbClr val="8B8F1B"/>
                </a:solidFill>
                <a:latin typeface="Calibri" panose="020F0502020204030204" pitchFamily="34" charset="0"/>
              </a:rPr>
              <a:t>o</a:t>
            </a:r>
            <a:r>
              <a:rPr lang="en-DE" sz="2400" b="1" dirty="0">
                <a:solidFill>
                  <a:srgbClr val="8B8F1B"/>
                </a:solidFill>
                <a:latin typeface="Calibri" panose="020F0502020204030204" pitchFamily="34" charset="0"/>
              </a:rPr>
              <a:t>f </a:t>
            </a:r>
            <a:r>
              <a:rPr lang="en-US" sz="2400" b="1" dirty="0">
                <a:solidFill>
                  <a:srgbClr val="8B8F1B"/>
                </a:solidFill>
                <a:latin typeface="Calibri" panose="020F0502020204030204" pitchFamily="34" charset="0"/>
              </a:rPr>
              <a:t>a</a:t>
            </a:r>
            <a:r>
              <a:rPr lang="en-DE" sz="2400" b="1" dirty="0">
                <a:solidFill>
                  <a:srgbClr val="8B8F1B"/>
                </a:solidFill>
                <a:latin typeface="Calibri" panose="020F0502020204030204" pitchFamily="34" charset="0"/>
              </a:rPr>
              <a:t> “target </a:t>
            </a:r>
            <a:r>
              <a:rPr lang="en-US" sz="2400" b="1" dirty="0">
                <a:solidFill>
                  <a:srgbClr val="8B8F1B"/>
                </a:solidFill>
                <a:latin typeface="Calibri" panose="020F0502020204030204" pitchFamily="34" charset="0"/>
              </a:rPr>
              <a:t>s</a:t>
            </a:r>
            <a:r>
              <a:rPr lang="en-DE" sz="2400" b="1" dirty="0">
                <a:solidFill>
                  <a:srgbClr val="8B8F1B"/>
                </a:solidFill>
                <a:latin typeface="Calibri" panose="020F0502020204030204" pitchFamily="34" charset="0"/>
              </a:rPr>
              <a:t>p</a:t>
            </a:r>
            <a:r>
              <a:rPr lang="en-US" sz="2400" b="1" dirty="0">
                <a:solidFill>
                  <a:srgbClr val="8B8F1B"/>
                </a:solidFill>
                <a:latin typeface="Calibri" panose="020F0502020204030204" pitchFamily="34" charset="0"/>
              </a:rPr>
              <a:t>a</a:t>
            </a:r>
            <a:r>
              <a:rPr lang="en-DE" sz="2400" b="1" dirty="0">
                <a:solidFill>
                  <a:srgbClr val="8B8F1B"/>
                </a:solidFill>
                <a:latin typeface="Calibri" panose="020F0502020204030204" pitchFamily="34" charset="0"/>
              </a:rPr>
              <a:t>c</a:t>
            </a:r>
            <a:r>
              <a:rPr lang="en-US" sz="2400" b="1" dirty="0">
                <a:solidFill>
                  <a:srgbClr val="8B8F1B"/>
                </a:solidFill>
                <a:latin typeface="Calibri" panose="020F0502020204030204" pitchFamily="34" charset="0"/>
              </a:rPr>
              <a:t>e</a:t>
            </a:r>
            <a:r>
              <a:rPr lang="en-DE" sz="2400" b="1" dirty="0">
                <a:solidFill>
                  <a:srgbClr val="8B8F1B"/>
                </a:solidFill>
                <a:latin typeface="Calibri" panose="020F0502020204030204" pitchFamily="34" charset="0"/>
              </a:rPr>
              <a:t>”: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Translation of the political SDG goals and targets into science-based indicators and associated target values</a:t>
            </a:r>
          </a:p>
          <a:p>
            <a:endParaRPr lang="en-DE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Google Shape;412;p45">
            <a:extLst>
              <a:ext uri="{FF2B5EF4-FFF2-40B4-BE49-F238E27FC236}">
                <a16:creationId xmlns:a16="http://schemas.microsoft.com/office/drawing/2014/main" id="{E2C8F044-0384-49FE-9AF1-164EFFEFF895}"/>
              </a:ext>
            </a:extLst>
          </p:cNvPr>
          <p:cNvSpPr txBox="1"/>
          <p:nvPr/>
        </p:nvSpPr>
        <p:spPr>
          <a:xfrm>
            <a:off x="8281790" y="5790900"/>
            <a:ext cx="2888422" cy="36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400" dirty="0"/>
              <a:t>van Vuuren </a:t>
            </a:r>
            <a:r>
              <a:rPr lang="en-US" sz="1400" i="1" dirty="0"/>
              <a:t>et al. </a:t>
            </a:r>
            <a:r>
              <a:rPr lang="en-DE" sz="1400" dirty="0"/>
              <a:t>(2022), </a:t>
            </a:r>
            <a:r>
              <a:rPr lang="en-DE" sz="1400" i="1" dirty="0"/>
              <a:t>One Earth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3656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38CAD8-A6B6-4A14-8BDA-642B5EB2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sustainable development</a:t>
            </a:r>
            <a:r>
              <a:rPr lang="en-DE" dirty="0"/>
              <a:t> </a:t>
            </a:r>
            <a:r>
              <a:rPr lang="en-US" dirty="0"/>
              <a:t>target space for 2030 and 2050</a:t>
            </a:r>
            <a:endParaRPr lang="en-DE" dirty="0"/>
          </a:p>
        </p:txBody>
      </p:sp>
      <p:sp>
        <p:nvSpPr>
          <p:cNvPr id="4" name="Google Shape;157;p29">
            <a:extLst>
              <a:ext uri="{FF2B5EF4-FFF2-40B4-BE49-F238E27FC236}">
                <a16:creationId xmlns:a16="http://schemas.microsoft.com/office/drawing/2014/main" id="{93FA4777-0490-4E0B-9D20-EEEFFDD10668}"/>
              </a:ext>
            </a:extLst>
          </p:cNvPr>
          <p:cNvSpPr txBox="1"/>
          <p:nvPr/>
        </p:nvSpPr>
        <p:spPr>
          <a:xfrm>
            <a:off x="172192" y="1845502"/>
            <a:ext cx="6976461" cy="3724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>
              <a:lnSpc>
                <a:spcPct val="115000"/>
              </a:lnSpc>
              <a:buSzPts val="1400"/>
            </a:pPr>
            <a:r>
              <a:rPr lang="en-US" sz="2400" b="1" dirty="0">
                <a:latin typeface="+mn-lt"/>
              </a:rPr>
              <a:t>Key principles</a:t>
            </a:r>
            <a:r>
              <a:rPr lang="en-DE" sz="2400" b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u</a:t>
            </a:r>
            <a:r>
              <a:rPr lang="en-DE" sz="2400" b="1" dirty="0">
                <a:latin typeface="+mn-lt"/>
              </a:rPr>
              <a:t>n</a:t>
            </a:r>
            <a:r>
              <a:rPr lang="en-US" sz="2400" b="1" dirty="0">
                <a:latin typeface="+mn-lt"/>
              </a:rPr>
              <a:t>d</a:t>
            </a:r>
            <a:r>
              <a:rPr lang="en-DE" sz="2400" b="1" dirty="0">
                <a:latin typeface="+mn-lt"/>
              </a:rPr>
              <a:t>e</a:t>
            </a:r>
            <a:r>
              <a:rPr lang="en-US" sz="2400" b="1" dirty="0">
                <a:latin typeface="+mn-lt"/>
              </a:rPr>
              <a:t>r</a:t>
            </a:r>
            <a:r>
              <a:rPr lang="en-DE" sz="2400" b="1" dirty="0">
                <a:latin typeface="+mn-lt"/>
              </a:rPr>
              <a:t>l</a:t>
            </a:r>
            <a:r>
              <a:rPr lang="en-US" sz="2400" b="1" dirty="0">
                <a:latin typeface="+mn-lt"/>
              </a:rPr>
              <a:t>y</a:t>
            </a:r>
            <a:r>
              <a:rPr lang="en-DE" sz="2400" b="1" dirty="0" err="1">
                <a:latin typeface="+mn-lt"/>
              </a:rPr>
              <a:t>i</a:t>
            </a:r>
            <a:r>
              <a:rPr lang="en-US" sz="2400" b="1" dirty="0">
                <a:latin typeface="+mn-lt"/>
              </a:rPr>
              <a:t>n</a:t>
            </a:r>
            <a:r>
              <a:rPr lang="en-DE" sz="2400" b="1" dirty="0">
                <a:latin typeface="+mn-lt"/>
              </a:rPr>
              <a:t>g </a:t>
            </a:r>
            <a:r>
              <a:rPr lang="en-US" sz="2400" b="1" dirty="0">
                <a:latin typeface="+mn-lt"/>
              </a:rPr>
              <a:t>t</a:t>
            </a:r>
            <a:r>
              <a:rPr lang="en-DE" sz="2400" b="1" dirty="0">
                <a:latin typeface="+mn-lt"/>
              </a:rPr>
              <a:t>h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t</a:t>
            </a:r>
            <a:r>
              <a:rPr lang="en-DE" sz="2400" b="1" dirty="0">
                <a:latin typeface="+mn-lt"/>
              </a:rPr>
              <a:t>a</a:t>
            </a:r>
            <a:r>
              <a:rPr lang="en-US" sz="2400" b="1" dirty="0">
                <a:latin typeface="+mn-lt"/>
              </a:rPr>
              <a:t>r</a:t>
            </a:r>
            <a:r>
              <a:rPr lang="en-DE" sz="2400" b="1" dirty="0">
                <a:latin typeface="+mn-lt"/>
              </a:rPr>
              <a:t>g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t </a:t>
            </a:r>
            <a:r>
              <a:rPr lang="en-US" sz="2400" b="1" dirty="0">
                <a:latin typeface="+mn-lt"/>
              </a:rPr>
              <a:t>s</a:t>
            </a:r>
            <a:r>
              <a:rPr lang="en-DE" sz="2400" b="1" dirty="0">
                <a:latin typeface="+mn-lt"/>
              </a:rPr>
              <a:t>p</a:t>
            </a:r>
            <a:r>
              <a:rPr lang="en-US" sz="2400" b="1" dirty="0">
                <a:latin typeface="+mn-lt"/>
              </a:rPr>
              <a:t>a</a:t>
            </a:r>
            <a:r>
              <a:rPr lang="en-DE" sz="2400" b="1" dirty="0">
                <a:latin typeface="+mn-lt"/>
              </a:rPr>
              <a:t>c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:</a:t>
            </a: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  <a:ea typeface="Calibri"/>
                <a:cs typeface="Calibri"/>
                <a:sym typeface="Calibri"/>
              </a:rPr>
              <a:t>Societal relevance</a:t>
            </a: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  <a:ea typeface="Calibri"/>
                <a:cs typeface="Calibri"/>
                <a:sym typeface="Calibri"/>
              </a:rPr>
              <a:t>Science-based</a:t>
            </a: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  <a:ea typeface="Calibri"/>
                <a:cs typeface="Calibri"/>
                <a:sym typeface="Calibri"/>
              </a:rPr>
              <a:t>Valid for 2030 and beyond</a:t>
            </a: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  <a:ea typeface="Calibri"/>
                <a:cs typeface="Calibri"/>
                <a:sym typeface="Calibri"/>
              </a:rPr>
              <a:t>Quantifiable</a:t>
            </a: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  <a:ea typeface="Calibri"/>
                <a:cs typeface="Calibri"/>
                <a:sym typeface="Calibri"/>
              </a:rPr>
              <a:t>Transparent</a:t>
            </a: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  <a:ea typeface="Calibri"/>
                <a:cs typeface="Calibri"/>
                <a:sym typeface="Calibri"/>
              </a:rPr>
              <a:t>Actionable and achievable</a:t>
            </a: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  <a:ea typeface="Calibri"/>
                <a:cs typeface="Calibri"/>
                <a:sym typeface="Calibri"/>
              </a:rPr>
              <a:t>Availability of data and knowledge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CA55E2-9EC7-4424-833C-F9D835245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610" y="2082800"/>
            <a:ext cx="4491478" cy="3827520"/>
          </a:xfrm>
          <a:prstGeom prst="rect">
            <a:avLst/>
          </a:prstGeom>
        </p:spPr>
      </p:pic>
      <p:sp>
        <p:nvSpPr>
          <p:cNvPr id="10" name="Google Shape;412;p45">
            <a:extLst>
              <a:ext uri="{FF2B5EF4-FFF2-40B4-BE49-F238E27FC236}">
                <a16:creationId xmlns:a16="http://schemas.microsoft.com/office/drawing/2014/main" id="{DF9E9B81-3A65-4934-B035-91BA137DB409}"/>
              </a:ext>
            </a:extLst>
          </p:cNvPr>
          <p:cNvSpPr txBox="1"/>
          <p:nvPr/>
        </p:nvSpPr>
        <p:spPr>
          <a:xfrm>
            <a:off x="8281790" y="5790900"/>
            <a:ext cx="2888422" cy="36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400" dirty="0"/>
              <a:t>van Vuuren </a:t>
            </a:r>
            <a:r>
              <a:rPr lang="en-US" sz="1400" i="1" dirty="0"/>
              <a:t>et al. </a:t>
            </a:r>
            <a:r>
              <a:rPr lang="en-DE" sz="1400" dirty="0"/>
              <a:t>(2022), </a:t>
            </a:r>
            <a:r>
              <a:rPr lang="en-DE" sz="1400" i="1" dirty="0"/>
              <a:t>One Earth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5967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DAF5AA-1FB4-4E02-BEDF-9A6EFDD3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DE" dirty="0"/>
              <a:t> </a:t>
            </a:r>
            <a:r>
              <a:rPr lang="en-US" dirty="0"/>
              <a:t>f</a:t>
            </a:r>
            <a:r>
              <a:rPr lang="en-DE" dirty="0" err="1"/>
              <a:t>irst</a:t>
            </a:r>
            <a:r>
              <a:rPr lang="en-DE" dirty="0"/>
              <a:t> single-SDP </a:t>
            </a:r>
            <a:r>
              <a:rPr lang="en-DE" dirty="0" err="1"/>
              <a:t>quantifi</a:t>
            </a:r>
            <a:r>
              <a:rPr lang="en-US" dirty="0"/>
              <a:t>c</a:t>
            </a:r>
            <a:r>
              <a:rPr lang="en-DE" dirty="0"/>
              <a:t>a</a:t>
            </a:r>
            <a:r>
              <a:rPr lang="en-US" dirty="0"/>
              <a:t>t</a:t>
            </a:r>
            <a:r>
              <a:rPr lang="en-DE" dirty="0" err="1"/>
              <a:t>i</a:t>
            </a:r>
            <a:r>
              <a:rPr lang="en-US" dirty="0"/>
              <a:t>o</a:t>
            </a:r>
            <a:r>
              <a:rPr lang="en-DE" dirty="0"/>
              <a:t>n </a:t>
            </a:r>
            <a:r>
              <a:rPr lang="en-US" dirty="0"/>
              <a:t>c</a:t>
            </a:r>
            <a:r>
              <a:rPr lang="en-DE" dirty="0"/>
              <a:t>o</a:t>
            </a:r>
            <a:r>
              <a:rPr lang="en-US" dirty="0"/>
              <a:t>v</a:t>
            </a:r>
            <a:r>
              <a:rPr lang="en-DE" dirty="0"/>
              <a:t>e</a:t>
            </a:r>
            <a:r>
              <a:rPr lang="en-US" dirty="0"/>
              <a:t>r</a:t>
            </a:r>
            <a:r>
              <a:rPr lang="en-DE" dirty="0" err="1"/>
              <a:t>i</a:t>
            </a:r>
            <a:r>
              <a:rPr lang="en-US" dirty="0"/>
              <a:t>n</a:t>
            </a:r>
            <a:r>
              <a:rPr lang="en-DE" dirty="0"/>
              <a:t>g </a:t>
            </a:r>
            <a:r>
              <a:rPr lang="en-US" dirty="0"/>
              <a:t>a</a:t>
            </a:r>
            <a:r>
              <a:rPr lang="en-DE" dirty="0"/>
              <a:t>l</a:t>
            </a:r>
            <a:r>
              <a:rPr lang="en-US" dirty="0"/>
              <a:t>l</a:t>
            </a:r>
            <a:r>
              <a:rPr lang="en-DE" dirty="0"/>
              <a:t> </a:t>
            </a:r>
            <a:r>
              <a:rPr lang="en-US" dirty="0"/>
              <a:t>S</a:t>
            </a:r>
            <a:r>
              <a:rPr lang="en-DE" dirty="0"/>
              <a:t>D</a:t>
            </a:r>
            <a:r>
              <a:rPr lang="en-US" dirty="0"/>
              <a:t>G</a:t>
            </a:r>
            <a:r>
              <a:rPr lang="en-DE" dirty="0"/>
              <a:t>s</a:t>
            </a:r>
          </a:p>
        </p:txBody>
      </p:sp>
      <p:sp>
        <p:nvSpPr>
          <p:cNvPr id="5" name="Google Shape;412;p45">
            <a:extLst>
              <a:ext uri="{FF2B5EF4-FFF2-40B4-BE49-F238E27FC236}">
                <a16:creationId xmlns:a16="http://schemas.microsoft.com/office/drawing/2014/main" id="{E1B26CDF-760D-4A1E-BE43-A610F9881201}"/>
              </a:ext>
            </a:extLst>
          </p:cNvPr>
          <p:cNvSpPr txBox="1"/>
          <p:nvPr/>
        </p:nvSpPr>
        <p:spPr>
          <a:xfrm>
            <a:off x="5537949" y="6252521"/>
            <a:ext cx="3748024" cy="36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400" dirty="0" err="1"/>
              <a:t>Soergel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DE" sz="1400" dirty="0"/>
              <a:t>(2021), </a:t>
            </a:r>
            <a:r>
              <a:rPr lang="de" sz="1400" i="1" dirty="0"/>
              <a:t>Nature Climate Change</a:t>
            </a:r>
            <a:endParaRPr sz="1400" i="1" dirty="0"/>
          </a:p>
        </p:txBody>
      </p:sp>
      <p:pic>
        <p:nvPicPr>
          <p:cNvPr id="6" name="Picture 2" descr="Extended Data Fig. 2">
            <a:extLst>
              <a:ext uri="{FF2B5EF4-FFF2-40B4-BE49-F238E27FC236}">
                <a16:creationId xmlns:a16="http://schemas.microsoft.com/office/drawing/2014/main" id="{FC5F9ADD-7415-4966-ADE1-6F00418DB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2"/>
          <a:stretch/>
        </p:blipFill>
        <p:spPr bwMode="auto">
          <a:xfrm>
            <a:off x="4976576" y="706055"/>
            <a:ext cx="6750212" cy="556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A6F5FD-06BC-4FBD-9874-277A3C5720C4}"/>
              </a:ext>
            </a:extLst>
          </p:cNvPr>
          <p:cNvSpPr txBox="1"/>
          <p:nvPr/>
        </p:nvSpPr>
        <p:spPr>
          <a:xfrm>
            <a:off x="360000" y="1019976"/>
            <a:ext cx="443192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2000" b="1" dirty="0">
                <a:solidFill>
                  <a:srgbClr val="222222"/>
                </a:solidFill>
                <a:latin typeface="Harding"/>
              </a:rPr>
              <a:t>M</a:t>
            </a:r>
            <a:r>
              <a:rPr lang="en-US" sz="2000" b="1" i="0" u="none" strike="noStrike" dirty="0" err="1">
                <a:solidFill>
                  <a:srgbClr val="222222"/>
                </a:solidFill>
                <a:effectLst/>
                <a:latin typeface="Harding"/>
              </a:rPr>
              <a:t>odelling</a:t>
            </a:r>
            <a:r>
              <a:rPr lang="en-US" sz="2000" b="1" i="0" u="none" strike="noStrike" dirty="0">
                <a:solidFill>
                  <a:srgbClr val="222222"/>
                </a:solidFill>
                <a:effectLst/>
                <a:latin typeface="Harding"/>
              </a:rPr>
              <a:t> framework built around REMIND–MAgPIE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 for </a:t>
            </a:r>
            <a:r>
              <a:rPr lang="en-DE" sz="2000" b="1" dirty="0" err="1">
                <a:solidFill>
                  <a:srgbClr val="222222"/>
                </a:solidFill>
                <a:latin typeface="Harding"/>
              </a:rPr>
              <a:t>quanti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f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y</a:t>
            </a:r>
            <a:r>
              <a:rPr lang="en-US" sz="2000" b="1" dirty="0" err="1">
                <a:solidFill>
                  <a:srgbClr val="222222"/>
                </a:solidFill>
                <a:latin typeface="Harding"/>
              </a:rPr>
              <a:t>i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n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g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 a 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s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u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s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t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a</a:t>
            </a:r>
            <a:r>
              <a:rPr lang="en-DE" sz="2000" b="1" dirty="0" err="1">
                <a:solidFill>
                  <a:srgbClr val="222222"/>
                </a:solidFill>
                <a:latin typeface="Harding"/>
              </a:rPr>
              <a:t>i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nab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l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e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 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d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e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v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e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l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o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p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m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e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n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t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 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p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a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t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h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w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a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y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 (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S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D</a:t>
            </a:r>
            <a:r>
              <a:rPr lang="en-US" sz="2000" b="1" dirty="0">
                <a:solidFill>
                  <a:srgbClr val="222222"/>
                </a:solidFill>
                <a:latin typeface="Harding"/>
              </a:rPr>
              <a:t>P</a:t>
            </a:r>
            <a:r>
              <a:rPr lang="en-DE" sz="2000" b="1" dirty="0">
                <a:solidFill>
                  <a:srgbClr val="222222"/>
                </a:solidFill>
                <a:latin typeface="Harding"/>
              </a:rPr>
              <a:t>):</a:t>
            </a:r>
            <a:endParaRPr lang="en-DE" sz="2000" b="1" i="0" u="none" strike="noStrike" dirty="0">
              <a:solidFill>
                <a:srgbClr val="222222"/>
              </a:solidFill>
              <a:effectLst/>
              <a:latin typeface="Harding"/>
            </a:endParaRPr>
          </a:p>
          <a:p>
            <a:endParaRPr lang="en-DE" sz="2000" dirty="0">
              <a:solidFill>
                <a:srgbClr val="222222"/>
              </a:solidFill>
              <a:latin typeface="Harding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Harding"/>
              </a:rPr>
              <a:t>The linkage between REMIND and MAgPIE is bi-directional (iterative soft coupling)</a:t>
            </a:r>
            <a:endParaRPr lang="en-DE" sz="2000" b="0" i="0" u="none" strike="noStrike" dirty="0">
              <a:solidFill>
                <a:srgbClr val="222222"/>
              </a:solidFill>
              <a:effectLst/>
              <a:latin typeface="Harding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000" dirty="0">
                <a:solidFill>
                  <a:srgbClr val="222222"/>
                </a:solidFill>
                <a:latin typeface="Harding"/>
              </a:rPr>
              <a:t>T</a:t>
            </a:r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Harding"/>
              </a:rPr>
              <a:t>he linkages to the downstream models for further SDG indicators are one-directional. </a:t>
            </a:r>
            <a:endParaRPr lang="en-DE" sz="2000" b="0" i="0" u="none" strike="noStrike" dirty="0">
              <a:solidFill>
                <a:srgbClr val="222222"/>
              </a:solidFill>
              <a:effectLst/>
              <a:latin typeface="Harding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Harding"/>
              </a:rPr>
              <a:t>The most relevant variables passed between models are specified next to the arrows. </a:t>
            </a:r>
            <a:endParaRPr lang="en-DE" sz="2000" b="0" i="0" u="none" strike="noStrike" dirty="0">
              <a:solidFill>
                <a:srgbClr val="222222"/>
              </a:solidFill>
              <a:effectLst/>
              <a:latin typeface="Harding"/>
            </a:endParaRPr>
          </a:p>
        </p:txBody>
      </p:sp>
    </p:spTree>
    <p:extLst>
      <p:ext uri="{BB962C8B-B14F-4D97-AF65-F5344CB8AC3E}">
        <p14:creationId xmlns:p14="http://schemas.microsoft.com/office/powerpoint/2010/main" val="2667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577312-4A8B-495F-B517-E9B5E4B6F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3" y="700929"/>
            <a:ext cx="11655058" cy="554939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DAF5AA-1FB4-4E02-BEDF-9A6EFDD3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DE" dirty="0"/>
              <a:t> </a:t>
            </a:r>
            <a:r>
              <a:rPr lang="en-US" dirty="0"/>
              <a:t>f</a:t>
            </a:r>
            <a:r>
              <a:rPr lang="en-DE" dirty="0" err="1"/>
              <a:t>irst</a:t>
            </a:r>
            <a:r>
              <a:rPr lang="en-DE" dirty="0"/>
              <a:t> single-SDP </a:t>
            </a:r>
            <a:r>
              <a:rPr lang="en-DE" dirty="0" err="1"/>
              <a:t>quantifi</a:t>
            </a:r>
            <a:r>
              <a:rPr lang="en-US" dirty="0"/>
              <a:t>c</a:t>
            </a:r>
            <a:r>
              <a:rPr lang="en-DE" dirty="0"/>
              <a:t>a</a:t>
            </a:r>
            <a:r>
              <a:rPr lang="en-US" dirty="0"/>
              <a:t>t</a:t>
            </a:r>
            <a:r>
              <a:rPr lang="en-DE" dirty="0" err="1"/>
              <a:t>i</a:t>
            </a:r>
            <a:r>
              <a:rPr lang="en-US" dirty="0"/>
              <a:t>o</a:t>
            </a:r>
            <a:r>
              <a:rPr lang="en-DE" dirty="0"/>
              <a:t>n </a:t>
            </a:r>
            <a:r>
              <a:rPr lang="en-US" dirty="0"/>
              <a:t>c</a:t>
            </a:r>
            <a:r>
              <a:rPr lang="en-DE" dirty="0"/>
              <a:t>o</a:t>
            </a:r>
            <a:r>
              <a:rPr lang="en-US" dirty="0"/>
              <a:t>v</a:t>
            </a:r>
            <a:r>
              <a:rPr lang="en-DE" dirty="0"/>
              <a:t>e</a:t>
            </a:r>
            <a:r>
              <a:rPr lang="en-US" dirty="0"/>
              <a:t>r</a:t>
            </a:r>
            <a:r>
              <a:rPr lang="en-DE" dirty="0" err="1"/>
              <a:t>i</a:t>
            </a:r>
            <a:r>
              <a:rPr lang="en-US" dirty="0"/>
              <a:t>n</a:t>
            </a:r>
            <a:r>
              <a:rPr lang="en-DE" dirty="0"/>
              <a:t>g </a:t>
            </a:r>
            <a:r>
              <a:rPr lang="en-US" dirty="0"/>
              <a:t>a</a:t>
            </a:r>
            <a:r>
              <a:rPr lang="en-DE" dirty="0"/>
              <a:t>l</a:t>
            </a:r>
            <a:r>
              <a:rPr lang="en-US" dirty="0"/>
              <a:t>l</a:t>
            </a:r>
            <a:r>
              <a:rPr lang="en-DE" dirty="0"/>
              <a:t> </a:t>
            </a:r>
            <a:r>
              <a:rPr lang="en-US" dirty="0"/>
              <a:t>S</a:t>
            </a:r>
            <a:r>
              <a:rPr lang="en-DE" dirty="0"/>
              <a:t>D</a:t>
            </a:r>
            <a:r>
              <a:rPr lang="en-US" dirty="0"/>
              <a:t>G</a:t>
            </a:r>
            <a:r>
              <a:rPr lang="en-DE" dirty="0"/>
              <a:t>s</a:t>
            </a:r>
          </a:p>
        </p:txBody>
      </p:sp>
      <p:sp>
        <p:nvSpPr>
          <p:cNvPr id="5" name="Google Shape;412;p45">
            <a:extLst>
              <a:ext uri="{FF2B5EF4-FFF2-40B4-BE49-F238E27FC236}">
                <a16:creationId xmlns:a16="http://schemas.microsoft.com/office/drawing/2014/main" id="{E1B26CDF-760D-4A1E-BE43-A610F9881201}"/>
              </a:ext>
            </a:extLst>
          </p:cNvPr>
          <p:cNvSpPr txBox="1"/>
          <p:nvPr/>
        </p:nvSpPr>
        <p:spPr>
          <a:xfrm>
            <a:off x="5537949" y="6252521"/>
            <a:ext cx="3748024" cy="36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400" dirty="0" err="1"/>
              <a:t>Soergel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DE" sz="1400" dirty="0"/>
              <a:t>(2021), </a:t>
            </a:r>
            <a:r>
              <a:rPr lang="de" sz="1400" i="1" dirty="0"/>
              <a:t>Nature Climate Change</a:t>
            </a:r>
            <a:endParaRPr sz="1400" i="1" dirty="0"/>
          </a:p>
        </p:txBody>
      </p:sp>
    </p:spTree>
    <p:extLst>
      <p:ext uri="{BB962C8B-B14F-4D97-AF65-F5344CB8AC3E}">
        <p14:creationId xmlns:p14="http://schemas.microsoft.com/office/powerpoint/2010/main" val="436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BF11F1-EEAD-4608-92B9-FABD841E8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sustainable development pathways (SDPs)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9FC2CE1-4F50-49D5-A715-79B70F9906FF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i="1" dirty="0"/>
              <a:t>Scenario co-creation in the SHAPE project</a:t>
            </a:r>
          </a:p>
        </p:txBody>
      </p:sp>
    </p:spTree>
    <p:extLst>
      <p:ext uri="{BB962C8B-B14F-4D97-AF65-F5344CB8AC3E}">
        <p14:creationId xmlns:p14="http://schemas.microsoft.com/office/powerpoint/2010/main" val="3958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C734B9-E6DE-4762-8AA6-458D8A68B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43" y="227022"/>
            <a:ext cx="5429078" cy="1661407"/>
          </a:xfrm>
          <a:prstGeom prst="rect">
            <a:avLst/>
          </a:prstGeom>
        </p:spPr>
      </p:pic>
      <p:pic>
        <p:nvPicPr>
          <p:cNvPr id="7" name="Google Shape;295;p41">
            <a:extLst>
              <a:ext uri="{FF2B5EF4-FFF2-40B4-BE49-F238E27FC236}">
                <a16:creationId xmlns:a16="http://schemas.microsoft.com/office/drawing/2014/main" id="{75C8DA53-1F13-4DEE-9C37-2B6AE103CE9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68066"/>
          <a:stretch/>
        </p:blipFill>
        <p:spPr>
          <a:xfrm>
            <a:off x="150961" y="5655606"/>
            <a:ext cx="8816769" cy="11328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52F511-CFF5-4A3F-9CF9-4E0F7ECE9659}"/>
              </a:ext>
            </a:extLst>
          </p:cNvPr>
          <p:cNvSpPr/>
          <p:nvPr/>
        </p:nvSpPr>
        <p:spPr>
          <a:xfrm>
            <a:off x="2177666" y="2179850"/>
            <a:ext cx="95002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8225B"/>
                </a:solidFill>
                <a:latin typeface="Calibri" panose="020F0502020204030204" pitchFamily="34" charset="0"/>
              </a:rPr>
              <a:t>S</a:t>
            </a:r>
            <a:r>
              <a:rPr lang="en-US" sz="2800" dirty="0">
                <a:solidFill>
                  <a:srgbClr val="28225B"/>
                </a:solidFill>
                <a:latin typeface="Calibri" panose="020F0502020204030204" pitchFamily="34" charset="0"/>
              </a:rPr>
              <a:t>ustainable Development Pathways achieving </a:t>
            </a:r>
            <a:r>
              <a:rPr lang="en-US" sz="2800" b="1" dirty="0">
                <a:solidFill>
                  <a:srgbClr val="28225B"/>
                </a:solidFill>
                <a:latin typeface="Calibri" panose="020F0502020204030204" pitchFamily="34" charset="0"/>
              </a:rPr>
              <a:t>H</a:t>
            </a:r>
            <a:r>
              <a:rPr lang="en-US" sz="2800" dirty="0">
                <a:solidFill>
                  <a:srgbClr val="28225B"/>
                </a:solidFill>
                <a:latin typeface="Calibri" panose="020F0502020204030204" pitchFamily="34" charset="0"/>
              </a:rPr>
              <a:t>uman well-being while safeguarding the climate </a:t>
            </a:r>
            <a:r>
              <a:rPr lang="en-US" sz="2800" b="1" dirty="0">
                <a:solidFill>
                  <a:srgbClr val="28225B"/>
                </a:solidFill>
                <a:latin typeface="Calibri" panose="020F0502020204030204" pitchFamily="34" charset="0"/>
              </a:rPr>
              <a:t>A</a:t>
            </a:r>
            <a:r>
              <a:rPr lang="en-US" sz="2800" dirty="0">
                <a:solidFill>
                  <a:srgbClr val="28225B"/>
                </a:solidFill>
                <a:latin typeface="Calibri" panose="020F0502020204030204" pitchFamily="34" charset="0"/>
              </a:rPr>
              <a:t>nd </a:t>
            </a:r>
            <a:r>
              <a:rPr lang="en-US" sz="2800" b="1" dirty="0">
                <a:solidFill>
                  <a:srgbClr val="28225B"/>
                </a:solidFill>
                <a:latin typeface="Calibri" panose="020F0502020204030204" pitchFamily="34" charset="0"/>
              </a:rPr>
              <a:t>P</a:t>
            </a:r>
            <a:r>
              <a:rPr lang="en-US" sz="2800" dirty="0">
                <a:solidFill>
                  <a:srgbClr val="28225B"/>
                </a:solidFill>
                <a:latin typeface="Calibri" panose="020F0502020204030204" pitchFamily="34" charset="0"/>
              </a:rPr>
              <a:t>lanet </a:t>
            </a:r>
            <a:r>
              <a:rPr lang="en-US" sz="2800" b="1" dirty="0">
                <a:solidFill>
                  <a:srgbClr val="28225B"/>
                </a:solidFill>
                <a:latin typeface="Calibri" panose="020F0502020204030204" pitchFamily="34" charset="0"/>
              </a:rPr>
              <a:t>E</a:t>
            </a:r>
            <a:r>
              <a:rPr lang="en-US" sz="2800" dirty="0">
                <a:solidFill>
                  <a:srgbClr val="28225B"/>
                </a:solidFill>
                <a:latin typeface="Calibri" panose="020F0502020204030204" pitchFamily="34" charset="0"/>
              </a:rPr>
              <a:t>arth</a:t>
            </a:r>
            <a:endParaRPr lang="en-DE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E7A147-FE03-4398-B09C-80DAF95EB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374" y="4033228"/>
            <a:ext cx="2224525" cy="121157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B40526-CB57-4F03-AF50-D813336BF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901" y="4033228"/>
            <a:ext cx="2224525" cy="121157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6A28F9-7BC8-40A1-A450-920A6DC4A8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6428" y="4033228"/>
            <a:ext cx="2224525" cy="119833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314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4;p28">
            <a:extLst>
              <a:ext uri="{FF2B5EF4-FFF2-40B4-BE49-F238E27FC236}">
                <a16:creationId xmlns:a16="http://schemas.microsoft.com/office/drawing/2014/main" id="{3C51901B-C185-4C5A-A529-0BF537B936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0881" t="23153"/>
          <a:stretch/>
        </p:blipFill>
        <p:spPr>
          <a:xfrm>
            <a:off x="2182257" y="1396317"/>
            <a:ext cx="7578991" cy="41787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6;p28">
            <a:extLst>
              <a:ext uri="{FF2B5EF4-FFF2-40B4-BE49-F238E27FC236}">
                <a16:creationId xmlns:a16="http://schemas.microsoft.com/office/drawing/2014/main" id="{D7A933F0-FEBC-4301-B308-E2232871D5C7}"/>
              </a:ext>
            </a:extLst>
          </p:cNvPr>
          <p:cNvSpPr txBox="1"/>
          <p:nvPr/>
        </p:nvSpPr>
        <p:spPr>
          <a:xfrm>
            <a:off x="2182257" y="4693722"/>
            <a:ext cx="9090581" cy="21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GB" sz="2200" dirty="0"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GB" sz="2200" i="0" u="none" strike="noStrike" cap="none" dirty="0">
                <a:latin typeface="Calibri"/>
                <a:ea typeface="Calibri"/>
                <a:cs typeface="Calibri"/>
                <a:sym typeface="Calibri"/>
              </a:rPr>
              <a:t>olistic coverage of SDG+ space (2030</a:t>
            </a:r>
            <a:r>
              <a:rPr lang="en-GB" sz="2200" dirty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GB" sz="2200" i="0" u="none" strike="noStrike" cap="none" dirty="0">
                <a:latin typeface="Calibri"/>
                <a:ea typeface="Calibri"/>
                <a:cs typeface="Calibri"/>
                <a:sym typeface="Calibri"/>
              </a:rPr>
              <a:t>2050</a:t>
            </a:r>
            <a:r>
              <a:rPr lang="en-GB" sz="2200" dirty="0"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GB" sz="2200" i="0" u="none" strike="noStrike" cap="none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GB" sz="22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GB" sz="2200" i="0" u="none" strike="noStrike" cap="none" dirty="0">
                <a:latin typeface="Calibri"/>
                <a:ea typeface="Calibri"/>
                <a:cs typeface="Calibri"/>
                <a:sym typeface="Calibri"/>
              </a:rPr>
              <a:t>ombining multiple </a:t>
            </a:r>
            <a:r>
              <a:rPr lang="en-DE" sz="2200" i="0" u="none" strike="noStrike" cap="none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200" i="0" u="none" strike="noStrike" cap="none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DE" sz="2200" i="0" u="none" strike="noStrike" cap="none" dirty="0">
                <a:latin typeface="Calibri"/>
                <a:ea typeface="Calibri"/>
                <a:cs typeface="Calibri"/>
                <a:sym typeface="Calibri"/>
              </a:rPr>
              <a:t>b-</a:t>
            </a:r>
            <a:r>
              <a:rPr lang="en-GB" sz="2200" i="0" u="none" strike="noStrike" cap="none" dirty="0">
                <a:latin typeface="Calibri"/>
                <a:ea typeface="Calibri"/>
                <a:cs typeface="Calibri"/>
                <a:sym typeface="Calibri"/>
              </a:rPr>
              <a:t>transformations of human-society-nature systems</a:t>
            </a:r>
            <a:endParaRPr sz="220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GB" sz="2200" dirty="0">
                <a:latin typeface="Calibri"/>
                <a:ea typeface="Calibri"/>
                <a:cs typeface="Calibri"/>
                <a:sym typeface="Calibri"/>
              </a:rPr>
              <a:t>Exploiting synergies and mitigating trade-offs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49;p28">
            <a:extLst>
              <a:ext uri="{FF2B5EF4-FFF2-40B4-BE49-F238E27FC236}">
                <a16:creationId xmlns:a16="http://schemas.microsoft.com/office/drawing/2014/main" id="{BC74D589-12FC-4411-B4B9-0BE6C20FEC08}"/>
              </a:ext>
            </a:extLst>
          </p:cNvPr>
          <p:cNvSpPr txBox="1"/>
          <p:nvPr/>
        </p:nvSpPr>
        <p:spPr>
          <a:xfrm>
            <a:off x="2329905" y="808171"/>
            <a:ext cx="6859665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latin typeface="Calibri"/>
                <a:ea typeface="Calibri"/>
                <a:cs typeface="Calibri"/>
                <a:sym typeface="Calibri"/>
              </a:rPr>
              <a:t>Reflecting </a:t>
            </a:r>
            <a:r>
              <a:rPr lang="en-GB" sz="2200" b="1" dirty="0">
                <a:latin typeface="Calibri"/>
                <a:ea typeface="Calibri"/>
                <a:cs typeface="Calibri"/>
                <a:sym typeface="Calibri"/>
              </a:rPr>
              <a:t>different perspectives </a:t>
            </a:r>
            <a:r>
              <a:rPr lang="en-GB" sz="2200" dirty="0">
                <a:latin typeface="Calibri"/>
                <a:ea typeface="Calibri"/>
                <a:cs typeface="Calibri"/>
                <a:sym typeface="Calibri"/>
              </a:rPr>
              <a:t>through </a:t>
            </a:r>
            <a:r>
              <a:rPr lang="en-GB" sz="2200" b="1" dirty="0">
                <a:latin typeface="Calibri"/>
                <a:ea typeface="Calibri"/>
                <a:cs typeface="Calibri"/>
                <a:sym typeface="Calibri"/>
              </a:rPr>
              <a:t>multiple SDPs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5;p28">
            <a:extLst>
              <a:ext uri="{FF2B5EF4-FFF2-40B4-BE49-F238E27FC236}">
                <a16:creationId xmlns:a16="http://schemas.microsoft.com/office/drawing/2014/main" id="{AF2D8966-6AEE-474F-9762-CA39B9A0B899}"/>
              </a:ext>
            </a:extLst>
          </p:cNvPr>
          <p:cNvSpPr txBox="1"/>
          <p:nvPr/>
        </p:nvSpPr>
        <p:spPr>
          <a:xfrm>
            <a:off x="8919119" y="4822667"/>
            <a:ext cx="3043218" cy="46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000"/>
            </a:pPr>
            <a:r>
              <a:rPr lang="en-GB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Aguiar </a:t>
            </a:r>
            <a:r>
              <a:rPr lang="en-US" i="1" dirty="0">
                <a:latin typeface="+mn-lt"/>
              </a:rPr>
              <a:t>et al. </a:t>
            </a:r>
            <a:r>
              <a:rPr lang="en-GB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(2020)</a:t>
            </a:r>
            <a:r>
              <a:rPr lang="en-GB" dirty="0">
                <a:latin typeface="+mn-lt"/>
                <a:ea typeface="Calibri"/>
                <a:cs typeface="Calibri"/>
                <a:sym typeface="Calibri"/>
              </a:rPr>
              <a:t>; </a:t>
            </a:r>
            <a:r>
              <a:rPr lang="en-GB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Roy </a:t>
            </a:r>
            <a:r>
              <a:rPr lang="en-US" i="1" dirty="0">
                <a:latin typeface="+mn-lt"/>
              </a:rPr>
              <a:t>et al. </a:t>
            </a:r>
            <a:r>
              <a:rPr lang="en-GB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(2019)</a:t>
            </a:r>
            <a:r>
              <a:rPr lang="en-GB" dirty="0">
                <a:latin typeface="+mn-lt"/>
                <a:ea typeface="Calibri"/>
                <a:cs typeface="Calibri"/>
                <a:sym typeface="Calibri"/>
              </a:rPr>
              <a:t>; </a:t>
            </a:r>
            <a:r>
              <a:rPr lang="en-GB" b="0" i="0" u="none" strike="noStrike" cap="none" dirty="0" err="1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Fazey</a:t>
            </a:r>
            <a:r>
              <a:rPr lang="en-GB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i="1" dirty="0">
                <a:latin typeface="+mn-lt"/>
              </a:rPr>
              <a:t>et al. </a:t>
            </a:r>
            <a:r>
              <a:rPr lang="en-GB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(2016)</a:t>
            </a:r>
            <a:endParaRPr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327D3D5-CF92-463D-AB14-FF1B16C71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0"/>
            <a:ext cx="11472000" cy="900000"/>
          </a:xfrm>
        </p:spPr>
        <p:txBody>
          <a:bodyPr/>
          <a:lstStyle/>
          <a:p>
            <a:r>
              <a:rPr lang="en-US" dirty="0"/>
              <a:t>From a single sustainable future to </a:t>
            </a:r>
            <a:r>
              <a:rPr lang="en-DE" dirty="0"/>
              <a:t>m</a:t>
            </a:r>
            <a:r>
              <a:rPr lang="en-US" dirty="0"/>
              <a:t>u</a:t>
            </a:r>
            <a:r>
              <a:rPr lang="en-DE" dirty="0"/>
              <a:t>l</a:t>
            </a:r>
            <a:r>
              <a:rPr lang="en-US" dirty="0"/>
              <a:t>t</a:t>
            </a:r>
            <a:r>
              <a:rPr lang="en-DE" dirty="0" err="1"/>
              <a:t>iple</a:t>
            </a:r>
            <a:r>
              <a:rPr lang="en-DE" dirty="0"/>
              <a:t> </a:t>
            </a:r>
            <a:r>
              <a:rPr lang="en-US" dirty="0"/>
              <a:t>narratives</a:t>
            </a:r>
            <a:r>
              <a:rPr lang="en-DE" dirty="0"/>
              <a:t> </a:t>
            </a:r>
            <a:r>
              <a:rPr lang="en-US" dirty="0"/>
              <a:t>f</a:t>
            </a:r>
            <a:r>
              <a:rPr lang="en-DE" dirty="0"/>
              <a:t>o</a:t>
            </a:r>
            <a:r>
              <a:rPr lang="en-US" dirty="0"/>
              <a:t>r</a:t>
            </a:r>
            <a:r>
              <a:rPr lang="en-DE" dirty="0"/>
              <a:t> </a:t>
            </a:r>
            <a:r>
              <a:rPr lang="en-US" dirty="0"/>
              <a:t>S</a:t>
            </a:r>
            <a:r>
              <a:rPr lang="en-DE" dirty="0"/>
              <a:t>D</a:t>
            </a:r>
            <a:r>
              <a:rPr lang="en-US" dirty="0"/>
              <a:t>P</a:t>
            </a:r>
            <a:r>
              <a:rPr lang="en-DE" dirty="0"/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4A9574-7875-47C9-ADC8-23172DEC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DE" dirty="0"/>
              <a:t>o-</a:t>
            </a:r>
            <a:r>
              <a:rPr lang="en-US" dirty="0"/>
              <a:t>c</a:t>
            </a:r>
            <a:r>
              <a:rPr lang="en-DE" dirty="0"/>
              <a:t>r</a:t>
            </a:r>
            <a:r>
              <a:rPr lang="en-US" dirty="0"/>
              <a:t>e</a:t>
            </a:r>
            <a:r>
              <a:rPr lang="en-DE" dirty="0"/>
              <a:t>a</a:t>
            </a:r>
            <a:r>
              <a:rPr lang="en-US" dirty="0"/>
              <a:t>t</a:t>
            </a:r>
            <a:r>
              <a:rPr lang="en-DE" dirty="0" err="1"/>
              <a:t>i</a:t>
            </a:r>
            <a:r>
              <a:rPr lang="en-US" dirty="0"/>
              <a:t>o</a:t>
            </a:r>
            <a:r>
              <a:rPr lang="en-DE" dirty="0"/>
              <a:t>n </a:t>
            </a:r>
            <a:r>
              <a:rPr lang="en-US" dirty="0"/>
              <a:t>o</a:t>
            </a:r>
            <a:r>
              <a:rPr lang="en-DE" dirty="0"/>
              <a:t>f </a:t>
            </a:r>
            <a:r>
              <a:rPr lang="en-US" dirty="0"/>
              <a:t>S</a:t>
            </a:r>
            <a:r>
              <a:rPr lang="en-DE" dirty="0"/>
              <a:t>D</a:t>
            </a:r>
            <a:r>
              <a:rPr lang="en-US" dirty="0"/>
              <a:t>P</a:t>
            </a:r>
            <a:r>
              <a:rPr lang="en-DE" dirty="0"/>
              <a:t> </a:t>
            </a:r>
            <a:r>
              <a:rPr lang="en-US" dirty="0"/>
              <a:t>n</a:t>
            </a:r>
            <a:r>
              <a:rPr lang="en-DE" dirty="0"/>
              <a:t>a</a:t>
            </a:r>
            <a:r>
              <a:rPr lang="en-US" dirty="0"/>
              <a:t>r</a:t>
            </a:r>
            <a:r>
              <a:rPr lang="en-DE" dirty="0"/>
              <a:t>r</a:t>
            </a:r>
            <a:r>
              <a:rPr lang="en-US" dirty="0"/>
              <a:t>a</a:t>
            </a:r>
            <a:r>
              <a:rPr lang="en-DE" dirty="0"/>
              <a:t>t</a:t>
            </a:r>
            <a:r>
              <a:rPr lang="en-US" dirty="0" err="1"/>
              <a:t>i</a:t>
            </a:r>
            <a:r>
              <a:rPr lang="en-DE" dirty="0"/>
              <a:t>v</a:t>
            </a:r>
            <a:r>
              <a:rPr lang="en-US" dirty="0"/>
              <a:t>e</a:t>
            </a:r>
            <a:r>
              <a:rPr lang="en-DE" dirty="0"/>
              <a:t>s </a:t>
            </a:r>
            <a:r>
              <a:rPr lang="en-US" dirty="0"/>
              <a:t>a</a:t>
            </a:r>
            <a:r>
              <a:rPr lang="en-DE" dirty="0"/>
              <a:t>n</a:t>
            </a:r>
            <a:r>
              <a:rPr lang="en-US" dirty="0"/>
              <a:t>d</a:t>
            </a:r>
            <a:r>
              <a:rPr lang="en-DE" dirty="0"/>
              <a:t> </a:t>
            </a:r>
            <a:r>
              <a:rPr lang="en-US" dirty="0"/>
              <a:t>S</a:t>
            </a:r>
            <a:r>
              <a:rPr lang="en-DE" dirty="0"/>
              <a:t>D</a:t>
            </a:r>
            <a:r>
              <a:rPr lang="en-US" dirty="0"/>
              <a:t>P</a:t>
            </a:r>
            <a:r>
              <a:rPr lang="en-DE" dirty="0"/>
              <a:t> </a:t>
            </a:r>
            <a:r>
              <a:rPr lang="en-US" dirty="0"/>
              <a:t>s</a:t>
            </a:r>
            <a:r>
              <a:rPr lang="en-DE" dirty="0"/>
              <a:t>c</a:t>
            </a:r>
            <a:r>
              <a:rPr lang="en-US" dirty="0"/>
              <a:t>e</a:t>
            </a:r>
            <a:r>
              <a:rPr lang="en-DE" dirty="0"/>
              <a:t>n</a:t>
            </a:r>
            <a:r>
              <a:rPr lang="en-US" dirty="0"/>
              <a:t>a</a:t>
            </a:r>
            <a:r>
              <a:rPr lang="en-DE" dirty="0"/>
              <a:t>r</a:t>
            </a:r>
            <a:r>
              <a:rPr lang="en-US" dirty="0" err="1"/>
              <a:t>i</a:t>
            </a:r>
            <a:r>
              <a:rPr lang="en-DE" dirty="0"/>
              <a:t>o </a:t>
            </a:r>
            <a:r>
              <a:rPr lang="en-US" dirty="0"/>
              <a:t>q</a:t>
            </a:r>
            <a:r>
              <a:rPr lang="en-DE" dirty="0"/>
              <a:t>u</a:t>
            </a:r>
            <a:r>
              <a:rPr lang="en-US" dirty="0"/>
              <a:t>a</a:t>
            </a:r>
            <a:r>
              <a:rPr lang="en-DE" dirty="0"/>
              <a:t>n</a:t>
            </a:r>
            <a:r>
              <a:rPr lang="en-US" dirty="0"/>
              <a:t>t</a:t>
            </a:r>
            <a:r>
              <a:rPr lang="en-DE" dirty="0" err="1"/>
              <a:t>i</a:t>
            </a:r>
            <a:r>
              <a:rPr lang="en-US" dirty="0"/>
              <a:t>f</a:t>
            </a:r>
            <a:r>
              <a:rPr lang="en-DE" dirty="0" err="1"/>
              <a:t>i</a:t>
            </a:r>
            <a:r>
              <a:rPr lang="en-US" dirty="0"/>
              <a:t>c</a:t>
            </a:r>
            <a:r>
              <a:rPr lang="en-DE" dirty="0"/>
              <a:t>a</a:t>
            </a:r>
            <a:r>
              <a:rPr lang="en-US" dirty="0"/>
              <a:t>t</a:t>
            </a:r>
            <a:r>
              <a:rPr lang="en-DE" dirty="0" err="1"/>
              <a:t>i</a:t>
            </a:r>
            <a:r>
              <a:rPr lang="en-US" dirty="0"/>
              <a:t>o</a:t>
            </a:r>
            <a:r>
              <a:rPr lang="en-DE" dirty="0"/>
              <a:t>n</a:t>
            </a:r>
          </a:p>
        </p:txBody>
      </p:sp>
      <p:pic>
        <p:nvPicPr>
          <p:cNvPr id="5" name="Google Shape;291;p44">
            <a:extLst>
              <a:ext uri="{FF2B5EF4-FFF2-40B4-BE49-F238E27FC236}">
                <a16:creationId xmlns:a16="http://schemas.microsoft.com/office/drawing/2014/main" id="{7E572CCD-FB03-4DC4-B011-87E54E38DD6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1571874"/>
            <a:ext cx="11843036" cy="364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46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C11204-3EDE-4B21-BD99-85D821F15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building &amp; co-design process</a:t>
            </a:r>
            <a:r>
              <a:rPr lang="en-DE" dirty="0"/>
              <a:t> </a:t>
            </a:r>
            <a:r>
              <a:rPr lang="en-US" dirty="0"/>
              <a:t>f</a:t>
            </a:r>
            <a:r>
              <a:rPr lang="en-DE" dirty="0"/>
              <a:t>o</a:t>
            </a:r>
            <a:r>
              <a:rPr lang="en-US" dirty="0"/>
              <a:t>r</a:t>
            </a:r>
            <a:r>
              <a:rPr lang="en-DE" dirty="0"/>
              <a:t> </a:t>
            </a:r>
            <a:r>
              <a:rPr lang="en-US" dirty="0"/>
              <a:t>m</a:t>
            </a:r>
            <a:r>
              <a:rPr lang="en-DE" dirty="0"/>
              <a:t>u</a:t>
            </a:r>
            <a:r>
              <a:rPr lang="en-US" dirty="0"/>
              <a:t>l</a:t>
            </a:r>
            <a:r>
              <a:rPr lang="en-DE" dirty="0"/>
              <a:t>t</a:t>
            </a:r>
            <a:r>
              <a:rPr lang="en-US" dirty="0" err="1"/>
              <a:t>i</a:t>
            </a:r>
            <a:r>
              <a:rPr lang="en-DE" dirty="0"/>
              <a:t>p</a:t>
            </a:r>
            <a:r>
              <a:rPr lang="en-US" dirty="0"/>
              <a:t>l</a:t>
            </a:r>
            <a:r>
              <a:rPr lang="en-DE" dirty="0"/>
              <a:t>e </a:t>
            </a:r>
            <a:r>
              <a:rPr lang="en-US" dirty="0"/>
              <a:t>S</a:t>
            </a:r>
            <a:r>
              <a:rPr lang="en-DE" dirty="0"/>
              <a:t>D</a:t>
            </a:r>
            <a:r>
              <a:rPr lang="en-US" dirty="0"/>
              <a:t>P</a:t>
            </a:r>
            <a:r>
              <a:rPr lang="en-DE" dirty="0"/>
              <a:t>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FC154D-A190-4FFA-B6DB-22C808CC8398}"/>
              </a:ext>
            </a:extLst>
          </p:cNvPr>
          <p:cNvGrpSpPr/>
          <p:nvPr/>
        </p:nvGrpSpPr>
        <p:grpSpPr>
          <a:xfrm>
            <a:off x="815247" y="4892439"/>
            <a:ext cx="10256719" cy="1989745"/>
            <a:chOff x="815247" y="4617014"/>
            <a:chExt cx="10256719" cy="1989745"/>
          </a:xfrm>
        </p:grpSpPr>
        <p:sp>
          <p:nvSpPr>
            <p:cNvPr id="7" name="Google Shape;157;p29">
              <a:extLst>
                <a:ext uri="{FF2B5EF4-FFF2-40B4-BE49-F238E27FC236}">
                  <a16:creationId xmlns:a16="http://schemas.microsoft.com/office/drawing/2014/main" id="{835695B6-05A9-4C9F-A956-DCC52303D35F}"/>
                </a:ext>
              </a:extLst>
            </p:cNvPr>
            <p:cNvSpPr txBox="1"/>
            <p:nvPr/>
          </p:nvSpPr>
          <p:spPr>
            <a:xfrm>
              <a:off x="815247" y="4628476"/>
              <a:ext cx="3646583" cy="12464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DE" sz="18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Dimensions:</a:t>
              </a:r>
            </a:p>
            <a:p>
              <a:pPr marL="457200" marR="0" lvl="0" indent="-457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AutoNum type="arabicParenR"/>
              </a:pPr>
              <a:r>
                <a:rPr lang="en-DE" b="1" dirty="0">
                  <a:latin typeface="Calibri"/>
                  <a:ea typeface="Calibri"/>
                  <a:cs typeface="Calibri"/>
                  <a:sym typeface="Calibri"/>
                </a:rPr>
                <a:t>Health &amp; Education</a:t>
              </a:r>
            </a:p>
            <a:p>
              <a:pPr marL="457200" marR="0" lvl="0" indent="-457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AutoNum type="arabicParenR"/>
              </a:pPr>
              <a:r>
                <a:rPr lang="en-DE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Mobility</a:t>
              </a:r>
            </a:p>
            <a:p>
              <a:pPr marL="457200" marR="0" lvl="0" indent="-457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AutoNum type="arabicParenR"/>
              </a:pPr>
              <a:r>
                <a:rPr lang="en-DE" b="1" dirty="0">
                  <a:latin typeface="Calibri"/>
                  <a:ea typeface="Calibri"/>
                  <a:cs typeface="Calibri"/>
                  <a:sym typeface="Calibri"/>
                </a:rPr>
                <a:t>Urbanisation</a:t>
              </a:r>
            </a:p>
          </p:txBody>
        </p:sp>
        <p:sp>
          <p:nvSpPr>
            <p:cNvPr id="10" name="Google Shape;157;p29">
              <a:extLst>
                <a:ext uri="{FF2B5EF4-FFF2-40B4-BE49-F238E27FC236}">
                  <a16:creationId xmlns:a16="http://schemas.microsoft.com/office/drawing/2014/main" id="{874A4EAF-202D-4A8F-BCE6-F123151DCB72}"/>
                </a:ext>
              </a:extLst>
            </p:cNvPr>
            <p:cNvSpPr txBox="1"/>
            <p:nvPr/>
          </p:nvSpPr>
          <p:spPr>
            <a:xfrm>
              <a:off x="3382184" y="4617014"/>
              <a:ext cx="3910982" cy="1989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DE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429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arenR" startAt="4"/>
              </a:pPr>
              <a:r>
                <a:rPr lang="en-DE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Architecture of Global Governance</a:t>
              </a:r>
            </a:p>
            <a:p>
              <a:pPr marL="3429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arenR" startAt="4"/>
              </a:pPr>
              <a:r>
                <a:rPr lang="en-DE" b="1" dirty="0">
                  <a:latin typeface="Calibri"/>
                  <a:ea typeface="Calibri"/>
                  <a:cs typeface="Calibri"/>
                  <a:sym typeface="Calibri"/>
                </a:rPr>
                <a:t>Societal Organisation</a:t>
              </a:r>
            </a:p>
            <a:p>
              <a:pPr marL="342900" lvl="0" indent="-342900">
                <a:lnSpc>
                  <a:spcPct val="115000"/>
                </a:lnSpc>
                <a:buFont typeface="+mj-lt"/>
                <a:buAutoNum type="arabicParenR" startAt="4"/>
              </a:pPr>
              <a:r>
                <a:rPr lang="en-DE" b="1" dirty="0">
                  <a:latin typeface="Calibri"/>
                  <a:ea typeface="Calibri"/>
                  <a:cs typeface="Calibri"/>
                  <a:sym typeface="Calibri"/>
                </a:rPr>
                <a:t>Future of Work &amp; Technological Innovation</a:t>
              </a:r>
            </a:p>
            <a:p>
              <a:pPr marL="342900" lvl="0" indent="-342900">
                <a:lnSpc>
                  <a:spcPct val="115000"/>
                </a:lnSpc>
                <a:buFont typeface="+mj-lt"/>
                <a:buAutoNum type="arabicParenR" startAt="4"/>
              </a:pPr>
              <a:r>
                <a:rPr lang="en-DE" b="1" dirty="0">
                  <a:latin typeface="Calibri"/>
                  <a:ea typeface="Calibri"/>
                  <a:cs typeface="Calibri"/>
                  <a:sym typeface="Calibri"/>
                </a:rPr>
                <a:t>Economic Paradigm, Growth, Inequality &amp; Finance</a:t>
              </a:r>
            </a:p>
            <a:p>
              <a:pPr marL="457200" marR="0" lvl="0" indent="-457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AutoNum type="arabicParenR" startAt="4"/>
              </a:pPr>
              <a:endParaRPr lang="en-DE"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57;p29">
              <a:extLst>
                <a:ext uri="{FF2B5EF4-FFF2-40B4-BE49-F238E27FC236}">
                  <a16:creationId xmlns:a16="http://schemas.microsoft.com/office/drawing/2014/main" id="{76BB03B7-C117-4630-8136-45F342DFF051}"/>
                </a:ext>
              </a:extLst>
            </p:cNvPr>
            <p:cNvSpPr txBox="1"/>
            <p:nvPr/>
          </p:nvSpPr>
          <p:spPr>
            <a:xfrm>
              <a:off x="7425383" y="4628475"/>
              <a:ext cx="3646583" cy="1741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457200" marR="0" lvl="0" indent="-457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 startAt="8"/>
              </a:pPr>
              <a:endParaRPr lang="en-DE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0" indent="-457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arenR" startAt="8"/>
              </a:pPr>
              <a:r>
                <a:rPr lang="en-DE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Biodiversity &amp; Ecosystems</a:t>
              </a:r>
            </a:p>
            <a:p>
              <a:pPr marL="457200" marR="0" lvl="0" indent="-457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arenR" startAt="8"/>
              </a:pPr>
              <a:r>
                <a:rPr lang="en-DE" b="1" dirty="0">
                  <a:latin typeface="Calibri"/>
                  <a:ea typeface="Calibri"/>
                  <a:cs typeface="Calibri"/>
                  <a:sym typeface="Calibri"/>
                </a:rPr>
                <a:t>Sustainable Production &amp; Consumption</a:t>
              </a:r>
            </a:p>
            <a:p>
              <a:pPr marL="457200" marR="0" lvl="0" indent="-457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arenR" startAt="8"/>
              </a:pPr>
              <a:r>
                <a:rPr lang="en-DE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Land &amp; Food</a:t>
              </a:r>
            </a:p>
            <a:p>
              <a:pPr marL="457200" marR="0" lvl="0" indent="-457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arenR" startAt="8"/>
              </a:pPr>
              <a:r>
                <a:rPr lang="en-DE" b="1" dirty="0">
                  <a:latin typeface="Calibri"/>
                  <a:ea typeface="Calibri"/>
                  <a:cs typeface="Calibri"/>
                  <a:sym typeface="Calibri"/>
                </a:rPr>
                <a:t>Energy</a:t>
              </a:r>
            </a:p>
            <a:p>
              <a:pPr marL="457200" marR="0" lvl="0" indent="-457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arenR" startAt="8"/>
              </a:pPr>
              <a:r>
                <a:rPr lang="en-DE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Water</a:t>
              </a:r>
              <a:endParaRPr lang="en-DE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ABED8BC-71DC-4649-A060-A3CE5A6C8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87" y="707634"/>
            <a:ext cx="9791025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31FC29-ABC9-4419-823B-27FBC756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29363"/>
            <a:ext cx="11484000" cy="508252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409BC5-CAD5-4DCD-8EBB-4250D5F21F7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60000" y="1371651"/>
            <a:ext cx="11484000" cy="393432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DE" sz="3000" b="1" dirty="0"/>
              <a:t>T</a:t>
            </a:r>
            <a:r>
              <a:rPr lang="en-US" sz="3000" b="1" dirty="0"/>
              <a:t>o</a:t>
            </a:r>
            <a:r>
              <a:rPr lang="en-DE" sz="3000" b="1" dirty="0"/>
              <a:t>w</a:t>
            </a:r>
            <a:r>
              <a:rPr lang="en-US" sz="3000" b="1" dirty="0"/>
              <a:t>a</a:t>
            </a:r>
            <a:r>
              <a:rPr lang="en-DE" sz="3000" b="1" dirty="0"/>
              <a:t>r</a:t>
            </a:r>
            <a:r>
              <a:rPr lang="en-US" sz="3000" b="1" dirty="0"/>
              <a:t>d</a:t>
            </a:r>
            <a:r>
              <a:rPr lang="en-DE" sz="3000" b="1" dirty="0"/>
              <a:t>s </a:t>
            </a:r>
            <a:r>
              <a:rPr lang="en-US" sz="3000" b="1" dirty="0"/>
              <a:t>s</a:t>
            </a:r>
            <a:r>
              <a:rPr lang="en-DE" sz="3000" b="1" dirty="0" err="1"/>
              <a:t>ustainable</a:t>
            </a:r>
            <a:r>
              <a:rPr lang="en-DE" sz="3000" b="1" dirty="0"/>
              <a:t> </a:t>
            </a:r>
            <a:r>
              <a:rPr lang="en-US" sz="3000" b="1" dirty="0"/>
              <a:t>f</a:t>
            </a:r>
            <a:r>
              <a:rPr lang="en-DE" sz="3000" b="1" dirty="0"/>
              <a:t>o</a:t>
            </a:r>
            <a:r>
              <a:rPr lang="en-US" sz="3000" b="1" dirty="0"/>
              <a:t>o</a:t>
            </a:r>
            <a:r>
              <a:rPr lang="en-DE" sz="3000" b="1" dirty="0"/>
              <a:t>d </a:t>
            </a:r>
            <a:r>
              <a:rPr lang="en-US" sz="3000" b="1" dirty="0"/>
              <a:t>a</a:t>
            </a:r>
            <a:r>
              <a:rPr lang="en-DE" sz="3000" b="1" dirty="0"/>
              <a:t>n</a:t>
            </a:r>
            <a:r>
              <a:rPr lang="en-US" sz="3000" b="1" dirty="0"/>
              <a:t>d</a:t>
            </a:r>
            <a:r>
              <a:rPr lang="en-DE" sz="3000" b="1" dirty="0"/>
              <a:t> </a:t>
            </a:r>
            <a:r>
              <a:rPr lang="en-US" sz="3000" b="1" dirty="0"/>
              <a:t>l</a:t>
            </a:r>
            <a:r>
              <a:rPr lang="en-DE" sz="3000" b="1" dirty="0"/>
              <a:t>a</a:t>
            </a:r>
            <a:r>
              <a:rPr lang="en-US" sz="3000" b="1" dirty="0"/>
              <a:t>n</a:t>
            </a:r>
            <a:r>
              <a:rPr lang="en-DE" sz="3000" b="1" dirty="0"/>
              <a:t>d futures: 					</a:t>
            </a:r>
            <a:r>
              <a:rPr lang="en-DE" sz="3000" i="1" dirty="0"/>
              <a:t>Target-seeking scenarios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Multiple sustainable development pathways (SDPs)</a:t>
            </a:r>
            <a:r>
              <a:rPr lang="en-DE" sz="3000" b="1" dirty="0"/>
              <a:t>: 			</a:t>
            </a:r>
            <a:r>
              <a:rPr lang="en-US" sz="3000" i="1" dirty="0"/>
              <a:t>S</a:t>
            </a:r>
            <a:r>
              <a:rPr lang="en-DE" sz="3000" i="1" dirty="0"/>
              <a:t>c</a:t>
            </a:r>
            <a:r>
              <a:rPr lang="en-US" sz="3000" i="1" dirty="0"/>
              <a:t>e</a:t>
            </a:r>
            <a:r>
              <a:rPr lang="en-DE" sz="3000" i="1" dirty="0"/>
              <a:t>n</a:t>
            </a:r>
            <a:r>
              <a:rPr lang="en-US" sz="3000" i="1" dirty="0"/>
              <a:t>a</a:t>
            </a:r>
            <a:r>
              <a:rPr lang="en-DE" sz="3000" i="1" dirty="0"/>
              <a:t>r</a:t>
            </a:r>
            <a:r>
              <a:rPr lang="en-US" sz="3000" i="1" dirty="0" err="1"/>
              <a:t>i</a:t>
            </a:r>
            <a:r>
              <a:rPr lang="en-DE" sz="3000" i="1" dirty="0"/>
              <a:t>o </a:t>
            </a:r>
            <a:r>
              <a:rPr lang="en-US" sz="3000" i="1" dirty="0"/>
              <a:t>co</a:t>
            </a:r>
            <a:r>
              <a:rPr lang="en-DE" sz="3000" i="1" dirty="0"/>
              <a:t>-</a:t>
            </a:r>
            <a:r>
              <a:rPr lang="en-US" sz="3000" i="1" dirty="0"/>
              <a:t>c</a:t>
            </a:r>
            <a:r>
              <a:rPr lang="en-DE" sz="3000" i="1" dirty="0"/>
              <a:t>r</a:t>
            </a:r>
            <a:r>
              <a:rPr lang="en-US" sz="3000" i="1" dirty="0"/>
              <a:t>e</a:t>
            </a:r>
            <a:r>
              <a:rPr lang="en-DE" sz="3000" i="1" dirty="0"/>
              <a:t>a</a:t>
            </a:r>
            <a:r>
              <a:rPr lang="en-US" sz="3000" i="1" dirty="0"/>
              <a:t>t</a:t>
            </a:r>
            <a:r>
              <a:rPr lang="en-DE" sz="3000" i="1" dirty="0" err="1"/>
              <a:t>i</a:t>
            </a:r>
            <a:r>
              <a:rPr lang="en-US" sz="3000" i="1" dirty="0"/>
              <a:t>o</a:t>
            </a:r>
            <a:r>
              <a:rPr lang="en-DE" sz="3000" i="1" dirty="0"/>
              <a:t>n </a:t>
            </a:r>
            <a:r>
              <a:rPr lang="en-US" sz="3000" i="1" dirty="0" err="1"/>
              <a:t>i</a:t>
            </a:r>
            <a:r>
              <a:rPr lang="en-DE" sz="3000" i="1" dirty="0"/>
              <a:t>n </a:t>
            </a:r>
            <a:r>
              <a:rPr lang="en-US" sz="3000" i="1" dirty="0"/>
              <a:t>t</a:t>
            </a:r>
            <a:r>
              <a:rPr lang="en-DE" sz="3000" i="1" dirty="0"/>
              <a:t>h</a:t>
            </a:r>
            <a:r>
              <a:rPr lang="en-US" sz="3000" i="1" dirty="0"/>
              <a:t>e</a:t>
            </a:r>
            <a:r>
              <a:rPr lang="en-DE" sz="3000" i="1" dirty="0"/>
              <a:t> </a:t>
            </a:r>
            <a:r>
              <a:rPr lang="en-US" sz="3000" i="1" dirty="0"/>
              <a:t>S</a:t>
            </a:r>
            <a:r>
              <a:rPr lang="en-DE" sz="3000" i="1" dirty="0"/>
              <a:t>H</a:t>
            </a:r>
            <a:r>
              <a:rPr lang="en-US" sz="3000" i="1" dirty="0"/>
              <a:t>A</a:t>
            </a:r>
            <a:r>
              <a:rPr lang="en-DE" sz="3000" i="1" dirty="0"/>
              <a:t>P</a:t>
            </a:r>
            <a:r>
              <a:rPr lang="en-US" sz="3000" i="1" dirty="0"/>
              <a:t>E</a:t>
            </a:r>
            <a:r>
              <a:rPr lang="en-DE" sz="3000" i="1" dirty="0"/>
              <a:t> </a:t>
            </a:r>
            <a:r>
              <a:rPr lang="en-US" sz="3000" i="1" dirty="0"/>
              <a:t>p</a:t>
            </a:r>
            <a:r>
              <a:rPr lang="en-DE" sz="3000" i="1" dirty="0"/>
              <a:t>r</a:t>
            </a:r>
            <a:r>
              <a:rPr lang="en-US" sz="3000" i="1" dirty="0"/>
              <a:t>o</a:t>
            </a:r>
            <a:r>
              <a:rPr lang="en-DE" sz="3000" i="1" dirty="0"/>
              <a:t>j</a:t>
            </a:r>
            <a:r>
              <a:rPr lang="en-US" sz="3000" i="1" dirty="0"/>
              <a:t>e</a:t>
            </a:r>
            <a:r>
              <a:rPr lang="en-DE" sz="3000" i="1" dirty="0"/>
              <a:t>c</a:t>
            </a:r>
            <a:r>
              <a:rPr lang="en-US" sz="3000" i="1" dirty="0"/>
              <a:t>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Quantifying </a:t>
            </a:r>
            <a:r>
              <a:rPr lang="en-DE" sz="3000" b="1" dirty="0"/>
              <a:t>f</a:t>
            </a:r>
            <a:r>
              <a:rPr lang="en-US" sz="3000" b="1" dirty="0"/>
              <a:t>o</a:t>
            </a:r>
            <a:r>
              <a:rPr lang="en-DE" sz="3000" b="1" dirty="0"/>
              <a:t>o</a:t>
            </a:r>
            <a:r>
              <a:rPr lang="en-US" sz="3000" b="1" dirty="0"/>
              <a:t>d</a:t>
            </a:r>
            <a:r>
              <a:rPr lang="en-DE" sz="3000" b="1" dirty="0"/>
              <a:t> </a:t>
            </a:r>
            <a:r>
              <a:rPr lang="en-US" sz="3000" b="1" dirty="0"/>
              <a:t>a</a:t>
            </a:r>
            <a:r>
              <a:rPr lang="en-DE" sz="3000" b="1" dirty="0"/>
              <a:t>n</a:t>
            </a:r>
            <a:r>
              <a:rPr lang="en-US" sz="3000" b="1" dirty="0"/>
              <a:t>d</a:t>
            </a:r>
            <a:r>
              <a:rPr lang="en-DE" sz="3000" b="1" dirty="0"/>
              <a:t> </a:t>
            </a:r>
            <a:r>
              <a:rPr lang="en-US" sz="3000" b="1" dirty="0"/>
              <a:t>l</a:t>
            </a:r>
            <a:r>
              <a:rPr lang="en-DE" sz="3000" b="1" dirty="0"/>
              <a:t>a</a:t>
            </a:r>
            <a:r>
              <a:rPr lang="en-US" sz="3000" b="1" dirty="0"/>
              <a:t>n</a:t>
            </a:r>
            <a:r>
              <a:rPr lang="en-DE" sz="3000" b="1" dirty="0"/>
              <a:t>d t</a:t>
            </a:r>
            <a:r>
              <a:rPr lang="en-US" sz="3000" b="1" dirty="0" err="1"/>
              <a:t>ransformations</a:t>
            </a:r>
            <a:r>
              <a:rPr lang="en-DE" sz="3000" b="1" dirty="0"/>
              <a:t>:</a:t>
            </a:r>
            <a:r>
              <a:rPr lang="en-DE" sz="3000" dirty="0"/>
              <a:t> 					</a:t>
            </a:r>
            <a:r>
              <a:rPr lang="en-US" sz="3000" i="1" dirty="0"/>
              <a:t>A</a:t>
            </a:r>
            <a:r>
              <a:rPr lang="en-DE" sz="3000" i="1" dirty="0"/>
              <a:t> </a:t>
            </a:r>
            <a:r>
              <a:rPr lang="en-US" sz="3000" i="1" dirty="0"/>
              <a:t>m</a:t>
            </a:r>
            <a:r>
              <a:rPr lang="en-DE" sz="3000" i="1" dirty="0"/>
              <a:t>u</a:t>
            </a:r>
            <a:r>
              <a:rPr lang="en-US" sz="3000" i="1" dirty="0"/>
              <a:t>l</a:t>
            </a:r>
            <a:r>
              <a:rPr lang="en-DE" sz="3000" i="1" dirty="0"/>
              <a:t>t</a:t>
            </a:r>
            <a:r>
              <a:rPr lang="en-US" sz="3000" i="1" dirty="0" err="1"/>
              <a:t>i</a:t>
            </a:r>
            <a:r>
              <a:rPr lang="en-DE" sz="3000" i="1" dirty="0"/>
              <a:t>-</a:t>
            </a:r>
            <a:r>
              <a:rPr lang="en-US" sz="3000" i="1" dirty="0"/>
              <a:t>m</a:t>
            </a:r>
            <a:r>
              <a:rPr lang="en-DE" sz="3000" i="1" dirty="0"/>
              <a:t>o</a:t>
            </a:r>
            <a:r>
              <a:rPr lang="en-US" sz="3000" i="1" dirty="0"/>
              <a:t>d</a:t>
            </a:r>
            <a:r>
              <a:rPr lang="en-DE" sz="3000" i="1" dirty="0"/>
              <a:t>e</a:t>
            </a:r>
            <a:r>
              <a:rPr lang="en-US" sz="3000" i="1" dirty="0"/>
              <a:t>l</a:t>
            </a:r>
            <a:r>
              <a:rPr lang="en-DE" sz="3000" i="1" dirty="0"/>
              <a:t> and </a:t>
            </a:r>
            <a:r>
              <a:rPr lang="en-US" sz="3000" i="1" dirty="0"/>
              <a:t>m</a:t>
            </a:r>
            <a:r>
              <a:rPr lang="en-DE" sz="3000" i="1" dirty="0"/>
              <a:t>u</a:t>
            </a:r>
            <a:r>
              <a:rPr lang="en-US" sz="3000" i="1" dirty="0"/>
              <a:t>l</a:t>
            </a:r>
            <a:r>
              <a:rPr lang="en-DE" sz="3000" i="1" dirty="0"/>
              <a:t>t</a:t>
            </a:r>
            <a:r>
              <a:rPr lang="en-US" sz="3000" i="1" dirty="0" err="1"/>
              <a:t>i</a:t>
            </a:r>
            <a:r>
              <a:rPr lang="en-DE" sz="3000" i="1" dirty="0"/>
              <a:t>-</a:t>
            </a:r>
            <a:r>
              <a:rPr lang="en-US" sz="3000" i="1" dirty="0"/>
              <a:t>s</a:t>
            </a:r>
            <a:r>
              <a:rPr lang="en-DE" sz="3000" i="1" dirty="0"/>
              <a:t>c</a:t>
            </a:r>
            <a:r>
              <a:rPr lang="en-US" sz="3000" i="1" dirty="0"/>
              <a:t>e</a:t>
            </a:r>
            <a:r>
              <a:rPr lang="en-DE" sz="3000" i="1" dirty="0"/>
              <a:t>n</a:t>
            </a:r>
            <a:r>
              <a:rPr lang="en-US" sz="3000" i="1" dirty="0"/>
              <a:t>a</a:t>
            </a:r>
            <a:r>
              <a:rPr lang="en-DE" sz="3000" i="1" dirty="0"/>
              <a:t>r</a:t>
            </a:r>
            <a:r>
              <a:rPr lang="en-US" sz="3000" i="1" dirty="0" err="1"/>
              <a:t>i</a:t>
            </a:r>
            <a:r>
              <a:rPr lang="en-DE" sz="3000" i="1" dirty="0"/>
              <a:t>o </a:t>
            </a:r>
            <a:r>
              <a:rPr lang="en-US" sz="3000" i="1" dirty="0"/>
              <a:t>a</a:t>
            </a:r>
            <a:r>
              <a:rPr lang="en-DE" sz="3000" i="1" dirty="0"/>
              <a:t>s</a:t>
            </a:r>
            <a:r>
              <a:rPr lang="en-US" sz="3000" i="1" dirty="0"/>
              <a:t>s</a:t>
            </a:r>
            <a:r>
              <a:rPr lang="en-DE" sz="3000" i="1" dirty="0"/>
              <a:t>e</a:t>
            </a:r>
            <a:r>
              <a:rPr lang="en-US" sz="3000" i="1" dirty="0"/>
              <a:t>s</a:t>
            </a:r>
            <a:r>
              <a:rPr lang="en-DE" sz="3000" i="1" dirty="0"/>
              <a:t>s</a:t>
            </a:r>
            <a:r>
              <a:rPr lang="en-US" sz="3000" i="1" dirty="0"/>
              <a:t>m</a:t>
            </a:r>
            <a:r>
              <a:rPr lang="en-DE" sz="3000" i="1" dirty="0"/>
              <a:t>e</a:t>
            </a:r>
            <a:r>
              <a:rPr lang="en-US" sz="3000" i="1" dirty="0"/>
              <a:t>n</a:t>
            </a:r>
            <a:r>
              <a:rPr lang="en-DE" sz="3000" i="1" dirty="0"/>
              <a:t>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DE" sz="3000" b="1" dirty="0"/>
              <a:t>Summary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12826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811B94-A666-425B-A727-C01AE3C9A154}"/>
              </a:ext>
            </a:extLst>
          </p:cNvPr>
          <p:cNvSpPr/>
          <p:nvPr/>
        </p:nvSpPr>
        <p:spPr>
          <a:xfrm>
            <a:off x="8130448" y="6059277"/>
            <a:ext cx="3944039" cy="740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B543D6-C964-4EF1-B3E9-B279DD9F8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building &amp; co-design process</a:t>
            </a:r>
            <a:r>
              <a:rPr lang="en-DE" dirty="0"/>
              <a:t> </a:t>
            </a:r>
            <a:r>
              <a:rPr lang="en-US" dirty="0"/>
              <a:t>f</a:t>
            </a:r>
            <a:r>
              <a:rPr lang="en-DE" dirty="0"/>
              <a:t>o</a:t>
            </a:r>
            <a:r>
              <a:rPr lang="en-US" dirty="0"/>
              <a:t>r</a:t>
            </a:r>
            <a:r>
              <a:rPr lang="en-DE" dirty="0"/>
              <a:t> </a:t>
            </a:r>
            <a:r>
              <a:rPr lang="en-US" dirty="0"/>
              <a:t>m</a:t>
            </a:r>
            <a:r>
              <a:rPr lang="en-DE" dirty="0"/>
              <a:t>u</a:t>
            </a:r>
            <a:r>
              <a:rPr lang="en-US" dirty="0"/>
              <a:t>l</a:t>
            </a:r>
            <a:r>
              <a:rPr lang="en-DE" dirty="0"/>
              <a:t>t</a:t>
            </a:r>
            <a:r>
              <a:rPr lang="en-US" dirty="0" err="1"/>
              <a:t>i</a:t>
            </a:r>
            <a:r>
              <a:rPr lang="en-DE" dirty="0"/>
              <a:t>p</a:t>
            </a:r>
            <a:r>
              <a:rPr lang="en-US" dirty="0"/>
              <a:t>l</a:t>
            </a:r>
            <a:r>
              <a:rPr lang="en-DE" dirty="0"/>
              <a:t>e </a:t>
            </a:r>
            <a:r>
              <a:rPr lang="en-US" dirty="0"/>
              <a:t>S</a:t>
            </a:r>
            <a:r>
              <a:rPr lang="en-DE" dirty="0"/>
              <a:t>D</a:t>
            </a:r>
            <a:r>
              <a:rPr lang="en-US" dirty="0"/>
              <a:t>P</a:t>
            </a:r>
            <a:r>
              <a:rPr lang="en-DE" dirty="0"/>
              <a:t>s</a:t>
            </a:r>
          </a:p>
        </p:txBody>
      </p:sp>
      <p:sp>
        <p:nvSpPr>
          <p:cNvPr id="7" name="Google Shape;157;p29">
            <a:extLst>
              <a:ext uri="{FF2B5EF4-FFF2-40B4-BE49-F238E27FC236}">
                <a16:creationId xmlns:a16="http://schemas.microsoft.com/office/drawing/2014/main" id="{27126DD3-D29E-4DCD-98B9-9F3E875D58F9}"/>
              </a:ext>
            </a:extLst>
          </p:cNvPr>
          <p:cNvSpPr txBox="1"/>
          <p:nvPr/>
        </p:nvSpPr>
        <p:spPr>
          <a:xfrm>
            <a:off x="970976" y="912144"/>
            <a:ext cx="6046452" cy="96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DE" sz="2000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 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GB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ranslate narratives to </a:t>
            </a:r>
            <a:r>
              <a:rPr lang="en-GB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modelling protocol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FB982E-4A7B-48FB-995C-3E75BA633C80}"/>
              </a:ext>
            </a:extLst>
          </p:cNvPr>
          <p:cNvGrpSpPr>
            <a:grpSpLocks noChangeAspect="1"/>
          </p:cNvGrpSpPr>
          <p:nvPr/>
        </p:nvGrpSpPr>
        <p:grpSpPr>
          <a:xfrm>
            <a:off x="1168401" y="3601855"/>
            <a:ext cx="9204077" cy="2877671"/>
            <a:chOff x="1951037" y="3831394"/>
            <a:chExt cx="6239024" cy="1950642"/>
          </a:xfrm>
        </p:grpSpPr>
        <p:pic>
          <p:nvPicPr>
            <p:cNvPr id="5" name="Google Shape;155;p29">
              <a:extLst>
                <a:ext uri="{FF2B5EF4-FFF2-40B4-BE49-F238E27FC236}">
                  <a16:creationId xmlns:a16="http://schemas.microsoft.com/office/drawing/2014/main" id="{AF20D3DC-CC50-4EF2-8691-C814C6791AE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51037" y="3834558"/>
              <a:ext cx="2001424" cy="1943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6;p29">
              <a:extLst>
                <a:ext uri="{FF2B5EF4-FFF2-40B4-BE49-F238E27FC236}">
                  <a16:creationId xmlns:a16="http://schemas.microsoft.com/office/drawing/2014/main" id="{DEC5B0D3-B44C-45FC-980D-7891BA5DDBB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69837" y="3831394"/>
              <a:ext cx="2001424" cy="1950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8;p29">
              <a:extLst>
                <a:ext uri="{FF2B5EF4-FFF2-40B4-BE49-F238E27FC236}">
                  <a16:creationId xmlns:a16="http://schemas.microsoft.com/office/drawing/2014/main" id="{4A8877F2-F644-4824-A498-3450C350871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88637" y="3831780"/>
              <a:ext cx="2001424" cy="1950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159;p29">
            <a:extLst>
              <a:ext uri="{FF2B5EF4-FFF2-40B4-BE49-F238E27FC236}">
                <a16:creationId xmlns:a16="http://schemas.microsoft.com/office/drawing/2014/main" id="{0B5B17C3-F82F-4220-AA28-FCB11431DBB1}"/>
              </a:ext>
            </a:extLst>
          </p:cNvPr>
          <p:cNvSpPr txBox="1"/>
          <p:nvPr/>
        </p:nvSpPr>
        <p:spPr>
          <a:xfrm>
            <a:off x="1168400" y="1913460"/>
            <a:ext cx="8166099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latin typeface="Calibri"/>
                <a:ea typeface="Calibri"/>
                <a:cs typeface="Calibri"/>
                <a:sym typeface="Calibri"/>
              </a:rPr>
              <a:t>+ continued stakeholder dialogue &amp; co-design over entire process</a:t>
            </a:r>
            <a:endParaRPr sz="2000" b="1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2000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-&gt;</a:t>
            </a:r>
            <a:r>
              <a:rPr lang="en-GB" sz="2000" b="1" i="0" u="none" strike="noStrike" cap="none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scenarios desig</a:t>
            </a:r>
            <a:r>
              <a:rPr lang="en-GB" sz="2000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ned to </a:t>
            </a:r>
            <a:r>
              <a:rPr lang="en-GB" sz="2000" b="1" i="0" u="none" strike="noStrike" cap="none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reflect different</a:t>
            </a:r>
            <a:endParaRPr sz="2000" b="1" i="0" u="none" strike="noStrike" cap="none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2000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(regional, societal, economic)</a:t>
            </a:r>
            <a:r>
              <a:rPr lang="en-GB" sz="2000" b="1" i="0" u="none" strike="noStrike" cap="none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perspectives on how to pursue </a:t>
            </a:r>
            <a:r>
              <a:rPr lang="en-GB" sz="2000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SD</a:t>
            </a:r>
            <a:endParaRPr sz="2000" b="1" i="0" u="none" strike="noStrike" cap="none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16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494;p59">
            <a:extLst>
              <a:ext uri="{FF2B5EF4-FFF2-40B4-BE49-F238E27FC236}">
                <a16:creationId xmlns:a16="http://schemas.microsoft.com/office/drawing/2014/main" id="{766450E3-F98F-460B-ABFF-B6EA0F45268F}"/>
              </a:ext>
            </a:extLst>
          </p:cNvPr>
          <p:cNvSpPr txBox="1"/>
          <p:nvPr/>
        </p:nvSpPr>
        <p:spPr>
          <a:xfrm>
            <a:off x="2159001" y="6269927"/>
            <a:ext cx="9982200" cy="569356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DE" sz="1100" b="0" i="1" u="none" strike="noStrike" kern="0" cap="none" spc="0" normalizeH="0" baseline="0" noProof="0" dirty="0">
              <a:ln>
                <a:noFill/>
              </a:ln>
              <a:solidFill>
                <a:srgbClr val="28235B"/>
              </a:solidFill>
              <a:effectLst/>
              <a:highlight>
                <a:srgbClr val="FEFFFF"/>
              </a:highlight>
              <a:uLnTx/>
              <a:uFillTx/>
              <a:ea typeface="Calibri"/>
              <a:cs typeface="Calibri"/>
              <a:sym typeface="Calibri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" sz="1400" b="0" i="1" u="none" strike="noStrike" kern="0" cap="none" spc="0" normalizeH="0" baseline="0" noProof="0" dirty="0">
                <a:ln>
                  <a:noFill/>
                </a:ln>
                <a:solidFill>
                  <a:srgbClr val="28235B"/>
                </a:solidFill>
                <a:effectLst/>
                <a:highlight>
                  <a:srgbClr val="FEFFFF"/>
                </a:highlight>
                <a:uLnTx/>
                <a:uFillTx/>
                <a:ea typeface="Calibri"/>
                <a:cs typeface="Calibri"/>
                <a:sym typeface="Calibri"/>
              </a:rPr>
              <a:t>Size of population is the  same in all 3 SDPs, but there are changes in all dimensions (economy, technology, values, governance, etc.)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B543D6-C964-4EF1-B3E9-B279DD9F8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SD</a:t>
            </a:r>
            <a:r>
              <a:rPr lang="en-DE" dirty="0"/>
              <a:t>P</a:t>
            </a:r>
            <a:r>
              <a:rPr lang="en-US" dirty="0"/>
              <a:t> narratives</a:t>
            </a:r>
            <a:endParaRPr lang="en-DE" dirty="0"/>
          </a:p>
        </p:txBody>
      </p:sp>
      <p:sp>
        <p:nvSpPr>
          <p:cNvPr id="11" name="Google Shape;165;p30">
            <a:extLst>
              <a:ext uri="{FF2B5EF4-FFF2-40B4-BE49-F238E27FC236}">
                <a16:creationId xmlns:a16="http://schemas.microsoft.com/office/drawing/2014/main" id="{B8E89669-C9FC-4DA9-9C9A-4116C193C68F}"/>
              </a:ext>
            </a:extLst>
          </p:cNvPr>
          <p:cNvSpPr txBox="1">
            <a:spLocks noGrp="1"/>
          </p:cNvSpPr>
          <p:nvPr/>
        </p:nvSpPr>
        <p:spPr>
          <a:xfrm>
            <a:off x="4923316" y="916459"/>
            <a:ext cx="6392384" cy="154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2400" b="1" dirty="0">
                <a:solidFill>
                  <a:srgbClr val="0B5394"/>
                </a:solidFill>
              </a:rPr>
              <a:t>Economy-driven Innovation (</a:t>
            </a:r>
            <a:r>
              <a:rPr lang="en-DE" sz="2400" b="1" dirty="0">
                <a:solidFill>
                  <a:srgbClr val="0B5394"/>
                </a:solidFill>
              </a:rPr>
              <a:t>S</a:t>
            </a:r>
            <a:r>
              <a:rPr lang="en-US" sz="2400" b="1" dirty="0">
                <a:solidFill>
                  <a:srgbClr val="0B5394"/>
                </a:solidFill>
              </a:rPr>
              <a:t>D</a:t>
            </a:r>
            <a:r>
              <a:rPr lang="en-DE" sz="2400" b="1" dirty="0">
                <a:solidFill>
                  <a:srgbClr val="0B5394"/>
                </a:solidFill>
              </a:rPr>
              <a:t>P-</a:t>
            </a:r>
            <a:r>
              <a:rPr lang="en-GB" sz="2400" b="1" dirty="0">
                <a:solidFill>
                  <a:srgbClr val="0B5394"/>
                </a:solidFill>
              </a:rPr>
              <a:t>EI)</a:t>
            </a:r>
            <a:endParaRPr dirty="0">
              <a:solidFill>
                <a:srgbClr val="0B5394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Char char="●"/>
            </a:pPr>
            <a:r>
              <a:rPr lang="en-GB" dirty="0">
                <a:solidFill>
                  <a:srgbClr val="0B5394"/>
                </a:solidFill>
              </a:rPr>
              <a:t>Technology</a:t>
            </a:r>
            <a:r>
              <a:rPr lang="en-DE" dirty="0">
                <a:solidFill>
                  <a:srgbClr val="0B5394"/>
                </a:solidFill>
              </a:rPr>
              <a:t> </a:t>
            </a:r>
            <a:r>
              <a:rPr lang="en-US" dirty="0">
                <a:solidFill>
                  <a:srgbClr val="0B5394"/>
                </a:solidFill>
              </a:rPr>
              <a:t>a</a:t>
            </a:r>
            <a:r>
              <a:rPr lang="en-DE" dirty="0">
                <a:solidFill>
                  <a:srgbClr val="0B5394"/>
                </a:solidFill>
              </a:rPr>
              <a:t>n</a:t>
            </a:r>
            <a:r>
              <a:rPr lang="en-US" dirty="0">
                <a:solidFill>
                  <a:srgbClr val="0B5394"/>
                </a:solidFill>
              </a:rPr>
              <a:t>d</a:t>
            </a:r>
            <a:r>
              <a:rPr lang="en-GB" dirty="0">
                <a:solidFill>
                  <a:srgbClr val="0B5394"/>
                </a:solidFill>
              </a:rPr>
              <a:t> innovation</a:t>
            </a:r>
            <a:endParaRPr dirty="0">
              <a:solidFill>
                <a:srgbClr val="0B5394"/>
              </a:solidFill>
            </a:endParaRPr>
          </a:p>
          <a:p>
            <a:pPr lvl="0" indent="-317500">
              <a:lnSpc>
                <a:spcPct val="100000"/>
              </a:lnSpc>
              <a:buClr>
                <a:srgbClr val="0B5394"/>
              </a:buClr>
              <a:buSzPts val="1400"/>
              <a:buChar char="●"/>
            </a:pPr>
            <a:r>
              <a:rPr lang="en-GB" dirty="0">
                <a:solidFill>
                  <a:srgbClr val="0B5394"/>
                </a:solidFill>
              </a:rPr>
              <a:t>Continued economic growth, medium to strong convergence</a:t>
            </a:r>
            <a:r>
              <a:rPr lang="en-DE" dirty="0">
                <a:solidFill>
                  <a:srgbClr val="0B5394"/>
                </a:solidFill>
              </a:rPr>
              <a:t>,</a:t>
            </a:r>
            <a:r>
              <a:rPr lang="en-US" dirty="0">
                <a:solidFill>
                  <a:srgbClr val="0B5394"/>
                </a:solidFill>
              </a:rPr>
              <a:t> </a:t>
            </a:r>
            <a:r>
              <a:rPr lang="en-DE" dirty="0">
                <a:solidFill>
                  <a:srgbClr val="0B5394"/>
                </a:solidFill>
              </a:rPr>
              <a:t> </a:t>
            </a:r>
            <a:r>
              <a:rPr lang="en-US" dirty="0">
                <a:solidFill>
                  <a:srgbClr val="0B5394"/>
                </a:solidFill>
              </a:rPr>
              <a:t>reduction of inequality</a:t>
            </a:r>
            <a:r>
              <a:rPr lang="en-DE" dirty="0">
                <a:solidFill>
                  <a:srgbClr val="0B5394"/>
                </a:solidFill>
              </a:rPr>
              <a:t> </a:t>
            </a:r>
            <a:endParaRPr dirty="0">
              <a:solidFill>
                <a:srgbClr val="0B5394"/>
              </a:solidFill>
            </a:endParaRPr>
          </a:p>
          <a:p>
            <a:pPr lvl="0" indent="-317500">
              <a:lnSpc>
                <a:spcPct val="100000"/>
              </a:lnSpc>
              <a:buClr>
                <a:srgbClr val="0B5394"/>
              </a:buClr>
              <a:buSzPts val="1400"/>
              <a:buChar char="●"/>
            </a:pPr>
            <a:r>
              <a:rPr lang="en-US" dirty="0">
                <a:solidFill>
                  <a:srgbClr val="0B5394"/>
                </a:solidFill>
              </a:rPr>
              <a:t>High demand for </a:t>
            </a:r>
            <a:r>
              <a:rPr lang="en-DE" dirty="0">
                <a:solidFill>
                  <a:srgbClr val="0B5394"/>
                </a:solidFill>
              </a:rPr>
              <a:t>m</a:t>
            </a:r>
            <a:r>
              <a:rPr lang="en-US" dirty="0">
                <a:solidFill>
                  <a:srgbClr val="0B5394"/>
                </a:solidFill>
              </a:rPr>
              <a:t>a</a:t>
            </a:r>
            <a:r>
              <a:rPr lang="en-DE" dirty="0">
                <a:solidFill>
                  <a:srgbClr val="0B5394"/>
                </a:solidFill>
              </a:rPr>
              <a:t>t</a:t>
            </a:r>
            <a:r>
              <a:rPr lang="en-US" dirty="0">
                <a:solidFill>
                  <a:srgbClr val="0B5394"/>
                </a:solidFill>
              </a:rPr>
              <a:t>e</a:t>
            </a:r>
            <a:r>
              <a:rPr lang="en-DE" dirty="0">
                <a:solidFill>
                  <a:srgbClr val="0B5394"/>
                </a:solidFill>
              </a:rPr>
              <a:t>r</a:t>
            </a:r>
            <a:r>
              <a:rPr lang="en-US" dirty="0" err="1">
                <a:solidFill>
                  <a:srgbClr val="0B5394"/>
                </a:solidFill>
              </a:rPr>
              <a:t>i</a:t>
            </a:r>
            <a:r>
              <a:rPr lang="en-DE" dirty="0">
                <a:solidFill>
                  <a:srgbClr val="0B5394"/>
                </a:solidFill>
              </a:rPr>
              <a:t>a</a:t>
            </a:r>
            <a:r>
              <a:rPr lang="en-US" dirty="0">
                <a:solidFill>
                  <a:srgbClr val="0B5394"/>
                </a:solidFill>
              </a:rPr>
              <a:t>l</a:t>
            </a:r>
            <a:r>
              <a:rPr lang="en-DE" dirty="0">
                <a:solidFill>
                  <a:srgbClr val="0B5394"/>
                </a:solidFill>
              </a:rPr>
              <a:t> </a:t>
            </a:r>
            <a:r>
              <a:rPr lang="en-US" dirty="0">
                <a:solidFill>
                  <a:srgbClr val="0B5394"/>
                </a:solidFill>
              </a:rPr>
              <a:t>a</a:t>
            </a:r>
            <a:r>
              <a:rPr lang="en-DE" dirty="0">
                <a:solidFill>
                  <a:srgbClr val="0B5394"/>
                </a:solidFill>
              </a:rPr>
              <a:t>n</a:t>
            </a:r>
            <a:r>
              <a:rPr lang="en-US" dirty="0">
                <a:solidFill>
                  <a:srgbClr val="0B5394"/>
                </a:solidFill>
              </a:rPr>
              <a:t>d</a:t>
            </a:r>
            <a:r>
              <a:rPr lang="en-DE" dirty="0">
                <a:solidFill>
                  <a:srgbClr val="0B5394"/>
                </a:solidFill>
              </a:rPr>
              <a:t> </a:t>
            </a:r>
            <a:r>
              <a:rPr lang="en-US" dirty="0">
                <a:solidFill>
                  <a:srgbClr val="0B5394"/>
                </a:solidFill>
              </a:rPr>
              <a:t>energy services, very high efficiency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24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24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24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24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24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24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</a:pPr>
            <a:endParaRPr sz="2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39BBA2-AC31-47D9-B109-18FB970E7A1D}"/>
              </a:ext>
            </a:extLst>
          </p:cNvPr>
          <p:cNvGrpSpPr>
            <a:grpSpLocks noChangeAspect="1"/>
          </p:cNvGrpSpPr>
          <p:nvPr/>
        </p:nvGrpSpPr>
        <p:grpSpPr>
          <a:xfrm>
            <a:off x="675014" y="914096"/>
            <a:ext cx="3637154" cy="5316976"/>
            <a:chOff x="1995401" y="1074063"/>
            <a:chExt cx="2646526" cy="3868826"/>
          </a:xfrm>
        </p:grpSpPr>
        <p:pic>
          <p:nvPicPr>
            <p:cNvPr id="12" name="Google Shape;166;p30">
              <a:extLst>
                <a:ext uri="{FF2B5EF4-FFF2-40B4-BE49-F238E27FC236}">
                  <a16:creationId xmlns:a16="http://schemas.microsoft.com/office/drawing/2014/main" id="{83556709-F2B0-402D-8635-11CEE9A74ED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95401" y="1074063"/>
              <a:ext cx="2646524" cy="125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67;p30">
              <a:extLst>
                <a:ext uri="{FF2B5EF4-FFF2-40B4-BE49-F238E27FC236}">
                  <a16:creationId xmlns:a16="http://schemas.microsoft.com/office/drawing/2014/main" id="{930D9160-12BC-43A3-8977-017439CD443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95401" y="2388463"/>
              <a:ext cx="2646526" cy="1212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68;p30">
              <a:extLst>
                <a:ext uri="{FF2B5EF4-FFF2-40B4-BE49-F238E27FC236}">
                  <a16:creationId xmlns:a16="http://schemas.microsoft.com/office/drawing/2014/main" id="{019210A7-AEBB-4384-B10A-0B8960C6D36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995401" y="3684238"/>
              <a:ext cx="2646524" cy="12586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Google Shape;169;p30">
            <a:extLst>
              <a:ext uri="{FF2B5EF4-FFF2-40B4-BE49-F238E27FC236}">
                <a16:creationId xmlns:a16="http://schemas.microsoft.com/office/drawing/2014/main" id="{A677F6F7-B43E-44B3-BF44-2A9E57E89CEC}"/>
              </a:ext>
            </a:extLst>
          </p:cNvPr>
          <p:cNvSpPr txBox="1">
            <a:spLocks noGrp="1"/>
          </p:cNvSpPr>
          <p:nvPr/>
        </p:nvSpPr>
        <p:spPr>
          <a:xfrm>
            <a:off x="4923315" y="2691784"/>
            <a:ext cx="6210611" cy="158195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2400" b="1" dirty="0">
                <a:solidFill>
                  <a:srgbClr val="BF9000"/>
                </a:solidFill>
              </a:rPr>
              <a:t>Resilient Communities (</a:t>
            </a:r>
            <a:r>
              <a:rPr lang="en-DE" sz="2400" b="1" dirty="0">
                <a:solidFill>
                  <a:srgbClr val="BF9000"/>
                </a:solidFill>
              </a:rPr>
              <a:t>S</a:t>
            </a:r>
            <a:r>
              <a:rPr lang="en-US" sz="2400" b="1" dirty="0">
                <a:solidFill>
                  <a:srgbClr val="BF9000"/>
                </a:solidFill>
              </a:rPr>
              <a:t>D</a:t>
            </a:r>
            <a:r>
              <a:rPr lang="en-DE" sz="2400" b="1" dirty="0">
                <a:solidFill>
                  <a:srgbClr val="BF9000"/>
                </a:solidFill>
              </a:rPr>
              <a:t>P-</a:t>
            </a:r>
            <a:r>
              <a:rPr lang="en-GB" sz="2400" b="1" dirty="0">
                <a:solidFill>
                  <a:srgbClr val="BF9000"/>
                </a:solidFill>
              </a:rPr>
              <a:t>RC)</a:t>
            </a:r>
            <a:endParaRPr dirty="0">
              <a:solidFill>
                <a:srgbClr val="BF9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400"/>
              <a:buChar char="●"/>
            </a:pPr>
            <a:r>
              <a:rPr lang="en-GB" dirty="0">
                <a:solidFill>
                  <a:srgbClr val="BF9000"/>
                </a:solidFill>
              </a:rPr>
              <a:t>Solidarity, well-being, equitable </a:t>
            </a:r>
            <a:r>
              <a:rPr lang="en-DE" dirty="0">
                <a:solidFill>
                  <a:srgbClr val="BF9000"/>
                </a:solidFill>
              </a:rPr>
              <a:t>a</a:t>
            </a:r>
            <a:r>
              <a:rPr lang="en-US" dirty="0">
                <a:solidFill>
                  <a:srgbClr val="BF9000"/>
                </a:solidFill>
              </a:rPr>
              <a:t>c</a:t>
            </a:r>
            <a:r>
              <a:rPr lang="en-DE" dirty="0" err="1">
                <a:solidFill>
                  <a:srgbClr val="BF9000"/>
                </a:solidFill>
              </a:rPr>
              <a:t>ce</a:t>
            </a:r>
            <a:r>
              <a:rPr lang="en-US" dirty="0">
                <a:solidFill>
                  <a:srgbClr val="BF9000"/>
                </a:solidFill>
              </a:rPr>
              <a:t>s</a:t>
            </a:r>
            <a:r>
              <a:rPr lang="en-DE" dirty="0">
                <a:solidFill>
                  <a:srgbClr val="BF9000"/>
                </a:solidFill>
              </a:rPr>
              <a:t>s </a:t>
            </a:r>
            <a:r>
              <a:rPr lang="en-US" dirty="0">
                <a:solidFill>
                  <a:srgbClr val="BF9000"/>
                </a:solidFill>
              </a:rPr>
              <a:t>t</a:t>
            </a:r>
            <a:r>
              <a:rPr lang="en-DE" dirty="0">
                <a:solidFill>
                  <a:srgbClr val="BF9000"/>
                </a:solidFill>
              </a:rPr>
              <a:t>o </a:t>
            </a:r>
            <a:r>
              <a:rPr lang="en-GB" dirty="0">
                <a:solidFill>
                  <a:srgbClr val="BF9000"/>
                </a:solidFill>
              </a:rPr>
              <a:t>resources</a:t>
            </a:r>
            <a:endParaRPr dirty="0">
              <a:solidFill>
                <a:srgbClr val="BF9000"/>
              </a:solidFill>
            </a:endParaRPr>
          </a:p>
          <a:p>
            <a:pPr lvl="0" indent="-317500">
              <a:lnSpc>
                <a:spcPct val="115000"/>
              </a:lnSpc>
              <a:buClr>
                <a:srgbClr val="BF9000"/>
              </a:buClr>
              <a:buSzPts val="1400"/>
              <a:buChar char="●"/>
            </a:pPr>
            <a:r>
              <a:rPr lang="en-GB" dirty="0">
                <a:solidFill>
                  <a:srgbClr val="BF9000"/>
                </a:solidFill>
              </a:rPr>
              <a:t>Post-growth in high-income countries</a:t>
            </a:r>
            <a:r>
              <a:rPr lang="en-DE" dirty="0">
                <a:solidFill>
                  <a:srgbClr val="BF9000"/>
                </a:solidFill>
              </a:rPr>
              <a:t>, </a:t>
            </a:r>
            <a:r>
              <a:rPr lang="en-US" dirty="0">
                <a:solidFill>
                  <a:srgbClr val="BF9000"/>
                </a:solidFill>
              </a:rPr>
              <a:t>continued economic growth in Global South</a:t>
            </a:r>
            <a:r>
              <a:rPr lang="en-DE" dirty="0">
                <a:solidFill>
                  <a:srgbClr val="BF9000"/>
                </a:solidFill>
              </a:rPr>
              <a:t>, v</a:t>
            </a:r>
            <a:r>
              <a:rPr lang="en-US" dirty="0" err="1">
                <a:solidFill>
                  <a:srgbClr val="BF9000"/>
                </a:solidFill>
              </a:rPr>
              <a:t>ery</a:t>
            </a:r>
            <a:r>
              <a:rPr lang="en-US" dirty="0">
                <a:solidFill>
                  <a:srgbClr val="BF9000"/>
                </a:solidFill>
              </a:rPr>
              <a:t> rapid reduction of inequality</a:t>
            </a:r>
            <a:endParaRPr dirty="0">
              <a:solidFill>
                <a:srgbClr val="BF9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400"/>
              <a:buChar char="●"/>
            </a:pPr>
            <a:r>
              <a:rPr lang="en-GB" dirty="0">
                <a:solidFill>
                  <a:srgbClr val="BF9000"/>
                </a:solidFill>
              </a:rPr>
              <a:t>Lifestyle change, low material consumption patterns</a:t>
            </a:r>
            <a:endParaRPr dirty="0">
              <a:solidFill>
                <a:srgbClr val="BF900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6" name="Google Shape;170;p30">
            <a:extLst>
              <a:ext uri="{FF2B5EF4-FFF2-40B4-BE49-F238E27FC236}">
                <a16:creationId xmlns:a16="http://schemas.microsoft.com/office/drawing/2014/main" id="{DEC82831-3F2C-4A43-A5D7-3779C81F0EAD}"/>
              </a:ext>
            </a:extLst>
          </p:cNvPr>
          <p:cNvSpPr txBox="1">
            <a:spLocks noGrp="1"/>
          </p:cNvSpPr>
          <p:nvPr/>
        </p:nvSpPr>
        <p:spPr>
          <a:xfrm>
            <a:off x="4923315" y="4508548"/>
            <a:ext cx="6210611" cy="179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2400" b="1" dirty="0">
                <a:solidFill>
                  <a:srgbClr val="40847B"/>
                </a:solidFill>
              </a:rPr>
              <a:t>Managing the Global Commons (</a:t>
            </a:r>
            <a:r>
              <a:rPr lang="en-DE" sz="2400" b="1" dirty="0">
                <a:solidFill>
                  <a:srgbClr val="40847B"/>
                </a:solidFill>
              </a:rPr>
              <a:t>S</a:t>
            </a:r>
            <a:r>
              <a:rPr lang="en-US" sz="2400" b="1" dirty="0">
                <a:solidFill>
                  <a:srgbClr val="40847B"/>
                </a:solidFill>
              </a:rPr>
              <a:t>D</a:t>
            </a:r>
            <a:r>
              <a:rPr lang="en-DE" sz="2400" b="1" dirty="0">
                <a:solidFill>
                  <a:srgbClr val="40847B"/>
                </a:solidFill>
              </a:rPr>
              <a:t>P-</a:t>
            </a:r>
            <a:r>
              <a:rPr lang="en-GB" sz="2400" b="1" dirty="0">
                <a:solidFill>
                  <a:srgbClr val="40847B"/>
                </a:solidFill>
              </a:rPr>
              <a:t>MC)</a:t>
            </a:r>
            <a:endParaRPr dirty="0">
              <a:solidFill>
                <a:srgbClr val="40847B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847B"/>
              </a:buClr>
              <a:buSzPts val="1400"/>
              <a:buChar char="●"/>
            </a:pPr>
            <a:r>
              <a:rPr lang="en-GB" dirty="0">
                <a:solidFill>
                  <a:srgbClr val="40847B"/>
                </a:solidFill>
              </a:rPr>
              <a:t>Strong international &amp; national institutions</a:t>
            </a:r>
            <a:endParaRPr dirty="0">
              <a:solidFill>
                <a:srgbClr val="40847B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847B"/>
              </a:buClr>
              <a:buSzPts val="1400"/>
              <a:buChar char="●"/>
            </a:pPr>
            <a:r>
              <a:rPr lang="en-GB" dirty="0">
                <a:solidFill>
                  <a:srgbClr val="40847B"/>
                </a:solidFill>
              </a:rPr>
              <a:t>Moderate economic growth,</a:t>
            </a:r>
            <a:r>
              <a:rPr lang="en-DE" dirty="0">
                <a:solidFill>
                  <a:srgbClr val="40847B"/>
                </a:solidFill>
              </a:rPr>
              <a:t> </a:t>
            </a:r>
            <a:r>
              <a:rPr lang="en-US" dirty="0">
                <a:solidFill>
                  <a:srgbClr val="40847B"/>
                </a:solidFill>
              </a:rPr>
              <a:t>f</a:t>
            </a:r>
            <a:r>
              <a:rPr lang="en-DE" dirty="0">
                <a:solidFill>
                  <a:srgbClr val="40847B"/>
                </a:solidFill>
              </a:rPr>
              <a:t>a</a:t>
            </a:r>
            <a:r>
              <a:rPr lang="en-US" dirty="0">
                <a:solidFill>
                  <a:srgbClr val="40847B"/>
                </a:solidFill>
              </a:rPr>
              <a:t>s</a:t>
            </a:r>
            <a:r>
              <a:rPr lang="en-DE" dirty="0">
                <a:solidFill>
                  <a:srgbClr val="40847B"/>
                </a:solidFill>
              </a:rPr>
              <a:t>t </a:t>
            </a:r>
            <a:r>
              <a:rPr lang="en-US" dirty="0">
                <a:solidFill>
                  <a:srgbClr val="40847B"/>
                </a:solidFill>
              </a:rPr>
              <a:t>r</a:t>
            </a:r>
            <a:r>
              <a:rPr lang="en-DE" dirty="0">
                <a:solidFill>
                  <a:srgbClr val="40847B"/>
                </a:solidFill>
              </a:rPr>
              <a:t>e</a:t>
            </a:r>
            <a:r>
              <a:rPr lang="en-US" dirty="0">
                <a:solidFill>
                  <a:srgbClr val="40847B"/>
                </a:solidFill>
              </a:rPr>
              <a:t>d</a:t>
            </a:r>
            <a:r>
              <a:rPr lang="en-DE" dirty="0">
                <a:solidFill>
                  <a:srgbClr val="40847B"/>
                </a:solidFill>
              </a:rPr>
              <a:t>u</a:t>
            </a:r>
            <a:r>
              <a:rPr lang="en-US" dirty="0">
                <a:solidFill>
                  <a:srgbClr val="40847B"/>
                </a:solidFill>
              </a:rPr>
              <a:t>c</a:t>
            </a:r>
            <a:r>
              <a:rPr lang="en-DE" dirty="0">
                <a:solidFill>
                  <a:srgbClr val="40847B"/>
                </a:solidFill>
              </a:rPr>
              <a:t>t</a:t>
            </a:r>
            <a:r>
              <a:rPr lang="en-US" dirty="0" err="1">
                <a:solidFill>
                  <a:srgbClr val="40847B"/>
                </a:solidFill>
              </a:rPr>
              <a:t>i</a:t>
            </a:r>
            <a:r>
              <a:rPr lang="en-DE" dirty="0">
                <a:solidFill>
                  <a:srgbClr val="40847B"/>
                </a:solidFill>
              </a:rPr>
              <a:t>o</a:t>
            </a:r>
            <a:r>
              <a:rPr lang="en-US" dirty="0">
                <a:solidFill>
                  <a:srgbClr val="40847B"/>
                </a:solidFill>
              </a:rPr>
              <a:t>n</a:t>
            </a:r>
            <a:r>
              <a:rPr lang="en-DE" dirty="0">
                <a:solidFill>
                  <a:srgbClr val="40847B"/>
                </a:solidFill>
              </a:rPr>
              <a:t>s </a:t>
            </a:r>
            <a:r>
              <a:rPr lang="en-US" dirty="0">
                <a:solidFill>
                  <a:srgbClr val="40847B"/>
                </a:solidFill>
              </a:rPr>
              <a:t>o</a:t>
            </a:r>
            <a:r>
              <a:rPr lang="en-DE" dirty="0">
                <a:solidFill>
                  <a:srgbClr val="40847B"/>
                </a:solidFill>
              </a:rPr>
              <a:t>f </a:t>
            </a:r>
            <a:r>
              <a:rPr lang="en-US" dirty="0" err="1">
                <a:solidFill>
                  <a:srgbClr val="40847B"/>
                </a:solidFill>
              </a:rPr>
              <a:t>i</a:t>
            </a:r>
            <a:r>
              <a:rPr lang="en-DE" dirty="0">
                <a:solidFill>
                  <a:srgbClr val="40847B"/>
                </a:solidFill>
              </a:rPr>
              <a:t>n</a:t>
            </a:r>
            <a:r>
              <a:rPr lang="en-US" dirty="0">
                <a:solidFill>
                  <a:srgbClr val="40847B"/>
                </a:solidFill>
              </a:rPr>
              <a:t>e</a:t>
            </a:r>
            <a:r>
              <a:rPr lang="en-DE" dirty="0">
                <a:solidFill>
                  <a:srgbClr val="40847B"/>
                </a:solidFill>
              </a:rPr>
              <a:t>q</a:t>
            </a:r>
            <a:r>
              <a:rPr lang="en-US" dirty="0">
                <a:solidFill>
                  <a:srgbClr val="40847B"/>
                </a:solidFill>
              </a:rPr>
              <a:t>u</a:t>
            </a:r>
            <a:r>
              <a:rPr lang="en-DE" dirty="0">
                <a:solidFill>
                  <a:srgbClr val="40847B"/>
                </a:solidFill>
              </a:rPr>
              <a:t>a</a:t>
            </a:r>
            <a:r>
              <a:rPr lang="en-US" dirty="0">
                <a:solidFill>
                  <a:srgbClr val="40847B"/>
                </a:solidFill>
              </a:rPr>
              <a:t>l</a:t>
            </a:r>
            <a:r>
              <a:rPr lang="en-DE" dirty="0" err="1">
                <a:solidFill>
                  <a:srgbClr val="40847B"/>
                </a:solidFill>
              </a:rPr>
              <a:t>i</a:t>
            </a:r>
            <a:r>
              <a:rPr lang="en-US" dirty="0">
                <a:solidFill>
                  <a:srgbClr val="40847B"/>
                </a:solidFill>
              </a:rPr>
              <a:t>t</a:t>
            </a:r>
            <a:r>
              <a:rPr lang="en-DE" dirty="0">
                <a:solidFill>
                  <a:srgbClr val="40847B"/>
                </a:solidFill>
              </a:rPr>
              <a:t>y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847B"/>
              </a:buClr>
              <a:buSzPts val="1400"/>
              <a:buChar char="●"/>
            </a:pPr>
            <a:r>
              <a:rPr lang="en-US" dirty="0">
                <a:solidFill>
                  <a:srgbClr val="40847B"/>
                </a:solidFill>
              </a:rPr>
              <a:t>M</a:t>
            </a:r>
            <a:r>
              <a:rPr lang="en-DE" dirty="0">
                <a:solidFill>
                  <a:srgbClr val="40847B"/>
                </a:solidFill>
              </a:rPr>
              <a:t>e</a:t>
            </a:r>
            <a:r>
              <a:rPr lang="en-US" dirty="0">
                <a:solidFill>
                  <a:srgbClr val="40847B"/>
                </a:solidFill>
              </a:rPr>
              <a:t>d</a:t>
            </a:r>
            <a:r>
              <a:rPr lang="en-DE" dirty="0" err="1">
                <a:solidFill>
                  <a:srgbClr val="40847B"/>
                </a:solidFill>
              </a:rPr>
              <a:t>i</a:t>
            </a:r>
            <a:r>
              <a:rPr lang="en-US" dirty="0">
                <a:solidFill>
                  <a:srgbClr val="40847B"/>
                </a:solidFill>
              </a:rPr>
              <a:t>u</a:t>
            </a:r>
            <a:r>
              <a:rPr lang="en-DE" dirty="0">
                <a:solidFill>
                  <a:srgbClr val="40847B"/>
                </a:solidFill>
              </a:rPr>
              <a:t>m </a:t>
            </a:r>
            <a:r>
              <a:rPr lang="en-US" dirty="0">
                <a:solidFill>
                  <a:srgbClr val="40847B"/>
                </a:solidFill>
              </a:rPr>
              <a:t>d</a:t>
            </a:r>
            <a:r>
              <a:rPr lang="en-DE" dirty="0">
                <a:solidFill>
                  <a:srgbClr val="40847B"/>
                </a:solidFill>
              </a:rPr>
              <a:t>e</a:t>
            </a:r>
            <a:r>
              <a:rPr lang="en-US" dirty="0">
                <a:solidFill>
                  <a:srgbClr val="40847B"/>
                </a:solidFill>
              </a:rPr>
              <a:t>m</a:t>
            </a:r>
            <a:r>
              <a:rPr lang="en-DE" dirty="0">
                <a:solidFill>
                  <a:srgbClr val="40847B"/>
                </a:solidFill>
              </a:rPr>
              <a:t>a</a:t>
            </a:r>
            <a:r>
              <a:rPr lang="en-US" dirty="0">
                <a:solidFill>
                  <a:srgbClr val="40847B"/>
                </a:solidFill>
              </a:rPr>
              <a:t>n</a:t>
            </a:r>
            <a:r>
              <a:rPr lang="en-DE" dirty="0">
                <a:solidFill>
                  <a:srgbClr val="40847B"/>
                </a:solidFill>
              </a:rPr>
              <a:t>d </a:t>
            </a:r>
            <a:r>
              <a:rPr lang="en-US" dirty="0">
                <a:solidFill>
                  <a:srgbClr val="40847B"/>
                </a:solidFill>
              </a:rPr>
              <a:t>f</a:t>
            </a:r>
            <a:r>
              <a:rPr lang="en-DE" dirty="0">
                <a:solidFill>
                  <a:srgbClr val="40847B"/>
                </a:solidFill>
              </a:rPr>
              <a:t>o</a:t>
            </a:r>
            <a:r>
              <a:rPr lang="en-US" dirty="0">
                <a:solidFill>
                  <a:srgbClr val="40847B"/>
                </a:solidFill>
              </a:rPr>
              <a:t>r</a:t>
            </a:r>
            <a:r>
              <a:rPr lang="en-DE" dirty="0">
                <a:solidFill>
                  <a:srgbClr val="40847B"/>
                </a:solidFill>
              </a:rPr>
              <a:t> </a:t>
            </a:r>
            <a:r>
              <a:rPr lang="en-US" dirty="0">
                <a:solidFill>
                  <a:srgbClr val="40847B"/>
                </a:solidFill>
              </a:rPr>
              <a:t>m</a:t>
            </a:r>
            <a:r>
              <a:rPr lang="en-DE" dirty="0">
                <a:solidFill>
                  <a:srgbClr val="40847B"/>
                </a:solidFill>
              </a:rPr>
              <a:t>a</a:t>
            </a:r>
            <a:r>
              <a:rPr lang="en-US" dirty="0">
                <a:solidFill>
                  <a:srgbClr val="40847B"/>
                </a:solidFill>
              </a:rPr>
              <a:t>t</a:t>
            </a:r>
            <a:r>
              <a:rPr lang="en-DE" dirty="0">
                <a:solidFill>
                  <a:srgbClr val="40847B"/>
                </a:solidFill>
              </a:rPr>
              <a:t>e</a:t>
            </a:r>
            <a:r>
              <a:rPr lang="en-US" dirty="0">
                <a:solidFill>
                  <a:srgbClr val="40847B"/>
                </a:solidFill>
              </a:rPr>
              <a:t>r</a:t>
            </a:r>
            <a:r>
              <a:rPr lang="en-DE" dirty="0" err="1">
                <a:solidFill>
                  <a:srgbClr val="40847B"/>
                </a:solidFill>
              </a:rPr>
              <a:t>i</a:t>
            </a:r>
            <a:r>
              <a:rPr lang="en-US" dirty="0">
                <a:solidFill>
                  <a:srgbClr val="40847B"/>
                </a:solidFill>
              </a:rPr>
              <a:t>a</a:t>
            </a:r>
            <a:r>
              <a:rPr lang="en-DE" dirty="0">
                <a:solidFill>
                  <a:srgbClr val="40847B"/>
                </a:solidFill>
              </a:rPr>
              <a:t>l </a:t>
            </a:r>
            <a:r>
              <a:rPr lang="en-US" dirty="0">
                <a:solidFill>
                  <a:srgbClr val="40847B"/>
                </a:solidFill>
              </a:rPr>
              <a:t>a</a:t>
            </a:r>
            <a:r>
              <a:rPr lang="en-DE" dirty="0">
                <a:solidFill>
                  <a:srgbClr val="40847B"/>
                </a:solidFill>
              </a:rPr>
              <a:t>n</a:t>
            </a:r>
            <a:r>
              <a:rPr lang="en-US" dirty="0">
                <a:solidFill>
                  <a:srgbClr val="40847B"/>
                </a:solidFill>
              </a:rPr>
              <a:t>d</a:t>
            </a:r>
            <a:r>
              <a:rPr lang="en-DE" dirty="0">
                <a:solidFill>
                  <a:srgbClr val="40847B"/>
                </a:solidFill>
              </a:rPr>
              <a:t> </a:t>
            </a:r>
            <a:r>
              <a:rPr lang="en-US" dirty="0">
                <a:solidFill>
                  <a:srgbClr val="40847B"/>
                </a:solidFill>
              </a:rPr>
              <a:t>e</a:t>
            </a:r>
            <a:r>
              <a:rPr lang="en-DE" dirty="0">
                <a:solidFill>
                  <a:srgbClr val="40847B"/>
                </a:solidFill>
              </a:rPr>
              <a:t>n</a:t>
            </a:r>
            <a:r>
              <a:rPr lang="en-US" dirty="0">
                <a:solidFill>
                  <a:srgbClr val="40847B"/>
                </a:solidFill>
              </a:rPr>
              <a:t>e</a:t>
            </a:r>
            <a:r>
              <a:rPr lang="en-DE" dirty="0">
                <a:solidFill>
                  <a:srgbClr val="40847B"/>
                </a:solidFill>
              </a:rPr>
              <a:t>r</a:t>
            </a:r>
            <a:r>
              <a:rPr lang="en-US" dirty="0">
                <a:solidFill>
                  <a:srgbClr val="40847B"/>
                </a:solidFill>
              </a:rPr>
              <a:t>g</a:t>
            </a:r>
            <a:r>
              <a:rPr lang="en-DE" dirty="0">
                <a:solidFill>
                  <a:srgbClr val="40847B"/>
                </a:solidFill>
              </a:rPr>
              <a:t>y </a:t>
            </a:r>
            <a:r>
              <a:rPr lang="en-US" dirty="0">
                <a:solidFill>
                  <a:srgbClr val="40847B"/>
                </a:solidFill>
              </a:rPr>
              <a:t>s</a:t>
            </a:r>
            <a:r>
              <a:rPr lang="en-DE" dirty="0">
                <a:solidFill>
                  <a:srgbClr val="40847B"/>
                </a:solidFill>
              </a:rPr>
              <a:t>e</a:t>
            </a:r>
            <a:r>
              <a:rPr lang="en-US" dirty="0">
                <a:solidFill>
                  <a:srgbClr val="40847B"/>
                </a:solidFill>
              </a:rPr>
              <a:t>r</a:t>
            </a:r>
            <a:r>
              <a:rPr lang="en-DE" dirty="0">
                <a:solidFill>
                  <a:srgbClr val="40847B"/>
                </a:solidFill>
              </a:rPr>
              <a:t>v</a:t>
            </a:r>
            <a:r>
              <a:rPr lang="en-US" dirty="0" err="1">
                <a:solidFill>
                  <a:srgbClr val="40847B"/>
                </a:solidFill>
              </a:rPr>
              <a:t>i</a:t>
            </a:r>
            <a:r>
              <a:rPr lang="en-DE" dirty="0">
                <a:solidFill>
                  <a:srgbClr val="40847B"/>
                </a:solidFill>
              </a:rPr>
              <a:t>c</a:t>
            </a:r>
            <a:r>
              <a:rPr lang="en-US" dirty="0">
                <a:solidFill>
                  <a:srgbClr val="40847B"/>
                </a:solidFill>
              </a:rPr>
              <a:t>e</a:t>
            </a:r>
            <a:r>
              <a:rPr lang="en-DE" dirty="0">
                <a:solidFill>
                  <a:srgbClr val="40847B"/>
                </a:solidFill>
              </a:rPr>
              <a:t>s, </a:t>
            </a:r>
            <a:r>
              <a:rPr lang="en-US" dirty="0">
                <a:solidFill>
                  <a:srgbClr val="40847B"/>
                </a:solidFill>
              </a:rPr>
              <a:t>o</a:t>
            </a:r>
            <a:r>
              <a:rPr lang="en-GB" dirty="0" err="1">
                <a:solidFill>
                  <a:srgbClr val="40847B"/>
                </a:solidFill>
              </a:rPr>
              <a:t>rientation</a:t>
            </a:r>
            <a:r>
              <a:rPr lang="en-GB" dirty="0">
                <a:solidFill>
                  <a:srgbClr val="40847B"/>
                </a:solidFill>
              </a:rPr>
              <a:t> towards human services</a:t>
            </a:r>
            <a:r>
              <a:rPr lang="en-DE" dirty="0">
                <a:solidFill>
                  <a:srgbClr val="40847B"/>
                </a:solidFill>
              </a:rPr>
              <a:t>, </a:t>
            </a:r>
            <a:r>
              <a:rPr lang="en-US" dirty="0">
                <a:solidFill>
                  <a:srgbClr val="40847B"/>
                </a:solidFill>
              </a:rPr>
              <a:t>h</a:t>
            </a:r>
            <a:r>
              <a:rPr lang="en-DE" dirty="0" err="1">
                <a:solidFill>
                  <a:srgbClr val="40847B"/>
                </a:solidFill>
              </a:rPr>
              <a:t>i</a:t>
            </a:r>
            <a:r>
              <a:rPr lang="en-US" dirty="0">
                <a:solidFill>
                  <a:srgbClr val="40847B"/>
                </a:solidFill>
              </a:rPr>
              <a:t>g</a:t>
            </a:r>
            <a:r>
              <a:rPr lang="en-DE" dirty="0">
                <a:solidFill>
                  <a:srgbClr val="40847B"/>
                </a:solidFill>
              </a:rPr>
              <a:t>h </a:t>
            </a:r>
            <a:r>
              <a:rPr lang="en-US" dirty="0">
                <a:solidFill>
                  <a:srgbClr val="40847B"/>
                </a:solidFill>
              </a:rPr>
              <a:t>r</a:t>
            </a:r>
            <a:r>
              <a:rPr lang="en-DE" dirty="0">
                <a:solidFill>
                  <a:srgbClr val="40847B"/>
                </a:solidFill>
              </a:rPr>
              <a:t>e</a:t>
            </a:r>
            <a:r>
              <a:rPr lang="en-US" dirty="0">
                <a:solidFill>
                  <a:srgbClr val="40847B"/>
                </a:solidFill>
              </a:rPr>
              <a:t>c</a:t>
            </a:r>
            <a:r>
              <a:rPr lang="en-DE" dirty="0">
                <a:solidFill>
                  <a:srgbClr val="40847B"/>
                </a:solidFill>
              </a:rPr>
              <a:t>y</a:t>
            </a:r>
            <a:r>
              <a:rPr lang="en-US" dirty="0">
                <a:solidFill>
                  <a:srgbClr val="40847B"/>
                </a:solidFill>
              </a:rPr>
              <a:t>c</a:t>
            </a:r>
            <a:r>
              <a:rPr lang="en-DE" dirty="0">
                <a:solidFill>
                  <a:srgbClr val="40847B"/>
                </a:solidFill>
              </a:rPr>
              <a:t>l</a:t>
            </a:r>
            <a:r>
              <a:rPr lang="en-US" dirty="0" err="1">
                <a:solidFill>
                  <a:srgbClr val="40847B"/>
                </a:solidFill>
              </a:rPr>
              <a:t>i</a:t>
            </a:r>
            <a:r>
              <a:rPr lang="en-DE" dirty="0">
                <a:solidFill>
                  <a:srgbClr val="40847B"/>
                </a:solidFill>
              </a:rPr>
              <a:t>n</a:t>
            </a:r>
            <a:r>
              <a:rPr lang="en-US" dirty="0">
                <a:solidFill>
                  <a:srgbClr val="40847B"/>
                </a:solidFill>
              </a:rPr>
              <a:t>g</a:t>
            </a:r>
            <a:r>
              <a:rPr lang="en-DE" dirty="0">
                <a:solidFill>
                  <a:srgbClr val="40847B"/>
                </a:solidFill>
              </a:rPr>
              <a:t> </a:t>
            </a:r>
            <a:r>
              <a:rPr lang="en-US" dirty="0">
                <a:solidFill>
                  <a:srgbClr val="40847B"/>
                </a:solidFill>
              </a:rPr>
              <a:t>r</a:t>
            </a:r>
            <a:r>
              <a:rPr lang="en-DE" dirty="0">
                <a:solidFill>
                  <a:srgbClr val="40847B"/>
                </a:solidFill>
              </a:rPr>
              <a:t>a</a:t>
            </a:r>
            <a:r>
              <a:rPr lang="en-US" dirty="0">
                <a:solidFill>
                  <a:srgbClr val="40847B"/>
                </a:solidFill>
              </a:rPr>
              <a:t>t</a:t>
            </a:r>
            <a:r>
              <a:rPr lang="en-DE" dirty="0">
                <a:solidFill>
                  <a:srgbClr val="40847B"/>
                </a:solidFill>
              </a:rPr>
              <a:t>e</a:t>
            </a:r>
            <a:r>
              <a:rPr lang="en-US" dirty="0">
                <a:solidFill>
                  <a:srgbClr val="40847B"/>
                </a:solidFill>
              </a:rPr>
              <a:t>s</a:t>
            </a:r>
            <a:endParaRPr dirty="0">
              <a:solidFill>
                <a:srgbClr val="40847B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847B"/>
              </a:buClr>
              <a:buSzPts val="1400"/>
              <a:buChar char="●"/>
            </a:pPr>
            <a:endParaRPr sz="2000" dirty="0"/>
          </a:p>
        </p:txBody>
      </p:sp>
      <p:sp>
        <p:nvSpPr>
          <p:cNvPr id="17" name="Google Shape;171;p30">
            <a:extLst>
              <a:ext uri="{FF2B5EF4-FFF2-40B4-BE49-F238E27FC236}">
                <a16:creationId xmlns:a16="http://schemas.microsoft.com/office/drawing/2014/main" id="{86CABD15-9A42-4ED4-8F1C-40B615BE5566}"/>
              </a:ext>
            </a:extLst>
          </p:cNvPr>
          <p:cNvSpPr txBox="1"/>
          <p:nvPr/>
        </p:nvSpPr>
        <p:spPr>
          <a:xfrm rot="-5400000">
            <a:off x="-507563" y="4880888"/>
            <a:ext cx="2291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Illustrations by Elsa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Wikander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/ Azote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BFDDE4-260B-462D-8B77-4A288B21DF6C}"/>
              </a:ext>
            </a:extLst>
          </p:cNvPr>
          <p:cNvSpPr/>
          <p:nvPr/>
        </p:nvSpPr>
        <p:spPr>
          <a:xfrm>
            <a:off x="4865574" y="217866"/>
            <a:ext cx="6973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reflecting different perspectives on how to pursue SD</a:t>
            </a:r>
            <a:endParaRPr lang="en-DE" sz="2400" b="1" dirty="0"/>
          </a:p>
        </p:txBody>
      </p:sp>
    </p:spTree>
    <p:extLst>
      <p:ext uri="{BB962C8B-B14F-4D97-AF65-F5344CB8AC3E}">
        <p14:creationId xmlns:p14="http://schemas.microsoft.com/office/powerpoint/2010/main" val="59065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7AED5C-2E8F-4D9C-B901-65B24D37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Governance and </a:t>
            </a:r>
            <a:r>
              <a:rPr lang="en-DE" dirty="0"/>
              <a:t>p</a:t>
            </a:r>
            <a:r>
              <a:rPr lang="en-US" dirty="0" err="1"/>
              <a:t>olicy</a:t>
            </a:r>
            <a:r>
              <a:rPr lang="en-US" dirty="0"/>
              <a:t> </a:t>
            </a:r>
            <a:r>
              <a:rPr lang="en-DE" dirty="0"/>
              <a:t>m</a:t>
            </a:r>
            <a:r>
              <a:rPr lang="en-US" dirty="0" err="1"/>
              <a:t>ixes</a:t>
            </a:r>
            <a:r>
              <a:rPr lang="en-US" dirty="0"/>
              <a:t> </a:t>
            </a:r>
            <a:r>
              <a:rPr lang="en-DE" dirty="0"/>
              <a:t>a</a:t>
            </a:r>
            <a:r>
              <a:rPr lang="en-US" dirty="0"/>
              <a:t>cross SDPs</a:t>
            </a:r>
            <a:endParaRPr lang="en-DE" dirty="0"/>
          </a:p>
        </p:txBody>
      </p:sp>
      <p:sp>
        <p:nvSpPr>
          <p:cNvPr id="4" name="Google Shape;165;p30">
            <a:extLst>
              <a:ext uri="{FF2B5EF4-FFF2-40B4-BE49-F238E27FC236}">
                <a16:creationId xmlns:a16="http://schemas.microsoft.com/office/drawing/2014/main" id="{E2601397-2BD1-47E1-BF19-346195357B83}"/>
              </a:ext>
            </a:extLst>
          </p:cNvPr>
          <p:cNvSpPr txBox="1">
            <a:spLocks noGrp="1"/>
          </p:cNvSpPr>
          <p:nvPr/>
        </p:nvSpPr>
        <p:spPr>
          <a:xfrm>
            <a:off x="4923316" y="916459"/>
            <a:ext cx="6593670" cy="154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2400" b="1" dirty="0">
                <a:solidFill>
                  <a:srgbClr val="0B5394"/>
                </a:solidFill>
              </a:rPr>
              <a:t>Economy-driven Innovation (</a:t>
            </a:r>
            <a:r>
              <a:rPr lang="en-DE" sz="2400" b="1" dirty="0">
                <a:solidFill>
                  <a:srgbClr val="0B5394"/>
                </a:solidFill>
              </a:rPr>
              <a:t>S</a:t>
            </a:r>
            <a:r>
              <a:rPr lang="en-US" sz="2400" b="1" dirty="0">
                <a:solidFill>
                  <a:srgbClr val="0B5394"/>
                </a:solidFill>
              </a:rPr>
              <a:t>D</a:t>
            </a:r>
            <a:r>
              <a:rPr lang="en-DE" sz="2400" b="1" dirty="0">
                <a:solidFill>
                  <a:srgbClr val="0B5394"/>
                </a:solidFill>
              </a:rPr>
              <a:t>P-</a:t>
            </a:r>
            <a:r>
              <a:rPr lang="en-GB" sz="2400" b="1" dirty="0">
                <a:solidFill>
                  <a:srgbClr val="0B5394"/>
                </a:solidFill>
              </a:rPr>
              <a:t>EI)</a:t>
            </a:r>
            <a:endParaRPr dirty="0">
              <a:solidFill>
                <a:srgbClr val="0B5394"/>
              </a:solidFill>
            </a:endParaRPr>
          </a:p>
          <a:p>
            <a:pPr lvl="0" indent="-317500">
              <a:lnSpc>
                <a:spcPct val="100000"/>
              </a:lnSpc>
              <a:buClr>
                <a:srgbClr val="0B5394"/>
              </a:buClr>
              <a:buSzPts val="1400"/>
              <a:buChar char="●"/>
            </a:pPr>
            <a:r>
              <a:rPr lang="en-US" dirty="0">
                <a:solidFill>
                  <a:srgbClr val="0B5394"/>
                </a:solidFill>
              </a:rPr>
              <a:t>Markets as key </a:t>
            </a:r>
            <a:r>
              <a:rPr lang="en-US" b="1" dirty="0">
                <a:solidFill>
                  <a:srgbClr val="0B5394"/>
                </a:solidFill>
              </a:rPr>
              <a:t>drivers</a:t>
            </a:r>
            <a:r>
              <a:rPr lang="en-US" dirty="0">
                <a:solidFill>
                  <a:srgbClr val="0B5394"/>
                </a:solidFill>
              </a:rPr>
              <a:t> of innovation, opportunity and wealth</a:t>
            </a:r>
          </a:p>
          <a:p>
            <a:pPr lvl="0" indent="-317500">
              <a:lnSpc>
                <a:spcPct val="100000"/>
              </a:lnSpc>
              <a:buClr>
                <a:srgbClr val="0B5394"/>
              </a:buClr>
              <a:buSzPts val="1400"/>
              <a:buChar char="●"/>
            </a:pPr>
            <a:r>
              <a:rPr lang="en-US" b="1" dirty="0">
                <a:solidFill>
                  <a:srgbClr val="0B5394"/>
                </a:solidFill>
              </a:rPr>
              <a:t>States</a:t>
            </a:r>
            <a:r>
              <a:rPr lang="en-US" dirty="0">
                <a:solidFill>
                  <a:srgbClr val="0B5394"/>
                </a:solidFill>
              </a:rPr>
              <a:t> as regulators to align market outcomes with societal objectives</a:t>
            </a:r>
          </a:p>
          <a:p>
            <a:pPr lvl="0" indent="-317500">
              <a:lnSpc>
                <a:spcPct val="100000"/>
              </a:lnSpc>
              <a:buClr>
                <a:srgbClr val="0B5394"/>
              </a:buClr>
              <a:buSzPts val="1400"/>
              <a:buChar char="●"/>
            </a:pPr>
            <a:r>
              <a:rPr lang="en-US" dirty="0">
                <a:solidFill>
                  <a:srgbClr val="0B5394"/>
                </a:solidFill>
              </a:rPr>
              <a:t>Preference for </a:t>
            </a:r>
            <a:r>
              <a:rPr lang="en-US" b="1" dirty="0">
                <a:solidFill>
                  <a:srgbClr val="0B5394"/>
                </a:solidFill>
              </a:rPr>
              <a:t>economic instruments</a:t>
            </a:r>
          </a:p>
          <a:p>
            <a:pPr marL="139700" lvl="0" indent="0">
              <a:lnSpc>
                <a:spcPct val="100000"/>
              </a:lnSpc>
              <a:buClr>
                <a:srgbClr val="0B5394"/>
              </a:buClr>
              <a:buSzPts val="1400"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24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24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24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24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24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24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</a:pPr>
            <a:endParaRPr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E1AFCC-523B-4C5E-BAB5-76E5AACFB45C}"/>
              </a:ext>
            </a:extLst>
          </p:cNvPr>
          <p:cNvGrpSpPr>
            <a:grpSpLocks noChangeAspect="1"/>
          </p:cNvGrpSpPr>
          <p:nvPr/>
        </p:nvGrpSpPr>
        <p:grpSpPr>
          <a:xfrm>
            <a:off x="675014" y="914096"/>
            <a:ext cx="3637154" cy="5316976"/>
            <a:chOff x="1995401" y="1074063"/>
            <a:chExt cx="2646526" cy="3868826"/>
          </a:xfrm>
        </p:grpSpPr>
        <p:pic>
          <p:nvPicPr>
            <p:cNvPr id="6" name="Google Shape;166;p30">
              <a:extLst>
                <a:ext uri="{FF2B5EF4-FFF2-40B4-BE49-F238E27FC236}">
                  <a16:creationId xmlns:a16="http://schemas.microsoft.com/office/drawing/2014/main" id="{C128221F-EAFE-4E9A-8DA2-4636574AF4C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95401" y="1074063"/>
              <a:ext cx="2646524" cy="125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67;p30">
              <a:extLst>
                <a:ext uri="{FF2B5EF4-FFF2-40B4-BE49-F238E27FC236}">
                  <a16:creationId xmlns:a16="http://schemas.microsoft.com/office/drawing/2014/main" id="{D2C3C8E0-18F5-4EF5-9493-17073C74920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95401" y="2388463"/>
              <a:ext cx="2646526" cy="1212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68;p30">
              <a:extLst>
                <a:ext uri="{FF2B5EF4-FFF2-40B4-BE49-F238E27FC236}">
                  <a16:creationId xmlns:a16="http://schemas.microsoft.com/office/drawing/2014/main" id="{A9A50182-4E40-4B32-9CDB-434561F9366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995401" y="3684238"/>
              <a:ext cx="2646524" cy="12586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169;p30">
            <a:extLst>
              <a:ext uri="{FF2B5EF4-FFF2-40B4-BE49-F238E27FC236}">
                <a16:creationId xmlns:a16="http://schemas.microsoft.com/office/drawing/2014/main" id="{5C2A9EEC-9250-4EF8-AA6E-DAA60391F798}"/>
              </a:ext>
            </a:extLst>
          </p:cNvPr>
          <p:cNvSpPr txBox="1">
            <a:spLocks noGrp="1"/>
          </p:cNvSpPr>
          <p:nvPr/>
        </p:nvSpPr>
        <p:spPr>
          <a:xfrm>
            <a:off x="4923315" y="2691784"/>
            <a:ext cx="6722585" cy="158195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2400" b="1" dirty="0">
                <a:solidFill>
                  <a:srgbClr val="BF9000"/>
                </a:solidFill>
              </a:rPr>
              <a:t>Resilient Communities (</a:t>
            </a:r>
            <a:r>
              <a:rPr lang="en-DE" sz="2400" b="1" dirty="0">
                <a:solidFill>
                  <a:srgbClr val="BF9000"/>
                </a:solidFill>
              </a:rPr>
              <a:t>S</a:t>
            </a:r>
            <a:r>
              <a:rPr lang="en-US" sz="2400" b="1" dirty="0">
                <a:solidFill>
                  <a:srgbClr val="BF9000"/>
                </a:solidFill>
              </a:rPr>
              <a:t>D</a:t>
            </a:r>
            <a:r>
              <a:rPr lang="en-DE" sz="2400" b="1" dirty="0">
                <a:solidFill>
                  <a:srgbClr val="BF9000"/>
                </a:solidFill>
              </a:rPr>
              <a:t>P-</a:t>
            </a:r>
            <a:r>
              <a:rPr lang="en-GB" sz="2400" b="1" dirty="0">
                <a:solidFill>
                  <a:srgbClr val="BF9000"/>
                </a:solidFill>
              </a:rPr>
              <a:t>RC)</a:t>
            </a:r>
            <a:endParaRPr dirty="0">
              <a:solidFill>
                <a:srgbClr val="BF9000"/>
              </a:solidFill>
            </a:endParaRPr>
          </a:p>
          <a:p>
            <a:pPr lvl="0" indent="-317500">
              <a:lnSpc>
                <a:spcPct val="115000"/>
              </a:lnSpc>
              <a:buClr>
                <a:srgbClr val="BF9000"/>
              </a:buClr>
              <a:buSzPts val="1400"/>
              <a:buChar char="●"/>
            </a:pPr>
            <a:r>
              <a:rPr lang="en-US" dirty="0">
                <a:solidFill>
                  <a:srgbClr val="BF9000"/>
                </a:solidFill>
              </a:rPr>
              <a:t>Networks of communities, civil society, private sector and (sub-) national authorities as </a:t>
            </a:r>
            <a:r>
              <a:rPr lang="en-US" b="1" dirty="0">
                <a:solidFill>
                  <a:srgbClr val="BF9000"/>
                </a:solidFill>
              </a:rPr>
              <a:t>drivers</a:t>
            </a:r>
            <a:r>
              <a:rPr lang="en-US" dirty="0">
                <a:solidFill>
                  <a:srgbClr val="BF9000"/>
                </a:solidFill>
              </a:rPr>
              <a:t> of transformation</a:t>
            </a:r>
          </a:p>
          <a:p>
            <a:pPr lvl="0" indent="-317500">
              <a:lnSpc>
                <a:spcPct val="115000"/>
              </a:lnSpc>
              <a:buClr>
                <a:srgbClr val="BF9000"/>
              </a:buClr>
              <a:buSzPts val="1400"/>
              <a:buChar char="●"/>
            </a:pPr>
            <a:r>
              <a:rPr lang="en-US" b="1" dirty="0">
                <a:solidFill>
                  <a:srgbClr val="BF9000"/>
                </a:solidFill>
              </a:rPr>
              <a:t>States</a:t>
            </a:r>
            <a:r>
              <a:rPr lang="en-US" dirty="0">
                <a:solidFill>
                  <a:srgbClr val="BF9000"/>
                </a:solidFill>
              </a:rPr>
              <a:t> as partners to support development and resource sharing</a:t>
            </a:r>
          </a:p>
          <a:p>
            <a:pPr lvl="0" indent="-317500">
              <a:lnSpc>
                <a:spcPct val="115000"/>
              </a:lnSpc>
              <a:buClr>
                <a:srgbClr val="BF9000"/>
              </a:buClr>
              <a:buSzPts val="1400"/>
              <a:buChar char="●"/>
            </a:pPr>
            <a:r>
              <a:rPr lang="en-US" dirty="0">
                <a:solidFill>
                  <a:srgbClr val="BF9000"/>
                </a:solidFill>
              </a:rPr>
              <a:t>Preference for </a:t>
            </a:r>
            <a:r>
              <a:rPr lang="en-US" b="1" dirty="0">
                <a:solidFill>
                  <a:srgbClr val="BF9000"/>
                </a:solidFill>
              </a:rPr>
              <a:t>information instruments</a:t>
            </a:r>
            <a:endParaRPr b="1" dirty="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0" name="Google Shape;170;p30">
            <a:extLst>
              <a:ext uri="{FF2B5EF4-FFF2-40B4-BE49-F238E27FC236}">
                <a16:creationId xmlns:a16="http://schemas.microsoft.com/office/drawing/2014/main" id="{4329A236-B97F-47CC-A758-A8FD021FD0B7}"/>
              </a:ext>
            </a:extLst>
          </p:cNvPr>
          <p:cNvSpPr txBox="1">
            <a:spLocks noGrp="1"/>
          </p:cNvSpPr>
          <p:nvPr/>
        </p:nvSpPr>
        <p:spPr>
          <a:xfrm>
            <a:off x="4923315" y="4508548"/>
            <a:ext cx="6210611" cy="179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2400" b="1" dirty="0">
                <a:solidFill>
                  <a:srgbClr val="40847B"/>
                </a:solidFill>
              </a:rPr>
              <a:t>Managing the Global Commons (</a:t>
            </a:r>
            <a:r>
              <a:rPr lang="en-DE" sz="2400" b="1" dirty="0">
                <a:solidFill>
                  <a:srgbClr val="40847B"/>
                </a:solidFill>
              </a:rPr>
              <a:t>S</a:t>
            </a:r>
            <a:r>
              <a:rPr lang="en-US" sz="2400" b="1" dirty="0">
                <a:solidFill>
                  <a:srgbClr val="40847B"/>
                </a:solidFill>
              </a:rPr>
              <a:t>D</a:t>
            </a:r>
            <a:r>
              <a:rPr lang="en-DE" sz="2400" b="1" dirty="0">
                <a:solidFill>
                  <a:srgbClr val="40847B"/>
                </a:solidFill>
              </a:rPr>
              <a:t>P-</a:t>
            </a:r>
            <a:r>
              <a:rPr lang="en-GB" sz="2400" b="1" dirty="0">
                <a:solidFill>
                  <a:srgbClr val="40847B"/>
                </a:solidFill>
              </a:rPr>
              <a:t>MC)</a:t>
            </a:r>
            <a:endParaRPr dirty="0">
              <a:solidFill>
                <a:srgbClr val="40847B"/>
              </a:solidFill>
            </a:endParaRPr>
          </a:p>
          <a:p>
            <a:pPr lvl="0" indent="-317500">
              <a:lnSpc>
                <a:spcPct val="115000"/>
              </a:lnSpc>
              <a:buClr>
                <a:srgbClr val="40847B"/>
              </a:buClr>
              <a:buSzPts val="1400"/>
              <a:buChar char="●"/>
            </a:pPr>
            <a:r>
              <a:rPr lang="en-US" dirty="0">
                <a:solidFill>
                  <a:srgbClr val="40847B"/>
                </a:solidFill>
              </a:rPr>
              <a:t>Governments (hierarchies) as main </a:t>
            </a:r>
            <a:r>
              <a:rPr lang="en-US" b="1" dirty="0">
                <a:solidFill>
                  <a:srgbClr val="40847B"/>
                </a:solidFill>
              </a:rPr>
              <a:t>driver</a:t>
            </a:r>
            <a:r>
              <a:rPr lang="en-US" dirty="0">
                <a:solidFill>
                  <a:srgbClr val="40847B"/>
                </a:solidFill>
              </a:rPr>
              <a:t> of transformation</a:t>
            </a:r>
          </a:p>
          <a:p>
            <a:pPr lvl="0" indent="-317500">
              <a:lnSpc>
                <a:spcPct val="115000"/>
              </a:lnSpc>
              <a:buClr>
                <a:srgbClr val="40847B"/>
              </a:buClr>
              <a:buSzPts val="1400"/>
              <a:buChar char="●"/>
            </a:pPr>
            <a:r>
              <a:rPr lang="en-US" b="1" dirty="0">
                <a:solidFill>
                  <a:srgbClr val="40847B"/>
                </a:solidFill>
              </a:rPr>
              <a:t>States and global institutions </a:t>
            </a:r>
            <a:r>
              <a:rPr lang="en-US" dirty="0">
                <a:solidFill>
                  <a:srgbClr val="40847B"/>
                </a:solidFill>
              </a:rPr>
              <a:t>as leaders and orchestrators</a:t>
            </a:r>
          </a:p>
          <a:p>
            <a:pPr lvl="0" indent="-317500">
              <a:lnSpc>
                <a:spcPct val="115000"/>
              </a:lnSpc>
              <a:buClr>
                <a:srgbClr val="40847B"/>
              </a:buClr>
              <a:buSzPts val="1400"/>
              <a:buChar char="●"/>
            </a:pPr>
            <a:r>
              <a:rPr lang="en-US" dirty="0">
                <a:solidFill>
                  <a:srgbClr val="40847B"/>
                </a:solidFill>
              </a:rPr>
              <a:t>Preference for </a:t>
            </a:r>
            <a:r>
              <a:rPr lang="en-US" b="1" dirty="0">
                <a:solidFill>
                  <a:srgbClr val="40847B"/>
                </a:solidFill>
              </a:rPr>
              <a:t>regulatory instruments</a:t>
            </a:r>
            <a:endParaRPr sz="2000" b="1" dirty="0"/>
          </a:p>
        </p:txBody>
      </p:sp>
      <p:sp>
        <p:nvSpPr>
          <p:cNvPr id="11" name="Google Shape;171;p30">
            <a:extLst>
              <a:ext uri="{FF2B5EF4-FFF2-40B4-BE49-F238E27FC236}">
                <a16:creationId xmlns:a16="http://schemas.microsoft.com/office/drawing/2014/main" id="{03D790F8-F1A0-4DBB-839A-78D941125F43}"/>
              </a:ext>
            </a:extLst>
          </p:cNvPr>
          <p:cNvSpPr txBox="1"/>
          <p:nvPr/>
        </p:nvSpPr>
        <p:spPr>
          <a:xfrm rot="-5400000">
            <a:off x="-507563" y="4880888"/>
            <a:ext cx="2291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Illustrations by Elsa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Wikander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/ Azote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45;p28">
            <a:extLst>
              <a:ext uri="{FF2B5EF4-FFF2-40B4-BE49-F238E27FC236}">
                <a16:creationId xmlns:a16="http://schemas.microsoft.com/office/drawing/2014/main" id="{97FC2282-3788-4CE3-B5F3-EB5DC77C5CA6}"/>
              </a:ext>
            </a:extLst>
          </p:cNvPr>
          <p:cNvSpPr txBox="1"/>
          <p:nvPr/>
        </p:nvSpPr>
        <p:spPr>
          <a:xfrm>
            <a:off x="4923316" y="6231072"/>
            <a:ext cx="2502072" cy="46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000"/>
            </a:pP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Dombrowsky</a:t>
            </a:r>
            <a:r>
              <a:rPr lang="en-GB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i="1" dirty="0">
                <a:latin typeface="Calibri" panose="020F0502020204030204"/>
                <a:ea typeface="+mn-ea"/>
                <a:cs typeface="+mn-cs"/>
              </a:rPr>
              <a:t>et al. </a:t>
            </a:r>
            <a:r>
              <a:rPr lang="en-DE" dirty="0">
                <a:latin typeface="Calibri" panose="020F0502020204030204"/>
                <a:ea typeface="+mn-ea"/>
                <a:cs typeface="+mn-cs"/>
              </a:rPr>
              <a:t>(2025), </a:t>
            </a:r>
            <a:r>
              <a:rPr lang="en-DE" i="1" dirty="0">
                <a:latin typeface="Calibri"/>
                <a:ea typeface="+mn-ea"/>
                <a:cs typeface="Calibri"/>
                <a:sym typeface="Calibri"/>
              </a:rPr>
              <a:t>ERL</a:t>
            </a:r>
            <a:endParaRPr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41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B543D6-C964-4EF1-B3E9-B279DD9F8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SD</a:t>
            </a:r>
            <a:r>
              <a:rPr lang="en-DE" dirty="0"/>
              <a:t>P</a:t>
            </a:r>
            <a:r>
              <a:rPr lang="en-US" dirty="0"/>
              <a:t> narratives</a:t>
            </a:r>
            <a:endParaRPr lang="en-D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BFDDE4-260B-462D-8B77-4A288B21DF6C}"/>
              </a:ext>
            </a:extLst>
          </p:cNvPr>
          <p:cNvSpPr/>
          <p:nvPr/>
        </p:nvSpPr>
        <p:spPr>
          <a:xfrm>
            <a:off x="4865574" y="217866"/>
            <a:ext cx="6602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reflecting different </a:t>
            </a:r>
            <a:r>
              <a:rPr lang="en-DE" sz="2400" b="1" dirty="0"/>
              <a:t>r</a:t>
            </a:r>
            <a:r>
              <a:rPr lang="en-US" sz="2400" b="1" dirty="0"/>
              <a:t>e</a:t>
            </a:r>
            <a:r>
              <a:rPr lang="en-DE" sz="2400" b="1" dirty="0"/>
              <a:t>g</a:t>
            </a:r>
            <a:r>
              <a:rPr lang="en-US" sz="2400" b="1" dirty="0" err="1"/>
              <a:t>i</a:t>
            </a:r>
            <a:r>
              <a:rPr lang="en-DE" sz="2400" b="1" dirty="0"/>
              <a:t>o</a:t>
            </a:r>
            <a:r>
              <a:rPr lang="en-US" sz="2400" b="1" dirty="0"/>
              <a:t>n</a:t>
            </a:r>
            <a:r>
              <a:rPr lang="en-DE" sz="2400" b="1" dirty="0"/>
              <a:t>a</a:t>
            </a:r>
            <a:r>
              <a:rPr lang="en-US" sz="2400" b="1" dirty="0"/>
              <a:t>l</a:t>
            </a:r>
            <a:r>
              <a:rPr lang="en-DE" sz="2400" b="1" dirty="0"/>
              <a:t> </a:t>
            </a:r>
            <a:r>
              <a:rPr lang="en-US" sz="2400" b="1" dirty="0"/>
              <a:t>p</a:t>
            </a:r>
            <a:r>
              <a:rPr lang="en-DE" sz="2400" b="1" dirty="0"/>
              <a:t>r</a:t>
            </a:r>
            <a:r>
              <a:rPr lang="en-US" sz="2400" b="1" dirty="0"/>
              <a:t>e</a:t>
            </a:r>
            <a:r>
              <a:rPr lang="en-DE" sz="2400" b="1" dirty="0"/>
              <a:t>f</a:t>
            </a:r>
            <a:r>
              <a:rPr lang="en-US" sz="2400" b="1" dirty="0"/>
              <a:t>e</a:t>
            </a:r>
            <a:r>
              <a:rPr lang="en-DE" sz="2400" b="1" dirty="0"/>
              <a:t>r</a:t>
            </a:r>
            <a:r>
              <a:rPr lang="en-US" sz="2400" b="1" dirty="0"/>
              <a:t>e</a:t>
            </a:r>
            <a:r>
              <a:rPr lang="en-DE" sz="2400" b="1" dirty="0"/>
              <a:t>n</a:t>
            </a:r>
            <a:r>
              <a:rPr lang="en-US" sz="2400" b="1" dirty="0"/>
              <a:t>c</a:t>
            </a:r>
            <a:r>
              <a:rPr lang="en-DE" sz="2400" b="1" dirty="0"/>
              <a:t>e</a:t>
            </a:r>
            <a:r>
              <a:rPr lang="en-US" sz="2400" b="1" dirty="0"/>
              <a:t>s on how to pursue SD</a:t>
            </a:r>
            <a:r>
              <a:rPr lang="en-DE" sz="2400" b="1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89A56B-CDB7-4EEC-B419-0381B4D61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87" y="1428902"/>
            <a:ext cx="10085020" cy="44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BF11F1-EEAD-4608-92B9-FABD841E8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 err="1"/>
              <a:t>Su</a:t>
            </a:r>
            <a:r>
              <a:rPr lang="en-US" dirty="0"/>
              <a:t>s</a:t>
            </a:r>
            <a:r>
              <a:rPr lang="en-DE" dirty="0"/>
              <a:t>t</a:t>
            </a:r>
            <a:r>
              <a:rPr lang="en-US" dirty="0"/>
              <a:t>a</a:t>
            </a:r>
            <a:r>
              <a:rPr lang="en-DE" dirty="0" err="1"/>
              <a:t>i</a:t>
            </a:r>
            <a:r>
              <a:rPr lang="en-US" dirty="0"/>
              <a:t>n</a:t>
            </a:r>
            <a:r>
              <a:rPr lang="en-DE" dirty="0"/>
              <a:t>a</a:t>
            </a:r>
            <a:r>
              <a:rPr lang="en-US" dirty="0"/>
              <a:t>b</a:t>
            </a:r>
            <a:r>
              <a:rPr lang="en-DE" dirty="0"/>
              <a:t>l</a:t>
            </a:r>
            <a:r>
              <a:rPr lang="en-US" dirty="0"/>
              <a:t>e</a:t>
            </a:r>
            <a:r>
              <a:rPr lang="en-DE" dirty="0"/>
              <a:t> </a:t>
            </a:r>
            <a:r>
              <a:rPr lang="en-US" dirty="0"/>
              <a:t>d</a:t>
            </a:r>
            <a:r>
              <a:rPr lang="en-DE" dirty="0"/>
              <a:t>e</a:t>
            </a:r>
            <a:r>
              <a:rPr lang="en-US" dirty="0"/>
              <a:t>v</a:t>
            </a:r>
            <a:r>
              <a:rPr lang="en-DE" dirty="0"/>
              <a:t>e</a:t>
            </a:r>
            <a:r>
              <a:rPr lang="en-US" dirty="0"/>
              <a:t>l</a:t>
            </a:r>
            <a:r>
              <a:rPr lang="en-DE" dirty="0"/>
              <a:t>o</a:t>
            </a:r>
            <a:r>
              <a:rPr lang="en-US" dirty="0"/>
              <a:t>p</a:t>
            </a:r>
            <a:r>
              <a:rPr lang="en-DE" dirty="0"/>
              <a:t>m</a:t>
            </a:r>
            <a:r>
              <a:rPr lang="en-US" dirty="0"/>
              <a:t>e</a:t>
            </a:r>
            <a:r>
              <a:rPr lang="en-DE" dirty="0"/>
              <a:t>n</a:t>
            </a:r>
            <a:r>
              <a:rPr lang="en-US" dirty="0"/>
              <a:t>t</a:t>
            </a:r>
            <a:r>
              <a:rPr lang="en-DE" dirty="0"/>
              <a:t> </a:t>
            </a:r>
            <a:r>
              <a:rPr lang="en-US" dirty="0"/>
              <a:t>p</a:t>
            </a:r>
            <a:r>
              <a:rPr lang="en-DE" dirty="0"/>
              <a:t>a</a:t>
            </a:r>
            <a:r>
              <a:rPr lang="en-US" dirty="0"/>
              <a:t>t</a:t>
            </a:r>
            <a:r>
              <a:rPr lang="en-DE" dirty="0"/>
              <a:t>h</a:t>
            </a:r>
            <a:r>
              <a:rPr lang="en-US" dirty="0"/>
              <a:t>w</a:t>
            </a:r>
            <a:r>
              <a:rPr lang="en-DE" dirty="0"/>
              <a:t>a</a:t>
            </a:r>
            <a:r>
              <a:rPr lang="en-US" dirty="0"/>
              <a:t>y</a:t>
            </a:r>
            <a:r>
              <a:rPr lang="en-DE" dirty="0"/>
              <a:t>s (</a:t>
            </a:r>
            <a:r>
              <a:rPr lang="en-US" dirty="0"/>
              <a:t>S</a:t>
            </a:r>
            <a:r>
              <a:rPr lang="en-DE" dirty="0"/>
              <a:t>DPs)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9FC2CE1-4F50-49D5-A715-79B70F9906FF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i="1" dirty="0"/>
              <a:t>M</a:t>
            </a:r>
            <a:r>
              <a:rPr lang="en-DE" i="1" dirty="0"/>
              <a:t>u</a:t>
            </a:r>
            <a:r>
              <a:rPr lang="en-US" i="1" dirty="0"/>
              <a:t>l</a:t>
            </a:r>
            <a:r>
              <a:rPr lang="en-DE" i="1" dirty="0"/>
              <a:t>t</a:t>
            </a:r>
            <a:r>
              <a:rPr lang="en-US" i="1" dirty="0" err="1"/>
              <a:t>i</a:t>
            </a:r>
            <a:r>
              <a:rPr lang="en-DE" i="1" dirty="0"/>
              <a:t>-</a:t>
            </a:r>
            <a:r>
              <a:rPr lang="en-US" i="1" dirty="0"/>
              <a:t>m</a:t>
            </a:r>
            <a:r>
              <a:rPr lang="en-DE" i="1" dirty="0"/>
              <a:t>o</a:t>
            </a:r>
            <a:r>
              <a:rPr lang="en-US" i="1" dirty="0"/>
              <a:t>d</a:t>
            </a:r>
            <a:r>
              <a:rPr lang="en-DE" i="1" dirty="0"/>
              <a:t>e</a:t>
            </a:r>
            <a:r>
              <a:rPr lang="en-US" i="1" dirty="0"/>
              <a:t>l</a:t>
            </a:r>
            <a:r>
              <a:rPr lang="en-DE" i="1" dirty="0"/>
              <a:t> </a:t>
            </a:r>
            <a:r>
              <a:rPr lang="en-US" i="1" dirty="0"/>
              <a:t>s</a:t>
            </a:r>
            <a:r>
              <a:rPr lang="en-DE" i="1" dirty="0" err="1"/>
              <a:t>cenario</a:t>
            </a:r>
            <a:r>
              <a:rPr lang="en-DE" i="1" dirty="0"/>
              <a:t> quantifications</a:t>
            </a:r>
          </a:p>
        </p:txBody>
      </p:sp>
    </p:spTree>
    <p:extLst>
      <p:ext uri="{BB962C8B-B14F-4D97-AF65-F5344CB8AC3E}">
        <p14:creationId xmlns:p14="http://schemas.microsoft.com/office/powerpoint/2010/main" val="15217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8163C7-37AC-4EAB-B710-FA47FA925470}"/>
              </a:ext>
            </a:extLst>
          </p:cNvPr>
          <p:cNvSpPr/>
          <p:nvPr/>
        </p:nvSpPr>
        <p:spPr>
          <a:xfrm>
            <a:off x="7543800" y="6096000"/>
            <a:ext cx="4562475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1FD905-9C43-40C1-A3BE-72A10AE9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SDP scenarios</a:t>
            </a:r>
            <a:endParaRPr lang="en-DE" dirty="0"/>
          </a:p>
        </p:txBody>
      </p:sp>
      <p:sp>
        <p:nvSpPr>
          <p:cNvPr id="6" name="Google Shape;206;p32">
            <a:extLst>
              <a:ext uri="{FF2B5EF4-FFF2-40B4-BE49-F238E27FC236}">
                <a16:creationId xmlns:a16="http://schemas.microsoft.com/office/drawing/2014/main" id="{92617F20-3871-41D1-B4E1-A6AD5861033C}"/>
              </a:ext>
            </a:extLst>
          </p:cNvPr>
          <p:cNvSpPr txBox="1"/>
          <p:nvPr/>
        </p:nvSpPr>
        <p:spPr>
          <a:xfrm>
            <a:off x="281942" y="1315433"/>
            <a:ext cx="5039358" cy="655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ions:</a:t>
            </a: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lang="en-DE"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Core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h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s </a:t>
            </a: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population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education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demographics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 are the same (from SSP1)</a:t>
            </a:r>
            <a:endParaRPr lang="en-DE"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Harmonized inputs for </a:t>
            </a:r>
            <a:r>
              <a:rPr lang="en-DE" sz="1800" b="1" dirty="0">
                <a:latin typeface="Calibri"/>
                <a:ea typeface="Calibri"/>
                <a:cs typeface="Calibri"/>
                <a:sym typeface="Calibri"/>
              </a:rPr>
              <a:t>GDP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DE" sz="1800" b="1" dirty="0">
                <a:latin typeface="Calibri"/>
                <a:ea typeface="Calibri"/>
                <a:cs typeface="Calibri"/>
                <a:sym typeface="Calibri"/>
              </a:rPr>
              <a:t>Gini coefficients 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were specifically derived for each SDP (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DE" sz="18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1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800" i="1" dirty="0">
                <a:latin typeface="Calibri"/>
                <a:ea typeface="Calibri"/>
                <a:cs typeface="Calibri"/>
                <a:sym typeface="Calibri"/>
              </a:rPr>
              <a:t>t </a:t>
            </a:r>
            <a:r>
              <a:rPr lang="en-US" sz="1800" i="1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1800" i="1" dirty="0">
                <a:latin typeface="Calibri"/>
                <a:ea typeface="Calibri"/>
                <a:cs typeface="Calibri"/>
                <a:sym typeface="Calibri"/>
              </a:rPr>
              <a:t>l. 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2024)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endParaRPr lang="en-DE" sz="1800" dirty="0">
              <a:latin typeface="Calibri"/>
              <a:ea typeface="Calibri"/>
              <a:cs typeface="Calibri"/>
              <a:sym typeface="Calibri"/>
            </a:endParaRP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lang="en-DE"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DE" sz="1800" b="1" dirty="0">
                <a:latin typeface="Calibri"/>
                <a:ea typeface="Calibri"/>
                <a:cs typeface="Calibri"/>
                <a:sym typeface="Calibri"/>
              </a:rPr>
              <a:t>Energy consumption and </a:t>
            </a:r>
            <a:r>
              <a:rPr lang="en-DE" sz="1800" b="1" dirty="0" err="1">
                <a:latin typeface="Calibri"/>
                <a:ea typeface="Calibri"/>
                <a:cs typeface="Calibri"/>
                <a:sym typeface="Calibri"/>
              </a:rPr>
              <a:t>servi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DE" sz="1800" b="1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8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r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s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s.</a:t>
            </a:r>
          </a:p>
          <a:p>
            <a:pPr marL="457200" lvl="0" indent="-317500">
              <a:lnSpc>
                <a:spcPct val="115000"/>
              </a:lnSpc>
              <a:buSzPts val="14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 all SDPs, energy 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consumption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converges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between Global North and Global South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lvl="0" indent="-317500">
              <a:lnSpc>
                <a:spcPct val="115000"/>
              </a:lnSpc>
              <a:buSzPts val="14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 access was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 against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800" b="1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DE" sz="1800" b="1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800" b="1" dirty="0">
                <a:latin typeface="Calibri"/>
                <a:ea typeface="Calibri"/>
                <a:cs typeface="Calibri"/>
                <a:sym typeface="Calibri"/>
              </a:rPr>
              <a:t>t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DE" sz="1800" b="1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DE" sz="1800" b="1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800" b="1" dirty="0">
                <a:latin typeface="Calibri"/>
                <a:ea typeface="Calibri"/>
                <a:cs typeface="Calibri"/>
                <a:sym typeface="Calibri"/>
              </a:rPr>
              <a:t>g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800" b="1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1800" b="1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800" b="1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800" b="1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Kikstra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1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800" i="1" dirty="0">
                <a:latin typeface="Calibri"/>
                <a:ea typeface="Calibri"/>
                <a:cs typeface="Calibri"/>
                <a:sym typeface="Calibri"/>
              </a:rPr>
              <a:t>t </a:t>
            </a:r>
            <a:r>
              <a:rPr lang="en-US" sz="1800" i="1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1800" i="1" dirty="0">
                <a:latin typeface="Calibri"/>
                <a:ea typeface="Calibri"/>
                <a:cs typeface="Calibri"/>
                <a:sym typeface="Calibri"/>
              </a:rPr>
              <a:t>l. 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2025)</a:t>
            </a: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DE" sz="1800" dirty="0">
              <a:latin typeface="Calibri"/>
              <a:ea typeface="Calibri"/>
              <a:cs typeface="Calibri"/>
              <a:sym typeface="Calibri"/>
            </a:endParaRP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lang="en-DE"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indent="-317500">
              <a:lnSpc>
                <a:spcPct val="115000"/>
              </a:lnSpc>
              <a:buSzPts val="1400"/>
              <a:buFont typeface="Calibri"/>
              <a:buChar char="●"/>
            </a:pPr>
            <a:endParaRPr lang="en-DE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14DFA2-FE57-49F1-80B0-B2110E15419B}"/>
              </a:ext>
            </a:extLst>
          </p:cNvPr>
          <p:cNvSpPr/>
          <p:nvPr/>
        </p:nvSpPr>
        <p:spPr>
          <a:xfrm>
            <a:off x="360000" y="689753"/>
            <a:ext cx="7420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Common </a:t>
            </a:r>
            <a:r>
              <a:rPr lang="en-DE" sz="2400" b="1" dirty="0"/>
              <a:t>w</a:t>
            </a:r>
            <a:r>
              <a:rPr lang="en-US" sz="2400" b="1" dirty="0"/>
              <a:t>h</a:t>
            </a:r>
            <a:r>
              <a:rPr lang="en-DE" sz="2400" b="1" dirty="0"/>
              <a:t>o</a:t>
            </a:r>
            <a:r>
              <a:rPr lang="en-US" sz="2400" b="1" dirty="0"/>
              <a:t>l</a:t>
            </a:r>
            <a:r>
              <a:rPr lang="en-DE" sz="2400" b="1" dirty="0"/>
              <a:t>e-</a:t>
            </a:r>
            <a:r>
              <a:rPr lang="en-US" sz="2400" b="1" dirty="0"/>
              <a:t>e</a:t>
            </a:r>
            <a:r>
              <a:rPr lang="en-DE" sz="2400" b="1" dirty="0"/>
              <a:t>c</a:t>
            </a:r>
            <a:r>
              <a:rPr lang="en-US" sz="2400" b="1" dirty="0"/>
              <a:t>o</a:t>
            </a:r>
            <a:r>
              <a:rPr lang="en-DE" sz="2400" b="1" dirty="0"/>
              <a:t>n</a:t>
            </a:r>
            <a:r>
              <a:rPr lang="en-US" sz="2400" b="1" dirty="0"/>
              <a:t>o</a:t>
            </a:r>
            <a:r>
              <a:rPr lang="en-DE" sz="2400" b="1" dirty="0"/>
              <a:t>m</a:t>
            </a:r>
            <a:r>
              <a:rPr lang="en-US" sz="2400" b="1" dirty="0"/>
              <a:t>y</a:t>
            </a:r>
            <a:r>
              <a:rPr lang="en-DE" sz="2400" b="1" dirty="0"/>
              <a:t> </a:t>
            </a:r>
            <a:r>
              <a:rPr lang="en-US" sz="2400" b="1" dirty="0"/>
              <a:t>features</a:t>
            </a:r>
            <a:r>
              <a:rPr lang="en-DE" sz="2400" b="1" dirty="0"/>
              <a:t> (</a:t>
            </a:r>
            <a:r>
              <a:rPr lang="en-US" sz="2400" b="1" dirty="0"/>
              <a:t>S</a:t>
            </a:r>
            <a:r>
              <a:rPr lang="en-DE" sz="2400" b="1" dirty="0"/>
              <a:t>o</a:t>
            </a:r>
            <a:r>
              <a:rPr lang="en-US" sz="2400" b="1" dirty="0"/>
              <a:t>e</a:t>
            </a:r>
            <a:r>
              <a:rPr lang="en-DE" sz="2400" b="1" dirty="0"/>
              <a:t>r</a:t>
            </a:r>
            <a:r>
              <a:rPr lang="en-US" sz="2400" b="1" dirty="0"/>
              <a:t>g</a:t>
            </a:r>
            <a:r>
              <a:rPr lang="en-DE" sz="2400" b="1" dirty="0"/>
              <a:t>e</a:t>
            </a:r>
            <a:r>
              <a:rPr lang="en-US" sz="2400" b="1" dirty="0"/>
              <a:t>l</a:t>
            </a:r>
            <a:r>
              <a:rPr lang="en-DE" sz="2400" b="1" dirty="0"/>
              <a:t> </a:t>
            </a:r>
            <a:r>
              <a:rPr lang="en-US" sz="2400" b="1" i="1" dirty="0"/>
              <a:t>e</a:t>
            </a:r>
            <a:r>
              <a:rPr lang="en-DE" sz="2400" b="1" i="1" dirty="0"/>
              <a:t>t </a:t>
            </a:r>
            <a:r>
              <a:rPr lang="en-US" sz="2400" b="1" i="1" dirty="0"/>
              <a:t>a</a:t>
            </a:r>
            <a:r>
              <a:rPr lang="en-DE" sz="2400" b="1" i="1" dirty="0"/>
              <a:t>l.</a:t>
            </a:r>
            <a:r>
              <a:rPr lang="en-DE" sz="2400" b="1" dirty="0"/>
              <a:t> 2024)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0DD33E-144C-4E21-9EFF-CA64D9DF7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759"/>
          <a:stretch/>
        </p:blipFill>
        <p:spPr>
          <a:xfrm>
            <a:off x="5230689" y="3997213"/>
            <a:ext cx="6774439" cy="2550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834C2-04F8-4CE7-925D-2A69BB779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880"/>
          <a:stretch/>
        </p:blipFill>
        <p:spPr>
          <a:xfrm>
            <a:off x="5202115" y="1315433"/>
            <a:ext cx="6774438" cy="2178693"/>
          </a:xfrm>
          <a:prstGeom prst="rect">
            <a:avLst/>
          </a:prstGeom>
        </p:spPr>
      </p:pic>
      <p:sp>
        <p:nvSpPr>
          <p:cNvPr id="12" name="Google Shape;145;p28">
            <a:extLst>
              <a:ext uri="{FF2B5EF4-FFF2-40B4-BE49-F238E27FC236}">
                <a16:creationId xmlns:a16="http://schemas.microsoft.com/office/drawing/2014/main" id="{A799F48B-5501-4C50-A22B-9201A2E512B3}"/>
              </a:ext>
            </a:extLst>
          </p:cNvPr>
          <p:cNvSpPr txBox="1"/>
          <p:nvPr/>
        </p:nvSpPr>
        <p:spPr>
          <a:xfrm>
            <a:off x="10907933" y="6203024"/>
            <a:ext cx="1169767" cy="46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000"/>
            </a:pP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Soergel</a:t>
            </a:r>
            <a:r>
              <a:rPr lang="en-GB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i="1" dirty="0">
                <a:latin typeface="Calibri" panose="020F0502020204030204"/>
                <a:ea typeface="+mn-ea"/>
                <a:cs typeface="+mn-cs"/>
              </a:rPr>
              <a:t>et al. </a:t>
            </a:r>
            <a:r>
              <a:rPr lang="en-DE" dirty="0">
                <a:latin typeface="Calibri" panose="020F0502020204030204"/>
                <a:ea typeface="+mn-ea"/>
                <a:cs typeface="+mn-cs"/>
              </a:rPr>
              <a:t>(2024), </a:t>
            </a:r>
            <a:r>
              <a:rPr lang="en-DE" i="1" dirty="0">
                <a:latin typeface="Calibri"/>
                <a:ea typeface="+mn-ea"/>
                <a:cs typeface="Calibri"/>
                <a:sym typeface="Calibri"/>
              </a:rPr>
              <a:t>ERL</a:t>
            </a:r>
            <a:endParaRPr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70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2ED5FB-5173-4894-8014-2D9665C41C6D}"/>
              </a:ext>
            </a:extLst>
          </p:cNvPr>
          <p:cNvSpPr/>
          <p:nvPr/>
        </p:nvSpPr>
        <p:spPr>
          <a:xfrm>
            <a:off x="8044405" y="5760653"/>
            <a:ext cx="3993266" cy="972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1FD905-9C43-40C1-A3BE-72A10AE9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SDP scenarios</a:t>
            </a:r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64D98-9BE0-4175-9E29-6E0D46067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354" y="1072928"/>
            <a:ext cx="5543549" cy="5675309"/>
          </a:xfrm>
          <a:prstGeom prst="rect">
            <a:avLst/>
          </a:prstGeom>
        </p:spPr>
      </p:pic>
      <p:sp>
        <p:nvSpPr>
          <p:cNvPr id="12" name="Google Shape;206;p32">
            <a:extLst>
              <a:ext uri="{FF2B5EF4-FFF2-40B4-BE49-F238E27FC236}">
                <a16:creationId xmlns:a16="http://schemas.microsoft.com/office/drawing/2014/main" id="{1DDDE19A-BAF9-4039-9B61-406D57B5AA70}"/>
              </a:ext>
            </a:extLst>
          </p:cNvPr>
          <p:cNvSpPr txBox="1"/>
          <p:nvPr/>
        </p:nvSpPr>
        <p:spPr>
          <a:xfrm>
            <a:off x="281942" y="1315433"/>
            <a:ext cx="5042412" cy="503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Evaluation of S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G-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t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2000" b="1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s 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2000" b="1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t 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2000" b="1" dirty="0">
                <a:latin typeface="Calibri"/>
                <a:ea typeface="Calibri"/>
                <a:cs typeface="Calibri"/>
                <a:sym typeface="Calibri"/>
              </a:rPr>
              <a:t>”:</a:t>
            </a:r>
          </a:p>
          <a:p>
            <a:pPr marL="139700" lvl="0">
              <a:lnSpc>
                <a:spcPct val="115000"/>
              </a:lnSpc>
              <a:buSzPts val="1400"/>
            </a:pP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>
              <a:lnSpc>
                <a:spcPct val="115000"/>
              </a:lnSpc>
              <a:buSzPts val="14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All SDPs meet the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1.5°C target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(allowing for small and temporary overshoot)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lvl="0" indent="-317500">
              <a:lnSpc>
                <a:spcPct val="115000"/>
              </a:lnSpc>
              <a:buSzPts val="1400"/>
              <a:buFont typeface="Calibri"/>
              <a:buChar char="●"/>
            </a:pP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indent="-317500">
              <a:lnSpc>
                <a:spcPct val="115000"/>
              </a:lnSpc>
              <a:buSzPts val="14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All SDPs (</a:t>
            </a:r>
            <a:r>
              <a:rPr lang="en-US" sz="1800" b="1" dirty="0">
                <a:solidFill>
                  <a:srgbClr val="0B5394"/>
                </a:solidFill>
                <a:latin typeface="Calibri"/>
                <a:cs typeface="Calibri"/>
                <a:sym typeface="Calibri"/>
              </a:rPr>
              <a:t>SDP-EI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1" dirty="0">
                <a:solidFill>
                  <a:srgbClr val="40847B"/>
                </a:solidFill>
                <a:latin typeface="Calibri"/>
                <a:cs typeface="Calibri"/>
                <a:sym typeface="Calibri"/>
              </a:rPr>
              <a:t>SDP-</a:t>
            </a:r>
            <a:r>
              <a:rPr lang="en-US" sz="18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MC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1" dirty="0">
                <a:solidFill>
                  <a:srgbClr val="BF9000"/>
                </a:solidFill>
                <a:latin typeface="Calibri"/>
                <a:cs typeface="Calibri"/>
                <a:sym typeface="Calibri"/>
              </a:rPr>
              <a:t>SDP-RC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) make substantial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progress towards </a:t>
            </a:r>
            <a:r>
              <a:rPr lang="en-DE" sz="1800" b="1" dirty="0">
                <a:latin typeface="Calibri"/>
                <a:ea typeface="Calibri"/>
                <a:cs typeface="Calibri"/>
                <a:sym typeface="Calibri"/>
              </a:rPr>
              <a:t>many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SDGs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(e.g. energy access, food security, reduced inequality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DE" sz="18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t)</a:t>
            </a:r>
            <a:endParaRPr lang="en-DE"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indent="-317500">
              <a:lnSpc>
                <a:spcPct val="115000"/>
              </a:lnSpc>
              <a:buSzPts val="1400"/>
              <a:buFont typeface="Calibri"/>
              <a:buChar char="●"/>
            </a:pPr>
            <a:endParaRPr lang="en-DE"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indent="-317500">
              <a:lnSpc>
                <a:spcPct val="115000"/>
              </a:lnSpc>
              <a:buSzPts val="1400"/>
              <a:buFont typeface="Calibri"/>
              <a:buChar char="●"/>
            </a:pP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The more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narrow </a:t>
            </a:r>
            <a:r>
              <a:rPr lang="en-US" sz="1800" b="1" dirty="0">
                <a:solidFill>
                  <a:schemeClr val="tx1"/>
                </a:solidFill>
                <a:latin typeface="+mn-lt"/>
                <a:cs typeface="Calibri"/>
                <a:sym typeface="Calibri"/>
              </a:rPr>
              <a:t>“climate-only” </a:t>
            </a:r>
            <a:r>
              <a:rPr lang="en-DE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DE" sz="1800" b="1" dirty="0"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1800" b="1" dirty="0">
                <a:latin typeface="Calibri"/>
                <a:ea typeface="Calibri"/>
                <a:cs typeface="Calibri"/>
                <a:sym typeface="Calibri"/>
              </a:rPr>
              <a:t>y </a:t>
            </a:r>
            <a:r>
              <a:rPr lang="en-US" sz="1800" b="1" dirty="0">
                <a:solidFill>
                  <a:srgbClr val="990000"/>
                </a:solidFill>
                <a:latin typeface="+mn-lt"/>
                <a:cs typeface="Calibri"/>
                <a:sym typeface="Calibri"/>
              </a:rPr>
              <a:t>S</a:t>
            </a:r>
            <a:r>
              <a:rPr lang="en-DE" sz="1800" b="1" dirty="0">
                <a:solidFill>
                  <a:srgbClr val="990000"/>
                </a:solidFill>
                <a:latin typeface="+mn-lt"/>
                <a:cs typeface="Calibri"/>
                <a:sym typeface="Calibri"/>
              </a:rPr>
              <a:t>S</a:t>
            </a:r>
            <a:r>
              <a:rPr lang="en-US" sz="1800" b="1" dirty="0">
                <a:solidFill>
                  <a:srgbClr val="990000"/>
                </a:solidFill>
                <a:latin typeface="+mn-lt"/>
                <a:cs typeface="Calibri"/>
                <a:sym typeface="Calibri"/>
              </a:rPr>
              <a:t>P</a:t>
            </a:r>
            <a:r>
              <a:rPr lang="en-DE" sz="1800" b="1" dirty="0">
                <a:solidFill>
                  <a:srgbClr val="990000"/>
                </a:solidFill>
                <a:latin typeface="+mn-lt"/>
                <a:cs typeface="Calibri"/>
                <a:sym typeface="Calibri"/>
              </a:rPr>
              <a:t>2-1.5</a:t>
            </a:r>
            <a:r>
              <a:rPr lang="en-US" sz="1800" b="1" dirty="0">
                <a:solidFill>
                  <a:srgbClr val="990000"/>
                </a:solidFill>
                <a:latin typeface="+mn-lt"/>
                <a:cs typeface="Calibri"/>
                <a:sym typeface="Calibri"/>
              </a:rPr>
              <a:t>C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risk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compromising other SDGs</a:t>
            </a:r>
            <a:r>
              <a:rPr lang="en-DE" sz="18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marL="139700">
              <a:lnSpc>
                <a:spcPct val="115000"/>
              </a:lnSpc>
              <a:buSzPts val="1400"/>
            </a:pPr>
            <a:endParaRPr lang="en-DE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45;p28">
            <a:extLst>
              <a:ext uri="{FF2B5EF4-FFF2-40B4-BE49-F238E27FC236}">
                <a16:creationId xmlns:a16="http://schemas.microsoft.com/office/drawing/2014/main" id="{2E096506-5C5D-41B4-8A42-466255921168}"/>
              </a:ext>
            </a:extLst>
          </p:cNvPr>
          <p:cNvSpPr txBox="1"/>
          <p:nvPr/>
        </p:nvSpPr>
        <p:spPr>
          <a:xfrm>
            <a:off x="10907933" y="6203024"/>
            <a:ext cx="1169767" cy="46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000"/>
            </a:pP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Soergel</a:t>
            </a:r>
            <a:r>
              <a:rPr lang="en-GB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i="1" dirty="0">
                <a:latin typeface="Calibri" panose="020F0502020204030204"/>
                <a:ea typeface="+mn-ea"/>
                <a:cs typeface="+mn-cs"/>
              </a:rPr>
              <a:t>et al. </a:t>
            </a:r>
            <a:r>
              <a:rPr lang="en-DE" dirty="0">
                <a:latin typeface="Calibri" panose="020F0502020204030204"/>
                <a:ea typeface="+mn-ea"/>
                <a:cs typeface="+mn-cs"/>
              </a:rPr>
              <a:t>(2024), </a:t>
            </a:r>
            <a:r>
              <a:rPr lang="en-DE" i="1" dirty="0">
                <a:latin typeface="Calibri"/>
                <a:ea typeface="+mn-ea"/>
                <a:cs typeface="Calibri"/>
                <a:sym typeface="Calibri"/>
              </a:rPr>
              <a:t>ERL</a:t>
            </a:r>
            <a:endParaRPr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14DFA2-FE57-49F1-80B0-B2110E15419B}"/>
              </a:ext>
            </a:extLst>
          </p:cNvPr>
          <p:cNvSpPr/>
          <p:nvPr/>
        </p:nvSpPr>
        <p:spPr>
          <a:xfrm>
            <a:off x="360000" y="689753"/>
            <a:ext cx="7420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Common </a:t>
            </a:r>
            <a:r>
              <a:rPr lang="en-DE" sz="2400" b="1" dirty="0"/>
              <a:t>w</a:t>
            </a:r>
            <a:r>
              <a:rPr lang="en-US" sz="2400" b="1" dirty="0"/>
              <a:t>h</a:t>
            </a:r>
            <a:r>
              <a:rPr lang="en-DE" sz="2400" b="1" dirty="0"/>
              <a:t>o</a:t>
            </a:r>
            <a:r>
              <a:rPr lang="en-US" sz="2400" b="1" dirty="0"/>
              <a:t>l</a:t>
            </a:r>
            <a:r>
              <a:rPr lang="en-DE" sz="2400" b="1" dirty="0"/>
              <a:t>e-</a:t>
            </a:r>
            <a:r>
              <a:rPr lang="en-US" sz="2400" b="1" dirty="0"/>
              <a:t>e</a:t>
            </a:r>
            <a:r>
              <a:rPr lang="en-DE" sz="2400" b="1" dirty="0"/>
              <a:t>c</a:t>
            </a:r>
            <a:r>
              <a:rPr lang="en-US" sz="2400" b="1" dirty="0"/>
              <a:t>o</a:t>
            </a:r>
            <a:r>
              <a:rPr lang="en-DE" sz="2400" b="1" dirty="0"/>
              <a:t>n</a:t>
            </a:r>
            <a:r>
              <a:rPr lang="en-US" sz="2400" b="1" dirty="0"/>
              <a:t>o</a:t>
            </a:r>
            <a:r>
              <a:rPr lang="en-DE" sz="2400" b="1" dirty="0"/>
              <a:t>m</a:t>
            </a:r>
            <a:r>
              <a:rPr lang="en-US" sz="2400" b="1" dirty="0"/>
              <a:t>y</a:t>
            </a:r>
            <a:r>
              <a:rPr lang="en-DE" sz="2400" b="1" dirty="0"/>
              <a:t> </a:t>
            </a:r>
            <a:r>
              <a:rPr lang="en-US" sz="2400" b="1" dirty="0"/>
              <a:t>features</a:t>
            </a:r>
            <a:r>
              <a:rPr lang="en-DE" sz="2400" b="1" dirty="0"/>
              <a:t> (</a:t>
            </a:r>
            <a:r>
              <a:rPr lang="en-US" sz="2400" b="1" dirty="0"/>
              <a:t>S</a:t>
            </a:r>
            <a:r>
              <a:rPr lang="en-DE" sz="2400" b="1" dirty="0"/>
              <a:t>o</a:t>
            </a:r>
            <a:r>
              <a:rPr lang="en-US" sz="2400" b="1" dirty="0"/>
              <a:t>e</a:t>
            </a:r>
            <a:r>
              <a:rPr lang="en-DE" sz="2400" b="1" dirty="0"/>
              <a:t>r</a:t>
            </a:r>
            <a:r>
              <a:rPr lang="en-US" sz="2400" b="1" dirty="0"/>
              <a:t>g</a:t>
            </a:r>
            <a:r>
              <a:rPr lang="en-DE" sz="2400" b="1" dirty="0"/>
              <a:t>e</a:t>
            </a:r>
            <a:r>
              <a:rPr lang="en-US" sz="2400" b="1" dirty="0"/>
              <a:t>l</a:t>
            </a:r>
            <a:r>
              <a:rPr lang="en-DE" sz="2400" b="1" dirty="0"/>
              <a:t> </a:t>
            </a:r>
            <a:r>
              <a:rPr lang="en-US" sz="2400" b="1" i="1" dirty="0"/>
              <a:t>e</a:t>
            </a:r>
            <a:r>
              <a:rPr lang="en-DE" sz="2400" b="1" i="1" dirty="0"/>
              <a:t>t </a:t>
            </a:r>
            <a:r>
              <a:rPr lang="en-US" sz="2400" b="1" i="1" dirty="0"/>
              <a:t>a</a:t>
            </a:r>
            <a:r>
              <a:rPr lang="en-DE" sz="2400" b="1" i="1" dirty="0"/>
              <a:t>l.</a:t>
            </a:r>
            <a:r>
              <a:rPr lang="en-DE" sz="2400" b="1" dirty="0"/>
              <a:t> 2024)</a:t>
            </a:r>
          </a:p>
        </p:txBody>
      </p:sp>
    </p:spTree>
    <p:extLst>
      <p:ext uri="{BB962C8B-B14F-4D97-AF65-F5344CB8AC3E}">
        <p14:creationId xmlns:p14="http://schemas.microsoft.com/office/powerpoint/2010/main" val="3467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1EDAE91-2441-4298-90E9-7A3C876D501C}"/>
              </a:ext>
            </a:extLst>
          </p:cNvPr>
          <p:cNvSpPr/>
          <p:nvPr/>
        </p:nvSpPr>
        <p:spPr>
          <a:xfrm>
            <a:off x="7294880" y="5952242"/>
            <a:ext cx="4785360" cy="792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3A427B-2679-4B54-8344-C05D7894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DE" dirty="0"/>
              <a:t>e</a:t>
            </a:r>
            <a:r>
              <a:rPr lang="en-US" dirty="0"/>
              <a:t>e</a:t>
            </a:r>
            <a:r>
              <a:rPr lang="en-DE" dirty="0"/>
              <a:t>p </a:t>
            </a:r>
            <a:r>
              <a:rPr lang="en-US" dirty="0"/>
              <a:t>d</a:t>
            </a:r>
            <a:r>
              <a:rPr lang="en-DE" dirty="0" err="1"/>
              <a:t>i</a:t>
            </a:r>
            <a:r>
              <a:rPr lang="en-US" dirty="0"/>
              <a:t>v</a:t>
            </a:r>
            <a:r>
              <a:rPr lang="en-DE" dirty="0"/>
              <a:t>e: </a:t>
            </a:r>
            <a:r>
              <a:rPr lang="en-US" dirty="0"/>
              <a:t>f</a:t>
            </a:r>
            <a:r>
              <a:rPr lang="en-DE" dirty="0"/>
              <a:t>o</a:t>
            </a:r>
            <a:r>
              <a:rPr lang="en-US" dirty="0"/>
              <a:t>o</a:t>
            </a:r>
            <a:r>
              <a:rPr lang="en-DE" dirty="0"/>
              <a:t>d </a:t>
            </a:r>
            <a:r>
              <a:rPr lang="en-US" dirty="0"/>
              <a:t>a</a:t>
            </a:r>
            <a:r>
              <a:rPr lang="en-DE" dirty="0"/>
              <a:t>n</a:t>
            </a:r>
            <a:r>
              <a:rPr lang="en-US" dirty="0"/>
              <a:t>d</a:t>
            </a:r>
            <a:r>
              <a:rPr lang="en-DE" dirty="0"/>
              <a:t> </a:t>
            </a:r>
            <a:r>
              <a:rPr lang="en-US" dirty="0"/>
              <a:t>l</a:t>
            </a:r>
            <a:r>
              <a:rPr lang="en-DE" dirty="0"/>
              <a:t>a</a:t>
            </a:r>
            <a:r>
              <a:rPr lang="en-US" dirty="0"/>
              <a:t>n</a:t>
            </a:r>
            <a:r>
              <a:rPr lang="en-DE" dirty="0"/>
              <a:t>d </a:t>
            </a:r>
            <a:r>
              <a:rPr lang="en-US" dirty="0"/>
              <a:t>transformations</a:t>
            </a:r>
            <a:r>
              <a:rPr lang="en-DE" dirty="0"/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90EC98-1554-4651-A5EB-8FAA1A159ED5}"/>
              </a:ext>
            </a:extLst>
          </p:cNvPr>
          <p:cNvGrpSpPr>
            <a:grpSpLocks noChangeAspect="1"/>
          </p:cNvGrpSpPr>
          <p:nvPr/>
        </p:nvGrpSpPr>
        <p:grpSpPr>
          <a:xfrm>
            <a:off x="477363" y="1392494"/>
            <a:ext cx="2081725" cy="4643010"/>
            <a:chOff x="1605963" y="2429756"/>
            <a:chExt cx="1521000" cy="3392388"/>
          </a:xfrm>
        </p:grpSpPr>
        <p:sp>
          <p:nvSpPr>
            <p:cNvPr id="5" name="Google Shape;213;p33">
              <a:extLst>
                <a:ext uri="{FF2B5EF4-FFF2-40B4-BE49-F238E27FC236}">
                  <a16:creationId xmlns:a16="http://schemas.microsoft.com/office/drawing/2014/main" id="{30972CFC-0FA4-4ACD-BD2E-ACEED6D458C7}"/>
                </a:ext>
              </a:extLst>
            </p:cNvPr>
            <p:cNvSpPr/>
            <p:nvPr/>
          </p:nvSpPr>
          <p:spPr>
            <a:xfrm>
              <a:off x="1605963" y="4756544"/>
              <a:ext cx="1521000" cy="1065600"/>
            </a:xfrm>
            <a:prstGeom prst="rect">
              <a:avLst/>
            </a:prstGeom>
            <a:solidFill>
              <a:srgbClr val="A2C4C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217;p33">
              <a:extLst>
                <a:ext uri="{FF2B5EF4-FFF2-40B4-BE49-F238E27FC236}">
                  <a16:creationId xmlns:a16="http://schemas.microsoft.com/office/drawing/2014/main" id="{25BC4582-534D-4D94-8169-7A27F5772C6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61927" y="4801047"/>
              <a:ext cx="1408768" cy="9751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212;p33">
              <a:extLst>
                <a:ext uri="{FF2B5EF4-FFF2-40B4-BE49-F238E27FC236}">
                  <a16:creationId xmlns:a16="http://schemas.microsoft.com/office/drawing/2014/main" id="{D2DCB109-1A83-49AC-B3EB-0FC5E83B3829}"/>
                </a:ext>
              </a:extLst>
            </p:cNvPr>
            <p:cNvSpPr/>
            <p:nvPr/>
          </p:nvSpPr>
          <p:spPr>
            <a:xfrm>
              <a:off x="1605963" y="3593156"/>
              <a:ext cx="1521000" cy="1065600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14;p33">
              <a:extLst>
                <a:ext uri="{FF2B5EF4-FFF2-40B4-BE49-F238E27FC236}">
                  <a16:creationId xmlns:a16="http://schemas.microsoft.com/office/drawing/2014/main" id="{6FFE8F1C-3828-4B48-8FE5-1665EE299308}"/>
                </a:ext>
              </a:extLst>
            </p:cNvPr>
            <p:cNvSpPr/>
            <p:nvPr/>
          </p:nvSpPr>
          <p:spPr>
            <a:xfrm>
              <a:off x="1605963" y="2429756"/>
              <a:ext cx="1521000" cy="1065600"/>
            </a:xfrm>
            <a:prstGeom prst="rect">
              <a:avLst/>
            </a:prstGeom>
            <a:solidFill>
              <a:srgbClr val="7B7BE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215;p33">
              <a:extLst>
                <a:ext uri="{FF2B5EF4-FFF2-40B4-BE49-F238E27FC236}">
                  <a16:creationId xmlns:a16="http://schemas.microsoft.com/office/drawing/2014/main" id="{69F3005D-7BF7-4E37-A231-6D34F77A40E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58788" y="2471781"/>
              <a:ext cx="1415049" cy="979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16;p33">
              <a:extLst>
                <a:ext uri="{FF2B5EF4-FFF2-40B4-BE49-F238E27FC236}">
                  <a16:creationId xmlns:a16="http://schemas.microsoft.com/office/drawing/2014/main" id="{F6D7746B-AB61-4BD7-BABD-631BE7C541E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58788" y="3638424"/>
              <a:ext cx="1415049" cy="975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" name="Google Shape;206;p32">
            <a:extLst>
              <a:ext uri="{FF2B5EF4-FFF2-40B4-BE49-F238E27FC236}">
                <a16:creationId xmlns:a16="http://schemas.microsoft.com/office/drawing/2014/main" id="{EE1048F9-1767-40A5-A81B-27BD7731B1C8}"/>
              </a:ext>
            </a:extLst>
          </p:cNvPr>
          <p:cNvSpPr txBox="1"/>
          <p:nvPr/>
        </p:nvSpPr>
        <p:spPr>
          <a:xfrm>
            <a:off x="3251199" y="1266271"/>
            <a:ext cx="8463437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DE" sz="1800" b="1" dirty="0">
                <a:ea typeface="+mn-ea"/>
              </a:rPr>
              <a:t>Evaluation of</a:t>
            </a:r>
            <a:r>
              <a:rPr lang="en-US" sz="1800" b="1" dirty="0">
                <a:ea typeface="+mn-ea"/>
              </a:rPr>
              <a:t> the </a:t>
            </a:r>
            <a:r>
              <a:rPr lang="en-DE" sz="1800" b="1" dirty="0">
                <a:ea typeface="+mn-ea"/>
              </a:rPr>
              <a:t>food and land system transformations within the SDPs:</a:t>
            </a:r>
            <a:r>
              <a:rPr lang="en-US" sz="1800" b="1" dirty="0">
                <a:ea typeface="+mn-ea"/>
              </a:rPr>
              <a:t> </a:t>
            </a:r>
            <a:endParaRPr lang="en-DE" sz="1800" b="1" dirty="0">
              <a:ea typeface="+mn-ea"/>
            </a:endParaRPr>
          </a:p>
          <a:p>
            <a:endParaRPr lang="en-DE" sz="1800" b="1" dirty="0">
              <a:ea typeface="+mn-ea"/>
            </a:endParaRPr>
          </a:p>
          <a:p>
            <a:r>
              <a:rPr lang="en-US" sz="1800" dirty="0">
                <a:ea typeface="+mn-ea"/>
              </a:rPr>
              <a:t>B</a:t>
            </a:r>
            <a:r>
              <a:rPr lang="en-DE" sz="1800" dirty="0">
                <a:ea typeface="+mn-ea"/>
              </a:rPr>
              <a:t>a</a:t>
            </a:r>
            <a:r>
              <a:rPr lang="en-US" sz="1800" dirty="0">
                <a:ea typeface="+mn-ea"/>
              </a:rPr>
              <a:t>s</a:t>
            </a:r>
            <a:r>
              <a:rPr lang="en-DE" sz="1800" dirty="0">
                <a:ea typeface="+mn-ea"/>
              </a:rPr>
              <a:t>e</a:t>
            </a:r>
            <a:r>
              <a:rPr lang="en-US" sz="1800" dirty="0">
                <a:ea typeface="+mn-ea"/>
              </a:rPr>
              <a:t>d</a:t>
            </a:r>
            <a:r>
              <a:rPr lang="en-DE" sz="1800" dirty="0">
                <a:ea typeface="+mn-ea"/>
              </a:rPr>
              <a:t> on </a:t>
            </a:r>
            <a:r>
              <a:rPr lang="en-US" sz="1800" dirty="0">
                <a:ea typeface="+mn-ea"/>
              </a:rPr>
              <a:t>indicators</a:t>
            </a:r>
            <a:r>
              <a:rPr lang="en-DE" sz="1800" dirty="0">
                <a:ea typeface="+mn-ea"/>
              </a:rPr>
              <a:t> </a:t>
            </a:r>
            <a:r>
              <a:rPr lang="en-US" sz="1800" dirty="0">
                <a:ea typeface="+mn-ea"/>
              </a:rPr>
              <a:t>a</a:t>
            </a:r>
            <a:r>
              <a:rPr lang="en-DE" sz="1800" dirty="0">
                <a:ea typeface="+mn-ea"/>
              </a:rPr>
              <a:t>c</a:t>
            </a:r>
            <a:r>
              <a:rPr lang="en-US" sz="1800" dirty="0">
                <a:ea typeface="+mn-ea"/>
              </a:rPr>
              <a:t>r</a:t>
            </a:r>
            <a:r>
              <a:rPr lang="en-DE" sz="1800" dirty="0">
                <a:ea typeface="+mn-ea"/>
              </a:rPr>
              <a:t>o</a:t>
            </a:r>
            <a:r>
              <a:rPr lang="en-US" sz="1800" dirty="0">
                <a:ea typeface="+mn-ea"/>
              </a:rPr>
              <a:t>s</a:t>
            </a:r>
            <a:r>
              <a:rPr lang="en-DE" sz="1800" dirty="0">
                <a:ea typeface="+mn-ea"/>
              </a:rPr>
              <a:t>s </a:t>
            </a:r>
            <a:r>
              <a:rPr lang="en-US" sz="1800" dirty="0">
                <a:ea typeface="+mn-ea"/>
              </a:rPr>
              <a:t>t</a:t>
            </a:r>
            <a:r>
              <a:rPr lang="en-DE" sz="1800" dirty="0">
                <a:ea typeface="+mn-ea"/>
              </a:rPr>
              <a:t>h</a:t>
            </a:r>
            <a:r>
              <a:rPr lang="en-US" sz="1800" dirty="0">
                <a:ea typeface="+mn-ea"/>
              </a:rPr>
              <a:t>e</a:t>
            </a:r>
            <a:r>
              <a:rPr lang="en-DE" sz="1800" dirty="0">
                <a:ea typeface="+mn-ea"/>
              </a:rPr>
              <a:t> </a:t>
            </a:r>
            <a:r>
              <a:rPr lang="en-US" sz="1800" dirty="0">
                <a:ea typeface="+mn-ea"/>
              </a:rPr>
              <a:t>d</a:t>
            </a:r>
            <a:r>
              <a:rPr lang="en-DE" sz="1800" dirty="0">
                <a:ea typeface="+mn-ea"/>
              </a:rPr>
              <a:t>o</a:t>
            </a:r>
            <a:r>
              <a:rPr lang="en-US" sz="1800" dirty="0">
                <a:ea typeface="+mn-ea"/>
              </a:rPr>
              <a:t>m</a:t>
            </a:r>
            <a:r>
              <a:rPr lang="en-DE" sz="1800" dirty="0">
                <a:ea typeface="+mn-ea"/>
              </a:rPr>
              <a:t>a</a:t>
            </a:r>
            <a:r>
              <a:rPr lang="en-US" sz="1800" dirty="0" err="1">
                <a:ea typeface="+mn-ea"/>
              </a:rPr>
              <a:t>i</a:t>
            </a:r>
            <a:r>
              <a:rPr lang="en-DE" sz="1800" dirty="0">
                <a:ea typeface="+mn-ea"/>
              </a:rPr>
              <a:t>n</a:t>
            </a:r>
            <a:r>
              <a:rPr lang="en-US" sz="1800" dirty="0">
                <a:ea typeface="+mn-ea"/>
              </a:rPr>
              <a:t>s</a:t>
            </a:r>
            <a:r>
              <a:rPr lang="en-DE" sz="1800" dirty="0">
                <a:ea typeface="+mn-ea"/>
              </a:rPr>
              <a:t> </a:t>
            </a:r>
            <a:r>
              <a:rPr lang="en-US" sz="1800" dirty="0">
                <a:ea typeface="+mn-ea"/>
              </a:rPr>
              <a:t>o</a:t>
            </a:r>
            <a:r>
              <a:rPr lang="en-DE" sz="1800" dirty="0">
                <a:ea typeface="+mn-ea"/>
              </a:rPr>
              <a:t>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Food intake and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Agricultural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Biodiversity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GHG emissions</a:t>
            </a:r>
            <a:endParaRPr lang="en-DE" sz="1800" dirty="0"/>
          </a:p>
          <a:p>
            <a:endParaRPr lang="en-DE" sz="1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871C1B-69C2-4E85-AA70-1D86647BE62C}"/>
              </a:ext>
            </a:extLst>
          </p:cNvPr>
          <p:cNvGrpSpPr/>
          <p:nvPr/>
        </p:nvGrpSpPr>
        <p:grpSpPr>
          <a:xfrm>
            <a:off x="3251200" y="4895850"/>
            <a:ext cx="7800622" cy="1577691"/>
            <a:chOff x="3251200" y="1712378"/>
            <a:chExt cx="7800622" cy="157769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D6C0BC-7EAB-45A5-9DB2-F974E79AE127}"/>
                </a:ext>
              </a:extLst>
            </p:cNvPr>
            <p:cNvSpPr/>
            <p:nvPr/>
          </p:nvSpPr>
          <p:spPr>
            <a:xfrm>
              <a:off x="3251200" y="1818387"/>
              <a:ext cx="314959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DE" b="1" dirty="0">
                  <a:solidFill>
                    <a:srgbClr val="000000"/>
                  </a:solidFill>
                  <a:latin typeface="Arial"/>
                  <a:cs typeface="Arial"/>
                </a:rPr>
                <a:t>S</a:t>
              </a:r>
              <a:r>
                <a:rPr lang="en-US" b="1" dirty="0" err="1">
                  <a:solidFill>
                    <a:srgbClr val="000000"/>
                  </a:solidFill>
                  <a:latin typeface="Arial"/>
                  <a:cs typeface="Arial"/>
                </a:rPr>
                <a:t>cenario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 characteristics </a:t>
              </a:r>
              <a:endParaRPr lang="en-DE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as delineated in the 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modelling protocol 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and based on the SDP narrative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s</a:t>
              </a:r>
              <a:endParaRPr lang="en-US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06ED0F3-D19B-4E96-A2D6-CCDA1F0AA6F9}"/>
                </a:ext>
              </a:extLst>
            </p:cNvPr>
            <p:cNvSpPr/>
            <p:nvPr/>
          </p:nvSpPr>
          <p:spPr>
            <a:xfrm>
              <a:off x="7902228" y="1812741"/>
              <a:ext cx="31495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DE" b="1" dirty="0">
                  <a:solidFill>
                    <a:srgbClr val="000000"/>
                  </a:solidFill>
                  <a:latin typeface="Arial"/>
                  <a:cs typeface="Arial"/>
                </a:rPr>
                <a:t>Scenario quantifications</a:t>
              </a:r>
            </a:p>
            <a:p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a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s modelled by </a:t>
              </a:r>
              <a:r>
                <a:rPr lang="en-DE" b="1" dirty="0">
                  <a:solidFill>
                    <a:srgbClr val="000000"/>
                  </a:solidFill>
                  <a:latin typeface="Arial"/>
                  <a:cs typeface="Arial"/>
                </a:rPr>
                <a:t>IMAGE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 and </a:t>
              </a:r>
              <a:r>
                <a:rPr lang="en-DE" b="1" dirty="0">
                  <a:solidFill>
                    <a:srgbClr val="000000"/>
                  </a:solidFill>
                  <a:latin typeface="Arial"/>
                  <a:cs typeface="Arial"/>
                </a:rPr>
                <a:t>REMIND-MAgPIE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 based 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o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n harmonized 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d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r</a:t>
              </a:r>
              <a:r>
                <a:rPr lang="en-US" dirty="0" err="1">
                  <a:solidFill>
                    <a:srgbClr val="000000"/>
                  </a:solidFill>
                  <a:latin typeface="Arial"/>
                  <a:cs typeface="Arial"/>
                </a:rPr>
                <a:t>i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v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e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r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s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a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n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d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m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o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d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e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l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-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s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p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e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c</a:t>
              </a:r>
              <a:r>
                <a:rPr lang="en-US" dirty="0" err="1">
                  <a:solidFill>
                    <a:srgbClr val="000000"/>
                  </a:solidFill>
                  <a:latin typeface="Arial"/>
                  <a:cs typeface="Arial"/>
                </a:rPr>
                <a:t>i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f</a:t>
              </a:r>
              <a:r>
                <a:rPr lang="en-US" dirty="0" err="1">
                  <a:solidFill>
                    <a:srgbClr val="000000"/>
                  </a:solidFill>
                  <a:latin typeface="Arial"/>
                  <a:cs typeface="Arial"/>
                </a:rPr>
                <a:t>i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c 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a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s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s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u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m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p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t</a:t>
              </a:r>
              <a:r>
                <a:rPr lang="en-DE" dirty="0" err="1">
                  <a:solidFill>
                    <a:srgbClr val="000000"/>
                  </a:solidFill>
                  <a:latin typeface="Arial"/>
                  <a:cs typeface="Arial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o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n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s</a:t>
              </a:r>
              <a:r>
                <a:rPr lang="en-DE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A5F7234-EFF8-4404-BC8A-2003410F8B15}"/>
                </a:ext>
              </a:extLst>
            </p:cNvPr>
            <p:cNvSpPr/>
            <p:nvPr/>
          </p:nvSpPr>
          <p:spPr>
            <a:xfrm>
              <a:off x="6717894" y="1712378"/>
              <a:ext cx="61507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DE" sz="2000" b="1" dirty="0">
                  <a:solidFill>
                    <a:srgbClr val="000000"/>
                  </a:solidFill>
                  <a:latin typeface="Arial"/>
                  <a:cs typeface="Arial"/>
                </a:rPr>
                <a:t>&amp;</a:t>
              </a:r>
              <a:r>
                <a:rPr lang="en-US" sz="2000" b="1" dirty="0">
                  <a:solidFill>
                    <a:srgbClr val="000000"/>
                  </a:solidFill>
                  <a:latin typeface="Arial"/>
                  <a:cs typeface="Arial"/>
                </a:rPr>
                <a:t>  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6C033AA-FAB7-4BDA-8C6B-F77161E2F336}"/>
              </a:ext>
            </a:extLst>
          </p:cNvPr>
          <p:cNvSpPr/>
          <p:nvPr/>
        </p:nvSpPr>
        <p:spPr>
          <a:xfrm>
            <a:off x="3251200" y="4491398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Joint presentation of:</a:t>
            </a:r>
            <a:endParaRPr lang="en-US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20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AE9508-BA7C-4EC9-A46C-BB368770548E}"/>
              </a:ext>
            </a:extLst>
          </p:cNvPr>
          <p:cNvSpPr/>
          <p:nvPr/>
        </p:nvSpPr>
        <p:spPr>
          <a:xfrm>
            <a:off x="173620" y="5724526"/>
            <a:ext cx="11904081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6628614-22A7-45CE-831F-89ECA5305D4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539518327"/>
              </p:ext>
            </p:extLst>
          </p:nvPr>
        </p:nvGraphicFramePr>
        <p:xfrm>
          <a:off x="252048" y="991258"/>
          <a:ext cx="11715531" cy="5569499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736583">
                  <a:extLst>
                    <a:ext uri="{9D8B030D-6E8A-4147-A177-3AD203B41FA5}">
                      <a16:colId xmlns:a16="http://schemas.microsoft.com/office/drawing/2014/main" val="1990345837"/>
                    </a:ext>
                  </a:extLst>
                </a:gridCol>
                <a:gridCol w="3160342">
                  <a:extLst>
                    <a:ext uri="{9D8B030D-6E8A-4147-A177-3AD203B41FA5}">
                      <a16:colId xmlns:a16="http://schemas.microsoft.com/office/drawing/2014/main" val="1961698427"/>
                    </a:ext>
                  </a:extLst>
                </a:gridCol>
                <a:gridCol w="165545">
                  <a:extLst>
                    <a:ext uri="{9D8B030D-6E8A-4147-A177-3AD203B41FA5}">
                      <a16:colId xmlns:a16="http://schemas.microsoft.com/office/drawing/2014/main" val="1338326527"/>
                    </a:ext>
                  </a:extLst>
                </a:gridCol>
                <a:gridCol w="3325887">
                  <a:extLst>
                    <a:ext uri="{9D8B030D-6E8A-4147-A177-3AD203B41FA5}">
                      <a16:colId xmlns:a16="http://schemas.microsoft.com/office/drawing/2014/main" val="2081904798"/>
                    </a:ext>
                  </a:extLst>
                </a:gridCol>
                <a:gridCol w="3327174">
                  <a:extLst>
                    <a:ext uri="{9D8B030D-6E8A-4147-A177-3AD203B41FA5}">
                      <a16:colId xmlns:a16="http://schemas.microsoft.com/office/drawing/2014/main" val="141903493"/>
                    </a:ext>
                  </a:extLst>
                </a:gridCol>
              </a:tblGrid>
              <a:tr h="245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</a:rPr>
                        <a:t>Characteristics</a:t>
                      </a:r>
                      <a:endParaRPr lang="en-DE" sz="1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</a:rPr>
                        <a:t>Economy-driven Innovation</a:t>
                      </a:r>
                      <a:r>
                        <a:rPr lang="en-DE" sz="1500" b="1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SDP-EI</a:t>
                      </a:r>
                      <a:r>
                        <a:rPr lang="en-DE" sz="1500" b="1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DE" sz="1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DE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</a:rPr>
                        <a:t>Resilient Communities</a:t>
                      </a:r>
                      <a:r>
                        <a:rPr lang="en-DE" sz="1500" b="1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SDP-RC</a:t>
                      </a:r>
                      <a:r>
                        <a:rPr lang="en-DE" sz="1500" b="1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DE" sz="1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</a:rPr>
                        <a:t>Managing the Global Commons</a:t>
                      </a:r>
                      <a:r>
                        <a:rPr lang="en-DE" sz="1500" b="1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SDP-MC</a:t>
                      </a:r>
                      <a:r>
                        <a:rPr lang="en-DE" sz="1500" b="1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DE" sz="1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3957"/>
                  </a:ext>
                </a:extLst>
              </a:tr>
              <a:tr h="18733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General</a:t>
                      </a:r>
                      <a:endParaRPr lang="en-DE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435980"/>
                  </a:ext>
                </a:extLst>
              </a:tr>
              <a:tr h="478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GDP growth rate</a:t>
                      </a:r>
                      <a:endParaRPr lang="en-DE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DE" sz="1200" dirty="0">
                          <a:effectLst/>
                        </a:rPr>
                        <a:t>H</a:t>
                      </a:r>
                      <a:r>
                        <a:rPr lang="en-US" sz="1200" dirty="0" err="1">
                          <a:effectLst/>
                        </a:rPr>
                        <a:t>igh</a:t>
                      </a:r>
                      <a:r>
                        <a:rPr lang="en-US" sz="1200" dirty="0">
                          <a:effectLst/>
                        </a:rPr>
                        <a:t> in all regions</a:t>
                      </a:r>
                      <a:r>
                        <a:rPr lang="en-DE" sz="1200" dirty="0">
                          <a:effectLst/>
                        </a:rPr>
                        <a:t>;</a:t>
                      </a:r>
                      <a:r>
                        <a:rPr lang="en-US" sz="1200" dirty="0">
                          <a:effectLst/>
                        </a:rPr>
                        <a:t> medium to strong convergence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DE" sz="1200" dirty="0">
                          <a:effectLst/>
                        </a:rPr>
                        <a:t>P</a:t>
                      </a:r>
                      <a:r>
                        <a:rPr lang="en-US" sz="1200" dirty="0" err="1">
                          <a:effectLst/>
                        </a:rPr>
                        <a:t>ost</a:t>
                      </a:r>
                      <a:r>
                        <a:rPr lang="en-US" sz="1200" dirty="0">
                          <a:effectLst/>
                        </a:rPr>
                        <a:t>-growth in developed countries</a:t>
                      </a:r>
                      <a:r>
                        <a:rPr lang="en-DE" sz="1200" dirty="0">
                          <a:effectLst/>
                        </a:rPr>
                        <a:t>;</a:t>
                      </a:r>
                      <a:r>
                        <a:rPr lang="en-US" sz="1200" dirty="0">
                          <a:effectLst/>
                        </a:rPr>
                        <a:t> medium to high in other countries</a:t>
                      </a:r>
                      <a:r>
                        <a:rPr lang="en-DE" sz="1200" dirty="0">
                          <a:effectLst/>
                        </a:rPr>
                        <a:t>;</a:t>
                      </a:r>
                      <a:r>
                        <a:rPr lang="en-US" sz="1200" dirty="0">
                          <a:effectLst/>
                        </a:rPr>
                        <a:t> strong convergence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DE" sz="1200" dirty="0">
                          <a:effectLst/>
                        </a:rPr>
                        <a:t>M</a:t>
                      </a:r>
                      <a:r>
                        <a:rPr lang="en-US" sz="1200" dirty="0" err="1">
                          <a:effectLst/>
                        </a:rPr>
                        <a:t>oderate</a:t>
                      </a:r>
                      <a:r>
                        <a:rPr lang="en-US" sz="1200" dirty="0">
                          <a:effectLst/>
                        </a:rPr>
                        <a:t> in developed countries</a:t>
                      </a:r>
                      <a:r>
                        <a:rPr lang="en-DE" sz="1200" dirty="0">
                          <a:effectLst/>
                        </a:rPr>
                        <a:t>;</a:t>
                      </a:r>
                      <a:r>
                        <a:rPr lang="en-US" sz="1200" dirty="0">
                          <a:effectLst/>
                        </a:rPr>
                        <a:t> high in other countries</a:t>
                      </a:r>
                      <a:r>
                        <a:rPr lang="en-DE" sz="1200" dirty="0">
                          <a:effectLst/>
                        </a:rPr>
                        <a:t>;</a:t>
                      </a:r>
                      <a:r>
                        <a:rPr lang="en-US" sz="1200" dirty="0">
                          <a:effectLst/>
                        </a:rPr>
                        <a:t> strong convergence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extLst>
                  <a:ext uri="{0D108BD9-81ED-4DB2-BD59-A6C34878D82A}">
                    <a16:rowId xmlns:a16="http://schemas.microsoft.com/office/drawing/2014/main" val="3220732119"/>
                  </a:ext>
                </a:extLst>
              </a:tr>
              <a:tr h="198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Trade</a:t>
                      </a:r>
                      <a:endParaRPr lang="en-DE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DE" sz="1200">
                          <a:effectLst/>
                        </a:rPr>
                        <a:t>G</a:t>
                      </a:r>
                      <a:r>
                        <a:rPr lang="en-US" sz="1200">
                          <a:effectLst/>
                        </a:rPr>
                        <a:t>lobalized</a:t>
                      </a:r>
                      <a:endParaRPr lang="en-DE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DE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DE" sz="1200" dirty="0">
                          <a:effectLst/>
                        </a:rPr>
                        <a:t>R</a:t>
                      </a:r>
                      <a:r>
                        <a:rPr lang="en-US" sz="1200" dirty="0" err="1">
                          <a:effectLst/>
                        </a:rPr>
                        <a:t>egionalized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DE" sz="1200" dirty="0">
                          <a:effectLst/>
                        </a:rPr>
                        <a:t>G</a:t>
                      </a:r>
                      <a:r>
                        <a:rPr lang="en-US" sz="1200" dirty="0" err="1">
                          <a:effectLst/>
                        </a:rPr>
                        <a:t>lobalized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extLst>
                  <a:ext uri="{0D108BD9-81ED-4DB2-BD59-A6C34878D82A}">
                    <a16:rowId xmlns:a16="http://schemas.microsoft.com/office/drawing/2014/main" val="1767861155"/>
                  </a:ext>
                </a:extLst>
              </a:tr>
              <a:tr h="18733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Food demand</a:t>
                      </a:r>
                      <a:endParaRPr lang="en-DE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30258"/>
                  </a:ext>
                </a:extLst>
              </a:tr>
              <a:tr h="526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Dietary patterns</a:t>
                      </a:r>
                      <a:endParaRPr lang="en-DE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Partial substitution of</a:t>
                      </a:r>
                      <a:r>
                        <a:rPr lang="en-DE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livestock products with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animal-free alternatives</a:t>
                      </a:r>
                      <a:r>
                        <a:rPr lang="en-DE" sz="1200" dirty="0">
                          <a:effectLst/>
                        </a:rPr>
                        <a:t>; </a:t>
                      </a:r>
                      <a:r>
                        <a:rPr lang="en-US" sz="1200" dirty="0">
                          <a:effectLst/>
                        </a:rPr>
                        <a:t>overcoming hunger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Fast transition to sustainable and healthy diets</a:t>
                      </a:r>
                      <a:r>
                        <a:rPr lang="en-DE" sz="1200">
                          <a:effectLst/>
                        </a:rPr>
                        <a:t>;</a:t>
                      </a:r>
                      <a:r>
                        <a:rPr lang="en-US" sz="1200">
                          <a:effectLst/>
                        </a:rPr>
                        <a:t> overcoming hunger and overnutrition 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Fast transition to sustainable and healthy diets</a:t>
                      </a:r>
                      <a:r>
                        <a:rPr lang="en-DE" sz="1200" dirty="0">
                          <a:effectLst/>
                        </a:rPr>
                        <a:t>;</a:t>
                      </a:r>
                      <a:r>
                        <a:rPr lang="en-US" sz="1200" dirty="0">
                          <a:effectLst/>
                        </a:rPr>
                        <a:t> overcoming hunger and overnutrition 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Medium-paced transition to sustainable and healthy</a:t>
                      </a:r>
                      <a:r>
                        <a:rPr lang="en-DE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diets</a:t>
                      </a:r>
                      <a:r>
                        <a:rPr lang="en-DE" sz="1200" dirty="0">
                          <a:effectLst/>
                        </a:rPr>
                        <a:t>;</a:t>
                      </a:r>
                      <a:r>
                        <a:rPr lang="en-US" sz="1200" dirty="0">
                          <a:effectLst/>
                        </a:rPr>
                        <a:t> overcoming hunger and</a:t>
                      </a:r>
                      <a:r>
                        <a:rPr lang="en-DE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overnutrition 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extLst>
                  <a:ext uri="{0D108BD9-81ED-4DB2-BD59-A6C34878D82A}">
                    <a16:rowId xmlns:a16="http://schemas.microsoft.com/office/drawing/2014/main" val="2978620266"/>
                  </a:ext>
                </a:extLst>
              </a:tr>
              <a:tr h="198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Food waste</a:t>
                      </a:r>
                      <a:endParaRPr lang="en-DE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Minor reduction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Strong reduction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Strong reduction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Medium reduction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extLst>
                  <a:ext uri="{0D108BD9-81ED-4DB2-BD59-A6C34878D82A}">
                    <a16:rowId xmlns:a16="http://schemas.microsoft.com/office/drawing/2014/main" val="3421252628"/>
                  </a:ext>
                </a:extLst>
              </a:tr>
              <a:tr h="18733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Ecosystem protection</a:t>
                      </a:r>
                      <a:endParaRPr lang="en-DE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610091"/>
                  </a:ext>
                </a:extLst>
              </a:tr>
              <a:tr h="5862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DE" sz="1100" b="1" dirty="0">
                          <a:effectLst/>
                        </a:rPr>
                        <a:t>Land protection</a:t>
                      </a:r>
                      <a:endParaRPr lang="en-DE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Strong</a:t>
                      </a:r>
                      <a:r>
                        <a:rPr lang="en-DE" sz="1200" dirty="0">
                          <a:effectLst/>
                        </a:rPr>
                        <a:t>; </a:t>
                      </a:r>
                      <a:r>
                        <a:rPr lang="en-US" sz="1200" dirty="0">
                          <a:effectLst/>
                        </a:rPr>
                        <a:t>focus</a:t>
                      </a:r>
                      <a:r>
                        <a:rPr lang="en-DE" sz="1200" dirty="0">
                          <a:effectLst/>
                        </a:rPr>
                        <a:t> on</a:t>
                      </a:r>
                      <a:r>
                        <a:rPr lang="en-US" sz="1200" dirty="0">
                          <a:effectLst/>
                        </a:rPr>
                        <a:t> carbon</a:t>
                      </a:r>
                      <a:r>
                        <a:rPr lang="en-DE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sequestration and</a:t>
                      </a:r>
                      <a:r>
                        <a:rPr lang="en-DE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price-based policy</a:t>
                      </a:r>
                      <a:r>
                        <a:rPr lang="en-DE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instruments</a:t>
                      </a:r>
                      <a:r>
                        <a:rPr lang="en-DE" sz="1200" dirty="0">
                          <a:effectLst/>
                        </a:rPr>
                        <a:t>; </a:t>
                      </a:r>
                      <a:r>
                        <a:rPr lang="en-US" sz="1200" dirty="0">
                          <a:effectLst/>
                        </a:rPr>
                        <a:t>peatland protection and restoration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Medium</a:t>
                      </a:r>
                      <a:r>
                        <a:rPr lang="en-DE" sz="1200" dirty="0">
                          <a:effectLst/>
                        </a:rPr>
                        <a:t>; </a:t>
                      </a:r>
                      <a:r>
                        <a:rPr lang="en-US" sz="1200" dirty="0">
                          <a:effectLst/>
                        </a:rPr>
                        <a:t>focus on biodiversity</a:t>
                      </a:r>
                      <a:r>
                        <a:rPr lang="en-DE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 regulatory policy</a:t>
                      </a:r>
                      <a:r>
                        <a:rPr lang="en-DE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instruments</a:t>
                      </a:r>
                      <a:r>
                        <a:rPr lang="en-DE" sz="1200" dirty="0">
                          <a:effectLst/>
                        </a:rPr>
                        <a:t>; </a:t>
                      </a:r>
                      <a:r>
                        <a:rPr lang="en-US" sz="1200" dirty="0">
                          <a:effectLst/>
                        </a:rPr>
                        <a:t>peatland protection and restoration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Co-existence</a:t>
                      </a:r>
                      <a:r>
                        <a:rPr lang="en-DE" sz="1200" dirty="0">
                          <a:effectLst/>
                        </a:rPr>
                        <a:t>; </a:t>
                      </a:r>
                      <a:r>
                        <a:rPr lang="en-US" sz="1200" dirty="0">
                          <a:effectLst/>
                        </a:rPr>
                        <a:t>focus on biodiversity in</a:t>
                      </a:r>
                      <a:r>
                        <a:rPr lang="en-DE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managed landscapes and</a:t>
                      </a:r>
                      <a:r>
                        <a:rPr lang="en-DE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in vulnerable habitats,</a:t>
                      </a:r>
                      <a:r>
                        <a:rPr lang="en-DE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mix of policy instruments</a:t>
                      </a:r>
                      <a:r>
                        <a:rPr lang="en-DE" sz="1200" dirty="0">
                          <a:effectLst/>
                        </a:rPr>
                        <a:t>; </a:t>
                      </a:r>
                      <a:r>
                        <a:rPr lang="en-US" sz="1200" dirty="0">
                          <a:effectLst/>
                        </a:rPr>
                        <a:t>peatland protection and restoration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extLst>
                  <a:ext uri="{0D108BD9-81ED-4DB2-BD59-A6C34878D82A}">
                    <a16:rowId xmlns:a16="http://schemas.microsoft.com/office/drawing/2014/main" val="2922314128"/>
                  </a:ext>
                </a:extLst>
              </a:tr>
              <a:tr h="368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Environmental flow protection</a:t>
                      </a:r>
                      <a:endParaRPr lang="en-DE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Very high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High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Very high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extLst>
                  <a:ext uri="{0D108BD9-81ED-4DB2-BD59-A6C34878D82A}">
                    <a16:rowId xmlns:a16="http://schemas.microsoft.com/office/drawing/2014/main" val="3712006209"/>
                  </a:ext>
                </a:extLst>
              </a:tr>
              <a:tr h="18733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Agricultural management</a:t>
                      </a:r>
                      <a:endParaRPr lang="en-DE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709634"/>
                  </a:ext>
                </a:extLst>
              </a:tr>
              <a:tr h="392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DE" sz="1100" b="1" dirty="0">
                          <a:effectLst/>
                        </a:rPr>
                        <a:t>A</a:t>
                      </a:r>
                      <a:r>
                        <a:rPr lang="en-US" sz="1100" b="1" dirty="0">
                          <a:effectLst/>
                        </a:rPr>
                        <a:t>g</a:t>
                      </a:r>
                      <a:r>
                        <a:rPr lang="en-DE" sz="1100" b="1" dirty="0">
                          <a:effectLst/>
                        </a:rPr>
                        <a:t>r</a:t>
                      </a:r>
                      <a:r>
                        <a:rPr lang="en-US" sz="1100" b="1" dirty="0" err="1">
                          <a:effectLst/>
                        </a:rPr>
                        <a:t>i</a:t>
                      </a:r>
                      <a:r>
                        <a:rPr lang="en-DE" sz="1100" b="1" dirty="0">
                          <a:effectLst/>
                        </a:rPr>
                        <a:t>c</a:t>
                      </a:r>
                      <a:r>
                        <a:rPr lang="en-US" sz="1100" b="1" dirty="0">
                          <a:effectLst/>
                        </a:rPr>
                        <a:t>u</a:t>
                      </a:r>
                      <a:r>
                        <a:rPr lang="en-DE" sz="1100" b="1" dirty="0">
                          <a:effectLst/>
                        </a:rPr>
                        <a:t>l</a:t>
                      </a:r>
                      <a:r>
                        <a:rPr lang="en-US" sz="1100" b="1" dirty="0">
                          <a:effectLst/>
                        </a:rPr>
                        <a:t>t</a:t>
                      </a:r>
                      <a:r>
                        <a:rPr lang="en-DE" sz="1100" b="1" dirty="0">
                          <a:effectLst/>
                        </a:rPr>
                        <a:t>u</a:t>
                      </a:r>
                      <a:r>
                        <a:rPr lang="en-US" sz="1100" b="1" dirty="0">
                          <a:effectLst/>
                        </a:rPr>
                        <a:t>r</a:t>
                      </a:r>
                      <a:r>
                        <a:rPr lang="en-DE" sz="1100" b="1" dirty="0">
                          <a:effectLst/>
                        </a:rPr>
                        <a:t>a</a:t>
                      </a:r>
                      <a:r>
                        <a:rPr lang="en-US" sz="1100" b="1" dirty="0">
                          <a:effectLst/>
                        </a:rPr>
                        <a:t>l</a:t>
                      </a:r>
                      <a:r>
                        <a:rPr lang="en-DE" sz="1100" b="1" dirty="0">
                          <a:effectLst/>
                        </a:rPr>
                        <a:t> </a:t>
                      </a:r>
                      <a:r>
                        <a:rPr lang="en-US" sz="1100" b="1" dirty="0">
                          <a:effectLst/>
                        </a:rPr>
                        <a:t>p</a:t>
                      </a:r>
                      <a:r>
                        <a:rPr lang="en-DE" sz="1100" b="1" dirty="0">
                          <a:effectLst/>
                        </a:rPr>
                        <a:t>r</a:t>
                      </a:r>
                      <a:r>
                        <a:rPr lang="en-US" sz="1100" b="1" dirty="0">
                          <a:effectLst/>
                        </a:rPr>
                        <a:t>o</a:t>
                      </a:r>
                      <a:r>
                        <a:rPr lang="en-DE" sz="1100" b="1" dirty="0">
                          <a:effectLst/>
                        </a:rPr>
                        <a:t>d</a:t>
                      </a:r>
                      <a:r>
                        <a:rPr lang="en-US" sz="1100" b="1" dirty="0">
                          <a:effectLst/>
                        </a:rPr>
                        <a:t>u</a:t>
                      </a:r>
                      <a:r>
                        <a:rPr lang="en-DE" sz="1100" b="1" dirty="0">
                          <a:effectLst/>
                        </a:rPr>
                        <a:t>c</a:t>
                      </a:r>
                      <a:r>
                        <a:rPr lang="en-US" sz="1100" b="1" dirty="0">
                          <a:effectLst/>
                        </a:rPr>
                        <a:t>t</a:t>
                      </a:r>
                      <a:r>
                        <a:rPr lang="en-DE" sz="1100" b="1" dirty="0" err="1">
                          <a:effectLst/>
                        </a:rPr>
                        <a:t>i</a:t>
                      </a:r>
                      <a:r>
                        <a:rPr lang="en-US" sz="1100" b="1" dirty="0">
                          <a:effectLst/>
                        </a:rPr>
                        <a:t>v</a:t>
                      </a:r>
                      <a:r>
                        <a:rPr lang="en-DE" sz="1100" b="1" dirty="0" err="1">
                          <a:effectLst/>
                        </a:rPr>
                        <a:t>i</a:t>
                      </a:r>
                      <a:r>
                        <a:rPr lang="en-US" sz="1100" b="1" dirty="0">
                          <a:effectLst/>
                        </a:rPr>
                        <a:t>t</a:t>
                      </a:r>
                      <a:r>
                        <a:rPr lang="en-DE" sz="1100" b="1" dirty="0">
                          <a:effectLst/>
                        </a:rPr>
                        <a:t>y</a:t>
                      </a:r>
                      <a:endParaRPr lang="en-DE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High increase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Convergence: increase in low productive systems, stable yields in efficient systems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Medium increase</a:t>
                      </a:r>
                      <a:endParaRPr lang="en-DE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extLst>
                  <a:ext uri="{0D108BD9-81ED-4DB2-BD59-A6C34878D82A}">
                    <a16:rowId xmlns:a16="http://schemas.microsoft.com/office/drawing/2014/main" val="769390430"/>
                  </a:ext>
                </a:extLst>
              </a:tr>
              <a:tr h="323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Nitrogen use efficiency</a:t>
                      </a:r>
                      <a:endParaRPr lang="en-DE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DE" sz="1200" dirty="0">
                          <a:effectLst/>
                        </a:rPr>
                        <a:t>H</a:t>
                      </a:r>
                      <a:r>
                        <a:rPr lang="en-US" sz="1200" dirty="0" err="1">
                          <a:effectLst/>
                        </a:rPr>
                        <a:t>igh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DE" sz="1200" dirty="0">
                          <a:effectLst/>
                        </a:rPr>
                        <a:t>M</a:t>
                      </a:r>
                      <a:r>
                        <a:rPr lang="en-US" sz="1200" dirty="0" err="1">
                          <a:effectLst/>
                        </a:rPr>
                        <a:t>edium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DE" sz="1200" dirty="0">
                          <a:effectLst/>
                        </a:rPr>
                        <a:t>H</a:t>
                      </a:r>
                      <a:r>
                        <a:rPr lang="en-US" sz="1200" dirty="0" err="1">
                          <a:effectLst/>
                        </a:rPr>
                        <a:t>igh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extLst>
                  <a:ext uri="{0D108BD9-81ED-4DB2-BD59-A6C34878D82A}">
                    <a16:rowId xmlns:a16="http://schemas.microsoft.com/office/drawing/2014/main" val="2119782888"/>
                  </a:ext>
                </a:extLst>
              </a:tr>
              <a:tr h="198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Irrigation efficiency</a:t>
                      </a:r>
                      <a:endParaRPr lang="en-DE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DE" sz="1200">
                          <a:effectLst/>
                        </a:rPr>
                        <a:t>H</a:t>
                      </a:r>
                      <a:r>
                        <a:rPr lang="en-US" sz="1200">
                          <a:effectLst/>
                        </a:rPr>
                        <a:t>igh</a:t>
                      </a:r>
                      <a:endParaRPr lang="en-DE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DE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DE" sz="1200" dirty="0">
                          <a:effectLst/>
                        </a:rPr>
                        <a:t>M</a:t>
                      </a:r>
                      <a:r>
                        <a:rPr lang="en-US" sz="1200" dirty="0" err="1">
                          <a:effectLst/>
                        </a:rPr>
                        <a:t>edium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DE" sz="1200" dirty="0">
                          <a:effectLst/>
                        </a:rPr>
                        <a:t>H</a:t>
                      </a:r>
                      <a:r>
                        <a:rPr lang="en-US" sz="1200" dirty="0" err="1">
                          <a:effectLst/>
                        </a:rPr>
                        <a:t>igh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extLst>
                  <a:ext uri="{0D108BD9-81ED-4DB2-BD59-A6C34878D82A}">
                    <a16:rowId xmlns:a16="http://schemas.microsoft.com/office/drawing/2014/main" val="3900969737"/>
                  </a:ext>
                </a:extLst>
              </a:tr>
              <a:tr h="18733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Land-based mitigation</a:t>
                      </a:r>
                      <a:endParaRPr lang="en-DE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613902"/>
                  </a:ext>
                </a:extLst>
              </a:tr>
              <a:tr h="5862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Re/afforestation</a:t>
                      </a:r>
                      <a:endParaRPr lang="en-DE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High carbon sequestration potential through managed plantations</a:t>
                      </a:r>
                      <a:r>
                        <a:rPr lang="en-DE" sz="1200" dirty="0">
                          <a:effectLst/>
                        </a:rPr>
                        <a:t>; </a:t>
                      </a:r>
                      <a:r>
                        <a:rPr lang="en-US" sz="1200" dirty="0">
                          <a:effectLst/>
                        </a:rPr>
                        <a:t>notable limits on land availability according to the land-sparing principle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Low carbon sequestration through deliberate re/afforestation</a:t>
                      </a:r>
                      <a:r>
                        <a:rPr lang="en-DE" sz="1200" dirty="0">
                          <a:effectLst/>
                        </a:rPr>
                        <a:t>; </a:t>
                      </a:r>
                      <a:r>
                        <a:rPr lang="en-US" sz="1200" dirty="0">
                          <a:effectLst/>
                        </a:rPr>
                        <a:t>preference for natural regrowth on abandoned land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Medium carbon sequestration potential through re/afforestation</a:t>
                      </a:r>
                      <a:r>
                        <a:rPr lang="en-DE" sz="1200" dirty="0">
                          <a:effectLst/>
                        </a:rPr>
                        <a:t>;</a:t>
                      </a:r>
                      <a:r>
                        <a:rPr lang="en-US" sz="1200" dirty="0">
                          <a:effectLst/>
                        </a:rPr>
                        <a:t> low human intervention and certain limits to land availability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extLst>
                  <a:ext uri="{0D108BD9-81ED-4DB2-BD59-A6C34878D82A}">
                    <a16:rowId xmlns:a16="http://schemas.microsoft.com/office/drawing/2014/main" val="4148374180"/>
                  </a:ext>
                </a:extLst>
              </a:tr>
              <a:tr h="245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Bioenergy (energy crops)</a:t>
                      </a:r>
                      <a:endParaRPr lang="en-DE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DE" sz="1200">
                          <a:effectLst/>
                        </a:rPr>
                        <a:t>H</a:t>
                      </a:r>
                      <a:r>
                        <a:rPr lang="en-US" sz="1200">
                          <a:effectLst/>
                        </a:rPr>
                        <a:t>igh (irrigation possible)</a:t>
                      </a:r>
                      <a:endParaRPr lang="en-DE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DE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Low (rainfed only)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DE" sz="1200" dirty="0">
                          <a:effectLst/>
                        </a:rPr>
                        <a:t>M</a:t>
                      </a:r>
                      <a:r>
                        <a:rPr lang="en-US" sz="1200" dirty="0" err="1">
                          <a:effectLst/>
                        </a:rPr>
                        <a:t>edium</a:t>
                      </a:r>
                      <a:r>
                        <a:rPr lang="en-US" sz="1200" dirty="0">
                          <a:effectLst/>
                        </a:rPr>
                        <a:t> (rainfed only)</a:t>
                      </a:r>
                      <a:endParaRPr lang="en-DE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901" marR="35901" marT="9308" marB="9308" anchor="ctr"/>
                </a:tc>
                <a:extLst>
                  <a:ext uri="{0D108BD9-81ED-4DB2-BD59-A6C34878D82A}">
                    <a16:rowId xmlns:a16="http://schemas.microsoft.com/office/drawing/2014/main" val="138094492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A5E0DC4C-49AA-4DA8-BAA5-9E806B4D8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DE" dirty="0"/>
              <a:t>x</a:t>
            </a:r>
            <a:r>
              <a:rPr lang="en-US" dirty="0"/>
              <a:t>c</a:t>
            </a:r>
            <a:r>
              <a:rPr lang="en-DE" dirty="0"/>
              <a:t>e</a:t>
            </a:r>
            <a:r>
              <a:rPr lang="en-US" dirty="0"/>
              <a:t>r</a:t>
            </a:r>
            <a:r>
              <a:rPr lang="en-DE" dirty="0"/>
              <a:t>p</a:t>
            </a:r>
            <a:r>
              <a:rPr lang="en-US" dirty="0"/>
              <a:t>t</a:t>
            </a:r>
            <a:r>
              <a:rPr lang="en-DE" dirty="0"/>
              <a:t> (</a:t>
            </a:r>
            <a:r>
              <a:rPr lang="en-US" dirty="0"/>
              <a:t>L</a:t>
            </a:r>
            <a:r>
              <a:rPr lang="en-DE" dirty="0"/>
              <a:t>&amp;</a:t>
            </a:r>
            <a:r>
              <a:rPr lang="en-US" dirty="0"/>
              <a:t>F</a:t>
            </a:r>
            <a:r>
              <a:rPr lang="en-DE" dirty="0"/>
              <a:t>)</a:t>
            </a:r>
            <a:br>
              <a:rPr lang="en-DE" dirty="0"/>
            </a:br>
            <a:r>
              <a:rPr lang="en-DE" sz="2400" dirty="0"/>
              <a:t>Modelling protocol</a:t>
            </a:r>
            <a:endParaRPr lang="en-DE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8B2A9F-D6CB-450D-8F95-C0CE8AECA139}"/>
              </a:ext>
            </a:extLst>
          </p:cNvPr>
          <p:cNvGrpSpPr>
            <a:grpSpLocks noChangeAspect="1"/>
          </p:cNvGrpSpPr>
          <p:nvPr/>
        </p:nvGrpSpPr>
        <p:grpSpPr>
          <a:xfrm>
            <a:off x="9548186" y="54564"/>
            <a:ext cx="1208080" cy="846372"/>
            <a:chOff x="4792188" y="4514123"/>
            <a:chExt cx="2081725" cy="1458439"/>
          </a:xfrm>
        </p:grpSpPr>
        <p:sp>
          <p:nvSpPr>
            <p:cNvPr id="23" name="Google Shape;213;p33">
              <a:extLst>
                <a:ext uri="{FF2B5EF4-FFF2-40B4-BE49-F238E27FC236}">
                  <a16:creationId xmlns:a16="http://schemas.microsoft.com/office/drawing/2014/main" id="{DD17CBF4-AF7B-4687-B337-A9D737113D97}"/>
                </a:ext>
              </a:extLst>
            </p:cNvPr>
            <p:cNvSpPr/>
            <p:nvPr/>
          </p:nvSpPr>
          <p:spPr>
            <a:xfrm>
              <a:off x="4792188" y="4514123"/>
              <a:ext cx="2081725" cy="1458439"/>
            </a:xfrm>
            <a:prstGeom prst="rect">
              <a:avLst/>
            </a:prstGeom>
            <a:solidFill>
              <a:srgbClr val="A2C4C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Google Shape;217;p33">
              <a:extLst>
                <a:ext uri="{FF2B5EF4-FFF2-40B4-BE49-F238E27FC236}">
                  <a16:creationId xmlns:a16="http://schemas.microsoft.com/office/drawing/2014/main" id="{ABB3E2BF-77CA-4F0B-AD28-33C40EEF950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868783" y="4575032"/>
              <a:ext cx="1928118" cy="13345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734C5A5-94A6-4EE8-B159-5A2E4D65FDF3}"/>
              </a:ext>
            </a:extLst>
          </p:cNvPr>
          <p:cNvGrpSpPr>
            <a:grpSpLocks noChangeAspect="1"/>
          </p:cNvGrpSpPr>
          <p:nvPr/>
        </p:nvGrpSpPr>
        <p:grpSpPr>
          <a:xfrm>
            <a:off x="2925295" y="54871"/>
            <a:ext cx="1208080" cy="846372"/>
            <a:chOff x="4792188" y="1329552"/>
            <a:chExt cx="2081725" cy="1458439"/>
          </a:xfrm>
        </p:grpSpPr>
        <p:sp>
          <p:nvSpPr>
            <p:cNvPr id="26" name="Google Shape;214;p33">
              <a:extLst>
                <a:ext uri="{FF2B5EF4-FFF2-40B4-BE49-F238E27FC236}">
                  <a16:creationId xmlns:a16="http://schemas.microsoft.com/office/drawing/2014/main" id="{E98C2884-955D-45A1-B1A3-19B8F603273E}"/>
                </a:ext>
              </a:extLst>
            </p:cNvPr>
            <p:cNvSpPr/>
            <p:nvPr/>
          </p:nvSpPr>
          <p:spPr>
            <a:xfrm>
              <a:off x="4792188" y="1329552"/>
              <a:ext cx="2081725" cy="1458439"/>
            </a:xfrm>
            <a:prstGeom prst="rect">
              <a:avLst/>
            </a:prstGeom>
            <a:solidFill>
              <a:srgbClr val="7B7BE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" name="Google Shape;215;p33">
              <a:extLst>
                <a:ext uri="{FF2B5EF4-FFF2-40B4-BE49-F238E27FC236}">
                  <a16:creationId xmlns:a16="http://schemas.microsoft.com/office/drawing/2014/main" id="{EDCDBB4E-35E5-49BD-88DF-3232512D11A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64487" y="1387070"/>
              <a:ext cx="1936715" cy="13400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C43F1B-C6A4-40A7-B7F8-95F9C7306C51}"/>
              </a:ext>
            </a:extLst>
          </p:cNvPr>
          <p:cNvGrpSpPr>
            <a:grpSpLocks noChangeAspect="1"/>
          </p:cNvGrpSpPr>
          <p:nvPr/>
        </p:nvGrpSpPr>
        <p:grpSpPr>
          <a:xfrm>
            <a:off x="6125660" y="53064"/>
            <a:ext cx="1208080" cy="846372"/>
            <a:chOff x="4792188" y="2921846"/>
            <a:chExt cx="2081725" cy="1458439"/>
          </a:xfrm>
        </p:grpSpPr>
        <p:sp>
          <p:nvSpPr>
            <p:cNvPr id="25" name="Google Shape;212;p33">
              <a:extLst>
                <a:ext uri="{FF2B5EF4-FFF2-40B4-BE49-F238E27FC236}">
                  <a16:creationId xmlns:a16="http://schemas.microsoft.com/office/drawing/2014/main" id="{45E0B957-EA9F-4EAC-8A24-CA278EC10F16}"/>
                </a:ext>
              </a:extLst>
            </p:cNvPr>
            <p:cNvSpPr/>
            <p:nvPr/>
          </p:nvSpPr>
          <p:spPr>
            <a:xfrm>
              <a:off x="4792188" y="2921846"/>
              <a:ext cx="2081725" cy="1458439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" name="Google Shape;216;p33">
              <a:extLst>
                <a:ext uri="{FF2B5EF4-FFF2-40B4-BE49-F238E27FC236}">
                  <a16:creationId xmlns:a16="http://schemas.microsoft.com/office/drawing/2014/main" id="{2D91E18D-EC39-45A7-BB03-5EDA16DD087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64487" y="2983802"/>
              <a:ext cx="1936715" cy="133457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314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D16FDA-F939-4030-9BEC-8156A56D7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997" y="612704"/>
            <a:ext cx="5580352" cy="247788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1EDAE91-2441-4298-90E9-7A3C876D501C}"/>
              </a:ext>
            </a:extLst>
          </p:cNvPr>
          <p:cNvSpPr/>
          <p:nvPr/>
        </p:nvSpPr>
        <p:spPr>
          <a:xfrm>
            <a:off x="7294880" y="5952242"/>
            <a:ext cx="4785360" cy="792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3A427B-2679-4B54-8344-C05D7894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F</a:t>
            </a:r>
            <a:r>
              <a:rPr lang="en-US" dirty="0"/>
              <a:t>o</a:t>
            </a:r>
            <a:r>
              <a:rPr lang="en-DE" dirty="0"/>
              <a:t>o</a:t>
            </a:r>
            <a:r>
              <a:rPr lang="en-US" dirty="0"/>
              <a:t>d</a:t>
            </a:r>
            <a:r>
              <a:rPr lang="en-DE" dirty="0"/>
              <a:t> </a:t>
            </a:r>
            <a:r>
              <a:rPr lang="en-US" dirty="0" err="1"/>
              <a:t>i</a:t>
            </a:r>
            <a:r>
              <a:rPr lang="en-DE" dirty="0"/>
              <a:t>n</a:t>
            </a:r>
            <a:r>
              <a:rPr lang="en-US" dirty="0"/>
              <a:t>t</a:t>
            </a:r>
            <a:r>
              <a:rPr lang="en-DE" dirty="0"/>
              <a:t>a</a:t>
            </a:r>
            <a:r>
              <a:rPr lang="en-US" dirty="0"/>
              <a:t>k</a:t>
            </a:r>
            <a:r>
              <a:rPr lang="en-DE" dirty="0"/>
              <a:t>e </a:t>
            </a:r>
            <a:r>
              <a:rPr lang="en-US" dirty="0"/>
              <a:t>a</a:t>
            </a:r>
            <a:r>
              <a:rPr lang="en-DE" dirty="0"/>
              <a:t>n</a:t>
            </a:r>
            <a:r>
              <a:rPr lang="en-US" dirty="0"/>
              <a:t>d</a:t>
            </a:r>
            <a:r>
              <a:rPr lang="en-DE" dirty="0"/>
              <a:t> </a:t>
            </a:r>
            <a:r>
              <a:rPr lang="en-US" dirty="0"/>
              <a:t>d</a:t>
            </a:r>
            <a:r>
              <a:rPr lang="en-DE" dirty="0" err="1"/>
              <a:t>emand</a:t>
            </a:r>
            <a:endParaRPr lang="en-DE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90EC98-1554-4651-A5EB-8FAA1A159ED5}"/>
              </a:ext>
            </a:extLst>
          </p:cNvPr>
          <p:cNvGrpSpPr>
            <a:grpSpLocks noChangeAspect="1"/>
          </p:cNvGrpSpPr>
          <p:nvPr/>
        </p:nvGrpSpPr>
        <p:grpSpPr>
          <a:xfrm>
            <a:off x="477363" y="1392494"/>
            <a:ext cx="2081725" cy="4643010"/>
            <a:chOff x="1605963" y="2429756"/>
            <a:chExt cx="1521000" cy="3392388"/>
          </a:xfrm>
        </p:grpSpPr>
        <p:sp>
          <p:nvSpPr>
            <p:cNvPr id="5" name="Google Shape;213;p33">
              <a:extLst>
                <a:ext uri="{FF2B5EF4-FFF2-40B4-BE49-F238E27FC236}">
                  <a16:creationId xmlns:a16="http://schemas.microsoft.com/office/drawing/2014/main" id="{30972CFC-0FA4-4ACD-BD2E-ACEED6D458C7}"/>
                </a:ext>
              </a:extLst>
            </p:cNvPr>
            <p:cNvSpPr/>
            <p:nvPr/>
          </p:nvSpPr>
          <p:spPr>
            <a:xfrm>
              <a:off x="1605963" y="4756544"/>
              <a:ext cx="1521000" cy="1065600"/>
            </a:xfrm>
            <a:prstGeom prst="rect">
              <a:avLst/>
            </a:prstGeom>
            <a:solidFill>
              <a:srgbClr val="A2C4C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217;p33">
              <a:extLst>
                <a:ext uri="{FF2B5EF4-FFF2-40B4-BE49-F238E27FC236}">
                  <a16:creationId xmlns:a16="http://schemas.microsoft.com/office/drawing/2014/main" id="{25BC4582-534D-4D94-8169-7A27F5772C6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61927" y="4801047"/>
              <a:ext cx="1408768" cy="9751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212;p33">
              <a:extLst>
                <a:ext uri="{FF2B5EF4-FFF2-40B4-BE49-F238E27FC236}">
                  <a16:creationId xmlns:a16="http://schemas.microsoft.com/office/drawing/2014/main" id="{D2DCB109-1A83-49AC-B3EB-0FC5E83B3829}"/>
                </a:ext>
              </a:extLst>
            </p:cNvPr>
            <p:cNvSpPr/>
            <p:nvPr/>
          </p:nvSpPr>
          <p:spPr>
            <a:xfrm>
              <a:off x="1605963" y="3593156"/>
              <a:ext cx="1521000" cy="1065600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14;p33">
              <a:extLst>
                <a:ext uri="{FF2B5EF4-FFF2-40B4-BE49-F238E27FC236}">
                  <a16:creationId xmlns:a16="http://schemas.microsoft.com/office/drawing/2014/main" id="{6FFE8F1C-3828-4B48-8FE5-1665EE299308}"/>
                </a:ext>
              </a:extLst>
            </p:cNvPr>
            <p:cNvSpPr/>
            <p:nvPr/>
          </p:nvSpPr>
          <p:spPr>
            <a:xfrm>
              <a:off x="1605963" y="2429756"/>
              <a:ext cx="1521000" cy="1065600"/>
            </a:xfrm>
            <a:prstGeom prst="rect">
              <a:avLst/>
            </a:prstGeom>
            <a:solidFill>
              <a:srgbClr val="7B7BE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215;p33">
              <a:extLst>
                <a:ext uri="{FF2B5EF4-FFF2-40B4-BE49-F238E27FC236}">
                  <a16:creationId xmlns:a16="http://schemas.microsoft.com/office/drawing/2014/main" id="{69F3005D-7BF7-4E37-A231-6D34F77A40E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58788" y="2471781"/>
              <a:ext cx="1415049" cy="979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16;p33">
              <a:extLst>
                <a:ext uri="{FF2B5EF4-FFF2-40B4-BE49-F238E27FC236}">
                  <a16:creationId xmlns:a16="http://schemas.microsoft.com/office/drawing/2014/main" id="{F6D7746B-AB61-4BD7-BABD-631BE7C541E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58788" y="3638424"/>
              <a:ext cx="1415049" cy="975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E95E14E-426F-4124-ABDC-4098F2F0E77B}"/>
              </a:ext>
            </a:extLst>
          </p:cNvPr>
          <p:cNvSpPr/>
          <p:nvPr/>
        </p:nvSpPr>
        <p:spPr>
          <a:xfrm>
            <a:off x="6619668" y="272267"/>
            <a:ext cx="5419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2000" b="1" dirty="0"/>
              <a:t>Scenario assumption</a:t>
            </a:r>
            <a:r>
              <a:rPr lang="en-US" sz="2000" b="1" dirty="0"/>
              <a:t>s</a:t>
            </a:r>
            <a:r>
              <a:rPr lang="en-DE" sz="2000" b="1" dirty="0"/>
              <a:t> / </a:t>
            </a:r>
            <a:r>
              <a:rPr lang="en-US" sz="2000" b="1" dirty="0"/>
              <a:t>q</a:t>
            </a:r>
            <a:r>
              <a:rPr lang="en-DE" sz="2000" b="1" dirty="0"/>
              <a:t>u</a:t>
            </a:r>
            <a:r>
              <a:rPr lang="en-US" sz="2000" b="1" dirty="0"/>
              <a:t>a</a:t>
            </a:r>
            <a:r>
              <a:rPr lang="en-DE" sz="2000" b="1" dirty="0"/>
              <a:t>n</a:t>
            </a:r>
            <a:r>
              <a:rPr lang="en-US" sz="2000" b="1" dirty="0"/>
              <a:t>t</a:t>
            </a:r>
            <a:r>
              <a:rPr lang="en-DE" sz="2000" b="1" dirty="0" err="1"/>
              <a:t>i</a:t>
            </a:r>
            <a:r>
              <a:rPr lang="en-US" sz="2000" b="1" dirty="0"/>
              <a:t>t</a:t>
            </a:r>
            <a:r>
              <a:rPr lang="en-DE" sz="2000" b="1" dirty="0"/>
              <a:t>a</a:t>
            </a:r>
            <a:r>
              <a:rPr lang="en-US" sz="2000" b="1" dirty="0"/>
              <a:t>t</a:t>
            </a:r>
            <a:r>
              <a:rPr lang="en-DE" sz="2000" b="1" dirty="0" err="1"/>
              <a:t>i</a:t>
            </a:r>
            <a:r>
              <a:rPr lang="en-US" sz="2000" b="1" dirty="0"/>
              <a:t>v</a:t>
            </a:r>
            <a:r>
              <a:rPr lang="en-DE" sz="2000" b="1" dirty="0"/>
              <a:t>e </a:t>
            </a:r>
            <a:r>
              <a:rPr lang="en-US" sz="2000" b="1" dirty="0"/>
              <a:t>d</a:t>
            </a:r>
            <a:r>
              <a:rPr lang="en-DE" sz="2000" b="1" dirty="0"/>
              <a:t>r</a:t>
            </a:r>
            <a:r>
              <a:rPr lang="en-US" sz="2000" b="1" dirty="0" err="1"/>
              <a:t>i</a:t>
            </a:r>
            <a:r>
              <a:rPr lang="en-DE" sz="2000" b="1" dirty="0"/>
              <a:t>v</a:t>
            </a:r>
            <a:r>
              <a:rPr lang="en-US" sz="2000" b="1" dirty="0"/>
              <a:t>e</a:t>
            </a:r>
            <a:r>
              <a:rPr lang="en-DE" sz="2000" b="1" dirty="0"/>
              <a:t>r</a:t>
            </a:r>
            <a:r>
              <a:rPr lang="en-US" sz="2000" b="1" dirty="0"/>
              <a:t>s</a:t>
            </a:r>
            <a:r>
              <a:rPr lang="en-DE" sz="2000" b="1" dirty="0"/>
              <a:t>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B8D89B8-382E-4128-9AEC-C7CE7B9B5BFC}"/>
              </a:ext>
            </a:extLst>
          </p:cNvPr>
          <p:cNvGrpSpPr/>
          <p:nvPr/>
        </p:nvGrpSpPr>
        <p:grpSpPr>
          <a:xfrm>
            <a:off x="3158788" y="739729"/>
            <a:ext cx="2401384" cy="603313"/>
            <a:chOff x="3158788" y="739729"/>
            <a:chExt cx="2401384" cy="603313"/>
          </a:xfrm>
        </p:grpSpPr>
        <p:pic>
          <p:nvPicPr>
            <p:cNvPr id="25" name="Google Shape;376;p47">
              <a:extLst>
                <a:ext uri="{FF2B5EF4-FFF2-40B4-BE49-F238E27FC236}">
                  <a16:creationId xmlns:a16="http://schemas.microsoft.com/office/drawing/2014/main" id="{292DE1F1-0CA2-4EBB-8A3C-CDD496149E5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58788" y="746430"/>
              <a:ext cx="596612" cy="596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378;p47">
              <a:extLst>
                <a:ext uri="{FF2B5EF4-FFF2-40B4-BE49-F238E27FC236}">
                  <a16:creationId xmlns:a16="http://schemas.microsoft.com/office/drawing/2014/main" id="{5F3D4650-9CD2-4DF0-A3F9-90058DA56DF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348387" y="739729"/>
              <a:ext cx="618868" cy="6033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379;p47">
              <a:extLst>
                <a:ext uri="{FF2B5EF4-FFF2-40B4-BE49-F238E27FC236}">
                  <a16:creationId xmlns:a16="http://schemas.microsoft.com/office/drawing/2014/main" id="{0C271212-CF5F-41F4-BE2A-62084D31D767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756203" y="746430"/>
              <a:ext cx="596612" cy="596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26;p43">
              <a:extLst>
                <a:ext uri="{FF2B5EF4-FFF2-40B4-BE49-F238E27FC236}">
                  <a16:creationId xmlns:a16="http://schemas.microsoft.com/office/drawing/2014/main" id="{FE7EA787-8D20-4C98-8048-74995FB9272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967255" y="745962"/>
              <a:ext cx="592917" cy="5929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145;p28">
            <a:extLst>
              <a:ext uri="{FF2B5EF4-FFF2-40B4-BE49-F238E27FC236}">
                <a16:creationId xmlns:a16="http://schemas.microsoft.com/office/drawing/2014/main" id="{8ABA8ABD-7CF2-413E-8C81-DB422844CE57}"/>
              </a:ext>
            </a:extLst>
          </p:cNvPr>
          <p:cNvSpPr txBox="1"/>
          <p:nvPr/>
        </p:nvSpPr>
        <p:spPr>
          <a:xfrm>
            <a:off x="5976514" y="6101890"/>
            <a:ext cx="1132784" cy="46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000"/>
            </a:pPr>
            <a:r>
              <a:rPr lang="en-DE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dirty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GB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i="1" dirty="0">
                <a:latin typeface="Calibri" panose="020F0502020204030204"/>
                <a:ea typeface="+mn-ea"/>
                <a:cs typeface="+mn-cs"/>
              </a:rPr>
              <a:t>et al. </a:t>
            </a:r>
            <a:r>
              <a:rPr lang="en-DE" dirty="0">
                <a:latin typeface="Calibri" panose="020F0502020204030204"/>
                <a:ea typeface="+mn-ea"/>
                <a:cs typeface="+mn-cs"/>
              </a:rPr>
              <a:t>(2024), </a:t>
            </a:r>
            <a:r>
              <a:rPr lang="en-DE" i="1" dirty="0">
                <a:latin typeface="Calibri"/>
                <a:ea typeface="+mn-ea"/>
                <a:cs typeface="Calibri"/>
                <a:sym typeface="Calibri"/>
              </a:rPr>
              <a:t>ERL</a:t>
            </a:r>
            <a:endParaRPr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6EC1CB-A679-4773-9D22-7E64D0D14E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9298" y="3046744"/>
            <a:ext cx="4005749" cy="30551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684F43-B1E7-445A-A148-0CEFF2882C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26420" y="6045778"/>
            <a:ext cx="4406427" cy="755056"/>
          </a:xfrm>
          <a:prstGeom prst="rect">
            <a:avLst/>
          </a:prstGeom>
        </p:spPr>
      </p:pic>
      <p:sp>
        <p:nvSpPr>
          <p:cNvPr id="38" name="Google Shape;368;p47">
            <a:extLst>
              <a:ext uri="{FF2B5EF4-FFF2-40B4-BE49-F238E27FC236}">
                <a16:creationId xmlns:a16="http://schemas.microsoft.com/office/drawing/2014/main" id="{4E20AA47-8FF6-4114-840B-6CD509E4C130}"/>
              </a:ext>
            </a:extLst>
          </p:cNvPr>
          <p:cNvSpPr txBox="1"/>
          <p:nvPr/>
        </p:nvSpPr>
        <p:spPr>
          <a:xfrm>
            <a:off x="3025068" y="1450012"/>
            <a:ext cx="2742845" cy="4370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400"/>
            </a:pPr>
            <a:r>
              <a:rPr lang="en-DE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EI: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Sufficient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calorie intake &amp; modest reduction of food waste. Increase in animal-free meat &amp; milk alternatives. 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	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r>
              <a:rPr lang="en-DE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RC: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Rapid transition to healthy calorie intake and nutrition (EAT-Lancet diet). Very low levels of food waste.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r>
              <a:rPr lang="en-DE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MC: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Gradual transition to healthy calorie intake and nutrition (EAT-Lancet diet). Low levels of food waste.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50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31FC29-ABC9-4419-823B-27FBC7568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sustainable food and land futures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409BC5-CAD5-4DCD-8EBB-4250D5F21F7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i="1" dirty="0"/>
              <a:t>Target-seeking scenarios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264215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1EDAE91-2441-4298-90E9-7A3C876D501C}"/>
              </a:ext>
            </a:extLst>
          </p:cNvPr>
          <p:cNvSpPr/>
          <p:nvPr/>
        </p:nvSpPr>
        <p:spPr>
          <a:xfrm>
            <a:off x="7294880" y="5952242"/>
            <a:ext cx="4785360" cy="792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3A427B-2679-4B54-8344-C05D7894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DE" dirty="0"/>
              <a:t>g</a:t>
            </a:r>
            <a:r>
              <a:rPr lang="en-US" dirty="0"/>
              <a:t>r</a:t>
            </a:r>
            <a:r>
              <a:rPr lang="en-DE" dirty="0" err="1"/>
              <a:t>i</a:t>
            </a:r>
            <a:r>
              <a:rPr lang="en-US" dirty="0"/>
              <a:t>c</a:t>
            </a:r>
            <a:r>
              <a:rPr lang="en-DE" dirty="0"/>
              <a:t>u</a:t>
            </a:r>
            <a:r>
              <a:rPr lang="en-US" dirty="0"/>
              <a:t>l</a:t>
            </a:r>
            <a:r>
              <a:rPr lang="en-DE" dirty="0"/>
              <a:t>t</a:t>
            </a:r>
            <a:r>
              <a:rPr lang="en-US" dirty="0"/>
              <a:t>u</a:t>
            </a:r>
            <a:r>
              <a:rPr lang="en-DE" dirty="0"/>
              <a:t>r</a:t>
            </a:r>
            <a:r>
              <a:rPr lang="en-US" dirty="0"/>
              <a:t>a</a:t>
            </a:r>
            <a:r>
              <a:rPr lang="en-DE" dirty="0"/>
              <a:t>l </a:t>
            </a:r>
            <a:r>
              <a:rPr lang="en-US" dirty="0"/>
              <a:t>d</a:t>
            </a:r>
            <a:r>
              <a:rPr lang="en-DE" dirty="0" err="1"/>
              <a:t>emand</a:t>
            </a:r>
            <a:endParaRPr lang="en-DE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90EC98-1554-4651-A5EB-8FAA1A159ED5}"/>
              </a:ext>
            </a:extLst>
          </p:cNvPr>
          <p:cNvGrpSpPr>
            <a:grpSpLocks noChangeAspect="1"/>
          </p:cNvGrpSpPr>
          <p:nvPr/>
        </p:nvGrpSpPr>
        <p:grpSpPr>
          <a:xfrm>
            <a:off x="477363" y="1392494"/>
            <a:ext cx="2081725" cy="4643010"/>
            <a:chOff x="1605963" y="2429756"/>
            <a:chExt cx="1521000" cy="3392388"/>
          </a:xfrm>
        </p:grpSpPr>
        <p:sp>
          <p:nvSpPr>
            <p:cNvPr id="5" name="Google Shape;213;p33">
              <a:extLst>
                <a:ext uri="{FF2B5EF4-FFF2-40B4-BE49-F238E27FC236}">
                  <a16:creationId xmlns:a16="http://schemas.microsoft.com/office/drawing/2014/main" id="{30972CFC-0FA4-4ACD-BD2E-ACEED6D458C7}"/>
                </a:ext>
              </a:extLst>
            </p:cNvPr>
            <p:cNvSpPr/>
            <p:nvPr/>
          </p:nvSpPr>
          <p:spPr>
            <a:xfrm>
              <a:off x="1605963" y="4756544"/>
              <a:ext cx="1521000" cy="1065600"/>
            </a:xfrm>
            <a:prstGeom prst="rect">
              <a:avLst/>
            </a:prstGeom>
            <a:solidFill>
              <a:srgbClr val="A2C4C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217;p33">
              <a:extLst>
                <a:ext uri="{FF2B5EF4-FFF2-40B4-BE49-F238E27FC236}">
                  <a16:creationId xmlns:a16="http://schemas.microsoft.com/office/drawing/2014/main" id="{25BC4582-534D-4D94-8169-7A27F5772C6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61927" y="4801047"/>
              <a:ext cx="1408768" cy="9751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212;p33">
              <a:extLst>
                <a:ext uri="{FF2B5EF4-FFF2-40B4-BE49-F238E27FC236}">
                  <a16:creationId xmlns:a16="http://schemas.microsoft.com/office/drawing/2014/main" id="{D2DCB109-1A83-49AC-B3EB-0FC5E83B3829}"/>
                </a:ext>
              </a:extLst>
            </p:cNvPr>
            <p:cNvSpPr/>
            <p:nvPr/>
          </p:nvSpPr>
          <p:spPr>
            <a:xfrm>
              <a:off x="1605963" y="3593156"/>
              <a:ext cx="1521000" cy="1065600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14;p33">
              <a:extLst>
                <a:ext uri="{FF2B5EF4-FFF2-40B4-BE49-F238E27FC236}">
                  <a16:creationId xmlns:a16="http://schemas.microsoft.com/office/drawing/2014/main" id="{6FFE8F1C-3828-4B48-8FE5-1665EE299308}"/>
                </a:ext>
              </a:extLst>
            </p:cNvPr>
            <p:cNvSpPr/>
            <p:nvPr/>
          </p:nvSpPr>
          <p:spPr>
            <a:xfrm>
              <a:off x="1605963" y="2429756"/>
              <a:ext cx="1521000" cy="1065600"/>
            </a:xfrm>
            <a:prstGeom prst="rect">
              <a:avLst/>
            </a:prstGeom>
            <a:solidFill>
              <a:srgbClr val="7B7BE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215;p33">
              <a:extLst>
                <a:ext uri="{FF2B5EF4-FFF2-40B4-BE49-F238E27FC236}">
                  <a16:creationId xmlns:a16="http://schemas.microsoft.com/office/drawing/2014/main" id="{69F3005D-7BF7-4E37-A231-6D34F77A40E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58788" y="2471781"/>
              <a:ext cx="1415049" cy="979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16;p33">
              <a:extLst>
                <a:ext uri="{FF2B5EF4-FFF2-40B4-BE49-F238E27FC236}">
                  <a16:creationId xmlns:a16="http://schemas.microsoft.com/office/drawing/2014/main" id="{F6D7746B-AB61-4BD7-BABD-631BE7C541E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58788" y="3638424"/>
              <a:ext cx="1415049" cy="975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145;p28">
            <a:extLst>
              <a:ext uri="{FF2B5EF4-FFF2-40B4-BE49-F238E27FC236}">
                <a16:creationId xmlns:a16="http://schemas.microsoft.com/office/drawing/2014/main" id="{80B7D6A1-7C9A-47D7-AEF1-3C9005B421FD}"/>
              </a:ext>
            </a:extLst>
          </p:cNvPr>
          <p:cNvSpPr txBox="1"/>
          <p:nvPr/>
        </p:nvSpPr>
        <p:spPr>
          <a:xfrm>
            <a:off x="10111451" y="6461929"/>
            <a:ext cx="1968789" cy="46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000"/>
            </a:pPr>
            <a:r>
              <a:rPr lang="en-DE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dirty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GB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i="1" dirty="0">
                <a:latin typeface="Calibri" panose="020F0502020204030204"/>
                <a:ea typeface="+mn-ea"/>
                <a:cs typeface="+mn-cs"/>
              </a:rPr>
              <a:t>et al. </a:t>
            </a:r>
            <a:r>
              <a:rPr lang="en-DE" dirty="0">
                <a:latin typeface="Calibri" panose="020F0502020204030204"/>
                <a:ea typeface="+mn-ea"/>
                <a:cs typeface="+mn-cs"/>
              </a:rPr>
              <a:t>(2024), </a:t>
            </a:r>
            <a:r>
              <a:rPr lang="en-DE" i="1" dirty="0">
                <a:latin typeface="Calibri"/>
                <a:ea typeface="+mn-ea"/>
                <a:cs typeface="Calibri"/>
                <a:sym typeface="Calibri"/>
              </a:rPr>
              <a:t>ERL</a:t>
            </a:r>
            <a:endParaRPr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68;p47">
            <a:extLst>
              <a:ext uri="{FF2B5EF4-FFF2-40B4-BE49-F238E27FC236}">
                <a16:creationId xmlns:a16="http://schemas.microsoft.com/office/drawing/2014/main" id="{F2C1DCFB-B32F-4D02-8B44-ABF14D7F02E4}"/>
              </a:ext>
            </a:extLst>
          </p:cNvPr>
          <p:cNvSpPr txBox="1"/>
          <p:nvPr/>
        </p:nvSpPr>
        <p:spPr>
          <a:xfrm>
            <a:off x="3025068" y="1450012"/>
            <a:ext cx="2742845" cy="4370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400"/>
            </a:pPr>
            <a:r>
              <a:rPr lang="en-DE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EI: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Sufficient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calorie intake &amp; modest reduction of food waste. Increase in animal-free meat &amp; milk alternatives. 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	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r>
              <a:rPr lang="en-DE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RC: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Rapid transition to healthy calorie intake and nutrition (EAT-Lancet diet). Very low levels of food waste.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r>
              <a:rPr lang="en-DE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MC: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Gradual transition to healthy calorie intake and nutrition (EAT-Lancet diet). Low levels of food waste.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ED69819-DEDB-49BB-9D4A-97E0F34137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73" t="95585" r="22095"/>
          <a:stretch/>
        </p:blipFill>
        <p:spPr bwMode="auto">
          <a:xfrm>
            <a:off x="5749799" y="5721102"/>
            <a:ext cx="5114111" cy="314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160817-079D-41FB-8E15-FAD643FB06B3}"/>
              </a:ext>
            </a:extLst>
          </p:cNvPr>
          <p:cNvSpPr txBox="1"/>
          <p:nvPr/>
        </p:nvSpPr>
        <p:spPr>
          <a:xfrm>
            <a:off x="9930130" y="658392"/>
            <a:ext cx="1746407" cy="80021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M</a:t>
            </a:r>
            <a:r>
              <a:rPr lang="en-DE" b="1" dirty="0"/>
              <a:t>o</a:t>
            </a:r>
            <a:r>
              <a:rPr lang="en-US" b="1" dirty="0"/>
              <a:t>d</a:t>
            </a:r>
            <a:r>
              <a:rPr lang="en-DE" b="1" dirty="0"/>
              <a:t>e</a:t>
            </a:r>
            <a:r>
              <a:rPr lang="en-US" b="1" dirty="0"/>
              <a:t>l</a:t>
            </a:r>
            <a:r>
              <a:rPr lang="en-DE" b="1" dirty="0"/>
              <a:t>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DE" sz="1400" dirty="0"/>
              <a:t>REMI</a:t>
            </a:r>
            <a:r>
              <a:rPr lang="en-US" sz="1400" dirty="0"/>
              <a:t>N</a:t>
            </a:r>
            <a:r>
              <a:rPr lang="en-DE" sz="1400" dirty="0"/>
              <a:t>D-</a:t>
            </a:r>
            <a:r>
              <a:rPr lang="en-US" sz="1400" dirty="0"/>
              <a:t>M</a:t>
            </a:r>
            <a:r>
              <a:rPr lang="en-DE" sz="1400" dirty="0"/>
              <a:t>A</a:t>
            </a:r>
            <a:r>
              <a:rPr lang="en-US" sz="1400" dirty="0"/>
              <a:t>g</a:t>
            </a:r>
            <a:r>
              <a:rPr lang="en-DE" sz="1400" dirty="0"/>
              <a:t>P</a:t>
            </a:r>
            <a:r>
              <a:rPr lang="en-US" sz="1400" dirty="0"/>
              <a:t>I</a:t>
            </a:r>
            <a:r>
              <a:rPr lang="en-DE" sz="1400" dirty="0"/>
              <a:t>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DE" sz="1400" dirty="0"/>
              <a:t>IMAGE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A37F589-51A6-4C00-8D43-4586529A17E5}"/>
              </a:ext>
            </a:extLst>
          </p:cNvPr>
          <p:cNvGrpSpPr/>
          <p:nvPr/>
        </p:nvGrpSpPr>
        <p:grpSpPr>
          <a:xfrm>
            <a:off x="3158788" y="739729"/>
            <a:ext cx="2401384" cy="603313"/>
            <a:chOff x="3158788" y="739729"/>
            <a:chExt cx="2401384" cy="603313"/>
          </a:xfrm>
        </p:grpSpPr>
        <p:pic>
          <p:nvPicPr>
            <p:cNvPr id="49" name="Google Shape;376;p47">
              <a:extLst>
                <a:ext uri="{FF2B5EF4-FFF2-40B4-BE49-F238E27FC236}">
                  <a16:creationId xmlns:a16="http://schemas.microsoft.com/office/drawing/2014/main" id="{D66AF8D9-FB89-4031-B7F7-9865E3F8A44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58788" y="746430"/>
              <a:ext cx="596612" cy="596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378;p47">
              <a:extLst>
                <a:ext uri="{FF2B5EF4-FFF2-40B4-BE49-F238E27FC236}">
                  <a16:creationId xmlns:a16="http://schemas.microsoft.com/office/drawing/2014/main" id="{FF0A4E4E-1598-4584-B436-0A17EE3EBF8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348387" y="739729"/>
              <a:ext cx="618868" cy="6033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379;p47">
              <a:extLst>
                <a:ext uri="{FF2B5EF4-FFF2-40B4-BE49-F238E27FC236}">
                  <a16:creationId xmlns:a16="http://schemas.microsoft.com/office/drawing/2014/main" id="{5F46D974-27F6-4006-A2F8-9C31D0DC8147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756203" y="746430"/>
              <a:ext cx="596612" cy="596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326;p43">
              <a:extLst>
                <a:ext uri="{FF2B5EF4-FFF2-40B4-BE49-F238E27FC236}">
                  <a16:creationId xmlns:a16="http://schemas.microsoft.com/office/drawing/2014/main" id="{463E112D-D3E7-4CAA-8CF8-345A9102FDD5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967255" y="745962"/>
              <a:ext cx="592917" cy="59291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01EB960-3BDD-489E-8116-8B902882E8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1313" y="3099040"/>
            <a:ext cx="3172090" cy="2673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28A307-F9DC-462E-82D4-0B05C93EAF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97190" y="249464"/>
            <a:ext cx="3295762" cy="286534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0319191-33F9-45B9-B2F0-330AE36EF884}"/>
              </a:ext>
            </a:extLst>
          </p:cNvPr>
          <p:cNvSpPr txBox="1"/>
          <p:nvPr/>
        </p:nvSpPr>
        <p:spPr>
          <a:xfrm>
            <a:off x="5965347" y="6118245"/>
            <a:ext cx="571119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/>
              <a:t>C</a:t>
            </a:r>
            <a:r>
              <a:rPr lang="en-DE" sz="1600" b="1" dirty="0"/>
              <a:t>r</a:t>
            </a:r>
            <a:r>
              <a:rPr lang="en-US" sz="1600" b="1" dirty="0"/>
              <a:t>o</a:t>
            </a:r>
            <a:r>
              <a:rPr lang="en-DE" sz="1600" b="1" dirty="0"/>
              <a:t>p demand </a:t>
            </a:r>
            <a:r>
              <a:rPr lang="en-DE" sz="1600" dirty="0"/>
              <a:t>does not includes 2nd generation </a:t>
            </a:r>
            <a:r>
              <a:rPr lang="en-DE" sz="1600" b="1" dirty="0"/>
              <a:t>bioenergy</a:t>
            </a:r>
            <a:r>
              <a:rPr lang="en-DE" sz="1600" dirty="0"/>
              <a:t> crops.</a:t>
            </a:r>
          </a:p>
        </p:txBody>
      </p:sp>
    </p:spTree>
    <p:extLst>
      <p:ext uri="{BB962C8B-B14F-4D97-AF65-F5344CB8AC3E}">
        <p14:creationId xmlns:p14="http://schemas.microsoft.com/office/powerpoint/2010/main" val="43058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3A427B-2679-4B54-8344-C05D7894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Efficiency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90EC98-1554-4651-A5EB-8FAA1A159ED5}"/>
              </a:ext>
            </a:extLst>
          </p:cNvPr>
          <p:cNvGrpSpPr>
            <a:grpSpLocks noChangeAspect="1"/>
          </p:cNvGrpSpPr>
          <p:nvPr/>
        </p:nvGrpSpPr>
        <p:grpSpPr>
          <a:xfrm>
            <a:off x="477363" y="1392494"/>
            <a:ext cx="2081725" cy="4643010"/>
            <a:chOff x="1605963" y="2429756"/>
            <a:chExt cx="1521000" cy="3392388"/>
          </a:xfrm>
        </p:grpSpPr>
        <p:sp>
          <p:nvSpPr>
            <p:cNvPr id="5" name="Google Shape;213;p33">
              <a:extLst>
                <a:ext uri="{FF2B5EF4-FFF2-40B4-BE49-F238E27FC236}">
                  <a16:creationId xmlns:a16="http://schemas.microsoft.com/office/drawing/2014/main" id="{30972CFC-0FA4-4ACD-BD2E-ACEED6D458C7}"/>
                </a:ext>
              </a:extLst>
            </p:cNvPr>
            <p:cNvSpPr/>
            <p:nvPr/>
          </p:nvSpPr>
          <p:spPr>
            <a:xfrm>
              <a:off x="1605963" y="4756544"/>
              <a:ext cx="1521000" cy="1065600"/>
            </a:xfrm>
            <a:prstGeom prst="rect">
              <a:avLst/>
            </a:prstGeom>
            <a:solidFill>
              <a:srgbClr val="A2C4C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217;p33">
              <a:extLst>
                <a:ext uri="{FF2B5EF4-FFF2-40B4-BE49-F238E27FC236}">
                  <a16:creationId xmlns:a16="http://schemas.microsoft.com/office/drawing/2014/main" id="{25BC4582-534D-4D94-8169-7A27F5772C6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61927" y="4801047"/>
              <a:ext cx="1408768" cy="9751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212;p33">
              <a:extLst>
                <a:ext uri="{FF2B5EF4-FFF2-40B4-BE49-F238E27FC236}">
                  <a16:creationId xmlns:a16="http://schemas.microsoft.com/office/drawing/2014/main" id="{D2DCB109-1A83-49AC-B3EB-0FC5E83B3829}"/>
                </a:ext>
              </a:extLst>
            </p:cNvPr>
            <p:cNvSpPr/>
            <p:nvPr/>
          </p:nvSpPr>
          <p:spPr>
            <a:xfrm>
              <a:off x="1605963" y="3593156"/>
              <a:ext cx="1521000" cy="1065600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14;p33">
              <a:extLst>
                <a:ext uri="{FF2B5EF4-FFF2-40B4-BE49-F238E27FC236}">
                  <a16:creationId xmlns:a16="http://schemas.microsoft.com/office/drawing/2014/main" id="{6FFE8F1C-3828-4B48-8FE5-1665EE299308}"/>
                </a:ext>
              </a:extLst>
            </p:cNvPr>
            <p:cNvSpPr/>
            <p:nvPr/>
          </p:nvSpPr>
          <p:spPr>
            <a:xfrm>
              <a:off x="1605963" y="2429756"/>
              <a:ext cx="1521000" cy="1065600"/>
            </a:xfrm>
            <a:prstGeom prst="rect">
              <a:avLst/>
            </a:prstGeom>
            <a:solidFill>
              <a:srgbClr val="7B7BE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215;p33">
              <a:extLst>
                <a:ext uri="{FF2B5EF4-FFF2-40B4-BE49-F238E27FC236}">
                  <a16:creationId xmlns:a16="http://schemas.microsoft.com/office/drawing/2014/main" id="{69F3005D-7BF7-4E37-A231-6D34F77A40E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58788" y="2471781"/>
              <a:ext cx="1415049" cy="979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16;p33">
              <a:extLst>
                <a:ext uri="{FF2B5EF4-FFF2-40B4-BE49-F238E27FC236}">
                  <a16:creationId xmlns:a16="http://schemas.microsoft.com/office/drawing/2014/main" id="{F6D7746B-AB61-4BD7-BABD-631BE7C541E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58788" y="3638424"/>
              <a:ext cx="1415049" cy="975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368;p47">
            <a:extLst>
              <a:ext uri="{FF2B5EF4-FFF2-40B4-BE49-F238E27FC236}">
                <a16:creationId xmlns:a16="http://schemas.microsoft.com/office/drawing/2014/main" id="{F2C1DCFB-B32F-4D02-8B44-ABF14D7F02E4}"/>
              </a:ext>
            </a:extLst>
          </p:cNvPr>
          <p:cNvSpPr txBox="1"/>
          <p:nvPr/>
        </p:nvSpPr>
        <p:spPr>
          <a:xfrm>
            <a:off x="3025068" y="1450012"/>
            <a:ext cx="2742845" cy="412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400"/>
            </a:pPr>
            <a:r>
              <a:rPr lang="en-DE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EI: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h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 agricultural productivity;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h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	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r>
              <a:rPr lang="en-DE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RC: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e: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, stable yields in efficient systems; low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r>
              <a:rPr lang="en-DE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MC: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y; medium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ED69819-DEDB-49BB-9D4A-97E0F34137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73" t="95585" r="22095"/>
          <a:stretch/>
        </p:blipFill>
        <p:spPr bwMode="auto">
          <a:xfrm>
            <a:off x="5942622" y="4632686"/>
            <a:ext cx="5670257" cy="349211"/>
          </a:xfrm>
          <a:prstGeom prst="rect">
            <a:avLst/>
          </a:prstGeom>
        </p:spPr>
      </p:pic>
      <p:pic>
        <p:nvPicPr>
          <p:cNvPr id="36" name="Google Shape;326;p43">
            <a:extLst>
              <a:ext uri="{FF2B5EF4-FFF2-40B4-BE49-F238E27FC236}">
                <a16:creationId xmlns:a16="http://schemas.microsoft.com/office/drawing/2014/main" id="{C44DA86F-8A89-4C1A-BF8C-3A86DFDE3CA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77343" y="744754"/>
            <a:ext cx="592917" cy="59291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3581A8-38BB-4094-B397-1E7039DA2DFA}"/>
              </a:ext>
            </a:extLst>
          </p:cNvPr>
          <p:cNvSpPr txBox="1"/>
          <p:nvPr/>
        </p:nvSpPr>
        <p:spPr>
          <a:xfrm>
            <a:off x="6156960" y="5154207"/>
            <a:ext cx="5711190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dirty="0"/>
              <a:t>Agricultural material footprint</a:t>
            </a:r>
            <a:r>
              <a:rPr lang="en-DE" sz="1600" b="1" dirty="0"/>
              <a:t> </a:t>
            </a:r>
            <a:r>
              <a:rPr lang="en-US" sz="1600" dirty="0" err="1"/>
              <a:t>i</a:t>
            </a:r>
            <a:r>
              <a:rPr lang="en-DE" sz="1600" dirty="0"/>
              <a:t>s</a:t>
            </a:r>
            <a:r>
              <a:rPr lang="en-US" sz="1600" dirty="0"/>
              <a:t> calculated as the total crop demand for all purposes (including bioenergy) per capita</a:t>
            </a:r>
            <a:r>
              <a:rPr lang="en-DE" sz="1600" dirty="0"/>
              <a:t>.</a:t>
            </a:r>
          </a:p>
        </p:txBody>
      </p:sp>
      <p:sp>
        <p:nvSpPr>
          <p:cNvPr id="19" name="Google Shape;145;p28">
            <a:extLst>
              <a:ext uri="{FF2B5EF4-FFF2-40B4-BE49-F238E27FC236}">
                <a16:creationId xmlns:a16="http://schemas.microsoft.com/office/drawing/2014/main" id="{9927F2CB-26C9-4427-9E28-D35688B5C714}"/>
              </a:ext>
            </a:extLst>
          </p:cNvPr>
          <p:cNvSpPr txBox="1"/>
          <p:nvPr/>
        </p:nvSpPr>
        <p:spPr>
          <a:xfrm>
            <a:off x="9977476" y="5820409"/>
            <a:ext cx="1968789" cy="46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000"/>
            </a:pPr>
            <a:r>
              <a:rPr lang="en-DE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dirty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GB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i="1" dirty="0">
                <a:latin typeface="Calibri" panose="020F0502020204030204"/>
                <a:ea typeface="+mn-ea"/>
                <a:cs typeface="+mn-cs"/>
              </a:rPr>
              <a:t>et al. </a:t>
            </a:r>
            <a:r>
              <a:rPr lang="en-DE" dirty="0">
                <a:latin typeface="Calibri" panose="020F0502020204030204"/>
                <a:ea typeface="+mn-ea"/>
                <a:cs typeface="+mn-cs"/>
              </a:rPr>
              <a:t>(2024), </a:t>
            </a:r>
            <a:r>
              <a:rPr lang="en-DE" i="1" dirty="0">
                <a:latin typeface="Calibri"/>
                <a:ea typeface="+mn-ea"/>
                <a:cs typeface="Calibri"/>
                <a:sym typeface="Calibri"/>
              </a:rPr>
              <a:t>ERL</a:t>
            </a:r>
            <a:endParaRPr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FA70F4-881A-444A-8834-0B467BD0450E}"/>
              </a:ext>
            </a:extLst>
          </p:cNvPr>
          <p:cNvGrpSpPr/>
          <p:nvPr/>
        </p:nvGrpSpPr>
        <p:grpSpPr>
          <a:xfrm>
            <a:off x="5767913" y="1392494"/>
            <a:ext cx="6027614" cy="3200116"/>
            <a:chOff x="5930005" y="1609846"/>
            <a:chExt cx="5865522" cy="30402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4EFFFF-FED5-4F02-B7E1-D1DBDC2B8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30005" y="1681835"/>
              <a:ext cx="5865522" cy="296829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6C6D81-AF1E-4FCD-BDE3-2041655B8AC5}"/>
                </a:ext>
              </a:extLst>
            </p:cNvPr>
            <p:cNvSpPr/>
            <p:nvPr/>
          </p:nvSpPr>
          <p:spPr>
            <a:xfrm>
              <a:off x="6018195" y="1609846"/>
              <a:ext cx="204620" cy="321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6D74ED1-668E-4B26-8C99-EC33A1D83C16}"/>
              </a:ext>
            </a:extLst>
          </p:cNvPr>
          <p:cNvSpPr txBox="1"/>
          <p:nvPr/>
        </p:nvSpPr>
        <p:spPr>
          <a:xfrm>
            <a:off x="9930130" y="950492"/>
            <a:ext cx="1746407" cy="80021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M</a:t>
            </a:r>
            <a:r>
              <a:rPr lang="en-DE" b="1" dirty="0"/>
              <a:t>o</a:t>
            </a:r>
            <a:r>
              <a:rPr lang="en-US" b="1" dirty="0"/>
              <a:t>d</a:t>
            </a:r>
            <a:r>
              <a:rPr lang="en-DE" b="1" dirty="0"/>
              <a:t>e</a:t>
            </a:r>
            <a:r>
              <a:rPr lang="en-US" b="1" dirty="0"/>
              <a:t>l</a:t>
            </a:r>
            <a:r>
              <a:rPr lang="en-DE" b="1" dirty="0"/>
              <a:t>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DE" sz="1400" dirty="0"/>
              <a:t>REMI</a:t>
            </a:r>
            <a:r>
              <a:rPr lang="en-US" sz="1400" dirty="0"/>
              <a:t>N</a:t>
            </a:r>
            <a:r>
              <a:rPr lang="en-DE" sz="1400" dirty="0"/>
              <a:t>D-</a:t>
            </a:r>
            <a:r>
              <a:rPr lang="en-US" sz="1400" dirty="0"/>
              <a:t>M</a:t>
            </a:r>
            <a:r>
              <a:rPr lang="en-DE" sz="1400" dirty="0"/>
              <a:t>A</a:t>
            </a:r>
            <a:r>
              <a:rPr lang="en-US" sz="1400" dirty="0"/>
              <a:t>g</a:t>
            </a:r>
            <a:r>
              <a:rPr lang="en-DE" sz="1400" dirty="0"/>
              <a:t>P</a:t>
            </a:r>
            <a:r>
              <a:rPr lang="en-US" sz="1400" dirty="0"/>
              <a:t>I</a:t>
            </a:r>
            <a:r>
              <a:rPr lang="en-DE" sz="1400" dirty="0"/>
              <a:t>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DE" sz="140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2210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E80AF6-AF49-4442-806F-DEA4E7CFE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421" y="152809"/>
            <a:ext cx="2921607" cy="2621735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9B48037B-CEC2-4C48-AF5D-58B2C2BD0F21}"/>
              </a:ext>
            </a:extLst>
          </p:cNvPr>
          <p:cNvSpPr/>
          <p:nvPr/>
        </p:nvSpPr>
        <p:spPr>
          <a:xfrm>
            <a:off x="7294880" y="5962837"/>
            <a:ext cx="4785360" cy="792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48" name="Google Shape;386;p48">
            <a:extLst>
              <a:ext uri="{FF2B5EF4-FFF2-40B4-BE49-F238E27FC236}">
                <a16:creationId xmlns:a16="http://schemas.microsoft.com/office/drawing/2014/main" id="{21443737-E2AB-43EF-B935-C8CF1158C67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2952" y="741132"/>
            <a:ext cx="592917" cy="59291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01DF245-7935-45ED-978D-B886E793BD18}"/>
              </a:ext>
            </a:extLst>
          </p:cNvPr>
          <p:cNvSpPr/>
          <p:nvPr/>
        </p:nvSpPr>
        <p:spPr>
          <a:xfrm>
            <a:off x="6096883" y="5996595"/>
            <a:ext cx="4924493" cy="611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sz="1200" b="1" dirty="0">
                <a:solidFill>
                  <a:srgbClr val="BB5AA3"/>
                </a:solidFill>
              </a:rPr>
              <a:t>Magenta lines: </a:t>
            </a:r>
            <a:r>
              <a:rPr lang="en-DE" sz="1150" b="1" dirty="0">
                <a:solidFill>
                  <a:schemeClr val="tx1"/>
                </a:solidFill>
              </a:rPr>
              <a:t>10-90% ranges of 1.5°C scenarios </a:t>
            </a:r>
            <a:r>
              <a:rPr lang="en-DE" sz="1150" dirty="0">
                <a:solidFill>
                  <a:schemeClr val="tx1"/>
                </a:solidFill>
              </a:rPr>
              <a:t>from the IPCC AR6 scenario DB with no/low overshoot (C1); C</a:t>
            </a:r>
            <a:r>
              <a:rPr lang="en-DE" sz="1150" i="1" dirty="0">
                <a:solidFill>
                  <a:schemeClr val="tx1"/>
                </a:solidFill>
              </a:rPr>
              <a:t>1</a:t>
            </a:r>
            <a:r>
              <a:rPr lang="en-DE" sz="1150" dirty="0">
                <a:solidFill>
                  <a:schemeClr val="tx1"/>
                </a:solidFill>
              </a:rPr>
              <a:t> label represent</a:t>
            </a:r>
            <a:r>
              <a:rPr lang="en-US" sz="1150" dirty="0">
                <a:solidFill>
                  <a:schemeClr val="tx1"/>
                </a:solidFill>
              </a:rPr>
              <a:t>s</a:t>
            </a:r>
            <a:r>
              <a:rPr lang="en-DE" sz="1150" dirty="0">
                <a:solidFill>
                  <a:schemeClr val="tx1"/>
                </a:solidFill>
              </a:rPr>
              <a:t> the median; labels </a:t>
            </a:r>
            <a:r>
              <a:rPr lang="en-DE" sz="1150" i="1" dirty="0">
                <a:solidFill>
                  <a:schemeClr val="tx1"/>
                </a:solidFill>
              </a:rPr>
              <a:t>IMP-SP</a:t>
            </a:r>
            <a:r>
              <a:rPr lang="en-DE" sz="1150" dirty="0">
                <a:solidFill>
                  <a:schemeClr val="tx1"/>
                </a:solidFill>
              </a:rPr>
              <a:t>, </a:t>
            </a:r>
            <a:r>
              <a:rPr lang="en-DE" sz="1150" i="1" dirty="0">
                <a:solidFill>
                  <a:schemeClr val="tx1"/>
                </a:solidFill>
              </a:rPr>
              <a:t>IMP-Ren</a:t>
            </a:r>
            <a:r>
              <a:rPr lang="en-DE" sz="1150" dirty="0">
                <a:solidFill>
                  <a:schemeClr val="tx1"/>
                </a:solidFill>
              </a:rPr>
              <a:t> and </a:t>
            </a:r>
            <a:r>
              <a:rPr lang="en-DE" sz="1150" i="1" dirty="0">
                <a:solidFill>
                  <a:schemeClr val="tx1"/>
                </a:solidFill>
              </a:rPr>
              <a:t>IMP-LD</a:t>
            </a:r>
            <a:r>
              <a:rPr lang="en-DE" sz="1150" dirty="0">
                <a:solidFill>
                  <a:schemeClr val="tx1"/>
                </a:solidFill>
              </a:rPr>
              <a:t> </a:t>
            </a:r>
            <a:r>
              <a:rPr lang="en-US" sz="1150" dirty="0">
                <a:solidFill>
                  <a:schemeClr val="tx1"/>
                </a:solidFill>
              </a:rPr>
              <a:t>f</a:t>
            </a:r>
            <a:r>
              <a:rPr lang="en-DE" sz="1150" dirty="0">
                <a:solidFill>
                  <a:schemeClr val="tx1"/>
                </a:solidFill>
              </a:rPr>
              <a:t>o</a:t>
            </a:r>
            <a:r>
              <a:rPr lang="en-US" sz="1150" dirty="0">
                <a:solidFill>
                  <a:schemeClr val="tx1"/>
                </a:solidFill>
              </a:rPr>
              <a:t>r</a:t>
            </a:r>
            <a:r>
              <a:rPr lang="en-DE" sz="1150" dirty="0">
                <a:solidFill>
                  <a:schemeClr val="tx1"/>
                </a:solidFill>
              </a:rPr>
              <a:t> the three illustrative mitigation pathways.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3A427B-2679-4B54-8344-C05D7894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Land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90EC98-1554-4651-A5EB-8FAA1A159ED5}"/>
              </a:ext>
            </a:extLst>
          </p:cNvPr>
          <p:cNvGrpSpPr>
            <a:grpSpLocks noChangeAspect="1"/>
          </p:cNvGrpSpPr>
          <p:nvPr/>
        </p:nvGrpSpPr>
        <p:grpSpPr>
          <a:xfrm>
            <a:off x="477363" y="1392494"/>
            <a:ext cx="2081725" cy="4643010"/>
            <a:chOff x="1605963" y="2429756"/>
            <a:chExt cx="1521000" cy="3392388"/>
          </a:xfrm>
        </p:grpSpPr>
        <p:sp>
          <p:nvSpPr>
            <p:cNvPr id="5" name="Google Shape;213;p33">
              <a:extLst>
                <a:ext uri="{FF2B5EF4-FFF2-40B4-BE49-F238E27FC236}">
                  <a16:creationId xmlns:a16="http://schemas.microsoft.com/office/drawing/2014/main" id="{30972CFC-0FA4-4ACD-BD2E-ACEED6D458C7}"/>
                </a:ext>
              </a:extLst>
            </p:cNvPr>
            <p:cNvSpPr/>
            <p:nvPr/>
          </p:nvSpPr>
          <p:spPr>
            <a:xfrm>
              <a:off x="1605963" y="4756544"/>
              <a:ext cx="1521000" cy="1065600"/>
            </a:xfrm>
            <a:prstGeom prst="rect">
              <a:avLst/>
            </a:prstGeom>
            <a:solidFill>
              <a:srgbClr val="A2C4C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217;p33">
              <a:extLst>
                <a:ext uri="{FF2B5EF4-FFF2-40B4-BE49-F238E27FC236}">
                  <a16:creationId xmlns:a16="http://schemas.microsoft.com/office/drawing/2014/main" id="{25BC4582-534D-4D94-8169-7A27F5772C6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1927" y="4801047"/>
              <a:ext cx="1408768" cy="9751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212;p33">
              <a:extLst>
                <a:ext uri="{FF2B5EF4-FFF2-40B4-BE49-F238E27FC236}">
                  <a16:creationId xmlns:a16="http://schemas.microsoft.com/office/drawing/2014/main" id="{D2DCB109-1A83-49AC-B3EB-0FC5E83B3829}"/>
                </a:ext>
              </a:extLst>
            </p:cNvPr>
            <p:cNvSpPr/>
            <p:nvPr/>
          </p:nvSpPr>
          <p:spPr>
            <a:xfrm>
              <a:off x="1605963" y="3593156"/>
              <a:ext cx="1521000" cy="1065600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14;p33">
              <a:extLst>
                <a:ext uri="{FF2B5EF4-FFF2-40B4-BE49-F238E27FC236}">
                  <a16:creationId xmlns:a16="http://schemas.microsoft.com/office/drawing/2014/main" id="{6FFE8F1C-3828-4B48-8FE5-1665EE299308}"/>
                </a:ext>
              </a:extLst>
            </p:cNvPr>
            <p:cNvSpPr/>
            <p:nvPr/>
          </p:nvSpPr>
          <p:spPr>
            <a:xfrm>
              <a:off x="1605963" y="2429756"/>
              <a:ext cx="1521000" cy="1065600"/>
            </a:xfrm>
            <a:prstGeom prst="rect">
              <a:avLst/>
            </a:prstGeom>
            <a:solidFill>
              <a:srgbClr val="7B7BE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215;p33">
              <a:extLst>
                <a:ext uri="{FF2B5EF4-FFF2-40B4-BE49-F238E27FC236}">
                  <a16:creationId xmlns:a16="http://schemas.microsoft.com/office/drawing/2014/main" id="{69F3005D-7BF7-4E37-A231-6D34F77A40E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58788" y="2471781"/>
              <a:ext cx="1415049" cy="979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16;p33">
              <a:extLst>
                <a:ext uri="{FF2B5EF4-FFF2-40B4-BE49-F238E27FC236}">
                  <a16:creationId xmlns:a16="http://schemas.microsoft.com/office/drawing/2014/main" id="{F6D7746B-AB61-4BD7-BABD-631BE7C541E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58788" y="3638424"/>
              <a:ext cx="1415049" cy="975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368;p47">
            <a:extLst>
              <a:ext uri="{FF2B5EF4-FFF2-40B4-BE49-F238E27FC236}">
                <a16:creationId xmlns:a16="http://schemas.microsoft.com/office/drawing/2014/main" id="{F2C1DCFB-B32F-4D02-8B44-ABF14D7F02E4}"/>
              </a:ext>
            </a:extLst>
          </p:cNvPr>
          <p:cNvSpPr txBox="1"/>
          <p:nvPr/>
        </p:nvSpPr>
        <p:spPr>
          <a:xfrm>
            <a:off x="3025068" y="1450012"/>
            <a:ext cx="2971695" cy="461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400"/>
            </a:pPr>
            <a:r>
              <a:rPr lang="en-DE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EI: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ocus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on carbon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sequestration and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price-based policy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instruments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n-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d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lvl="0">
              <a:buSzPts val="1400"/>
            </a:pPr>
            <a:endParaRPr lang="en-DE"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r>
              <a:rPr lang="en-DE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RC: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ocus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on biodiversity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and regulatory 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instruments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h.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r>
              <a:rPr lang="en-DE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MC: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ocus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on biodiversity in</a:t>
            </a:r>
          </a:p>
          <a:p>
            <a:pPr lvl="0">
              <a:buSzPts val="1400"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managed landscapes and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in vulnerable habitats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mix of policy instruments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Google Shape;387;p48">
            <a:extLst>
              <a:ext uri="{FF2B5EF4-FFF2-40B4-BE49-F238E27FC236}">
                <a16:creationId xmlns:a16="http://schemas.microsoft.com/office/drawing/2014/main" id="{B93ECFB9-201F-4145-AB2D-B042ECC1B2B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59622" y="741132"/>
            <a:ext cx="592917" cy="59291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45;p28">
            <a:extLst>
              <a:ext uri="{FF2B5EF4-FFF2-40B4-BE49-F238E27FC236}">
                <a16:creationId xmlns:a16="http://schemas.microsoft.com/office/drawing/2014/main" id="{CF2E7E6B-A528-4F13-A668-3A94D2B8ACA2}"/>
              </a:ext>
            </a:extLst>
          </p:cNvPr>
          <p:cNvSpPr txBox="1"/>
          <p:nvPr/>
        </p:nvSpPr>
        <p:spPr>
          <a:xfrm>
            <a:off x="10091776" y="6473223"/>
            <a:ext cx="1968789" cy="46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000"/>
            </a:pPr>
            <a:r>
              <a:rPr lang="en-DE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dirty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GB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i="1" dirty="0">
                <a:latin typeface="Calibri" panose="020F0502020204030204"/>
                <a:ea typeface="+mn-ea"/>
                <a:cs typeface="+mn-cs"/>
              </a:rPr>
              <a:t>et al. </a:t>
            </a:r>
            <a:r>
              <a:rPr lang="en-DE" dirty="0">
                <a:latin typeface="Calibri" panose="020F0502020204030204"/>
                <a:ea typeface="+mn-ea"/>
                <a:cs typeface="+mn-cs"/>
              </a:rPr>
              <a:t>(2024), </a:t>
            </a:r>
            <a:r>
              <a:rPr lang="en-DE" i="1" dirty="0">
                <a:latin typeface="Calibri"/>
                <a:ea typeface="+mn-ea"/>
                <a:cs typeface="Calibri"/>
                <a:sym typeface="Calibri"/>
              </a:rPr>
              <a:t>ERL</a:t>
            </a:r>
            <a:endParaRPr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CABF00-6841-434A-B7FD-1CE9E12D9B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3509" y="132046"/>
            <a:ext cx="2990776" cy="27188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620A58-F558-4A57-AD1B-BACCCEBB41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9793" y="2745315"/>
            <a:ext cx="2957805" cy="2643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22842A-47B8-4711-AC35-840B56D3C0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40800" y="2721272"/>
            <a:ext cx="2916439" cy="27019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516BAB-D891-41C3-B830-67627F7397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4830" y="5466505"/>
            <a:ext cx="5985388" cy="42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6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3A427B-2679-4B54-8344-C05D7894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Biodiversity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90EC98-1554-4651-A5EB-8FAA1A159ED5}"/>
              </a:ext>
            </a:extLst>
          </p:cNvPr>
          <p:cNvGrpSpPr>
            <a:grpSpLocks noChangeAspect="1"/>
          </p:cNvGrpSpPr>
          <p:nvPr/>
        </p:nvGrpSpPr>
        <p:grpSpPr>
          <a:xfrm>
            <a:off x="477363" y="1392494"/>
            <a:ext cx="2081725" cy="4643010"/>
            <a:chOff x="1605963" y="2429756"/>
            <a:chExt cx="1521000" cy="3392388"/>
          </a:xfrm>
        </p:grpSpPr>
        <p:sp>
          <p:nvSpPr>
            <p:cNvPr id="5" name="Google Shape;213;p33">
              <a:extLst>
                <a:ext uri="{FF2B5EF4-FFF2-40B4-BE49-F238E27FC236}">
                  <a16:creationId xmlns:a16="http://schemas.microsoft.com/office/drawing/2014/main" id="{30972CFC-0FA4-4ACD-BD2E-ACEED6D458C7}"/>
                </a:ext>
              </a:extLst>
            </p:cNvPr>
            <p:cNvSpPr/>
            <p:nvPr/>
          </p:nvSpPr>
          <p:spPr>
            <a:xfrm>
              <a:off x="1605963" y="4756544"/>
              <a:ext cx="1521000" cy="1065600"/>
            </a:xfrm>
            <a:prstGeom prst="rect">
              <a:avLst/>
            </a:prstGeom>
            <a:solidFill>
              <a:srgbClr val="A2C4C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217;p33">
              <a:extLst>
                <a:ext uri="{FF2B5EF4-FFF2-40B4-BE49-F238E27FC236}">
                  <a16:creationId xmlns:a16="http://schemas.microsoft.com/office/drawing/2014/main" id="{25BC4582-534D-4D94-8169-7A27F5772C6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61927" y="4801047"/>
              <a:ext cx="1408768" cy="9751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212;p33">
              <a:extLst>
                <a:ext uri="{FF2B5EF4-FFF2-40B4-BE49-F238E27FC236}">
                  <a16:creationId xmlns:a16="http://schemas.microsoft.com/office/drawing/2014/main" id="{D2DCB109-1A83-49AC-B3EB-0FC5E83B3829}"/>
                </a:ext>
              </a:extLst>
            </p:cNvPr>
            <p:cNvSpPr/>
            <p:nvPr/>
          </p:nvSpPr>
          <p:spPr>
            <a:xfrm>
              <a:off x="1605963" y="3593156"/>
              <a:ext cx="1521000" cy="1065600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14;p33">
              <a:extLst>
                <a:ext uri="{FF2B5EF4-FFF2-40B4-BE49-F238E27FC236}">
                  <a16:creationId xmlns:a16="http://schemas.microsoft.com/office/drawing/2014/main" id="{6FFE8F1C-3828-4B48-8FE5-1665EE299308}"/>
                </a:ext>
              </a:extLst>
            </p:cNvPr>
            <p:cNvSpPr/>
            <p:nvPr/>
          </p:nvSpPr>
          <p:spPr>
            <a:xfrm>
              <a:off x="1605963" y="2429756"/>
              <a:ext cx="1521000" cy="1065600"/>
            </a:xfrm>
            <a:prstGeom prst="rect">
              <a:avLst/>
            </a:prstGeom>
            <a:solidFill>
              <a:srgbClr val="7B7BE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215;p33">
              <a:extLst>
                <a:ext uri="{FF2B5EF4-FFF2-40B4-BE49-F238E27FC236}">
                  <a16:creationId xmlns:a16="http://schemas.microsoft.com/office/drawing/2014/main" id="{69F3005D-7BF7-4E37-A231-6D34F77A40E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58788" y="2471781"/>
              <a:ext cx="1415049" cy="979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16;p33">
              <a:extLst>
                <a:ext uri="{FF2B5EF4-FFF2-40B4-BE49-F238E27FC236}">
                  <a16:creationId xmlns:a16="http://schemas.microsoft.com/office/drawing/2014/main" id="{F6D7746B-AB61-4BD7-BABD-631BE7C541E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58788" y="3638424"/>
              <a:ext cx="1415049" cy="9750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Google Shape;387;p48">
            <a:extLst>
              <a:ext uri="{FF2B5EF4-FFF2-40B4-BE49-F238E27FC236}">
                <a16:creationId xmlns:a16="http://schemas.microsoft.com/office/drawing/2014/main" id="{D331E8FA-190C-4960-9906-0BCECA33967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74832" y="741132"/>
            <a:ext cx="592917" cy="59291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45;p28">
            <a:extLst>
              <a:ext uri="{FF2B5EF4-FFF2-40B4-BE49-F238E27FC236}">
                <a16:creationId xmlns:a16="http://schemas.microsoft.com/office/drawing/2014/main" id="{176B2223-2E03-42CD-AF1E-B285C4BB161C}"/>
              </a:ext>
            </a:extLst>
          </p:cNvPr>
          <p:cNvSpPr txBox="1"/>
          <p:nvPr/>
        </p:nvSpPr>
        <p:spPr>
          <a:xfrm>
            <a:off x="6548476" y="6282326"/>
            <a:ext cx="1968789" cy="46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000"/>
            </a:pPr>
            <a:r>
              <a:rPr lang="en-DE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dirty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GB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i="1" dirty="0">
                <a:latin typeface="Calibri" panose="020F0502020204030204"/>
                <a:ea typeface="+mn-ea"/>
                <a:cs typeface="+mn-cs"/>
              </a:rPr>
              <a:t>et al. </a:t>
            </a:r>
            <a:r>
              <a:rPr lang="en-DE" dirty="0">
                <a:latin typeface="Calibri" panose="020F0502020204030204"/>
                <a:ea typeface="+mn-ea"/>
                <a:cs typeface="+mn-cs"/>
              </a:rPr>
              <a:t>(2024), </a:t>
            </a:r>
            <a:r>
              <a:rPr lang="en-DE" i="1" dirty="0">
                <a:latin typeface="Calibri"/>
                <a:ea typeface="+mn-ea"/>
                <a:cs typeface="Calibri"/>
                <a:sym typeface="Calibri"/>
              </a:rPr>
              <a:t>ERL</a:t>
            </a:r>
            <a:endParaRPr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68;p47">
            <a:extLst>
              <a:ext uri="{FF2B5EF4-FFF2-40B4-BE49-F238E27FC236}">
                <a16:creationId xmlns:a16="http://schemas.microsoft.com/office/drawing/2014/main" id="{4806098F-ACC7-4A09-AFB3-0B9DB421F1FD}"/>
              </a:ext>
            </a:extLst>
          </p:cNvPr>
          <p:cNvSpPr txBox="1"/>
          <p:nvPr/>
        </p:nvSpPr>
        <p:spPr>
          <a:xfrm>
            <a:off x="3025068" y="1450012"/>
            <a:ext cx="2971695" cy="461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400"/>
            </a:pPr>
            <a:r>
              <a:rPr lang="en-DE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EI: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ocus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on carbon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sequestration and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price-based policy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instruments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n-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d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lvl="0">
              <a:buSzPts val="1400"/>
            </a:pPr>
            <a:endParaRPr lang="en-DE"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r>
              <a:rPr lang="en-DE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RC: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ocus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on biodiversity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and regulatory 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instruments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h.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r>
              <a:rPr lang="en-DE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MC: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ocus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on biodiversity in</a:t>
            </a:r>
          </a:p>
          <a:p>
            <a:pPr lvl="0">
              <a:buSzPts val="1400"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managed landscapes and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in vulnerable habitats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mix of policy instruments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61FC11-2D6A-4A89-8692-051352E96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1300" y="315275"/>
            <a:ext cx="3500264" cy="2811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F2ECAC-36F0-44F0-A976-E57F087DCE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4702" y="3047690"/>
            <a:ext cx="3453088" cy="2813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59F737-3053-425F-A229-475498E753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8476" y="5919416"/>
            <a:ext cx="5385662" cy="2223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1AFFCF-580E-480D-9436-7F29A96D0E9F}"/>
              </a:ext>
            </a:extLst>
          </p:cNvPr>
          <p:cNvSpPr txBox="1"/>
          <p:nvPr/>
        </p:nvSpPr>
        <p:spPr>
          <a:xfrm>
            <a:off x="10180464" y="3411794"/>
            <a:ext cx="1746407" cy="80021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M</a:t>
            </a:r>
            <a:r>
              <a:rPr lang="en-DE" b="1" dirty="0"/>
              <a:t>o</a:t>
            </a:r>
            <a:r>
              <a:rPr lang="en-US" b="1" dirty="0"/>
              <a:t>d</a:t>
            </a:r>
            <a:r>
              <a:rPr lang="en-DE" b="1" dirty="0"/>
              <a:t>e</a:t>
            </a:r>
            <a:r>
              <a:rPr lang="en-US" b="1" dirty="0"/>
              <a:t>l</a:t>
            </a:r>
            <a:r>
              <a:rPr lang="en-DE" b="1" dirty="0"/>
              <a:t>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DE" sz="1400" dirty="0"/>
              <a:t>REMI</a:t>
            </a:r>
            <a:r>
              <a:rPr lang="en-US" sz="1400" dirty="0"/>
              <a:t>N</a:t>
            </a:r>
            <a:r>
              <a:rPr lang="en-DE" sz="1400" dirty="0"/>
              <a:t>D-</a:t>
            </a:r>
            <a:r>
              <a:rPr lang="en-US" sz="1400" dirty="0"/>
              <a:t>M</a:t>
            </a:r>
            <a:r>
              <a:rPr lang="en-DE" sz="1400" dirty="0"/>
              <a:t>A</a:t>
            </a:r>
            <a:r>
              <a:rPr lang="en-US" sz="1400" dirty="0"/>
              <a:t>g</a:t>
            </a:r>
            <a:r>
              <a:rPr lang="en-DE" sz="1400" dirty="0"/>
              <a:t>P</a:t>
            </a:r>
            <a:r>
              <a:rPr lang="en-US" sz="1400" dirty="0"/>
              <a:t>I</a:t>
            </a:r>
            <a:r>
              <a:rPr lang="en-DE" sz="1400" dirty="0"/>
              <a:t>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DE" sz="140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406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92D0D8A-21BA-4B28-83E7-1C1866E260F1}"/>
              </a:ext>
            </a:extLst>
          </p:cNvPr>
          <p:cNvSpPr/>
          <p:nvPr/>
        </p:nvSpPr>
        <p:spPr>
          <a:xfrm>
            <a:off x="7294880" y="5952242"/>
            <a:ext cx="4785360" cy="792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22" name="Google Shape;386;p48">
            <a:extLst>
              <a:ext uri="{FF2B5EF4-FFF2-40B4-BE49-F238E27FC236}">
                <a16:creationId xmlns:a16="http://schemas.microsoft.com/office/drawing/2014/main" id="{274139F5-05A8-41BF-82C1-F75149E1AAD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7380" y="755387"/>
            <a:ext cx="592917" cy="5929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13A427B-2679-4B54-8344-C05D7894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GHG emissions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90EC98-1554-4651-A5EB-8FAA1A159ED5}"/>
              </a:ext>
            </a:extLst>
          </p:cNvPr>
          <p:cNvGrpSpPr>
            <a:grpSpLocks noChangeAspect="1"/>
          </p:cNvGrpSpPr>
          <p:nvPr/>
        </p:nvGrpSpPr>
        <p:grpSpPr>
          <a:xfrm>
            <a:off x="477363" y="1392494"/>
            <a:ext cx="2081725" cy="4643010"/>
            <a:chOff x="1605963" y="2429756"/>
            <a:chExt cx="1521000" cy="3392388"/>
          </a:xfrm>
        </p:grpSpPr>
        <p:sp>
          <p:nvSpPr>
            <p:cNvPr id="5" name="Google Shape;213;p33">
              <a:extLst>
                <a:ext uri="{FF2B5EF4-FFF2-40B4-BE49-F238E27FC236}">
                  <a16:creationId xmlns:a16="http://schemas.microsoft.com/office/drawing/2014/main" id="{30972CFC-0FA4-4ACD-BD2E-ACEED6D458C7}"/>
                </a:ext>
              </a:extLst>
            </p:cNvPr>
            <p:cNvSpPr/>
            <p:nvPr/>
          </p:nvSpPr>
          <p:spPr>
            <a:xfrm>
              <a:off x="1605963" y="4756544"/>
              <a:ext cx="1521000" cy="1065600"/>
            </a:xfrm>
            <a:prstGeom prst="rect">
              <a:avLst/>
            </a:prstGeom>
            <a:solidFill>
              <a:srgbClr val="A2C4C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217;p33">
              <a:extLst>
                <a:ext uri="{FF2B5EF4-FFF2-40B4-BE49-F238E27FC236}">
                  <a16:creationId xmlns:a16="http://schemas.microsoft.com/office/drawing/2014/main" id="{25BC4582-534D-4D94-8169-7A27F5772C6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61927" y="4801047"/>
              <a:ext cx="1408768" cy="9751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212;p33">
              <a:extLst>
                <a:ext uri="{FF2B5EF4-FFF2-40B4-BE49-F238E27FC236}">
                  <a16:creationId xmlns:a16="http://schemas.microsoft.com/office/drawing/2014/main" id="{D2DCB109-1A83-49AC-B3EB-0FC5E83B3829}"/>
                </a:ext>
              </a:extLst>
            </p:cNvPr>
            <p:cNvSpPr/>
            <p:nvPr/>
          </p:nvSpPr>
          <p:spPr>
            <a:xfrm>
              <a:off x="1605963" y="3593156"/>
              <a:ext cx="1521000" cy="1065600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14;p33">
              <a:extLst>
                <a:ext uri="{FF2B5EF4-FFF2-40B4-BE49-F238E27FC236}">
                  <a16:creationId xmlns:a16="http://schemas.microsoft.com/office/drawing/2014/main" id="{6FFE8F1C-3828-4B48-8FE5-1665EE299308}"/>
                </a:ext>
              </a:extLst>
            </p:cNvPr>
            <p:cNvSpPr/>
            <p:nvPr/>
          </p:nvSpPr>
          <p:spPr>
            <a:xfrm>
              <a:off x="1605963" y="2429756"/>
              <a:ext cx="1521000" cy="1065600"/>
            </a:xfrm>
            <a:prstGeom prst="rect">
              <a:avLst/>
            </a:prstGeom>
            <a:solidFill>
              <a:srgbClr val="7B7BE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215;p33">
              <a:extLst>
                <a:ext uri="{FF2B5EF4-FFF2-40B4-BE49-F238E27FC236}">
                  <a16:creationId xmlns:a16="http://schemas.microsoft.com/office/drawing/2014/main" id="{69F3005D-7BF7-4E37-A231-6D34F77A40E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58788" y="2471781"/>
              <a:ext cx="1415049" cy="979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16;p33">
              <a:extLst>
                <a:ext uri="{FF2B5EF4-FFF2-40B4-BE49-F238E27FC236}">
                  <a16:creationId xmlns:a16="http://schemas.microsoft.com/office/drawing/2014/main" id="{F6D7746B-AB61-4BD7-BABD-631BE7C541E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58788" y="3638424"/>
              <a:ext cx="1415049" cy="975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5A9EFF2-EE3F-45CA-92D1-9946B5013738}"/>
              </a:ext>
            </a:extLst>
          </p:cNvPr>
          <p:cNvSpPr/>
          <p:nvPr/>
        </p:nvSpPr>
        <p:spPr>
          <a:xfrm>
            <a:off x="9423400" y="1450012"/>
            <a:ext cx="2476500" cy="1490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sz="1200" b="1" dirty="0">
                <a:solidFill>
                  <a:srgbClr val="BB5AA3"/>
                </a:solidFill>
              </a:rPr>
              <a:t>Magenta lines: </a:t>
            </a:r>
            <a:r>
              <a:rPr lang="en-DE" sz="1150" b="1" dirty="0">
                <a:solidFill>
                  <a:schemeClr val="tx1"/>
                </a:solidFill>
              </a:rPr>
              <a:t>10-90% ranges of 1.5°C scenarios </a:t>
            </a:r>
            <a:r>
              <a:rPr lang="en-DE" sz="1150" dirty="0">
                <a:solidFill>
                  <a:schemeClr val="tx1"/>
                </a:solidFill>
              </a:rPr>
              <a:t>from the IPCC AR6 scenario DB with no/low overshoot (C1); C</a:t>
            </a:r>
            <a:r>
              <a:rPr lang="en-DE" sz="1150" i="1" dirty="0">
                <a:solidFill>
                  <a:schemeClr val="tx1"/>
                </a:solidFill>
              </a:rPr>
              <a:t>1</a:t>
            </a:r>
            <a:r>
              <a:rPr lang="en-DE" sz="1150" dirty="0">
                <a:solidFill>
                  <a:schemeClr val="tx1"/>
                </a:solidFill>
              </a:rPr>
              <a:t> label represent</a:t>
            </a:r>
            <a:r>
              <a:rPr lang="en-US" sz="1150" dirty="0">
                <a:solidFill>
                  <a:schemeClr val="tx1"/>
                </a:solidFill>
              </a:rPr>
              <a:t>s</a:t>
            </a:r>
            <a:r>
              <a:rPr lang="en-DE" sz="1150" dirty="0">
                <a:solidFill>
                  <a:schemeClr val="tx1"/>
                </a:solidFill>
              </a:rPr>
              <a:t> the </a:t>
            </a:r>
            <a:r>
              <a:rPr lang="en-US" sz="1150" dirty="0">
                <a:solidFill>
                  <a:schemeClr val="tx1"/>
                </a:solidFill>
              </a:rPr>
              <a:t>m</a:t>
            </a:r>
            <a:r>
              <a:rPr lang="en-DE" sz="1150" dirty="0" err="1">
                <a:solidFill>
                  <a:schemeClr val="tx1"/>
                </a:solidFill>
              </a:rPr>
              <a:t>edian</a:t>
            </a:r>
            <a:r>
              <a:rPr lang="en-DE" sz="1150" dirty="0">
                <a:solidFill>
                  <a:schemeClr val="tx1"/>
                </a:solidFill>
              </a:rPr>
              <a:t>; labels </a:t>
            </a:r>
            <a:r>
              <a:rPr lang="en-DE" sz="1150" i="1" dirty="0">
                <a:solidFill>
                  <a:schemeClr val="tx1"/>
                </a:solidFill>
              </a:rPr>
              <a:t>IMP-SP</a:t>
            </a:r>
            <a:r>
              <a:rPr lang="en-DE" sz="1150" dirty="0">
                <a:solidFill>
                  <a:schemeClr val="tx1"/>
                </a:solidFill>
              </a:rPr>
              <a:t>, </a:t>
            </a:r>
            <a:r>
              <a:rPr lang="en-DE" sz="1150" i="1" dirty="0">
                <a:solidFill>
                  <a:schemeClr val="tx1"/>
                </a:solidFill>
              </a:rPr>
              <a:t>IMP-Ren</a:t>
            </a:r>
            <a:r>
              <a:rPr lang="en-DE" sz="1150" dirty="0">
                <a:solidFill>
                  <a:schemeClr val="tx1"/>
                </a:solidFill>
              </a:rPr>
              <a:t> and </a:t>
            </a:r>
            <a:r>
              <a:rPr lang="en-DE" sz="1150" i="1" dirty="0">
                <a:solidFill>
                  <a:schemeClr val="tx1"/>
                </a:solidFill>
              </a:rPr>
              <a:t>IMP-LD</a:t>
            </a:r>
            <a:r>
              <a:rPr lang="en-DE" sz="1150" dirty="0">
                <a:solidFill>
                  <a:schemeClr val="tx1"/>
                </a:solidFill>
              </a:rPr>
              <a:t> </a:t>
            </a:r>
            <a:r>
              <a:rPr lang="en-US" sz="1150" dirty="0">
                <a:solidFill>
                  <a:schemeClr val="tx1"/>
                </a:solidFill>
              </a:rPr>
              <a:t>f</a:t>
            </a:r>
            <a:r>
              <a:rPr lang="en-DE" sz="1150" dirty="0">
                <a:solidFill>
                  <a:schemeClr val="tx1"/>
                </a:solidFill>
              </a:rPr>
              <a:t>o</a:t>
            </a:r>
            <a:r>
              <a:rPr lang="en-US" sz="1150" dirty="0">
                <a:solidFill>
                  <a:schemeClr val="tx1"/>
                </a:solidFill>
              </a:rPr>
              <a:t>r</a:t>
            </a:r>
            <a:r>
              <a:rPr lang="en-DE" sz="1150" dirty="0">
                <a:solidFill>
                  <a:schemeClr val="tx1"/>
                </a:solidFill>
              </a:rPr>
              <a:t> the three illustrative mitigation pathways.</a:t>
            </a:r>
          </a:p>
        </p:txBody>
      </p:sp>
      <p:sp>
        <p:nvSpPr>
          <p:cNvPr id="35" name="Google Shape;368;p47">
            <a:extLst>
              <a:ext uri="{FF2B5EF4-FFF2-40B4-BE49-F238E27FC236}">
                <a16:creationId xmlns:a16="http://schemas.microsoft.com/office/drawing/2014/main" id="{4AC50FC3-FC12-45BB-8C59-90219B96ECC6}"/>
              </a:ext>
            </a:extLst>
          </p:cNvPr>
          <p:cNvSpPr txBox="1"/>
          <p:nvPr/>
        </p:nvSpPr>
        <p:spPr>
          <a:xfrm>
            <a:off x="3025069" y="1450012"/>
            <a:ext cx="3070932" cy="412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400"/>
            </a:pPr>
            <a:r>
              <a:rPr lang="en-DE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EI: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s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peatland protection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/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restoration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; no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O2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</a:t>
            </a:r>
          </a:p>
          <a:p>
            <a:pPr lvl="0">
              <a:buSzPts val="1400"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r>
              <a:rPr lang="en-DE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RC: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s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peatland protection 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restoration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; no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O2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</a:t>
            </a:r>
          </a:p>
          <a:p>
            <a:pPr lvl="0">
              <a:buSzPts val="1400"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endParaRPr lang="en-DE"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DE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DE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r>
              <a:rPr lang="en-GB" sz="1600" b="1" dirty="0">
                <a:solidFill>
                  <a:srgbClr val="40847B"/>
                </a:solidFill>
                <a:latin typeface="Calibri"/>
                <a:ea typeface="Calibri"/>
                <a:cs typeface="Calibri"/>
                <a:sym typeface="Calibri"/>
              </a:rPr>
              <a:t>MC: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s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peatland protection 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restoration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; no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O2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DE" sz="16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DE" sz="1600" dirty="0">
                <a:latin typeface="Calibri"/>
                <a:ea typeface="Calibri"/>
                <a:cs typeface="Calibri"/>
                <a:sym typeface="Calibri"/>
              </a:rPr>
              <a:t>n</a:t>
            </a:r>
          </a:p>
        </p:txBody>
      </p:sp>
      <p:sp>
        <p:nvSpPr>
          <p:cNvPr id="29" name="Google Shape;145;p28">
            <a:extLst>
              <a:ext uri="{FF2B5EF4-FFF2-40B4-BE49-F238E27FC236}">
                <a16:creationId xmlns:a16="http://schemas.microsoft.com/office/drawing/2014/main" id="{A855E7F5-AD98-4A5C-9D6B-86B1FA677D56}"/>
              </a:ext>
            </a:extLst>
          </p:cNvPr>
          <p:cNvSpPr txBox="1"/>
          <p:nvPr/>
        </p:nvSpPr>
        <p:spPr>
          <a:xfrm>
            <a:off x="10890183" y="6051367"/>
            <a:ext cx="1190058" cy="46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000"/>
            </a:pPr>
            <a:r>
              <a:rPr lang="en-DE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DE" dirty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DE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GB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i="1" dirty="0">
                <a:latin typeface="Calibri" panose="020F0502020204030204"/>
                <a:ea typeface="+mn-ea"/>
                <a:cs typeface="+mn-cs"/>
              </a:rPr>
              <a:t>et al. </a:t>
            </a:r>
            <a:r>
              <a:rPr lang="en-DE" dirty="0">
                <a:latin typeface="Calibri" panose="020F0502020204030204"/>
                <a:ea typeface="+mn-ea"/>
                <a:cs typeface="+mn-cs"/>
              </a:rPr>
              <a:t>(2024), </a:t>
            </a:r>
            <a:r>
              <a:rPr lang="en-DE" i="1" dirty="0">
                <a:latin typeface="Calibri"/>
                <a:ea typeface="+mn-ea"/>
                <a:cs typeface="Calibri"/>
                <a:sym typeface="Calibri"/>
              </a:rPr>
              <a:t>ERL</a:t>
            </a:r>
            <a:endParaRPr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D753B7-8CFD-4529-BCD4-CAD90F5E47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6286" y="3190215"/>
            <a:ext cx="6030918" cy="24149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3DF076-530F-4078-900E-1ABBEA66B3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1365" y="820994"/>
            <a:ext cx="3163810" cy="25221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BEC3EE2-771F-4DEC-B211-FC80E8A394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5630" y="5669705"/>
            <a:ext cx="5985388" cy="42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39C8D5-0EAE-44D2-85C4-BBCAF190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DE" dirty="0"/>
              <a:t>a</a:t>
            </a:r>
            <a:r>
              <a:rPr lang="en-US" dirty="0"/>
              <a:t>re </a:t>
            </a:r>
            <a:r>
              <a:rPr lang="en-DE" dirty="0"/>
              <a:t>p</a:t>
            </a:r>
            <a:r>
              <a:rPr lang="en-US" dirty="0" err="1"/>
              <a:t>olicy</a:t>
            </a:r>
            <a:r>
              <a:rPr lang="en-US" dirty="0"/>
              <a:t> </a:t>
            </a:r>
            <a:r>
              <a:rPr lang="en-DE" dirty="0"/>
              <a:t>s</a:t>
            </a:r>
            <a:r>
              <a:rPr lang="en-US" dirty="0" err="1"/>
              <a:t>trategies</a:t>
            </a:r>
            <a:r>
              <a:rPr lang="en-US" dirty="0"/>
              <a:t> </a:t>
            </a:r>
            <a:r>
              <a:rPr lang="en-DE" dirty="0"/>
              <a:t>r</a:t>
            </a:r>
            <a:r>
              <a:rPr lang="en-US" dirty="0" err="1"/>
              <a:t>epresented</a:t>
            </a:r>
            <a:r>
              <a:rPr lang="en-US" dirty="0"/>
              <a:t> in the SD</a:t>
            </a:r>
            <a:r>
              <a:rPr lang="en-DE" dirty="0"/>
              <a:t>P</a:t>
            </a:r>
            <a:r>
              <a:rPr lang="en-US" dirty="0"/>
              <a:t>s?</a:t>
            </a:r>
            <a:endParaRPr lang="en-DE" dirty="0"/>
          </a:p>
        </p:txBody>
      </p:sp>
      <p:sp>
        <p:nvSpPr>
          <p:cNvPr id="11" name="Google Shape;157;p29">
            <a:extLst>
              <a:ext uri="{FF2B5EF4-FFF2-40B4-BE49-F238E27FC236}">
                <a16:creationId xmlns:a16="http://schemas.microsoft.com/office/drawing/2014/main" id="{389DFE61-0DC3-431F-B1BA-1E5D9F698223}"/>
              </a:ext>
            </a:extLst>
          </p:cNvPr>
          <p:cNvSpPr txBox="1"/>
          <p:nvPr/>
        </p:nvSpPr>
        <p:spPr>
          <a:xfrm>
            <a:off x="970976" y="1259178"/>
            <a:ext cx="4470454" cy="16711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DE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D</a:t>
            </a: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P</a:t>
            </a:r>
            <a:r>
              <a:rPr lang="en-DE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DE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</a:t>
            </a: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DE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</a:t>
            </a:r>
            <a:r>
              <a:rPr lang="en-DE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US" sz="2400" b="1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DE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v</a:t>
            </a: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 reflect</a:t>
            </a:r>
          </a:p>
          <a:p>
            <a:pPr marL="4826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governance modes &amp;</a:t>
            </a:r>
          </a:p>
          <a:p>
            <a:pPr marL="4826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preferences for policy instruments </a:t>
            </a:r>
            <a:endParaRPr sz="2000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57;p29">
            <a:extLst>
              <a:ext uri="{FF2B5EF4-FFF2-40B4-BE49-F238E27FC236}">
                <a16:creationId xmlns:a16="http://schemas.microsoft.com/office/drawing/2014/main" id="{0C72786F-CDCB-4DCB-A154-B0DA2D41DE23}"/>
              </a:ext>
            </a:extLst>
          </p:cNvPr>
          <p:cNvSpPr txBox="1"/>
          <p:nvPr/>
        </p:nvSpPr>
        <p:spPr>
          <a:xfrm>
            <a:off x="6652242" y="1259178"/>
            <a:ext cx="4470454" cy="16711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DE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D</a:t>
            </a: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P</a:t>
            </a:r>
            <a:r>
              <a:rPr lang="en-DE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quantifications </a:t>
            </a: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DE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f</a:t>
            </a:r>
            <a:r>
              <a:rPr lang="en-DE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l</a:t>
            </a: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400" b="1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ct</a:t>
            </a:r>
            <a:endParaRPr lang="en-DE" sz="2400" b="1" dirty="0">
              <a:latin typeface="+mn-lt"/>
              <a:ea typeface="Calibri"/>
              <a:cs typeface="Calibri"/>
              <a:sym typeface="Wingdings" panose="05000000000000000000" pitchFamily="2" charset="2"/>
            </a:endParaRPr>
          </a:p>
          <a:p>
            <a:pPr marL="4826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D </a:t>
            </a:r>
            <a:r>
              <a:rPr lang="en-US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v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DE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endParaRPr lang="en-DE" sz="2000" dirty="0">
              <a:latin typeface="+mn-lt"/>
              <a:ea typeface="Calibri"/>
              <a:cs typeface="Calibri"/>
              <a:sym typeface="Wingdings" panose="05000000000000000000" pitchFamily="2" charset="2"/>
            </a:endParaRPr>
          </a:p>
          <a:p>
            <a:pPr marL="4826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DE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hat 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are</a:t>
            </a:r>
            <a:r>
              <a:rPr lang="en-DE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d</a:t>
            </a:r>
            <a:r>
              <a:rPr lang="en-DE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g</a:t>
            </a:r>
            <a:r>
              <a:rPr lang="en-DE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DE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u</a:t>
            </a:r>
            <a:r>
              <a:rPr lang="en-DE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l</a:t>
            </a:r>
            <a:r>
              <a:rPr lang="en-DE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y 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DE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 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x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DE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ge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u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l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y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m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d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l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l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d </a:t>
            </a:r>
            <a:endParaRPr sz="200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57;p29">
            <a:extLst>
              <a:ext uri="{FF2B5EF4-FFF2-40B4-BE49-F238E27FC236}">
                <a16:creationId xmlns:a16="http://schemas.microsoft.com/office/drawing/2014/main" id="{4A707E2C-28FD-4D99-8531-51ADD98ACB9E}"/>
              </a:ext>
            </a:extLst>
          </p:cNvPr>
          <p:cNvSpPr txBox="1"/>
          <p:nvPr/>
        </p:nvSpPr>
        <p:spPr>
          <a:xfrm>
            <a:off x="973476" y="3135443"/>
            <a:ext cx="10858524" cy="96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K</a:t>
            </a:r>
            <a:r>
              <a:rPr lang="en-DE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y</a:t>
            </a:r>
            <a:r>
              <a:rPr lang="en-DE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q</a:t>
            </a:r>
            <a:r>
              <a:rPr lang="en-DE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u</a:t>
            </a: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DE" sz="2400" b="1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DE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</a:p>
          <a:p>
            <a:pPr marL="4826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H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o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w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d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o 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q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u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a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l</a:t>
            </a:r>
            <a:r>
              <a:rPr lang="en-US" sz="2000" b="1" dirty="0" err="1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i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t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a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t</a:t>
            </a:r>
            <a:r>
              <a:rPr lang="en-US" sz="2000" b="1" dirty="0" err="1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i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v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e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n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a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r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r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a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t</a:t>
            </a:r>
            <a:r>
              <a:rPr lang="en-US" sz="2000" b="1" dirty="0" err="1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i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v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e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d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e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s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c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r</a:t>
            </a:r>
            <a:r>
              <a:rPr lang="en-DE" sz="2000" b="1" dirty="0" err="1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i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p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t</a:t>
            </a:r>
            <a:r>
              <a:rPr lang="en-US" sz="2000" b="1" dirty="0" err="1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i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o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n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s 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c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o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r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r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e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s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p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o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n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d 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t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o 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q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u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a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n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t</a:t>
            </a:r>
            <a:r>
              <a:rPr lang="en-DE" sz="2000" b="1" dirty="0" err="1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i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t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a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t</a:t>
            </a:r>
            <a:r>
              <a:rPr lang="en-DE" sz="2000" b="1" dirty="0" err="1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i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v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e 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s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c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e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n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a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r</a:t>
            </a:r>
            <a:r>
              <a:rPr lang="en-US" sz="2000" b="1" dirty="0" err="1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i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o 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m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o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d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e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l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l</a:t>
            </a:r>
            <a:r>
              <a:rPr lang="en-US" sz="2000" b="1" dirty="0" err="1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i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n</a:t>
            </a:r>
            <a:r>
              <a:rPr lang="en-US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g</a:t>
            </a:r>
            <a:r>
              <a:rPr lang="en-DE" sz="2000" b="1" dirty="0">
                <a:solidFill>
                  <a:srgbClr val="CC0000"/>
                </a:solidFill>
                <a:latin typeface="+mn-lt"/>
                <a:cs typeface="Calibri"/>
                <a:sym typeface="Calibri"/>
              </a:rPr>
              <a:t>?</a:t>
            </a:r>
            <a:endParaRPr sz="2000" b="1" dirty="0">
              <a:solidFill>
                <a:srgbClr val="CC0000"/>
              </a:solidFill>
              <a:latin typeface="+mn-lt"/>
              <a:cs typeface="Calibri"/>
              <a:sym typeface="Calibri"/>
            </a:endParaRPr>
          </a:p>
        </p:txBody>
      </p:sp>
      <p:sp>
        <p:nvSpPr>
          <p:cNvPr id="14" name="Google Shape;157;p29">
            <a:extLst>
              <a:ext uri="{FF2B5EF4-FFF2-40B4-BE49-F238E27FC236}">
                <a16:creationId xmlns:a16="http://schemas.microsoft.com/office/drawing/2014/main" id="{2894A120-A3CC-4BF6-9DC0-8B34EAB28E1D}"/>
              </a:ext>
            </a:extLst>
          </p:cNvPr>
          <p:cNvSpPr txBox="1"/>
          <p:nvPr/>
        </p:nvSpPr>
        <p:spPr>
          <a:xfrm>
            <a:off x="975976" y="4247216"/>
            <a:ext cx="10583940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lvl="0">
              <a:lnSpc>
                <a:spcPct val="115000"/>
              </a:lnSpc>
              <a:buSzPts val="1400"/>
            </a:pPr>
            <a:r>
              <a:rPr lang="en-US" sz="24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Approach </a:t>
            </a:r>
            <a:r>
              <a:rPr lang="en-US" sz="18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(</a:t>
            </a:r>
            <a:r>
              <a:rPr lang="en-US" sz="1800" b="1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Dombrowsky</a:t>
            </a:r>
            <a:r>
              <a:rPr lang="en-US" sz="18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sz="1800" b="1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et al. </a:t>
            </a:r>
            <a:r>
              <a:rPr lang="en-US" sz="18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2025)</a:t>
            </a:r>
            <a:endParaRPr lang="en-DE" sz="1800" b="1" dirty="0">
              <a:latin typeface="+mn-lt"/>
              <a:ea typeface="Calibri"/>
              <a:cs typeface="Calibri"/>
              <a:sym typeface="Wingdings" panose="05000000000000000000" pitchFamily="2" charset="2"/>
            </a:endParaRP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Calibri"/>
                <a:cs typeface="Calibri"/>
                <a:sym typeface="Calibri"/>
              </a:rPr>
              <a:t>Literature review on policy mix criteria</a:t>
            </a:r>
            <a:endParaRPr lang="en-DE" sz="2000" dirty="0">
              <a:latin typeface="+mn-lt"/>
              <a:ea typeface="Calibri"/>
              <a:cs typeface="Calibri"/>
              <a:sym typeface="Calibri"/>
            </a:endParaRP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Calibri"/>
                <a:cs typeface="Calibri"/>
                <a:sym typeface="Calibri"/>
              </a:rPr>
              <a:t>Interviews with modeling teams (REMIND-MAgPIE, IMAGE, MESSAGE)</a:t>
            </a:r>
            <a:endParaRPr lang="en-DE" sz="2000" dirty="0">
              <a:latin typeface="+mn-lt"/>
              <a:ea typeface="Calibri"/>
              <a:cs typeface="Calibri"/>
              <a:sym typeface="Calibri"/>
            </a:endParaRP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DE" sz="2000" dirty="0">
                <a:latin typeface="+mn-lt"/>
                <a:ea typeface="Calibri"/>
                <a:cs typeface="Calibri"/>
                <a:sym typeface="Calibri"/>
              </a:rPr>
              <a:t>C</a:t>
            </a:r>
            <a:r>
              <a:rPr lang="en-US" sz="2000" dirty="0" err="1">
                <a:latin typeface="+mn-lt"/>
                <a:ea typeface="Calibri"/>
                <a:cs typeface="Calibri"/>
                <a:sym typeface="Calibri"/>
              </a:rPr>
              <a:t>omparison</a:t>
            </a:r>
            <a:r>
              <a:rPr lang="en-DE" sz="2000" dirty="0"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+mn-lt"/>
                <a:ea typeface="Calibri"/>
                <a:cs typeface="Calibri"/>
                <a:sym typeface="Calibri"/>
              </a:rPr>
              <a:t>o</a:t>
            </a:r>
            <a:r>
              <a:rPr lang="en-DE" sz="2000" dirty="0">
                <a:latin typeface="+mn-lt"/>
                <a:ea typeface="Calibri"/>
                <a:cs typeface="Calibri"/>
                <a:sym typeface="Calibri"/>
              </a:rPr>
              <a:t>f </a:t>
            </a:r>
            <a:r>
              <a:rPr lang="en-US" sz="2000" dirty="0">
                <a:latin typeface="+mn-lt"/>
                <a:ea typeface="Calibri"/>
                <a:cs typeface="Calibri"/>
                <a:sym typeface="Calibri"/>
              </a:rPr>
              <a:t>n</a:t>
            </a:r>
            <a:r>
              <a:rPr lang="en-DE" sz="2000" dirty="0">
                <a:latin typeface="+mn-lt"/>
                <a:ea typeface="Calibri"/>
                <a:cs typeface="Calibri"/>
                <a:sym typeface="Calibri"/>
              </a:rPr>
              <a:t>a</a:t>
            </a:r>
            <a:r>
              <a:rPr lang="en-US" sz="2000" dirty="0">
                <a:latin typeface="+mn-lt"/>
                <a:ea typeface="Calibri"/>
                <a:cs typeface="Calibri"/>
                <a:sym typeface="Calibri"/>
              </a:rPr>
              <a:t>r</a:t>
            </a:r>
            <a:r>
              <a:rPr lang="en-DE" sz="2000" dirty="0">
                <a:latin typeface="+mn-lt"/>
                <a:ea typeface="Calibri"/>
                <a:cs typeface="Calibri"/>
                <a:sym typeface="Calibri"/>
              </a:rPr>
              <a:t>r</a:t>
            </a:r>
            <a:r>
              <a:rPr lang="en-US" sz="2000" dirty="0">
                <a:latin typeface="+mn-lt"/>
                <a:ea typeface="Calibri"/>
                <a:cs typeface="Calibri"/>
                <a:sym typeface="Calibri"/>
              </a:rPr>
              <a:t>a</a:t>
            </a:r>
            <a:r>
              <a:rPr lang="en-DE" sz="2000" dirty="0">
                <a:latin typeface="+mn-lt"/>
                <a:ea typeface="Calibri"/>
                <a:cs typeface="Calibri"/>
                <a:sym typeface="Calibri"/>
              </a:rPr>
              <a:t>t</a:t>
            </a:r>
            <a:r>
              <a:rPr lang="en-US" sz="2000" dirty="0" err="1">
                <a:latin typeface="+mn-lt"/>
                <a:ea typeface="Calibri"/>
                <a:cs typeface="Calibri"/>
                <a:sym typeface="Calibri"/>
              </a:rPr>
              <a:t>i</a:t>
            </a:r>
            <a:r>
              <a:rPr lang="en-DE" sz="2000" dirty="0">
                <a:latin typeface="+mn-lt"/>
                <a:ea typeface="Calibri"/>
                <a:cs typeface="Calibri"/>
                <a:sym typeface="Calibri"/>
              </a:rPr>
              <a:t>v</a:t>
            </a:r>
            <a:r>
              <a:rPr lang="en-US" sz="2000" dirty="0">
                <a:latin typeface="+mn-lt"/>
                <a:ea typeface="Calibri"/>
                <a:cs typeface="Calibri"/>
                <a:sym typeface="Calibri"/>
              </a:rPr>
              <a:t>e</a:t>
            </a:r>
            <a:r>
              <a:rPr lang="en-DE" sz="2000" dirty="0">
                <a:latin typeface="+mn-lt"/>
                <a:ea typeface="Calibri"/>
                <a:cs typeface="Calibri"/>
                <a:sym typeface="Calibri"/>
              </a:rPr>
              <a:t>s </a:t>
            </a:r>
            <a:r>
              <a:rPr lang="en-US" sz="2000" dirty="0">
                <a:latin typeface="+mn-lt"/>
                <a:ea typeface="Calibri"/>
                <a:cs typeface="Calibri"/>
                <a:sym typeface="Calibri"/>
              </a:rPr>
              <a:t>w</a:t>
            </a:r>
            <a:r>
              <a:rPr lang="en-DE" sz="2000" dirty="0" err="1">
                <a:latin typeface="+mn-lt"/>
                <a:ea typeface="Calibri"/>
                <a:cs typeface="Calibri"/>
                <a:sym typeface="Calibri"/>
              </a:rPr>
              <a:t>i</a:t>
            </a:r>
            <a:r>
              <a:rPr lang="en-US" sz="2000" dirty="0">
                <a:latin typeface="+mn-lt"/>
                <a:ea typeface="Calibri"/>
                <a:cs typeface="Calibri"/>
                <a:sym typeface="Calibri"/>
              </a:rPr>
              <a:t>t</a:t>
            </a:r>
            <a:r>
              <a:rPr lang="en-DE" sz="2000" dirty="0">
                <a:latin typeface="+mn-lt"/>
                <a:ea typeface="Calibri"/>
                <a:cs typeface="Calibri"/>
                <a:sym typeface="Calibri"/>
              </a:rPr>
              <a:t>h modelled scenario</a:t>
            </a:r>
            <a:r>
              <a:rPr lang="en-US" sz="2000" dirty="0">
                <a:latin typeface="+mn-lt"/>
                <a:ea typeface="Calibri"/>
                <a:cs typeface="Calibri"/>
                <a:sym typeface="Calibri"/>
              </a:rPr>
              <a:t>s</a:t>
            </a:r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9E6FB730-9B86-46DD-8A23-6CD2C8118E2E}"/>
              </a:ext>
            </a:extLst>
          </p:cNvPr>
          <p:cNvSpPr/>
          <p:nvPr/>
        </p:nvSpPr>
        <p:spPr>
          <a:xfrm>
            <a:off x="5591331" y="1865854"/>
            <a:ext cx="869430" cy="382671"/>
          </a:xfrm>
          <a:prstGeom prst="left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4203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39C8D5-0EAE-44D2-85C4-BBCAF190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</a:t>
            </a:r>
            <a:r>
              <a:rPr lang="en-DE" dirty="0"/>
              <a:t>a</a:t>
            </a:r>
            <a:r>
              <a:rPr lang="en-US" dirty="0" err="1"/>
              <a:t>ppraisal</a:t>
            </a:r>
            <a:r>
              <a:rPr lang="en-US" dirty="0"/>
              <a:t> of the </a:t>
            </a:r>
            <a:r>
              <a:rPr lang="en-DE" dirty="0"/>
              <a:t>q</a:t>
            </a:r>
            <a:r>
              <a:rPr lang="en-US" dirty="0"/>
              <a:t>u</a:t>
            </a:r>
            <a:r>
              <a:rPr lang="en-DE" dirty="0"/>
              <a:t>a</a:t>
            </a:r>
            <a:r>
              <a:rPr lang="en-US" dirty="0"/>
              <a:t>n</a:t>
            </a:r>
            <a:r>
              <a:rPr lang="en-DE" dirty="0"/>
              <a:t>t</a:t>
            </a:r>
            <a:r>
              <a:rPr lang="en-US" dirty="0" err="1"/>
              <a:t>i</a:t>
            </a:r>
            <a:r>
              <a:rPr lang="en-DE" dirty="0"/>
              <a:t>f</a:t>
            </a:r>
            <a:r>
              <a:rPr lang="en-US" dirty="0" err="1"/>
              <a:t>i</a:t>
            </a:r>
            <a:r>
              <a:rPr lang="en-DE" dirty="0"/>
              <a:t>e</a:t>
            </a:r>
            <a:r>
              <a:rPr lang="en-US" dirty="0"/>
              <a:t>d</a:t>
            </a:r>
            <a:r>
              <a:rPr lang="en-DE" dirty="0"/>
              <a:t> SDPs</a:t>
            </a:r>
          </a:p>
        </p:txBody>
      </p:sp>
      <p:sp>
        <p:nvSpPr>
          <p:cNvPr id="11" name="Google Shape;157;p29">
            <a:extLst>
              <a:ext uri="{FF2B5EF4-FFF2-40B4-BE49-F238E27FC236}">
                <a16:creationId xmlns:a16="http://schemas.microsoft.com/office/drawing/2014/main" id="{389DFE61-0DC3-431F-B1BA-1E5D9F698223}"/>
              </a:ext>
            </a:extLst>
          </p:cNvPr>
          <p:cNvSpPr txBox="1"/>
          <p:nvPr/>
        </p:nvSpPr>
        <p:spPr>
          <a:xfrm>
            <a:off x="970975" y="852777"/>
            <a:ext cx="10364682" cy="549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lvl="0">
              <a:lnSpc>
                <a:spcPct val="115000"/>
              </a:lnSpc>
              <a:buSzPts val="1400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IAM representation of policy instruments</a:t>
            </a:r>
            <a:r>
              <a:rPr lang="en-DE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</a:t>
            </a:r>
            <a:r>
              <a:rPr lang="en-DE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d</a:t>
            </a:r>
            <a:r>
              <a:rPr lang="en-DE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p</a:t>
            </a:r>
            <a:r>
              <a:rPr lang="en-DE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u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DE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p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DE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is </a:t>
            </a:r>
            <a:r>
              <a:rPr lang="en-DE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limited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:</a:t>
            </a: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Well represented: 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c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m</a:t>
            </a:r>
            <a:r>
              <a:rPr lang="en-DE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c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p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l</a:t>
            </a:r>
            <a:r>
              <a:rPr lang="en-DE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c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y </a:t>
            </a:r>
            <a:r>
              <a:rPr lang="en-US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u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m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u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c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h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c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b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p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US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c</a:t>
            </a:r>
            <a:r>
              <a:rPr lang="en-US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g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;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m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x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t,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m</a:t>
            </a:r>
            <a:r>
              <a:rPr lang="en-DE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x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f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c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m</a:t>
            </a:r>
            <a:r>
              <a:rPr lang="en-US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c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d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g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u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l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y </a:t>
            </a:r>
            <a:r>
              <a:rPr lang="en-US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u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m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 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(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.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g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.,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afforestation incentives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);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d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m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d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p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u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l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l </a:t>
            </a:r>
            <a:r>
              <a:rPr lang="en-DE" i="1" dirty="0">
                <a:latin typeface="+mn-lt"/>
                <a:cs typeface="Calibri"/>
                <a:sym typeface="Wingdings" panose="05000000000000000000" pitchFamily="2" charset="2"/>
              </a:rPr>
              <a:t>(</a:t>
            </a:r>
            <a:r>
              <a:rPr lang="en-US" i="1" dirty="0">
                <a:latin typeface="+mn-lt"/>
                <a:cs typeface="Calibri"/>
                <a:sym typeface="Wingdings" panose="05000000000000000000" pitchFamily="2" charset="2"/>
              </a:rPr>
              <a:t>e</a:t>
            </a:r>
            <a:r>
              <a:rPr lang="en-DE" i="1" dirty="0">
                <a:latin typeface="+mn-lt"/>
                <a:cs typeface="Calibri"/>
                <a:sym typeface="Wingdings" panose="05000000000000000000" pitchFamily="2" charset="2"/>
              </a:rPr>
              <a:t>.</a:t>
            </a:r>
            <a:r>
              <a:rPr lang="en-US" i="1" dirty="0">
                <a:latin typeface="+mn-lt"/>
                <a:cs typeface="Calibri"/>
                <a:sym typeface="Wingdings" panose="05000000000000000000" pitchFamily="2" charset="2"/>
              </a:rPr>
              <a:t>g</a:t>
            </a:r>
            <a:r>
              <a:rPr lang="en-DE" i="1" dirty="0">
                <a:latin typeface="+mn-lt"/>
                <a:cs typeface="Calibri"/>
                <a:sym typeface="Wingdings" panose="05000000000000000000" pitchFamily="2" charset="2"/>
              </a:rPr>
              <a:t>., </a:t>
            </a:r>
            <a:r>
              <a:rPr lang="en-US" i="1" dirty="0">
                <a:latin typeface="+mn-lt"/>
                <a:cs typeface="Calibri"/>
                <a:sym typeface="Wingdings" panose="05000000000000000000" pitchFamily="2" charset="2"/>
              </a:rPr>
              <a:t>t</a:t>
            </a:r>
            <a:r>
              <a:rPr lang="en-DE" i="1" dirty="0">
                <a:latin typeface="+mn-lt"/>
                <a:cs typeface="Calibri"/>
                <a:sym typeface="Wingdings" panose="05000000000000000000" pitchFamily="2" charset="2"/>
              </a:rPr>
              <a:t>a</a:t>
            </a:r>
            <a:r>
              <a:rPr lang="en-US" i="1" dirty="0">
                <a:latin typeface="+mn-lt"/>
                <a:cs typeface="Calibri"/>
                <a:sym typeface="Wingdings" panose="05000000000000000000" pitchFamily="2" charset="2"/>
              </a:rPr>
              <a:t>x</a:t>
            </a:r>
            <a:r>
              <a:rPr lang="en-DE" i="1" dirty="0">
                <a:latin typeface="+mn-lt"/>
                <a:cs typeface="Calibri"/>
                <a:sym typeface="Wingdings" panose="05000000000000000000" pitchFamily="2" charset="2"/>
              </a:rPr>
              <a:t>e</a:t>
            </a:r>
            <a:r>
              <a:rPr lang="en-US" i="1" dirty="0">
                <a:latin typeface="+mn-lt"/>
                <a:cs typeface="Calibri"/>
                <a:sym typeface="Wingdings" panose="05000000000000000000" pitchFamily="2" charset="2"/>
              </a:rPr>
              <a:t>s</a:t>
            </a:r>
            <a:r>
              <a:rPr lang="en-DE" i="1" dirty="0">
                <a:latin typeface="+mn-lt"/>
                <a:cs typeface="Calibri"/>
                <a:sym typeface="Wingdings" panose="05000000000000000000" pitchFamily="2" charset="2"/>
              </a:rPr>
              <a:t>)</a:t>
            </a: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Underrepresented: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DE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f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m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DE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l </a:t>
            </a:r>
            <a:r>
              <a:rPr lang="en-US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u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m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DE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(</a:t>
            </a:r>
            <a:r>
              <a:rPr lang="en-US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.</a:t>
            </a:r>
            <a:r>
              <a:rPr lang="en-US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g</a:t>
            </a:r>
            <a:r>
              <a:rPr lang="en-DE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., </a:t>
            </a:r>
            <a:r>
              <a:rPr lang="en-US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f</a:t>
            </a:r>
            <a:r>
              <a:rPr lang="en-DE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US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DE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d </a:t>
            </a:r>
            <a:r>
              <a:rPr lang="en-US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l</a:t>
            </a:r>
            <a:r>
              <a:rPr lang="en-DE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</a:t>
            </a:r>
            <a:r>
              <a:rPr lang="en-US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b</a:t>
            </a:r>
            <a:r>
              <a:rPr lang="en-DE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US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l</a:t>
            </a:r>
            <a:r>
              <a:rPr lang="en-DE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l</a:t>
            </a:r>
            <a:r>
              <a:rPr lang="en-US" i="1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DE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US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g</a:t>
            </a:r>
            <a:r>
              <a:rPr lang="en-DE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), </a:t>
            </a:r>
            <a:r>
              <a:rPr lang="en-US" sz="2000" dirty="0">
                <a:latin typeface="+mn-lt"/>
                <a:cs typeface="Calibri"/>
                <a:sym typeface="Wingdings" panose="05000000000000000000" pitchFamily="2" charset="2"/>
              </a:rPr>
              <a:t>t</a:t>
            </a:r>
            <a:r>
              <a:rPr lang="en-DE" sz="2000" dirty="0">
                <a:latin typeface="+mn-lt"/>
                <a:cs typeface="Calibri"/>
                <a:sym typeface="Wingdings" panose="05000000000000000000" pitchFamily="2" charset="2"/>
              </a:rPr>
              <a:t>e</a:t>
            </a:r>
            <a:r>
              <a:rPr lang="en-US" sz="2000" dirty="0">
                <a:latin typeface="+mn-lt"/>
                <a:cs typeface="Calibri"/>
                <a:sym typeface="Wingdings" panose="05000000000000000000" pitchFamily="2" charset="2"/>
              </a:rPr>
              <a:t>c</a:t>
            </a:r>
            <a:r>
              <a:rPr lang="en-DE" sz="2000" dirty="0">
                <a:latin typeface="+mn-lt"/>
                <a:cs typeface="Calibri"/>
                <a:sym typeface="Wingdings" panose="05000000000000000000" pitchFamily="2" charset="2"/>
              </a:rPr>
              <a:t>h</a:t>
            </a:r>
            <a:r>
              <a:rPr lang="en-US" sz="2000" dirty="0">
                <a:latin typeface="+mn-lt"/>
                <a:cs typeface="Calibri"/>
                <a:sym typeface="Wingdings" panose="05000000000000000000" pitchFamily="2" charset="2"/>
              </a:rPr>
              <a:t>n</a:t>
            </a:r>
            <a:r>
              <a:rPr lang="en-DE" sz="2000" dirty="0">
                <a:latin typeface="+mn-lt"/>
                <a:cs typeface="Calibri"/>
                <a:sym typeface="Wingdings" panose="05000000000000000000" pitchFamily="2" charset="2"/>
              </a:rPr>
              <a:t>o</a:t>
            </a:r>
            <a:r>
              <a:rPr lang="en-US" sz="2000" dirty="0">
                <a:latin typeface="+mn-lt"/>
                <a:cs typeface="Calibri"/>
                <a:sym typeface="Wingdings" panose="05000000000000000000" pitchFamily="2" charset="2"/>
              </a:rPr>
              <a:t>l</a:t>
            </a:r>
            <a:r>
              <a:rPr lang="en-DE" sz="2000" dirty="0">
                <a:latin typeface="+mn-lt"/>
                <a:cs typeface="Calibri"/>
                <a:sym typeface="Wingdings" panose="05000000000000000000" pitchFamily="2" charset="2"/>
              </a:rPr>
              <a:t>o</a:t>
            </a:r>
            <a:r>
              <a:rPr lang="en-US" sz="2000" dirty="0">
                <a:latin typeface="+mn-lt"/>
                <a:cs typeface="Calibri"/>
                <a:sym typeface="Wingdings" panose="05000000000000000000" pitchFamily="2" charset="2"/>
              </a:rPr>
              <a:t>g</a:t>
            </a:r>
            <a:r>
              <a:rPr lang="en-DE" sz="2000" dirty="0">
                <a:latin typeface="+mn-lt"/>
                <a:cs typeface="Calibri"/>
                <a:sym typeface="Wingdings" panose="05000000000000000000" pitchFamily="2" charset="2"/>
              </a:rPr>
              <a:t>y </a:t>
            </a:r>
            <a:r>
              <a:rPr lang="en-US" sz="2000" dirty="0">
                <a:latin typeface="+mn-lt"/>
                <a:cs typeface="Calibri"/>
                <a:sym typeface="Wingdings" panose="05000000000000000000" pitchFamily="2" charset="2"/>
              </a:rPr>
              <a:t>p</a:t>
            </a:r>
            <a:r>
              <a:rPr lang="en-DE" sz="2000" dirty="0">
                <a:latin typeface="+mn-lt"/>
                <a:cs typeface="Calibri"/>
                <a:sym typeface="Wingdings" panose="05000000000000000000" pitchFamily="2" charset="2"/>
              </a:rPr>
              <a:t>u</a:t>
            </a:r>
            <a:r>
              <a:rPr lang="en-US" sz="2000" dirty="0">
                <a:latin typeface="+mn-lt"/>
                <a:cs typeface="Calibri"/>
                <a:sym typeface="Wingdings" panose="05000000000000000000" pitchFamily="2" charset="2"/>
              </a:rPr>
              <a:t>s</a:t>
            </a:r>
            <a:r>
              <a:rPr lang="en-DE" sz="2000" dirty="0">
                <a:latin typeface="+mn-lt"/>
                <a:cs typeface="Calibri"/>
                <a:sym typeface="Wingdings" panose="05000000000000000000" pitchFamily="2" charset="2"/>
              </a:rPr>
              <a:t>h </a:t>
            </a:r>
            <a:r>
              <a:rPr lang="en-DE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(</a:t>
            </a:r>
            <a:r>
              <a:rPr lang="en-US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.</a:t>
            </a:r>
            <a:r>
              <a:rPr lang="en-US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g</a:t>
            </a:r>
            <a:r>
              <a:rPr lang="en-DE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., p</a:t>
            </a:r>
            <a:r>
              <a:rPr lang="en-US" i="1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atent</a:t>
            </a:r>
            <a:r>
              <a:rPr lang="en-US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law</a:t>
            </a:r>
            <a:r>
              <a:rPr lang="en-DE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)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d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y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m</a:t>
            </a:r>
            <a:r>
              <a:rPr lang="en-US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c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p</a:t>
            </a:r>
            <a:r>
              <a:rPr lang="en-DE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ol</a:t>
            </a:r>
            <a:r>
              <a:rPr lang="en-US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c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y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p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u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p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 </a:t>
            </a:r>
            <a:r>
              <a:rPr lang="en-DE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(</a:t>
            </a:r>
            <a:r>
              <a:rPr lang="en-US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.</a:t>
            </a:r>
            <a:r>
              <a:rPr lang="en-US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g</a:t>
            </a:r>
            <a:r>
              <a:rPr lang="en-DE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., </a:t>
            </a:r>
            <a:r>
              <a:rPr lang="en-US" sz="1600" i="1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DE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</a:t>
            </a:r>
            <a:r>
              <a:rPr lang="en-US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f</a:t>
            </a:r>
            <a:r>
              <a:rPr lang="en-DE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US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</a:t>
            </a:r>
            <a:r>
              <a:rPr lang="en-DE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US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DE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US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u</a:t>
            </a:r>
            <a:r>
              <a:rPr lang="en-DE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c</a:t>
            </a:r>
            <a:r>
              <a:rPr lang="en-US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DE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u</a:t>
            </a:r>
            <a:r>
              <a:rPr lang="en-US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DE" sz="1600" i="1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 and education),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s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p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c</a:t>
            </a:r>
            <a:r>
              <a:rPr lang="en-DE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l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l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y </a:t>
            </a:r>
            <a:r>
              <a:rPr lang="en-US" sz="2000" dirty="0" err="1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i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h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a 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</a:t>
            </a:r>
            <a:r>
              <a:rPr lang="en-DE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f</a:t>
            </a: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behavioral change</a:t>
            </a:r>
          </a:p>
          <a:p>
            <a:pPr marL="139700" lvl="0">
              <a:lnSpc>
                <a:spcPct val="115000"/>
              </a:lnSpc>
              <a:buSzPts val="1400"/>
            </a:pPr>
            <a:endParaRPr lang="en-US" sz="2000" dirty="0">
              <a:latin typeface="+mn-lt"/>
              <a:ea typeface="Calibri"/>
              <a:cs typeface="Calibri"/>
              <a:sym typeface="Wingdings" panose="05000000000000000000" pitchFamily="2" charset="2"/>
            </a:endParaRPr>
          </a:p>
          <a:p>
            <a:pPr marL="139700" lvl="0">
              <a:lnSpc>
                <a:spcPct val="115000"/>
              </a:lnSpc>
              <a:buSzPts val="1400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DE" sz="20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h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e</a:t>
            </a:r>
            <a:r>
              <a:rPr lang="en-DE" sz="20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 interventions quantified by the models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broadly </a:t>
            </a:r>
            <a:r>
              <a:rPr lang="en-DE" sz="20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correspond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</a:t>
            </a:r>
            <a:r>
              <a:rPr lang="en-DE" sz="20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o the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referred policy instruments described in the SDP narratives</a:t>
            </a:r>
            <a:r>
              <a:rPr lang="en-DE" sz="20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Calibri"/>
                <a:sym typeface="Wingdings" panose="05000000000000000000" pitchFamily="2" charset="2"/>
              </a:rPr>
              <a:t>.</a:t>
            </a: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Narratives also support ex-post interpretation of interventions where models do not explicitly define a policy instrument.</a:t>
            </a:r>
            <a:endParaRPr lang="en-DE" sz="2000" dirty="0">
              <a:latin typeface="+mn-lt"/>
              <a:ea typeface="Calibri"/>
              <a:cs typeface="Calibri"/>
              <a:sym typeface="Wingdings" panose="05000000000000000000" pitchFamily="2" charset="2"/>
            </a:endParaRP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Calibri"/>
                <a:cs typeface="Calibri"/>
                <a:sym typeface="Wingdings" panose="05000000000000000000" pitchFamily="2" charset="2"/>
              </a:rPr>
              <a:t>The SDPs improve the overall diversity of policy mixes compared to earlier, climate-only IAM scenarios.</a:t>
            </a:r>
            <a:endParaRPr lang="en-DE" sz="2000" dirty="0">
              <a:latin typeface="+mn-lt"/>
              <a:ea typeface="Calibri"/>
              <a:cs typeface="Calibri"/>
              <a:sym typeface="Wingdings" panose="05000000000000000000" pitchFamily="2" charset="2"/>
            </a:endParaRPr>
          </a:p>
          <a:p>
            <a:pPr marL="139700" lvl="0">
              <a:lnSpc>
                <a:spcPct val="115000"/>
              </a:lnSpc>
              <a:buSzPts val="1400"/>
            </a:pPr>
            <a:endParaRPr lang="en-DE" sz="2000" dirty="0">
              <a:latin typeface="+mn-lt"/>
              <a:ea typeface="Calibri"/>
              <a:cs typeface="Calibri"/>
              <a:sym typeface="Wingdings" panose="05000000000000000000" pitchFamily="2" charset="2"/>
            </a:endParaRPr>
          </a:p>
          <a:p>
            <a:pPr marL="139700">
              <a:lnSpc>
                <a:spcPct val="115000"/>
              </a:lnSpc>
              <a:buSzPts val="1400"/>
            </a:pPr>
            <a:r>
              <a:rPr lang="en-DE" sz="2000" b="1" dirty="0">
                <a:latin typeface="+mn-lt"/>
                <a:cs typeface="Calibri"/>
                <a:sym typeface="Wingdings" panose="05000000000000000000" pitchFamily="2" charset="2"/>
              </a:rPr>
              <a:t> H</a:t>
            </a:r>
            <a:r>
              <a:rPr lang="en-US" sz="2000" b="1" dirty="0" err="1">
                <a:latin typeface="+mn-lt"/>
                <a:cs typeface="Calibri"/>
                <a:sym typeface="Wingdings" panose="05000000000000000000" pitchFamily="2" charset="2"/>
              </a:rPr>
              <a:t>uge</a:t>
            </a:r>
            <a:r>
              <a:rPr lang="en-US" sz="2000" b="1" dirty="0">
                <a:latin typeface="+mn-lt"/>
                <a:cs typeface="Calibri"/>
                <a:sym typeface="Wingdings" panose="05000000000000000000" pitchFamily="2" charset="2"/>
              </a:rPr>
              <a:t> challenges remain</a:t>
            </a:r>
            <a:r>
              <a:rPr lang="en-DE" sz="2000" b="1" dirty="0">
                <a:latin typeface="+mn-lt"/>
                <a:cs typeface="Calibri"/>
                <a:sym typeface="Wingdings" panose="05000000000000000000" pitchFamily="2" charset="2"/>
              </a:rPr>
              <a:t>.</a:t>
            </a:r>
            <a:endParaRPr sz="200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895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BF11F1-EEAD-4608-92B9-FABD841E8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525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988636-8093-40B3-AFB8-B36F6DCE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2800" y="396240"/>
            <a:ext cx="3180082" cy="900000"/>
          </a:xfrm>
        </p:spPr>
        <p:txBody>
          <a:bodyPr/>
          <a:lstStyle/>
          <a:p>
            <a:r>
              <a:rPr lang="en-DE" sz="3200" dirty="0">
                <a:solidFill>
                  <a:srgbClr val="28235D"/>
                </a:solidFill>
              </a:rPr>
              <a:t>Key </a:t>
            </a:r>
            <a:r>
              <a:rPr lang="en-US" sz="3200" dirty="0" err="1">
                <a:solidFill>
                  <a:srgbClr val="28235D"/>
                </a:solidFill>
              </a:rPr>
              <a:t>i</a:t>
            </a:r>
            <a:r>
              <a:rPr lang="en-DE" sz="3200" dirty="0">
                <a:solidFill>
                  <a:srgbClr val="28235D"/>
                </a:solidFill>
              </a:rPr>
              <a:t>n</a:t>
            </a:r>
            <a:r>
              <a:rPr lang="en-US" sz="3200" dirty="0">
                <a:solidFill>
                  <a:srgbClr val="28235D"/>
                </a:solidFill>
              </a:rPr>
              <a:t>s</a:t>
            </a:r>
            <a:r>
              <a:rPr lang="en-DE" sz="3200" dirty="0" err="1">
                <a:solidFill>
                  <a:srgbClr val="28235D"/>
                </a:solidFill>
              </a:rPr>
              <a:t>i</a:t>
            </a:r>
            <a:r>
              <a:rPr lang="en-US" sz="3200" dirty="0">
                <a:solidFill>
                  <a:srgbClr val="28235D"/>
                </a:solidFill>
              </a:rPr>
              <a:t>g</a:t>
            </a:r>
            <a:r>
              <a:rPr lang="en-DE" sz="3200" dirty="0">
                <a:solidFill>
                  <a:srgbClr val="28235D"/>
                </a:solidFill>
              </a:rPr>
              <a:t>h</a:t>
            </a:r>
            <a:r>
              <a:rPr lang="en-US" sz="3200" dirty="0">
                <a:solidFill>
                  <a:srgbClr val="28235D"/>
                </a:solidFill>
              </a:rPr>
              <a:t>t</a:t>
            </a:r>
            <a:r>
              <a:rPr lang="en-DE" sz="3200" dirty="0">
                <a:solidFill>
                  <a:srgbClr val="28235D"/>
                </a:solidFill>
              </a:rPr>
              <a:t>s</a:t>
            </a:r>
          </a:p>
        </p:txBody>
      </p:sp>
      <p:sp>
        <p:nvSpPr>
          <p:cNvPr id="6" name="Google Shape;290;p40">
            <a:extLst>
              <a:ext uri="{FF2B5EF4-FFF2-40B4-BE49-F238E27FC236}">
                <a16:creationId xmlns:a16="http://schemas.microsoft.com/office/drawing/2014/main" id="{7A27C0C0-B5A7-4899-A830-FC4581DE6387}"/>
              </a:ext>
            </a:extLst>
          </p:cNvPr>
          <p:cNvSpPr txBox="1">
            <a:spLocks noGrp="1"/>
          </p:cNvSpPr>
          <p:nvPr/>
        </p:nvSpPr>
        <p:spPr>
          <a:xfrm>
            <a:off x="686024" y="1488534"/>
            <a:ext cx="10693176" cy="4668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indent="-311150">
              <a:lnSpc>
                <a:spcPct val="100000"/>
              </a:lnSpc>
              <a:buClr>
                <a:srgbClr val="000000"/>
              </a:buClr>
              <a:buSzPts val="1300"/>
            </a:pPr>
            <a:r>
              <a:rPr lang="en-US" sz="2000" dirty="0">
                <a:solidFill>
                  <a:srgbClr val="000000"/>
                </a:solidFill>
              </a:rPr>
              <a:t>A rapid ramp-up of ambition is needed for meeting climate targets and SDGs</a:t>
            </a:r>
            <a:r>
              <a:rPr lang="en-DE" sz="2000" dirty="0">
                <a:solidFill>
                  <a:srgbClr val="000000"/>
                </a:solidFill>
              </a:rPr>
              <a:t>. </a:t>
            </a:r>
            <a:r>
              <a:rPr lang="en-US" sz="2000" dirty="0">
                <a:solidFill>
                  <a:srgbClr val="000000"/>
                </a:solidFill>
              </a:rPr>
              <a:t>T</a:t>
            </a:r>
            <a:r>
              <a:rPr lang="en-DE" sz="2000" dirty="0">
                <a:solidFill>
                  <a:srgbClr val="000000"/>
                </a:solidFill>
              </a:rPr>
              <a:t>h</a:t>
            </a:r>
            <a:r>
              <a:rPr lang="en-US" sz="2000" dirty="0">
                <a:solidFill>
                  <a:srgbClr val="000000"/>
                </a:solidFill>
              </a:rPr>
              <a:t>e</a:t>
            </a:r>
            <a:r>
              <a:rPr lang="en-DE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en-DE" sz="2000" dirty="0">
                <a:solidFill>
                  <a:srgbClr val="000000"/>
                </a:solidFill>
              </a:rPr>
              <a:t>H</a:t>
            </a: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DE" sz="2000" dirty="0">
                <a:solidFill>
                  <a:srgbClr val="000000"/>
                </a:solidFill>
              </a:rPr>
              <a:t>P</a:t>
            </a:r>
            <a:r>
              <a:rPr lang="en-US" sz="2000" dirty="0">
                <a:solidFill>
                  <a:srgbClr val="000000"/>
                </a:solidFill>
              </a:rPr>
              <a:t>E</a:t>
            </a:r>
            <a:r>
              <a:rPr lang="en-DE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en-DE" sz="2000" dirty="0">
                <a:solidFill>
                  <a:srgbClr val="000000"/>
                </a:solidFill>
              </a:rPr>
              <a:t>D</a:t>
            </a:r>
            <a:r>
              <a:rPr lang="en-US" sz="2000" dirty="0">
                <a:solidFill>
                  <a:srgbClr val="000000"/>
                </a:solidFill>
              </a:rPr>
              <a:t>P</a:t>
            </a:r>
            <a:r>
              <a:rPr lang="en-DE" sz="2000" dirty="0">
                <a:solidFill>
                  <a:srgbClr val="000000"/>
                </a:solidFill>
              </a:rPr>
              <a:t>s </a:t>
            </a:r>
            <a:r>
              <a:rPr lang="en-US" sz="2000" dirty="0" err="1">
                <a:solidFill>
                  <a:srgbClr val="000000"/>
                </a:solidFill>
              </a:rPr>
              <a:t>i</a:t>
            </a:r>
            <a:r>
              <a:rPr lang="en-DE" sz="2000" dirty="0">
                <a:solidFill>
                  <a:srgbClr val="000000"/>
                </a:solidFill>
              </a:rPr>
              <a:t>l</a:t>
            </a:r>
            <a:r>
              <a:rPr lang="en-US" sz="2000" dirty="0">
                <a:solidFill>
                  <a:srgbClr val="000000"/>
                </a:solidFill>
              </a:rPr>
              <a:t>l</a:t>
            </a:r>
            <a:r>
              <a:rPr lang="en-DE" sz="2000" dirty="0">
                <a:solidFill>
                  <a:srgbClr val="000000"/>
                </a:solidFill>
              </a:rPr>
              <a:t>u</a:t>
            </a:r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en-DE" sz="2000" dirty="0">
                <a:solidFill>
                  <a:srgbClr val="000000"/>
                </a:solidFill>
              </a:rPr>
              <a:t>t</a:t>
            </a:r>
            <a:r>
              <a:rPr lang="en-US" sz="2000" dirty="0">
                <a:solidFill>
                  <a:srgbClr val="000000"/>
                </a:solidFill>
              </a:rPr>
              <a:t>r</a:t>
            </a:r>
            <a:r>
              <a:rPr lang="en-DE" sz="2000" dirty="0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t</a:t>
            </a:r>
            <a:r>
              <a:rPr lang="en-DE" sz="2000" dirty="0">
                <a:solidFill>
                  <a:srgbClr val="000000"/>
                </a:solidFill>
              </a:rPr>
              <a:t>e </a:t>
            </a:r>
            <a:r>
              <a:rPr lang="en-US" sz="2000" b="1" dirty="0">
                <a:solidFill>
                  <a:srgbClr val="000000"/>
                </a:solidFill>
              </a:rPr>
              <a:t>d</a:t>
            </a:r>
            <a:r>
              <a:rPr lang="en-DE" sz="2000" b="1" dirty="0" err="1">
                <a:solidFill>
                  <a:srgbClr val="000000"/>
                </a:solidFill>
              </a:rPr>
              <a:t>i</a:t>
            </a:r>
            <a:r>
              <a:rPr lang="en-US" sz="2000" b="1" dirty="0">
                <a:solidFill>
                  <a:srgbClr val="000000"/>
                </a:solidFill>
              </a:rPr>
              <a:t>v</a:t>
            </a:r>
            <a:r>
              <a:rPr lang="en-DE" sz="2000" b="1" dirty="0">
                <a:solidFill>
                  <a:srgbClr val="000000"/>
                </a:solidFill>
              </a:rPr>
              <a:t>e</a:t>
            </a:r>
            <a:r>
              <a:rPr lang="en-US" sz="2000" b="1" dirty="0">
                <a:solidFill>
                  <a:srgbClr val="000000"/>
                </a:solidFill>
              </a:rPr>
              <a:t>r</a:t>
            </a:r>
            <a:r>
              <a:rPr lang="en-DE" sz="2000" b="1" dirty="0">
                <a:solidFill>
                  <a:srgbClr val="000000"/>
                </a:solidFill>
              </a:rPr>
              <a:t>s</a:t>
            </a:r>
            <a:r>
              <a:rPr lang="en-US" sz="2000" b="1" dirty="0">
                <a:solidFill>
                  <a:srgbClr val="000000"/>
                </a:solidFill>
              </a:rPr>
              <a:t>e</a:t>
            </a:r>
            <a:r>
              <a:rPr lang="en-DE" sz="2000" b="1" dirty="0">
                <a:solidFill>
                  <a:srgbClr val="000000"/>
                </a:solidFill>
              </a:rPr>
              <a:t> scenario </a:t>
            </a:r>
            <a:r>
              <a:rPr lang="en-DE" sz="2000" b="1" dirty="0" err="1">
                <a:solidFill>
                  <a:srgbClr val="000000"/>
                </a:solidFill>
              </a:rPr>
              <a:t>quantifica</a:t>
            </a:r>
            <a:r>
              <a:rPr lang="en-US" sz="2000" b="1" dirty="0">
                <a:solidFill>
                  <a:srgbClr val="000000"/>
                </a:solidFill>
              </a:rPr>
              <a:t>t</a:t>
            </a:r>
            <a:r>
              <a:rPr lang="en-DE" sz="2000" b="1" dirty="0">
                <a:solidFill>
                  <a:srgbClr val="000000"/>
                </a:solidFill>
              </a:rPr>
              <a:t>ions </a:t>
            </a:r>
            <a:r>
              <a:rPr lang="en-DE" sz="2000" dirty="0">
                <a:solidFill>
                  <a:srgbClr val="000000"/>
                </a:solidFill>
              </a:rPr>
              <a:t>for such pathways </a:t>
            </a:r>
            <a:r>
              <a:rPr lang="en-US" sz="2000" dirty="0">
                <a:solidFill>
                  <a:srgbClr val="000000"/>
                </a:solidFill>
              </a:rPr>
              <a:t>t</a:t>
            </a:r>
            <a:r>
              <a:rPr lang="en-DE" sz="2000" dirty="0">
                <a:solidFill>
                  <a:srgbClr val="000000"/>
                </a:solidFill>
              </a:rPr>
              <a:t>h</a:t>
            </a: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DE" sz="2000" dirty="0">
                <a:solidFill>
                  <a:srgbClr val="000000"/>
                </a:solidFill>
              </a:rPr>
              <a:t>t </a:t>
            </a:r>
            <a:r>
              <a:rPr lang="en-US" sz="2000" dirty="0">
                <a:solidFill>
                  <a:srgbClr val="000000"/>
                </a:solidFill>
              </a:rPr>
              <a:t>g</a:t>
            </a:r>
            <a:r>
              <a:rPr lang="en-DE" sz="2000" dirty="0">
                <a:solidFill>
                  <a:srgbClr val="000000"/>
                </a:solidFill>
              </a:rPr>
              <a:t>o </a:t>
            </a:r>
            <a:r>
              <a:rPr lang="en-US" sz="2000" dirty="0">
                <a:solidFill>
                  <a:srgbClr val="000000"/>
                </a:solidFill>
              </a:rPr>
              <a:t>b</a:t>
            </a:r>
            <a:r>
              <a:rPr lang="en-DE" sz="2000" dirty="0">
                <a:solidFill>
                  <a:srgbClr val="000000"/>
                </a:solidFill>
              </a:rPr>
              <a:t>e</a:t>
            </a:r>
            <a:r>
              <a:rPr lang="en-US" sz="2000" dirty="0">
                <a:solidFill>
                  <a:srgbClr val="000000"/>
                </a:solidFill>
              </a:rPr>
              <a:t>y</a:t>
            </a:r>
            <a:r>
              <a:rPr lang="en-DE" sz="2000" dirty="0">
                <a:solidFill>
                  <a:srgbClr val="000000"/>
                </a:solidFill>
              </a:rPr>
              <a:t>o</a:t>
            </a:r>
            <a:r>
              <a:rPr lang="en-US" sz="2000" dirty="0">
                <a:solidFill>
                  <a:srgbClr val="000000"/>
                </a:solidFill>
              </a:rPr>
              <a:t>n</a:t>
            </a:r>
            <a:r>
              <a:rPr lang="en-DE" sz="2000" dirty="0">
                <a:solidFill>
                  <a:srgbClr val="000000"/>
                </a:solidFill>
              </a:rPr>
              <a:t>d </a:t>
            </a:r>
            <a:r>
              <a:rPr lang="en-US" sz="2000" dirty="0">
                <a:solidFill>
                  <a:srgbClr val="000000"/>
                </a:solidFill>
              </a:rPr>
              <a:t>t</a:t>
            </a:r>
            <a:r>
              <a:rPr lang="en-DE" sz="2000" dirty="0">
                <a:solidFill>
                  <a:srgbClr val="000000"/>
                </a:solidFill>
              </a:rPr>
              <a:t>y</a:t>
            </a:r>
            <a:r>
              <a:rPr lang="en-US" sz="2000" dirty="0">
                <a:solidFill>
                  <a:srgbClr val="000000"/>
                </a:solidFill>
              </a:rPr>
              <a:t>p</a:t>
            </a:r>
            <a:r>
              <a:rPr lang="en-DE" sz="2000" dirty="0" err="1">
                <a:solidFill>
                  <a:srgbClr val="000000"/>
                </a:solidFill>
              </a:rPr>
              <a:t>i</a:t>
            </a:r>
            <a:r>
              <a:rPr lang="en-US" sz="2000" dirty="0">
                <a:solidFill>
                  <a:srgbClr val="000000"/>
                </a:solidFill>
              </a:rPr>
              <a:t>c</a:t>
            </a:r>
            <a:r>
              <a:rPr lang="en-DE" sz="2000" dirty="0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l</a:t>
            </a:r>
            <a:r>
              <a:rPr lang="en-DE" sz="2000" dirty="0">
                <a:solidFill>
                  <a:srgbClr val="000000"/>
                </a:solidFill>
              </a:rPr>
              <a:t> “</a:t>
            </a:r>
            <a:r>
              <a:rPr lang="en-US" sz="2000" dirty="0">
                <a:solidFill>
                  <a:srgbClr val="000000"/>
                </a:solidFill>
              </a:rPr>
              <a:t>c</a:t>
            </a:r>
            <a:r>
              <a:rPr lang="en-DE" sz="2000" dirty="0">
                <a:solidFill>
                  <a:srgbClr val="000000"/>
                </a:solidFill>
              </a:rPr>
              <a:t>l</a:t>
            </a:r>
            <a:r>
              <a:rPr lang="en-US" sz="2000" dirty="0" err="1">
                <a:solidFill>
                  <a:srgbClr val="000000"/>
                </a:solidFill>
              </a:rPr>
              <a:t>i</a:t>
            </a:r>
            <a:r>
              <a:rPr lang="en-DE" sz="2000" dirty="0">
                <a:solidFill>
                  <a:srgbClr val="000000"/>
                </a:solidFill>
              </a:rPr>
              <a:t>m</a:t>
            </a: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DE" sz="2000" dirty="0">
                <a:solidFill>
                  <a:srgbClr val="000000"/>
                </a:solidFill>
              </a:rPr>
              <a:t>t</a:t>
            </a:r>
            <a:r>
              <a:rPr lang="en-US" sz="2000" dirty="0">
                <a:solidFill>
                  <a:srgbClr val="000000"/>
                </a:solidFill>
              </a:rPr>
              <a:t>e</a:t>
            </a:r>
            <a:r>
              <a:rPr lang="en-DE" sz="2000" dirty="0">
                <a:solidFill>
                  <a:srgbClr val="000000"/>
                </a:solidFill>
              </a:rPr>
              <a:t>-</a:t>
            </a:r>
            <a:r>
              <a:rPr lang="en-US" sz="2000" dirty="0">
                <a:solidFill>
                  <a:srgbClr val="000000"/>
                </a:solidFill>
              </a:rPr>
              <a:t>o</a:t>
            </a:r>
            <a:r>
              <a:rPr lang="en-DE" sz="2000" dirty="0">
                <a:solidFill>
                  <a:srgbClr val="000000"/>
                </a:solidFill>
              </a:rPr>
              <a:t>n</a:t>
            </a:r>
            <a:r>
              <a:rPr lang="en-US" sz="2000" dirty="0">
                <a:solidFill>
                  <a:srgbClr val="000000"/>
                </a:solidFill>
              </a:rPr>
              <a:t>l</a:t>
            </a:r>
            <a:r>
              <a:rPr lang="en-DE" sz="2000" dirty="0">
                <a:solidFill>
                  <a:srgbClr val="000000"/>
                </a:solidFill>
              </a:rPr>
              <a:t>y” </a:t>
            </a:r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en-DE" sz="2000" dirty="0">
                <a:solidFill>
                  <a:srgbClr val="000000"/>
                </a:solidFill>
              </a:rPr>
              <a:t>c</a:t>
            </a:r>
            <a:r>
              <a:rPr lang="en-US" sz="2000" dirty="0">
                <a:solidFill>
                  <a:srgbClr val="000000"/>
                </a:solidFill>
              </a:rPr>
              <a:t>e</a:t>
            </a:r>
            <a:r>
              <a:rPr lang="en-DE" sz="2000" dirty="0">
                <a:solidFill>
                  <a:srgbClr val="000000"/>
                </a:solidFill>
              </a:rPr>
              <a:t>n</a:t>
            </a: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DE" sz="2000" dirty="0">
                <a:solidFill>
                  <a:srgbClr val="000000"/>
                </a:solidFill>
              </a:rPr>
              <a:t>r</a:t>
            </a:r>
            <a:r>
              <a:rPr lang="en-US" sz="2000" dirty="0" err="1">
                <a:solidFill>
                  <a:srgbClr val="000000"/>
                </a:solidFill>
              </a:rPr>
              <a:t>i</a:t>
            </a:r>
            <a:r>
              <a:rPr lang="en-DE" sz="2000" dirty="0">
                <a:solidFill>
                  <a:srgbClr val="000000"/>
                </a:solidFill>
              </a:rPr>
              <a:t>o</a:t>
            </a:r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en-DE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—</a:t>
            </a:r>
            <a:r>
              <a:rPr lang="en-DE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each with distinct </a:t>
            </a:r>
            <a:r>
              <a:rPr lang="en-US" sz="2000" b="1" dirty="0">
                <a:solidFill>
                  <a:srgbClr val="000000"/>
                </a:solidFill>
              </a:rPr>
              <a:t>benefits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1" dirty="0">
                <a:solidFill>
                  <a:srgbClr val="000000"/>
                </a:solidFill>
              </a:rPr>
              <a:t>trade-offs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  <a:endParaRPr lang="en-DE" sz="2000" dirty="0">
              <a:solidFill>
                <a:srgbClr val="000000"/>
              </a:solidFill>
            </a:endParaRPr>
          </a:p>
          <a:p>
            <a:pPr marL="146050" lvl="0" indent="0">
              <a:lnSpc>
                <a:spcPct val="100000"/>
              </a:lnSpc>
              <a:buClr>
                <a:srgbClr val="000000"/>
              </a:buClr>
              <a:buSzPts val="1300"/>
              <a:buNone/>
            </a:pPr>
            <a:endParaRPr lang="en-DE" sz="2000" dirty="0">
              <a:solidFill>
                <a:srgbClr val="000000"/>
              </a:solidFill>
            </a:endParaRPr>
          </a:p>
          <a:p>
            <a:pPr lvl="0" indent="-311150">
              <a:lnSpc>
                <a:spcPct val="100000"/>
              </a:lnSpc>
              <a:buClr>
                <a:srgbClr val="000000"/>
              </a:buClr>
              <a:buSzPts val="1300"/>
            </a:pPr>
            <a:r>
              <a:rPr lang="en-US" sz="2000" b="1" dirty="0">
                <a:solidFill>
                  <a:srgbClr val="000000"/>
                </a:solidFill>
              </a:rPr>
              <a:t>Food and land transformations </a:t>
            </a:r>
            <a:r>
              <a:rPr lang="en-US" sz="2000" dirty="0">
                <a:solidFill>
                  <a:srgbClr val="000000"/>
                </a:solidFill>
              </a:rPr>
              <a:t>are essential levers</a:t>
            </a:r>
            <a:r>
              <a:rPr lang="en-DE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f</a:t>
            </a:r>
            <a:r>
              <a:rPr lang="en-DE" sz="2000" dirty="0">
                <a:solidFill>
                  <a:srgbClr val="000000"/>
                </a:solidFill>
              </a:rPr>
              <a:t>o</a:t>
            </a:r>
            <a:r>
              <a:rPr lang="en-US" sz="2000" dirty="0">
                <a:solidFill>
                  <a:srgbClr val="000000"/>
                </a:solidFill>
              </a:rPr>
              <a:t>r</a:t>
            </a:r>
            <a:r>
              <a:rPr lang="en-DE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en-DE" sz="2000" dirty="0">
                <a:solidFill>
                  <a:srgbClr val="000000"/>
                </a:solidFill>
              </a:rPr>
              <a:t>D</a:t>
            </a:r>
            <a:r>
              <a:rPr lang="en-US" sz="2000" dirty="0">
                <a:solidFill>
                  <a:srgbClr val="000000"/>
                </a:solidFill>
              </a:rPr>
              <a:t>: healthier diets, </a:t>
            </a:r>
            <a:r>
              <a:rPr lang="en-DE" sz="2000" dirty="0">
                <a:solidFill>
                  <a:srgbClr val="000000"/>
                </a:solidFill>
              </a:rPr>
              <a:t>biomass use, </a:t>
            </a:r>
            <a:r>
              <a:rPr lang="en-US" sz="2000" dirty="0">
                <a:solidFill>
                  <a:srgbClr val="000000"/>
                </a:solidFill>
              </a:rPr>
              <a:t>biodiversity protection, and </a:t>
            </a:r>
            <a:r>
              <a:rPr lang="en-DE" sz="2000" dirty="0">
                <a:solidFill>
                  <a:srgbClr val="000000"/>
                </a:solidFill>
              </a:rPr>
              <a:t>m</a:t>
            </a:r>
            <a:r>
              <a:rPr lang="en-US" sz="2000" dirty="0">
                <a:solidFill>
                  <a:srgbClr val="000000"/>
                </a:solidFill>
              </a:rPr>
              <a:t>e</a:t>
            </a:r>
            <a:r>
              <a:rPr lang="en-DE" sz="2000" dirty="0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en-DE" sz="2000" dirty="0">
                <a:solidFill>
                  <a:srgbClr val="000000"/>
                </a:solidFill>
              </a:rPr>
              <a:t>u</a:t>
            </a:r>
            <a:r>
              <a:rPr lang="en-US" sz="2000" dirty="0">
                <a:solidFill>
                  <a:srgbClr val="000000"/>
                </a:solidFill>
              </a:rPr>
              <a:t>r</a:t>
            </a:r>
            <a:r>
              <a:rPr lang="en-DE" sz="2000" dirty="0">
                <a:solidFill>
                  <a:srgbClr val="000000"/>
                </a:solidFill>
              </a:rPr>
              <a:t>e</a:t>
            </a:r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en-DE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f</a:t>
            </a:r>
            <a:r>
              <a:rPr lang="en-DE" sz="2000" dirty="0">
                <a:solidFill>
                  <a:srgbClr val="000000"/>
                </a:solidFill>
              </a:rPr>
              <a:t>o</a:t>
            </a:r>
            <a:r>
              <a:rPr lang="en-US" sz="2000" dirty="0">
                <a:solidFill>
                  <a:srgbClr val="000000"/>
                </a:solidFill>
              </a:rPr>
              <a:t>r</a:t>
            </a:r>
            <a:r>
              <a:rPr lang="en-DE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l</a:t>
            </a:r>
            <a:r>
              <a:rPr lang="en-DE" sz="2000" dirty="0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n</a:t>
            </a:r>
            <a:r>
              <a:rPr lang="en-DE" sz="2000" dirty="0">
                <a:solidFill>
                  <a:srgbClr val="000000"/>
                </a:solidFill>
              </a:rPr>
              <a:t>d-</a:t>
            </a:r>
            <a:r>
              <a:rPr lang="en-US" sz="2000" dirty="0">
                <a:solidFill>
                  <a:srgbClr val="000000"/>
                </a:solidFill>
              </a:rPr>
              <a:t>b</a:t>
            </a:r>
            <a:r>
              <a:rPr lang="en-DE" sz="2000" dirty="0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en-DE" sz="2000" dirty="0">
                <a:solidFill>
                  <a:srgbClr val="000000"/>
                </a:solidFill>
              </a:rPr>
              <a:t>e</a:t>
            </a:r>
            <a:r>
              <a:rPr lang="en-US" sz="2000" dirty="0">
                <a:solidFill>
                  <a:srgbClr val="000000"/>
                </a:solidFill>
              </a:rPr>
              <a:t>d</a:t>
            </a:r>
            <a:r>
              <a:rPr lang="en-DE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c</a:t>
            </a:r>
            <a:r>
              <a:rPr lang="en-DE" sz="2000" dirty="0">
                <a:solidFill>
                  <a:srgbClr val="000000"/>
                </a:solidFill>
              </a:rPr>
              <a:t>l</a:t>
            </a:r>
            <a:r>
              <a:rPr lang="en-US" sz="2000" dirty="0" err="1">
                <a:solidFill>
                  <a:srgbClr val="000000"/>
                </a:solidFill>
              </a:rPr>
              <a:t>i</a:t>
            </a:r>
            <a:r>
              <a:rPr lang="en-DE" sz="2000" dirty="0">
                <a:solidFill>
                  <a:srgbClr val="000000"/>
                </a:solidFill>
              </a:rPr>
              <a:t>m</a:t>
            </a: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DE" sz="2000" dirty="0">
                <a:solidFill>
                  <a:srgbClr val="000000"/>
                </a:solidFill>
              </a:rPr>
              <a:t>t</a:t>
            </a:r>
            <a:r>
              <a:rPr lang="en-US" sz="2000" dirty="0">
                <a:solidFill>
                  <a:srgbClr val="000000"/>
                </a:solidFill>
              </a:rPr>
              <a:t>e</a:t>
            </a:r>
            <a:r>
              <a:rPr lang="en-DE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m</a:t>
            </a:r>
            <a:r>
              <a:rPr lang="en-DE" sz="2000" dirty="0" err="1">
                <a:solidFill>
                  <a:srgbClr val="000000"/>
                </a:solidFill>
              </a:rPr>
              <a:t>i</a:t>
            </a:r>
            <a:r>
              <a:rPr lang="en-US" sz="2000" dirty="0">
                <a:solidFill>
                  <a:srgbClr val="000000"/>
                </a:solidFill>
              </a:rPr>
              <a:t>t</a:t>
            </a:r>
            <a:r>
              <a:rPr lang="en-DE" sz="2000" dirty="0" err="1">
                <a:solidFill>
                  <a:srgbClr val="000000"/>
                </a:solidFill>
              </a:rPr>
              <a:t>i</a:t>
            </a:r>
            <a:r>
              <a:rPr lang="en-US" sz="2000" dirty="0">
                <a:solidFill>
                  <a:srgbClr val="000000"/>
                </a:solidFill>
              </a:rPr>
              <a:t>g</a:t>
            </a:r>
            <a:r>
              <a:rPr lang="en-DE" sz="2000" dirty="0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t</a:t>
            </a:r>
            <a:r>
              <a:rPr lang="en-DE" sz="2000" dirty="0" err="1">
                <a:solidFill>
                  <a:srgbClr val="000000"/>
                </a:solidFill>
              </a:rPr>
              <a:t>i</a:t>
            </a:r>
            <a:r>
              <a:rPr lang="en-US" sz="2000" dirty="0">
                <a:solidFill>
                  <a:srgbClr val="000000"/>
                </a:solidFill>
              </a:rPr>
              <a:t>o</a:t>
            </a:r>
            <a:r>
              <a:rPr lang="en-DE" sz="2000" dirty="0">
                <a:solidFill>
                  <a:srgbClr val="000000"/>
                </a:solidFill>
              </a:rPr>
              <a:t>n </a:t>
            </a:r>
            <a:r>
              <a:rPr lang="en-US" sz="2000" dirty="0">
                <a:solidFill>
                  <a:srgbClr val="000000"/>
                </a:solidFill>
              </a:rPr>
              <a:t>play major roles.</a:t>
            </a:r>
          </a:p>
          <a:p>
            <a:pPr lvl="0" indent="-311150">
              <a:lnSpc>
                <a:spcPct val="100000"/>
              </a:lnSpc>
              <a:buClr>
                <a:srgbClr val="000000"/>
              </a:buClr>
              <a:buSzPts val="1300"/>
            </a:pPr>
            <a:endParaRPr lang="en-US" sz="2000" dirty="0">
              <a:solidFill>
                <a:srgbClr val="000000"/>
              </a:solidFill>
            </a:endParaRPr>
          </a:p>
          <a:p>
            <a:pPr lvl="0" indent="-311150">
              <a:lnSpc>
                <a:spcPct val="100000"/>
              </a:lnSpc>
              <a:buClr>
                <a:srgbClr val="000000"/>
              </a:buClr>
              <a:buSzPts val="1300"/>
            </a:pPr>
            <a:r>
              <a:rPr lang="en-US" sz="2000" b="1" dirty="0">
                <a:solidFill>
                  <a:srgbClr val="000000"/>
                </a:solidFill>
              </a:rPr>
              <a:t>Narrative-based scenario design </a:t>
            </a:r>
            <a:r>
              <a:rPr lang="en-DE" sz="2000" dirty="0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n</a:t>
            </a:r>
            <a:r>
              <a:rPr lang="en-DE" sz="2000" dirty="0">
                <a:solidFill>
                  <a:srgbClr val="000000"/>
                </a:solidFill>
              </a:rPr>
              <a:t>d </a:t>
            </a:r>
            <a:r>
              <a:rPr lang="en-US" sz="2000" b="1" dirty="0">
                <a:solidFill>
                  <a:srgbClr val="000000"/>
                </a:solidFill>
              </a:rPr>
              <a:t>s</a:t>
            </a:r>
            <a:r>
              <a:rPr lang="en-DE" sz="2000" b="1" dirty="0">
                <a:solidFill>
                  <a:srgbClr val="000000"/>
                </a:solidFill>
              </a:rPr>
              <a:t>c</a:t>
            </a:r>
            <a:r>
              <a:rPr lang="en-US" sz="2000" b="1" dirty="0">
                <a:solidFill>
                  <a:srgbClr val="000000"/>
                </a:solidFill>
              </a:rPr>
              <a:t>e</a:t>
            </a:r>
            <a:r>
              <a:rPr lang="en-DE" sz="2000" b="1" dirty="0">
                <a:solidFill>
                  <a:srgbClr val="000000"/>
                </a:solidFill>
              </a:rPr>
              <a:t>n</a:t>
            </a:r>
            <a:r>
              <a:rPr lang="en-US" sz="2000" b="1" dirty="0">
                <a:solidFill>
                  <a:srgbClr val="000000"/>
                </a:solidFill>
              </a:rPr>
              <a:t>a</a:t>
            </a:r>
            <a:r>
              <a:rPr lang="en-DE" sz="2000" b="1" dirty="0">
                <a:solidFill>
                  <a:srgbClr val="000000"/>
                </a:solidFill>
              </a:rPr>
              <a:t>r</a:t>
            </a:r>
            <a:r>
              <a:rPr lang="en-US" sz="2000" b="1" dirty="0" err="1">
                <a:solidFill>
                  <a:srgbClr val="000000"/>
                </a:solidFill>
              </a:rPr>
              <a:t>i</a:t>
            </a:r>
            <a:r>
              <a:rPr lang="en-DE" sz="2000" b="1" dirty="0">
                <a:solidFill>
                  <a:srgbClr val="000000"/>
                </a:solidFill>
              </a:rPr>
              <a:t>o </a:t>
            </a:r>
            <a:r>
              <a:rPr lang="en-US" sz="2000" b="1" dirty="0">
                <a:solidFill>
                  <a:srgbClr val="000000"/>
                </a:solidFill>
              </a:rPr>
              <a:t>c</a:t>
            </a:r>
            <a:r>
              <a:rPr lang="en-DE" sz="2000" b="1" dirty="0">
                <a:solidFill>
                  <a:srgbClr val="000000"/>
                </a:solidFill>
              </a:rPr>
              <a:t>o-</a:t>
            </a:r>
            <a:r>
              <a:rPr lang="en-US" sz="2000" b="1" dirty="0">
                <a:solidFill>
                  <a:srgbClr val="000000"/>
                </a:solidFill>
              </a:rPr>
              <a:t>c</a:t>
            </a:r>
            <a:r>
              <a:rPr lang="en-DE" sz="2000" b="1" dirty="0">
                <a:solidFill>
                  <a:srgbClr val="000000"/>
                </a:solidFill>
              </a:rPr>
              <a:t>r</a:t>
            </a:r>
            <a:r>
              <a:rPr lang="en-US" sz="2000" b="1" dirty="0">
                <a:solidFill>
                  <a:srgbClr val="000000"/>
                </a:solidFill>
              </a:rPr>
              <a:t>e</a:t>
            </a:r>
            <a:r>
              <a:rPr lang="en-DE" sz="2000" b="1" dirty="0">
                <a:solidFill>
                  <a:srgbClr val="000000"/>
                </a:solidFill>
              </a:rPr>
              <a:t>a</a:t>
            </a:r>
            <a:r>
              <a:rPr lang="en-US" sz="2000" b="1" dirty="0">
                <a:solidFill>
                  <a:srgbClr val="000000"/>
                </a:solidFill>
              </a:rPr>
              <a:t>t</a:t>
            </a:r>
            <a:r>
              <a:rPr lang="en-DE" sz="2000" b="1" dirty="0" err="1">
                <a:solidFill>
                  <a:srgbClr val="000000"/>
                </a:solidFill>
              </a:rPr>
              <a:t>i</a:t>
            </a:r>
            <a:r>
              <a:rPr lang="en-US" sz="2000" b="1" dirty="0">
                <a:solidFill>
                  <a:srgbClr val="000000"/>
                </a:solidFill>
              </a:rPr>
              <a:t>o</a:t>
            </a:r>
            <a:r>
              <a:rPr lang="en-DE" sz="2000" b="1" dirty="0">
                <a:solidFill>
                  <a:srgbClr val="000000"/>
                </a:solidFill>
              </a:rPr>
              <a:t>n </a:t>
            </a:r>
            <a:r>
              <a:rPr lang="en-US" sz="2000" dirty="0">
                <a:solidFill>
                  <a:srgbClr val="000000"/>
                </a:solidFill>
              </a:rPr>
              <a:t>w</a:t>
            </a:r>
            <a:r>
              <a:rPr lang="en-DE" sz="2000" dirty="0" err="1">
                <a:solidFill>
                  <a:srgbClr val="000000"/>
                </a:solidFill>
              </a:rPr>
              <a:t>i</a:t>
            </a:r>
            <a:r>
              <a:rPr lang="en-US" sz="2000" dirty="0">
                <a:solidFill>
                  <a:srgbClr val="000000"/>
                </a:solidFill>
              </a:rPr>
              <a:t>t</a:t>
            </a:r>
            <a:r>
              <a:rPr lang="en-DE" sz="2000" dirty="0">
                <a:solidFill>
                  <a:srgbClr val="000000"/>
                </a:solidFill>
              </a:rPr>
              <a:t>h </a:t>
            </a:r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en-DE" sz="2000" dirty="0">
                <a:solidFill>
                  <a:srgbClr val="000000"/>
                </a:solidFill>
              </a:rPr>
              <a:t>t</a:t>
            </a: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DE" sz="2000" dirty="0">
                <a:solidFill>
                  <a:srgbClr val="000000"/>
                </a:solidFill>
              </a:rPr>
              <a:t>k</a:t>
            </a:r>
            <a:r>
              <a:rPr lang="en-US" sz="2000" dirty="0">
                <a:solidFill>
                  <a:srgbClr val="000000"/>
                </a:solidFill>
              </a:rPr>
              <a:t>e</a:t>
            </a:r>
            <a:r>
              <a:rPr lang="en-DE" sz="2000" dirty="0">
                <a:solidFill>
                  <a:srgbClr val="000000"/>
                </a:solidFill>
              </a:rPr>
              <a:t>h</a:t>
            </a:r>
            <a:r>
              <a:rPr lang="en-US" sz="2000" dirty="0">
                <a:solidFill>
                  <a:srgbClr val="000000"/>
                </a:solidFill>
              </a:rPr>
              <a:t>o</a:t>
            </a:r>
            <a:r>
              <a:rPr lang="en-DE" sz="2000" dirty="0">
                <a:solidFill>
                  <a:srgbClr val="000000"/>
                </a:solidFill>
              </a:rPr>
              <a:t>l</a:t>
            </a:r>
            <a:r>
              <a:rPr lang="en-US" sz="2000" dirty="0">
                <a:solidFill>
                  <a:srgbClr val="000000"/>
                </a:solidFill>
              </a:rPr>
              <a:t>d</a:t>
            </a:r>
            <a:r>
              <a:rPr lang="en-DE" sz="2000" dirty="0">
                <a:solidFill>
                  <a:srgbClr val="000000"/>
                </a:solidFill>
              </a:rPr>
              <a:t>e</a:t>
            </a:r>
            <a:r>
              <a:rPr lang="en-US" sz="2000" dirty="0">
                <a:solidFill>
                  <a:srgbClr val="000000"/>
                </a:solidFill>
              </a:rPr>
              <a:t>r</a:t>
            </a:r>
            <a:r>
              <a:rPr lang="en-DE" sz="2000" dirty="0">
                <a:solidFill>
                  <a:srgbClr val="000000"/>
                </a:solidFill>
              </a:rPr>
              <a:t>s improve </a:t>
            </a:r>
            <a:r>
              <a:rPr lang="en-US" sz="2000" dirty="0">
                <a:solidFill>
                  <a:srgbClr val="000000"/>
                </a:solidFill>
              </a:rPr>
              <a:t>the </a:t>
            </a:r>
            <a:r>
              <a:rPr lang="en-US" sz="2000" b="1" dirty="0">
                <a:solidFill>
                  <a:srgbClr val="000000"/>
                </a:solidFill>
              </a:rPr>
              <a:t>relevance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1" dirty="0">
                <a:solidFill>
                  <a:srgbClr val="000000"/>
                </a:solidFill>
              </a:rPr>
              <a:t>richness</a:t>
            </a:r>
            <a:r>
              <a:rPr lang="en-US" sz="2000" dirty="0">
                <a:solidFill>
                  <a:srgbClr val="000000"/>
                </a:solidFill>
              </a:rPr>
              <a:t> of model-based assessments</a:t>
            </a:r>
            <a:endParaRPr lang="en-DE" sz="2000" dirty="0">
              <a:solidFill>
                <a:srgbClr val="000000"/>
              </a:solidFill>
            </a:endParaRPr>
          </a:p>
          <a:p>
            <a:pPr lvl="0" indent="-311150">
              <a:lnSpc>
                <a:spcPct val="100000"/>
              </a:lnSpc>
              <a:buClr>
                <a:srgbClr val="000000"/>
              </a:buClr>
              <a:buSzPts val="1300"/>
            </a:pPr>
            <a:endParaRPr lang="en-DE" sz="2000" dirty="0">
              <a:solidFill>
                <a:srgbClr val="000000"/>
              </a:solidFill>
            </a:endParaRPr>
          </a:p>
          <a:p>
            <a:pPr lvl="0" indent="-311150">
              <a:lnSpc>
                <a:spcPct val="100000"/>
              </a:lnSpc>
              <a:buClr>
                <a:srgbClr val="000000"/>
              </a:buClr>
              <a:buSzPts val="1300"/>
            </a:pPr>
            <a:r>
              <a:rPr lang="en-DE" sz="2000" dirty="0">
                <a:solidFill>
                  <a:srgbClr val="000000"/>
                </a:solidFill>
              </a:rPr>
              <a:t>While </a:t>
            </a:r>
            <a:r>
              <a:rPr lang="en-DE" sz="2000" b="1" dirty="0" err="1">
                <a:solidFill>
                  <a:srgbClr val="000000"/>
                </a:solidFill>
              </a:rPr>
              <a:t>IAMs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DE" sz="2000" dirty="0">
                <a:solidFill>
                  <a:srgbClr val="000000"/>
                </a:solidFill>
              </a:rPr>
              <a:t>r</a:t>
            </a:r>
            <a:r>
              <a:rPr lang="en-US" sz="2000" dirty="0">
                <a:solidFill>
                  <a:srgbClr val="000000"/>
                </a:solidFill>
              </a:rPr>
              <a:t>e</a:t>
            </a:r>
            <a:r>
              <a:rPr lang="en-DE" sz="2000" dirty="0">
                <a:solidFill>
                  <a:srgbClr val="000000"/>
                </a:solidFill>
              </a:rPr>
              <a:t>p</a:t>
            </a:r>
            <a:r>
              <a:rPr lang="en-US" sz="2000" dirty="0">
                <a:solidFill>
                  <a:srgbClr val="000000"/>
                </a:solidFill>
              </a:rPr>
              <a:t>r</a:t>
            </a:r>
            <a:r>
              <a:rPr lang="en-DE" sz="2000" dirty="0">
                <a:solidFill>
                  <a:srgbClr val="000000"/>
                </a:solidFill>
              </a:rPr>
              <a:t>e</a:t>
            </a:r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en-DE" sz="2000" dirty="0">
                <a:solidFill>
                  <a:srgbClr val="000000"/>
                </a:solidFill>
              </a:rPr>
              <a:t>e</a:t>
            </a:r>
            <a:r>
              <a:rPr lang="en-US" sz="2000" dirty="0">
                <a:solidFill>
                  <a:srgbClr val="000000"/>
                </a:solidFill>
              </a:rPr>
              <a:t>n</a:t>
            </a:r>
            <a:r>
              <a:rPr lang="en-DE" sz="2000" dirty="0">
                <a:solidFill>
                  <a:srgbClr val="000000"/>
                </a:solidFill>
              </a:rPr>
              <a:t>t </a:t>
            </a:r>
            <a:r>
              <a:rPr lang="en-US" sz="2000" dirty="0">
                <a:solidFill>
                  <a:srgbClr val="000000"/>
                </a:solidFill>
              </a:rPr>
              <a:t>interactions among energy, the economy, climate, and land, </a:t>
            </a:r>
            <a:r>
              <a:rPr lang="en-DE" sz="2000" dirty="0">
                <a:solidFill>
                  <a:srgbClr val="000000"/>
                </a:solidFill>
              </a:rPr>
              <a:t>they</a:t>
            </a:r>
            <a:r>
              <a:rPr lang="en-US" sz="2000" dirty="0">
                <a:solidFill>
                  <a:srgbClr val="000000"/>
                </a:solidFill>
              </a:rPr>
              <a:t> are </a:t>
            </a:r>
            <a:r>
              <a:rPr lang="en-DE" sz="2000" b="1" dirty="0">
                <a:solidFill>
                  <a:srgbClr val="000000"/>
                </a:solidFill>
              </a:rPr>
              <a:t>not well</a:t>
            </a:r>
            <a:r>
              <a:rPr lang="en-US" sz="2000" b="1" dirty="0">
                <a:solidFill>
                  <a:srgbClr val="000000"/>
                </a:solidFill>
              </a:rPr>
              <a:t> suited </a:t>
            </a:r>
            <a:r>
              <a:rPr lang="en-US" sz="2000" dirty="0">
                <a:solidFill>
                  <a:srgbClr val="000000"/>
                </a:solidFill>
              </a:rPr>
              <a:t>to represent SDGs relating to </a:t>
            </a:r>
            <a:r>
              <a:rPr lang="en-US" sz="2000" b="1" dirty="0">
                <a:solidFill>
                  <a:srgbClr val="000000"/>
                </a:solidFill>
              </a:rPr>
              <a:t>human development </a:t>
            </a:r>
            <a:r>
              <a:rPr lang="en-US" sz="2000" dirty="0">
                <a:solidFill>
                  <a:srgbClr val="000000"/>
                </a:solidFill>
              </a:rPr>
              <a:t>and </a:t>
            </a:r>
            <a:r>
              <a:rPr lang="en-US" sz="2000" b="1" dirty="0">
                <a:solidFill>
                  <a:srgbClr val="000000"/>
                </a:solidFill>
              </a:rPr>
              <a:t>governance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  <a:endParaRPr lang="en-DE" sz="2000" dirty="0">
              <a:solidFill>
                <a:srgbClr val="000000"/>
              </a:solidFill>
            </a:endParaRPr>
          </a:p>
          <a:p>
            <a:pPr lvl="0" indent="-311150">
              <a:lnSpc>
                <a:spcPct val="100000"/>
              </a:lnSpc>
              <a:buClr>
                <a:srgbClr val="000000"/>
              </a:buClr>
              <a:buSzPts val="1300"/>
            </a:pPr>
            <a:endParaRPr lang="en-DE" sz="2000" dirty="0">
              <a:solidFill>
                <a:srgbClr val="000000"/>
              </a:solidFill>
            </a:endParaRPr>
          </a:p>
          <a:p>
            <a:pPr lvl="0" indent="-311150">
              <a:lnSpc>
                <a:spcPct val="100000"/>
              </a:lnSpc>
              <a:buClr>
                <a:srgbClr val="000000"/>
              </a:buClr>
              <a:buSzPts val="1300"/>
            </a:pPr>
            <a:r>
              <a:rPr lang="en-US" sz="2000" b="1" dirty="0">
                <a:solidFill>
                  <a:srgbClr val="000000"/>
                </a:solidFill>
              </a:rPr>
              <a:t>Ex-post pathway appraisal </a:t>
            </a:r>
            <a:r>
              <a:rPr lang="en-US" sz="2000" dirty="0">
                <a:solidFill>
                  <a:srgbClr val="000000"/>
                </a:solidFill>
              </a:rPr>
              <a:t>in terms of </a:t>
            </a:r>
            <a:r>
              <a:rPr lang="en-US" sz="2000" b="1" dirty="0">
                <a:solidFill>
                  <a:srgbClr val="000000"/>
                </a:solidFill>
              </a:rPr>
              <a:t>policy assumptions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1" dirty="0">
                <a:solidFill>
                  <a:srgbClr val="000000"/>
                </a:solidFill>
              </a:rPr>
              <a:t>policy mixes </a:t>
            </a:r>
            <a:r>
              <a:rPr lang="en-DE" sz="2000" dirty="0">
                <a:solidFill>
                  <a:srgbClr val="000000"/>
                </a:solidFill>
              </a:rPr>
              <a:t>reduce</a:t>
            </a:r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en-DE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t</a:t>
            </a:r>
            <a:r>
              <a:rPr lang="en-DE" sz="2000" dirty="0">
                <a:solidFill>
                  <a:srgbClr val="000000"/>
                </a:solidFill>
              </a:rPr>
              <a:t>h</a:t>
            </a:r>
            <a:r>
              <a:rPr lang="en-US" sz="2000" dirty="0" err="1">
                <a:solidFill>
                  <a:srgbClr val="000000"/>
                </a:solidFill>
              </a:rPr>
              <a:t>i</a:t>
            </a:r>
            <a:r>
              <a:rPr lang="en-DE" sz="2000" dirty="0">
                <a:solidFill>
                  <a:srgbClr val="000000"/>
                </a:solidFill>
              </a:rPr>
              <a:t>s </a:t>
            </a:r>
            <a:r>
              <a:rPr lang="en-US" sz="2000" dirty="0">
                <a:solidFill>
                  <a:srgbClr val="000000"/>
                </a:solidFill>
              </a:rPr>
              <a:t>g</a:t>
            </a:r>
            <a:r>
              <a:rPr lang="en-DE" sz="2000" dirty="0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p</a:t>
            </a:r>
            <a:r>
              <a:rPr lang="en-DE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DE" sz="2000" dirty="0">
                <a:solidFill>
                  <a:srgbClr val="000000"/>
                </a:solidFill>
              </a:rPr>
              <a:t>n</a:t>
            </a:r>
            <a:r>
              <a:rPr lang="en-US" sz="2000" dirty="0">
                <a:solidFill>
                  <a:srgbClr val="000000"/>
                </a:solidFill>
              </a:rPr>
              <a:t>d</a:t>
            </a:r>
            <a:r>
              <a:rPr lang="en-DE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connects quantitative scenarios </a:t>
            </a:r>
            <a:r>
              <a:rPr lang="en-DE" sz="2000" dirty="0">
                <a:solidFill>
                  <a:srgbClr val="000000"/>
                </a:solidFill>
              </a:rPr>
              <a:t>t</a:t>
            </a:r>
            <a:r>
              <a:rPr lang="en-US" sz="2000" dirty="0">
                <a:solidFill>
                  <a:srgbClr val="000000"/>
                </a:solidFill>
              </a:rPr>
              <a:t>o </a:t>
            </a:r>
            <a:r>
              <a:rPr lang="en-DE" sz="2000" dirty="0">
                <a:solidFill>
                  <a:srgbClr val="000000"/>
                </a:solidFill>
              </a:rPr>
              <a:t>q</a:t>
            </a:r>
            <a:r>
              <a:rPr lang="en-US" sz="2000" dirty="0">
                <a:solidFill>
                  <a:srgbClr val="000000"/>
                </a:solidFill>
              </a:rPr>
              <a:t>u</a:t>
            </a:r>
            <a:r>
              <a:rPr lang="en-DE" sz="2000" dirty="0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l</a:t>
            </a:r>
            <a:r>
              <a:rPr lang="en-DE" sz="2000" dirty="0" err="1">
                <a:solidFill>
                  <a:srgbClr val="000000"/>
                </a:solidFill>
              </a:rPr>
              <a:t>i</a:t>
            </a:r>
            <a:r>
              <a:rPr lang="en-US" sz="2000" dirty="0">
                <a:solidFill>
                  <a:srgbClr val="000000"/>
                </a:solidFill>
              </a:rPr>
              <a:t>t</a:t>
            </a:r>
            <a:r>
              <a:rPr lang="en-DE" sz="2000" dirty="0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t</a:t>
            </a:r>
            <a:r>
              <a:rPr lang="en-DE" sz="2000" dirty="0" err="1">
                <a:solidFill>
                  <a:srgbClr val="000000"/>
                </a:solidFill>
              </a:rPr>
              <a:t>i</a:t>
            </a:r>
            <a:r>
              <a:rPr lang="en-US" sz="2000" dirty="0">
                <a:solidFill>
                  <a:srgbClr val="000000"/>
                </a:solidFill>
              </a:rPr>
              <a:t>v</a:t>
            </a:r>
            <a:r>
              <a:rPr lang="en-DE" sz="2000" dirty="0">
                <a:solidFill>
                  <a:srgbClr val="000000"/>
                </a:solidFill>
              </a:rPr>
              <a:t>e </a:t>
            </a: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DE" sz="2000" dirty="0">
                <a:solidFill>
                  <a:srgbClr val="000000"/>
                </a:solidFill>
              </a:rPr>
              <a:t>n</a:t>
            </a: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DE" sz="2000" dirty="0">
                <a:solidFill>
                  <a:srgbClr val="000000"/>
                </a:solidFill>
              </a:rPr>
              <a:t>l</a:t>
            </a:r>
            <a:r>
              <a:rPr lang="en-US" sz="2000" dirty="0" err="1">
                <a:solidFill>
                  <a:srgbClr val="000000"/>
                </a:solidFill>
              </a:rPr>
              <a:t>ys</a:t>
            </a:r>
            <a:r>
              <a:rPr lang="en-DE" sz="2000" dirty="0" err="1">
                <a:solidFill>
                  <a:srgbClr val="000000"/>
                </a:solidFill>
              </a:rPr>
              <a:t>i</a:t>
            </a:r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en-DE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o</a:t>
            </a:r>
            <a:r>
              <a:rPr lang="en-DE" sz="2000" dirty="0">
                <a:solidFill>
                  <a:srgbClr val="000000"/>
                </a:solidFill>
              </a:rPr>
              <a:t>f </a:t>
            </a:r>
            <a:r>
              <a:rPr lang="en-US" sz="2000" dirty="0">
                <a:solidFill>
                  <a:srgbClr val="000000"/>
                </a:solidFill>
              </a:rPr>
              <a:t>the governance dimension.</a:t>
            </a:r>
          </a:p>
          <a:p>
            <a:pPr marL="146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20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E40A5-D91D-4C23-9FE6-BB5A63A48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03" y="56268"/>
            <a:ext cx="4213917" cy="128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2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95875C4-2C64-46F6-9887-98133E00B64C}"/>
              </a:ext>
            </a:extLst>
          </p:cNvPr>
          <p:cNvSpPr/>
          <p:nvPr/>
        </p:nvSpPr>
        <p:spPr>
          <a:xfrm>
            <a:off x="7778189" y="6285696"/>
            <a:ext cx="4271046" cy="473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788F8F-58D0-4CA2-87E2-5ED39F955684}"/>
              </a:ext>
            </a:extLst>
          </p:cNvPr>
          <p:cNvSpPr/>
          <p:nvPr/>
        </p:nvSpPr>
        <p:spPr>
          <a:xfrm>
            <a:off x="323850" y="6172200"/>
            <a:ext cx="1352550" cy="592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636987-52A8-4898-B922-1269488F8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Core </a:t>
            </a:r>
            <a:r>
              <a:rPr lang="en-DE" dirty="0" err="1"/>
              <a:t>pu</a:t>
            </a:r>
            <a:r>
              <a:rPr lang="en-US" dirty="0"/>
              <a:t>b</a:t>
            </a:r>
            <a:r>
              <a:rPr lang="en-DE" dirty="0"/>
              <a:t>l</a:t>
            </a:r>
            <a:r>
              <a:rPr lang="en-US" dirty="0" err="1"/>
              <a:t>i</a:t>
            </a:r>
            <a:r>
              <a:rPr lang="en-DE" dirty="0"/>
              <a:t>c</a:t>
            </a:r>
            <a:r>
              <a:rPr lang="en-US" dirty="0"/>
              <a:t>a</a:t>
            </a:r>
            <a:r>
              <a:rPr lang="en-DE" dirty="0"/>
              <a:t>t</a:t>
            </a:r>
            <a:r>
              <a:rPr lang="en-US" dirty="0" err="1"/>
              <a:t>i</a:t>
            </a:r>
            <a:r>
              <a:rPr lang="en-DE" dirty="0"/>
              <a:t>o</a:t>
            </a:r>
            <a:r>
              <a:rPr lang="en-US" dirty="0"/>
              <a:t>n</a:t>
            </a:r>
            <a:r>
              <a:rPr lang="en-DE" dirty="0"/>
              <a:t>s </a:t>
            </a:r>
            <a:r>
              <a:rPr lang="en-US" dirty="0" err="1"/>
              <a:t>i</a:t>
            </a:r>
            <a:r>
              <a:rPr lang="en-DE" dirty="0"/>
              <a:t>n </a:t>
            </a:r>
            <a:r>
              <a:rPr lang="en-US" dirty="0"/>
              <a:t>E</a:t>
            </a:r>
            <a:r>
              <a:rPr lang="en-DE" dirty="0"/>
              <a:t>R</a:t>
            </a:r>
            <a:r>
              <a:rPr lang="en-US" dirty="0"/>
              <a:t>L</a:t>
            </a:r>
            <a:r>
              <a:rPr lang="en-DE" dirty="0"/>
              <a:t> </a:t>
            </a:r>
            <a:r>
              <a:rPr lang="en-US" dirty="0"/>
              <a:t>f</a:t>
            </a:r>
            <a:r>
              <a:rPr lang="en-DE" dirty="0"/>
              <a:t>o</a:t>
            </a:r>
            <a:r>
              <a:rPr lang="en-US" dirty="0"/>
              <a:t>c</a:t>
            </a:r>
            <a:r>
              <a:rPr lang="en-DE" dirty="0"/>
              <a:t>u</a:t>
            </a:r>
            <a:r>
              <a:rPr lang="en-US" dirty="0"/>
              <a:t>s</a:t>
            </a:r>
            <a:r>
              <a:rPr lang="en-DE" dirty="0"/>
              <a:t> </a:t>
            </a:r>
            <a:r>
              <a:rPr lang="en-US" dirty="0" err="1"/>
              <a:t>i</a:t>
            </a:r>
            <a:r>
              <a:rPr lang="en-DE" dirty="0"/>
              <a:t>s</a:t>
            </a:r>
            <a:r>
              <a:rPr lang="en-US" dirty="0"/>
              <a:t>s</a:t>
            </a:r>
            <a:r>
              <a:rPr lang="en-DE" dirty="0"/>
              <a:t>u</a:t>
            </a:r>
            <a:r>
              <a:rPr lang="en-US" dirty="0"/>
              <a:t>e</a:t>
            </a:r>
            <a:endParaRPr lang="en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7E5025-60F8-4B92-80D0-3150C1C03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554"/>
          <a:stretch/>
        </p:blipFill>
        <p:spPr>
          <a:xfrm>
            <a:off x="6667500" y="4149253"/>
            <a:ext cx="5358584" cy="1073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596339-20AC-410D-8F8C-7D257AEF7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672"/>
          <a:stretch/>
        </p:blipFill>
        <p:spPr>
          <a:xfrm>
            <a:off x="6667500" y="313938"/>
            <a:ext cx="5358584" cy="17576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CACF6E-F934-46B3-B6A3-7B9BFC56D5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522"/>
          <a:stretch/>
        </p:blipFill>
        <p:spPr>
          <a:xfrm>
            <a:off x="6683032" y="2419278"/>
            <a:ext cx="5508967" cy="1440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F7BDF-3E57-4D88-8B84-319C784C7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00" y="889001"/>
            <a:ext cx="5843355" cy="3696684"/>
          </a:xfrm>
          <a:prstGeom prst="rect">
            <a:avLst/>
          </a:prstGeom>
          <a:ln>
            <a:solidFill>
              <a:srgbClr val="CCDDF6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069423-FDC8-4CB6-9B46-58A96C95AE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830"/>
          <a:stretch/>
        </p:blipFill>
        <p:spPr>
          <a:xfrm>
            <a:off x="6667500" y="5582290"/>
            <a:ext cx="5091022" cy="8773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BE446F-3C97-4263-A9DE-E329DABF1B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758" y="5069785"/>
            <a:ext cx="5230891" cy="119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9A398D-7441-431E-BA7C-FCC3F52E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DE" dirty="0"/>
              <a:t>h</a:t>
            </a:r>
            <a:r>
              <a:rPr lang="en-US" dirty="0"/>
              <a:t>a</a:t>
            </a:r>
            <a:r>
              <a:rPr lang="en-DE" dirty="0"/>
              <a:t>t </a:t>
            </a:r>
            <a:r>
              <a:rPr lang="en-US" dirty="0"/>
              <a:t>a</a:t>
            </a:r>
            <a:r>
              <a:rPr lang="en-DE" dirty="0"/>
              <a:t>r</a:t>
            </a:r>
            <a:r>
              <a:rPr lang="en-US" dirty="0"/>
              <a:t>e</a:t>
            </a:r>
            <a:r>
              <a:rPr lang="en-DE" dirty="0"/>
              <a:t> </a:t>
            </a:r>
            <a:r>
              <a:rPr lang="en-US" dirty="0"/>
              <a:t>s</a:t>
            </a:r>
            <a:r>
              <a:rPr lang="en-DE" dirty="0"/>
              <a:t>u</a:t>
            </a:r>
            <a:r>
              <a:rPr lang="en-US" dirty="0"/>
              <a:t>s</a:t>
            </a:r>
            <a:r>
              <a:rPr lang="en-DE" dirty="0"/>
              <a:t>t</a:t>
            </a:r>
            <a:r>
              <a:rPr lang="en-US" dirty="0"/>
              <a:t>a</a:t>
            </a:r>
            <a:r>
              <a:rPr lang="en-DE" dirty="0" err="1"/>
              <a:t>i</a:t>
            </a:r>
            <a:r>
              <a:rPr lang="en-US" dirty="0"/>
              <a:t>n</a:t>
            </a:r>
            <a:r>
              <a:rPr lang="en-DE" dirty="0"/>
              <a:t>a</a:t>
            </a:r>
            <a:r>
              <a:rPr lang="en-US" dirty="0"/>
              <a:t>b</a:t>
            </a:r>
            <a:r>
              <a:rPr lang="en-DE" dirty="0"/>
              <a:t>l</a:t>
            </a:r>
            <a:r>
              <a:rPr lang="en-US" dirty="0"/>
              <a:t>e</a:t>
            </a:r>
            <a:r>
              <a:rPr lang="en-DE" dirty="0"/>
              <a:t> </a:t>
            </a:r>
            <a:r>
              <a:rPr lang="en-US" dirty="0"/>
              <a:t>f</a:t>
            </a:r>
            <a:r>
              <a:rPr lang="en-DE" dirty="0"/>
              <a:t>u</a:t>
            </a:r>
            <a:r>
              <a:rPr lang="en-US" dirty="0"/>
              <a:t>t</a:t>
            </a:r>
            <a:r>
              <a:rPr lang="en-DE" dirty="0" err="1"/>
              <a:t>ures</a:t>
            </a:r>
            <a:r>
              <a:rPr lang="en-DE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E8656-79D7-47BA-B144-2BCA089DF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721" y="908050"/>
            <a:ext cx="7060557" cy="51434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61F948-4DCD-4DA6-85E2-F4F90CAB02F7}"/>
              </a:ext>
            </a:extLst>
          </p:cNvPr>
          <p:cNvSpPr txBox="1"/>
          <p:nvPr/>
        </p:nvSpPr>
        <p:spPr>
          <a:xfrm>
            <a:off x="5278775" y="5973100"/>
            <a:ext cx="330988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400" dirty="0"/>
              <a:t>Leach </a:t>
            </a:r>
            <a:r>
              <a:rPr lang="en-GB" sz="1400" i="1" dirty="0"/>
              <a:t>et al. </a:t>
            </a:r>
            <a:r>
              <a:rPr lang="en-GB" sz="1400" dirty="0"/>
              <a:t>(201</a:t>
            </a:r>
            <a:r>
              <a:rPr lang="en-DE" sz="1400" dirty="0"/>
              <a:t>8</a:t>
            </a:r>
            <a:r>
              <a:rPr lang="en-GB" sz="1400" dirty="0"/>
              <a:t>),</a:t>
            </a:r>
            <a:r>
              <a:rPr lang="en-DE" sz="1400" dirty="0"/>
              <a:t> </a:t>
            </a:r>
            <a:r>
              <a:rPr lang="en-GB" sz="1400" i="1" dirty="0"/>
              <a:t>Global Sustainability</a:t>
            </a:r>
            <a:endParaRPr lang="en-DE" sz="1400" i="1" dirty="0"/>
          </a:p>
        </p:txBody>
      </p:sp>
    </p:spTree>
    <p:extLst>
      <p:ext uri="{BB962C8B-B14F-4D97-AF65-F5344CB8AC3E}">
        <p14:creationId xmlns:p14="http://schemas.microsoft.com/office/powerpoint/2010/main" val="20517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152FB4-9A57-408E-85C2-AE12B645015E}"/>
              </a:ext>
            </a:extLst>
          </p:cNvPr>
          <p:cNvSpPr/>
          <p:nvPr/>
        </p:nvSpPr>
        <p:spPr>
          <a:xfrm>
            <a:off x="7294880" y="5952242"/>
            <a:ext cx="4785360" cy="792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4" name="Google Shape;295;p41">
            <a:extLst>
              <a:ext uri="{FF2B5EF4-FFF2-40B4-BE49-F238E27FC236}">
                <a16:creationId xmlns:a16="http://schemas.microsoft.com/office/drawing/2014/main" id="{AE699F7C-6A95-4F51-AB46-1667A0AB6BD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5356" y="2630412"/>
            <a:ext cx="9007540" cy="36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5.jpg">
            <a:extLst>
              <a:ext uri="{FF2B5EF4-FFF2-40B4-BE49-F238E27FC236}">
                <a16:creationId xmlns:a16="http://schemas.microsoft.com/office/drawing/2014/main" id="{A7507B07-84A1-447E-ABD7-11E7797E91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5357" y="487459"/>
            <a:ext cx="3412456" cy="123700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9610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ED37D6-57F7-4411-87B5-A48A2BD6B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DE" dirty="0"/>
              <a:t>h</a:t>
            </a:r>
            <a:r>
              <a:rPr lang="en-US" dirty="0"/>
              <a:t>a</a:t>
            </a:r>
            <a:r>
              <a:rPr lang="en-DE" dirty="0"/>
              <a:t>n</a:t>
            </a:r>
            <a:r>
              <a:rPr lang="en-US" dirty="0"/>
              <a:t>k</a:t>
            </a:r>
            <a:r>
              <a:rPr lang="en-DE" dirty="0"/>
              <a:t> </a:t>
            </a:r>
            <a:r>
              <a:rPr lang="en-US" dirty="0"/>
              <a:t>y</a:t>
            </a:r>
            <a:r>
              <a:rPr lang="en-DE" dirty="0" err="1"/>
              <a:t>ou</a:t>
            </a:r>
            <a:r>
              <a:rPr lang="en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763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FE9267-1C24-4185-8F71-1E0E4B6A1B61}"/>
              </a:ext>
            </a:extLst>
          </p:cNvPr>
          <p:cNvSpPr/>
          <p:nvPr/>
        </p:nvSpPr>
        <p:spPr>
          <a:xfrm>
            <a:off x="198239" y="54882"/>
            <a:ext cx="11908035" cy="650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endParaRPr lang="en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Aguiar, A.P.D.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Co-designing global target-seeking scenarios: A cross-scale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participatory process for capturing multiple perspectives on pathways to sustainability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Environmental Change, 65, p. 102198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(2020)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doi.org/10.1016/j.gloenvcha.2020.102198.</a:t>
            </a:r>
            <a:endParaRPr lang="en-DE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3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Bodirsky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L.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ongoing nutrition transition thwarts long-term targets for food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security, public health and environmental protection.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Sci. Rep. </a:t>
            </a:r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19778 (2020).</a:t>
            </a:r>
            <a:endParaRPr lang="en-DE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3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Crippa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systems are responsible for a third of global anthropogenic GHG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Food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1–12 (2021)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doi:10.1038/s43016-021-00225-9.</a:t>
            </a:r>
            <a:endParaRPr lang="en-DE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3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Dombrowsky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Policy mixes for sustainable development pathways: representation in integrated assessment models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Environ. Res. Lett.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 (202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DE" sz="13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10.1088/1748-9326/ad993a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3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Kikstra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DE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decent living gaps in energy and emissions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scenarios: introducing DESIRE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Environ. Res. Lett.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DE" sz="13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10.1088/1748-9326/adc3ad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Leach, M.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Equity and sustainability in the Anthropocene: a social–ecological systems perspective on their intertwined futures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Sustainability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1, p. E13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doi.org/10.1017/sus.2018.12. </a:t>
            </a:r>
            <a:endParaRPr lang="en-DE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DE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and inequality pathways consistent with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eradicating poverty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Environ. Res. Lett.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DE" sz="13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10.1088/1748-9326/ad7b5d</a:t>
            </a:r>
            <a:endParaRPr lang="en-DE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3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Riahi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Pathways Compatible with Long-term Goals, in Climate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2022: Mitigation of Climate Change. Contribution of Working Group III to the Sixth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Report of the Intergovernmental Panel on Climate Change. Cambridge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Press, pp. 295–408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doi.org/10.1017/9781009157926.005.</a:t>
            </a:r>
            <a:endParaRPr lang="en-DE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3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Soergel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sustainable development pathway for climate action within the UN 2030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</a:t>
            </a:r>
            <a:r>
              <a:rPr lang="en-US" sz="135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Change </a:t>
            </a:r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656–664 (2021).</a:t>
            </a:r>
            <a:endParaRPr lang="en-DE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3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Soergel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pathways towards sustainable development goals and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targets.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Environ. Res. Lett.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19.12 (2024)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DE" sz="13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10.1088/1748-9326/ad80af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US" sz="13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Soest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H.L.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3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Analysing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interactions among Sustainable Development Goals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Integrated Assessment Models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Transitions, 1, pp. 210–225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2019). doi.org/10.1016/j.glt.2019.10.004.</a:t>
            </a:r>
            <a:endParaRPr lang="en-DE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Vuuren, D.P.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Defining a sustainable development target space for 2030 and 2050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Earth, 5(2), pp. 142–156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10.1016/j.oneear.2022.01.003.</a:t>
            </a:r>
            <a:endParaRPr lang="en-DE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Weindl, I.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Food- and land-system transformations under different societal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 on sustainable development.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Environ. Res. Lett.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19.12 (2024)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DE" sz="13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10.1088/1748-9326/ad8f46.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Willett, W.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in the Anthropocene: the EAT–Lancet Commission on healthy diets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sustainable food systems. </a:t>
            </a:r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Lancet 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(2019)</a:t>
            </a:r>
            <a:r>
              <a:rPr lang="en-DE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doi:10.1016/S0140-6736(18)31788-4.</a:t>
            </a:r>
            <a:endParaRPr lang="en-DE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ECF4041-5C91-4F18-9AC1-1E3CFFFF0C1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866431" y="960989"/>
            <a:ext cx="8459138" cy="513432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540CC00-9F76-4918-9257-E993FA9E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</a:t>
            </a:r>
            <a:r>
              <a:rPr lang="en-DE" dirty="0"/>
              <a:t>:</a:t>
            </a:r>
            <a:r>
              <a:rPr lang="en-US" dirty="0"/>
              <a:t> SHAPE model comparison of sustainable development pathways</a:t>
            </a:r>
            <a:endParaRPr lang="en-DE" dirty="0"/>
          </a:p>
        </p:txBody>
      </p:sp>
      <p:sp>
        <p:nvSpPr>
          <p:cNvPr id="8" name="Google Shape;145;p28">
            <a:extLst>
              <a:ext uri="{FF2B5EF4-FFF2-40B4-BE49-F238E27FC236}">
                <a16:creationId xmlns:a16="http://schemas.microsoft.com/office/drawing/2014/main" id="{71958594-5F9A-4310-BA98-3892E36E2FD1}"/>
              </a:ext>
            </a:extLst>
          </p:cNvPr>
          <p:cNvSpPr txBox="1"/>
          <p:nvPr/>
        </p:nvSpPr>
        <p:spPr>
          <a:xfrm>
            <a:off x="6588088" y="6396082"/>
            <a:ext cx="2220144" cy="46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000"/>
            </a:pP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Soergel</a:t>
            </a:r>
            <a:r>
              <a:rPr lang="en-GB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i="1" dirty="0">
                <a:latin typeface="Calibri" panose="020F0502020204030204"/>
                <a:ea typeface="+mn-ea"/>
                <a:cs typeface="+mn-cs"/>
              </a:rPr>
              <a:t>et al. </a:t>
            </a:r>
            <a:r>
              <a:rPr lang="en-DE" dirty="0">
                <a:latin typeface="Calibri" panose="020F0502020204030204"/>
                <a:ea typeface="+mn-ea"/>
                <a:cs typeface="+mn-cs"/>
              </a:rPr>
              <a:t>(2024), </a:t>
            </a:r>
            <a:r>
              <a:rPr lang="en-DE" i="1" dirty="0">
                <a:latin typeface="Calibri"/>
                <a:ea typeface="+mn-ea"/>
                <a:cs typeface="Calibri"/>
                <a:sym typeface="Calibri"/>
              </a:rPr>
              <a:t>ERL</a:t>
            </a:r>
            <a:endParaRPr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492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AD98ED-69A2-40D8-B9BE-1B9CD679835E}"/>
              </a:ext>
            </a:extLst>
          </p:cNvPr>
          <p:cNvSpPr/>
          <p:nvPr/>
        </p:nvSpPr>
        <p:spPr>
          <a:xfrm>
            <a:off x="203200" y="5859618"/>
            <a:ext cx="11846035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024185-EF44-4290-A0BE-0AE6D010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and purposes of policy instruments</a:t>
            </a:r>
            <a:endParaRPr lang="en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6FF7EB-6D2A-4836-A660-B5DF45009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88" y="743404"/>
            <a:ext cx="11049000" cy="6038850"/>
          </a:xfrm>
          <a:prstGeom prst="rect">
            <a:avLst/>
          </a:prstGeom>
        </p:spPr>
      </p:pic>
      <p:sp>
        <p:nvSpPr>
          <p:cNvPr id="8" name="Google Shape;145;p28">
            <a:extLst>
              <a:ext uri="{FF2B5EF4-FFF2-40B4-BE49-F238E27FC236}">
                <a16:creationId xmlns:a16="http://schemas.microsoft.com/office/drawing/2014/main" id="{4404CC7A-A2B6-4A96-81D6-04CCE3553E0A}"/>
              </a:ext>
            </a:extLst>
          </p:cNvPr>
          <p:cNvSpPr txBox="1"/>
          <p:nvPr/>
        </p:nvSpPr>
        <p:spPr>
          <a:xfrm>
            <a:off x="8871204" y="6231072"/>
            <a:ext cx="2502072" cy="46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1000"/>
            </a:pP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Dombrowsky</a:t>
            </a:r>
            <a:r>
              <a:rPr lang="en-GB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i="1" dirty="0">
                <a:latin typeface="Calibri" panose="020F0502020204030204"/>
                <a:ea typeface="+mn-ea"/>
                <a:cs typeface="+mn-cs"/>
              </a:rPr>
              <a:t>et al. </a:t>
            </a:r>
            <a:r>
              <a:rPr lang="en-DE" dirty="0">
                <a:latin typeface="Calibri" panose="020F0502020204030204"/>
                <a:ea typeface="+mn-ea"/>
                <a:cs typeface="+mn-cs"/>
              </a:rPr>
              <a:t>(2025), </a:t>
            </a:r>
            <a:r>
              <a:rPr lang="en-DE" i="1" dirty="0">
                <a:latin typeface="Calibri"/>
                <a:ea typeface="+mn-ea"/>
                <a:cs typeface="Calibri"/>
                <a:sym typeface="Calibri"/>
              </a:rPr>
              <a:t>ERL</a:t>
            </a:r>
            <a:endParaRPr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806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7E3C2D-B1B6-4713-8E5A-A512A897470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60963" y="44888"/>
            <a:ext cx="6135698" cy="611531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EB8CA8A-5DB0-4B31-9F15-4E22FA94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SDG interactions in the IAM</a:t>
            </a:r>
            <a:r>
              <a:rPr lang="en-DE" dirty="0"/>
              <a:t> </a:t>
            </a:r>
            <a:r>
              <a:rPr lang="en-US" dirty="0"/>
              <a:t>literature</a:t>
            </a:r>
            <a:endParaRPr lang="en-DE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2129462-EAD2-4609-A662-73D03C8A682F}"/>
              </a:ext>
            </a:extLst>
          </p:cNvPr>
          <p:cNvSpPr txBox="1">
            <a:spLocks/>
          </p:cNvSpPr>
          <p:nvPr/>
        </p:nvSpPr>
        <p:spPr>
          <a:xfrm>
            <a:off x="442912" y="908050"/>
            <a:ext cx="5251832" cy="5041900"/>
          </a:xfrm>
          <a:prstGeom prst="rect">
            <a:avLst/>
          </a:prstGeom>
        </p:spPr>
        <p:txBody>
          <a:bodyPr lIns="9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schrift Normal"/>
              <a:buChar char="›"/>
              <a:defRPr sz="3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schrift Normal"/>
              <a:buChar char="›"/>
              <a:defRPr sz="3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schrift Normal"/>
              <a:buChar char="›"/>
              <a:defRPr sz="3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2800" dirty="0">
                <a:latin typeface="AdvOT863180fb"/>
              </a:rPr>
              <a:t>I</a:t>
            </a:r>
            <a:r>
              <a:rPr lang="en-US" sz="2800" dirty="0">
                <a:latin typeface="AdvOT863180fb"/>
              </a:rPr>
              <a:t>A</a:t>
            </a:r>
            <a:r>
              <a:rPr lang="en-DE" sz="2800" dirty="0">
                <a:latin typeface="AdvOT863180fb"/>
              </a:rPr>
              <a:t>M</a:t>
            </a:r>
            <a:r>
              <a:rPr lang="en-US" sz="2800" dirty="0">
                <a:latin typeface="AdvOT863180fb"/>
              </a:rPr>
              <a:t>s</a:t>
            </a:r>
            <a:r>
              <a:rPr lang="en-DE" sz="2800" dirty="0">
                <a:latin typeface="AdvOT863180fb"/>
              </a:rPr>
              <a:t> </a:t>
            </a:r>
            <a:r>
              <a:rPr lang="en-US" sz="2800" dirty="0">
                <a:latin typeface="AdvOT863180fb"/>
              </a:rPr>
              <a:t>w</a:t>
            </a:r>
            <a:r>
              <a:rPr lang="en-DE" sz="2800" dirty="0">
                <a:latin typeface="AdvOT863180fb"/>
              </a:rPr>
              <a:t>e</a:t>
            </a:r>
            <a:r>
              <a:rPr lang="en-US" sz="2800" dirty="0">
                <a:latin typeface="AdvOT863180fb"/>
              </a:rPr>
              <a:t>r</a:t>
            </a:r>
            <a:r>
              <a:rPr lang="en-DE" sz="2800" dirty="0">
                <a:latin typeface="AdvOT863180fb"/>
              </a:rPr>
              <a:t>e </a:t>
            </a:r>
            <a:r>
              <a:rPr lang="en-US" sz="2800" dirty="0">
                <a:latin typeface="AdvOT863180fb"/>
              </a:rPr>
              <a:t>originally developed to study interactions among</a:t>
            </a:r>
            <a:r>
              <a:rPr lang="en-DE" sz="2800" dirty="0">
                <a:latin typeface="AdvOT863180fb"/>
              </a:rPr>
              <a:t> </a:t>
            </a:r>
            <a:r>
              <a:rPr lang="en-US" sz="2800" dirty="0">
                <a:latin typeface="AdvOT863180fb"/>
              </a:rPr>
              <a:t>energy, the economy, climate, and land</a:t>
            </a:r>
            <a:r>
              <a:rPr lang="en-DE" sz="2800" dirty="0">
                <a:latin typeface="AdvOT863180fb"/>
              </a:rPr>
              <a:t>.</a:t>
            </a:r>
          </a:p>
          <a:p>
            <a:pPr marL="0" indent="0">
              <a:buNone/>
            </a:pPr>
            <a:endParaRPr lang="en-DE" sz="2800" dirty="0">
              <a:latin typeface="AdvOT863180fb"/>
            </a:endParaRPr>
          </a:p>
          <a:p>
            <a:r>
              <a:rPr lang="en-US" sz="2600" dirty="0"/>
              <a:t>IAMs cover the SDGs related to</a:t>
            </a:r>
            <a:r>
              <a:rPr lang="en-DE" sz="2600" dirty="0"/>
              <a:t> </a:t>
            </a:r>
            <a:r>
              <a:rPr lang="en-US" sz="2600" dirty="0"/>
              <a:t>climate </a:t>
            </a:r>
            <a:r>
              <a:rPr lang="en-DE" sz="2600" dirty="0"/>
              <a:t>o</a:t>
            </a:r>
            <a:r>
              <a:rPr lang="en-US" sz="2600" dirty="0"/>
              <a:t>w</a:t>
            </a:r>
            <a:r>
              <a:rPr lang="en-DE" sz="2600" dirty="0" err="1"/>
              <a:t>i</a:t>
            </a:r>
            <a:r>
              <a:rPr lang="en-US" sz="2600" dirty="0"/>
              <a:t>n</a:t>
            </a:r>
            <a:r>
              <a:rPr lang="en-DE" sz="2600" dirty="0"/>
              <a:t>g </a:t>
            </a:r>
            <a:r>
              <a:rPr lang="en-US" sz="2600" dirty="0"/>
              <a:t>t</a:t>
            </a:r>
            <a:r>
              <a:rPr lang="en-DE" sz="2600" dirty="0"/>
              <a:t>o</a:t>
            </a:r>
            <a:r>
              <a:rPr lang="en-US" sz="2600" dirty="0"/>
              <a:t> their design. </a:t>
            </a:r>
            <a:endParaRPr lang="en-DE" sz="2600" dirty="0"/>
          </a:p>
          <a:p>
            <a:r>
              <a:rPr lang="en-DE" sz="2600" dirty="0"/>
              <a:t>M</a:t>
            </a:r>
            <a:r>
              <a:rPr lang="en-US" sz="2600" dirty="0" err="1"/>
              <a:t>ost</a:t>
            </a:r>
            <a:r>
              <a:rPr lang="en-US" sz="2600" dirty="0"/>
              <a:t> IAMs cover </a:t>
            </a:r>
            <a:r>
              <a:rPr lang="en-DE" sz="2600" dirty="0"/>
              <a:t>a</a:t>
            </a:r>
            <a:r>
              <a:rPr lang="en-US" sz="2600" dirty="0"/>
              <a:t>d</a:t>
            </a:r>
            <a:r>
              <a:rPr lang="en-DE" sz="2600" dirty="0"/>
              <a:t>d</a:t>
            </a:r>
            <a:r>
              <a:rPr lang="en-US" sz="2600" dirty="0" err="1"/>
              <a:t>i</a:t>
            </a:r>
            <a:r>
              <a:rPr lang="en-DE" sz="2600" dirty="0"/>
              <a:t>t</a:t>
            </a:r>
            <a:r>
              <a:rPr lang="en-US" sz="2600" dirty="0" err="1"/>
              <a:t>i</a:t>
            </a:r>
            <a:r>
              <a:rPr lang="en-DE" sz="2600" dirty="0"/>
              <a:t>o</a:t>
            </a:r>
            <a:r>
              <a:rPr lang="en-US" sz="2600" dirty="0"/>
              <a:t>n</a:t>
            </a:r>
            <a:r>
              <a:rPr lang="en-DE" sz="2600" dirty="0"/>
              <a:t>a</a:t>
            </a:r>
            <a:r>
              <a:rPr lang="en-US" sz="2600" dirty="0"/>
              <a:t>l</a:t>
            </a:r>
            <a:r>
              <a:rPr lang="en-DE" sz="2600" dirty="0"/>
              <a:t> </a:t>
            </a:r>
            <a:r>
              <a:rPr lang="en-US" sz="2600" dirty="0"/>
              <a:t>areas related to</a:t>
            </a:r>
            <a:r>
              <a:rPr lang="en-DE" sz="2600" dirty="0"/>
              <a:t> </a:t>
            </a:r>
            <a:r>
              <a:rPr lang="en-US" sz="2600" dirty="0"/>
              <a:t>resource use and the Earth system.</a:t>
            </a:r>
          </a:p>
          <a:p>
            <a:r>
              <a:rPr lang="en-US" sz="2600" dirty="0"/>
              <a:t> Some other dimensions of the 2030 Agenda are also </a:t>
            </a:r>
            <a:r>
              <a:rPr lang="en-DE" sz="2600" dirty="0"/>
              <a:t>r</a:t>
            </a:r>
            <a:r>
              <a:rPr lang="en-US" sz="2600" dirty="0"/>
              <a:t>e</a:t>
            </a:r>
            <a:r>
              <a:rPr lang="en-DE" sz="2600" dirty="0"/>
              <a:t>p</a:t>
            </a:r>
            <a:r>
              <a:rPr lang="en-US" sz="2600" dirty="0"/>
              <a:t>r</a:t>
            </a:r>
            <a:r>
              <a:rPr lang="en-DE" sz="2600" dirty="0"/>
              <a:t>e</a:t>
            </a:r>
            <a:r>
              <a:rPr lang="en-US" sz="2600" dirty="0"/>
              <a:t>s</a:t>
            </a:r>
            <a:r>
              <a:rPr lang="en-DE" sz="2600" dirty="0"/>
              <a:t>e</a:t>
            </a:r>
            <a:r>
              <a:rPr lang="en-US" sz="2600" dirty="0"/>
              <a:t>n</a:t>
            </a:r>
            <a:r>
              <a:rPr lang="en-DE" sz="2600" dirty="0"/>
              <a:t>t</a:t>
            </a:r>
            <a:r>
              <a:rPr lang="en-US" sz="2600" dirty="0"/>
              <a:t>e</a:t>
            </a:r>
            <a:r>
              <a:rPr lang="en-DE" sz="2600" dirty="0"/>
              <a:t>d.</a:t>
            </a:r>
            <a:endParaRPr lang="en-US" sz="2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5CADD0-FD7E-4364-B399-53D7047502EE}"/>
              </a:ext>
            </a:extLst>
          </p:cNvPr>
          <p:cNvSpPr txBox="1"/>
          <p:nvPr/>
        </p:nvSpPr>
        <p:spPr>
          <a:xfrm>
            <a:off x="5613723" y="5934959"/>
            <a:ext cx="3399536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400" dirty="0"/>
              <a:t>van </a:t>
            </a:r>
            <a:r>
              <a:rPr lang="en-GB" sz="1400" dirty="0" err="1"/>
              <a:t>Soest</a:t>
            </a:r>
            <a:r>
              <a:rPr lang="en-GB" sz="1400" dirty="0"/>
              <a:t> </a:t>
            </a:r>
            <a:r>
              <a:rPr lang="en-GB" sz="1400" i="1" dirty="0"/>
              <a:t>et al. </a:t>
            </a:r>
            <a:r>
              <a:rPr lang="en-GB" sz="1400" dirty="0"/>
              <a:t>(201</a:t>
            </a:r>
            <a:r>
              <a:rPr lang="en-DE" sz="1400" dirty="0"/>
              <a:t>9</a:t>
            </a:r>
            <a:r>
              <a:rPr lang="en-GB" sz="1400" dirty="0"/>
              <a:t>),</a:t>
            </a:r>
            <a:r>
              <a:rPr lang="en-DE" sz="1400" dirty="0"/>
              <a:t> </a:t>
            </a:r>
            <a:r>
              <a:rPr lang="en-GB" sz="1400" i="1" dirty="0"/>
              <a:t>Global Transitions</a:t>
            </a:r>
            <a:endParaRPr lang="en-DE" sz="1400" i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B924B8-9FAE-45ED-8D16-9F76DF7AF5A5}"/>
              </a:ext>
            </a:extLst>
          </p:cNvPr>
          <p:cNvSpPr/>
          <p:nvPr/>
        </p:nvSpPr>
        <p:spPr>
          <a:xfrm>
            <a:off x="5613723" y="6254047"/>
            <a:ext cx="649339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Chord width is proportional to the number of documents that simultaneously feature two topics. Climate topics are in green while non</a:t>
            </a:r>
            <a:r>
              <a:rPr lang="en-DE" sz="1400" b="1" dirty="0"/>
              <a:t>-</a:t>
            </a:r>
            <a:r>
              <a:rPr lang="en-US" sz="1400" b="1" dirty="0"/>
              <a:t>climate</a:t>
            </a:r>
            <a:r>
              <a:rPr lang="en-DE" sz="1400" b="1" dirty="0"/>
              <a:t> </a:t>
            </a:r>
            <a:r>
              <a:rPr lang="en-US" sz="1400" b="1" dirty="0"/>
              <a:t>ones are in light blue.</a:t>
            </a:r>
            <a:endParaRPr lang="en-DE" sz="4000" b="1" dirty="0"/>
          </a:p>
        </p:txBody>
      </p:sp>
    </p:spTree>
    <p:extLst>
      <p:ext uri="{BB962C8B-B14F-4D97-AF65-F5344CB8AC3E}">
        <p14:creationId xmlns:p14="http://schemas.microsoft.com/office/powerpoint/2010/main" val="216437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60DAE2-076F-499A-A679-B8D60588A23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t="30647"/>
          <a:stretch/>
        </p:blipFill>
        <p:spPr>
          <a:xfrm>
            <a:off x="5743739" y="613459"/>
            <a:ext cx="6366055" cy="60998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F92ADC-A72A-4945-8ED9-AB090799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I</a:t>
            </a:r>
            <a:r>
              <a:rPr lang="en-US" dirty="0"/>
              <a:t>A</a:t>
            </a:r>
            <a:r>
              <a:rPr lang="en-DE" dirty="0"/>
              <a:t>M capacities to model SDG interactions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3945A-EE50-4FBE-B628-4882B3AEC4E0}"/>
              </a:ext>
            </a:extLst>
          </p:cNvPr>
          <p:cNvSpPr txBox="1"/>
          <p:nvPr/>
        </p:nvSpPr>
        <p:spPr>
          <a:xfrm>
            <a:off x="5717895" y="6561798"/>
            <a:ext cx="5108294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400" dirty="0"/>
              <a:t>van </a:t>
            </a:r>
            <a:r>
              <a:rPr lang="en-GB" sz="1400" dirty="0" err="1"/>
              <a:t>Soest</a:t>
            </a:r>
            <a:r>
              <a:rPr lang="en-GB" sz="1400" dirty="0"/>
              <a:t> </a:t>
            </a:r>
            <a:r>
              <a:rPr lang="en-GB" sz="1400" i="1" dirty="0"/>
              <a:t>et al. </a:t>
            </a:r>
            <a:r>
              <a:rPr lang="en-GB" sz="1400" dirty="0"/>
              <a:t>(201</a:t>
            </a:r>
            <a:r>
              <a:rPr lang="en-DE" sz="1400" dirty="0"/>
              <a:t>9</a:t>
            </a:r>
            <a:r>
              <a:rPr lang="en-GB" sz="1400" dirty="0"/>
              <a:t>),</a:t>
            </a:r>
            <a:r>
              <a:rPr lang="en-DE" sz="1400" dirty="0"/>
              <a:t> </a:t>
            </a:r>
            <a:r>
              <a:rPr lang="en-GB" sz="1400" i="1" dirty="0"/>
              <a:t>Global Transitions</a:t>
            </a:r>
            <a:endParaRPr lang="en-DE" sz="1400" i="1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0407983-FA60-44CA-9704-7F00E792ED19}"/>
              </a:ext>
            </a:extLst>
          </p:cNvPr>
          <p:cNvSpPr txBox="1">
            <a:spLocks/>
          </p:cNvSpPr>
          <p:nvPr/>
        </p:nvSpPr>
        <p:spPr>
          <a:xfrm>
            <a:off x="442912" y="1162050"/>
            <a:ext cx="5300828" cy="5562198"/>
          </a:xfrm>
          <a:prstGeom prst="rect">
            <a:avLst/>
          </a:prstGeom>
        </p:spPr>
        <p:txBody>
          <a:bodyPr lIns="9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schrift Normal"/>
              <a:buChar char="›"/>
              <a:defRPr sz="3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schrift Normal"/>
              <a:buChar char="›"/>
              <a:defRPr sz="3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schrift Normal"/>
              <a:buChar char="›"/>
              <a:defRPr sz="3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sz="2400" b="1" dirty="0"/>
              <a:t>Modelers survey: </a:t>
            </a:r>
            <a:r>
              <a:rPr lang="en-US" sz="2400" dirty="0"/>
              <a:t>Well-covered SDGs are in</a:t>
            </a:r>
            <a:r>
              <a:rPr lang="en-DE" sz="2400" dirty="0"/>
              <a:t> </a:t>
            </a:r>
            <a:r>
              <a:rPr lang="en-US" sz="2400" dirty="0"/>
              <a:t>the resource use and Earth system</a:t>
            </a:r>
            <a:r>
              <a:rPr lang="en-DE" sz="2400" dirty="0"/>
              <a:t> </a:t>
            </a:r>
            <a:r>
              <a:rPr lang="en-US" sz="2400" dirty="0"/>
              <a:t>clusters</a:t>
            </a:r>
            <a:r>
              <a:rPr lang="en-DE" sz="2400" dirty="0"/>
              <a:t> (</a:t>
            </a:r>
            <a:r>
              <a:rPr lang="en-US" sz="2400" dirty="0"/>
              <a:t>SDG</a:t>
            </a:r>
            <a:r>
              <a:rPr lang="en-DE" sz="2400" dirty="0"/>
              <a:t>s</a:t>
            </a:r>
            <a:r>
              <a:rPr lang="en-US" sz="2400" dirty="0"/>
              <a:t> 13</a:t>
            </a:r>
            <a:r>
              <a:rPr lang="en-DE" sz="2400" dirty="0"/>
              <a:t>, </a:t>
            </a:r>
            <a:r>
              <a:rPr lang="en-US" sz="2400" dirty="0"/>
              <a:t>7, 2</a:t>
            </a:r>
            <a:r>
              <a:rPr lang="en-DE" sz="2400" dirty="0"/>
              <a:t>, </a:t>
            </a:r>
            <a:r>
              <a:rPr lang="en-US" sz="2400" dirty="0"/>
              <a:t>15</a:t>
            </a:r>
            <a:r>
              <a:rPr lang="en-DE" sz="2400" dirty="0"/>
              <a:t>, 6</a:t>
            </a:r>
            <a:r>
              <a:rPr lang="en-US" sz="2400" dirty="0"/>
              <a:t>). </a:t>
            </a:r>
            <a:endParaRPr lang="en-DE" sz="2400" dirty="0"/>
          </a:p>
          <a:p>
            <a:endParaRPr lang="en-DE" sz="2400" dirty="0"/>
          </a:p>
          <a:p>
            <a:r>
              <a:rPr lang="en-US" sz="2400" dirty="0"/>
              <a:t>SDGs relating to </a:t>
            </a:r>
            <a:r>
              <a:rPr lang="en-DE" sz="2400" dirty="0"/>
              <a:t>h</a:t>
            </a:r>
            <a:r>
              <a:rPr lang="en-US" sz="2400" dirty="0" err="1"/>
              <a:t>uman</a:t>
            </a:r>
            <a:r>
              <a:rPr lang="en-DE" sz="2400" dirty="0"/>
              <a:t> </a:t>
            </a:r>
            <a:r>
              <a:rPr lang="en-US" sz="2400" dirty="0"/>
              <a:t>development and governance </a:t>
            </a:r>
            <a:r>
              <a:rPr lang="en-DE" sz="2400" dirty="0"/>
              <a:t>&amp;</a:t>
            </a:r>
            <a:r>
              <a:rPr lang="en-US" sz="2400" dirty="0"/>
              <a:t> infrastructure are</a:t>
            </a:r>
            <a:r>
              <a:rPr lang="en-DE" sz="2400" dirty="0"/>
              <a:t> </a:t>
            </a:r>
            <a:r>
              <a:rPr lang="en-US" sz="2400" dirty="0"/>
              <a:t>generally more difficult for IAMs to quantify</a:t>
            </a:r>
            <a:r>
              <a:rPr lang="en-DE" sz="2400" dirty="0"/>
              <a:t>.</a:t>
            </a:r>
          </a:p>
          <a:p>
            <a:endParaRPr lang="en-DE" sz="2400" dirty="0"/>
          </a:p>
          <a:p>
            <a:r>
              <a:rPr lang="en-DE" sz="2400" b="1" dirty="0"/>
              <a:t>Way forward: </a:t>
            </a:r>
            <a:r>
              <a:rPr lang="en-US" sz="2400" dirty="0"/>
              <a:t>m</a:t>
            </a:r>
            <a:r>
              <a:rPr lang="en-DE" sz="2400" dirty="0"/>
              <a:t>o</a:t>
            </a:r>
            <a:r>
              <a:rPr lang="en-US" sz="2400" dirty="0"/>
              <a:t>d</a:t>
            </a:r>
            <a:r>
              <a:rPr lang="en-DE" sz="2400" dirty="0"/>
              <a:t>e</a:t>
            </a:r>
            <a:r>
              <a:rPr lang="en-US" sz="2400" dirty="0"/>
              <a:t>l</a:t>
            </a:r>
            <a:r>
              <a:rPr lang="en-DE" sz="2400" dirty="0"/>
              <a:t> </a:t>
            </a:r>
            <a:r>
              <a:rPr lang="en-US" sz="2400" dirty="0"/>
              <a:t>d</a:t>
            </a:r>
            <a:r>
              <a:rPr lang="en-DE" sz="2400" dirty="0"/>
              <a:t>e</a:t>
            </a:r>
            <a:r>
              <a:rPr lang="en-US" sz="2400" dirty="0"/>
              <a:t>v</a:t>
            </a:r>
            <a:r>
              <a:rPr lang="en-DE" sz="2400" dirty="0"/>
              <a:t>e</a:t>
            </a:r>
            <a:r>
              <a:rPr lang="en-US" sz="2400" dirty="0"/>
              <a:t>l</a:t>
            </a:r>
            <a:r>
              <a:rPr lang="en-DE" sz="2400" dirty="0"/>
              <a:t>o</a:t>
            </a:r>
            <a:r>
              <a:rPr lang="en-US" sz="2400" dirty="0"/>
              <a:t>p</a:t>
            </a:r>
            <a:r>
              <a:rPr lang="en-DE" sz="2400" dirty="0"/>
              <a:t>m</a:t>
            </a:r>
            <a:r>
              <a:rPr lang="en-US" sz="2400" dirty="0"/>
              <a:t>e</a:t>
            </a:r>
            <a:r>
              <a:rPr lang="en-DE" sz="2400" dirty="0"/>
              <a:t>n</a:t>
            </a:r>
            <a:r>
              <a:rPr lang="en-US" sz="2400" dirty="0"/>
              <a:t>t</a:t>
            </a:r>
            <a:r>
              <a:rPr lang="en-DE" sz="2400" dirty="0"/>
              <a:t> </a:t>
            </a:r>
            <a:r>
              <a:rPr lang="en-US" sz="2400" dirty="0"/>
              <a:t>a</a:t>
            </a:r>
            <a:r>
              <a:rPr lang="en-DE" sz="2400" dirty="0"/>
              <a:t>n</a:t>
            </a:r>
            <a:r>
              <a:rPr lang="en-US" sz="2400" dirty="0"/>
              <a:t>d</a:t>
            </a:r>
            <a:r>
              <a:rPr lang="en-DE" sz="2400" dirty="0"/>
              <a:t> </a:t>
            </a:r>
            <a:r>
              <a:rPr lang="en-US" sz="2400" dirty="0"/>
              <a:t>c</a:t>
            </a:r>
            <a:r>
              <a:rPr lang="en-DE" sz="2400" dirty="0"/>
              <a:t>o</a:t>
            </a:r>
            <a:r>
              <a:rPr lang="en-US" sz="2400" dirty="0"/>
              <a:t>m</a:t>
            </a:r>
            <a:r>
              <a:rPr lang="en-DE" sz="2400" dirty="0"/>
              <a:t>b</a:t>
            </a:r>
            <a:r>
              <a:rPr lang="en-US" sz="2400" dirty="0" err="1"/>
              <a:t>i</a:t>
            </a:r>
            <a:r>
              <a:rPr lang="en-DE" sz="2400" dirty="0"/>
              <a:t>n</a:t>
            </a:r>
            <a:r>
              <a:rPr lang="en-US" sz="2400" dirty="0" err="1"/>
              <a:t>i</a:t>
            </a:r>
            <a:r>
              <a:rPr lang="en-DE" sz="2400" dirty="0"/>
              <a:t>n</a:t>
            </a:r>
            <a:r>
              <a:rPr lang="en-US" sz="2400" dirty="0"/>
              <a:t>g</a:t>
            </a:r>
            <a:r>
              <a:rPr lang="en-DE" sz="2400" dirty="0"/>
              <a:t> </a:t>
            </a:r>
            <a:r>
              <a:rPr lang="en-US" sz="2400" dirty="0"/>
              <a:t>m</a:t>
            </a:r>
            <a:r>
              <a:rPr lang="en-DE" sz="2400" dirty="0"/>
              <a:t>o</a:t>
            </a:r>
            <a:r>
              <a:rPr lang="en-US" sz="2400" dirty="0"/>
              <a:t>d</a:t>
            </a:r>
            <a:r>
              <a:rPr lang="en-DE" sz="2400" dirty="0"/>
              <a:t>e</a:t>
            </a:r>
            <a:r>
              <a:rPr lang="en-US" sz="2400" dirty="0"/>
              <a:t>l</a:t>
            </a:r>
            <a:r>
              <a:rPr lang="en-DE" sz="2400" dirty="0"/>
              <a:t>s </a:t>
            </a:r>
            <a:r>
              <a:rPr lang="en-US" sz="2400" dirty="0" err="1"/>
              <a:t>i</a:t>
            </a:r>
            <a:r>
              <a:rPr lang="en-DE" sz="2400" dirty="0"/>
              <a:t>n</a:t>
            </a:r>
            <a:r>
              <a:rPr lang="en-US" sz="2400" dirty="0"/>
              <a:t>t</a:t>
            </a:r>
            <a:r>
              <a:rPr lang="en-DE" sz="2400" dirty="0"/>
              <a:t>o </a:t>
            </a:r>
            <a:r>
              <a:rPr lang="en-US" sz="2400" dirty="0"/>
              <a:t>multi-model frameworks can help fill some gaps</a:t>
            </a:r>
            <a:r>
              <a:rPr lang="en-DE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180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DAF5AA-1FB4-4E02-BEDF-9A6EFDD33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0"/>
            <a:ext cx="11508150" cy="900000"/>
          </a:xfrm>
        </p:spPr>
        <p:txBody>
          <a:bodyPr/>
          <a:lstStyle/>
          <a:p>
            <a:r>
              <a:rPr lang="en-DE" dirty="0"/>
              <a:t>Cove</a:t>
            </a:r>
            <a:r>
              <a:rPr lang="en-US" dirty="0"/>
              <a:t>r</a:t>
            </a:r>
            <a:r>
              <a:rPr lang="en-DE" dirty="0"/>
              <a:t>a</a:t>
            </a:r>
            <a:r>
              <a:rPr lang="en-US" dirty="0"/>
              <a:t>g</a:t>
            </a:r>
            <a:r>
              <a:rPr lang="en-DE" dirty="0"/>
              <a:t>e </a:t>
            </a:r>
            <a:r>
              <a:rPr lang="en-US" dirty="0"/>
              <a:t>o</a:t>
            </a:r>
            <a:r>
              <a:rPr lang="en-DE" dirty="0"/>
              <a:t>f </a:t>
            </a:r>
            <a:r>
              <a:rPr lang="en-US" dirty="0"/>
              <a:t>S</a:t>
            </a:r>
            <a:r>
              <a:rPr lang="en-DE" dirty="0"/>
              <a:t>D</a:t>
            </a:r>
            <a:r>
              <a:rPr lang="en-US" dirty="0"/>
              <a:t>G</a:t>
            </a:r>
            <a:r>
              <a:rPr lang="en-DE" dirty="0"/>
              <a:t>s </a:t>
            </a:r>
            <a:r>
              <a:rPr lang="en-US" dirty="0"/>
              <a:t>a</a:t>
            </a:r>
            <a:r>
              <a:rPr lang="en-DE" dirty="0"/>
              <a:t>n</a:t>
            </a:r>
            <a:r>
              <a:rPr lang="en-US" dirty="0"/>
              <a:t>d</a:t>
            </a:r>
            <a:r>
              <a:rPr lang="en-DE" dirty="0"/>
              <a:t> </a:t>
            </a:r>
            <a:r>
              <a:rPr lang="en-US" dirty="0"/>
              <a:t>S</a:t>
            </a:r>
            <a:r>
              <a:rPr lang="en-DE" dirty="0"/>
              <a:t>D</a:t>
            </a:r>
            <a:r>
              <a:rPr lang="en-US" dirty="0"/>
              <a:t>P</a:t>
            </a:r>
            <a:r>
              <a:rPr lang="en-DE" dirty="0"/>
              <a:t>s </a:t>
            </a:r>
            <a:r>
              <a:rPr lang="en-US" dirty="0" err="1"/>
              <a:t>i</a:t>
            </a:r>
            <a:r>
              <a:rPr lang="en-DE" dirty="0"/>
              <a:t>n </a:t>
            </a:r>
            <a:r>
              <a:rPr lang="en-US" dirty="0"/>
              <a:t>A</a:t>
            </a:r>
            <a:r>
              <a:rPr lang="en-DE" dirty="0"/>
              <a:t>R6 (</a:t>
            </a:r>
            <a:r>
              <a:rPr lang="en-US" dirty="0"/>
              <a:t>W</a:t>
            </a:r>
            <a:r>
              <a:rPr lang="en-DE" dirty="0"/>
              <a:t>G3)</a:t>
            </a:r>
          </a:p>
        </p:txBody>
      </p:sp>
      <p:sp>
        <p:nvSpPr>
          <p:cNvPr id="5" name="Google Shape;412;p45">
            <a:extLst>
              <a:ext uri="{FF2B5EF4-FFF2-40B4-BE49-F238E27FC236}">
                <a16:creationId xmlns:a16="http://schemas.microsoft.com/office/drawing/2014/main" id="{E1B26CDF-760D-4A1E-BE43-A610F9881201}"/>
              </a:ext>
            </a:extLst>
          </p:cNvPr>
          <p:cNvSpPr txBox="1"/>
          <p:nvPr/>
        </p:nvSpPr>
        <p:spPr>
          <a:xfrm>
            <a:off x="2366051" y="5823487"/>
            <a:ext cx="3748024" cy="36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400" dirty="0">
                <a:latin typeface="ArialMT"/>
              </a:rPr>
              <a:t>IPCC AR6 WG3, Ch.3, Fig. 3.38</a:t>
            </a:r>
            <a:endParaRPr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FAC138-B369-4985-9E32-94D01D27713B}"/>
              </a:ext>
            </a:extLst>
          </p:cNvPr>
          <p:cNvSpPr/>
          <p:nvPr/>
        </p:nvSpPr>
        <p:spPr>
          <a:xfrm>
            <a:off x="7855040" y="1175603"/>
            <a:ext cx="412830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DejaVuSans"/>
              </a:rPr>
              <a:t>Multi-(</a:t>
            </a:r>
            <a:r>
              <a:rPr lang="en-US" sz="2000" dirty="0" err="1">
                <a:latin typeface="DejaVuSans"/>
              </a:rPr>
              <a:t>model,scenario,indicator</a:t>
            </a:r>
            <a:r>
              <a:rPr lang="en-US" sz="2000" dirty="0">
                <a:latin typeface="DejaVuSans"/>
              </a:rPr>
              <a:t>)</a:t>
            </a:r>
            <a:r>
              <a:rPr lang="en-DE" sz="2000" dirty="0">
                <a:latin typeface="DejaVuSans"/>
              </a:rPr>
              <a:t> </a:t>
            </a:r>
            <a:r>
              <a:rPr lang="en-US" sz="2000" dirty="0">
                <a:latin typeface="DejaVuSans"/>
              </a:rPr>
              <a:t>analysis of mitigation-SDG</a:t>
            </a:r>
            <a:r>
              <a:rPr lang="en-DE" sz="2000" dirty="0">
                <a:latin typeface="DejaVuSans"/>
              </a:rPr>
              <a:t> </a:t>
            </a:r>
            <a:r>
              <a:rPr lang="en-US" sz="2000" dirty="0">
                <a:latin typeface="DejaVuSans"/>
              </a:rPr>
              <a:t>interactions based on AR6</a:t>
            </a:r>
            <a:r>
              <a:rPr lang="en-DE" sz="2000" dirty="0">
                <a:latin typeface="DejaVuSans"/>
              </a:rPr>
              <a:t> </a:t>
            </a:r>
            <a:r>
              <a:rPr lang="en-US" sz="2000" dirty="0">
                <a:latin typeface="DejaVuSans"/>
              </a:rPr>
              <a:t>scenario DB (still limited</a:t>
            </a:r>
            <a:r>
              <a:rPr lang="en-DE" sz="2000" dirty="0">
                <a:latin typeface="DejaVuSans"/>
              </a:rPr>
              <a:t> </a:t>
            </a:r>
            <a:r>
              <a:rPr lang="en-US" sz="2000" dirty="0">
                <a:latin typeface="DejaVuSans"/>
              </a:rPr>
              <a:t>SDG indicator availability)</a:t>
            </a:r>
            <a:endParaRPr lang="en-DE" sz="2000" dirty="0">
              <a:latin typeface="DejaVuSans"/>
            </a:endParaRPr>
          </a:p>
          <a:p>
            <a:endParaRPr lang="en-US" sz="2000" dirty="0">
              <a:latin typeface="DejaVu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DejaVuSans"/>
              </a:rPr>
              <a:t>SDP scenario from </a:t>
            </a:r>
            <a:r>
              <a:rPr lang="en-US" sz="2000" dirty="0" err="1">
                <a:latin typeface="DejaVuSans"/>
              </a:rPr>
              <a:t>Soergel</a:t>
            </a:r>
            <a:r>
              <a:rPr lang="en-DE" sz="2000" dirty="0">
                <a:latin typeface="DejaVuSans"/>
              </a:rPr>
              <a:t> </a:t>
            </a:r>
            <a:r>
              <a:rPr lang="en-US" sz="2000" dirty="0">
                <a:latin typeface="DejaVuSans"/>
              </a:rPr>
              <a:t>et al.: Illustrative Mitigation</a:t>
            </a:r>
            <a:r>
              <a:rPr lang="en-DE" sz="2000" dirty="0">
                <a:latin typeface="DejaVuSans"/>
              </a:rPr>
              <a:t> </a:t>
            </a:r>
            <a:r>
              <a:rPr lang="en-US" sz="2000" dirty="0">
                <a:latin typeface="DejaVuSans"/>
              </a:rPr>
              <a:t>Pathway </a:t>
            </a:r>
            <a:r>
              <a:rPr lang="en-US" sz="2000" i="1" dirty="0">
                <a:latin typeface="DejaVuSans-Oblique"/>
              </a:rPr>
              <a:t>“Shifting</a:t>
            </a:r>
            <a:r>
              <a:rPr lang="en-DE" sz="2000" i="1" dirty="0">
                <a:latin typeface="DejaVuSans-Oblique"/>
              </a:rPr>
              <a:t> </a:t>
            </a:r>
            <a:r>
              <a:rPr lang="en-US" sz="2000" i="1" dirty="0">
                <a:latin typeface="DejaVuSans-Oblique"/>
              </a:rPr>
              <a:t>Pathways” </a:t>
            </a:r>
            <a:r>
              <a:rPr lang="en-US" sz="2000" dirty="0">
                <a:latin typeface="DejaVuSans"/>
              </a:rPr>
              <a:t>(IMP-SP)</a:t>
            </a:r>
            <a:r>
              <a:rPr lang="en-DE" sz="2000" dirty="0">
                <a:latin typeface="DejaVuSans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DejaVuSans"/>
              </a:rPr>
              <a:t>Key insight from subchapter</a:t>
            </a:r>
            <a:r>
              <a:rPr lang="en-DE" sz="2000" dirty="0">
                <a:latin typeface="DejaVuSans"/>
              </a:rPr>
              <a:t> </a:t>
            </a:r>
            <a:r>
              <a:rPr lang="en-US" sz="2000" dirty="0">
                <a:latin typeface="DejaVuSans"/>
              </a:rPr>
              <a:t>3.7: </a:t>
            </a:r>
            <a:r>
              <a:rPr lang="en-US" sz="2000" b="1" dirty="0">
                <a:latin typeface="DejaVuSans-Bold"/>
              </a:rPr>
              <a:t>Targeted SD</a:t>
            </a:r>
            <a:r>
              <a:rPr lang="en-DE" sz="2000" b="1" dirty="0">
                <a:latin typeface="DejaVuSans-Bold"/>
              </a:rPr>
              <a:t> </a:t>
            </a:r>
            <a:r>
              <a:rPr lang="en-US" sz="2000" b="1" dirty="0">
                <a:latin typeface="DejaVuSans-Bold"/>
              </a:rPr>
              <a:t>policies can boost co</a:t>
            </a:r>
            <a:r>
              <a:rPr lang="en-DE" sz="2000" b="1" dirty="0">
                <a:latin typeface="DejaVuSans-Bold"/>
              </a:rPr>
              <a:t>-</a:t>
            </a:r>
            <a:r>
              <a:rPr lang="en-US" sz="2000" b="1" dirty="0">
                <a:latin typeface="DejaVuSans-Bold"/>
              </a:rPr>
              <a:t>benefits</a:t>
            </a:r>
            <a:r>
              <a:rPr lang="en-DE" sz="2000" b="1" dirty="0">
                <a:latin typeface="DejaVuSans-Bold"/>
              </a:rPr>
              <a:t> </a:t>
            </a:r>
            <a:r>
              <a:rPr lang="en-US" sz="2000" b="1" dirty="0">
                <a:latin typeface="DejaVuSans-Bold"/>
              </a:rPr>
              <a:t>o</a:t>
            </a:r>
            <a:r>
              <a:rPr lang="en-DE" sz="2000" b="1" dirty="0">
                <a:latin typeface="DejaVuSans-Bold"/>
              </a:rPr>
              <a:t>f </a:t>
            </a:r>
            <a:r>
              <a:rPr lang="en-US" sz="2000" b="1" dirty="0">
                <a:latin typeface="DejaVuSans-Bold"/>
              </a:rPr>
              <a:t>mitigation</a:t>
            </a:r>
            <a:r>
              <a:rPr lang="en-DE" sz="2000" b="1" dirty="0">
                <a:latin typeface="DejaVuSans-Bold"/>
              </a:rPr>
              <a:t> </a:t>
            </a:r>
            <a:r>
              <a:rPr lang="en-US" sz="2000" b="1" dirty="0">
                <a:latin typeface="DejaVuSans-Bold"/>
              </a:rPr>
              <a:t>policies, and</a:t>
            </a:r>
            <a:r>
              <a:rPr lang="en-DE" sz="2000" b="1" dirty="0">
                <a:latin typeface="DejaVuSans-Bold"/>
              </a:rPr>
              <a:t> </a:t>
            </a:r>
            <a:r>
              <a:rPr lang="en-US" sz="2000" b="1" dirty="0">
                <a:latin typeface="DejaVuSans-Bold"/>
              </a:rPr>
              <a:t>compensate for adverse</a:t>
            </a:r>
            <a:r>
              <a:rPr lang="en-DE" sz="2000" b="1" dirty="0">
                <a:latin typeface="DejaVuSans-Bold"/>
              </a:rPr>
              <a:t> </a:t>
            </a:r>
            <a:r>
              <a:rPr lang="en-US" sz="2000" b="1" dirty="0">
                <a:latin typeface="DejaVuSans-Bold"/>
              </a:rPr>
              <a:t>side effects</a:t>
            </a:r>
            <a:endParaRPr lang="en-DE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C0FFF0-0224-4847-9579-548EC0052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57" y="1083004"/>
            <a:ext cx="7499194" cy="480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1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38CAD8-A6B6-4A14-8BDA-642B5EB2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sustainable development</a:t>
            </a:r>
            <a:r>
              <a:rPr lang="en-DE" dirty="0"/>
              <a:t> </a:t>
            </a:r>
            <a:r>
              <a:rPr lang="en-US" dirty="0"/>
              <a:t>target space for 2030 and 2050</a:t>
            </a:r>
            <a:endParaRPr lang="en-DE" dirty="0"/>
          </a:p>
        </p:txBody>
      </p:sp>
      <p:sp>
        <p:nvSpPr>
          <p:cNvPr id="4" name="Google Shape;157;p29">
            <a:extLst>
              <a:ext uri="{FF2B5EF4-FFF2-40B4-BE49-F238E27FC236}">
                <a16:creationId xmlns:a16="http://schemas.microsoft.com/office/drawing/2014/main" id="{93FA4777-0490-4E0B-9D20-EEEFFDD10668}"/>
              </a:ext>
            </a:extLst>
          </p:cNvPr>
          <p:cNvSpPr txBox="1"/>
          <p:nvPr/>
        </p:nvSpPr>
        <p:spPr>
          <a:xfrm>
            <a:off x="222992" y="1255292"/>
            <a:ext cx="7286861" cy="333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>
              <a:lnSpc>
                <a:spcPct val="115000"/>
              </a:lnSpc>
              <a:buSzPts val="1400"/>
            </a:pPr>
            <a:r>
              <a:rPr lang="en-US" sz="2400" b="1" dirty="0">
                <a:latin typeface="+mn-lt"/>
              </a:rPr>
              <a:t>Key principles</a:t>
            </a:r>
            <a:r>
              <a:rPr lang="en-DE" sz="2400" b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u</a:t>
            </a:r>
            <a:r>
              <a:rPr lang="en-DE" sz="2400" b="1" dirty="0">
                <a:latin typeface="+mn-lt"/>
              </a:rPr>
              <a:t>n</a:t>
            </a:r>
            <a:r>
              <a:rPr lang="en-US" sz="2400" b="1" dirty="0">
                <a:latin typeface="+mn-lt"/>
              </a:rPr>
              <a:t>d</a:t>
            </a:r>
            <a:r>
              <a:rPr lang="en-DE" sz="2400" b="1" dirty="0">
                <a:latin typeface="+mn-lt"/>
              </a:rPr>
              <a:t>e</a:t>
            </a:r>
            <a:r>
              <a:rPr lang="en-US" sz="2400" b="1" dirty="0">
                <a:latin typeface="+mn-lt"/>
              </a:rPr>
              <a:t>r</a:t>
            </a:r>
            <a:r>
              <a:rPr lang="en-DE" sz="2400" b="1" dirty="0">
                <a:latin typeface="+mn-lt"/>
              </a:rPr>
              <a:t>l</a:t>
            </a:r>
            <a:r>
              <a:rPr lang="en-US" sz="2400" b="1" dirty="0">
                <a:latin typeface="+mn-lt"/>
              </a:rPr>
              <a:t>y</a:t>
            </a:r>
            <a:r>
              <a:rPr lang="en-DE" sz="2400" b="1" dirty="0" err="1">
                <a:latin typeface="+mn-lt"/>
              </a:rPr>
              <a:t>i</a:t>
            </a:r>
            <a:r>
              <a:rPr lang="en-US" sz="2400" b="1" dirty="0">
                <a:latin typeface="+mn-lt"/>
              </a:rPr>
              <a:t>n</a:t>
            </a:r>
            <a:r>
              <a:rPr lang="en-DE" sz="2400" b="1" dirty="0">
                <a:latin typeface="+mn-lt"/>
              </a:rPr>
              <a:t>g </a:t>
            </a:r>
            <a:r>
              <a:rPr lang="en-US" sz="2400" b="1" dirty="0">
                <a:latin typeface="+mn-lt"/>
              </a:rPr>
              <a:t>t</a:t>
            </a:r>
            <a:r>
              <a:rPr lang="en-DE" sz="2400" b="1" dirty="0">
                <a:latin typeface="+mn-lt"/>
              </a:rPr>
              <a:t>h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t</a:t>
            </a:r>
            <a:r>
              <a:rPr lang="en-DE" sz="2400" b="1" dirty="0">
                <a:latin typeface="+mn-lt"/>
              </a:rPr>
              <a:t>a</a:t>
            </a:r>
            <a:r>
              <a:rPr lang="en-US" sz="2400" b="1" dirty="0">
                <a:latin typeface="+mn-lt"/>
              </a:rPr>
              <a:t>r</a:t>
            </a:r>
            <a:r>
              <a:rPr lang="en-DE" sz="2400" b="1" dirty="0">
                <a:latin typeface="+mn-lt"/>
              </a:rPr>
              <a:t>g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t </a:t>
            </a:r>
            <a:r>
              <a:rPr lang="en-US" sz="2400" b="1" dirty="0">
                <a:latin typeface="+mn-lt"/>
              </a:rPr>
              <a:t>s</a:t>
            </a:r>
            <a:r>
              <a:rPr lang="en-DE" sz="2400" b="1" dirty="0">
                <a:latin typeface="+mn-lt"/>
              </a:rPr>
              <a:t>p</a:t>
            </a:r>
            <a:r>
              <a:rPr lang="en-US" sz="2400" b="1" dirty="0">
                <a:latin typeface="+mn-lt"/>
              </a:rPr>
              <a:t>a</a:t>
            </a:r>
            <a:r>
              <a:rPr lang="en-DE" sz="2400" b="1" dirty="0">
                <a:latin typeface="+mn-lt"/>
              </a:rPr>
              <a:t>c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:</a:t>
            </a: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endParaRPr lang="en-DE" sz="2200" b="1" dirty="0">
              <a:latin typeface="+mn-lt"/>
              <a:ea typeface="Calibri"/>
              <a:cs typeface="Calibri"/>
              <a:sym typeface="Calibri"/>
            </a:endParaRP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200" b="1" dirty="0">
                <a:latin typeface="+mn-lt"/>
                <a:ea typeface="Calibri"/>
                <a:cs typeface="Calibri"/>
                <a:sym typeface="Calibri"/>
              </a:rPr>
              <a:t>Societal relevance</a:t>
            </a:r>
            <a:endParaRPr lang="en-DE" sz="2200" b="1" dirty="0">
              <a:latin typeface="+mn-lt"/>
              <a:ea typeface="Calibri"/>
              <a:cs typeface="Calibri"/>
              <a:sym typeface="Calibri"/>
            </a:endParaRPr>
          </a:p>
          <a:p>
            <a:pPr marL="1054100" lvl="2">
              <a:lnSpc>
                <a:spcPct val="115000"/>
              </a:lnSpc>
              <a:buSzPts val="1400"/>
            </a:pPr>
            <a:r>
              <a:rPr lang="en-DE" sz="2200" i="1" dirty="0">
                <a:latin typeface="+mn-lt"/>
                <a:cs typeface="Calibri"/>
                <a:sym typeface="Calibri"/>
              </a:rPr>
              <a:t>t</a:t>
            </a:r>
            <a:r>
              <a:rPr lang="en-US" sz="2200" i="1" dirty="0">
                <a:latin typeface="+mn-lt"/>
                <a:cs typeface="Calibri"/>
                <a:sym typeface="Calibri"/>
              </a:rPr>
              <a:t>he target space addresses areas of sustainable development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organized around the 17 SDGs</a:t>
            </a:r>
            <a:r>
              <a:rPr lang="en-US" sz="2200" i="1" dirty="0">
                <a:latin typeface="+mn-lt"/>
                <a:cs typeface="Calibri"/>
                <a:sym typeface="Calibri"/>
              </a:rPr>
              <a:t>;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wherever possible, indicators and target values directly related to the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SDGs</a:t>
            </a:r>
            <a:r>
              <a:rPr lang="en-US" sz="2200" i="1" dirty="0">
                <a:latin typeface="+mn-lt"/>
                <a:cs typeface="Calibri"/>
                <a:sym typeface="Calibri"/>
              </a:rPr>
              <a:t> or objectives from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other international agreements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are used</a:t>
            </a:r>
            <a:endParaRPr lang="en-DE" sz="2200" i="1" dirty="0">
              <a:latin typeface="+mn-lt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5D8C1A-C5B4-4CE0-91C5-2676FE9F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728" y="1317306"/>
            <a:ext cx="3914359" cy="3335714"/>
          </a:xfrm>
          <a:prstGeom prst="rect">
            <a:avLst/>
          </a:prstGeom>
        </p:spPr>
      </p:pic>
      <p:sp>
        <p:nvSpPr>
          <p:cNvPr id="6" name="Google Shape;412;p45">
            <a:extLst>
              <a:ext uri="{FF2B5EF4-FFF2-40B4-BE49-F238E27FC236}">
                <a16:creationId xmlns:a16="http://schemas.microsoft.com/office/drawing/2014/main" id="{7D220CE3-3EFA-43B9-B4A1-4166DA5B4219}"/>
              </a:ext>
            </a:extLst>
          </p:cNvPr>
          <p:cNvSpPr txBox="1"/>
          <p:nvPr/>
        </p:nvSpPr>
        <p:spPr>
          <a:xfrm>
            <a:off x="8535790" y="4533600"/>
            <a:ext cx="2888422" cy="36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400" dirty="0"/>
              <a:t>van Vuuren </a:t>
            </a:r>
            <a:r>
              <a:rPr lang="en-US" sz="1400" i="1" dirty="0"/>
              <a:t>et al. </a:t>
            </a:r>
            <a:r>
              <a:rPr lang="en-DE" sz="1400" dirty="0"/>
              <a:t>(2022), </a:t>
            </a:r>
            <a:r>
              <a:rPr lang="en-DE" sz="1400" i="1" dirty="0"/>
              <a:t>One Earth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7618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38CAD8-A6B6-4A14-8BDA-642B5EB2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sustainable development</a:t>
            </a:r>
            <a:r>
              <a:rPr lang="en-DE" dirty="0"/>
              <a:t> </a:t>
            </a:r>
            <a:r>
              <a:rPr lang="en-US" dirty="0"/>
              <a:t>target space for 2030 and 2050</a:t>
            </a:r>
            <a:endParaRPr lang="en-DE" dirty="0"/>
          </a:p>
        </p:txBody>
      </p:sp>
      <p:sp>
        <p:nvSpPr>
          <p:cNvPr id="4" name="Google Shape;157;p29">
            <a:extLst>
              <a:ext uri="{FF2B5EF4-FFF2-40B4-BE49-F238E27FC236}">
                <a16:creationId xmlns:a16="http://schemas.microsoft.com/office/drawing/2014/main" id="{93FA4777-0490-4E0B-9D20-EEEFFDD10668}"/>
              </a:ext>
            </a:extLst>
          </p:cNvPr>
          <p:cNvSpPr txBox="1"/>
          <p:nvPr/>
        </p:nvSpPr>
        <p:spPr>
          <a:xfrm>
            <a:off x="222992" y="1255292"/>
            <a:ext cx="7491219" cy="5281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>
              <a:lnSpc>
                <a:spcPct val="115000"/>
              </a:lnSpc>
              <a:buSzPts val="1400"/>
            </a:pPr>
            <a:r>
              <a:rPr lang="en-US" sz="2400" b="1" dirty="0">
                <a:latin typeface="+mn-lt"/>
              </a:rPr>
              <a:t>Key principles</a:t>
            </a:r>
            <a:r>
              <a:rPr lang="en-DE" sz="2400" b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u</a:t>
            </a:r>
            <a:r>
              <a:rPr lang="en-DE" sz="2400" b="1" dirty="0">
                <a:latin typeface="+mn-lt"/>
              </a:rPr>
              <a:t>n</a:t>
            </a:r>
            <a:r>
              <a:rPr lang="en-US" sz="2400" b="1" dirty="0">
                <a:latin typeface="+mn-lt"/>
              </a:rPr>
              <a:t>d</a:t>
            </a:r>
            <a:r>
              <a:rPr lang="en-DE" sz="2400" b="1" dirty="0">
                <a:latin typeface="+mn-lt"/>
              </a:rPr>
              <a:t>e</a:t>
            </a:r>
            <a:r>
              <a:rPr lang="en-US" sz="2400" b="1" dirty="0">
                <a:latin typeface="+mn-lt"/>
              </a:rPr>
              <a:t>r</a:t>
            </a:r>
            <a:r>
              <a:rPr lang="en-DE" sz="2400" b="1" dirty="0">
                <a:latin typeface="+mn-lt"/>
              </a:rPr>
              <a:t>l</a:t>
            </a:r>
            <a:r>
              <a:rPr lang="en-US" sz="2400" b="1" dirty="0">
                <a:latin typeface="+mn-lt"/>
              </a:rPr>
              <a:t>y</a:t>
            </a:r>
            <a:r>
              <a:rPr lang="en-DE" sz="2400" b="1" dirty="0" err="1">
                <a:latin typeface="+mn-lt"/>
              </a:rPr>
              <a:t>i</a:t>
            </a:r>
            <a:r>
              <a:rPr lang="en-US" sz="2400" b="1" dirty="0">
                <a:latin typeface="+mn-lt"/>
              </a:rPr>
              <a:t>n</a:t>
            </a:r>
            <a:r>
              <a:rPr lang="en-DE" sz="2400" b="1" dirty="0">
                <a:latin typeface="+mn-lt"/>
              </a:rPr>
              <a:t>g </a:t>
            </a:r>
            <a:r>
              <a:rPr lang="en-US" sz="2400" b="1" dirty="0">
                <a:latin typeface="+mn-lt"/>
              </a:rPr>
              <a:t>t</a:t>
            </a:r>
            <a:r>
              <a:rPr lang="en-DE" sz="2400" b="1" dirty="0">
                <a:latin typeface="+mn-lt"/>
              </a:rPr>
              <a:t>h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t</a:t>
            </a:r>
            <a:r>
              <a:rPr lang="en-DE" sz="2400" b="1" dirty="0">
                <a:latin typeface="+mn-lt"/>
              </a:rPr>
              <a:t>a</a:t>
            </a:r>
            <a:r>
              <a:rPr lang="en-US" sz="2400" b="1" dirty="0">
                <a:latin typeface="+mn-lt"/>
              </a:rPr>
              <a:t>r</a:t>
            </a:r>
            <a:r>
              <a:rPr lang="en-DE" sz="2400" b="1" dirty="0">
                <a:latin typeface="+mn-lt"/>
              </a:rPr>
              <a:t>g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t </a:t>
            </a:r>
            <a:r>
              <a:rPr lang="en-US" sz="2400" b="1" dirty="0">
                <a:latin typeface="+mn-lt"/>
              </a:rPr>
              <a:t>s</a:t>
            </a:r>
            <a:r>
              <a:rPr lang="en-DE" sz="2400" b="1" dirty="0">
                <a:latin typeface="+mn-lt"/>
              </a:rPr>
              <a:t>p</a:t>
            </a:r>
            <a:r>
              <a:rPr lang="en-US" sz="2400" b="1" dirty="0">
                <a:latin typeface="+mn-lt"/>
              </a:rPr>
              <a:t>a</a:t>
            </a:r>
            <a:r>
              <a:rPr lang="en-DE" sz="2400" b="1" dirty="0">
                <a:latin typeface="+mn-lt"/>
              </a:rPr>
              <a:t>c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:</a:t>
            </a: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endParaRPr lang="en-DE" sz="2200" b="1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Science-based</a:t>
            </a:r>
            <a:endParaRPr lang="en-DE" sz="2200" b="1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054100" lvl="2">
              <a:lnSpc>
                <a:spcPct val="115000"/>
              </a:lnSpc>
              <a:buSzPts val="1400"/>
            </a:pPr>
            <a:r>
              <a:rPr lang="en-DE" sz="2200" i="1" dirty="0">
                <a:latin typeface="+mn-lt"/>
                <a:cs typeface="Calibri"/>
                <a:sym typeface="Calibri"/>
              </a:rPr>
              <a:t>t</a:t>
            </a:r>
            <a:r>
              <a:rPr lang="en-US" sz="2200" i="1" dirty="0">
                <a:latin typeface="+mn-lt"/>
                <a:cs typeface="Calibri"/>
                <a:sym typeface="Calibri"/>
              </a:rPr>
              <a:t>he indicators need to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address the most</a:t>
            </a:r>
            <a:r>
              <a:rPr lang="en-DE" sz="2200" b="1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pressing dimensions</a:t>
            </a:r>
            <a:r>
              <a:rPr lang="en-US" sz="2200" i="1" dirty="0">
                <a:latin typeface="+mn-lt"/>
                <a:cs typeface="Calibri"/>
                <a:sym typeface="Calibri"/>
              </a:rPr>
              <a:t> of human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development (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people</a:t>
            </a:r>
            <a:r>
              <a:rPr lang="en-US" sz="2200" i="1" dirty="0">
                <a:latin typeface="+mn-lt"/>
                <a:cs typeface="Calibri"/>
                <a:sym typeface="Calibri"/>
              </a:rPr>
              <a:t>), socio-economic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wellbeing (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prosperity</a:t>
            </a:r>
            <a:r>
              <a:rPr lang="en-US" sz="2200" i="1" dirty="0">
                <a:latin typeface="+mn-lt"/>
                <a:cs typeface="Calibri"/>
                <a:sym typeface="Calibri"/>
              </a:rPr>
              <a:t>), national and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international security (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peace</a:t>
            </a:r>
            <a:r>
              <a:rPr lang="en-US" sz="2200" i="1" dirty="0">
                <a:latin typeface="+mn-lt"/>
                <a:cs typeface="Calibri"/>
                <a:sym typeface="Calibri"/>
              </a:rPr>
              <a:t>), and global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environmental change (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planet</a:t>
            </a:r>
            <a:r>
              <a:rPr lang="en-US" sz="2200" i="1" dirty="0">
                <a:latin typeface="+mn-lt"/>
                <a:cs typeface="Calibri"/>
                <a:sym typeface="Calibri"/>
              </a:rPr>
              <a:t>) as discussed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in the scientific literature, such as the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processes prioritized in the Planetary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Boundaries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 err="1">
                <a:latin typeface="+mn-lt"/>
                <a:cs typeface="Calibri"/>
                <a:sym typeface="Calibri"/>
              </a:rPr>
              <a:t>framewor</a:t>
            </a:r>
            <a:r>
              <a:rPr lang="en-DE" sz="2200" i="1" dirty="0">
                <a:latin typeface="+mn-lt"/>
                <a:cs typeface="Calibri"/>
                <a:sym typeface="Calibri"/>
              </a:rPr>
              <a:t>k</a:t>
            </a:r>
          </a:p>
          <a:p>
            <a:pPr marL="1054100" lvl="2">
              <a:lnSpc>
                <a:spcPct val="115000"/>
              </a:lnSpc>
              <a:buSzPts val="1400"/>
            </a:pPr>
            <a:r>
              <a:rPr lang="en-DE" sz="2200" i="1" u="sng" dirty="0">
                <a:latin typeface="+mn-lt"/>
                <a:cs typeface="Calibri"/>
                <a:sym typeface="Calibri"/>
              </a:rPr>
              <a:t>Target values:</a:t>
            </a:r>
            <a:r>
              <a:rPr lang="en-DE" sz="2200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where consensus exists on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science-based</a:t>
            </a:r>
            <a:r>
              <a:rPr lang="en-DE" sz="2200" b="1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targets</a:t>
            </a:r>
            <a:r>
              <a:rPr lang="en-US" sz="2200" i="1" dirty="0">
                <a:latin typeface="+mn-lt"/>
                <a:cs typeface="Calibri"/>
                <a:sym typeface="Calibri"/>
              </a:rPr>
              <a:t> that must be achieved by 2030 or</a:t>
            </a:r>
          </a:p>
          <a:p>
            <a:pPr marL="1054100" lvl="2">
              <a:lnSpc>
                <a:spcPct val="115000"/>
              </a:lnSpc>
              <a:buSzPts val="1400"/>
            </a:pPr>
            <a:r>
              <a:rPr lang="en-US" sz="2200" i="1" dirty="0">
                <a:latin typeface="+mn-lt"/>
                <a:cs typeface="Calibri"/>
                <a:sym typeface="Calibri"/>
              </a:rPr>
              <a:t>later, these should be used</a:t>
            </a:r>
            <a:endParaRPr lang="en-DE" sz="2200" i="1" dirty="0">
              <a:latin typeface="+mn-lt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5D8C1A-C5B4-4CE0-91C5-2676FE9F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728" y="1317306"/>
            <a:ext cx="3914359" cy="3335714"/>
          </a:xfrm>
          <a:prstGeom prst="rect">
            <a:avLst/>
          </a:prstGeom>
        </p:spPr>
      </p:pic>
      <p:sp>
        <p:nvSpPr>
          <p:cNvPr id="6" name="Google Shape;412;p45">
            <a:extLst>
              <a:ext uri="{FF2B5EF4-FFF2-40B4-BE49-F238E27FC236}">
                <a16:creationId xmlns:a16="http://schemas.microsoft.com/office/drawing/2014/main" id="{A9DB2BDE-74C6-440D-8FEE-40583A667E21}"/>
              </a:ext>
            </a:extLst>
          </p:cNvPr>
          <p:cNvSpPr txBox="1"/>
          <p:nvPr/>
        </p:nvSpPr>
        <p:spPr>
          <a:xfrm>
            <a:off x="8535790" y="4533600"/>
            <a:ext cx="2888422" cy="36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400" dirty="0"/>
              <a:t>van Vuuren </a:t>
            </a:r>
            <a:r>
              <a:rPr lang="en-US" sz="1400" i="1" dirty="0"/>
              <a:t>et al. </a:t>
            </a:r>
            <a:r>
              <a:rPr lang="en-DE" sz="1400" dirty="0"/>
              <a:t>(2022), </a:t>
            </a:r>
            <a:r>
              <a:rPr lang="en-DE" sz="1400" i="1" dirty="0"/>
              <a:t>One Earth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25584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9A398D-7441-431E-BA7C-FCC3F52E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DE" dirty="0"/>
              <a:t>h</a:t>
            </a:r>
            <a:r>
              <a:rPr lang="en-US" dirty="0"/>
              <a:t>a</a:t>
            </a:r>
            <a:r>
              <a:rPr lang="en-DE" dirty="0"/>
              <a:t>t </a:t>
            </a:r>
            <a:r>
              <a:rPr lang="en-US" dirty="0"/>
              <a:t>a</a:t>
            </a:r>
            <a:r>
              <a:rPr lang="en-DE" dirty="0"/>
              <a:t>r</a:t>
            </a:r>
            <a:r>
              <a:rPr lang="en-US" dirty="0"/>
              <a:t>e</a:t>
            </a:r>
            <a:r>
              <a:rPr lang="en-DE" dirty="0"/>
              <a:t> </a:t>
            </a:r>
            <a:r>
              <a:rPr lang="en-US" dirty="0"/>
              <a:t>s</a:t>
            </a:r>
            <a:r>
              <a:rPr lang="en-DE" dirty="0"/>
              <a:t>u</a:t>
            </a:r>
            <a:r>
              <a:rPr lang="en-US" dirty="0"/>
              <a:t>s</a:t>
            </a:r>
            <a:r>
              <a:rPr lang="en-DE" dirty="0"/>
              <a:t>t</a:t>
            </a:r>
            <a:r>
              <a:rPr lang="en-US" dirty="0"/>
              <a:t>a</a:t>
            </a:r>
            <a:r>
              <a:rPr lang="en-DE" dirty="0" err="1"/>
              <a:t>i</a:t>
            </a:r>
            <a:r>
              <a:rPr lang="en-US" dirty="0"/>
              <a:t>n</a:t>
            </a:r>
            <a:r>
              <a:rPr lang="en-DE" dirty="0"/>
              <a:t>a</a:t>
            </a:r>
            <a:r>
              <a:rPr lang="en-US" dirty="0"/>
              <a:t>b</a:t>
            </a:r>
            <a:r>
              <a:rPr lang="en-DE" dirty="0"/>
              <a:t>l</a:t>
            </a:r>
            <a:r>
              <a:rPr lang="en-US" dirty="0"/>
              <a:t>e</a:t>
            </a:r>
            <a:r>
              <a:rPr lang="en-DE" dirty="0"/>
              <a:t> </a:t>
            </a:r>
            <a:r>
              <a:rPr lang="en-US" dirty="0"/>
              <a:t>f</a:t>
            </a:r>
            <a:r>
              <a:rPr lang="en-DE" dirty="0"/>
              <a:t>u</a:t>
            </a:r>
            <a:r>
              <a:rPr lang="en-US" dirty="0"/>
              <a:t>t</a:t>
            </a:r>
            <a:r>
              <a:rPr lang="en-DE" dirty="0" err="1"/>
              <a:t>ures</a:t>
            </a:r>
            <a:r>
              <a:rPr lang="en-DE" dirty="0"/>
              <a:t>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BFFC94-C1E7-4337-B9B8-92BCCF237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2912" y="908050"/>
            <a:ext cx="4511053" cy="5041900"/>
          </a:xfrm>
        </p:spPr>
        <p:txBody>
          <a:bodyPr/>
          <a:lstStyle/>
          <a:p>
            <a:endParaRPr lang="en-DE" sz="2400" dirty="0"/>
          </a:p>
          <a:p>
            <a:pPr marL="0" indent="0">
              <a:buNone/>
            </a:pPr>
            <a:endParaRPr lang="en-DE" sz="2400" dirty="0"/>
          </a:p>
          <a:p>
            <a:endParaRPr lang="en-DE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E8656-79D7-47BA-B144-2BCA089DF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935" y="908050"/>
            <a:ext cx="7060557" cy="5143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E34129-1E2F-4983-81E3-42A5ABDDCC60}"/>
              </a:ext>
            </a:extLst>
          </p:cNvPr>
          <p:cNvSpPr txBox="1"/>
          <p:nvPr/>
        </p:nvSpPr>
        <p:spPr>
          <a:xfrm>
            <a:off x="7535839" y="5973100"/>
            <a:ext cx="330988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400" dirty="0"/>
              <a:t>Leach </a:t>
            </a:r>
            <a:r>
              <a:rPr lang="en-GB" sz="1400" i="1" dirty="0"/>
              <a:t>et al. </a:t>
            </a:r>
            <a:r>
              <a:rPr lang="en-GB" sz="1400" dirty="0"/>
              <a:t>(201</a:t>
            </a:r>
            <a:r>
              <a:rPr lang="en-DE" sz="1400" dirty="0"/>
              <a:t>8</a:t>
            </a:r>
            <a:r>
              <a:rPr lang="en-GB" sz="1400" dirty="0"/>
              <a:t>),</a:t>
            </a:r>
            <a:r>
              <a:rPr lang="en-DE" sz="1400" dirty="0"/>
              <a:t> </a:t>
            </a:r>
            <a:r>
              <a:rPr lang="en-GB" sz="1400" i="1" dirty="0"/>
              <a:t>Global Sustainability</a:t>
            </a:r>
            <a:endParaRPr lang="en-DE" sz="1400" i="1" dirty="0"/>
          </a:p>
        </p:txBody>
      </p:sp>
      <p:sp>
        <p:nvSpPr>
          <p:cNvPr id="6" name="Google Shape;157;p29">
            <a:extLst>
              <a:ext uri="{FF2B5EF4-FFF2-40B4-BE49-F238E27FC236}">
                <a16:creationId xmlns:a16="http://schemas.microsoft.com/office/drawing/2014/main" id="{13812C05-763D-42C4-8149-EA33E6D1231F}"/>
              </a:ext>
            </a:extLst>
          </p:cNvPr>
          <p:cNvSpPr txBox="1"/>
          <p:nvPr/>
        </p:nvSpPr>
        <p:spPr>
          <a:xfrm>
            <a:off x="490631" y="1322985"/>
            <a:ext cx="4600105" cy="477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</a:t>
            </a:r>
            <a:r>
              <a:rPr lang="en-DE" sz="1800" dirty="0"/>
              <a:t>h</a:t>
            </a:r>
            <a:r>
              <a:rPr lang="en-US" sz="1800" dirty="0"/>
              <a:t>a</a:t>
            </a:r>
            <a:r>
              <a:rPr lang="en-DE" sz="1800" dirty="0"/>
              <a:t>t </a:t>
            </a:r>
            <a:r>
              <a:rPr lang="en-US" sz="1800" dirty="0" err="1"/>
              <a:t>i</a:t>
            </a:r>
            <a:r>
              <a:rPr lang="en-DE" sz="1800" dirty="0"/>
              <a:t>s </a:t>
            </a:r>
            <a:r>
              <a:rPr lang="en-US" sz="1800" b="1" dirty="0"/>
              <a:t>d</a:t>
            </a:r>
            <a:r>
              <a:rPr lang="en-DE" sz="1800" b="1" dirty="0"/>
              <a:t>e</a:t>
            </a:r>
            <a:r>
              <a:rPr lang="en-US" sz="1800" b="1" dirty="0"/>
              <a:t>s</a:t>
            </a:r>
            <a:r>
              <a:rPr lang="en-DE" sz="1800" b="1" dirty="0" err="1"/>
              <a:t>i</a:t>
            </a:r>
            <a:r>
              <a:rPr lang="en-US" sz="1800" b="1" dirty="0"/>
              <a:t>r</a:t>
            </a:r>
            <a:r>
              <a:rPr lang="en-DE" sz="1800" b="1" dirty="0"/>
              <a:t>a</a:t>
            </a:r>
            <a:r>
              <a:rPr lang="en-US" sz="1800" b="1" dirty="0"/>
              <a:t>b</a:t>
            </a:r>
            <a:r>
              <a:rPr lang="en-DE" sz="1800" b="1" dirty="0"/>
              <a:t>l</a:t>
            </a:r>
            <a:r>
              <a:rPr lang="en-US" sz="1800" b="1" dirty="0"/>
              <a:t>e</a:t>
            </a:r>
            <a:r>
              <a:rPr lang="en-DE" sz="1800" dirty="0"/>
              <a:t> </a:t>
            </a:r>
            <a:r>
              <a:rPr lang="en-US" sz="1800" dirty="0"/>
              <a:t>a</a:t>
            </a:r>
            <a:r>
              <a:rPr lang="en-DE" sz="1800" dirty="0"/>
              <a:t>n</a:t>
            </a:r>
            <a:r>
              <a:rPr lang="en-US" sz="1800" dirty="0"/>
              <a:t>d</a:t>
            </a:r>
            <a:r>
              <a:rPr lang="en-DE" sz="1800" dirty="0"/>
              <a:t> </a:t>
            </a:r>
            <a:r>
              <a:rPr lang="en-US" sz="1800" dirty="0"/>
              <a:t>f</a:t>
            </a:r>
            <a:r>
              <a:rPr lang="en-DE" sz="1800" dirty="0"/>
              <a:t>o</a:t>
            </a:r>
            <a:r>
              <a:rPr lang="en-US" sz="1800" dirty="0"/>
              <a:t>r</a:t>
            </a:r>
            <a:r>
              <a:rPr lang="en-DE" sz="1800" dirty="0"/>
              <a:t> </a:t>
            </a:r>
            <a:r>
              <a:rPr lang="en-US" sz="1800" dirty="0"/>
              <a:t>w</a:t>
            </a:r>
            <a:r>
              <a:rPr lang="en-DE" sz="1800" dirty="0"/>
              <a:t>h</a:t>
            </a:r>
            <a:r>
              <a:rPr lang="en-US" sz="1800" dirty="0"/>
              <a:t>o</a:t>
            </a:r>
            <a:r>
              <a:rPr lang="en-DE" sz="1800" dirty="0"/>
              <a:t>m?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DE" sz="1800" dirty="0"/>
              <a:t>What </a:t>
            </a:r>
            <a:r>
              <a:rPr lang="en-US" sz="1800" dirty="0"/>
              <a:t>d</a:t>
            </a:r>
            <a:r>
              <a:rPr lang="en-DE" sz="1800" dirty="0"/>
              <a:t>o </a:t>
            </a:r>
            <a:r>
              <a:rPr lang="en-US" sz="1800" dirty="0"/>
              <a:t>w</a:t>
            </a:r>
            <a:r>
              <a:rPr lang="en-DE" sz="1800" dirty="0"/>
              <a:t>e </a:t>
            </a:r>
            <a:r>
              <a:rPr lang="en-US" sz="1800" dirty="0"/>
              <a:t>k</a:t>
            </a:r>
            <a:r>
              <a:rPr lang="en-DE" sz="1800" dirty="0"/>
              <a:t>n</a:t>
            </a:r>
            <a:r>
              <a:rPr lang="en-US" sz="1800" dirty="0"/>
              <a:t>o</a:t>
            </a:r>
            <a:r>
              <a:rPr lang="en-DE" sz="1800" dirty="0"/>
              <a:t>w </a:t>
            </a:r>
            <a:r>
              <a:rPr lang="en-US" sz="1800" dirty="0"/>
              <a:t>a</a:t>
            </a:r>
            <a:r>
              <a:rPr lang="en-DE" sz="1800" dirty="0"/>
              <a:t>b</a:t>
            </a:r>
            <a:r>
              <a:rPr lang="en-US" sz="1800" dirty="0"/>
              <a:t>o</a:t>
            </a:r>
            <a:r>
              <a:rPr lang="en-DE" sz="1800" dirty="0"/>
              <a:t>u</a:t>
            </a:r>
            <a:r>
              <a:rPr lang="en-US" sz="1800" dirty="0"/>
              <a:t>t</a:t>
            </a:r>
            <a:r>
              <a:rPr lang="en-DE" sz="1800" dirty="0"/>
              <a:t> </a:t>
            </a:r>
            <a:r>
              <a:rPr lang="en-US" sz="1800" b="1" dirty="0"/>
              <a:t>c</a:t>
            </a:r>
            <a:r>
              <a:rPr lang="en-DE" sz="1800" b="1" dirty="0"/>
              <a:t>o</a:t>
            </a:r>
            <a:r>
              <a:rPr lang="en-US" sz="1800" b="1" dirty="0"/>
              <a:t>n</a:t>
            </a:r>
            <a:r>
              <a:rPr lang="en-DE" sz="1800" b="1" dirty="0"/>
              <a:t>d</a:t>
            </a:r>
            <a:r>
              <a:rPr lang="en-US" sz="1800" b="1" dirty="0" err="1"/>
              <a:t>i</a:t>
            </a:r>
            <a:r>
              <a:rPr lang="en-DE" sz="1800" b="1" dirty="0"/>
              <a:t>t</a:t>
            </a:r>
            <a:r>
              <a:rPr lang="en-US" sz="1800" b="1" dirty="0" err="1"/>
              <a:t>i</a:t>
            </a:r>
            <a:r>
              <a:rPr lang="en-DE" sz="1800" b="1" dirty="0"/>
              <a:t>o</a:t>
            </a:r>
            <a:r>
              <a:rPr lang="en-US" sz="1800" b="1" dirty="0"/>
              <a:t>n</a:t>
            </a:r>
            <a:r>
              <a:rPr lang="en-DE" sz="1800" b="1" dirty="0"/>
              <a:t>s</a:t>
            </a:r>
            <a:r>
              <a:rPr lang="en-DE" sz="1800" dirty="0"/>
              <a:t> and </a:t>
            </a:r>
            <a:r>
              <a:rPr lang="en-DE" sz="1800" b="1" dirty="0"/>
              <a:t>drive</a:t>
            </a:r>
            <a:r>
              <a:rPr lang="en-US" sz="1800" b="1" dirty="0"/>
              <a:t>r</a:t>
            </a:r>
            <a:r>
              <a:rPr lang="en-DE" sz="1800" b="1" dirty="0"/>
              <a:t>s</a:t>
            </a:r>
            <a:r>
              <a:rPr lang="en-DE" sz="1800" dirty="0"/>
              <a:t> </a:t>
            </a:r>
            <a:r>
              <a:rPr lang="en-US" sz="1800" dirty="0"/>
              <a:t>t</a:t>
            </a:r>
            <a:r>
              <a:rPr lang="en-DE" sz="1800" dirty="0"/>
              <a:t>h</a:t>
            </a:r>
            <a:r>
              <a:rPr lang="en-US" sz="1800" dirty="0"/>
              <a:t>a</a:t>
            </a:r>
            <a:r>
              <a:rPr lang="en-DE" sz="1800" dirty="0"/>
              <a:t>t </a:t>
            </a:r>
            <a:r>
              <a:rPr lang="en-US" sz="1800" dirty="0"/>
              <a:t>r</a:t>
            </a:r>
            <a:r>
              <a:rPr lang="en-DE" sz="1800" dirty="0"/>
              <a:t>e</a:t>
            </a:r>
            <a:r>
              <a:rPr lang="en-US" sz="1800" dirty="0"/>
              <a:t>s</a:t>
            </a:r>
            <a:r>
              <a:rPr lang="en-DE" sz="1800" dirty="0"/>
              <a:t>u</a:t>
            </a:r>
            <a:r>
              <a:rPr lang="en-US" sz="1800" dirty="0"/>
              <a:t>l</a:t>
            </a:r>
            <a:r>
              <a:rPr lang="en-DE" sz="1800" dirty="0"/>
              <a:t>t </a:t>
            </a:r>
            <a:r>
              <a:rPr lang="en-US" sz="1800" dirty="0" err="1"/>
              <a:t>i</a:t>
            </a:r>
            <a:r>
              <a:rPr lang="en-DE" sz="1800" dirty="0"/>
              <a:t>n </a:t>
            </a:r>
            <a:r>
              <a:rPr lang="en-US" sz="1800" b="1" dirty="0"/>
              <a:t>d</a:t>
            </a:r>
            <a:r>
              <a:rPr lang="en-DE" sz="1800" b="1" dirty="0"/>
              <a:t>e</a:t>
            </a:r>
            <a:r>
              <a:rPr lang="en-US" sz="1800" b="1" dirty="0"/>
              <a:t>s</a:t>
            </a:r>
            <a:r>
              <a:rPr lang="en-DE" sz="1800" b="1" dirty="0" err="1"/>
              <a:t>i</a:t>
            </a:r>
            <a:r>
              <a:rPr lang="en-US" sz="1800" b="1" dirty="0"/>
              <a:t>r</a:t>
            </a:r>
            <a:r>
              <a:rPr lang="en-DE" sz="1800" b="1" dirty="0"/>
              <a:t>a</a:t>
            </a:r>
            <a:r>
              <a:rPr lang="en-US" sz="1800" b="1" dirty="0"/>
              <a:t>b</a:t>
            </a:r>
            <a:r>
              <a:rPr lang="en-DE" sz="1800" b="1" dirty="0"/>
              <a:t>l</a:t>
            </a:r>
            <a:r>
              <a:rPr lang="en-US" sz="1800" b="1" dirty="0"/>
              <a:t>e</a:t>
            </a:r>
            <a:r>
              <a:rPr lang="en-DE" sz="1800" dirty="0"/>
              <a:t> </a:t>
            </a:r>
            <a:r>
              <a:rPr lang="en-US" sz="1800" dirty="0"/>
              <a:t>s</a:t>
            </a:r>
            <a:r>
              <a:rPr lang="en-DE" sz="1800" dirty="0"/>
              <a:t>y</a:t>
            </a:r>
            <a:r>
              <a:rPr lang="en-US" sz="1800" dirty="0"/>
              <a:t>s</a:t>
            </a:r>
            <a:r>
              <a:rPr lang="en-DE" sz="1800" dirty="0"/>
              <a:t>t</a:t>
            </a:r>
            <a:r>
              <a:rPr lang="en-US" sz="1800" dirty="0"/>
              <a:t>e</a:t>
            </a:r>
            <a:r>
              <a:rPr lang="en-DE" sz="1800" dirty="0"/>
              <a:t>m </a:t>
            </a:r>
            <a:r>
              <a:rPr lang="en-US" sz="1800" dirty="0"/>
              <a:t>s</a:t>
            </a:r>
            <a:r>
              <a:rPr lang="en-DE" sz="1800" dirty="0"/>
              <a:t>t</a:t>
            </a:r>
            <a:r>
              <a:rPr lang="en-US" sz="1800" dirty="0"/>
              <a:t>a</a:t>
            </a:r>
            <a:r>
              <a:rPr lang="en-DE" sz="1800" dirty="0"/>
              <a:t>t</a:t>
            </a:r>
            <a:r>
              <a:rPr lang="en-US" sz="1800" dirty="0"/>
              <a:t>e</a:t>
            </a:r>
            <a:r>
              <a:rPr lang="en-DE" sz="1800" dirty="0"/>
              <a:t>s?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DE" sz="1800" dirty="0"/>
              <a:t>What </a:t>
            </a:r>
            <a:r>
              <a:rPr lang="en-US" sz="1800" dirty="0"/>
              <a:t>d</a:t>
            </a:r>
            <a:r>
              <a:rPr lang="en-DE" sz="1800" dirty="0"/>
              <a:t>o </a:t>
            </a:r>
            <a:r>
              <a:rPr lang="en-US" sz="1800" dirty="0"/>
              <a:t>w</a:t>
            </a:r>
            <a:r>
              <a:rPr lang="en-DE" sz="1800" dirty="0"/>
              <a:t>e </a:t>
            </a:r>
            <a:r>
              <a:rPr lang="en-US" sz="1800" dirty="0"/>
              <a:t>k</a:t>
            </a:r>
            <a:r>
              <a:rPr lang="en-DE" sz="1800" dirty="0"/>
              <a:t>n</a:t>
            </a:r>
            <a:r>
              <a:rPr lang="en-US" sz="1800" dirty="0"/>
              <a:t>o</a:t>
            </a:r>
            <a:r>
              <a:rPr lang="en-DE" sz="1800" dirty="0"/>
              <a:t>w </a:t>
            </a:r>
            <a:r>
              <a:rPr lang="en-US" sz="1800" dirty="0"/>
              <a:t>a</a:t>
            </a:r>
            <a:r>
              <a:rPr lang="en-DE" sz="1800" dirty="0"/>
              <a:t>b</a:t>
            </a:r>
            <a:r>
              <a:rPr lang="en-US" sz="1800" dirty="0"/>
              <a:t>o</a:t>
            </a:r>
            <a:r>
              <a:rPr lang="en-DE" sz="1800" dirty="0"/>
              <a:t>u</a:t>
            </a:r>
            <a:r>
              <a:rPr lang="en-US" sz="1800" dirty="0"/>
              <a:t>t</a:t>
            </a:r>
            <a:r>
              <a:rPr lang="en-DE" sz="1800" dirty="0"/>
              <a:t> </a:t>
            </a:r>
            <a:r>
              <a:rPr lang="en-US" sz="1800" b="1" dirty="0"/>
              <a:t>c</a:t>
            </a:r>
            <a:r>
              <a:rPr lang="en-DE" sz="1800" b="1" dirty="0"/>
              <a:t>o</a:t>
            </a:r>
            <a:r>
              <a:rPr lang="en-US" sz="1800" b="1" dirty="0"/>
              <a:t>n</a:t>
            </a:r>
            <a:r>
              <a:rPr lang="en-DE" sz="1800" b="1" dirty="0"/>
              <a:t>d</a:t>
            </a:r>
            <a:r>
              <a:rPr lang="en-US" sz="1800" b="1" dirty="0" err="1"/>
              <a:t>i</a:t>
            </a:r>
            <a:r>
              <a:rPr lang="en-DE" sz="1800" b="1" dirty="0"/>
              <a:t>t</a:t>
            </a:r>
            <a:r>
              <a:rPr lang="en-US" sz="1800" b="1" dirty="0" err="1"/>
              <a:t>i</a:t>
            </a:r>
            <a:r>
              <a:rPr lang="en-DE" sz="1800" b="1" dirty="0"/>
              <a:t>o</a:t>
            </a:r>
            <a:r>
              <a:rPr lang="en-US" sz="1800" b="1" dirty="0"/>
              <a:t>n</a:t>
            </a:r>
            <a:r>
              <a:rPr lang="en-DE" sz="1800" b="1" dirty="0"/>
              <a:t>s</a:t>
            </a:r>
            <a:r>
              <a:rPr lang="en-DE" sz="1800" dirty="0"/>
              <a:t> and </a:t>
            </a:r>
            <a:r>
              <a:rPr lang="en-DE" sz="1800" b="1" dirty="0"/>
              <a:t>drive</a:t>
            </a:r>
            <a:r>
              <a:rPr lang="en-US" sz="1800" b="1" dirty="0"/>
              <a:t>r</a:t>
            </a:r>
            <a:r>
              <a:rPr lang="en-DE" sz="1800" b="1" dirty="0"/>
              <a:t>s</a:t>
            </a:r>
            <a:r>
              <a:rPr lang="en-DE" sz="1800" dirty="0"/>
              <a:t> </a:t>
            </a:r>
            <a:r>
              <a:rPr lang="en-US" sz="1800" dirty="0"/>
              <a:t>t</a:t>
            </a:r>
            <a:r>
              <a:rPr lang="en-DE" sz="1800" dirty="0"/>
              <a:t>h</a:t>
            </a:r>
            <a:r>
              <a:rPr lang="en-US" sz="1800" dirty="0"/>
              <a:t>a</a:t>
            </a:r>
            <a:r>
              <a:rPr lang="en-DE" sz="1800" dirty="0"/>
              <a:t>t </a:t>
            </a:r>
            <a:r>
              <a:rPr lang="en-US" sz="1800" dirty="0"/>
              <a:t>r</a:t>
            </a:r>
            <a:r>
              <a:rPr lang="en-DE" sz="1800" dirty="0"/>
              <a:t>e</a:t>
            </a:r>
            <a:r>
              <a:rPr lang="en-US" sz="1800" dirty="0"/>
              <a:t>s</a:t>
            </a:r>
            <a:r>
              <a:rPr lang="en-DE" sz="1800" dirty="0"/>
              <a:t>u</a:t>
            </a:r>
            <a:r>
              <a:rPr lang="en-US" sz="1800" dirty="0"/>
              <a:t>l</a:t>
            </a:r>
            <a:r>
              <a:rPr lang="en-DE" sz="1800" dirty="0"/>
              <a:t>t </a:t>
            </a:r>
            <a:r>
              <a:rPr lang="en-US" sz="1800" dirty="0" err="1"/>
              <a:t>i</a:t>
            </a:r>
            <a:r>
              <a:rPr lang="en-DE" sz="1800" dirty="0"/>
              <a:t>n </a:t>
            </a:r>
            <a:r>
              <a:rPr lang="en-US" sz="1800" b="1" dirty="0"/>
              <a:t>u</a:t>
            </a:r>
            <a:r>
              <a:rPr lang="en-DE" sz="1800" b="1" dirty="0"/>
              <a:t>n</a:t>
            </a:r>
            <a:r>
              <a:rPr lang="en-US" sz="1800" b="1" dirty="0"/>
              <a:t>d</a:t>
            </a:r>
            <a:r>
              <a:rPr lang="en-DE" sz="1800" b="1" dirty="0"/>
              <a:t>e</a:t>
            </a:r>
            <a:r>
              <a:rPr lang="en-US" sz="1800" b="1" dirty="0"/>
              <a:t>s</a:t>
            </a:r>
            <a:r>
              <a:rPr lang="en-DE" sz="1800" b="1" dirty="0" err="1"/>
              <a:t>i</a:t>
            </a:r>
            <a:r>
              <a:rPr lang="en-US" sz="1800" b="1" dirty="0"/>
              <a:t>r</a:t>
            </a:r>
            <a:r>
              <a:rPr lang="en-DE" sz="1800" b="1" dirty="0"/>
              <a:t>a</a:t>
            </a:r>
            <a:r>
              <a:rPr lang="en-US" sz="1800" b="1" dirty="0"/>
              <a:t>b</a:t>
            </a:r>
            <a:r>
              <a:rPr lang="en-DE" sz="1800" b="1" dirty="0"/>
              <a:t>l</a:t>
            </a:r>
            <a:r>
              <a:rPr lang="en-US" sz="1800" b="1" dirty="0"/>
              <a:t>e</a:t>
            </a:r>
            <a:r>
              <a:rPr lang="en-DE" sz="1800" dirty="0"/>
              <a:t> </a:t>
            </a:r>
            <a:r>
              <a:rPr lang="en-US" sz="1800" dirty="0"/>
              <a:t>s</a:t>
            </a:r>
            <a:r>
              <a:rPr lang="en-DE" sz="1800" dirty="0"/>
              <a:t>y</a:t>
            </a:r>
            <a:r>
              <a:rPr lang="en-US" sz="1800" dirty="0"/>
              <a:t>s</a:t>
            </a:r>
            <a:r>
              <a:rPr lang="en-DE" sz="1800" dirty="0"/>
              <a:t>t</a:t>
            </a:r>
            <a:r>
              <a:rPr lang="en-US" sz="1800" dirty="0"/>
              <a:t>e</a:t>
            </a:r>
            <a:r>
              <a:rPr lang="en-DE" sz="1800" dirty="0"/>
              <a:t>m </a:t>
            </a:r>
            <a:r>
              <a:rPr lang="en-US" sz="1800" dirty="0"/>
              <a:t>s</a:t>
            </a:r>
            <a:r>
              <a:rPr lang="en-DE" sz="1800" dirty="0"/>
              <a:t>t</a:t>
            </a:r>
            <a:r>
              <a:rPr lang="en-US" sz="1800" dirty="0"/>
              <a:t>a</a:t>
            </a:r>
            <a:r>
              <a:rPr lang="en-DE" sz="1800" dirty="0"/>
              <a:t>t</a:t>
            </a:r>
            <a:r>
              <a:rPr lang="en-US" sz="1800" dirty="0"/>
              <a:t>e</a:t>
            </a:r>
            <a:r>
              <a:rPr lang="en-DE" sz="1800" dirty="0"/>
              <a:t>s?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H</a:t>
            </a:r>
            <a:r>
              <a:rPr lang="en-DE" sz="1800" dirty="0"/>
              <a:t>o</a:t>
            </a:r>
            <a:r>
              <a:rPr lang="en-US" sz="1800" dirty="0"/>
              <a:t>w</a:t>
            </a:r>
            <a:r>
              <a:rPr lang="en-DE" sz="1800" dirty="0"/>
              <a:t> </a:t>
            </a:r>
            <a:r>
              <a:rPr lang="en-US" sz="1800" dirty="0"/>
              <a:t>d</a:t>
            </a:r>
            <a:r>
              <a:rPr lang="en-DE" sz="1800" dirty="0"/>
              <a:t>o </a:t>
            </a:r>
            <a:r>
              <a:rPr lang="en-US" sz="1800" dirty="0"/>
              <a:t>t</a:t>
            </a:r>
            <a:r>
              <a:rPr lang="en-DE" sz="1800" dirty="0"/>
              <a:t>h</a:t>
            </a:r>
            <a:r>
              <a:rPr lang="en-US" sz="1800" dirty="0"/>
              <a:t>e</a:t>
            </a:r>
            <a:r>
              <a:rPr lang="en-DE" sz="1800" dirty="0"/>
              <a:t>s</a:t>
            </a:r>
            <a:r>
              <a:rPr lang="en-US" sz="1800" dirty="0"/>
              <a:t>e</a:t>
            </a:r>
            <a:r>
              <a:rPr lang="en-DE" sz="1800" dirty="0"/>
              <a:t> </a:t>
            </a:r>
            <a:r>
              <a:rPr lang="en-US" sz="1800" dirty="0"/>
              <a:t>c</a:t>
            </a:r>
            <a:r>
              <a:rPr lang="en-DE" sz="1800" dirty="0"/>
              <a:t>o</a:t>
            </a:r>
            <a:r>
              <a:rPr lang="en-US" sz="1800" dirty="0"/>
              <a:t>n</a:t>
            </a:r>
            <a:r>
              <a:rPr lang="en-DE" sz="1800" dirty="0"/>
              <a:t>d</a:t>
            </a:r>
            <a:r>
              <a:rPr lang="en-US" sz="1800" dirty="0" err="1"/>
              <a:t>i</a:t>
            </a:r>
            <a:r>
              <a:rPr lang="en-DE" sz="1800" dirty="0"/>
              <a:t>t</a:t>
            </a:r>
            <a:r>
              <a:rPr lang="en-US" sz="1800" dirty="0" err="1"/>
              <a:t>i</a:t>
            </a:r>
            <a:r>
              <a:rPr lang="en-DE" sz="1800" dirty="0"/>
              <a:t>o</a:t>
            </a:r>
            <a:r>
              <a:rPr lang="en-US" sz="1800" dirty="0"/>
              <a:t>n</a:t>
            </a:r>
            <a:r>
              <a:rPr lang="en-DE" sz="1800" dirty="0"/>
              <a:t>s </a:t>
            </a:r>
            <a:r>
              <a:rPr lang="en-US" sz="1800" dirty="0"/>
              <a:t>a</a:t>
            </a:r>
            <a:r>
              <a:rPr lang="en-DE" sz="1800" dirty="0"/>
              <a:t>n</a:t>
            </a:r>
            <a:r>
              <a:rPr lang="en-US" sz="1800" dirty="0"/>
              <a:t>d</a:t>
            </a:r>
            <a:r>
              <a:rPr lang="en-DE" sz="1800" dirty="0"/>
              <a:t> </a:t>
            </a:r>
            <a:r>
              <a:rPr lang="en-US" sz="1800" dirty="0"/>
              <a:t>d</a:t>
            </a:r>
            <a:r>
              <a:rPr lang="en-DE" sz="1800" dirty="0"/>
              <a:t>r</a:t>
            </a:r>
            <a:r>
              <a:rPr lang="en-US" sz="1800" dirty="0" err="1"/>
              <a:t>i</a:t>
            </a:r>
            <a:r>
              <a:rPr lang="en-DE" sz="1800" dirty="0"/>
              <a:t>v</a:t>
            </a:r>
            <a:r>
              <a:rPr lang="en-US" sz="1800" dirty="0"/>
              <a:t>e</a:t>
            </a:r>
            <a:r>
              <a:rPr lang="en-DE" sz="1800" dirty="0"/>
              <a:t>r</a:t>
            </a:r>
            <a:r>
              <a:rPr lang="en-US" sz="1800" dirty="0"/>
              <a:t>s</a:t>
            </a:r>
            <a:r>
              <a:rPr lang="en-DE" sz="1800" dirty="0"/>
              <a:t> </a:t>
            </a:r>
            <a:r>
              <a:rPr lang="en-US" sz="1800" dirty="0"/>
              <a:t>d</a:t>
            </a:r>
            <a:r>
              <a:rPr lang="en-DE" sz="1800" dirty="0"/>
              <a:t>e</a:t>
            </a:r>
            <a:r>
              <a:rPr lang="en-US" sz="1800" dirty="0"/>
              <a:t>v</a:t>
            </a:r>
            <a:r>
              <a:rPr lang="en-DE" sz="1800" dirty="0"/>
              <a:t>e</a:t>
            </a:r>
            <a:r>
              <a:rPr lang="en-US" sz="1800" dirty="0"/>
              <a:t>l</a:t>
            </a:r>
            <a:r>
              <a:rPr lang="en-DE" sz="1800" dirty="0"/>
              <a:t>o</a:t>
            </a:r>
            <a:r>
              <a:rPr lang="en-US" sz="1800" dirty="0"/>
              <a:t>p</a:t>
            </a:r>
            <a:r>
              <a:rPr lang="en-DE" sz="1800" dirty="0"/>
              <a:t> </a:t>
            </a:r>
            <a:r>
              <a:rPr lang="en-US" sz="1800" b="1" dirty="0" err="1"/>
              <a:t>i</a:t>
            </a:r>
            <a:r>
              <a:rPr lang="en-DE" sz="1800" b="1" dirty="0"/>
              <a:t>n </a:t>
            </a:r>
            <a:r>
              <a:rPr lang="en-US" sz="1800" b="1" dirty="0"/>
              <a:t>s</a:t>
            </a:r>
            <a:r>
              <a:rPr lang="en-DE" sz="1800" b="1" dirty="0"/>
              <a:t>p</a:t>
            </a:r>
            <a:r>
              <a:rPr lang="en-US" sz="1800" b="1" dirty="0"/>
              <a:t>a</a:t>
            </a:r>
            <a:r>
              <a:rPr lang="en-DE" sz="1800" b="1" dirty="0"/>
              <a:t>c</a:t>
            </a:r>
            <a:r>
              <a:rPr lang="en-US" sz="1800" b="1" dirty="0"/>
              <a:t>e</a:t>
            </a:r>
            <a:r>
              <a:rPr lang="en-DE" sz="1800" b="1" dirty="0"/>
              <a:t> </a:t>
            </a:r>
            <a:r>
              <a:rPr lang="en-US" sz="1800" b="1" dirty="0"/>
              <a:t>a</a:t>
            </a:r>
            <a:r>
              <a:rPr lang="en-DE" sz="1800" b="1" dirty="0"/>
              <a:t>n</a:t>
            </a:r>
            <a:r>
              <a:rPr lang="en-US" sz="1800" b="1" dirty="0"/>
              <a:t>d</a:t>
            </a:r>
            <a:r>
              <a:rPr lang="en-DE" sz="1800" b="1" dirty="0"/>
              <a:t> </a:t>
            </a:r>
            <a:r>
              <a:rPr lang="en-US" sz="1800" b="1" dirty="0"/>
              <a:t>t</a:t>
            </a:r>
            <a:r>
              <a:rPr lang="en-DE" sz="1800" b="1" dirty="0" err="1"/>
              <a:t>i</a:t>
            </a:r>
            <a:r>
              <a:rPr lang="en-US" sz="1800" b="1" dirty="0"/>
              <a:t>m</a:t>
            </a:r>
            <a:r>
              <a:rPr lang="en-DE" sz="1800" b="1" dirty="0"/>
              <a:t>e</a:t>
            </a:r>
            <a:r>
              <a:rPr lang="en-DE" sz="1800" dirty="0"/>
              <a:t>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</a:t>
            </a:r>
            <a:r>
              <a:rPr lang="en-DE" sz="1800" dirty="0"/>
              <a:t>a</a:t>
            </a:r>
            <a:r>
              <a:rPr lang="en-US" sz="1800" dirty="0"/>
              <a:t>n</a:t>
            </a:r>
            <a:r>
              <a:rPr lang="en-DE" sz="1800" dirty="0"/>
              <a:t> </a:t>
            </a:r>
            <a:r>
              <a:rPr lang="en-US" sz="1800" dirty="0"/>
              <a:t>w</a:t>
            </a:r>
            <a:r>
              <a:rPr lang="en-DE" sz="1800" dirty="0"/>
              <a:t>e </a:t>
            </a:r>
            <a:r>
              <a:rPr lang="en-US" sz="1800" dirty="0"/>
              <a:t>d</a:t>
            </a:r>
            <a:r>
              <a:rPr lang="en-DE" sz="1800" dirty="0"/>
              <a:t>e</a:t>
            </a:r>
            <a:r>
              <a:rPr lang="en-US" sz="1800" dirty="0"/>
              <a:t>f</a:t>
            </a:r>
            <a:r>
              <a:rPr lang="en-DE" sz="1800" dirty="0" err="1"/>
              <a:t>i</a:t>
            </a:r>
            <a:r>
              <a:rPr lang="en-US" sz="1800" dirty="0"/>
              <a:t>n</a:t>
            </a:r>
            <a:r>
              <a:rPr lang="en-DE" sz="1800" dirty="0"/>
              <a:t>e </a:t>
            </a:r>
            <a:r>
              <a:rPr lang="en-US" sz="1800" dirty="0"/>
              <a:t>t</a:t>
            </a:r>
            <a:r>
              <a:rPr lang="en-DE" sz="1800" dirty="0"/>
              <a:t>hose states for </a:t>
            </a:r>
            <a:r>
              <a:rPr lang="en-DE" sz="1800" b="1" dirty="0"/>
              <a:t>sub-systems</a:t>
            </a:r>
            <a:r>
              <a:rPr lang="en-DE" sz="1800" dirty="0"/>
              <a:t>?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20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38CAD8-A6B6-4A14-8BDA-642B5EB2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sustainable development</a:t>
            </a:r>
            <a:r>
              <a:rPr lang="en-DE" dirty="0"/>
              <a:t> </a:t>
            </a:r>
            <a:r>
              <a:rPr lang="en-US" dirty="0"/>
              <a:t>target space for 2030 and 2050</a:t>
            </a:r>
            <a:endParaRPr lang="en-DE" dirty="0"/>
          </a:p>
        </p:txBody>
      </p:sp>
      <p:sp>
        <p:nvSpPr>
          <p:cNvPr id="4" name="Google Shape;157;p29">
            <a:extLst>
              <a:ext uri="{FF2B5EF4-FFF2-40B4-BE49-F238E27FC236}">
                <a16:creationId xmlns:a16="http://schemas.microsoft.com/office/drawing/2014/main" id="{93FA4777-0490-4E0B-9D20-EEEFFDD10668}"/>
              </a:ext>
            </a:extLst>
          </p:cNvPr>
          <p:cNvSpPr txBox="1"/>
          <p:nvPr/>
        </p:nvSpPr>
        <p:spPr>
          <a:xfrm>
            <a:off x="222993" y="1255292"/>
            <a:ext cx="7336736" cy="450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>
              <a:lnSpc>
                <a:spcPct val="115000"/>
              </a:lnSpc>
              <a:buSzPts val="1400"/>
            </a:pPr>
            <a:r>
              <a:rPr lang="en-US" sz="2400" b="1" dirty="0">
                <a:latin typeface="+mn-lt"/>
              </a:rPr>
              <a:t>Key principles</a:t>
            </a:r>
            <a:r>
              <a:rPr lang="en-DE" sz="2400" b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u</a:t>
            </a:r>
            <a:r>
              <a:rPr lang="en-DE" sz="2400" b="1" dirty="0">
                <a:latin typeface="+mn-lt"/>
              </a:rPr>
              <a:t>n</a:t>
            </a:r>
            <a:r>
              <a:rPr lang="en-US" sz="2400" b="1" dirty="0">
                <a:latin typeface="+mn-lt"/>
              </a:rPr>
              <a:t>d</a:t>
            </a:r>
            <a:r>
              <a:rPr lang="en-DE" sz="2400" b="1" dirty="0">
                <a:latin typeface="+mn-lt"/>
              </a:rPr>
              <a:t>e</a:t>
            </a:r>
            <a:r>
              <a:rPr lang="en-US" sz="2400" b="1" dirty="0">
                <a:latin typeface="+mn-lt"/>
              </a:rPr>
              <a:t>r</a:t>
            </a:r>
            <a:r>
              <a:rPr lang="en-DE" sz="2400" b="1" dirty="0">
                <a:latin typeface="+mn-lt"/>
              </a:rPr>
              <a:t>l</a:t>
            </a:r>
            <a:r>
              <a:rPr lang="en-US" sz="2400" b="1" dirty="0">
                <a:latin typeface="+mn-lt"/>
              </a:rPr>
              <a:t>y</a:t>
            </a:r>
            <a:r>
              <a:rPr lang="en-DE" sz="2400" b="1" dirty="0" err="1">
                <a:latin typeface="+mn-lt"/>
              </a:rPr>
              <a:t>i</a:t>
            </a:r>
            <a:r>
              <a:rPr lang="en-US" sz="2400" b="1" dirty="0">
                <a:latin typeface="+mn-lt"/>
              </a:rPr>
              <a:t>n</a:t>
            </a:r>
            <a:r>
              <a:rPr lang="en-DE" sz="2400" b="1" dirty="0">
                <a:latin typeface="+mn-lt"/>
              </a:rPr>
              <a:t>g </a:t>
            </a:r>
            <a:r>
              <a:rPr lang="en-US" sz="2400" b="1" dirty="0">
                <a:latin typeface="+mn-lt"/>
              </a:rPr>
              <a:t>t</a:t>
            </a:r>
            <a:r>
              <a:rPr lang="en-DE" sz="2400" b="1" dirty="0">
                <a:latin typeface="+mn-lt"/>
              </a:rPr>
              <a:t>h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t</a:t>
            </a:r>
            <a:r>
              <a:rPr lang="en-DE" sz="2400" b="1" dirty="0">
                <a:latin typeface="+mn-lt"/>
              </a:rPr>
              <a:t>a</a:t>
            </a:r>
            <a:r>
              <a:rPr lang="en-US" sz="2400" b="1" dirty="0">
                <a:latin typeface="+mn-lt"/>
              </a:rPr>
              <a:t>r</a:t>
            </a:r>
            <a:r>
              <a:rPr lang="en-DE" sz="2400" b="1" dirty="0">
                <a:latin typeface="+mn-lt"/>
              </a:rPr>
              <a:t>g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t </a:t>
            </a:r>
            <a:r>
              <a:rPr lang="en-US" sz="2400" b="1" dirty="0">
                <a:latin typeface="+mn-lt"/>
              </a:rPr>
              <a:t>s</a:t>
            </a:r>
            <a:r>
              <a:rPr lang="en-DE" sz="2400" b="1" dirty="0">
                <a:latin typeface="+mn-lt"/>
              </a:rPr>
              <a:t>p</a:t>
            </a:r>
            <a:r>
              <a:rPr lang="en-US" sz="2400" b="1" dirty="0">
                <a:latin typeface="+mn-lt"/>
              </a:rPr>
              <a:t>a</a:t>
            </a:r>
            <a:r>
              <a:rPr lang="en-DE" sz="2400" b="1" dirty="0">
                <a:latin typeface="+mn-lt"/>
              </a:rPr>
              <a:t>c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:</a:t>
            </a: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endParaRPr lang="en-DE" sz="2200" b="1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Valid for 2030 and beyond</a:t>
            </a:r>
            <a:endParaRPr lang="en-DE" sz="2200" b="1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054100" lvl="2">
              <a:lnSpc>
                <a:spcPct val="115000"/>
              </a:lnSpc>
              <a:buSzPts val="1400"/>
            </a:pPr>
            <a:r>
              <a:rPr lang="en-US" sz="2200" i="1" dirty="0">
                <a:latin typeface="+mn-lt"/>
                <a:cs typeface="Calibri"/>
                <a:sym typeface="Calibri"/>
              </a:rPr>
              <a:t>the indicators should relate to both the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SDG</a:t>
            </a:r>
            <a:r>
              <a:rPr lang="en-DE" sz="2200" b="1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time frame (2030)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and the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long-term (2050</a:t>
            </a:r>
            <a:r>
              <a:rPr lang="en-DE" sz="2200" b="1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and beyond)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and account for path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dependency</a:t>
            </a:r>
            <a:endParaRPr lang="en-DE" sz="2200" i="1" dirty="0">
              <a:latin typeface="+mn-lt"/>
              <a:cs typeface="Calibri"/>
              <a:sym typeface="Calibri"/>
            </a:endParaRPr>
          </a:p>
          <a:p>
            <a:pPr marL="1054100" lvl="2">
              <a:lnSpc>
                <a:spcPct val="115000"/>
              </a:lnSpc>
              <a:buSzPts val="1400"/>
            </a:pPr>
            <a:r>
              <a:rPr lang="en-DE" sz="2200" i="1" u="sng" dirty="0">
                <a:latin typeface="+mn-lt"/>
                <a:cs typeface="Calibri"/>
                <a:sym typeface="Calibri"/>
              </a:rPr>
              <a:t>Target values:</a:t>
            </a:r>
            <a:r>
              <a:rPr lang="en-DE" sz="2200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for 2050, target values either retain absolute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2030 measures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(e.g., zero hunger, energy</a:t>
            </a:r>
          </a:p>
          <a:p>
            <a:pPr marL="1054100" lvl="2">
              <a:lnSpc>
                <a:spcPct val="115000"/>
              </a:lnSpc>
              <a:buSzPts val="1400"/>
            </a:pPr>
            <a:r>
              <a:rPr lang="en-US" sz="2200" i="1" dirty="0">
                <a:latin typeface="+mn-lt"/>
                <a:cs typeface="Calibri"/>
                <a:sym typeface="Calibri"/>
              </a:rPr>
              <a:t>access for all) or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even improve upon these</a:t>
            </a:r>
            <a:r>
              <a:rPr lang="en-DE" sz="2200" b="1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values</a:t>
            </a:r>
            <a:r>
              <a:rPr lang="en-US" sz="2200" i="1" dirty="0">
                <a:latin typeface="+mn-lt"/>
                <a:cs typeface="Calibri"/>
                <a:sym typeface="Calibri"/>
              </a:rPr>
              <a:t>; in the latter cases, the values are set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to achieve a decent life for all</a:t>
            </a:r>
            <a:endParaRPr lang="en-DE" sz="2200" i="1" dirty="0">
              <a:latin typeface="+mn-lt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5D8C1A-C5B4-4CE0-91C5-2676FE9F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728" y="1317306"/>
            <a:ext cx="3914359" cy="3335714"/>
          </a:xfrm>
          <a:prstGeom prst="rect">
            <a:avLst/>
          </a:prstGeom>
        </p:spPr>
      </p:pic>
      <p:sp>
        <p:nvSpPr>
          <p:cNvPr id="6" name="Google Shape;412;p45">
            <a:extLst>
              <a:ext uri="{FF2B5EF4-FFF2-40B4-BE49-F238E27FC236}">
                <a16:creationId xmlns:a16="http://schemas.microsoft.com/office/drawing/2014/main" id="{B790C7AD-8AD2-4C06-BF06-190E6359B39C}"/>
              </a:ext>
            </a:extLst>
          </p:cNvPr>
          <p:cNvSpPr txBox="1"/>
          <p:nvPr/>
        </p:nvSpPr>
        <p:spPr>
          <a:xfrm>
            <a:off x="8535790" y="4533600"/>
            <a:ext cx="2888422" cy="36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400" dirty="0"/>
              <a:t>van Vuuren </a:t>
            </a:r>
            <a:r>
              <a:rPr lang="en-US" sz="1400" i="1" dirty="0"/>
              <a:t>et al. </a:t>
            </a:r>
            <a:r>
              <a:rPr lang="en-DE" sz="1400" dirty="0"/>
              <a:t>(2022), </a:t>
            </a:r>
            <a:r>
              <a:rPr lang="en-DE" sz="1400" i="1" dirty="0"/>
              <a:t>One Earth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6905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38CAD8-A6B6-4A14-8BDA-642B5EB2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sustainable development</a:t>
            </a:r>
            <a:r>
              <a:rPr lang="en-DE" dirty="0"/>
              <a:t> </a:t>
            </a:r>
            <a:r>
              <a:rPr lang="en-US" dirty="0"/>
              <a:t>target space for 2030 and 2050</a:t>
            </a:r>
            <a:endParaRPr lang="en-DE" dirty="0"/>
          </a:p>
        </p:txBody>
      </p:sp>
      <p:sp>
        <p:nvSpPr>
          <p:cNvPr id="4" name="Google Shape;157;p29">
            <a:extLst>
              <a:ext uri="{FF2B5EF4-FFF2-40B4-BE49-F238E27FC236}">
                <a16:creationId xmlns:a16="http://schemas.microsoft.com/office/drawing/2014/main" id="{93FA4777-0490-4E0B-9D20-EEEFFDD10668}"/>
              </a:ext>
            </a:extLst>
          </p:cNvPr>
          <p:cNvSpPr txBox="1"/>
          <p:nvPr/>
        </p:nvSpPr>
        <p:spPr>
          <a:xfrm>
            <a:off x="222993" y="1255292"/>
            <a:ext cx="7336736" cy="4113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>
              <a:lnSpc>
                <a:spcPct val="115000"/>
              </a:lnSpc>
              <a:buSzPts val="1400"/>
            </a:pPr>
            <a:r>
              <a:rPr lang="en-US" sz="2400" b="1" dirty="0">
                <a:latin typeface="+mn-lt"/>
              </a:rPr>
              <a:t>Key principles</a:t>
            </a:r>
            <a:r>
              <a:rPr lang="en-DE" sz="2400" b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u</a:t>
            </a:r>
            <a:r>
              <a:rPr lang="en-DE" sz="2400" b="1" dirty="0">
                <a:latin typeface="+mn-lt"/>
              </a:rPr>
              <a:t>n</a:t>
            </a:r>
            <a:r>
              <a:rPr lang="en-US" sz="2400" b="1" dirty="0">
                <a:latin typeface="+mn-lt"/>
              </a:rPr>
              <a:t>d</a:t>
            </a:r>
            <a:r>
              <a:rPr lang="en-DE" sz="2400" b="1" dirty="0">
                <a:latin typeface="+mn-lt"/>
              </a:rPr>
              <a:t>e</a:t>
            </a:r>
            <a:r>
              <a:rPr lang="en-US" sz="2400" b="1" dirty="0">
                <a:latin typeface="+mn-lt"/>
              </a:rPr>
              <a:t>r</a:t>
            </a:r>
            <a:r>
              <a:rPr lang="en-DE" sz="2400" b="1" dirty="0">
                <a:latin typeface="+mn-lt"/>
              </a:rPr>
              <a:t>l</a:t>
            </a:r>
            <a:r>
              <a:rPr lang="en-US" sz="2400" b="1" dirty="0">
                <a:latin typeface="+mn-lt"/>
              </a:rPr>
              <a:t>y</a:t>
            </a:r>
            <a:r>
              <a:rPr lang="en-DE" sz="2400" b="1" dirty="0" err="1">
                <a:latin typeface="+mn-lt"/>
              </a:rPr>
              <a:t>i</a:t>
            </a:r>
            <a:r>
              <a:rPr lang="en-US" sz="2400" b="1" dirty="0">
                <a:latin typeface="+mn-lt"/>
              </a:rPr>
              <a:t>n</a:t>
            </a:r>
            <a:r>
              <a:rPr lang="en-DE" sz="2400" b="1" dirty="0">
                <a:latin typeface="+mn-lt"/>
              </a:rPr>
              <a:t>g </a:t>
            </a:r>
            <a:r>
              <a:rPr lang="en-US" sz="2400" b="1" dirty="0">
                <a:latin typeface="+mn-lt"/>
              </a:rPr>
              <a:t>t</a:t>
            </a:r>
            <a:r>
              <a:rPr lang="en-DE" sz="2400" b="1" dirty="0">
                <a:latin typeface="+mn-lt"/>
              </a:rPr>
              <a:t>h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t</a:t>
            </a:r>
            <a:r>
              <a:rPr lang="en-DE" sz="2400" b="1" dirty="0">
                <a:latin typeface="+mn-lt"/>
              </a:rPr>
              <a:t>a</a:t>
            </a:r>
            <a:r>
              <a:rPr lang="en-US" sz="2400" b="1" dirty="0">
                <a:latin typeface="+mn-lt"/>
              </a:rPr>
              <a:t>r</a:t>
            </a:r>
            <a:r>
              <a:rPr lang="en-DE" sz="2400" b="1" dirty="0">
                <a:latin typeface="+mn-lt"/>
              </a:rPr>
              <a:t>g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t </a:t>
            </a:r>
            <a:r>
              <a:rPr lang="en-US" sz="2400" b="1" dirty="0">
                <a:latin typeface="+mn-lt"/>
              </a:rPr>
              <a:t>s</a:t>
            </a:r>
            <a:r>
              <a:rPr lang="en-DE" sz="2400" b="1" dirty="0">
                <a:latin typeface="+mn-lt"/>
              </a:rPr>
              <a:t>p</a:t>
            </a:r>
            <a:r>
              <a:rPr lang="en-US" sz="2400" b="1" dirty="0">
                <a:latin typeface="+mn-lt"/>
              </a:rPr>
              <a:t>a</a:t>
            </a:r>
            <a:r>
              <a:rPr lang="en-DE" sz="2400" b="1" dirty="0">
                <a:latin typeface="+mn-lt"/>
              </a:rPr>
              <a:t>c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:</a:t>
            </a: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endParaRPr lang="en-DE" sz="2200" b="1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Quantifiable</a:t>
            </a:r>
            <a:endParaRPr lang="en-DE" sz="2200" b="1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054100" lvl="2">
              <a:lnSpc>
                <a:spcPct val="115000"/>
              </a:lnSpc>
              <a:buSzPts val="1400"/>
            </a:pPr>
            <a:r>
              <a:rPr lang="en-US" sz="2200" i="1" dirty="0">
                <a:latin typeface="+mn-lt"/>
                <a:cs typeface="Calibri"/>
                <a:sym typeface="Calibri"/>
              </a:rPr>
              <a:t>the targets should be well suited for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inclusion in quantitative analyses, capturing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as many features as possible in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state-of</a:t>
            </a:r>
            <a:r>
              <a:rPr lang="en-DE" sz="2200" b="1" i="1" dirty="0">
                <a:latin typeface="+mn-lt"/>
                <a:cs typeface="Calibri"/>
                <a:sym typeface="Calibri"/>
              </a:rPr>
              <a:t>-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the-art integrative models</a:t>
            </a:r>
            <a:r>
              <a:rPr lang="en-US" sz="2200" i="1" dirty="0">
                <a:latin typeface="+mn-lt"/>
                <a:cs typeface="Calibri"/>
                <a:sym typeface="Calibri"/>
              </a:rPr>
              <a:t>; they also need to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be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unambiguous</a:t>
            </a:r>
            <a:r>
              <a:rPr lang="en-US" sz="2200" i="1" dirty="0">
                <a:latin typeface="+mn-lt"/>
                <a:cs typeface="Calibri"/>
                <a:sym typeface="Calibri"/>
              </a:rPr>
              <a:t> and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measurable</a:t>
            </a:r>
            <a:endParaRPr lang="en-DE" sz="2200" b="1" i="1" dirty="0">
              <a:latin typeface="+mn-lt"/>
              <a:cs typeface="Calibri"/>
              <a:sym typeface="Calibri"/>
            </a:endParaRPr>
          </a:p>
          <a:p>
            <a:pPr marL="1054100" lvl="2">
              <a:lnSpc>
                <a:spcPct val="115000"/>
              </a:lnSpc>
              <a:buSzPts val="1400"/>
            </a:pPr>
            <a:r>
              <a:rPr lang="en-DE" sz="2200" i="1" u="sng" dirty="0">
                <a:latin typeface="+mn-lt"/>
                <a:cs typeface="Calibri"/>
                <a:sym typeface="Calibri"/>
              </a:rPr>
              <a:t>Target values:</a:t>
            </a:r>
            <a:r>
              <a:rPr lang="en-DE" sz="2200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target values need to be specified clearly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and with appropriate precision in order to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be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suitable for quantitative analysis</a:t>
            </a:r>
            <a:endParaRPr lang="en-DE" sz="2200" b="1" i="1" dirty="0">
              <a:latin typeface="+mn-lt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5D8C1A-C5B4-4CE0-91C5-2676FE9F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728" y="1317306"/>
            <a:ext cx="3914359" cy="3335714"/>
          </a:xfrm>
          <a:prstGeom prst="rect">
            <a:avLst/>
          </a:prstGeom>
        </p:spPr>
      </p:pic>
      <p:sp>
        <p:nvSpPr>
          <p:cNvPr id="6" name="Google Shape;412;p45">
            <a:extLst>
              <a:ext uri="{FF2B5EF4-FFF2-40B4-BE49-F238E27FC236}">
                <a16:creationId xmlns:a16="http://schemas.microsoft.com/office/drawing/2014/main" id="{A385D90F-3055-4129-9B0E-3278ED96EEC9}"/>
              </a:ext>
            </a:extLst>
          </p:cNvPr>
          <p:cNvSpPr txBox="1"/>
          <p:nvPr/>
        </p:nvSpPr>
        <p:spPr>
          <a:xfrm>
            <a:off x="8535790" y="4533600"/>
            <a:ext cx="2888422" cy="36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400" dirty="0"/>
              <a:t>van Vuuren </a:t>
            </a:r>
            <a:r>
              <a:rPr lang="en-US" sz="1400" i="1" dirty="0"/>
              <a:t>et al. </a:t>
            </a:r>
            <a:r>
              <a:rPr lang="en-DE" sz="1400" dirty="0"/>
              <a:t>(2022), </a:t>
            </a:r>
            <a:r>
              <a:rPr lang="en-DE" sz="1400" i="1" dirty="0"/>
              <a:t>One Earth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8326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5D8C1A-C5B4-4CE0-91C5-2676FE9F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728" y="1317306"/>
            <a:ext cx="3914359" cy="33357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38CAD8-A6B6-4A14-8BDA-642B5EB2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sustainable development</a:t>
            </a:r>
            <a:r>
              <a:rPr lang="en-DE" dirty="0"/>
              <a:t> </a:t>
            </a:r>
            <a:r>
              <a:rPr lang="en-US" dirty="0"/>
              <a:t>target space for 2030 and 2050</a:t>
            </a:r>
            <a:endParaRPr lang="en-DE" dirty="0"/>
          </a:p>
        </p:txBody>
      </p:sp>
      <p:sp>
        <p:nvSpPr>
          <p:cNvPr id="4" name="Google Shape;157;p29">
            <a:extLst>
              <a:ext uri="{FF2B5EF4-FFF2-40B4-BE49-F238E27FC236}">
                <a16:creationId xmlns:a16="http://schemas.microsoft.com/office/drawing/2014/main" id="{93FA4777-0490-4E0B-9D20-EEEFFDD10668}"/>
              </a:ext>
            </a:extLst>
          </p:cNvPr>
          <p:cNvSpPr txBox="1"/>
          <p:nvPr/>
        </p:nvSpPr>
        <p:spPr>
          <a:xfrm>
            <a:off x="222992" y="1255292"/>
            <a:ext cx="8262923" cy="5281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>
              <a:lnSpc>
                <a:spcPct val="115000"/>
              </a:lnSpc>
              <a:buSzPts val="1400"/>
            </a:pPr>
            <a:r>
              <a:rPr lang="en-US" sz="2400" b="1" dirty="0">
                <a:latin typeface="+mn-lt"/>
              </a:rPr>
              <a:t>Key principles</a:t>
            </a:r>
            <a:r>
              <a:rPr lang="en-DE" sz="2400" b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u</a:t>
            </a:r>
            <a:r>
              <a:rPr lang="en-DE" sz="2400" b="1" dirty="0">
                <a:latin typeface="+mn-lt"/>
              </a:rPr>
              <a:t>n</a:t>
            </a:r>
            <a:r>
              <a:rPr lang="en-US" sz="2400" b="1" dirty="0">
                <a:latin typeface="+mn-lt"/>
              </a:rPr>
              <a:t>d</a:t>
            </a:r>
            <a:r>
              <a:rPr lang="en-DE" sz="2400" b="1" dirty="0">
                <a:latin typeface="+mn-lt"/>
              </a:rPr>
              <a:t>e</a:t>
            </a:r>
            <a:r>
              <a:rPr lang="en-US" sz="2400" b="1" dirty="0">
                <a:latin typeface="+mn-lt"/>
              </a:rPr>
              <a:t>r</a:t>
            </a:r>
            <a:r>
              <a:rPr lang="en-DE" sz="2400" b="1" dirty="0">
                <a:latin typeface="+mn-lt"/>
              </a:rPr>
              <a:t>l</a:t>
            </a:r>
            <a:r>
              <a:rPr lang="en-US" sz="2400" b="1" dirty="0">
                <a:latin typeface="+mn-lt"/>
              </a:rPr>
              <a:t>y</a:t>
            </a:r>
            <a:r>
              <a:rPr lang="en-DE" sz="2400" b="1" dirty="0" err="1">
                <a:latin typeface="+mn-lt"/>
              </a:rPr>
              <a:t>i</a:t>
            </a:r>
            <a:r>
              <a:rPr lang="en-US" sz="2400" b="1" dirty="0">
                <a:latin typeface="+mn-lt"/>
              </a:rPr>
              <a:t>n</a:t>
            </a:r>
            <a:r>
              <a:rPr lang="en-DE" sz="2400" b="1" dirty="0">
                <a:latin typeface="+mn-lt"/>
              </a:rPr>
              <a:t>g </a:t>
            </a:r>
            <a:r>
              <a:rPr lang="en-US" sz="2400" b="1" dirty="0">
                <a:latin typeface="+mn-lt"/>
              </a:rPr>
              <a:t>t</a:t>
            </a:r>
            <a:r>
              <a:rPr lang="en-DE" sz="2400" b="1" dirty="0">
                <a:latin typeface="+mn-lt"/>
              </a:rPr>
              <a:t>h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t</a:t>
            </a:r>
            <a:r>
              <a:rPr lang="en-DE" sz="2400" b="1" dirty="0">
                <a:latin typeface="+mn-lt"/>
              </a:rPr>
              <a:t>a</a:t>
            </a:r>
            <a:r>
              <a:rPr lang="en-US" sz="2400" b="1" dirty="0">
                <a:latin typeface="+mn-lt"/>
              </a:rPr>
              <a:t>r</a:t>
            </a:r>
            <a:r>
              <a:rPr lang="en-DE" sz="2400" b="1" dirty="0">
                <a:latin typeface="+mn-lt"/>
              </a:rPr>
              <a:t>g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t </a:t>
            </a:r>
            <a:r>
              <a:rPr lang="en-US" sz="2400" b="1" dirty="0">
                <a:latin typeface="+mn-lt"/>
              </a:rPr>
              <a:t>s</a:t>
            </a:r>
            <a:r>
              <a:rPr lang="en-DE" sz="2400" b="1" dirty="0">
                <a:latin typeface="+mn-lt"/>
              </a:rPr>
              <a:t>p</a:t>
            </a:r>
            <a:r>
              <a:rPr lang="en-US" sz="2400" b="1" dirty="0">
                <a:latin typeface="+mn-lt"/>
              </a:rPr>
              <a:t>a</a:t>
            </a:r>
            <a:r>
              <a:rPr lang="en-DE" sz="2400" b="1" dirty="0">
                <a:latin typeface="+mn-lt"/>
              </a:rPr>
              <a:t>c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:</a:t>
            </a: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endParaRPr lang="en-DE" sz="2200" b="1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Transparent</a:t>
            </a:r>
            <a:endParaRPr lang="en-DE" sz="2200" b="1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054100" lvl="2">
              <a:lnSpc>
                <a:spcPct val="115000"/>
              </a:lnSpc>
              <a:buSzPts val="1400"/>
            </a:pPr>
            <a:r>
              <a:rPr lang="en-US" sz="2200" i="1" dirty="0">
                <a:latin typeface="+mn-lt"/>
                <a:cs typeface="Calibri"/>
                <a:sym typeface="Calibri"/>
              </a:rPr>
              <a:t>the set should be clearly defined, and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individual </a:t>
            </a:r>
            <a:endParaRPr lang="en-DE" sz="2200" i="1" dirty="0">
              <a:latin typeface="+mn-lt"/>
              <a:cs typeface="Calibri"/>
              <a:sym typeface="Calibri"/>
            </a:endParaRPr>
          </a:p>
          <a:p>
            <a:pPr marL="1054100" lvl="2">
              <a:lnSpc>
                <a:spcPct val="115000"/>
              </a:lnSpc>
              <a:buSzPts val="1400"/>
            </a:pPr>
            <a:r>
              <a:rPr lang="en-US" sz="2200" i="1" dirty="0">
                <a:latin typeface="+mn-lt"/>
                <a:cs typeface="Calibri"/>
                <a:sym typeface="Calibri"/>
              </a:rPr>
              <a:t>indicators should be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easy to</a:t>
            </a:r>
            <a:r>
              <a:rPr lang="en-DE" sz="2200" b="1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understand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(e.g., avoiding multidimensional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indices); the number of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indicators per </a:t>
            </a:r>
            <a:endParaRPr lang="en-DE" sz="2200" i="1" dirty="0">
              <a:latin typeface="+mn-lt"/>
              <a:cs typeface="Calibri"/>
              <a:sym typeface="Calibri"/>
            </a:endParaRPr>
          </a:p>
          <a:p>
            <a:pPr marL="1054100" lvl="2">
              <a:lnSpc>
                <a:spcPct val="115000"/>
              </a:lnSpc>
              <a:buSzPts val="1400"/>
            </a:pPr>
            <a:r>
              <a:rPr lang="en-US" sz="2200" i="1" dirty="0">
                <a:latin typeface="+mn-lt"/>
                <a:cs typeface="Calibri"/>
                <a:sym typeface="Calibri"/>
              </a:rPr>
              <a:t>issue should be as low and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complementary</a:t>
            </a:r>
            <a:r>
              <a:rPr lang="en-US" sz="2200" i="1" dirty="0">
                <a:latin typeface="+mn-lt"/>
                <a:cs typeface="Calibri"/>
                <a:sym typeface="Calibri"/>
              </a:rPr>
              <a:t> as possible </a:t>
            </a:r>
            <a:endParaRPr lang="en-DE" sz="2200" i="1" dirty="0">
              <a:latin typeface="+mn-lt"/>
              <a:cs typeface="Calibri"/>
              <a:sym typeface="Calibri"/>
            </a:endParaRPr>
          </a:p>
          <a:p>
            <a:pPr marL="1054100" lvl="2">
              <a:lnSpc>
                <a:spcPct val="115000"/>
              </a:lnSpc>
              <a:buSzPts val="1400"/>
            </a:pPr>
            <a:r>
              <a:rPr lang="en-DE" sz="2200" i="1" dirty="0">
                <a:latin typeface="+mn-lt"/>
                <a:cs typeface="Calibri"/>
                <a:sym typeface="Calibri"/>
              </a:rPr>
              <a:t>[...]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selecting indicators that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describe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end values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of </a:t>
            </a:r>
            <a:endParaRPr lang="en-DE" sz="2200" i="1" dirty="0">
              <a:latin typeface="+mn-lt"/>
              <a:cs typeface="Calibri"/>
              <a:sym typeface="Calibri"/>
            </a:endParaRPr>
          </a:p>
          <a:p>
            <a:pPr marL="1054100" lvl="2">
              <a:lnSpc>
                <a:spcPct val="115000"/>
              </a:lnSpc>
              <a:buSzPts val="1400"/>
            </a:pPr>
            <a:r>
              <a:rPr lang="en-US" sz="2200" i="1" dirty="0">
                <a:latin typeface="+mn-lt"/>
                <a:cs typeface="Calibri"/>
                <a:sym typeface="Calibri"/>
              </a:rPr>
              <a:t>system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transformation rather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than the means to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achieve them</a:t>
            </a:r>
            <a:endParaRPr lang="en-DE" sz="2200" i="1" dirty="0">
              <a:latin typeface="+mn-lt"/>
              <a:cs typeface="Calibri"/>
              <a:sym typeface="Calibri"/>
            </a:endParaRPr>
          </a:p>
          <a:p>
            <a:pPr marL="1054100" lvl="2">
              <a:lnSpc>
                <a:spcPct val="115000"/>
              </a:lnSpc>
              <a:buSzPts val="1400"/>
            </a:pPr>
            <a:r>
              <a:rPr lang="en-DE" sz="2200" i="1" u="sng" dirty="0">
                <a:latin typeface="+mn-lt"/>
                <a:cs typeface="Calibri"/>
                <a:sym typeface="Calibri"/>
              </a:rPr>
              <a:t>Target values:</a:t>
            </a:r>
            <a:r>
              <a:rPr lang="en-DE" sz="2200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target values should ensure </a:t>
            </a:r>
            <a:r>
              <a:rPr lang="en-US" sz="2200" b="1" i="1" dirty="0">
                <a:latin typeface="+mn-lt"/>
                <a:cs typeface="Calibri"/>
                <a:sym typeface="Calibri"/>
              </a:rPr>
              <a:t>consistency</a:t>
            </a:r>
          </a:p>
          <a:p>
            <a:pPr marL="1054100" lvl="2">
              <a:lnSpc>
                <a:spcPct val="115000"/>
              </a:lnSpc>
              <a:buSzPts val="1400"/>
            </a:pPr>
            <a:r>
              <a:rPr lang="en-US" sz="2200" i="1" dirty="0">
                <a:latin typeface="+mn-lt"/>
                <a:cs typeface="Calibri"/>
                <a:sym typeface="Calibri"/>
              </a:rPr>
              <a:t>across the indicators for the different SDGs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and be linked to the principles underlying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the SDGs and the objectives of other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international agreements</a:t>
            </a:r>
            <a:endParaRPr lang="en-DE" sz="2200" b="1" i="1" dirty="0">
              <a:latin typeface="+mn-lt"/>
              <a:cs typeface="Calibri"/>
              <a:sym typeface="Calibri"/>
            </a:endParaRPr>
          </a:p>
        </p:txBody>
      </p:sp>
      <p:sp>
        <p:nvSpPr>
          <p:cNvPr id="6" name="Google Shape;412;p45">
            <a:extLst>
              <a:ext uri="{FF2B5EF4-FFF2-40B4-BE49-F238E27FC236}">
                <a16:creationId xmlns:a16="http://schemas.microsoft.com/office/drawing/2014/main" id="{6554AAEB-F3DF-448C-840B-92673FB31BE0}"/>
              </a:ext>
            </a:extLst>
          </p:cNvPr>
          <p:cNvSpPr txBox="1"/>
          <p:nvPr/>
        </p:nvSpPr>
        <p:spPr>
          <a:xfrm>
            <a:off x="8535790" y="4533600"/>
            <a:ext cx="2888422" cy="36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400" dirty="0"/>
              <a:t>van Vuuren </a:t>
            </a:r>
            <a:r>
              <a:rPr lang="en-US" sz="1400" i="1" dirty="0"/>
              <a:t>et al. </a:t>
            </a:r>
            <a:r>
              <a:rPr lang="en-DE" sz="1400" dirty="0"/>
              <a:t>(2022), </a:t>
            </a:r>
            <a:r>
              <a:rPr lang="en-DE" sz="1400" i="1" dirty="0"/>
              <a:t>One Earth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1726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5D8C1A-C5B4-4CE0-91C5-2676FE9F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728" y="1317306"/>
            <a:ext cx="3914359" cy="33357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38CAD8-A6B6-4A14-8BDA-642B5EB2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sustainable development</a:t>
            </a:r>
            <a:r>
              <a:rPr lang="en-DE" dirty="0"/>
              <a:t> </a:t>
            </a:r>
            <a:r>
              <a:rPr lang="en-US" dirty="0"/>
              <a:t>target space for 2030 and 2050</a:t>
            </a:r>
            <a:endParaRPr lang="en-DE" dirty="0"/>
          </a:p>
        </p:txBody>
      </p:sp>
      <p:sp>
        <p:nvSpPr>
          <p:cNvPr id="4" name="Google Shape;157;p29">
            <a:extLst>
              <a:ext uri="{FF2B5EF4-FFF2-40B4-BE49-F238E27FC236}">
                <a16:creationId xmlns:a16="http://schemas.microsoft.com/office/drawing/2014/main" id="{93FA4777-0490-4E0B-9D20-EEEFFDD10668}"/>
              </a:ext>
            </a:extLst>
          </p:cNvPr>
          <p:cNvSpPr txBox="1"/>
          <p:nvPr/>
        </p:nvSpPr>
        <p:spPr>
          <a:xfrm>
            <a:off x="222992" y="1255292"/>
            <a:ext cx="7524469" cy="4113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>
              <a:lnSpc>
                <a:spcPct val="115000"/>
              </a:lnSpc>
              <a:buSzPts val="1400"/>
            </a:pPr>
            <a:r>
              <a:rPr lang="en-US" sz="2400" b="1" dirty="0">
                <a:latin typeface="+mn-lt"/>
              </a:rPr>
              <a:t>Key principles</a:t>
            </a:r>
            <a:r>
              <a:rPr lang="en-DE" sz="2400" b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u</a:t>
            </a:r>
            <a:r>
              <a:rPr lang="en-DE" sz="2400" b="1" dirty="0">
                <a:latin typeface="+mn-lt"/>
              </a:rPr>
              <a:t>n</a:t>
            </a:r>
            <a:r>
              <a:rPr lang="en-US" sz="2400" b="1" dirty="0">
                <a:latin typeface="+mn-lt"/>
              </a:rPr>
              <a:t>d</a:t>
            </a:r>
            <a:r>
              <a:rPr lang="en-DE" sz="2400" b="1" dirty="0">
                <a:latin typeface="+mn-lt"/>
              </a:rPr>
              <a:t>e</a:t>
            </a:r>
            <a:r>
              <a:rPr lang="en-US" sz="2400" b="1" dirty="0">
                <a:latin typeface="+mn-lt"/>
              </a:rPr>
              <a:t>r</a:t>
            </a:r>
            <a:r>
              <a:rPr lang="en-DE" sz="2400" b="1" dirty="0">
                <a:latin typeface="+mn-lt"/>
              </a:rPr>
              <a:t>l</a:t>
            </a:r>
            <a:r>
              <a:rPr lang="en-US" sz="2400" b="1" dirty="0">
                <a:latin typeface="+mn-lt"/>
              </a:rPr>
              <a:t>y</a:t>
            </a:r>
            <a:r>
              <a:rPr lang="en-DE" sz="2400" b="1" dirty="0" err="1">
                <a:latin typeface="+mn-lt"/>
              </a:rPr>
              <a:t>i</a:t>
            </a:r>
            <a:r>
              <a:rPr lang="en-US" sz="2400" b="1" dirty="0">
                <a:latin typeface="+mn-lt"/>
              </a:rPr>
              <a:t>n</a:t>
            </a:r>
            <a:r>
              <a:rPr lang="en-DE" sz="2400" b="1" dirty="0">
                <a:latin typeface="+mn-lt"/>
              </a:rPr>
              <a:t>g </a:t>
            </a:r>
            <a:r>
              <a:rPr lang="en-US" sz="2400" b="1" dirty="0">
                <a:latin typeface="+mn-lt"/>
              </a:rPr>
              <a:t>t</a:t>
            </a:r>
            <a:r>
              <a:rPr lang="en-DE" sz="2400" b="1" dirty="0">
                <a:latin typeface="+mn-lt"/>
              </a:rPr>
              <a:t>h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t</a:t>
            </a:r>
            <a:r>
              <a:rPr lang="en-DE" sz="2400" b="1" dirty="0">
                <a:latin typeface="+mn-lt"/>
              </a:rPr>
              <a:t>a</a:t>
            </a:r>
            <a:r>
              <a:rPr lang="en-US" sz="2400" b="1" dirty="0">
                <a:latin typeface="+mn-lt"/>
              </a:rPr>
              <a:t>r</a:t>
            </a:r>
            <a:r>
              <a:rPr lang="en-DE" sz="2400" b="1" dirty="0">
                <a:latin typeface="+mn-lt"/>
              </a:rPr>
              <a:t>g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t </a:t>
            </a:r>
            <a:r>
              <a:rPr lang="en-US" sz="2400" b="1" dirty="0">
                <a:latin typeface="+mn-lt"/>
              </a:rPr>
              <a:t>s</a:t>
            </a:r>
            <a:r>
              <a:rPr lang="en-DE" sz="2400" b="1" dirty="0">
                <a:latin typeface="+mn-lt"/>
              </a:rPr>
              <a:t>p</a:t>
            </a:r>
            <a:r>
              <a:rPr lang="en-US" sz="2400" b="1" dirty="0">
                <a:latin typeface="+mn-lt"/>
              </a:rPr>
              <a:t>a</a:t>
            </a:r>
            <a:r>
              <a:rPr lang="en-DE" sz="2400" b="1" dirty="0">
                <a:latin typeface="+mn-lt"/>
              </a:rPr>
              <a:t>c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:</a:t>
            </a: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endParaRPr lang="en-DE" sz="2200" b="1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Actionable and achievable</a:t>
            </a:r>
            <a:endParaRPr lang="en-DE" sz="2200" b="1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054100" lvl="2">
              <a:lnSpc>
                <a:spcPct val="115000"/>
              </a:lnSpc>
              <a:buSzPts val="1400"/>
            </a:pPr>
            <a:r>
              <a:rPr lang="en-US" sz="2200" i="1" dirty="0">
                <a:latin typeface="+mn-lt"/>
                <a:cs typeface="Calibri"/>
                <a:sym typeface="Calibri"/>
              </a:rPr>
              <a:t>the indicators should be actionable and</a:t>
            </a:r>
          </a:p>
          <a:p>
            <a:pPr marL="1054100" lvl="2">
              <a:lnSpc>
                <a:spcPct val="115000"/>
              </a:lnSpc>
              <a:buSzPts val="1400"/>
            </a:pPr>
            <a:r>
              <a:rPr lang="en-US" sz="2200" i="1" dirty="0">
                <a:latin typeface="+mn-lt"/>
                <a:cs typeface="Calibri"/>
                <a:sym typeface="Calibri"/>
              </a:rPr>
              <a:t>sensitive to policy initiatives (and thus link to</a:t>
            </a:r>
          </a:p>
          <a:p>
            <a:pPr marL="1054100" lvl="2">
              <a:lnSpc>
                <a:spcPct val="115000"/>
              </a:lnSpc>
              <a:buSzPts val="1400"/>
            </a:pPr>
            <a:r>
              <a:rPr lang="en-US" sz="2200" i="1" dirty="0">
                <a:latin typeface="+mn-lt"/>
                <a:cs typeface="Calibri"/>
                <a:sym typeface="Calibri"/>
              </a:rPr>
              <a:t>system transformations)</a:t>
            </a:r>
            <a:endParaRPr lang="en-DE" sz="2200" i="1" dirty="0">
              <a:latin typeface="+mn-lt"/>
              <a:cs typeface="Calibri"/>
              <a:sym typeface="Calibri"/>
            </a:endParaRPr>
          </a:p>
          <a:p>
            <a:pPr marL="1054100" lvl="2">
              <a:lnSpc>
                <a:spcPct val="115000"/>
              </a:lnSpc>
              <a:buSzPts val="1400"/>
            </a:pPr>
            <a:r>
              <a:rPr lang="en-DE" sz="2200" i="1" u="sng" dirty="0">
                <a:latin typeface="+mn-lt"/>
                <a:cs typeface="Calibri"/>
                <a:sym typeface="Calibri"/>
              </a:rPr>
              <a:t>Target values:</a:t>
            </a:r>
            <a:r>
              <a:rPr lang="en-DE" sz="2200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the target values are derived from existing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agreements; targets should be reachable,</a:t>
            </a:r>
          </a:p>
          <a:p>
            <a:pPr marL="1054100" lvl="2">
              <a:lnSpc>
                <a:spcPct val="115000"/>
              </a:lnSpc>
              <a:buSzPts val="1400"/>
            </a:pPr>
            <a:r>
              <a:rPr lang="en-US" sz="2200" i="1" dirty="0">
                <a:latin typeface="+mn-lt"/>
                <a:cs typeface="Calibri"/>
                <a:sym typeface="Calibri"/>
              </a:rPr>
              <a:t>for instance, demonstrated by some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countries reaching the target</a:t>
            </a:r>
            <a:endParaRPr lang="en-DE" sz="2200" b="1" i="1" dirty="0">
              <a:latin typeface="+mn-lt"/>
              <a:cs typeface="Calibri"/>
              <a:sym typeface="Calibri"/>
            </a:endParaRPr>
          </a:p>
        </p:txBody>
      </p:sp>
      <p:sp>
        <p:nvSpPr>
          <p:cNvPr id="6" name="Google Shape;412;p45">
            <a:extLst>
              <a:ext uri="{FF2B5EF4-FFF2-40B4-BE49-F238E27FC236}">
                <a16:creationId xmlns:a16="http://schemas.microsoft.com/office/drawing/2014/main" id="{5BACBAB7-06BC-43A4-BE07-02E784DA6134}"/>
              </a:ext>
            </a:extLst>
          </p:cNvPr>
          <p:cNvSpPr txBox="1"/>
          <p:nvPr/>
        </p:nvSpPr>
        <p:spPr>
          <a:xfrm>
            <a:off x="8535790" y="4533600"/>
            <a:ext cx="2888422" cy="36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400" dirty="0"/>
              <a:t>van Vuuren </a:t>
            </a:r>
            <a:r>
              <a:rPr lang="en-US" sz="1400" i="1" dirty="0"/>
              <a:t>et al. </a:t>
            </a:r>
            <a:r>
              <a:rPr lang="en-DE" sz="1400" dirty="0"/>
              <a:t>(2022), </a:t>
            </a:r>
            <a:r>
              <a:rPr lang="en-DE" sz="1400" i="1" dirty="0"/>
              <a:t>One Earth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5831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5D8C1A-C5B4-4CE0-91C5-2676FE9F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728" y="1317306"/>
            <a:ext cx="3914359" cy="33357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38CAD8-A6B6-4A14-8BDA-642B5EB2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sustainable development</a:t>
            </a:r>
            <a:r>
              <a:rPr lang="en-DE" dirty="0"/>
              <a:t> </a:t>
            </a:r>
            <a:r>
              <a:rPr lang="en-US" dirty="0"/>
              <a:t>target space for 2030 and 2050</a:t>
            </a:r>
            <a:endParaRPr lang="en-DE" dirty="0"/>
          </a:p>
        </p:txBody>
      </p:sp>
      <p:sp>
        <p:nvSpPr>
          <p:cNvPr id="4" name="Google Shape;157;p29">
            <a:extLst>
              <a:ext uri="{FF2B5EF4-FFF2-40B4-BE49-F238E27FC236}">
                <a16:creationId xmlns:a16="http://schemas.microsoft.com/office/drawing/2014/main" id="{93FA4777-0490-4E0B-9D20-EEEFFDD10668}"/>
              </a:ext>
            </a:extLst>
          </p:cNvPr>
          <p:cNvSpPr txBox="1"/>
          <p:nvPr/>
        </p:nvSpPr>
        <p:spPr>
          <a:xfrm>
            <a:off x="222992" y="1255292"/>
            <a:ext cx="7524469" cy="2945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>
              <a:lnSpc>
                <a:spcPct val="115000"/>
              </a:lnSpc>
              <a:buSzPts val="1400"/>
            </a:pPr>
            <a:r>
              <a:rPr lang="en-US" sz="2400" b="1" dirty="0">
                <a:latin typeface="+mn-lt"/>
              </a:rPr>
              <a:t>Key principles</a:t>
            </a:r>
            <a:r>
              <a:rPr lang="en-DE" sz="2400" b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u</a:t>
            </a:r>
            <a:r>
              <a:rPr lang="en-DE" sz="2400" b="1" dirty="0">
                <a:latin typeface="+mn-lt"/>
              </a:rPr>
              <a:t>n</a:t>
            </a:r>
            <a:r>
              <a:rPr lang="en-US" sz="2400" b="1" dirty="0">
                <a:latin typeface="+mn-lt"/>
              </a:rPr>
              <a:t>d</a:t>
            </a:r>
            <a:r>
              <a:rPr lang="en-DE" sz="2400" b="1" dirty="0">
                <a:latin typeface="+mn-lt"/>
              </a:rPr>
              <a:t>e</a:t>
            </a:r>
            <a:r>
              <a:rPr lang="en-US" sz="2400" b="1" dirty="0">
                <a:latin typeface="+mn-lt"/>
              </a:rPr>
              <a:t>r</a:t>
            </a:r>
            <a:r>
              <a:rPr lang="en-DE" sz="2400" b="1" dirty="0">
                <a:latin typeface="+mn-lt"/>
              </a:rPr>
              <a:t>l</a:t>
            </a:r>
            <a:r>
              <a:rPr lang="en-US" sz="2400" b="1" dirty="0">
                <a:latin typeface="+mn-lt"/>
              </a:rPr>
              <a:t>y</a:t>
            </a:r>
            <a:r>
              <a:rPr lang="en-DE" sz="2400" b="1" dirty="0" err="1">
                <a:latin typeface="+mn-lt"/>
              </a:rPr>
              <a:t>i</a:t>
            </a:r>
            <a:r>
              <a:rPr lang="en-US" sz="2400" b="1" dirty="0">
                <a:latin typeface="+mn-lt"/>
              </a:rPr>
              <a:t>n</a:t>
            </a:r>
            <a:r>
              <a:rPr lang="en-DE" sz="2400" b="1" dirty="0">
                <a:latin typeface="+mn-lt"/>
              </a:rPr>
              <a:t>g </a:t>
            </a:r>
            <a:r>
              <a:rPr lang="en-US" sz="2400" b="1" dirty="0">
                <a:latin typeface="+mn-lt"/>
              </a:rPr>
              <a:t>t</a:t>
            </a:r>
            <a:r>
              <a:rPr lang="en-DE" sz="2400" b="1" dirty="0">
                <a:latin typeface="+mn-lt"/>
              </a:rPr>
              <a:t>h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t</a:t>
            </a:r>
            <a:r>
              <a:rPr lang="en-DE" sz="2400" b="1" dirty="0">
                <a:latin typeface="+mn-lt"/>
              </a:rPr>
              <a:t>a</a:t>
            </a:r>
            <a:r>
              <a:rPr lang="en-US" sz="2400" b="1" dirty="0">
                <a:latin typeface="+mn-lt"/>
              </a:rPr>
              <a:t>r</a:t>
            </a:r>
            <a:r>
              <a:rPr lang="en-DE" sz="2400" b="1" dirty="0">
                <a:latin typeface="+mn-lt"/>
              </a:rPr>
              <a:t>g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t </a:t>
            </a:r>
            <a:r>
              <a:rPr lang="en-US" sz="2400" b="1" dirty="0">
                <a:latin typeface="+mn-lt"/>
              </a:rPr>
              <a:t>s</a:t>
            </a:r>
            <a:r>
              <a:rPr lang="en-DE" sz="2400" b="1" dirty="0">
                <a:latin typeface="+mn-lt"/>
              </a:rPr>
              <a:t>p</a:t>
            </a:r>
            <a:r>
              <a:rPr lang="en-US" sz="2400" b="1" dirty="0">
                <a:latin typeface="+mn-lt"/>
              </a:rPr>
              <a:t>a</a:t>
            </a:r>
            <a:r>
              <a:rPr lang="en-DE" sz="2400" b="1" dirty="0">
                <a:latin typeface="+mn-lt"/>
              </a:rPr>
              <a:t>c</a:t>
            </a:r>
            <a:r>
              <a:rPr lang="en-US" sz="2400" b="1" dirty="0">
                <a:latin typeface="+mn-lt"/>
              </a:rPr>
              <a:t>e</a:t>
            </a:r>
            <a:r>
              <a:rPr lang="en-DE" sz="2400" b="1" dirty="0">
                <a:latin typeface="+mn-lt"/>
              </a:rPr>
              <a:t>:</a:t>
            </a: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endParaRPr lang="en-DE" sz="2200" b="1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82600" lvl="0" indent="-342900">
              <a:lnSpc>
                <a:spcPct val="115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Availability of data and knowledge</a:t>
            </a:r>
            <a:endParaRPr lang="en-DE" sz="2200" b="1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054100" lvl="2">
              <a:lnSpc>
                <a:spcPct val="115000"/>
              </a:lnSpc>
              <a:buSzPts val="1400"/>
            </a:pPr>
            <a:r>
              <a:rPr lang="en-US" sz="2200" i="1" dirty="0">
                <a:latin typeface="+mn-lt"/>
                <a:cs typeface="Calibri"/>
                <a:sym typeface="Calibri"/>
              </a:rPr>
              <a:t>indicators are only useful if data are</a:t>
            </a:r>
          </a:p>
          <a:p>
            <a:pPr marL="1054100" lvl="2">
              <a:lnSpc>
                <a:spcPct val="115000"/>
              </a:lnSpc>
              <a:buSzPts val="1400"/>
            </a:pPr>
            <a:r>
              <a:rPr lang="en-US" sz="2200" i="1" dirty="0">
                <a:latin typeface="+mn-lt"/>
                <a:cs typeface="Calibri"/>
                <a:sym typeface="Calibri"/>
              </a:rPr>
              <a:t>available to monitor progress</a:t>
            </a:r>
            <a:endParaRPr lang="en-DE" sz="2200" i="1" dirty="0">
              <a:latin typeface="+mn-lt"/>
              <a:cs typeface="Calibri"/>
              <a:sym typeface="Calibri"/>
            </a:endParaRPr>
          </a:p>
          <a:p>
            <a:pPr marL="1054100" lvl="2">
              <a:lnSpc>
                <a:spcPct val="115000"/>
              </a:lnSpc>
              <a:buSzPts val="1400"/>
            </a:pPr>
            <a:r>
              <a:rPr lang="en-DE" sz="2200" i="1" u="sng" dirty="0">
                <a:latin typeface="+mn-lt"/>
                <a:cs typeface="Calibri"/>
                <a:sym typeface="Calibri"/>
              </a:rPr>
              <a:t>Target values:</a:t>
            </a:r>
            <a:r>
              <a:rPr lang="en-DE" sz="2200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the target values need to be rooted in data</a:t>
            </a:r>
            <a:r>
              <a:rPr lang="en-DE" sz="2200" i="1" dirty="0">
                <a:latin typeface="+mn-lt"/>
                <a:cs typeface="Calibri"/>
                <a:sym typeface="Calibri"/>
              </a:rPr>
              <a:t> </a:t>
            </a:r>
            <a:r>
              <a:rPr lang="en-US" sz="2200" i="1" dirty="0">
                <a:latin typeface="+mn-lt"/>
                <a:cs typeface="Calibri"/>
                <a:sym typeface="Calibri"/>
              </a:rPr>
              <a:t>and knowledge</a:t>
            </a:r>
            <a:endParaRPr lang="en-DE" sz="2200" b="1" i="1" dirty="0">
              <a:latin typeface="+mn-lt"/>
              <a:cs typeface="Calibri"/>
              <a:sym typeface="Calibri"/>
            </a:endParaRPr>
          </a:p>
        </p:txBody>
      </p:sp>
      <p:sp>
        <p:nvSpPr>
          <p:cNvPr id="6" name="Google Shape;412;p45">
            <a:extLst>
              <a:ext uri="{FF2B5EF4-FFF2-40B4-BE49-F238E27FC236}">
                <a16:creationId xmlns:a16="http://schemas.microsoft.com/office/drawing/2014/main" id="{456EC0CD-F904-470D-8D7B-745980A25A01}"/>
              </a:ext>
            </a:extLst>
          </p:cNvPr>
          <p:cNvSpPr txBox="1"/>
          <p:nvPr/>
        </p:nvSpPr>
        <p:spPr>
          <a:xfrm>
            <a:off x="8535790" y="4533600"/>
            <a:ext cx="2888422" cy="36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400" dirty="0"/>
              <a:t>van Vuuren </a:t>
            </a:r>
            <a:r>
              <a:rPr lang="en-US" sz="1400" i="1" dirty="0"/>
              <a:t>et al. </a:t>
            </a:r>
            <a:r>
              <a:rPr lang="en-DE" sz="1400" dirty="0"/>
              <a:t>(2022), </a:t>
            </a:r>
            <a:r>
              <a:rPr lang="en-DE" sz="1400" i="1" dirty="0"/>
              <a:t>One Earth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0348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8C6913-C48C-4C81-B9FC-BED7476F0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sustainable development</a:t>
            </a:r>
            <a:r>
              <a:rPr lang="en-DE" dirty="0"/>
              <a:t> </a:t>
            </a:r>
            <a:r>
              <a:rPr lang="en-US" dirty="0"/>
              <a:t>target space for 2030 and 2050</a:t>
            </a:r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D725CC-2FE0-4F4D-AFCE-8469519F7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178" y="779844"/>
            <a:ext cx="9743644" cy="5298312"/>
          </a:xfrm>
          <a:prstGeom prst="rect">
            <a:avLst/>
          </a:prstGeom>
        </p:spPr>
      </p:pic>
      <p:sp>
        <p:nvSpPr>
          <p:cNvPr id="5" name="Google Shape;412;p45">
            <a:extLst>
              <a:ext uri="{FF2B5EF4-FFF2-40B4-BE49-F238E27FC236}">
                <a16:creationId xmlns:a16="http://schemas.microsoft.com/office/drawing/2014/main" id="{FC39DAB1-6BEA-4910-A192-9626F3E3EEA9}"/>
              </a:ext>
            </a:extLst>
          </p:cNvPr>
          <p:cNvSpPr txBox="1"/>
          <p:nvPr/>
        </p:nvSpPr>
        <p:spPr>
          <a:xfrm>
            <a:off x="9438615" y="5619013"/>
            <a:ext cx="2888422" cy="36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400" dirty="0"/>
              <a:t>van Vuuren </a:t>
            </a:r>
            <a:r>
              <a:rPr lang="en-US" sz="1400" i="1" dirty="0"/>
              <a:t>et al. </a:t>
            </a:r>
            <a:r>
              <a:rPr lang="en-DE" sz="1400" dirty="0"/>
              <a:t>(2022), </a:t>
            </a:r>
            <a:r>
              <a:rPr lang="en-DE" sz="1400" i="1" dirty="0"/>
              <a:t>One Earth</a:t>
            </a:r>
            <a:endParaRPr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DFBD78-E184-4895-B801-89E04FC1AA68}"/>
              </a:ext>
            </a:extLst>
          </p:cNvPr>
          <p:cNvSpPr/>
          <p:nvPr/>
        </p:nvSpPr>
        <p:spPr>
          <a:xfrm>
            <a:off x="1444892" y="6126365"/>
            <a:ext cx="114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The process for defining and applying the target space</a:t>
            </a:r>
          </a:p>
        </p:txBody>
      </p:sp>
    </p:spTree>
    <p:extLst>
      <p:ext uri="{BB962C8B-B14F-4D97-AF65-F5344CB8AC3E}">
        <p14:creationId xmlns:p14="http://schemas.microsoft.com/office/powerpoint/2010/main" val="1720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E79924-586A-42FA-BF0B-E8C5BF9A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sustainable development</a:t>
            </a:r>
            <a:r>
              <a:rPr lang="en-DE" dirty="0"/>
              <a:t> </a:t>
            </a:r>
            <a:r>
              <a:rPr lang="en-US" dirty="0"/>
              <a:t>target space for 2030 and 2050</a:t>
            </a:r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17F49-6259-4352-8383-1EFBED7A097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10000"/>
          </a:blip>
          <a:stretch>
            <a:fillRect/>
          </a:stretch>
        </p:blipFill>
        <p:spPr>
          <a:xfrm>
            <a:off x="2457563" y="806035"/>
            <a:ext cx="7276873" cy="4902638"/>
          </a:xfrm>
          <a:prstGeom prst="rect">
            <a:avLst/>
          </a:prstGeom>
        </p:spPr>
      </p:pic>
      <p:sp>
        <p:nvSpPr>
          <p:cNvPr id="5" name="Google Shape;412;p45">
            <a:extLst>
              <a:ext uri="{FF2B5EF4-FFF2-40B4-BE49-F238E27FC236}">
                <a16:creationId xmlns:a16="http://schemas.microsoft.com/office/drawing/2014/main" id="{949CCC47-9D1B-44FE-BA9B-D132EAD3B497}"/>
              </a:ext>
            </a:extLst>
          </p:cNvPr>
          <p:cNvSpPr txBox="1"/>
          <p:nvPr/>
        </p:nvSpPr>
        <p:spPr>
          <a:xfrm>
            <a:off x="8273432" y="5251168"/>
            <a:ext cx="2888422" cy="36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400" dirty="0"/>
              <a:t>van Vuuren </a:t>
            </a:r>
            <a:r>
              <a:rPr lang="en-US" sz="1400" i="1" dirty="0"/>
              <a:t>et al. </a:t>
            </a:r>
            <a:r>
              <a:rPr lang="en-DE" sz="1400" dirty="0"/>
              <a:t>(2022), </a:t>
            </a:r>
            <a:r>
              <a:rPr lang="en-DE" sz="1400" i="1" dirty="0"/>
              <a:t>One Earth</a:t>
            </a:r>
            <a:endParaRPr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E1769-79E0-4162-B364-38765FE931CF}"/>
              </a:ext>
            </a:extLst>
          </p:cNvPr>
          <p:cNvSpPr/>
          <p:nvPr/>
        </p:nvSpPr>
        <p:spPr>
          <a:xfrm>
            <a:off x="924031" y="5721126"/>
            <a:ext cx="114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The target space can also be used to assess exploratory scenarios like SSP2.</a:t>
            </a:r>
            <a:endParaRPr lang="en-DE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95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7A55672-4AAC-4E58-9DE5-A7FA25B84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 err="1"/>
              <a:t>Su</a:t>
            </a:r>
            <a:r>
              <a:rPr lang="en-US" dirty="0"/>
              <a:t>s</a:t>
            </a:r>
            <a:r>
              <a:rPr lang="en-DE" dirty="0"/>
              <a:t>t</a:t>
            </a:r>
            <a:r>
              <a:rPr lang="en-US" dirty="0"/>
              <a:t>a</a:t>
            </a:r>
            <a:r>
              <a:rPr lang="en-DE" dirty="0" err="1"/>
              <a:t>i</a:t>
            </a:r>
            <a:r>
              <a:rPr lang="en-US" dirty="0"/>
              <a:t>n</a:t>
            </a:r>
            <a:r>
              <a:rPr lang="en-DE" dirty="0"/>
              <a:t>a</a:t>
            </a:r>
            <a:r>
              <a:rPr lang="en-US" dirty="0"/>
              <a:t>b</a:t>
            </a:r>
            <a:r>
              <a:rPr lang="en-DE" dirty="0" err="1"/>
              <a:t>i</a:t>
            </a:r>
            <a:r>
              <a:rPr lang="en-US" dirty="0"/>
              <a:t>l</a:t>
            </a:r>
            <a:r>
              <a:rPr lang="en-DE" dirty="0" err="1"/>
              <a:t>i</a:t>
            </a:r>
            <a:r>
              <a:rPr lang="en-US" dirty="0"/>
              <a:t>t</a:t>
            </a:r>
            <a:r>
              <a:rPr lang="en-DE" dirty="0"/>
              <a:t>y </a:t>
            </a:r>
            <a:r>
              <a:rPr lang="en-US" dirty="0"/>
              <a:t>c</a:t>
            </a:r>
            <a:r>
              <a:rPr lang="en-DE" dirty="0"/>
              <a:t>h</a:t>
            </a:r>
            <a:r>
              <a:rPr lang="en-US" dirty="0"/>
              <a:t>a</a:t>
            </a:r>
            <a:r>
              <a:rPr lang="en-DE" dirty="0"/>
              <a:t>l</a:t>
            </a:r>
            <a:r>
              <a:rPr lang="en-US" dirty="0"/>
              <a:t>l</a:t>
            </a:r>
            <a:r>
              <a:rPr lang="en-DE" dirty="0"/>
              <a:t>e</a:t>
            </a:r>
            <a:r>
              <a:rPr lang="en-US" dirty="0"/>
              <a:t>n</a:t>
            </a:r>
            <a:r>
              <a:rPr lang="en-DE" dirty="0"/>
              <a:t>g</a:t>
            </a:r>
            <a:r>
              <a:rPr lang="en-US" dirty="0"/>
              <a:t>e</a:t>
            </a:r>
            <a:r>
              <a:rPr lang="en-DE" dirty="0"/>
              <a:t>s </a:t>
            </a:r>
            <a:r>
              <a:rPr lang="en-US" dirty="0"/>
              <a:t>a</a:t>
            </a:r>
            <a:r>
              <a:rPr lang="en-DE" dirty="0"/>
              <a:t>r</a:t>
            </a:r>
            <a:r>
              <a:rPr lang="en-US" dirty="0" err="1"/>
              <a:t>i</a:t>
            </a:r>
            <a:r>
              <a:rPr lang="en-DE" dirty="0"/>
              <a:t>s</a:t>
            </a:r>
            <a:r>
              <a:rPr lang="en-US" dirty="0" err="1"/>
              <a:t>i</a:t>
            </a:r>
            <a:r>
              <a:rPr lang="en-DE" dirty="0"/>
              <a:t>n</a:t>
            </a:r>
            <a:r>
              <a:rPr lang="en-US" dirty="0"/>
              <a:t>g</a:t>
            </a:r>
            <a:r>
              <a:rPr lang="en-DE" dirty="0"/>
              <a:t> </a:t>
            </a:r>
            <a:r>
              <a:rPr lang="en-US" dirty="0"/>
              <a:t>f</a:t>
            </a:r>
            <a:r>
              <a:rPr lang="en-DE" dirty="0"/>
              <a:t>r</a:t>
            </a:r>
            <a:r>
              <a:rPr lang="en-US" dirty="0"/>
              <a:t>o</a:t>
            </a:r>
            <a:r>
              <a:rPr lang="en-DE" dirty="0"/>
              <a:t>m f</a:t>
            </a:r>
            <a:r>
              <a:rPr lang="de-DE" dirty="0" err="1"/>
              <a:t>ood</a:t>
            </a:r>
            <a:r>
              <a:rPr lang="de-DE" dirty="0"/>
              <a:t> and </a:t>
            </a:r>
            <a:r>
              <a:rPr lang="de-DE" dirty="0" err="1"/>
              <a:t>land</a:t>
            </a:r>
            <a:r>
              <a:rPr lang="en-DE" dirty="0"/>
              <a:t> </a:t>
            </a:r>
            <a:r>
              <a:rPr lang="de-DE" dirty="0" err="1"/>
              <a:t>system</a:t>
            </a:r>
            <a:r>
              <a:rPr lang="en-DE" dirty="0"/>
              <a:t>s</a:t>
            </a:r>
            <a:endParaRPr lang="de-DE" dirty="0"/>
          </a:p>
        </p:txBody>
      </p:sp>
      <p:pic>
        <p:nvPicPr>
          <p:cNvPr id="19" name="Google Shape;152;p29">
            <a:extLst>
              <a:ext uri="{FF2B5EF4-FFF2-40B4-BE49-F238E27FC236}">
                <a16:creationId xmlns:a16="http://schemas.microsoft.com/office/drawing/2014/main" id="{5314CD4F-C476-432D-9F40-851CAB93E6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464" b="3841"/>
          <a:stretch/>
        </p:blipFill>
        <p:spPr>
          <a:xfrm>
            <a:off x="3198461" y="1910024"/>
            <a:ext cx="6301074" cy="335390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BFFE8AB-A9B6-405E-810B-7C17A92D19AD}"/>
              </a:ext>
            </a:extLst>
          </p:cNvPr>
          <p:cNvSpPr/>
          <p:nvPr/>
        </p:nvSpPr>
        <p:spPr>
          <a:xfrm>
            <a:off x="3430399" y="2500132"/>
            <a:ext cx="5945095" cy="270339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6255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7A55672-4AAC-4E58-9DE5-A7FA25B84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 err="1"/>
              <a:t>Su</a:t>
            </a:r>
            <a:r>
              <a:rPr lang="en-US" dirty="0"/>
              <a:t>s</a:t>
            </a:r>
            <a:r>
              <a:rPr lang="en-DE" dirty="0"/>
              <a:t>t</a:t>
            </a:r>
            <a:r>
              <a:rPr lang="en-US" dirty="0"/>
              <a:t>a</a:t>
            </a:r>
            <a:r>
              <a:rPr lang="en-DE" dirty="0" err="1"/>
              <a:t>i</a:t>
            </a:r>
            <a:r>
              <a:rPr lang="en-US" dirty="0"/>
              <a:t>n</a:t>
            </a:r>
            <a:r>
              <a:rPr lang="en-DE" dirty="0"/>
              <a:t>a</a:t>
            </a:r>
            <a:r>
              <a:rPr lang="en-US" dirty="0"/>
              <a:t>b</a:t>
            </a:r>
            <a:r>
              <a:rPr lang="en-DE" dirty="0" err="1"/>
              <a:t>i</a:t>
            </a:r>
            <a:r>
              <a:rPr lang="en-US" dirty="0"/>
              <a:t>l</a:t>
            </a:r>
            <a:r>
              <a:rPr lang="en-DE" dirty="0" err="1"/>
              <a:t>i</a:t>
            </a:r>
            <a:r>
              <a:rPr lang="en-US" dirty="0"/>
              <a:t>t</a:t>
            </a:r>
            <a:r>
              <a:rPr lang="en-DE" dirty="0"/>
              <a:t>y </a:t>
            </a:r>
            <a:r>
              <a:rPr lang="en-US" dirty="0"/>
              <a:t>c</a:t>
            </a:r>
            <a:r>
              <a:rPr lang="en-DE" dirty="0"/>
              <a:t>h</a:t>
            </a:r>
            <a:r>
              <a:rPr lang="en-US" dirty="0"/>
              <a:t>a</a:t>
            </a:r>
            <a:r>
              <a:rPr lang="en-DE" dirty="0"/>
              <a:t>l</a:t>
            </a:r>
            <a:r>
              <a:rPr lang="en-US" dirty="0"/>
              <a:t>l</a:t>
            </a:r>
            <a:r>
              <a:rPr lang="en-DE" dirty="0"/>
              <a:t>e</a:t>
            </a:r>
            <a:r>
              <a:rPr lang="en-US" dirty="0"/>
              <a:t>n</a:t>
            </a:r>
            <a:r>
              <a:rPr lang="en-DE" dirty="0"/>
              <a:t>g</a:t>
            </a:r>
            <a:r>
              <a:rPr lang="en-US" dirty="0"/>
              <a:t>e</a:t>
            </a:r>
            <a:r>
              <a:rPr lang="en-DE" dirty="0"/>
              <a:t>s </a:t>
            </a:r>
            <a:r>
              <a:rPr lang="en-US" dirty="0"/>
              <a:t>a</a:t>
            </a:r>
            <a:r>
              <a:rPr lang="en-DE" dirty="0"/>
              <a:t>r</a:t>
            </a:r>
            <a:r>
              <a:rPr lang="en-US" dirty="0" err="1"/>
              <a:t>i</a:t>
            </a:r>
            <a:r>
              <a:rPr lang="en-DE" dirty="0"/>
              <a:t>s</a:t>
            </a:r>
            <a:r>
              <a:rPr lang="en-US" dirty="0" err="1"/>
              <a:t>i</a:t>
            </a:r>
            <a:r>
              <a:rPr lang="en-DE" dirty="0"/>
              <a:t>n</a:t>
            </a:r>
            <a:r>
              <a:rPr lang="en-US" dirty="0"/>
              <a:t>g</a:t>
            </a:r>
            <a:r>
              <a:rPr lang="en-DE" dirty="0"/>
              <a:t> </a:t>
            </a:r>
            <a:r>
              <a:rPr lang="en-US" dirty="0"/>
              <a:t>f</a:t>
            </a:r>
            <a:r>
              <a:rPr lang="en-DE" dirty="0"/>
              <a:t>r</a:t>
            </a:r>
            <a:r>
              <a:rPr lang="en-US" dirty="0"/>
              <a:t>o</a:t>
            </a:r>
            <a:r>
              <a:rPr lang="en-DE" dirty="0"/>
              <a:t>m f</a:t>
            </a:r>
            <a:r>
              <a:rPr lang="de-DE" dirty="0" err="1"/>
              <a:t>ood</a:t>
            </a:r>
            <a:r>
              <a:rPr lang="de-DE" dirty="0"/>
              <a:t> and </a:t>
            </a:r>
            <a:r>
              <a:rPr lang="de-DE" dirty="0" err="1"/>
              <a:t>land</a:t>
            </a:r>
            <a:r>
              <a:rPr lang="en-DE" dirty="0"/>
              <a:t> </a:t>
            </a:r>
            <a:r>
              <a:rPr lang="de-DE" dirty="0" err="1"/>
              <a:t>system</a:t>
            </a:r>
            <a:r>
              <a:rPr lang="en-DE" dirty="0"/>
              <a:t>s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B6E4A-CDAF-45C7-A050-10B7F7DC2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5" y="1086803"/>
            <a:ext cx="12089416" cy="52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5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7A55672-4AAC-4E58-9DE5-A7FA25B84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</a:t>
            </a:r>
            <a:r>
              <a:rPr lang="en-US" dirty="0" err="1"/>
              <a:t>ustainable</a:t>
            </a:r>
            <a:r>
              <a:rPr lang="en-US" dirty="0"/>
              <a:t> land and food system</a:t>
            </a:r>
            <a:r>
              <a:rPr lang="en-DE" dirty="0"/>
              <a:t>s</a:t>
            </a:r>
            <a:endParaRPr lang="de-D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53A0F2-6B34-4E26-B3B6-DB4640621B34}"/>
              </a:ext>
            </a:extLst>
          </p:cNvPr>
          <p:cNvSpPr txBox="1"/>
          <p:nvPr/>
        </p:nvSpPr>
        <p:spPr>
          <a:xfrm>
            <a:off x="459332" y="868107"/>
            <a:ext cx="11309486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reduce trade-offs between two important </a:t>
            </a:r>
            <a:r>
              <a:rPr lang="en-US" sz="2200" b="1" dirty="0"/>
              <a:t>SDG clusters</a:t>
            </a:r>
            <a:r>
              <a:rPr lang="en-DE" sz="2200" dirty="0"/>
              <a:t>,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DE" sz="2200" dirty="0" err="1"/>
              <a:t>wh</a:t>
            </a:r>
            <a:r>
              <a:rPr lang="en-US" sz="2200" dirty="0" err="1"/>
              <a:t>i</a:t>
            </a:r>
            <a:r>
              <a:rPr lang="en-DE" sz="2200" dirty="0"/>
              <a:t>l</a:t>
            </a:r>
            <a:r>
              <a:rPr lang="en-US" sz="2200" dirty="0"/>
              <a:t>e</a:t>
            </a:r>
            <a:r>
              <a:rPr lang="en-DE" sz="2200" dirty="0"/>
              <a:t> </a:t>
            </a:r>
            <a:r>
              <a:rPr lang="en-US" sz="2200" dirty="0" err="1"/>
              <a:t>i</a:t>
            </a:r>
            <a:r>
              <a:rPr lang="en-DE" sz="2200" dirty="0"/>
              <a:t>n</a:t>
            </a:r>
            <a:r>
              <a:rPr lang="en-US" sz="2200" dirty="0"/>
              <a:t>c</a:t>
            </a:r>
            <a:r>
              <a:rPr lang="en-DE" sz="2200" dirty="0"/>
              <a:t>r</a:t>
            </a:r>
            <a:r>
              <a:rPr lang="en-US" sz="2200" dirty="0"/>
              <a:t>e</a:t>
            </a:r>
            <a:r>
              <a:rPr lang="en-DE" sz="2200" dirty="0"/>
              <a:t>a</a:t>
            </a:r>
            <a:r>
              <a:rPr lang="en-US" sz="2200" dirty="0"/>
              <a:t>s</a:t>
            </a:r>
            <a:r>
              <a:rPr lang="en-DE" sz="2200" dirty="0" err="1"/>
              <a:t>i</a:t>
            </a:r>
            <a:r>
              <a:rPr lang="en-US" sz="2200" dirty="0"/>
              <a:t>n</a:t>
            </a:r>
            <a:r>
              <a:rPr lang="en-DE" sz="2200" dirty="0"/>
              <a:t>g </a:t>
            </a:r>
            <a:r>
              <a:rPr lang="en-US" sz="2200" dirty="0"/>
              <a:t>s</a:t>
            </a:r>
            <a:r>
              <a:rPr lang="en-DE" sz="2200" dirty="0"/>
              <a:t>y</a:t>
            </a:r>
            <a:r>
              <a:rPr lang="en-US" sz="2200" dirty="0"/>
              <a:t>n</a:t>
            </a:r>
            <a:r>
              <a:rPr lang="en-DE" sz="2200" dirty="0"/>
              <a:t>e</a:t>
            </a:r>
            <a:r>
              <a:rPr lang="en-US" sz="2200" dirty="0"/>
              <a:t>r</a:t>
            </a:r>
            <a:r>
              <a:rPr lang="en-DE" sz="2200" dirty="0"/>
              <a:t>g</a:t>
            </a:r>
            <a:r>
              <a:rPr lang="en-US" sz="2200" dirty="0" err="1"/>
              <a:t>i</a:t>
            </a:r>
            <a:r>
              <a:rPr lang="en-DE" sz="2200" dirty="0"/>
              <a:t>e</a:t>
            </a:r>
            <a:r>
              <a:rPr lang="en-US" sz="2200" dirty="0"/>
              <a:t>s</a:t>
            </a:r>
            <a:r>
              <a:rPr lang="en-DE" sz="2200" dirty="0"/>
              <a:t> </a:t>
            </a:r>
            <a:r>
              <a:rPr lang="en-US" sz="2200" dirty="0"/>
              <a:t>w</a:t>
            </a:r>
            <a:r>
              <a:rPr lang="en-DE" sz="2200" dirty="0" err="1"/>
              <a:t>i</a:t>
            </a:r>
            <a:r>
              <a:rPr lang="en-US" sz="2200" dirty="0"/>
              <a:t>t</a:t>
            </a:r>
            <a:r>
              <a:rPr lang="en-DE" sz="2200" dirty="0"/>
              <a:t>h </a:t>
            </a:r>
            <a:r>
              <a:rPr lang="en-US" sz="2200" b="1" dirty="0"/>
              <a:t>h</a:t>
            </a:r>
            <a:r>
              <a:rPr lang="en-DE" sz="2200" b="1" dirty="0"/>
              <a:t>u</a:t>
            </a:r>
            <a:r>
              <a:rPr lang="en-US" sz="2200" b="1" dirty="0"/>
              <a:t>m</a:t>
            </a:r>
            <a:r>
              <a:rPr lang="en-DE" sz="2200" b="1" dirty="0"/>
              <a:t>a</a:t>
            </a:r>
            <a:r>
              <a:rPr lang="en-US" sz="2200" b="1" dirty="0"/>
              <a:t>n</a:t>
            </a:r>
            <a:r>
              <a:rPr lang="en-DE" sz="2200" b="1" dirty="0"/>
              <a:t> </a:t>
            </a:r>
            <a:r>
              <a:rPr lang="en-US" sz="2200" b="1" dirty="0"/>
              <a:t>h</a:t>
            </a:r>
            <a:r>
              <a:rPr lang="en-DE" sz="2200" b="1" dirty="0" err="1"/>
              <a:t>ea</a:t>
            </a:r>
            <a:r>
              <a:rPr lang="en-US" sz="2200" b="1" dirty="0" err="1"/>
              <a:t>lt</a:t>
            </a:r>
            <a:r>
              <a:rPr lang="en-DE" sz="2200" b="1" dirty="0"/>
              <a:t>h          </a:t>
            </a:r>
            <a:r>
              <a:rPr lang="en-DE" sz="2200" dirty="0"/>
              <a:t>.</a:t>
            </a:r>
            <a:endParaRPr lang="en-GB" sz="2200" dirty="0"/>
          </a:p>
          <a:p>
            <a:pPr algn="l">
              <a:spcAft>
                <a:spcPts val="1200"/>
              </a:spcAft>
            </a:pPr>
            <a:endParaRPr lang="en-DE" sz="2200" dirty="0"/>
          </a:p>
        </p:txBody>
      </p:sp>
      <p:pic>
        <p:nvPicPr>
          <p:cNvPr id="23" name="Picture 22" descr="https://lh7-us.googleusercontent.com/TcEtAV5fC5bE7aqGuHpiv2Gwvt10ZlAPMmdwIUIiJ5zDHfvozhZwXU-0Uc6s1EDl5fTmAEgKxO7GOeRiGdcQf4ka8KEQtDMNckvcEgsNRER_WqNZjkdISn9SYBlJJUcu-MSBEy_F5_Blm7JhvyPo9eM">
            <a:extLst>
              <a:ext uri="{FF2B5EF4-FFF2-40B4-BE49-F238E27FC236}">
                <a16:creationId xmlns:a16="http://schemas.microsoft.com/office/drawing/2014/main" id="{E95DC83B-D19D-4F21-8443-90187AA56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59" y="1249139"/>
            <a:ext cx="526727" cy="516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AD2012-7152-47F7-B14C-DF6F3F306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939" y="1936540"/>
            <a:ext cx="8023031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7A55672-4AAC-4E58-9DE5-A7FA25B84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</a:t>
            </a:r>
            <a:r>
              <a:rPr lang="en-US" dirty="0" err="1"/>
              <a:t>ustainable</a:t>
            </a:r>
            <a:r>
              <a:rPr lang="en-US" dirty="0"/>
              <a:t> land and food system</a:t>
            </a:r>
            <a:r>
              <a:rPr lang="en-DE" dirty="0"/>
              <a:t>s</a:t>
            </a:r>
            <a:endParaRPr lang="de-D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53A0F2-6B34-4E26-B3B6-DB4640621B34}"/>
              </a:ext>
            </a:extLst>
          </p:cNvPr>
          <p:cNvSpPr txBox="1"/>
          <p:nvPr/>
        </p:nvSpPr>
        <p:spPr>
          <a:xfrm>
            <a:off x="459332" y="868107"/>
            <a:ext cx="11309486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reduce trade-offs between two important </a:t>
            </a:r>
            <a:r>
              <a:rPr lang="en-US" sz="2200" b="1" dirty="0"/>
              <a:t>SDG clusters</a:t>
            </a:r>
            <a:r>
              <a:rPr lang="en-DE" sz="2200" dirty="0"/>
              <a:t>,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DE" sz="2200" dirty="0" err="1"/>
              <a:t>wh</a:t>
            </a:r>
            <a:r>
              <a:rPr lang="en-US" sz="2200" dirty="0" err="1"/>
              <a:t>i</a:t>
            </a:r>
            <a:r>
              <a:rPr lang="en-DE" sz="2200" dirty="0"/>
              <a:t>l</a:t>
            </a:r>
            <a:r>
              <a:rPr lang="en-US" sz="2200" dirty="0"/>
              <a:t>e</a:t>
            </a:r>
            <a:r>
              <a:rPr lang="en-DE" sz="2200" dirty="0"/>
              <a:t> </a:t>
            </a:r>
            <a:r>
              <a:rPr lang="en-US" sz="2200" dirty="0" err="1"/>
              <a:t>i</a:t>
            </a:r>
            <a:r>
              <a:rPr lang="en-DE" sz="2200" dirty="0"/>
              <a:t>n</a:t>
            </a:r>
            <a:r>
              <a:rPr lang="en-US" sz="2200" dirty="0"/>
              <a:t>c</a:t>
            </a:r>
            <a:r>
              <a:rPr lang="en-DE" sz="2200" dirty="0"/>
              <a:t>r</a:t>
            </a:r>
            <a:r>
              <a:rPr lang="en-US" sz="2200" dirty="0"/>
              <a:t>e</a:t>
            </a:r>
            <a:r>
              <a:rPr lang="en-DE" sz="2200" dirty="0"/>
              <a:t>a</a:t>
            </a:r>
            <a:r>
              <a:rPr lang="en-US" sz="2200" dirty="0"/>
              <a:t>s</a:t>
            </a:r>
            <a:r>
              <a:rPr lang="en-DE" sz="2200" dirty="0" err="1"/>
              <a:t>i</a:t>
            </a:r>
            <a:r>
              <a:rPr lang="en-US" sz="2200" dirty="0"/>
              <a:t>n</a:t>
            </a:r>
            <a:r>
              <a:rPr lang="en-DE" sz="2200" dirty="0"/>
              <a:t>g </a:t>
            </a:r>
            <a:r>
              <a:rPr lang="en-US" sz="2200" dirty="0"/>
              <a:t>s</a:t>
            </a:r>
            <a:r>
              <a:rPr lang="en-DE" sz="2200" dirty="0"/>
              <a:t>y</a:t>
            </a:r>
            <a:r>
              <a:rPr lang="en-US" sz="2200" dirty="0"/>
              <a:t>n</a:t>
            </a:r>
            <a:r>
              <a:rPr lang="en-DE" sz="2200" dirty="0"/>
              <a:t>e</a:t>
            </a:r>
            <a:r>
              <a:rPr lang="en-US" sz="2200" dirty="0"/>
              <a:t>r</a:t>
            </a:r>
            <a:r>
              <a:rPr lang="en-DE" sz="2200" dirty="0"/>
              <a:t>g</a:t>
            </a:r>
            <a:r>
              <a:rPr lang="en-US" sz="2200" dirty="0" err="1"/>
              <a:t>i</a:t>
            </a:r>
            <a:r>
              <a:rPr lang="en-DE" sz="2200" dirty="0"/>
              <a:t>e</a:t>
            </a:r>
            <a:r>
              <a:rPr lang="en-US" sz="2200" dirty="0"/>
              <a:t>s</a:t>
            </a:r>
            <a:r>
              <a:rPr lang="en-DE" sz="2200" dirty="0"/>
              <a:t> </a:t>
            </a:r>
            <a:r>
              <a:rPr lang="en-US" sz="2200" dirty="0"/>
              <a:t>w</a:t>
            </a:r>
            <a:r>
              <a:rPr lang="en-DE" sz="2200" dirty="0" err="1"/>
              <a:t>i</a:t>
            </a:r>
            <a:r>
              <a:rPr lang="en-US" sz="2200" dirty="0"/>
              <a:t>t</a:t>
            </a:r>
            <a:r>
              <a:rPr lang="en-DE" sz="2200" dirty="0"/>
              <a:t>h </a:t>
            </a:r>
            <a:r>
              <a:rPr lang="en-US" sz="2200" b="1" dirty="0"/>
              <a:t>h</a:t>
            </a:r>
            <a:r>
              <a:rPr lang="en-DE" sz="2200" b="1" dirty="0"/>
              <a:t>u</a:t>
            </a:r>
            <a:r>
              <a:rPr lang="en-US" sz="2200" b="1" dirty="0"/>
              <a:t>m</a:t>
            </a:r>
            <a:r>
              <a:rPr lang="en-DE" sz="2200" b="1" dirty="0"/>
              <a:t>a</a:t>
            </a:r>
            <a:r>
              <a:rPr lang="en-US" sz="2200" b="1" dirty="0"/>
              <a:t>n</a:t>
            </a:r>
            <a:r>
              <a:rPr lang="en-DE" sz="2200" b="1" dirty="0"/>
              <a:t> </a:t>
            </a:r>
            <a:r>
              <a:rPr lang="en-US" sz="2200" b="1" dirty="0"/>
              <a:t>h</a:t>
            </a:r>
            <a:r>
              <a:rPr lang="en-DE" sz="2200" b="1" dirty="0" err="1"/>
              <a:t>ea</a:t>
            </a:r>
            <a:r>
              <a:rPr lang="en-US" sz="2200" b="1" dirty="0" err="1"/>
              <a:t>lt</a:t>
            </a:r>
            <a:r>
              <a:rPr lang="en-DE" sz="2200" b="1" dirty="0"/>
              <a:t>h          </a:t>
            </a:r>
            <a:r>
              <a:rPr lang="en-DE" sz="2200" dirty="0"/>
              <a:t>.</a:t>
            </a:r>
            <a:endParaRPr lang="en-GB" sz="2200" dirty="0"/>
          </a:p>
          <a:p>
            <a:pPr algn="l">
              <a:spcAft>
                <a:spcPts val="1200"/>
              </a:spcAft>
            </a:pPr>
            <a:endParaRPr lang="en-DE" sz="2200" dirty="0"/>
          </a:p>
        </p:txBody>
      </p:sp>
      <p:pic>
        <p:nvPicPr>
          <p:cNvPr id="23" name="Picture 22" descr="https://lh7-us.googleusercontent.com/TcEtAV5fC5bE7aqGuHpiv2Gwvt10ZlAPMmdwIUIiJ5zDHfvozhZwXU-0Uc6s1EDl5fTmAEgKxO7GOeRiGdcQf4ka8KEQtDMNckvcEgsNRER_WqNZjkdISn9SYBlJJUcu-MSBEy_F5_Blm7JhvyPo9eM">
            <a:extLst>
              <a:ext uri="{FF2B5EF4-FFF2-40B4-BE49-F238E27FC236}">
                <a16:creationId xmlns:a16="http://schemas.microsoft.com/office/drawing/2014/main" id="{E95DC83B-D19D-4F21-8443-90187AA56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59" y="1249139"/>
            <a:ext cx="526727" cy="5161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C0D29C-2FA0-48FC-97CC-D470CC6BAED1}"/>
              </a:ext>
            </a:extLst>
          </p:cNvPr>
          <p:cNvSpPr/>
          <p:nvPr/>
        </p:nvSpPr>
        <p:spPr>
          <a:xfrm>
            <a:off x="464575" y="5650307"/>
            <a:ext cx="69706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/>
              <a:t>An</a:t>
            </a:r>
            <a:r>
              <a:rPr lang="en-DE" sz="3000" b="1" dirty="0"/>
              <a:t>d </a:t>
            </a:r>
            <a:r>
              <a:rPr lang="en-US" sz="3000" b="1" dirty="0"/>
              <a:t>a</a:t>
            </a:r>
            <a:r>
              <a:rPr lang="en-DE" sz="3000" b="1" dirty="0"/>
              <a:t>r</a:t>
            </a:r>
            <a:r>
              <a:rPr lang="en-US" sz="3000" b="1" dirty="0"/>
              <a:t>e</a:t>
            </a:r>
            <a:r>
              <a:rPr lang="en-DE" sz="3000" b="1" dirty="0"/>
              <a:t> </a:t>
            </a:r>
            <a:r>
              <a:rPr lang="en-US" sz="3000" b="1" dirty="0"/>
              <a:t>p</a:t>
            </a:r>
            <a:r>
              <a:rPr lang="en-DE" sz="3000" b="1" dirty="0"/>
              <a:t>a</a:t>
            </a:r>
            <a:r>
              <a:rPr lang="en-US" sz="3000" b="1" dirty="0"/>
              <a:t>r</a:t>
            </a:r>
            <a:r>
              <a:rPr lang="en-DE" sz="3000" b="1" dirty="0"/>
              <a:t>t </a:t>
            </a:r>
            <a:r>
              <a:rPr lang="en-US" sz="3000" b="1" dirty="0"/>
              <a:t>o</a:t>
            </a:r>
            <a:r>
              <a:rPr lang="en-DE" sz="3000" b="1" dirty="0"/>
              <a:t>f </a:t>
            </a:r>
            <a:r>
              <a:rPr lang="en-US" sz="3000" b="1" dirty="0"/>
              <a:t>w</a:t>
            </a:r>
            <a:r>
              <a:rPr lang="en-DE" sz="3000" b="1" dirty="0"/>
              <a:t>h</a:t>
            </a:r>
            <a:r>
              <a:rPr lang="en-US" sz="3000" b="1" dirty="0"/>
              <a:t>o</a:t>
            </a:r>
            <a:r>
              <a:rPr lang="en-DE" sz="3000" b="1" dirty="0"/>
              <a:t>l</a:t>
            </a:r>
            <a:r>
              <a:rPr lang="en-US" sz="3000" b="1" dirty="0"/>
              <a:t>e</a:t>
            </a:r>
            <a:r>
              <a:rPr lang="en-DE" sz="3000" b="1" dirty="0"/>
              <a:t>-</a:t>
            </a:r>
            <a:r>
              <a:rPr lang="en-US" sz="3000" b="1" dirty="0"/>
              <a:t>e</a:t>
            </a:r>
            <a:r>
              <a:rPr lang="en-DE" sz="3000" b="1" dirty="0"/>
              <a:t>c</a:t>
            </a:r>
            <a:r>
              <a:rPr lang="en-US" sz="3000" b="1" dirty="0"/>
              <a:t>o</a:t>
            </a:r>
            <a:r>
              <a:rPr lang="en-DE" sz="3000" b="1" dirty="0"/>
              <a:t>n</a:t>
            </a:r>
            <a:r>
              <a:rPr lang="en-US" sz="3000" b="1" dirty="0"/>
              <a:t>o</a:t>
            </a:r>
            <a:r>
              <a:rPr lang="en-DE" sz="3000" b="1" dirty="0"/>
              <a:t>m</a:t>
            </a:r>
            <a:r>
              <a:rPr lang="en-US" sz="3000" b="1" dirty="0"/>
              <a:t>y</a:t>
            </a:r>
            <a:r>
              <a:rPr lang="en-DE" sz="3000" b="1" dirty="0"/>
              <a:t> </a:t>
            </a:r>
            <a:r>
              <a:rPr lang="en-US" sz="3000" b="1" dirty="0"/>
              <a:t>p</a:t>
            </a:r>
            <a:r>
              <a:rPr lang="en-DE" sz="3000" b="1" dirty="0"/>
              <a:t>a</a:t>
            </a:r>
            <a:r>
              <a:rPr lang="en-US" sz="3000" b="1" dirty="0"/>
              <a:t>t</a:t>
            </a:r>
            <a:r>
              <a:rPr lang="en-DE" sz="3000" b="1" dirty="0"/>
              <a:t>h</a:t>
            </a:r>
            <a:r>
              <a:rPr lang="en-US" sz="3000" b="1" dirty="0"/>
              <a:t>w</a:t>
            </a:r>
            <a:r>
              <a:rPr lang="en-DE" sz="3000" b="1" dirty="0"/>
              <a:t>a</a:t>
            </a:r>
            <a:r>
              <a:rPr lang="en-US" sz="3000" b="1" dirty="0"/>
              <a:t>y</a:t>
            </a:r>
            <a:r>
              <a:rPr lang="en-DE" sz="3000" b="1" dirty="0"/>
              <a:t>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7A504A-A1B7-45F3-9F9B-4808DBD61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939" y="1936540"/>
            <a:ext cx="8023031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5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PIK Farben">
      <a:dk1>
        <a:srgbClr val="000000"/>
      </a:dk1>
      <a:lt1>
        <a:srgbClr val="FFFFFF"/>
      </a:lt1>
      <a:dk2>
        <a:srgbClr val="334644"/>
      </a:dk2>
      <a:lt2>
        <a:srgbClr val="FFFFFF"/>
      </a:lt2>
      <a:accent1>
        <a:srgbClr val="8E908E"/>
      </a:accent1>
      <a:accent2>
        <a:srgbClr val="C3621C"/>
      </a:accent2>
      <a:accent3>
        <a:srgbClr val="8A704E"/>
      </a:accent3>
      <a:accent4>
        <a:srgbClr val="757A67"/>
      </a:accent4>
      <a:accent5>
        <a:srgbClr val="6E8980"/>
      </a:accent5>
      <a:accent6>
        <a:srgbClr val="7BADAE"/>
      </a:accent6>
      <a:hlink>
        <a:srgbClr val="334644"/>
      </a:hlink>
      <a:folHlink>
        <a:srgbClr val="3346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19069</TotalTime>
  <Words>6499</Words>
  <Application>Microsoft Office PowerPoint</Application>
  <PresentationFormat>Widescreen</PresentationFormat>
  <Paragraphs>507</Paragraphs>
  <Slides>56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AdvOT863180fb</vt:lpstr>
      <vt:lpstr>Arial</vt:lpstr>
      <vt:lpstr>ArialMT</vt:lpstr>
      <vt:lpstr>Calibri</vt:lpstr>
      <vt:lpstr>DejaVuSans</vt:lpstr>
      <vt:lpstr>DejaVuSans-Bold</vt:lpstr>
      <vt:lpstr>DejaVuSans-Oblique</vt:lpstr>
      <vt:lpstr>Harding</vt:lpstr>
      <vt:lpstr>Symbol</vt:lpstr>
      <vt:lpstr>Systemschrift Normal</vt:lpstr>
      <vt:lpstr>Wingdings</vt:lpstr>
      <vt:lpstr>Office</vt:lpstr>
      <vt:lpstr>Modelling Food and Land System Transformations within Sustainable Development Pathways</vt:lpstr>
      <vt:lpstr>Outline</vt:lpstr>
      <vt:lpstr>Towards sustainable food and land futures</vt:lpstr>
      <vt:lpstr>What are sustainable futures?</vt:lpstr>
      <vt:lpstr>What are sustainable futures?</vt:lpstr>
      <vt:lpstr>Sustainability challenges arising from food and land systems</vt:lpstr>
      <vt:lpstr>Sustainability challenges arising from food and land systems</vt:lpstr>
      <vt:lpstr>Sustainable land and food systems</vt:lpstr>
      <vt:lpstr>Sustainable land and food systems</vt:lpstr>
      <vt:lpstr>How to meet multiple sustainable development goals simultaneously?</vt:lpstr>
      <vt:lpstr>Defining a sustainable development target space for 2030 and 2050</vt:lpstr>
      <vt:lpstr>Defining a sustainable development target space for 2030 and 2050</vt:lpstr>
      <vt:lpstr>A first single-SDP quantification covering all SDGs</vt:lpstr>
      <vt:lpstr>A first single-SDP quantification covering all SDGs</vt:lpstr>
      <vt:lpstr>Multiple sustainable development pathways (SDPs)</vt:lpstr>
      <vt:lpstr>PowerPoint Presentation</vt:lpstr>
      <vt:lpstr>From a single sustainable future to multiple narratives for SDPs</vt:lpstr>
      <vt:lpstr>Co-creation of SDP narratives and SDP scenario quantification</vt:lpstr>
      <vt:lpstr>Scenario building &amp; co-design process for multiple SDPs</vt:lpstr>
      <vt:lpstr>Scenario building &amp; co-design process for multiple SDPs</vt:lpstr>
      <vt:lpstr>SHAPE SDP narratives</vt:lpstr>
      <vt:lpstr>Governance and policy mixes across SDPs</vt:lpstr>
      <vt:lpstr>SHAPE SDP narratives</vt:lpstr>
      <vt:lpstr>Sustainable development pathways (SDPs)</vt:lpstr>
      <vt:lpstr>SHAPE SDP scenarios</vt:lpstr>
      <vt:lpstr>SHAPE SDP scenarios</vt:lpstr>
      <vt:lpstr>Deep dive: food and land transformations </vt:lpstr>
      <vt:lpstr>Excerpt (L&amp;F) Modelling protocol</vt:lpstr>
      <vt:lpstr>Food intake and demand</vt:lpstr>
      <vt:lpstr>Agricultural demand</vt:lpstr>
      <vt:lpstr>Efficiency</vt:lpstr>
      <vt:lpstr>Land</vt:lpstr>
      <vt:lpstr>Biodiversity</vt:lpstr>
      <vt:lpstr>GHG emissions</vt:lpstr>
      <vt:lpstr>How are policy strategies represented in the SDPs?</vt:lpstr>
      <vt:lpstr>Policy appraisal of the quantified SDPs</vt:lpstr>
      <vt:lpstr>Summary</vt:lpstr>
      <vt:lpstr>Key insights</vt:lpstr>
      <vt:lpstr>Core publications in ERL focus issue</vt:lpstr>
      <vt:lpstr>PowerPoint Presentation</vt:lpstr>
      <vt:lpstr>Thank you!</vt:lpstr>
      <vt:lpstr>PowerPoint Presentation</vt:lpstr>
      <vt:lpstr>Setup: SHAPE model comparison of sustainable development pathways</vt:lpstr>
      <vt:lpstr>Types and purposes of policy instruments</vt:lpstr>
      <vt:lpstr>SDG interactions in the IAM literature</vt:lpstr>
      <vt:lpstr>IAM capacities to model SDG interactions</vt:lpstr>
      <vt:lpstr>Coverage of SDGs and SDPs in AR6 (WG3)</vt:lpstr>
      <vt:lpstr>Defining a sustainable development target space for 2030 and 2050</vt:lpstr>
      <vt:lpstr>Defining a sustainable development target space for 2030 and 2050</vt:lpstr>
      <vt:lpstr>Defining a sustainable development target space for 2030 and 2050</vt:lpstr>
      <vt:lpstr>Defining a sustainable development target space for 2030 and 2050</vt:lpstr>
      <vt:lpstr>Defining a sustainable development target space for 2030 and 2050</vt:lpstr>
      <vt:lpstr>Defining a sustainable development target space for 2030 and 2050</vt:lpstr>
      <vt:lpstr>Defining a sustainable development target space for 2030 and 2050</vt:lpstr>
      <vt:lpstr>Defining a sustainable development target space for 2030 and 2050</vt:lpstr>
      <vt:lpstr>Defining a sustainable development target space for 2030 and 2050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Isabelle Weindl</dc:creator>
  <cp:lastModifiedBy>Isabelle Weindl</cp:lastModifiedBy>
  <cp:revision>617</cp:revision>
  <dcterms:created xsi:type="dcterms:W3CDTF">2020-11-23T08:04:57Z</dcterms:created>
  <dcterms:modified xsi:type="dcterms:W3CDTF">2025-05-15T13:26:39Z</dcterms:modified>
</cp:coreProperties>
</file>