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94"/>
  </p:notesMasterIdLst>
  <p:handoutMasterIdLst>
    <p:handoutMasterId r:id="rId95"/>
  </p:handoutMasterIdLst>
  <p:sldIdLst>
    <p:sldId id="256" r:id="rId3"/>
    <p:sldId id="257" r:id="rId4"/>
    <p:sldId id="318" r:id="rId5"/>
    <p:sldId id="788" r:id="rId6"/>
    <p:sldId id="810" r:id="rId7"/>
    <p:sldId id="811" r:id="rId8"/>
    <p:sldId id="707" r:id="rId9"/>
    <p:sldId id="708" r:id="rId10"/>
    <p:sldId id="709" r:id="rId11"/>
    <p:sldId id="777" r:id="rId12"/>
    <p:sldId id="319" r:id="rId13"/>
    <p:sldId id="724" r:id="rId14"/>
    <p:sldId id="725" r:id="rId15"/>
    <p:sldId id="710" r:id="rId16"/>
    <p:sldId id="711" r:id="rId17"/>
    <p:sldId id="801" r:id="rId18"/>
    <p:sldId id="713" r:id="rId19"/>
    <p:sldId id="714" r:id="rId20"/>
    <p:sldId id="715" r:id="rId21"/>
    <p:sldId id="716" r:id="rId22"/>
    <p:sldId id="717" r:id="rId23"/>
    <p:sldId id="718" r:id="rId24"/>
    <p:sldId id="719" r:id="rId25"/>
    <p:sldId id="802" r:id="rId26"/>
    <p:sldId id="720" r:id="rId27"/>
    <p:sldId id="721" r:id="rId28"/>
    <p:sldId id="727" r:id="rId29"/>
    <p:sldId id="320" r:id="rId30"/>
    <p:sldId id="751" r:id="rId31"/>
    <p:sldId id="281" r:id="rId32"/>
    <p:sldId id="694" r:id="rId33"/>
    <p:sldId id="728" r:id="rId34"/>
    <p:sldId id="349" r:id="rId35"/>
    <p:sldId id="397" r:id="rId36"/>
    <p:sldId id="729" r:id="rId37"/>
    <p:sldId id="730" r:id="rId38"/>
    <p:sldId id="731" r:id="rId39"/>
    <p:sldId id="732" r:id="rId40"/>
    <p:sldId id="793" r:id="rId41"/>
    <p:sldId id="794" r:id="rId42"/>
    <p:sldId id="411" r:id="rId43"/>
    <p:sldId id="733" r:id="rId44"/>
    <p:sldId id="321" r:id="rId45"/>
    <p:sldId id="312" r:id="rId46"/>
    <p:sldId id="436" r:id="rId47"/>
    <p:sldId id="795" r:id="rId48"/>
    <p:sldId id="796" r:id="rId49"/>
    <p:sldId id="779" r:id="rId50"/>
    <p:sldId id="446" r:id="rId51"/>
    <p:sldId id="797" r:id="rId52"/>
    <p:sldId id="697" r:id="rId53"/>
    <p:sldId id="267" r:id="rId54"/>
    <p:sldId id="734" r:id="rId55"/>
    <p:sldId id="460" r:id="rId56"/>
    <p:sldId id="606" r:id="rId57"/>
    <p:sldId id="736" r:id="rId58"/>
    <p:sldId id="690" r:id="rId59"/>
    <p:sldId id="631" r:id="rId60"/>
    <p:sldId id="780" r:id="rId61"/>
    <p:sldId id="672" r:id="rId62"/>
    <p:sldId id="781" r:id="rId63"/>
    <p:sldId id="782" r:id="rId64"/>
    <p:sldId id="783" r:id="rId65"/>
    <p:sldId id="809" r:id="rId66"/>
    <p:sldId id="735" r:id="rId67"/>
    <p:sldId id="520" r:id="rId68"/>
    <p:sldId id="784" r:id="rId69"/>
    <p:sldId id="541" r:id="rId70"/>
    <p:sldId id="739" r:id="rId71"/>
    <p:sldId id="740" r:id="rId72"/>
    <p:sldId id="741" r:id="rId73"/>
    <p:sldId id="742" r:id="rId74"/>
    <p:sldId id="758" r:id="rId75"/>
    <p:sldId id="743" r:id="rId76"/>
    <p:sldId id="744" r:id="rId77"/>
    <p:sldId id="745" r:id="rId78"/>
    <p:sldId id="805" r:id="rId79"/>
    <p:sldId id="774" r:id="rId80"/>
    <p:sldId id="775" r:id="rId81"/>
    <p:sldId id="769" r:id="rId82"/>
    <p:sldId id="764" r:id="rId83"/>
    <p:sldId id="789" r:id="rId84"/>
    <p:sldId id="800" r:id="rId85"/>
    <p:sldId id="791" r:id="rId86"/>
    <p:sldId id="807" r:id="rId87"/>
    <p:sldId id="808" r:id="rId88"/>
    <p:sldId id="806" r:id="rId89"/>
    <p:sldId id="785" r:id="rId90"/>
    <p:sldId id="766" r:id="rId91"/>
    <p:sldId id="767" r:id="rId92"/>
    <p:sldId id="658" r:id="rId93"/>
  </p:sldIdLst>
  <p:sldSz cx="9144000" cy="6858000" type="screen4x3"/>
  <p:notesSz cx="6819900" cy="9918700"/>
  <p:defaultTextStyle>
    <a:defPPr>
      <a:defRPr lang="de-DE"/>
    </a:defPPr>
    <a:lvl1pPr algn="l" rtl="0" eaLnBrk="0" fontAlgn="base" hangingPunct="0">
      <a:spcBef>
        <a:spcPct val="0"/>
      </a:spcBef>
      <a:spcAft>
        <a:spcPct val="0"/>
      </a:spcAft>
      <a:defRPr kern="1200">
        <a:solidFill>
          <a:schemeClr val="tx1"/>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charset="0"/>
        <a:ea typeface="+mn-ea"/>
        <a:cs typeface="+mn-cs"/>
      </a:defRPr>
    </a:lvl2pPr>
    <a:lvl3pPr marL="914400" algn="l" rtl="0" eaLnBrk="0" fontAlgn="base" hangingPunct="0">
      <a:spcBef>
        <a:spcPct val="0"/>
      </a:spcBef>
      <a:spcAft>
        <a:spcPct val="0"/>
      </a:spcAft>
      <a:defRPr kern="1200">
        <a:solidFill>
          <a:schemeClr val="tx1"/>
        </a:solidFill>
        <a:latin typeface="Calibri" charset="0"/>
        <a:ea typeface="+mn-ea"/>
        <a:cs typeface="+mn-cs"/>
      </a:defRPr>
    </a:lvl3pPr>
    <a:lvl4pPr marL="1371600" algn="l" rtl="0" eaLnBrk="0" fontAlgn="base" hangingPunct="0">
      <a:spcBef>
        <a:spcPct val="0"/>
      </a:spcBef>
      <a:spcAft>
        <a:spcPct val="0"/>
      </a:spcAft>
      <a:defRPr kern="1200">
        <a:solidFill>
          <a:schemeClr val="tx1"/>
        </a:solidFill>
        <a:latin typeface="Calibri" charset="0"/>
        <a:ea typeface="+mn-ea"/>
        <a:cs typeface="+mn-cs"/>
      </a:defRPr>
    </a:lvl4pPr>
    <a:lvl5pPr marL="1828800" algn="l" rtl="0" eaLnBrk="0" fontAlgn="base" hangingPunct="0">
      <a:spcBef>
        <a:spcPct val="0"/>
      </a:spcBef>
      <a:spcAft>
        <a:spcPct val="0"/>
      </a:spcAft>
      <a:defRPr kern="1200">
        <a:solidFill>
          <a:schemeClr val="tx1"/>
        </a:solidFill>
        <a:latin typeface="Calibri" charset="0"/>
        <a:ea typeface="+mn-ea"/>
        <a:cs typeface="+mn-cs"/>
      </a:defRPr>
    </a:lvl5pPr>
    <a:lvl6pPr marL="2286000" algn="l" defTabSz="914400" rtl="0" eaLnBrk="1" latinLnBrk="0" hangingPunct="1">
      <a:defRPr kern="1200">
        <a:solidFill>
          <a:schemeClr val="tx1"/>
        </a:solidFill>
        <a:latin typeface="Calibri" charset="0"/>
        <a:ea typeface="+mn-ea"/>
        <a:cs typeface="+mn-cs"/>
      </a:defRPr>
    </a:lvl6pPr>
    <a:lvl7pPr marL="2743200" algn="l" defTabSz="914400" rtl="0" eaLnBrk="1" latinLnBrk="0" hangingPunct="1">
      <a:defRPr kern="1200">
        <a:solidFill>
          <a:schemeClr val="tx1"/>
        </a:solidFill>
        <a:latin typeface="Calibri" charset="0"/>
        <a:ea typeface="+mn-ea"/>
        <a:cs typeface="+mn-cs"/>
      </a:defRPr>
    </a:lvl7pPr>
    <a:lvl8pPr marL="3200400" algn="l" defTabSz="914400" rtl="0" eaLnBrk="1" latinLnBrk="0" hangingPunct="1">
      <a:defRPr kern="1200">
        <a:solidFill>
          <a:schemeClr val="tx1"/>
        </a:solidFill>
        <a:latin typeface="Calibri" charset="0"/>
        <a:ea typeface="+mn-ea"/>
        <a:cs typeface="+mn-cs"/>
      </a:defRPr>
    </a:lvl8pPr>
    <a:lvl9pPr marL="3657600" algn="l" defTabSz="914400" rtl="0" eaLnBrk="1" latinLnBrk="0" hangingPunct="1">
      <a:defRPr kern="1200">
        <a:solidFill>
          <a:schemeClr val="tx1"/>
        </a:solidFill>
        <a:latin typeface="Calibri"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skar Masztalerz" initials="OM" lastIdx="4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31"/>
    <p:restoredTop sz="79888" autoAdjust="0"/>
  </p:normalViewPr>
  <p:slideViewPr>
    <p:cSldViewPr snapToGrid="0" snapToObjects="1">
      <p:cViewPr>
        <p:scale>
          <a:sx n="100" d="100"/>
          <a:sy n="100" d="100"/>
        </p:scale>
        <p:origin x="1504" y="112"/>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notesMaster" Target="notesMasters/notesMaster1.xml"/><Relationship Id="rId95" Type="http://schemas.openxmlformats.org/officeDocument/2006/relationships/handoutMaster" Target="handoutMasters/handoutMaster1.xml"/><Relationship Id="rId96" Type="http://schemas.openxmlformats.org/officeDocument/2006/relationships/commentAuthors" Target="commentAuthors.xml"/><Relationship Id="rId97" Type="http://schemas.openxmlformats.org/officeDocument/2006/relationships/presProps" Target="presProps.xml"/><Relationship Id="rId98" Type="http://schemas.openxmlformats.org/officeDocument/2006/relationships/viewProps" Target="viewProps.xml"/><Relationship Id="rId99" Type="http://schemas.openxmlformats.org/officeDocument/2006/relationships/theme" Target="theme/theme1.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tableStyles" Target="tableStyles.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E5C497-1B7F-2647-8ECD-C8DF0C176B76}" type="doc">
      <dgm:prSet loTypeId="urn:microsoft.com/office/officeart/2005/8/layout/pyramid1" loCatId="" qsTypeId="urn:microsoft.com/office/officeart/2005/8/quickstyle/simple3" qsCatId="simple" csTypeId="urn:microsoft.com/office/officeart/2005/8/colors/accent1_2" csCatId="accent1" phldr="1"/>
      <dgm:spPr/>
    </dgm:pt>
    <dgm:pt modelId="{A902A5A7-60AE-7A44-893B-64119A3D8607}">
      <dgm:prSet phldrT="[Text]" custT="1"/>
      <dgm:spPr/>
      <dgm:t>
        <a:bodyPr/>
        <a:lstStyle/>
        <a:p>
          <a:endParaRPr lang="en-GB" sz="2400" smtClean="0"/>
        </a:p>
        <a:p>
          <a:r>
            <a:rPr lang="en-GB" sz="2200" smtClean="0"/>
            <a:t>Gesundheit              der Menschen</a:t>
          </a:r>
          <a:endParaRPr lang="en-GB" sz="2200"/>
        </a:p>
      </dgm:t>
    </dgm:pt>
    <dgm:pt modelId="{CFAE130D-F137-B34D-A088-4EF77D4BA0EF}" type="parTrans" cxnId="{DE27B730-BE3E-C247-ABBB-71E42179BFEE}">
      <dgm:prSet/>
      <dgm:spPr/>
      <dgm:t>
        <a:bodyPr/>
        <a:lstStyle/>
        <a:p>
          <a:endParaRPr lang="en-GB"/>
        </a:p>
      </dgm:t>
    </dgm:pt>
    <dgm:pt modelId="{2EE93CB9-0800-8D49-A042-29249228B1C7}" type="sibTrans" cxnId="{DE27B730-BE3E-C247-ABBB-71E42179BFEE}">
      <dgm:prSet/>
      <dgm:spPr/>
      <dgm:t>
        <a:bodyPr/>
        <a:lstStyle/>
        <a:p>
          <a:endParaRPr lang="en-GB"/>
        </a:p>
      </dgm:t>
    </dgm:pt>
    <dgm:pt modelId="{4CEE1178-FD9C-A74E-A8F7-87E0AE767D5C}">
      <dgm:prSet phldrT="[Text]" custT="1"/>
      <dgm:spPr/>
      <dgm:t>
        <a:bodyPr/>
        <a:lstStyle/>
        <a:p>
          <a:r>
            <a:rPr lang="en-GB" sz="2800" err="1" smtClean="0"/>
            <a:t>Soziale</a:t>
          </a:r>
          <a:r>
            <a:rPr lang="en-GB" sz="2800" smtClean="0"/>
            <a:t>, </a:t>
          </a:r>
          <a:r>
            <a:rPr lang="en-GB" sz="2800" err="1" smtClean="0"/>
            <a:t>ökonomische</a:t>
          </a:r>
          <a:r>
            <a:rPr lang="en-GB" sz="2800" smtClean="0"/>
            <a:t>, </a:t>
          </a:r>
          <a:r>
            <a:rPr lang="en-GB" sz="2800" err="1" smtClean="0"/>
            <a:t>politische Systeme</a:t>
          </a:r>
          <a:endParaRPr lang="en-GB" sz="2800"/>
        </a:p>
      </dgm:t>
    </dgm:pt>
    <dgm:pt modelId="{BFFABDBA-C032-084B-8C7A-E1ED98DDB134}" type="parTrans" cxnId="{584D5606-7E3E-EC4F-AEE5-D85416ABE66A}">
      <dgm:prSet/>
      <dgm:spPr/>
      <dgm:t>
        <a:bodyPr/>
        <a:lstStyle/>
        <a:p>
          <a:endParaRPr lang="en-GB"/>
        </a:p>
      </dgm:t>
    </dgm:pt>
    <dgm:pt modelId="{27F70763-620B-A44D-9EF0-AE64C6CFCF34}" type="sibTrans" cxnId="{584D5606-7E3E-EC4F-AEE5-D85416ABE66A}">
      <dgm:prSet/>
      <dgm:spPr/>
      <dgm:t>
        <a:bodyPr/>
        <a:lstStyle/>
        <a:p>
          <a:endParaRPr lang="en-GB"/>
        </a:p>
      </dgm:t>
    </dgm:pt>
    <dgm:pt modelId="{9CA54D5B-469D-9046-9FFC-B9A24D10F6CA}">
      <dgm:prSet phldrT="[Text]"/>
      <dgm:spPr/>
      <dgm:t>
        <a:bodyPr/>
        <a:lstStyle/>
        <a:p>
          <a:r>
            <a:rPr lang="en-GB" err="1" smtClean="0"/>
            <a:t>Natürliche</a:t>
          </a:r>
          <a:r>
            <a:rPr lang="en-GB" smtClean="0"/>
            <a:t> </a:t>
          </a:r>
          <a:r>
            <a:rPr lang="en-GB" err="1" smtClean="0"/>
            <a:t>Systeme</a:t>
          </a:r>
          <a:r>
            <a:rPr lang="en-GB" smtClean="0"/>
            <a:t> des </a:t>
          </a:r>
          <a:r>
            <a:rPr lang="en-GB" err="1" smtClean="0"/>
            <a:t>Planeten</a:t>
          </a:r>
          <a:endParaRPr lang="en-GB"/>
        </a:p>
      </dgm:t>
    </dgm:pt>
    <dgm:pt modelId="{5C00D473-AF12-2645-A6C9-C0B8FC946D7A}" type="parTrans" cxnId="{5836BC20-6DB2-504E-A2D0-6878BAB41E0B}">
      <dgm:prSet/>
      <dgm:spPr/>
      <dgm:t>
        <a:bodyPr/>
        <a:lstStyle/>
        <a:p>
          <a:endParaRPr lang="en-GB"/>
        </a:p>
      </dgm:t>
    </dgm:pt>
    <dgm:pt modelId="{87583A19-43CF-E147-9A1E-80ACC9BA4765}" type="sibTrans" cxnId="{5836BC20-6DB2-504E-A2D0-6878BAB41E0B}">
      <dgm:prSet/>
      <dgm:spPr/>
      <dgm:t>
        <a:bodyPr/>
        <a:lstStyle/>
        <a:p>
          <a:endParaRPr lang="en-GB"/>
        </a:p>
      </dgm:t>
    </dgm:pt>
    <dgm:pt modelId="{B78AB12F-4E96-2244-9286-80DFA990EAB3}" type="pres">
      <dgm:prSet presAssocID="{34E5C497-1B7F-2647-8ECD-C8DF0C176B76}" presName="Name0" presStyleCnt="0">
        <dgm:presLayoutVars>
          <dgm:dir/>
          <dgm:animLvl val="lvl"/>
          <dgm:resizeHandles val="exact"/>
        </dgm:presLayoutVars>
      </dgm:prSet>
      <dgm:spPr/>
    </dgm:pt>
    <dgm:pt modelId="{0FAB13C4-43FA-9C40-A891-279E3C92187B}" type="pres">
      <dgm:prSet presAssocID="{A902A5A7-60AE-7A44-893B-64119A3D8607}" presName="Name8" presStyleCnt="0"/>
      <dgm:spPr/>
    </dgm:pt>
    <dgm:pt modelId="{CD4E5E8E-C0EF-724A-BE09-1B0AEB75D51D}" type="pres">
      <dgm:prSet presAssocID="{A902A5A7-60AE-7A44-893B-64119A3D8607}" presName="level" presStyleLbl="node1" presStyleIdx="0" presStyleCnt="3">
        <dgm:presLayoutVars>
          <dgm:chMax val="1"/>
          <dgm:bulletEnabled val="1"/>
        </dgm:presLayoutVars>
      </dgm:prSet>
      <dgm:spPr/>
      <dgm:t>
        <a:bodyPr/>
        <a:lstStyle/>
        <a:p>
          <a:endParaRPr lang="en-GB"/>
        </a:p>
      </dgm:t>
    </dgm:pt>
    <dgm:pt modelId="{F29333B1-9FAD-7540-8459-D7149A976374}" type="pres">
      <dgm:prSet presAssocID="{A902A5A7-60AE-7A44-893B-64119A3D8607}" presName="levelTx" presStyleLbl="revTx" presStyleIdx="0" presStyleCnt="0">
        <dgm:presLayoutVars>
          <dgm:chMax val="1"/>
          <dgm:bulletEnabled val="1"/>
        </dgm:presLayoutVars>
      </dgm:prSet>
      <dgm:spPr/>
      <dgm:t>
        <a:bodyPr/>
        <a:lstStyle/>
        <a:p>
          <a:endParaRPr lang="en-GB"/>
        </a:p>
      </dgm:t>
    </dgm:pt>
    <dgm:pt modelId="{26A12E4D-A14C-094B-9A81-BCE5A0B664F6}" type="pres">
      <dgm:prSet presAssocID="{4CEE1178-FD9C-A74E-A8F7-87E0AE767D5C}" presName="Name8" presStyleCnt="0"/>
      <dgm:spPr/>
    </dgm:pt>
    <dgm:pt modelId="{30DE6956-E36A-0945-8174-FD6D598D65F5}" type="pres">
      <dgm:prSet presAssocID="{4CEE1178-FD9C-A74E-A8F7-87E0AE767D5C}" presName="level" presStyleLbl="node1" presStyleIdx="1" presStyleCnt="3">
        <dgm:presLayoutVars>
          <dgm:chMax val="1"/>
          <dgm:bulletEnabled val="1"/>
        </dgm:presLayoutVars>
      </dgm:prSet>
      <dgm:spPr/>
      <dgm:t>
        <a:bodyPr/>
        <a:lstStyle/>
        <a:p>
          <a:endParaRPr lang="en-GB"/>
        </a:p>
      </dgm:t>
    </dgm:pt>
    <dgm:pt modelId="{AF0B91E2-ECEE-C046-A2FB-3146BA5CC39E}" type="pres">
      <dgm:prSet presAssocID="{4CEE1178-FD9C-A74E-A8F7-87E0AE767D5C}" presName="levelTx" presStyleLbl="revTx" presStyleIdx="0" presStyleCnt="0">
        <dgm:presLayoutVars>
          <dgm:chMax val="1"/>
          <dgm:bulletEnabled val="1"/>
        </dgm:presLayoutVars>
      </dgm:prSet>
      <dgm:spPr/>
      <dgm:t>
        <a:bodyPr/>
        <a:lstStyle/>
        <a:p>
          <a:endParaRPr lang="en-GB"/>
        </a:p>
      </dgm:t>
    </dgm:pt>
    <dgm:pt modelId="{0C37BBBB-3C96-F34C-805C-2EEB02FFEF39}" type="pres">
      <dgm:prSet presAssocID="{9CA54D5B-469D-9046-9FFC-B9A24D10F6CA}" presName="Name8" presStyleCnt="0"/>
      <dgm:spPr/>
    </dgm:pt>
    <dgm:pt modelId="{558CC70E-C9A0-9B42-BA81-109E68FF964C}" type="pres">
      <dgm:prSet presAssocID="{9CA54D5B-469D-9046-9FFC-B9A24D10F6CA}" presName="level" presStyleLbl="node1" presStyleIdx="2" presStyleCnt="3">
        <dgm:presLayoutVars>
          <dgm:chMax val="1"/>
          <dgm:bulletEnabled val="1"/>
        </dgm:presLayoutVars>
      </dgm:prSet>
      <dgm:spPr/>
      <dgm:t>
        <a:bodyPr/>
        <a:lstStyle/>
        <a:p>
          <a:endParaRPr lang="en-GB"/>
        </a:p>
      </dgm:t>
    </dgm:pt>
    <dgm:pt modelId="{0FF746D3-2AA0-CE4B-BFC8-6B1C47EB315F}" type="pres">
      <dgm:prSet presAssocID="{9CA54D5B-469D-9046-9FFC-B9A24D10F6CA}" presName="levelTx" presStyleLbl="revTx" presStyleIdx="0" presStyleCnt="0">
        <dgm:presLayoutVars>
          <dgm:chMax val="1"/>
          <dgm:bulletEnabled val="1"/>
        </dgm:presLayoutVars>
      </dgm:prSet>
      <dgm:spPr/>
      <dgm:t>
        <a:bodyPr/>
        <a:lstStyle/>
        <a:p>
          <a:endParaRPr lang="en-GB"/>
        </a:p>
      </dgm:t>
    </dgm:pt>
  </dgm:ptLst>
  <dgm:cxnLst>
    <dgm:cxn modelId="{82EF4F24-F9B7-774E-B166-563692FBDD48}" type="presOf" srcId="{34E5C497-1B7F-2647-8ECD-C8DF0C176B76}" destId="{B78AB12F-4E96-2244-9286-80DFA990EAB3}" srcOrd="0" destOrd="0" presId="urn:microsoft.com/office/officeart/2005/8/layout/pyramid1"/>
    <dgm:cxn modelId="{7CA982F8-3D37-EB48-AF6A-C62B9D335ADB}" type="presOf" srcId="{9CA54D5B-469D-9046-9FFC-B9A24D10F6CA}" destId="{0FF746D3-2AA0-CE4B-BFC8-6B1C47EB315F}" srcOrd="1" destOrd="0" presId="urn:microsoft.com/office/officeart/2005/8/layout/pyramid1"/>
    <dgm:cxn modelId="{569B7410-EEF3-6B4D-9C8E-742562DC6F3A}" type="presOf" srcId="{4CEE1178-FD9C-A74E-A8F7-87E0AE767D5C}" destId="{30DE6956-E36A-0945-8174-FD6D598D65F5}" srcOrd="0" destOrd="0" presId="urn:microsoft.com/office/officeart/2005/8/layout/pyramid1"/>
    <dgm:cxn modelId="{56A88157-17F6-D247-A290-FDB4A100F63F}" type="presOf" srcId="{A902A5A7-60AE-7A44-893B-64119A3D8607}" destId="{F29333B1-9FAD-7540-8459-D7149A976374}" srcOrd="1" destOrd="0" presId="urn:microsoft.com/office/officeart/2005/8/layout/pyramid1"/>
    <dgm:cxn modelId="{5836BC20-6DB2-504E-A2D0-6878BAB41E0B}" srcId="{34E5C497-1B7F-2647-8ECD-C8DF0C176B76}" destId="{9CA54D5B-469D-9046-9FFC-B9A24D10F6CA}" srcOrd="2" destOrd="0" parTransId="{5C00D473-AF12-2645-A6C9-C0B8FC946D7A}" sibTransId="{87583A19-43CF-E147-9A1E-80ACC9BA4765}"/>
    <dgm:cxn modelId="{902E7C85-4487-164C-B505-7224017FBC31}" type="presOf" srcId="{A902A5A7-60AE-7A44-893B-64119A3D8607}" destId="{CD4E5E8E-C0EF-724A-BE09-1B0AEB75D51D}" srcOrd="0" destOrd="0" presId="urn:microsoft.com/office/officeart/2005/8/layout/pyramid1"/>
    <dgm:cxn modelId="{8B042079-A08D-7B4D-BA3F-5B852DAA7593}" type="presOf" srcId="{4CEE1178-FD9C-A74E-A8F7-87E0AE767D5C}" destId="{AF0B91E2-ECEE-C046-A2FB-3146BA5CC39E}" srcOrd="1" destOrd="0" presId="urn:microsoft.com/office/officeart/2005/8/layout/pyramid1"/>
    <dgm:cxn modelId="{DE27B730-BE3E-C247-ABBB-71E42179BFEE}" srcId="{34E5C497-1B7F-2647-8ECD-C8DF0C176B76}" destId="{A902A5A7-60AE-7A44-893B-64119A3D8607}" srcOrd="0" destOrd="0" parTransId="{CFAE130D-F137-B34D-A088-4EF77D4BA0EF}" sibTransId="{2EE93CB9-0800-8D49-A042-29249228B1C7}"/>
    <dgm:cxn modelId="{65986BEF-376B-F84B-8286-6C3B38FCBEEF}" type="presOf" srcId="{9CA54D5B-469D-9046-9FFC-B9A24D10F6CA}" destId="{558CC70E-C9A0-9B42-BA81-109E68FF964C}" srcOrd="0" destOrd="0" presId="urn:microsoft.com/office/officeart/2005/8/layout/pyramid1"/>
    <dgm:cxn modelId="{584D5606-7E3E-EC4F-AEE5-D85416ABE66A}" srcId="{34E5C497-1B7F-2647-8ECD-C8DF0C176B76}" destId="{4CEE1178-FD9C-A74E-A8F7-87E0AE767D5C}" srcOrd="1" destOrd="0" parTransId="{BFFABDBA-C032-084B-8C7A-E1ED98DDB134}" sibTransId="{27F70763-620B-A44D-9EF0-AE64C6CFCF34}"/>
    <dgm:cxn modelId="{FC71A996-E66D-2040-A5AC-2B32E9FA5C1A}" type="presParOf" srcId="{B78AB12F-4E96-2244-9286-80DFA990EAB3}" destId="{0FAB13C4-43FA-9C40-A891-279E3C92187B}" srcOrd="0" destOrd="0" presId="urn:microsoft.com/office/officeart/2005/8/layout/pyramid1"/>
    <dgm:cxn modelId="{75717606-F7E7-024C-A9F7-5D093EB0E34A}" type="presParOf" srcId="{0FAB13C4-43FA-9C40-A891-279E3C92187B}" destId="{CD4E5E8E-C0EF-724A-BE09-1B0AEB75D51D}" srcOrd="0" destOrd="0" presId="urn:microsoft.com/office/officeart/2005/8/layout/pyramid1"/>
    <dgm:cxn modelId="{ACC72C6D-B8A5-7844-82AC-06F6B248659A}" type="presParOf" srcId="{0FAB13C4-43FA-9C40-A891-279E3C92187B}" destId="{F29333B1-9FAD-7540-8459-D7149A976374}" srcOrd="1" destOrd="0" presId="urn:microsoft.com/office/officeart/2005/8/layout/pyramid1"/>
    <dgm:cxn modelId="{F462C464-1154-1F43-9564-D93D88A37AF8}" type="presParOf" srcId="{B78AB12F-4E96-2244-9286-80DFA990EAB3}" destId="{26A12E4D-A14C-094B-9A81-BCE5A0B664F6}" srcOrd="1" destOrd="0" presId="urn:microsoft.com/office/officeart/2005/8/layout/pyramid1"/>
    <dgm:cxn modelId="{A69349E4-7552-C441-BDE7-0B6D2EC43AE8}" type="presParOf" srcId="{26A12E4D-A14C-094B-9A81-BCE5A0B664F6}" destId="{30DE6956-E36A-0945-8174-FD6D598D65F5}" srcOrd="0" destOrd="0" presId="urn:microsoft.com/office/officeart/2005/8/layout/pyramid1"/>
    <dgm:cxn modelId="{93507BEB-D39B-6C4F-9350-1DD1458C782D}" type="presParOf" srcId="{26A12E4D-A14C-094B-9A81-BCE5A0B664F6}" destId="{AF0B91E2-ECEE-C046-A2FB-3146BA5CC39E}" srcOrd="1" destOrd="0" presId="urn:microsoft.com/office/officeart/2005/8/layout/pyramid1"/>
    <dgm:cxn modelId="{03EC5E01-D983-A84C-BEEC-545144A95F68}" type="presParOf" srcId="{B78AB12F-4E96-2244-9286-80DFA990EAB3}" destId="{0C37BBBB-3C96-F34C-805C-2EEB02FFEF39}" srcOrd="2" destOrd="0" presId="urn:microsoft.com/office/officeart/2005/8/layout/pyramid1"/>
    <dgm:cxn modelId="{0DCD3D1E-ABA7-4247-9DD6-C13023ABA425}" type="presParOf" srcId="{0C37BBBB-3C96-F34C-805C-2EEB02FFEF39}" destId="{558CC70E-C9A0-9B42-BA81-109E68FF964C}" srcOrd="0" destOrd="0" presId="urn:microsoft.com/office/officeart/2005/8/layout/pyramid1"/>
    <dgm:cxn modelId="{CF78538B-90A3-0541-97A5-D8D00AD66233}" type="presParOf" srcId="{0C37BBBB-3C96-F34C-805C-2EEB02FFEF39}" destId="{0FF746D3-2AA0-CE4B-BFC8-6B1C47EB315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E5E8E-C0EF-724A-BE09-1B0AEB75D51D}">
      <dsp:nvSpPr>
        <dsp:cNvPr id="0" name=""/>
        <dsp:cNvSpPr/>
      </dsp:nvSpPr>
      <dsp:spPr>
        <a:xfrm>
          <a:off x="2628900" y="0"/>
          <a:ext cx="2628899" cy="1461913"/>
        </a:xfrm>
        <a:prstGeom prst="trapezoid">
          <a:avLst>
            <a:gd name="adj" fmla="val 89913"/>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GB" sz="2400" kern="1200" smtClean="0"/>
        </a:p>
        <a:p>
          <a:pPr lvl="0" algn="ctr" defTabSz="1066800">
            <a:lnSpc>
              <a:spcPct val="90000"/>
            </a:lnSpc>
            <a:spcBef>
              <a:spcPct val="0"/>
            </a:spcBef>
            <a:spcAft>
              <a:spcPct val="35000"/>
            </a:spcAft>
          </a:pPr>
          <a:r>
            <a:rPr lang="en-GB" sz="2200" kern="1200" smtClean="0"/>
            <a:t>Gesundheit              der Menschen</a:t>
          </a:r>
          <a:endParaRPr lang="en-GB" sz="2200" kern="1200"/>
        </a:p>
      </dsp:txBody>
      <dsp:txXfrm>
        <a:off x="2628900" y="0"/>
        <a:ext cx="2628899" cy="1461913"/>
      </dsp:txXfrm>
    </dsp:sp>
    <dsp:sp modelId="{30DE6956-E36A-0945-8174-FD6D598D65F5}">
      <dsp:nvSpPr>
        <dsp:cNvPr id="0" name=""/>
        <dsp:cNvSpPr/>
      </dsp:nvSpPr>
      <dsp:spPr>
        <a:xfrm>
          <a:off x="1314450" y="1461913"/>
          <a:ext cx="5257799" cy="1461913"/>
        </a:xfrm>
        <a:prstGeom prst="trapezoid">
          <a:avLst>
            <a:gd name="adj" fmla="val 89913"/>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err="1" smtClean="0"/>
            <a:t>Soziale</a:t>
          </a:r>
          <a:r>
            <a:rPr lang="en-GB" sz="2800" kern="1200" smtClean="0"/>
            <a:t>, </a:t>
          </a:r>
          <a:r>
            <a:rPr lang="en-GB" sz="2800" kern="1200" err="1" smtClean="0"/>
            <a:t>ökonomische</a:t>
          </a:r>
          <a:r>
            <a:rPr lang="en-GB" sz="2800" kern="1200" smtClean="0"/>
            <a:t>, </a:t>
          </a:r>
          <a:r>
            <a:rPr lang="en-GB" sz="2800" kern="1200" err="1" smtClean="0"/>
            <a:t>politische Systeme</a:t>
          </a:r>
          <a:endParaRPr lang="en-GB" sz="2800" kern="1200"/>
        </a:p>
      </dsp:txBody>
      <dsp:txXfrm>
        <a:off x="2234564" y="1461913"/>
        <a:ext cx="3417570" cy="1461913"/>
      </dsp:txXfrm>
    </dsp:sp>
    <dsp:sp modelId="{558CC70E-C9A0-9B42-BA81-109E68FF964C}">
      <dsp:nvSpPr>
        <dsp:cNvPr id="0" name=""/>
        <dsp:cNvSpPr/>
      </dsp:nvSpPr>
      <dsp:spPr>
        <a:xfrm>
          <a:off x="0" y="2923827"/>
          <a:ext cx="7886700" cy="1461913"/>
        </a:xfrm>
        <a:prstGeom prst="trapezoid">
          <a:avLst>
            <a:gd name="adj" fmla="val 89913"/>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GB" sz="4800" kern="1200" err="1" smtClean="0"/>
            <a:t>Natürliche</a:t>
          </a:r>
          <a:r>
            <a:rPr lang="en-GB" sz="4800" kern="1200" smtClean="0"/>
            <a:t> </a:t>
          </a:r>
          <a:r>
            <a:rPr lang="en-GB" sz="4800" kern="1200" err="1" smtClean="0"/>
            <a:t>Systeme</a:t>
          </a:r>
          <a:r>
            <a:rPr lang="en-GB" sz="4800" kern="1200" smtClean="0"/>
            <a:t> des </a:t>
          </a:r>
          <a:r>
            <a:rPr lang="en-GB" sz="4800" kern="1200" err="1" smtClean="0"/>
            <a:t>Planeten</a:t>
          </a:r>
          <a:endParaRPr lang="en-GB" sz="4800" kern="1200"/>
        </a:p>
      </dsp:txBody>
      <dsp:txXfrm>
        <a:off x="1380172" y="2923827"/>
        <a:ext cx="5126355" cy="146191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592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umsplatzhalter 2"/>
          <p:cNvSpPr>
            <a:spLocks noGrp="1"/>
          </p:cNvSpPr>
          <p:nvPr>
            <p:ph type="dt" sz="quarter" idx="1"/>
          </p:nvPr>
        </p:nvSpPr>
        <p:spPr>
          <a:xfrm>
            <a:off x="3862388" y="0"/>
            <a:ext cx="2955925"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23EE367-FDDF-C948-AAB4-A7696A3B87F0}" type="datetimeFigureOut">
              <a:rPr lang="en-GB"/>
              <a:pPr>
                <a:defRPr/>
              </a:pPr>
              <a:t>29/04/2022</a:t>
            </a:fld>
            <a:endParaRPr lang="en-GB"/>
          </a:p>
        </p:txBody>
      </p:sp>
      <p:sp>
        <p:nvSpPr>
          <p:cNvPr id="4" name="Fußzeilenplatzhalter 3"/>
          <p:cNvSpPr>
            <a:spLocks noGrp="1"/>
          </p:cNvSpPr>
          <p:nvPr>
            <p:ph type="ftr" sz="quarter" idx="2"/>
          </p:nvPr>
        </p:nvSpPr>
        <p:spPr>
          <a:xfrm>
            <a:off x="0" y="9421813"/>
            <a:ext cx="2955925"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Foliennummernplatzhalter 4"/>
          <p:cNvSpPr>
            <a:spLocks noGrp="1"/>
          </p:cNvSpPr>
          <p:nvPr>
            <p:ph type="sldNum" sz="quarter" idx="3"/>
          </p:nvPr>
        </p:nvSpPr>
        <p:spPr>
          <a:xfrm>
            <a:off x="3862388" y="9421813"/>
            <a:ext cx="2955925" cy="4968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C17132FF-E1AE-1149-909C-B4F4AC4C3AB2}" type="slidenum">
              <a:rPr lang="en-GB"/>
              <a:pPr>
                <a:defRPr/>
              </a:pPr>
              <a:t>‹Nr.›</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5925"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umsplatzhalter 2"/>
          <p:cNvSpPr>
            <a:spLocks noGrp="1"/>
          </p:cNvSpPr>
          <p:nvPr>
            <p:ph type="dt" idx="1"/>
          </p:nvPr>
        </p:nvSpPr>
        <p:spPr>
          <a:xfrm>
            <a:off x="3862388" y="0"/>
            <a:ext cx="2955925" cy="4968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7ACAEEFD-7E9F-6442-8043-8EBD1CBF70F5}" type="datetimeFigureOut">
              <a:rPr lang="en-GB"/>
              <a:pPr>
                <a:defRPr/>
              </a:pPr>
              <a:t>29/04/2022</a:t>
            </a:fld>
            <a:endParaRPr lang="en-GB"/>
          </a:p>
        </p:txBody>
      </p:sp>
      <p:sp>
        <p:nvSpPr>
          <p:cNvPr id="4" name="Folienbildplatzhalter 3"/>
          <p:cNvSpPr>
            <a:spLocks noGrp="1" noRot="1" noChangeAspect="1"/>
          </p:cNvSpPr>
          <p:nvPr>
            <p:ph type="sldImg" idx="2"/>
          </p:nvPr>
        </p:nvSpPr>
        <p:spPr>
          <a:xfrm>
            <a:off x="1177925" y="1239838"/>
            <a:ext cx="4464050" cy="334803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izenplatzhalter 4"/>
          <p:cNvSpPr>
            <a:spLocks noGrp="1"/>
          </p:cNvSpPr>
          <p:nvPr>
            <p:ph type="body" sz="quarter" idx="3"/>
          </p:nvPr>
        </p:nvSpPr>
        <p:spPr>
          <a:xfrm>
            <a:off x="682625" y="4773613"/>
            <a:ext cx="5454650" cy="3905250"/>
          </a:xfrm>
          <a:prstGeom prst="rect">
            <a:avLst/>
          </a:prstGeom>
        </p:spPr>
        <p:txBody>
          <a:bodyPr vert="horz" lIns="91440" tIns="45720" rIns="91440" bIns="45720" rtlCol="0"/>
          <a:lstStyle/>
          <a:p>
            <a:pPr lvl="0"/>
            <a:r>
              <a:rPr lang="de-DE" noProof="0" smtClean="0"/>
              <a:t>Mastertextformat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endParaRPr lang="en-GB" noProof="0"/>
          </a:p>
        </p:txBody>
      </p:sp>
      <p:sp>
        <p:nvSpPr>
          <p:cNvPr id="6" name="Fußzeilenplatzhalter 5"/>
          <p:cNvSpPr>
            <a:spLocks noGrp="1"/>
          </p:cNvSpPr>
          <p:nvPr>
            <p:ph type="ftr" sz="quarter" idx="4"/>
          </p:nvPr>
        </p:nvSpPr>
        <p:spPr>
          <a:xfrm>
            <a:off x="0" y="9421813"/>
            <a:ext cx="2955925" cy="4968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Foliennummernplatzhalter 6"/>
          <p:cNvSpPr>
            <a:spLocks noGrp="1"/>
          </p:cNvSpPr>
          <p:nvPr>
            <p:ph type="sldNum" sz="quarter" idx="5"/>
          </p:nvPr>
        </p:nvSpPr>
        <p:spPr>
          <a:xfrm>
            <a:off x="3862388" y="9421813"/>
            <a:ext cx="2955925" cy="4968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6B46F85-A611-0B46-9BB5-6F2CCE4B8D8C}" type="slidenum">
              <a:rPr lang="en-GB"/>
              <a:pPr>
                <a:defRPr/>
              </a:pPr>
              <a:t>‹Nr.›</a:t>
            </a:fld>
            <a:endParaRPr lang="en-GB"/>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altLang="x-none"/>
          </a:p>
        </p:txBody>
      </p:sp>
      <p:sp>
        <p:nvSpPr>
          <p:cNvPr id="5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850B11D-90F2-EE47-9842-592D15C94F65}" type="slidenum">
              <a:rPr lang="en-GB" altLang="x-none"/>
              <a:pPr fontAlgn="base">
                <a:spcBef>
                  <a:spcPct val="0"/>
                </a:spcBef>
                <a:spcAft>
                  <a:spcPct val="0"/>
                </a:spcAft>
              </a:pPr>
              <a:t>1</a:t>
            </a:fld>
            <a:endParaRPr lang="en-GB" altLang="x-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Die </a:t>
            </a:r>
            <a:r>
              <a:rPr lang="de-DE" sz="1200" b="1" kern="1200">
                <a:solidFill>
                  <a:schemeClr val="tx1"/>
                </a:solidFill>
                <a:effectLst/>
                <a:latin typeface="+mn-lt"/>
                <a:ea typeface="+mn-ea"/>
                <a:cs typeface="+mn-cs"/>
              </a:rPr>
              <a:t>Gaia</a:t>
            </a:r>
            <a:r>
              <a:rPr lang="de-DE" sz="1200" kern="1200">
                <a:solidFill>
                  <a:schemeClr val="tx1"/>
                </a:solidFill>
                <a:effectLst/>
                <a:latin typeface="+mn-lt"/>
                <a:ea typeface="+mn-ea"/>
                <a:cs typeface="+mn-cs"/>
              </a:rPr>
              <a:t>-Theorie,</a:t>
            </a:r>
            <a:r>
              <a:rPr lang="de-DE" sz="1200" kern="1200" baseline="0">
                <a:solidFill>
                  <a:schemeClr val="tx1"/>
                </a:solidFill>
                <a:effectLst/>
                <a:latin typeface="+mn-lt"/>
                <a:ea typeface="+mn-ea"/>
                <a:cs typeface="+mn-cs"/>
              </a:rPr>
              <a:t> in</a:t>
            </a:r>
            <a:r>
              <a:rPr lang="de-DE" sz="1200" kern="1200">
                <a:solidFill>
                  <a:schemeClr val="tx1"/>
                </a:solidFill>
                <a:effectLst/>
                <a:latin typeface="+mn-lt"/>
                <a:ea typeface="+mn-ea"/>
                <a:cs typeface="+mn-cs"/>
              </a:rPr>
              <a:t> den 70er Jahren erstmals formuliert, ist auch wesensverwandt mit Planetary Health</a:t>
            </a:r>
            <a:r>
              <a:rPr lang="de-DE" sz="1200" kern="1200" baseline="0">
                <a:solidFill>
                  <a:schemeClr val="tx1"/>
                </a:solidFill>
                <a:effectLst/>
                <a:latin typeface="+mn-lt"/>
                <a:ea typeface="+mn-ea"/>
                <a:cs typeface="+mn-cs"/>
              </a:rPr>
              <a:t>.</a:t>
            </a:r>
            <a:endParaRPr lang="de-DE" sz="1200" kern="1200">
              <a:solidFill>
                <a:schemeClr val="tx1"/>
              </a:solidFill>
              <a:effectLst/>
              <a:latin typeface="+mn-lt"/>
              <a:ea typeface="+mn-ea"/>
              <a:cs typeface="+mn-cs"/>
            </a:endParaRPr>
          </a:p>
          <a:p>
            <a:r>
              <a:rPr lang="de-DE" sz="1200" kern="1200">
                <a:solidFill>
                  <a:schemeClr val="tx1"/>
                </a:solidFill>
                <a:effectLst/>
                <a:latin typeface="+mn-lt"/>
                <a:ea typeface="+mn-ea"/>
                <a:cs typeface="+mn-cs"/>
              </a:rPr>
              <a:t>Sie besagt, dass die Erde als Ganzes wie ein Lebewesen ist, ein sog. Superorganismus mit der Fähigkeit zur Selbstregulation. </a:t>
            </a:r>
          </a:p>
          <a:p>
            <a:r>
              <a:rPr lang="de-DE" sz="1200" kern="1200">
                <a:solidFill>
                  <a:schemeClr val="tx1"/>
                </a:solidFill>
                <a:effectLst/>
                <a:latin typeface="+mn-lt"/>
                <a:ea typeface="+mn-ea"/>
                <a:cs typeface="+mn-cs"/>
              </a:rPr>
              <a:t>Ähnlich wie ein Bienenstock in einem gewissen Rahmen seine Temperatur stabil hält, obwohl die einzelne Biene als Insekt ihre Körpertemperatur nicht regulieren kann.</a:t>
            </a:r>
          </a:p>
          <a:p>
            <a:r>
              <a:rPr lang="de-DE" sz="1200" kern="1200">
                <a:solidFill>
                  <a:schemeClr val="tx1"/>
                </a:solidFill>
                <a:effectLst/>
                <a:latin typeface="+mn-lt"/>
                <a:ea typeface="+mn-ea"/>
                <a:cs typeface="+mn-cs"/>
              </a:rPr>
              <a:t>D.h. wir Menschen sind Teil eines größeren Ganzen: unseres lebendigen Planeten Erde. </a:t>
            </a:r>
          </a:p>
        </p:txBody>
      </p:sp>
      <p:sp>
        <p:nvSpPr>
          <p:cNvPr id="4" name="Foliennummernplatzhalter 3"/>
          <p:cNvSpPr>
            <a:spLocks noGrp="1"/>
          </p:cNvSpPr>
          <p:nvPr>
            <p:ph type="sldNum" sz="quarter" idx="10"/>
          </p:nvPr>
        </p:nvSpPr>
        <p:spPr/>
        <p:txBody>
          <a:bodyPr/>
          <a:lstStyle/>
          <a:p>
            <a:fld id="{CF23A716-6859-E743-A071-439568EA93C3}" type="slidenum">
              <a:rPr lang="en-GB" smtClean="0"/>
              <a:t>10</a:t>
            </a:fld>
            <a:endParaRPr lang="en-GB"/>
          </a:p>
        </p:txBody>
      </p:sp>
    </p:spTree>
    <p:extLst>
      <p:ext uri="{BB962C8B-B14F-4D97-AF65-F5344CB8AC3E}">
        <p14:creationId xmlns:p14="http://schemas.microsoft.com/office/powerpoint/2010/main" val="1831222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Nun zur</a:t>
            </a:r>
            <a:r>
              <a:rPr lang="de-DE" altLang="x-none" baseline="0"/>
              <a:t> Krankengeschichte.</a:t>
            </a:r>
            <a:endParaRPr lang="de-DE" altLang="x-none"/>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C713B72-78A5-3843-87BA-6E5F3C559937}" type="slidenum">
              <a:rPr lang="en-GB" altLang="x-none"/>
              <a:pPr fontAlgn="base">
                <a:spcBef>
                  <a:spcPct val="0"/>
                </a:spcBef>
                <a:spcAft>
                  <a:spcPct val="0"/>
                </a:spcAft>
              </a:pPr>
              <a:t>11</a:t>
            </a:fld>
            <a:endParaRPr lang="en-GB" altLang="x-non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fontAlgn="auto">
              <a:spcBef>
                <a:spcPts val="0"/>
              </a:spcBef>
              <a:spcAft>
                <a:spcPts val="0"/>
              </a:spcAft>
              <a:defRPr/>
            </a:pPr>
            <a:r>
              <a:rPr lang="de-DE"/>
              <a:t>Welche Symptome hat die Patientin? </a:t>
            </a:r>
          </a:p>
          <a:p>
            <a:pPr marL="228600" indent="-228600" fontAlgn="auto">
              <a:spcBef>
                <a:spcPts val="0"/>
              </a:spcBef>
              <a:spcAft>
                <a:spcPts val="0"/>
              </a:spcAft>
              <a:buFont typeface="+mj-lt"/>
              <a:buAutoNum type="arabicPeriod"/>
              <a:defRPr/>
            </a:pPr>
            <a:r>
              <a:rPr lang="de-DE" smtClean="0"/>
              <a:t>Zum einen der Klimawandel. </a:t>
            </a:r>
            <a:r>
              <a:rPr lang="de-DE"/>
              <a:t>Die Erde hat Fieber, es wird wärmer und das Wetter wird v.a. auch variabler und weniger vorhersehbar mit mehr Extremereignissen. Z.B. Mehr Hitze und Trockenheit</a:t>
            </a:r>
            <a:r>
              <a:rPr lang="de-DE" baseline="0"/>
              <a:t> und </a:t>
            </a:r>
            <a:r>
              <a:rPr lang="de-DE"/>
              <a:t>dadurch mehr Brände, aber auch mehr Starkregen. Und durch die Erwärmung schmelzen Polareis, Gletscher und Permafrostböden. </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3B812E4-42E8-7947-AA41-1E97AB4C47DB}" type="slidenum">
              <a:rPr lang="en-GB" altLang="x-none"/>
              <a:pPr fontAlgn="base">
                <a:spcBef>
                  <a:spcPct val="0"/>
                </a:spcBef>
                <a:spcAft>
                  <a:spcPct val="0"/>
                </a:spcAft>
              </a:pPr>
              <a:t>12</a:t>
            </a:fld>
            <a:endParaRPr lang="en-GB" altLang="x-none"/>
          </a:p>
        </p:txBody>
      </p:sp>
    </p:spTree>
    <p:extLst>
      <p:ext uri="{BB962C8B-B14F-4D97-AF65-F5344CB8AC3E}">
        <p14:creationId xmlns:p14="http://schemas.microsoft.com/office/powerpoint/2010/main" val="1244369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Hier die Fieberkurve, dargestellt mit farbigen Streifen. Blau ist unterm globalen Mittelwelt und rot überm Mittelwert seit 1850. </a:t>
            </a:r>
          </a:p>
          <a:p>
            <a:pPr>
              <a:spcBef>
                <a:spcPct val="0"/>
              </a:spcBef>
            </a:pPr>
            <a:r>
              <a:rPr lang="de-DE" altLang="x-none"/>
              <a:t>Man braucht</a:t>
            </a:r>
            <a:r>
              <a:rPr lang="de-DE" altLang="x-none" baseline="0"/>
              <a:t> hier keine Statistik, um zu sehen, dass das ein deutlicher Anstieg ist. Bisher um 1,1 oder 1,2 Grad global.  </a:t>
            </a:r>
          </a:p>
          <a:p>
            <a:pPr>
              <a:spcBef>
                <a:spcPct val="0"/>
              </a:spcBef>
            </a:pPr>
            <a:endParaRPr lang="de-DE" altLang="x-none" baseline="0"/>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CEC1240-6CB9-5E4A-B306-B22CF90423D5}" type="slidenum">
              <a:rPr lang="en-GB" altLang="x-none"/>
              <a:pPr fontAlgn="base">
                <a:spcBef>
                  <a:spcPct val="0"/>
                </a:spcBef>
                <a:spcAft>
                  <a:spcPct val="0"/>
                </a:spcAft>
              </a:pPr>
              <a:t>13</a:t>
            </a:fld>
            <a:endParaRPr lang="en-GB" altLang="x-none"/>
          </a:p>
        </p:txBody>
      </p:sp>
    </p:spTree>
    <p:extLst>
      <p:ext uri="{BB962C8B-B14F-4D97-AF65-F5344CB8AC3E}">
        <p14:creationId xmlns:p14="http://schemas.microsoft.com/office/powerpoint/2010/main" val="732686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a:t>
            </a:r>
            <a:r>
              <a:rPr lang="en-GB" altLang="x-none" baseline="0"/>
              <a:t> </a:t>
            </a:r>
            <a:r>
              <a:rPr lang="en-GB" altLang="x-none"/>
              <a:t>die Kurve des wichtigsten Treibhausgases Kohlendioxid / CO2 über die letzten 300 Jahre: </a:t>
            </a:r>
            <a:r>
              <a:rPr lang="en-GB"/>
              <a:t>vor der Industrialisierung war die Konzentration 280, jetzt ist sie über 420 ppm. Als ich die Folien 2019 erstellt hatte, war es noch 410.</a:t>
            </a:r>
            <a:r>
              <a:rPr lang="en-GB" baseline="0"/>
              <a:t> </a:t>
            </a:r>
            <a:r>
              <a:rPr lang="en-GB" altLang="x-none"/>
              <a:t> </a:t>
            </a:r>
          </a:p>
        </p:txBody>
      </p:sp>
      <p:sp>
        <p:nvSpPr>
          <p:cNvPr id="4198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345C424-CF11-8C4E-981F-F187C99F1B96}" type="slidenum">
              <a:rPr lang="en-GB" altLang="x-none"/>
              <a:pPr fontAlgn="base">
                <a:spcBef>
                  <a:spcPct val="0"/>
                </a:spcBef>
                <a:spcAft>
                  <a:spcPct val="0"/>
                </a:spcAft>
              </a:pPr>
              <a:t>14</a:t>
            </a:fld>
            <a:endParaRPr lang="en-GB" altLang="x-none"/>
          </a:p>
        </p:txBody>
      </p:sp>
    </p:spTree>
    <p:extLst>
      <p:ext uri="{BB962C8B-B14F-4D97-AF65-F5344CB8AC3E}">
        <p14:creationId xmlns:p14="http://schemas.microsoft.com/office/powerpoint/2010/main" val="335925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Das sind die letzten 10.000 Jahre,</a:t>
            </a:r>
            <a:r>
              <a:rPr lang="en-GB" baseline="0"/>
              <a:t> das Holozän, eine sehr stabile Periode. </a:t>
            </a:r>
            <a:r>
              <a:rPr lang="en-GB" baseline="0">
                <a:sym typeface="Wingdings"/>
              </a:rPr>
              <a:t>Hier der Anstieg.</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15</a:t>
            </a:fld>
            <a:endParaRPr lang="en-GB"/>
          </a:p>
        </p:txBody>
      </p:sp>
    </p:spTree>
    <p:extLst>
      <p:ext uri="{BB962C8B-B14F-4D97-AF65-F5344CB8AC3E}">
        <p14:creationId xmlns:p14="http://schemas.microsoft.com/office/powerpoint/2010/main" val="158994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ct val="0"/>
              </a:spcBef>
            </a:pPr>
            <a:r>
              <a:rPr lang="en-GB" altLang="x-none"/>
              <a:t>Und</a:t>
            </a:r>
            <a:r>
              <a:rPr lang="en-GB" altLang="x-none" baseline="0"/>
              <a:t> hier die</a:t>
            </a:r>
            <a:r>
              <a:rPr lang="en-GB" altLang="x-none"/>
              <a:t> letzten 800.000 Jahren, während Eiszeiten und Zwischeneiszeiten. Hier der aktuelle Anstieg</a:t>
            </a:r>
            <a:r>
              <a:rPr lang="en-GB" altLang="x-none" baseline="0"/>
              <a:t> – ähnlich viel wie der Unterschied zu einer Eiszeit</a:t>
            </a:r>
            <a:r>
              <a:rPr lang="en-GB" altLang="x-none"/>
              <a:t>. </a:t>
            </a:r>
          </a:p>
        </p:txBody>
      </p:sp>
      <p:sp>
        <p:nvSpPr>
          <p:cNvPr id="4" name="Foliennummernplatzhalter 3"/>
          <p:cNvSpPr>
            <a:spLocks noGrp="1"/>
          </p:cNvSpPr>
          <p:nvPr>
            <p:ph type="sldNum" sz="quarter" idx="10"/>
          </p:nvPr>
        </p:nvSpPr>
        <p:spPr/>
        <p:txBody>
          <a:bodyPr/>
          <a:lstStyle/>
          <a:p>
            <a:fld id="{CF23A716-6859-E743-A071-439568EA93C3}" type="slidenum">
              <a:rPr lang="en-GB" smtClean="0"/>
              <a:t>16</a:t>
            </a:fld>
            <a:endParaRPr lang="en-GB"/>
          </a:p>
        </p:txBody>
      </p:sp>
    </p:spTree>
    <p:extLst>
      <p:ext uri="{BB962C8B-B14F-4D97-AF65-F5344CB8AC3E}">
        <p14:creationId xmlns:p14="http://schemas.microsoft.com/office/powerpoint/2010/main" val="361283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marL="0" indent="0" fontAlgn="auto">
              <a:spcBef>
                <a:spcPts val="0"/>
              </a:spcBef>
              <a:spcAft>
                <a:spcPts val="0"/>
              </a:spcAft>
              <a:buFont typeface="+mj-lt"/>
              <a:buNone/>
              <a:defRPr/>
            </a:pPr>
            <a:r>
              <a:rPr lang="de-DE"/>
              <a:t>2.</a:t>
            </a:r>
            <a:r>
              <a:rPr lang="de-DE" baseline="0"/>
              <a:t> </a:t>
            </a:r>
            <a:r>
              <a:rPr lang="de-DE"/>
              <a:t>Symptom: Verschmutzung. Abfallprodukte sammeln sich in Luft, Wasser und Böden an. Schadstoffe aus Verbrennungen, Chemikalien und Dünger aus der Landwirtschaft sowie immer mehr Plastikmüll</a:t>
            </a:r>
            <a:r>
              <a:rPr lang="de-DE" smtClean="0"/>
              <a:t>.</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3B812E4-42E8-7947-AA41-1E97AB4C47DB}" type="slidenum">
              <a:rPr lang="en-GB" altLang="x-none"/>
              <a:pPr fontAlgn="base">
                <a:spcBef>
                  <a:spcPct val="0"/>
                </a:spcBef>
                <a:spcAft>
                  <a:spcPct val="0"/>
                </a:spcAft>
              </a:pPr>
              <a:t>17</a:t>
            </a:fld>
            <a:endParaRPr lang="en-GB" altLang="x-none"/>
          </a:p>
        </p:txBody>
      </p:sp>
    </p:spTree>
    <p:extLst>
      <p:ext uri="{BB962C8B-B14F-4D97-AF65-F5344CB8AC3E}">
        <p14:creationId xmlns:p14="http://schemas.microsoft.com/office/powerpoint/2010/main" val="142870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 einige Impressionen.</a:t>
            </a:r>
          </a:p>
        </p:txBody>
      </p:sp>
      <p:sp>
        <p:nvSpPr>
          <p:cNvPr id="4813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85B9DCF-2E7E-3D47-926A-09DAEC55D36E}" type="slidenum">
              <a:rPr lang="en-GB" altLang="x-none"/>
              <a:pPr fontAlgn="base">
                <a:spcBef>
                  <a:spcPct val="0"/>
                </a:spcBef>
                <a:spcAft>
                  <a:spcPct val="0"/>
                </a:spcAft>
              </a:pPr>
              <a:t>18</a:t>
            </a:fld>
            <a:endParaRPr lang="en-GB" altLang="x-none"/>
          </a:p>
        </p:txBody>
      </p:sp>
    </p:spTree>
    <p:extLst>
      <p:ext uri="{BB962C8B-B14F-4D97-AF65-F5344CB8AC3E}">
        <p14:creationId xmlns:p14="http://schemas.microsoft.com/office/powerpoint/2010/main" val="16370207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Ein Foto aus dem Film “Midway”. Selbst auf dieser abgelegenen pazifischen Insel sterben die Küken der Albatrosse, weil sie den Bauch voller Plastikmüll haben.</a:t>
            </a:r>
          </a:p>
        </p:txBody>
      </p:sp>
      <p:sp>
        <p:nvSpPr>
          <p:cNvPr id="501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E3E6747A-083C-AC4A-B972-72DE13AFC923}" type="slidenum">
              <a:rPr lang="en-GB" altLang="x-none"/>
              <a:pPr fontAlgn="base">
                <a:spcBef>
                  <a:spcPct val="0"/>
                </a:spcBef>
                <a:spcAft>
                  <a:spcPct val="0"/>
                </a:spcAft>
              </a:pPr>
              <a:t>19</a:t>
            </a:fld>
            <a:endParaRPr lang="en-GB" altLang="x-none"/>
          </a:p>
        </p:txBody>
      </p:sp>
    </p:spTree>
    <p:extLst>
      <p:ext uri="{BB962C8B-B14F-4D97-AF65-F5344CB8AC3E}">
        <p14:creationId xmlns:p14="http://schemas.microsoft.com/office/powerpoint/2010/main" val="105935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Planet Erde beim Arzt. &gt;&gt;&gt; Der Witz geht dann so weiter: “Keine Sorge, das geht vorbei!”</a:t>
            </a:r>
          </a:p>
        </p:txBody>
      </p:sp>
      <p:sp>
        <p:nvSpPr>
          <p:cNvPr id="71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661019B-50EC-E84A-953B-E800D7DEA510}" type="slidenum">
              <a:rPr lang="en-GB" altLang="x-none"/>
              <a:pPr fontAlgn="base">
                <a:spcBef>
                  <a:spcPct val="0"/>
                </a:spcBef>
                <a:spcAft>
                  <a:spcPct val="0"/>
                </a:spcAft>
              </a:pPr>
              <a:t>2</a:t>
            </a:fld>
            <a:endParaRPr lang="en-GB" altLang="x-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de-DE" smtClean="0"/>
              <a:t>3.</a:t>
            </a:r>
            <a:r>
              <a:rPr lang="de-DE" baseline="0" smtClean="0"/>
              <a:t> Symptom ist der</a:t>
            </a:r>
            <a:r>
              <a:rPr lang="de-DE" smtClean="0"/>
              <a:t> Verlust von Biodiversität. Natürliche Ökosysteme verändern sich oder verschwinden mitsamt ihren Arten</a:t>
            </a:r>
            <a:r>
              <a:rPr lang="en-GB" altLang="x-none"/>
              <a:t>.</a:t>
            </a:r>
            <a:r>
              <a:rPr lang="de-DE" smtClean="0"/>
              <a:t> </a:t>
            </a:r>
          </a:p>
          <a:p>
            <a:pPr marL="0" marR="0" indent="0" algn="l" defTabSz="914400" rtl="0" eaLnBrk="1" fontAlgn="auto" latinLnBrk="0" hangingPunct="1">
              <a:lnSpc>
                <a:spcPct val="100000"/>
              </a:lnSpc>
              <a:spcBef>
                <a:spcPts val="0"/>
              </a:spcBef>
              <a:spcAft>
                <a:spcPts val="0"/>
              </a:spcAft>
              <a:buClrTx/>
              <a:buSzTx/>
              <a:buFont typeface="+mj-lt"/>
              <a:buNone/>
              <a:tabLst/>
              <a:defRPr/>
            </a:pPr>
            <a:r>
              <a:rPr lang="de-DE" smtClean="0"/>
              <a:t>Wildtierbestände schrumpfen massiv</a:t>
            </a:r>
            <a:r>
              <a:rPr lang="de-DE" baseline="0" smtClean="0"/>
              <a:t> </a:t>
            </a:r>
            <a:r>
              <a:rPr lang="de-DE" smtClean="0"/>
              <a:t>und zahlreiche Arten sterben aus.</a:t>
            </a: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3B812E4-42E8-7947-AA41-1E97AB4C47DB}" type="slidenum">
              <a:rPr lang="en-GB" altLang="x-none"/>
              <a:pPr fontAlgn="base">
                <a:spcBef>
                  <a:spcPct val="0"/>
                </a:spcBef>
                <a:spcAft>
                  <a:spcPct val="0"/>
                </a:spcAft>
              </a:pPr>
              <a:t>20</a:t>
            </a:fld>
            <a:endParaRPr lang="en-GB" altLang="x-none"/>
          </a:p>
        </p:txBody>
      </p:sp>
    </p:spTree>
    <p:extLst>
      <p:ext uri="{BB962C8B-B14F-4D97-AF65-F5344CB8AC3E}">
        <p14:creationId xmlns:p14="http://schemas.microsoft.com/office/powerpoint/2010/main" val="84238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 einige Bilder von der Erdoberfläche</a:t>
            </a:r>
            <a:r>
              <a:rPr lang="en-GB" baseline="0"/>
              <a:t>.</a:t>
            </a:r>
            <a:endParaRPr lang="en-GB"/>
          </a:p>
          <a:p>
            <a:pPr>
              <a:spcBef>
                <a:spcPct val="0"/>
              </a:spcBef>
            </a:pPr>
            <a:endParaRPr lang="en-GB" altLang="x-none"/>
          </a:p>
        </p:txBody>
      </p:sp>
      <p:sp>
        <p:nvSpPr>
          <p:cNvPr id="522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971A72E-C3F1-074D-9F7A-5F9764879BEA}" type="slidenum">
              <a:rPr lang="en-GB" altLang="x-none"/>
              <a:pPr fontAlgn="base">
                <a:spcBef>
                  <a:spcPct val="0"/>
                </a:spcBef>
                <a:spcAft>
                  <a:spcPct val="0"/>
                </a:spcAft>
              </a:pPr>
              <a:t>21</a:t>
            </a:fld>
            <a:endParaRPr lang="en-GB" altLang="x-none"/>
          </a:p>
        </p:txBody>
      </p:sp>
    </p:spTree>
    <p:extLst>
      <p:ext uri="{BB962C8B-B14F-4D97-AF65-F5344CB8AC3E}">
        <p14:creationId xmlns:p14="http://schemas.microsoft.com/office/powerpoint/2010/main" val="513897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Das Artensterben betrifft große Säugetiere wie Nashörner und Menschenaffen, aber auch sehr stark die Amphibien</a:t>
            </a:r>
            <a:r>
              <a:rPr lang="de-DE" altLang="x-none" baseline="0"/>
              <a:t> und </a:t>
            </a:r>
            <a:r>
              <a:rPr lang="de-DE" altLang="x-none"/>
              <a:t>Insekten,</a:t>
            </a:r>
            <a:r>
              <a:rPr lang="de-DE" altLang="x-none" baseline="0"/>
              <a:t> sowie viele </a:t>
            </a:r>
            <a:r>
              <a:rPr lang="de-DE" altLang="x-none"/>
              <a:t>Pflanzen. </a:t>
            </a:r>
          </a:p>
          <a:p>
            <a:pPr>
              <a:spcBef>
                <a:spcPct val="0"/>
              </a:spcBef>
            </a:pPr>
            <a:r>
              <a:rPr lang="de-DE" altLang="x-none"/>
              <a:t>Unter Wasser bleichen und sterben die artenreichen Korallenriffe. </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455B4BD5-9799-AD48-9302-5058A7FBB766}" type="slidenum">
              <a:rPr lang="en-GB" altLang="x-none"/>
              <a:pPr fontAlgn="base">
                <a:spcBef>
                  <a:spcPct val="0"/>
                </a:spcBef>
                <a:spcAft>
                  <a:spcPct val="0"/>
                </a:spcAft>
              </a:pPr>
              <a:t>22</a:t>
            </a:fld>
            <a:endParaRPr lang="en-GB" altLang="x-none"/>
          </a:p>
        </p:txBody>
      </p:sp>
    </p:spTree>
    <p:extLst>
      <p:ext uri="{BB962C8B-B14F-4D97-AF65-F5344CB8AC3E}">
        <p14:creationId xmlns:p14="http://schemas.microsoft.com/office/powerpoint/2010/main" val="1914131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Mittlerweile</a:t>
            </a:r>
            <a:r>
              <a:rPr lang="en-GB" baseline="0"/>
              <a:t> sind über 90% &gt;&gt;&gt; </a:t>
            </a:r>
          </a:p>
        </p:txBody>
      </p:sp>
      <p:sp>
        <p:nvSpPr>
          <p:cNvPr id="4" name="Foliennummernplatzhalter 3"/>
          <p:cNvSpPr>
            <a:spLocks noGrp="1"/>
          </p:cNvSpPr>
          <p:nvPr>
            <p:ph type="sldNum" sz="quarter" idx="10"/>
          </p:nvPr>
        </p:nvSpPr>
        <p:spPr/>
        <p:txBody>
          <a:bodyPr/>
          <a:lstStyle/>
          <a:p>
            <a:fld id="{CF23A716-6859-E743-A071-439568EA93C3}" type="slidenum">
              <a:rPr lang="en-GB" smtClean="0"/>
              <a:t>23</a:t>
            </a:fld>
            <a:endParaRPr lang="en-GB"/>
          </a:p>
        </p:txBody>
      </p:sp>
    </p:spTree>
    <p:extLst>
      <p:ext uri="{BB962C8B-B14F-4D97-AF65-F5344CB8AC3E}">
        <p14:creationId xmlns:p14="http://schemas.microsoft.com/office/powerpoint/2010/main" val="206092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So sieht die Verteilung heute aus: Menschen, Nutztiere, Wildtiere</a:t>
            </a:r>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24</a:t>
            </a:fld>
            <a:endParaRPr lang="en-GB"/>
          </a:p>
        </p:txBody>
      </p:sp>
    </p:spTree>
    <p:extLst>
      <p:ext uri="{BB962C8B-B14F-4D97-AF65-F5344CB8AC3E}">
        <p14:creationId xmlns:p14="http://schemas.microsoft.com/office/powerpoint/2010/main" val="1201224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Unser Naturverbrauch, unser ökologischer Fußabdruck steigt, weil es 1. mehr Menschen gibt und 2. der Pro-Kopf-Verbrauch stark ansteigt, und sich das multipliziert.</a:t>
            </a:r>
          </a:p>
          <a:p>
            <a:pPr>
              <a:spcBef>
                <a:spcPct val="0"/>
              </a:spcBef>
            </a:pPr>
            <a:r>
              <a:rPr lang="de-DE" altLang="x-none"/>
              <a:t>Hier als Fläche dargestellt. Von 1900</a:t>
            </a:r>
            <a:r>
              <a:rPr lang="de-DE" altLang="x-none" baseline="0"/>
              <a:t> bis </a:t>
            </a:r>
            <a:r>
              <a:rPr lang="de-DE" altLang="x-none"/>
              <a:t>1950</a:t>
            </a:r>
            <a:r>
              <a:rPr lang="de-DE" altLang="x-none" baseline="0"/>
              <a:t> und dann ein massiver Anstieg bis </a:t>
            </a:r>
            <a:r>
              <a:rPr lang="de-DE" altLang="x-none"/>
              <a:t>2010</a:t>
            </a:r>
            <a:r>
              <a:rPr lang="de-DE" altLang="x-none">
                <a:sym typeface="Wingdings" charset="2"/>
              </a:rPr>
              <a:t>, die sog. große Beschleunigung</a:t>
            </a:r>
            <a:r>
              <a:rPr lang="de-DE" altLang="x-none" baseline="0">
                <a:sym typeface="Wingdings" charset="2"/>
              </a:rPr>
              <a:t>.</a:t>
            </a:r>
            <a:endParaRPr lang="de-DE" altLang="x-none"/>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F2ECBBE-B122-3548-B628-22C15F8964C4}" type="slidenum">
              <a:rPr lang="en-GB" altLang="x-none"/>
              <a:pPr fontAlgn="base">
                <a:spcBef>
                  <a:spcPct val="0"/>
                </a:spcBef>
                <a:spcAft>
                  <a:spcPct val="0"/>
                </a:spcAft>
              </a:pPr>
              <a:t>25</a:t>
            </a:fld>
            <a:endParaRPr lang="en-GB" altLang="x-none"/>
          </a:p>
        </p:txBody>
      </p:sp>
    </p:spTree>
    <p:extLst>
      <p:ext uri="{BB962C8B-B14F-4D97-AF65-F5344CB8AC3E}">
        <p14:creationId xmlns:p14="http://schemas.microsoft.com/office/powerpoint/2010/main" val="842076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de-DE" altLang="x-none"/>
              <a:t>Der menschliche Einfluss auf den Planeten ist mittlerweile so umfassend</a:t>
            </a:r>
            <a:r>
              <a:rPr lang="de-DE" altLang="x-none" baseline="0"/>
              <a:t> und </a:t>
            </a:r>
            <a:r>
              <a:rPr lang="de-DE" altLang="x-none"/>
              <a:t>global, dass wir im Zeitalter des Menschen, im Anthropozä</a:t>
            </a:r>
            <a:r>
              <a:rPr lang="de-DE" altLang="x-none" baseline="0"/>
              <a:t>n angekommen sind</a:t>
            </a:r>
            <a:r>
              <a:rPr lang="de-DE" altLang="x-none"/>
              <a:t>.</a:t>
            </a:r>
          </a:p>
        </p:txBody>
      </p:sp>
      <p:sp>
        <p:nvSpPr>
          <p:cNvPr id="4" name="Slide Number Placeholder 3"/>
          <p:cNvSpPr>
            <a:spLocks noGrp="1"/>
          </p:cNvSpPr>
          <p:nvPr>
            <p:ph type="sldNum" sz="quarter" idx="10"/>
          </p:nvPr>
        </p:nvSpPr>
        <p:spPr/>
        <p:txBody>
          <a:bodyPr/>
          <a:lstStyle/>
          <a:p>
            <a:fld id="{CF23A716-6859-E743-A071-439568EA93C3}" type="slidenum">
              <a:rPr lang="en-GB" smtClean="0"/>
              <a:t>26</a:t>
            </a:fld>
            <a:endParaRPr lang="en-GB"/>
          </a:p>
        </p:txBody>
      </p:sp>
    </p:spTree>
    <p:extLst>
      <p:ext uri="{BB962C8B-B14F-4D97-AF65-F5344CB8AC3E}">
        <p14:creationId xmlns:p14="http://schemas.microsoft.com/office/powerpoint/2010/main" val="140304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Wie steht es um die Gesundheit der Menschen selbst auf dem Planeten?</a:t>
            </a:r>
          </a:p>
          <a:p>
            <a:r>
              <a:rPr lang="en-GB"/>
              <a:t>Der zunehmende</a:t>
            </a:r>
            <a:r>
              <a:rPr lang="en-GB" baseline="0"/>
              <a:t> Wohlstand weltweit hat einerseits zu großen Verbesserungen für Milliarden Menschen geführt. Die Kindersterblichkeit ist stark gesunken und die Lebenserwartung deutlich gestiegen. D</a:t>
            </a:r>
            <a:r>
              <a:rPr lang="de-DE" baseline="0"/>
              <a:t>ie Geburtenzahl pro Frau hat sich auf 2-3 stabilisiert und das Bevölkerungswachstum flacht daher ab. </a:t>
            </a:r>
            <a:endParaRPr lang="en-GB" baseline="0"/>
          </a:p>
          <a:p>
            <a:r>
              <a:rPr lang="en-GB" baseline="0"/>
              <a:t>Etwa 1 Mrd Menschen leben aber noch in extremer Armut. Über 800 Mio. hungern. Jedes Jahr sterben 5 Mio Kinder an Krankheiten, die vermeidbar oder leicht behandelbar wären. </a:t>
            </a:r>
          </a:p>
          <a:p>
            <a:r>
              <a:rPr lang="en-GB" baseline="0"/>
              <a:t>Gleichzeitig sind mittlerweile über 2 Mrd Menschen übergewichtig, in der Folge nehmen Diabetes und Herz-Kreislauf-Erkankungen weltweit rasant zu.  </a:t>
            </a:r>
          </a:p>
          <a:p>
            <a:r>
              <a:rPr lang="en-GB" baseline="0"/>
              <a:t>Und Pandemien sind eine Bedrohung für die menschliche Gesundheit, einschließlich Influenza, HIV und jetzt COVID.</a:t>
            </a:r>
          </a:p>
        </p:txBody>
      </p:sp>
      <p:sp>
        <p:nvSpPr>
          <p:cNvPr id="4" name="Foliennummernplatzhalter 3"/>
          <p:cNvSpPr>
            <a:spLocks noGrp="1"/>
          </p:cNvSpPr>
          <p:nvPr>
            <p:ph type="sldNum" sz="quarter" idx="10"/>
          </p:nvPr>
        </p:nvSpPr>
        <p:spPr/>
        <p:txBody>
          <a:bodyPr/>
          <a:lstStyle/>
          <a:p>
            <a:fld id="{CF23A716-6859-E743-A071-439568EA93C3}" type="slidenum">
              <a:rPr lang="en-GB" smtClean="0"/>
              <a:t>27</a:t>
            </a:fld>
            <a:endParaRPr lang="en-GB"/>
          </a:p>
        </p:txBody>
      </p:sp>
    </p:spTree>
    <p:extLst>
      <p:ext uri="{BB962C8B-B14F-4D97-AF65-F5344CB8AC3E}">
        <p14:creationId xmlns:p14="http://schemas.microsoft.com/office/powerpoint/2010/main" val="508626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Nun zu Diagnose</a:t>
            </a:r>
            <a:r>
              <a:rPr lang="de-DE" altLang="x-none" baseline="0"/>
              <a:t> und Prognose.</a:t>
            </a:r>
            <a:endParaRPr lang="de-DE" altLang="x-none"/>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560E6AB-ED9A-EB4E-8AC6-8A23424D2F46}" type="slidenum">
              <a:rPr lang="en-GB" altLang="x-none"/>
              <a:pPr fontAlgn="base">
                <a:spcBef>
                  <a:spcPct val="0"/>
                </a:spcBef>
                <a:spcAft>
                  <a:spcPct val="0"/>
                </a:spcAft>
              </a:pPr>
              <a:t>28</a:t>
            </a:fld>
            <a:endParaRPr lang="en-GB" altLang="x-non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Dabei helfen die planetaren Grenzen oder Leitplanken.</a:t>
            </a:r>
            <a:r>
              <a:rPr lang="de-DE" altLang="x-none" baseline="0"/>
              <a:t> </a:t>
            </a:r>
            <a:r>
              <a:rPr lang="de-DE" altLang="x-none"/>
              <a:t>Wissenschaftler haben für verschiedene Systeme des Planeten messbare Indikatoren und Grenzwerte definiert. </a:t>
            </a:r>
          </a:p>
          <a:p>
            <a:pPr>
              <a:spcBef>
                <a:spcPct val="0"/>
              </a:spcBef>
            </a:pPr>
            <a:r>
              <a:rPr lang="de-DE" altLang="x-none"/>
              <a:t>Ähnlich wie in der Medizin die diagnostischen Parameter, die zeigen, wie weit bestimmte Körperfunktionen aus dem Ruder laufen.</a:t>
            </a:r>
          </a:p>
          <a:p>
            <a:pPr>
              <a:spcBef>
                <a:spcPct val="0"/>
              </a:spcBef>
            </a:pPr>
            <a:r>
              <a:rPr lang="de-DE" altLang="x-none"/>
              <a:t>Einige der planetaren Grenzwerte haben wir schon überschritten, z.B. beim Artensterben, und beim Klima und Landverbrauch sind wir gerade dabei. </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3048B725-6154-C548-B27B-C7876C7442BA}" type="slidenum">
              <a:rPr lang="en-GB" altLang="x-none"/>
              <a:pPr fontAlgn="base">
                <a:spcBef>
                  <a:spcPct val="0"/>
                </a:spcBef>
                <a:spcAft>
                  <a:spcPct val="0"/>
                </a:spcAft>
              </a:pPr>
              <a:t>29</a:t>
            </a:fld>
            <a:endParaRPr lang="en-GB" altLang="x-none"/>
          </a:p>
        </p:txBody>
      </p:sp>
    </p:spTree>
    <p:extLst>
      <p:ext uri="{BB962C8B-B14F-4D97-AF65-F5344CB8AC3E}">
        <p14:creationId xmlns:p14="http://schemas.microsoft.com/office/powerpoint/2010/main" val="1016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a:lstStyle/>
          <a:p>
            <a:pPr fontAlgn="auto">
              <a:spcBef>
                <a:spcPts val="0"/>
              </a:spcBef>
              <a:spcAft>
                <a:spcPts val="0"/>
              </a:spcAft>
              <a:defRPr/>
            </a:pPr>
            <a:r>
              <a:rPr lang="de-DE"/>
              <a:t>Was erwartet Sie?</a:t>
            </a:r>
          </a:p>
          <a:p>
            <a:pPr marL="171450" indent="-171450" fontAlgn="auto">
              <a:spcBef>
                <a:spcPts val="0"/>
              </a:spcBef>
              <a:spcAft>
                <a:spcPts val="0"/>
              </a:spcAft>
              <a:buFont typeface="Arial" charset="0"/>
              <a:buChar char="•"/>
              <a:defRPr/>
            </a:pPr>
            <a:r>
              <a:rPr lang="de-DE"/>
              <a:t>Zunächst erkläre ich</a:t>
            </a:r>
            <a:r>
              <a:rPr lang="de-DE" baseline="0"/>
              <a:t> ganz kurz was mit </a:t>
            </a:r>
            <a:r>
              <a:rPr lang="de-DE"/>
              <a:t>„Planetary Health“ gemeint ist.</a:t>
            </a:r>
          </a:p>
          <a:p>
            <a:pPr fontAlgn="auto">
              <a:spcBef>
                <a:spcPts val="0"/>
              </a:spcBef>
              <a:spcAft>
                <a:spcPts val="0"/>
              </a:spcAft>
              <a:defRPr/>
            </a:pPr>
            <a:r>
              <a:rPr lang="de-DE"/>
              <a:t>Dann schauen wir gemeinsam mit der medizinischen Brille auf den Planeten Erde (Stethoskop): </a:t>
            </a:r>
          </a:p>
          <a:p>
            <a:pPr marL="171450" indent="-171450" fontAlgn="auto">
              <a:spcBef>
                <a:spcPts val="0"/>
              </a:spcBef>
              <a:spcAft>
                <a:spcPts val="0"/>
              </a:spcAft>
              <a:buFont typeface="Arial" charset="0"/>
              <a:buChar char="•"/>
              <a:defRPr/>
            </a:pPr>
            <a:r>
              <a:rPr lang="de-DE"/>
              <a:t>Wir erheben eine Anamnese mitsamt Befunden.</a:t>
            </a:r>
          </a:p>
          <a:p>
            <a:pPr marL="171450" indent="-171450" fontAlgn="auto">
              <a:spcBef>
                <a:spcPts val="0"/>
              </a:spcBef>
              <a:spcAft>
                <a:spcPts val="0"/>
              </a:spcAft>
              <a:buFont typeface="Arial" charset="0"/>
              <a:buChar char="•"/>
              <a:defRPr/>
            </a:pPr>
            <a:r>
              <a:rPr lang="de-DE"/>
              <a:t>Dann stellen wir eine Diagnose und erörtern die Prognose. </a:t>
            </a:r>
          </a:p>
          <a:p>
            <a:pPr marL="171450" indent="-171450" fontAlgn="auto">
              <a:spcBef>
                <a:spcPts val="0"/>
              </a:spcBef>
              <a:spcAft>
                <a:spcPts val="0"/>
              </a:spcAft>
              <a:buFont typeface="Arial" charset="0"/>
              <a:buChar char="•"/>
              <a:defRPr/>
            </a:pPr>
            <a:r>
              <a:rPr lang="de-DE"/>
              <a:t>Und schließlich widmen wir uns den Therapieoptionen. </a:t>
            </a:r>
          </a:p>
        </p:txBody>
      </p:sp>
      <p:sp>
        <p:nvSpPr>
          <p:cNvPr id="92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2CF930E-B57A-B242-8139-1363DB37AB87}" type="slidenum">
              <a:rPr lang="en-GB" altLang="x-none"/>
              <a:pPr fontAlgn="base">
                <a:spcBef>
                  <a:spcPct val="0"/>
                </a:spcBef>
                <a:spcAft>
                  <a:spcPct val="0"/>
                </a:spcAft>
              </a:pPr>
              <a:t>3</a:t>
            </a:fld>
            <a:endParaRPr lang="en-GB" altLang="x-non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Es ist wichtig zu verstehen, dass vieles im Körper und in der Natur </a:t>
            </a:r>
            <a:r>
              <a:rPr lang="de-DE" altLang="x-none" b="0"/>
              <a:t>nicht linear </a:t>
            </a:r>
            <a:r>
              <a:rPr lang="de-DE" altLang="x-none"/>
              <a:t>ist. </a:t>
            </a:r>
          </a:p>
          <a:p>
            <a:pPr>
              <a:spcBef>
                <a:spcPct val="0"/>
              </a:spcBef>
            </a:pPr>
            <a:r>
              <a:rPr lang="de-DE" altLang="x-none"/>
              <a:t>Zunächst puffert das System die Störung ab und nichts passiert, aber wenn ein gewisser Punkt überschritten wird, kippt das System, wie dieser Bleistift. </a:t>
            </a:r>
          </a:p>
          <a:p>
            <a:pPr>
              <a:spcBef>
                <a:spcPct val="0"/>
              </a:spcBef>
            </a:pPr>
            <a:r>
              <a:rPr lang="de-DE" altLang="x-none"/>
              <a:t>Und manchmal hängt ein ganzes Domino dran und das nächste System kippt gleich mit um. </a:t>
            </a:r>
          </a:p>
          <a:p>
            <a:pPr>
              <a:spcBef>
                <a:spcPct val="0"/>
              </a:spcBef>
            </a:pPr>
            <a:r>
              <a:rPr lang="de-DE" altLang="x-none"/>
              <a:t>Ein Beispiel: Das Grönlandeis schmilzt durch die Erwärmung und je dünner es wird, umso mehr ist es wärmerer Luft ausgesetzt und ab einem gewissen Punkt schmilzt es dann komplett ab. Das führt langfristig zu 7 m Meeresspiegelanstieg. </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3E4D05E5-04DD-9943-9966-278196235AE3}" type="slidenum">
              <a:rPr lang="en-GB" altLang="x-none"/>
              <a:pPr fontAlgn="base">
                <a:spcBef>
                  <a:spcPct val="0"/>
                </a:spcBef>
                <a:spcAft>
                  <a:spcPct val="0"/>
                </a:spcAft>
              </a:pPr>
              <a:t>30</a:t>
            </a:fld>
            <a:endParaRPr lang="en-GB" altLang="x-non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Damit sind wir schon bei der </a:t>
            </a:r>
            <a:r>
              <a:rPr lang="de-DE" sz="1200" b="0" kern="1200">
                <a:solidFill>
                  <a:schemeClr val="tx1"/>
                </a:solidFill>
                <a:effectLst/>
                <a:latin typeface="+mn-lt"/>
                <a:ea typeface="+mn-ea"/>
                <a:cs typeface="+mn-cs"/>
              </a:rPr>
              <a:t>Prognose</a:t>
            </a:r>
            <a:r>
              <a:rPr lang="de-DE" sz="1200" kern="1200">
                <a:solidFill>
                  <a:schemeClr val="tx1"/>
                </a:solidFill>
                <a:effectLst/>
                <a:latin typeface="+mn-lt"/>
                <a:ea typeface="+mn-ea"/>
                <a:cs typeface="+mn-cs"/>
              </a:rPr>
              <a:t> – was sind die möglichen Folgen?</a:t>
            </a:r>
          </a:p>
          <a:p>
            <a:pPr lvl="0"/>
            <a:r>
              <a:rPr lang="de-DE" sz="1200" kern="1200">
                <a:solidFill>
                  <a:schemeClr val="tx1"/>
                </a:solidFill>
                <a:effectLst/>
                <a:latin typeface="+mn-lt"/>
                <a:ea typeface="+mn-ea"/>
                <a:cs typeface="+mn-cs"/>
              </a:rPr>
              <a:t>Bei 1.5°C globaler Erwärmung sind sie gravierend, aber vielleicht noch beherrschbar.</a:t>
            </a:r>
          </a:p>
          <a:p>
            <a:pPr lvl="0"/>
            <a:r>
              <a:rPr lang="de-DE" sz="1200" kern="1200">
                <a:solidFill>
                  <a:schemeClr val="tx1"/>
                </a:solidFill>
                <a:effectLst/>
                <a:latin typeface="+mn-lt"/>
                <a:ea typeface="+mn-ea"/>
                <a:cs typeface="+mn-cs"/>
              </a:rPr>
              <a:t>Bei 2°C stehen die Chancen schon deutlich schlechter.</a:t>
            </a:r>
          </a:p>
          <a:p>
            <a:pPr lvl="0"/>
            <a:r>
              <a:rPr lang="de-DE" sz="1200" kern="1200">
                <a:solidFill>
                  <a:schemeClr val="tx1"/>
                </a:solidFill>
                <a:effectLst/>
                <a:latin typeface="+mn-lt"/>
                <a:ea typeface="+mn-ea"/>
                <a:cs typeface="+mn-cs"/>
              </a:rPr>
              <a:t>Bei 3°C und mehr steigen die Schäden massiv an. Eine erfolgreiche Anpassung der menschlichen Zivilisation an die Bedingungen einer solchen Heißzeit ist eher unwahrscheinlich.</a:t>
            </a:r>
          </a:p>
        </p:txBody>
      </p:sp>
      <p:sp>
        <p:nvSpPr>
          <p:cNvPr id="4" name="Foliennummernplatzhalter 3"/>
          <p:cNvSpPr>
            <a:spLocks noGrp="1"/>
          </p:cNvSpPr>
          <p:nvPr>
            <p:ph type="sldNum" sz="quarter" idx="10"/>
          </p:nvPr>
        </p:nvSpPr>
        <p:spPr/>
        <p:txBody>
          <a:bodyPr/>
          <a:lstStyle/>
          <a:p>
            <a:fld id="{CF23A716-6859-E743-A071-439568EA93C3}" type="slidenum">
              <a:rPr lang="en-GB" smtClean="0"/>
              <a:t>31</a:t>
            </a:fld>
            <a:endParaRPr lang="en-GB"/>
          </a:p>
        </p:txBody>
      </p:sp>
    </p:spTree>
    <p:extLst>
      <p:ext uri="{BB962C8B-B14F-4D97-AF65-F5344CB8AC3E}">
        <p14:creationId xmlns:p14="http://schemas.microsoft.com/office/powerpoint/2010/main" val="1223988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Deswegen ist das zentrale Ziel des Klimaabkommens von Paris, die Erderwärmung auf deutlich unter 2°C zu begrenzen, möglichst auf 1,5°C. </a:t>
            </a:r>
          </a:p>
          <a:p>
            <a:pPr>
              <a:spcBef>
                <a:spcPct val="0"/>
              </a:spcBef>
            </a:pPr>
            <a:r>
              <a:rPr lang="de-DE" altLang="x-none"/>
              <a:t>Momentan</a:t>
            </a:r>
            <a:r>
              <a:rPr lang="de-DE" altLang="x-none" baseline="0"/>
              <a:t> steuern wir jedoch auf 2,7°C zu, selbst wenn ALLE bisherigen Zusagen eingehalten werden, die sind also noch völlig unzureichend und deren Umsetzung erst recht.</a:t>
            </a:r>
          </a:p>
        </p:txBody>
      </p:sp>
      <p:sp>
        <p:nvSpPr>
          <p:cNvPr id="7475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1EF62CF-7BF6-F349-AD8A-1D8E5514D4E9}" type="slidenum">
              <a:rPr lang="en-GB" altLang="x-none"/>
              <a:pPr fontAlgn="base">
                <a:spcBef>
                  <a:spcPct val="0"/>
                </a:spcBef>
                <a:spcAft>
                  <a:spcPct val="0"/>
                </a:spcAft>
              </a:pPr>
              <a:t>32</a:t>
            </a:fld>
            <a:endParaRPr lang="en-GB" altLang="x-none"/>
          </a:p>
        </p:txBody>
      </p:sp>
    </p:spTree>
    <p:extLst>
      <p:ext uri="{BB962C8B-B14F-4D97-AF65-F5344CB8AC3E}">
        <p14:creationId xmlns:p14="http://schemas.microsoft.com/office/powerpoint/2010/main" val="144022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r>
              <a:rPr lang="de-DE" altLang="x-none"/>
              <a:t>Was heißt das jetzt? Die Erde hat schon mehrere Massenaussterben erlebt, das letzte mit</a:t>
            </a:r>
            <a:r>
              <a:rPr lang="de-DE" altLang="x-none" baseline="0"/>
              <a:t> den</a:t>
            </a:r>
            <a:r>
              <a:rPr lang="de-DE" altLang="x-none"/>
              <a:t> Dinosauriern. Der Planet wird überleben. </a:t>
            </a:r>
          </a:p>
          <a:p>
            <a:pPr marL="0" lvl="1">
              <a:spcBef>
                <a:spcPct val="0"/>
              </a:spcBef>
            </a:pPr>
            <a:r>
              <a:rPr lang="de-DE" altLang="x-none"/>
              <a:t>Es geht also um die Tiere, die jetzt leben, wie Korallen, Bienen und Schimpansen, sowie Pflanzen, Pilze, usw.</a:t>
            </a:r>
          </a:p>
          <a:p>
            <a:pPr marL="0" lvl="1">
              <a:spcBef>
                <a:spcPct val="0"/>
              </a:spcBef>
            </a:pPr>
            <a:r>
              <a:rPr lang="de-DE" altLang="x-none"/>
              <a:t>Und vor allem geht um uns MENSCHEN, um unser Überleben, unser Wohlergehen, unsere zivilisatorischen Errungenschaften, den Erhalt von Freiheit und Frieden, bei einer Weltbevölkerung von nun fast</a:t>
            </a:r>
            <a:r>
              <a:rPr lang="de-DE" altLang="x-none" baseline="0"/>
              <a:t> </a:t>
            </a:r>
            <a:r>
              <a:rPr lang="de-DE" altLang="x-none"/>
              <a:t>8 Mrd, viele in Küstenregionen,</a:t>
            </a:r>
            <a:r>
              <a:rPr lang="de-DE" altLang="x-none" baseline="0"/>
              <a:t> die</a:t>
            </a:r>
            <a:r>
              <a:rPr lang="de-DE" altLang="x-none"/>
              <a:t> alle Nahrung</a:t>
            </a:r>
            <a:r>
              <a:rPr lang="de-DE" altLang="x-none" baseline="0"/>
              <a:t> </a:t>
            </a:r>
            <a:r>
              <a:rPr lang="de-DE" altLang="x-none"/>
              <a:t>und sauberes Wasser brauchen. </a:t>
            </a:r>
          </a:p>
        </p:txBody>
      </p:sp>
      <p:sp>
        <p:nvSpPr>
          <p:cNvPr id="7680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BD3D242-834E-3845-8D42-B8CACF4DA3D5}" type="slidenum">
              <a:rPr lang="en-GB" altLang="x-none"/>
              <a:pPr fontAlgn="base">
                <a:spcBef>
                  <a:spcPct val="0"/>
                </a:spcBef>
                <a:spcAft>
                  <a:spcPct val="0"/>
                </a:spcAft>
              </a:pPr>
              <a:t>33</a:t>
            </a:fld>
            <a:endParaRPr lang="en-GB" altLang="x-non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Wir schaden vor allem uns selbst und unseren Kindern und all den kommenden Generationen.</a:t>
            </a:r>
          </a:p>
        </p:txBody>
      </p:sp>
      <p:sp>
        <p:nvSpPr>
          <p:cNvPr id="78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A18D6B46-575D-E342-A65F-05B4C9E101BE}" type="slidenum">
              <a:rPr lang="en-GB" altLang="x-none"/>
              <a:pPr fontAlgn="base">
                <a:spcBef>
                  <a:spcPct val="0"/>
                </a:spcBef>
                <a:spcAft>
                  <a:spcPct val="0"/>
                </a:spcAft>
              </a:pPr>
              <a:t>34</a:t>
            </a:fld>
            <a:endParaRPr lang="en-GB" altLang="x-non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a:t>Wenn wir das</a:t>
            </a:r>
            <a:r>
              <a:rPr lang="de-DE" baseline="0"/>
              <a:t> Erdsystem destabilisieren, wie genau wirkt das auf unsere Gesundheit zurück,</a:t>
            </a:r>
            <a:r>
              <a:rPr lang="de-DE" baseline="0" smtClean="0"/>
              <a:t> auf direktem und indirektem Weg?</a:t>
            </a:r>
            <a:endParaRPr lang="en-GB"/>
          </a:p>
        </p:txBody>
      </p:sp>
      <p:sp>
        <p:nvSpPr>
          <p:cNvPr id="4" name="Slide Number Placeholder 3"/>
          <p:cNvSpPr>
            <a:spLocks noGrp="1"/>
          </p:cNvSpPr>
          <p:nvPr>
            <p:ph type="sldNum" sz="quarter" idx="10"/>
          </p:nvPr>
        </p:nvSpPr>
        <p:spPr/>
        <p:txBody>
          <a:bodyPr/>
          <a:lstStyle/>
          <a:p>
            <a:fld id="{CF23A716-6859-E743-A071-439568EA93C3}" type="slidenum">
              <a:rPr lang="en-GB" smtClean="0"/>
              <a:t>35</a:t>
            </a:fld>
            <a:endParaRPr lang="en-GB"/>
          </a:p>
        </p:txBody>
      </p:sp>
    </p:spTree>
    <p:extLst>
      <p:ext uri="{BB962C8B-B14F-4D97-AF65-F5344CB8AC3E}">
        <p14:creationId xmlns:p14="http://schemas.microsoft.com/office/powerpoint/2010/main" val="1625400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Es ist wichtig zu verstehen, dass die Folgen der globalen Umweltveränderungen auf die Gesundheit durch sozialen Dynamiken vermittelt werden (mediating factors) </a:t>
            </a:r>
          </a:p>
          <a:p>
            <a:pPr>
              <a:spcBef>
                <a:spcPct val="0"/>
              </a:spcBef>
            </a:pPr>
            <a:r>
              <a:rPr lang="en-GB" altLang="x-none"/>
              <a:t>Im günstigen Fall vermindert, z.B. durch erfolgreiche Anpassungsmaßnahmen, und im ungünstigen Fall verstärkt, z.B. durch Konflikte um knappe Resourcen.</a:t>
            </a:r>
          </a:p>
        </p:txBody>
      </p:sp>
      <p:sp>
        <p:nvSpPr>
          <p:cNvPr id="8294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2AF2D4B-B2F1-4E43-8FAF-9444BB4A1E5A}" type="slidenum">
              <a:rPr lang="en-GB" altLang="x-none"/>
              <a:pPr fontAlgn="base">
                <a:spcBef>
                  <a:spcPct val="0"/>
                </a:spcBef>
                <a:spcAft>
                  <a:spcPct val="0"/>
                </a:spcAft>
              </a:pPr>
              <a:t>36</a:t>
            </a:fld>
            <a:endParaRPr lang="en-GB" altLang="x-none"/>
          </a:p>
        </p:txBody>
      </p:sp>
    </p:spTree>
    <p:extLst>
      <p:ext uri="{BB962C8B-B14F-4D97-AF65-F5344CB8AC3E}">
        <p14:creationId xmlns:p14="http://schemas.microsoft.com/office/powerpoint/2010/main" val="20219818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t>Direkte</a:t>
            </a:r>
            <a:r>
              <a:rPr lang="en-GB" baseline="0"/>
              <a:t> Gesundheitsschäden entstehen als Folge zunehmender Extremereignisse wie Stürme, Überflutungen, Hitze und Brände. </a:t>
            </a:r>
          </a:p>
          <a:p>
            <a:r>
              <a:rPr lang="en-GB" baseline="0"/>
              <a:t>Hitzewellen führen jedes Jahr zu tausenden Todesfällen in D.</a:t>
            </a:r>
          </a:p>
          <a:p>
            <a:r>
              <a:rPr lang="en-GB" baseline="0"/>
              <a:t>In wärmeren Weltgegenden wird es es an immer mehr Tagen zu heiß, um ohne Gesundheitsgefahr draußen zu sein, geschweige denn draußen hart zu arbeiten.</a:t>
            </a:r>
          </a:p>
        </p:txBody>
      </p:sp>
      <p:sp>
        <p:nvSpPr>
          <p:cNvPr id="8499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7E72701-3031-FE42-B2CC-8F59B8694710}" type="slidenum">
              <a:rPr lang="en-GB" altLang="x-none"/>
              <a:pPr fontAlgn="base">
                <a:spcBef>
                  <a:spcPct val="0"/>
                </a:spcBef>
                <a:spcAft>
                  <a:spcPct val="0"/>
                </a:spcAft>
              </a:pPr>
              <a:t>37</a:t>
            </a:fld>
            <a:endParaRPr lang="en-GB" altLang="x-none"/>
          </a:p>
        </p:txBody>
      </p:sp>
    </p:spTree>
    <p:extLst>
      <p:ext uri="{BB962C8B-B14F-4D97-AF65-F5344CB8AC3E}">
        <p14:creationId xmlns:p14="http://schemas.microsoft.com/office/powerpoint/2010/main" val="16486482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Indirekte Folgen können über</a:t>
            </a:r>
            <a:r>
              <a:rPr lang="en-GB" altLang="x-none" baseline="0"/>
              <a:t> </a:t>
            </a:r>
            <a:r>
              <a:rPr lang="en-GB" altLang="x-none" b="1" baseline="0"/>
              <a:t>Ökosysteme</a:t>
            </a:r>
            <a:r>
              <a:rPr lang="en-GB" altLang="x-none" baseline="0"/>
              <a:t> vermittelt sein. Dazu</a:t>
            </a:r>
            <a:r>
              <a:rPr lang="en-GB" altLang="x-none"/>
              <a:t> zählen vermehrte Krankheitsübertragung, wo Mücken oder Zecken bessere</a:t>
            </a:r>
            <a:r>
              <a:rPr lang="en-GB" altLang="x-none" baseline="0"/>
              <a:t> Bedingungen vorfinden</a:t>
            </a:r>
            <a:r>
              <a:rPr lang="en-GB" altLang="x-none"/>
              <a:t>. </a:t>
            </a:r>
          </a:p>
          <a:p>
            <a:pPr>
              <a:spcBef>
                <a:spcPct val="0"/>
              </a:spcBef>
            </a:pPr>
            <a:r>
              <a:rPr lang="en-GB" altLang="x-none"/>
              <a:t>- z.B.</a:t>
            </a:r>
            <a:r>
              <a:rPr lang="en-GB" altLang="x-none" baseline="0"/>
              <a:t> Malaria, die in Hochlandregionen Afrikas vordringt, oder sich Borreliose und FSME hierzulande ausbreiten.</a:t>
            </a:r>
          </a:p>
          <a:p>
            <a:pPr>
              <a:spcBef>
                <a:spcPct val="0"/>
              </a:spcBef>
            </a:pPr>
            <a:r>
              <a:rPr lang="en-GB" altLang="x-none" baseline="0"/>
              <a:t>- Oder auch dass die Tigermücke in Europa heimisch wird, und dann z.B. Dengue, Chikungunya und Zika hier vorkommen.</a:t>
            </a:r>
            <a:endParaRPr lang="en-GB" altLang="x-none"/>
          </a:p>
          <a:p>
            <a:pPr>
              <a:spcBef>
                <a:spcPct val="0"/>
              </a:spcBef>
            </a:pPr>
            <a:r>
              <a:rPr lang="en-GB" altLang="x-none"/>
              <a:t>Zu den </a:t>
            </a:r>
            <a:r>
              <a:rPr lang="en-GB" altLang="x-none" b="0"/>
              <a:t>ökologisch</a:t>
            </a:r>
            <a:r>
              <a:rPr lang="en-GB" altLang="x-none"/>
              <a:t> vermittelten Folgen zählt auch Unterernährung, wenn Ernten ausfallen aufgrund von Dürren oder Überschwemmungen.</a:t>
            </a:r>
            <a:r>
              <a:rPr lang="en-GB" altLang="x-none" baseline="0"/>
              <a:t> </a:t>
            </a:r>
          </a:p>
          <a:p>
            <a:pPr>
              <a:spcBef>
                <a:spcPct val="0"/>
              </a:spcBef>
            </a:pPr>
            <a:r>
              <a:rPr lang="en-GB" altLang="x-none" baseline="0"/>
              <a:t>Und auch vermehrte Allergieprobleme, wenn Pollen früher oder stärker fliegen.</a:t>
            </a:r>
          </a:p>
          <a:p>
            <a:pPr marL="0" marR="0" lvl="0" indent="0" algn="l" defTabSz="914400" rtl="0" eaLnBrk="1" fontAlgn="base" latinLnBrk="0" hangingPunct="1">
              <a:lnSpc>
                <a:spcPct val="100000"/>
              </a:lnSpc>
              <a:spcBef>
                <a:spcPct val="0"/>
              </a:spcBef>
              <a:spcAft>
                <a:spcPct val="0"/>
              </a:spcAft>
              <a:buClrTx/>
              <a:buSzTx/>
              <a:buFontTx/>
              <a:buNone/>
              <a:tabLst/>
              <a:defRPr/>
            </a:pPr>
            <a:r>
              <a:rPr lang="de-DE" sz="1200" kern="1200">
                <a:solidFill>
                  <a:schemeClr val="tx1"/>
                </a:solidFill>
                <a:effectLst/>
                <a:latin typeface="+mn-lt"/>
                <a:ea typeface="+mn-ea"/>
                <a:cs typeface="+mn-cs"/>
              </a:rPr>
              <a:t>Die über</a:t>
            </a:r>
            <a:r>
              <a:rPr lang="de-DE" sz="1200" kern="1200" baseline="0">
                <a:solidFill>
                  <a:schemeClr val="tx1"/>
                </a:solidFill>
                <a:effectLst/>
                <a:latin typeface="+mn-lt"/>
                <a:ea typeface="+mn-ea"/>
                <a:cs typeface="+mn-cs"/>
              </a:rPr>
              <a:t> </a:t>
            </a:r>
            <a:r>
              <a:rPr lang="de-DE" sz="1200" b="1" kern="1200">
                <a:solidFill>
                  <a:schemeClr val="tx1"/>
                </a:solidFill>
                <a:effectLst/>
                <a:latin typeface="+mn-lt"/>
                <a:ea typeface="+mn-ea"/>
                <a:cs typeface="+mn-cs"/>
              </a:rPr>
              <a:t>soziale Dynamiken</a:t>
            </a:r>
            <a:r>
              <a:rPr lang="de-DE" sz="1200" b="0" kern="1200" baseline="0">
                <a:solidFill>
                  <a:schemeClr val="tx1"/>
                </a:solidFill>
                <a:effectLst/>
                <a:latin typeface="+mn-lt"/>
                <a:ea typeface="+mn-ea"/>
                <a:cs typeface="+mn-cs"/>
              </a:rPr>
              <a:t> vermittelten Gesundheitsfolgen sind</a:t>
            </a:r>
            <a:r>
              <a:rPr lang="de-DE" sz="1200" kern="1200">
                <a:solidFill>
                  <a:schemeClr val="tx1"/>
                </a:solidFill>
                <a:effectLst/>
                <a:latin typeface="+mn-lt"/>
                <a:ea typeface="+mn-ea"/>
                <a:cs typeface="+mn-cs"/>
              </a:rPr>
              <a:t> schwerer zu beziffern aber potentiell enorm, z.B. Zunahme</a:t>
            </a:r>
            <a:r>
              <a:rPr lang="de-DE" sz="1200" kern="1200" baseline="0">
                <a:solidFill>
                  <a:schemeClr val="tx1"/>
                </a:solidFill>
                <a:effectLst/>
                <a:latin typeface="+mn-lt"/>
                <a:ea typeface="+mn-ea"/>
                <a:cs typeface="+mn-cs"/>
              </a:rPr>
              <a:t> von Armut,</a:t>
            </a:r>
            <a:r>
              <a:rPr lang="de-DE" sz="1200" kern="1200">
                <a:solidFill>
                  <a:schemeClr val="tx1"/>
                </a:solidFill>
                <a:effectLst/>
                <a:latin typeface="+mn-lt"/>
                <a:ea typeface="+mn-ea"/>
                <a:cs typeface="+mn-cs"/>
              </a:rPr>
              <a:t> politische Destabilisierung und gewaltsame Konflikte über knappe Resourcen, und Migrationsbewegungen, infolge davon oder durch Meeresspiegelanstieg, mit</a:t>
            </a:r>
            <a:r>
              <a:rPr lang="de-DE" sz="1200" kern="1200" baseline="0">
                <a:solidFill>
                  <a:schemeClr val="tx1"/>
                </a:solidFill>
                <a:effectLst/>
                <a:latin typeface="+mn-lt"/>
                <a:ea typeface="+mn-ea"/>
                <a:cs typeface="+mn-cs"/>
              </a:rPr>
              <a:t> zahlreichen neg.</a:t>
            </a:r>
            <a:r>
              <a:rPr lang="de-DE" sz="1200" kern="1200">
                <a:solidFill>
                  <a:schemeClr val="tx1"/>
                </a:solidFill>
                <a:effectLst/>
                <a:latin typeface="+mn-lt"/>
                <a:ea typeface="+mn-ea"/>
                <a:cs typeface="+mn-cs"/>
              </a:rPr>
              <a:t> Auswirkungen auf die Gesundheit,</a:t>
            </a:r>
            <a:r>
              <a:rPr lang="de-DE" sz="1200" kern="1200" baseline="0">
                <a:solidFill>
                  <a:schemeClr val="tx1"/>
                </a:solidFill>
                <a:effectLst/>
                <a:latin typeface="+mn-lt"/>
                <a:ea typeface="+mn-ea"/>
                <a:cs typeface="+mn-cs"/>
              </a:rPr>
              <a:t> a</a:t>
            </a:r>
            <a:r>
              <a:rPr lang="de-DE" sz="1200" kern="1200">
                <a:solidFill>
                  <a:schemeClr val="tx1"/>
                </a:solidFill>
                <a:effectLst/>
                <a:latin typeface="+mn-lt"/>
                <a:ea typeface="+mn-ea"/>
                <a:cs typeface="+mn-cs"/>
              </a:rPr>
              <a:t>uch die psychische Gesundheit.</a:t>
            </a:r>
          </a:p>
          <a:p>
            <a:pPr>
              <a:spcBef>
                <a:spcPct val="0"/>
              </a:spcBef>
            </a:pPr>
            <a:endParaRPr lang="en-GB" altLang="x-none"/>
          </a:p>
        </p:txBody>
      </p:sp>
      <p:sp>
        <p:nvSpPr>
          <p:cNvPr id="8704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331A8FC2-C2D7-4343-9FED-E9E21E5109E9}" type="slidenum">
              <a:rPr lang="en-GB" altLang="x-none"/>
              <a:pPr fontAlgn="base">
                <a:spcBef>
                  <a:spcPct val="0"/>
                </a:spcBef>
                <a:spcAft>
                  <a:spcPct val="0"/>
                </a:spcAft>
              </a:pPr>
              <a:t>38</a:t>
            </a:fld>
            <a:endParaRPr lang="en-GB" altLang="x-none"/>
          </a:p>
        </p:txBody>
      </p:sp>
    </p:spTree>
    <p:extLst>
      <p:ext uri="{BB962C8B-B14F-4D97-AF65-F5344CB8AC3E}">
        <p14:creationId xmlns:p14="http://schemas.microsoft.com/office/powerpoint/2010/main" val="438448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de-DE" altLang="x-none"/>
              <a:t>Hier die ca. 8 Mrd. Menschen weltweit. 1 Mrd. extrem arm, 1 Mrd. sehr reich, der Rest irgendwo in der Mitte. </a:t>
            </a:r>
          </a:p>
          <a:p>
            <a:pPr>
              <a:spcBef>
                <a:spcPct val="0"/>
              </a:spcBef>
            </a:pPr>
            <a:r>
              <a:rPr lang="de-DE" altLang="x-none"/>
              <a:t>Der Zuwachs an Gesundheit und Wohlergehen (Achse zeigen) auf diesem Entwicklungspfad ging einher mit einem massiven Anstieg von Ressourcenverbrauch und ökologischen</a:t>
            </a:r>
            <a:r>
              <a:rPr lang="de-DE" altLang="x-none" baseline="0"/>
              <a:t> Folgeschäden </a:t>
            </a:r>
            <a:r>
              <a:rPr lang="de-DE" altLang="x-none"/>
              <a:t>(Achse), also auf Kosten des Planeten.</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96E8CB0-3B31-C14F-81B2-034CFCA99E27}" type="slidenum">
              <a:rPr lang="de-DE" altLang="x-none" sz="1200">
                <a:solidFill>
                  <a:prstClr val="black"/>
                </a:solidFill>
              </a:rPr>
              <a:pPr/>
              <a:t>39</a:t>
            </a:fld>
            <a:endParaRPr lang="de-DE" altLang="x-none" sz="1200">
              <a:solidFill>
                <a:prstClr val="black"/>
              </a:solidFill>
            </a:endParaRPr>
          </a:p>
        </p:txBody>
      </p:sp>
    </p:spTree>
    <p:extLst>
      <p:ext uri="{BB962C8B-B14F-4D97-AF65-F5344CB8AC3E}">
        <p14:creationId xmlns:p14="http://schemas.microsoft.com/office/powerpoint/2010/main" val="2067790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a:t>Bei Planetary Health geht es grob</a:t>
            </a:r>
            <a:r>
              <a:rPr lang="en-GB" baseline="0"/>
              <a:t> gesagt um die Gesundheit der Menschen und des Planeten Erde. </a:t>
            </a:r>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a:t>Also darum, dass </a:t>
            </a:r>
            <a:r>
              <a:rPr lang="en-GB" altLang="x-none" baseline="0"/>
              <a:t>die Gesundheit aller Lebewesen – Menschen, Tiere, Pflanzen, usw. – von Populationen und Ökosystemen und des gesamten Planeten Erde untrennbar miteinander verbunden ist.</a:t>
            </a:r>
            <a:r>
              <a:rPr lang="en-GB" altLang="x-none"/>
              <a:t> </a:t>
            </a:r>
          </a:p>
          <a:p>
            <a:pPr>
              <a:spcBef>
                <a:spcPct val="0"/>
              </a:spcBef>
            </a:pPr>
            <a:r>
              <a:rPr lang="en-GB" altLang="x-none"/>
              <a:t>PH ist eng verwandt</a:t>
            </a:r>
            <a:r>
              <a:rPr lang="en-GB" altLang="x-none" baseline="0"/>
              <a:t> mit </a:t>
            </a:r>
            <a:r>
              <a:rPr lang="en-GB" altLang="x-none"/>
              <a:t>ähnlich umfassenden Gesundheitskonzepten, wie One Health</a:t>
            </a:r>
            <a:r>
              <a:rPr lang="en-GB" altLang="x-none" baseline="0"/>
              <a:t> </a:t>
            </a:r>
            <a:r>
              <a:rPr lang="en-GB" altLang="x-none"/>
              <a:t>und EcoHealth.</a:t>
            </a:r>
          </a:p>
          <a:p>
            <a:pPr>
              <a:spcBef>
                <a:spcPct val="0"/>
              </a:spcBef>
            </a:pPr>
            <a:r>
              <a:rPr lang="en-GB" altLang="x-none"/>
              <a:t>Das sind a</a:t>
            </a:r>
            <a:r>
              <a:rPr lang="de-DE" sz="1200" kern="1200">
                <a:solidFill>
                  <a:schemeClr val="tx1"/>
                </a:solidFill>
                <a:effectLst/>
                <a:latin typeface="+mn-lt"/>
                <a:ea typeface="+mn-ea"/>
                <a:cs typeface="+mn-cs"/>
              </a:rPr>
              <a:t>lles umfassende Gesundheitskonzepte, die eine Systemperspektive einnehmen. Sie wurden in unterschiedlichen Fachtraditionen entwickelt und zum Teil unterschiedlich ausgestaltet über die Zeit. Planetary Health ist das neueste Konzept und entwickelt</a:t>
            </a:r>
            <a:r>
              <a:rPr lang="de-DE" sz="1200" kern="1200" baseline="0">
                <a:solidFill>
                  <a:schemeClr val="tx1"/>
                </a:solidFill>
                <a:effectLst/>
                <a:latin typeface="+mn-lt"/>
                <a:ea typeface="+mn-ea"/>
                <a:cs typeface="+mn-cs"/>
              </a:rPr>
              <a:t> sich sehr dynamisch</a:t>
            </a:r>
            <a:r>
              <a:rPr lang="de-DE" sz="1200" kern="1200">
                <a:solidFill>
                  <a:schemeClr val="tx1"/>
                </a:solidFill>
                <a:effectLst/>
                <a:latin typeface="+mn-lt"/>
                <a:ea typeface="+mn-ea"/>
                <a:cs typeface="+mn-cs"/>
              </a:rPr>
              <a:t>.</a:t>
            </a:r>
          </a:p>
          <a:p>
            <a:pPr marL="171450" indent="-171450">
              <a:spcBef>
                <a:spcPct val="0"/>
              </a:spcBef>
              <a:buFont typeface="Arial" charset="0"/>
              <a:buChar char="•"/>
            </a:pPr>
            <a:r>
              <a:rPr lang="de-DE" sz="1200" kern="1200">
                <a:solidFill>
                  <a:schemeClr val="tx1"/>
                </a:solidFill>
                <a:effectLst/>
                <a:latin typeface="+mn-lt"/>
                <a:ea typeface="+mn-ea"/>
                <a:cs typeface="+mn-cs"/>
              </a:rPr>
              <a:t>One</a:t>
            </a:r>
            <a:r>
              <a:rPr lang="de-DE" sz="1200" kern="1200" baseline="0">
                <a:solidFill>
                  <a:schemeClr val="tx1"/>
                </a:solidFill>
                <a:effectLst/>
                <a:latin typeface="+mn-lt"/>
                <a:ea typeface="+mn-ea"/>
                <a:cs typeface="+mn-cs"/>
              </a:rPr>
              <a:t> Health stammt aus der Veterinärmedizin und fokussiert sich stark auf die Mensch-Tier-Interaktionen und Infektionskrankheiten, v.a. Zoonosen und Antibiotikaresistenz.</a:t>
            </a:r>
          </a:p>
          <a:p>
            <a:pPr marL="171450" indent="-171450">
              <a:spcBef>
                <a:spcPct val="0"/>
              </a:spcBef>
              <a:buFont typeface="Arial" charset="0"/>
              <a:buChar char="•"/>
            </a:pPr>
            <a:r>
              <a:rPr lang="de-DE" sz="1200" kern="1200" baseline="0">
                <a:solidFill>
                  <a:schemeClr val="tx1"/>
                </a:solidFill>
                <a:effectLst/>
                <a:latin typeface="+mn-lt"/>
                <a:ea typeface="+mn-ea"/>
                <a:cs typeface="+mn-cs"/>
              </a:rPr>
              <a:t>EcoHealth stammt aus aus der Ökologie und schaut sich sozial-ökologische Interaktionen an, wie gesellschaftliche Faktoren und Ökosysteme zusammen die Gesundheit von Mensch und Tier beeinflussen. </a:t>
            </a:r>
          </a:p>
          <a:p>
            <a:pPr>
              <a:spcBef>
                <a:spcPct val="0"/>
              </a:spcBef>
            </a:pPr>
            <a:r>
              <a:rPr lang="de-DE" sz="1200" kern="1200" baseline="0">
                <a:solidFill>
                  <a:schemeClr val="tx1"/>
                </a:solidFill>
                <a:effectLst/>
                <a:latin typeface="+mn-lt"/>
                <a:ea typeface="+mn-ea"/>
                <a:cs typeface="+mn-cs"/>
              </a:rPr>
              <a:t>Beide sind weniger global oder planetar angesiedelt. </a:t>
            </a:r>
            <a:endParaRPr lang="de-DE" sz="1200" kern="1200">
              <a:solidFill>
                <a:schemeClr val="tx1"/>
              </a:solidFill>
              <a:effectLst/>
              <a:latin typeface="+mn-lt"/>
              <a:ea typeface="+mn-ea"/>
              <a:cs typeface="+mn-cs"/>
            </a:endParaRPr>
          </a:p>
          <a:p>
            <a:pPr>
              <a:spcBef>
                <a:spcPct val="0"/>
              </a:spcBef>
            </a:pPr>
            <a:endParaRPr lang="en-GB" altLang="x-none" baseline="0"/>
          </a:p>
        </p:txBody>
      </p:sp>
      <p:sp>
        <p:nvSpPr>
          <p:cNvPr id="1126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DD9ABE7A-9904-C34E-96ED-506ACC85327C}" type="slidenum">
              <a:rPr lang="en-GB" altLang="x-none"/>
              <a:pPr fontAlgn="base">
                <a:spcBef>
                  <a:spcPct val="0"/>
                </a:spcBef>
                <a:spcAft>
                  <a:spcPct val="0"/>
                </a:spcAft>
              </a:pPr>
              <a:t>4</a:t>
            </a:fld>
            <a:endParaRPr lang="en-GB" altLang="x-none"/>
          </a:p>
        </p:txBody>
      </p:sp>
    </p:spTree>
    <p:extLst>
      <p:ext uri="{BB962C8B-B14F-4D97-AF65-F5344CB8AC3E}">
        <p14:creationId xmlns:p14="http://schemas.microsoft.com/office/powerpoint/2010/main" val="313837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ltLang="x-none" baseline="0"/>
              <a:t>Und </a:t>
            </a:r>
            <a:r>
              <a:rPr lang="de-DE" altLang="x-none" baseline="0" smtClean="0"/>
              <a:t>das wirkt jetzt mit einer gewissen Verzögerung auf uns zurück über die globalen Umweltveränderungen – </a:t>
            </a:r>
            <a:r>
              <a:rPr lang="de-DE" altLang="x-none" baseline="0"/>
              <a:t>Klimawandel, Artensterben, Umweltverschmutzung – </a:t>
            </a:r>
            <a:r>
              <a:rPr lang="de-DE" altLang="x-none" baseline="0" smtClean="0"/>
              <a:t>und bedroht </a:t>
            </a:r>
            <a:r>
              <a:rPr lang="de-DE" altLang="x-none" baseline="0"/>
              <a:t>unsere Lebensgrundlagen und unsere Gesundheit. (Blitz)</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baseline="0">
                <a:solidFill>
                  <a:schemeClr val="tx1"/>
                </a:solidFill>
                <a:effectLst/>
                <a:latin typeface="+mn-lt"/>
                <a:ea typeface="+mn-ea"/>
                <a:cs typeface="+mn-cs"/>
              </a:rPr>
              <a:t>Die Ärmsten sind besonders gefährdet, aber letztendlich sind alle Menschen betroffen – was wir auch hierzulande immer deutlicher spüren.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x-none" sz="1200" kern="1200" baseline="0">
              <a:solidFill>
                <a:schemeClr val="tx1"/>
              </a:solidFill>
              <a:effectLst/>
              <a:latin typeface="+mn-lt"/>
              <a:ea typeface="+mn-ea"/>
              <a:cs typeface="+mn-cs"/>
            </a:endParaRP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96E8CB0-3B31-C14F-81B2-034CFCA99E27}" type="slidenum">
              <a:rPr lang="de-DE" altLang="x-none" sz="1200">
                <a:solidFill>
                  <a:prstClr val="black"/>
                </a:solidFill>
              </a:rPr>
              <a:pPr/>
              <a:t>40</a:t>
            </a:fld>
            <a:endParaRPr lang="de-DE" altLang="x-none" sz="1200">
              <a:solidFill>
                <a:prstClr val="black"/>
              </a:solidFill>
            </a:endParaRPr>
          </a:p>
        </p:txBody>
      </p:sp>
    </p:spTree>
    <p:extLst>
      <p:ext uri="{BB962C8B-B14F-4D97-AF65-F5344CB8AC3E}">
        <p14:creationId xmlns:p14="http://schemas.microsoft.com/office/powerpoint/2010/main" val="4139882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Die Lage ist ernst. Wenn wir nicht handeln, besteht Lebensgefahr. Also eine planetare Notfallsituation. </a:t>
            </a:r>
          </a:p>
          <a:p>
            <a:pPr>
              <a:spcBef>
                <a:spcPct val="0"/>
              </a:spcBef>
            </a:pPr>
            <a:r>
              <a:rPr lang="en-GB" altLang="x-none"/>
              <a:t>Wie vermittelt ein guter Arzt eine schwere Diagnose? </a:t>
            </a:r>
            <a:endParaRPr lang="de-DE" altLang="x-none"/>
          </a:p>
          <a:p>
            <a:pPr>
              <a:spcBef>
                <a:spcPct val="0"/>
              </a:spcBef>
            </a:pPr>
            <a:r>
              <a:rPr lang="en-GB" altLang="x-none"/>
              <a:t>Er sagt die volle Wahrheit, erklärt, hört zu, fängt die Verzweiflung auf, hilft dem Patienten die neue Lage zu akzeptieren, dass sich die Prioritäten im Leben komplett verschieben auf dem weiteren Weg.</a:t>
            </a:r>
          </a:p>
          <a:p>
            <a:pPr>
              <a:spcBef>
                <a:spcPct val="0"/>
              </a:spcBef>
            </a:pPr>
            <a:endParaRPr lang="en-GB" altLang="x-none"/>
          </a:p>
        </p:txBody>
      </p:sp>
      <p:sp>
        <p:nvSpPr>
          <p:cNvPr id="952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AD6E2A1A-1DBC-4D46-8B38-EC679EB7DFEF}" type="slidenum">
              <a:rPr lang="en-GB" altLang="x-none"/>
              <a:pPr fontAlgn="base">
                <a:spcBef>
                  <a:spcPct val="0"/>
                </a:spcBef>
                <a:spcAft>
                  <a:spcPct val="0"/>
                </a:spcAft>
              </a:pPr>
              <a:t>41</a:t>
            </a:fld>
            <a:endParaRPr lang="en-GB" altLang="x-non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Denn wenn der Patient die Diagnose nicht voll versteht und ihm deswegen die Dringlichkeit nicht klar ist</a:t>
            </a:r>
            <a:r>
              <a:rPr lang="de-DE" altLang="x-none" baseline="0"/>
              <a:t> – also was passiert, wenn ich jetzt nicht handle? - </a:t>
            </a:r>
            <a:r>
              <a:rPr lang="de-DE" altLang="x-none"/>
              <a:t>ist es sehr schwer, die Behandlung sinnvoll zu diskutieren.</a:t>
            </a:r>
          </a:p>
          <a:p>
            <a:pPr>
              <a:spcBef>
                <a:spcPct val="0"/>
              </a:spcBef>
            </a:pPr>
            <a:r>
              <a:rPr lang="de-DE" altLang="x-none"/>
              <a:t>Leider sind wir in der planetaren Krise oft noch in dieser Situation wie im Cartoon... Große Teile von</a:t>
            </a:r>
            <a:r>
              <a:rPr lang="de-DE" altLang="x-none" baseline="0"/>
              <a:t> Politik und Bevölkerung haben die Diagnose nicht in vollem Umfang verstanden.</a:t>
            </a:r>
            <a:endParaRPr lang="de-DE" altLang="x-none"/>
          </a:p>
        </p:txBody>
      </p:sp>
      <p:sp>
        <p:nvSpPr>
          <p:cNvPr id="97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FF117C34-FEF9-4B49-9A62-8564FC0639C2}" type="slidenum">
              <a:rPr lang="en-GB" altLang="x-none"/>
              <a:pPr fontAlgn="base">
                <a:spcBef>
                  <a:spcPct val="0"/>
                </a:spcBef>
                <a:spcAft>
                  <a:spcPct val="0"/>
                </a:spcAft>
              </a:pPr>
              <a:t>42</a:t>
            </a:fld>
            <a:endParaRPr lang="en-GB" altLang="x-none"/>
          </a:p>
        </p:txBody>
      </p:sp>
    </p:spTree>
    <p:extLst>
      <p:ext uri="{BB962C8B-B14F-4D97-AF65-F5344CB8AC3E}">
        <p14:creationId xmlns:p14="http://schemas.microsoft.com/office/powerpoint/2010/main" val="13864538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Jetzt zur Therapie.  </a:t>
            </a:r>
          </a:p>
        </p:txBody>
      </p:sp>
      <p:sp>
        <p:nvSpPr>
          <p:cNvPr id="99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5461879-AF67-224A-A36B-D64AF182050C}" type="slidenum">
              <a:rPr lang="en-GB" altLang="x-none"/>
              <a:pPr fontAlgn="base">
                <a:spcBef>
                  <a:spcPct val="0"/>
                </a:spcBef>
                <a:spcAft>
                  <a:spcPct val="0"/>
                </a:spcAft>
              </a:pPr>
              <a:t>43</a:t>
            </a:fld>
            <a:endParaRPr lang="en-GB" altLang="x-non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13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Der Notarzt am Unfallort stabilisiert erst einmal die Lage. Genauso sollten wir eine weitere </a:t>
            </a:r>
            <a:r>
              <a:rPr lang="en-US" altLang="x-none" sz="2400"/>
              <a:t>Schädigung des Planeten verhindern, keine umweltschädlichen Subventionen mehr für Flugverkehr, Kohle, Fleisch, usw., keine neuen Kohlekraftwerke bauen, Entwaldung stoppen, Moore bewahren und Böden, Verschmutzung stoppen.</a:t>
            </a:r>
            <a:endParaRPr lang="en-GB" altLang="x-none"/>
          </a:p>
        </p:txBody>
      </p:sp>
      <p:sp>
        <p:nvSpPr>
          <p:cNvPr id="1013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0386ECA-E5C8-5C45-BB33-20753AB9F95B}" type="slidenum">
              <a:rPr lang="en-GB" altLang="x-none"/>
              <a:pPr fontAlgn="base">
                <a:spcBef>
                  <a:spcPct val="0"/>
                </a:spcBef>
                <a:spcAft>
                  <a:spcPct val="0"/>
                </a:spcAft>
              </a:pPr>
              <a:t>44</a:t>
            </a:fld>
            <a:endParaRPr lang="en-GB" altLang="x-non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34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Laut Umweltbundesamt werden in D jährlich mind. 57 Mrd. Euro an umweltschädlichen Subventionen verteilt. </a:t>
            </a:r>
          </a:p>
        </p:txBody>
      </p:sp>
      <p:sp>
        <p:nvSpPr>
          <p:cNvPr id="1034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609D40E9-D1E5-6041-A8E7-81B82593084E}" type="slidenum">
              <a:rPr lang="en-GB" altLang="x-none"/>
              <a:pPr fontAlgn="base">
                <a:spcBef>
                  <a:spcPct val="0"/>
                </a:spcBef>
                <a:spcAft>
                  <a:spcPct val="0"/>
                </a:spcAft>
              </a:pPr>
              <a:t>45</a:t>
            </a:fld>
            <a:endParaRPr lang="en-GB" altLang="x-non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de-DE" altLang="x-none"/>
              <a:t>Langfristig haben wir eine doppelte Herausforderung zu bewältigen: Umweltzerstörung und</a:t>
            </a:r>
            <a:r>
              <a:rPr lang="de-DE" altLang="x-none" baseline="0"/>
              <a:t> Ungleichheit.</a:t>
            </a:r>
            <a:endParaRPr lang="de-DE" altLang="x-none"/>
          </a:p>
          <a:p>
            <a:pPr>
              <a:spcBef>
                <a:spcPct val="0"/>
              </a:spcBef>
            </a:pPr>
            <a:r>
              <a:rPr lang="de-DE" altLang="x-none"/>
              <a:t>In diese Ecke (klick) müssen wir kommen, gute Gesundheit aller Menschen bei niedrigen ökologischem Folgeschäden, im Sinne der nachhaltigen Entwicklungsziele, der SDGs.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x-none"/>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96E8CB0-3B31-C14F-81B2-034CFCA99E27}" type="slidenum">
              <a:rPr lang="de-DE" altLang="x-none" sz="1200">
                <a:solidFill>
                  <a:prstClr val="black"/>
                </a:solidFill>
              </a:rPr>
              <a:pPr/>
              <a:t>46</a:t>
            </a:fld>
            <a:endParaRPr lang="de-DE" altLang="x-none" sz="1200">
              <a:solidFill>
                <a:prstClr val="black"/>
              </a:solidFill>
            </a:endParaRPr>
          </a:p>
        </p:txBody>
      </p:sp>
    </p:spTree>
    <p:extLst>
      <p:ext uri="{BB962C8B-B14F-4D97-AF65-F5344CB8AC3E}">
        <p14:creationId xmlns:p14="http://schemas.microsoft.com/office/powerpoint/2010/main" val="1738608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a:ln/>
        </p:spPr>
      </p:sp>
      <p:sp>
        <p:nvSpPr>
          <p:cNvPr id="1013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Man kann sich das Koordinatensystem auch als Berg vorstellen, je höher, desto gesünder.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Die Menschen bewegen sich mit hoher Geschwindigkeit auf den Abgrund zu. Der gesamte Abhang (zeigen) gerät schon ins Rutschen. Die Gratwanderung wird immer mehr zur Rutschpartie hin zu gefährlichen Kipppunkten.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Wir sollten uns also schleunigst auf den Weg auf die Hochebene begeben, gute Gesundheit bei geringem ökologischen Schäden. </a:t>
            </a:r>
          </a:p>
          <a:p>
            <a:pPr marL="0" marR="0" indent="0" algn="l" defTabSz="914400" rtl="0" eaLnBrk="0" fontAlgn="base" latinLnBrk="0" hangingPunct="0">
              <a:lnSpc>
                <a:spcPct val="100000"/>
              </a:lnSpc>
              <a:spcBef>
                <a:spcPct val="30000"/>
              </a:spcBef>
              <a:spcAft>
                <a:spcPct val="0"/>
              </a:spcAft>
              <a:buClrTx/>
              <a:buSzTx/>
              <a:buFontTx/>
              <a:buNone/>
              <a:tabLst/>
              <a:defRPr/>
            </a:pPr>
            <a:r>
              <a:rPr lang="de-DE" altLang="x-none" sz="1200" kern="1200" baseline="0">
                <a:solidFill>
                  <a:schemeClr val="tx1"/>
                </a:solidFill>
                <a:effectLst/>
                <a:latin typeface="+mn-lt"/>
                <a:ea typeface="+mn-ea"/>
                <a:cs typeface="+mn-cs"/>
              </a:rPr>
              <a:t>Für die Reichen bedeutet das eine ziemliche Kehrtwende. Und die Ärmsten werden Unterstützung bei der Kletterpartie direkt nach oben brauchen, um den Umweg über die zerstörerischen Entwicklungsstufen zu vermeiden.</a:t>
            </a: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fld id="{796E8CB0-3B31-C14F-81B2-034CFCA99E27}" type="slidenum">
              <a:rPr lang="de-DE" altLang="x-none" sz="1200">
                <a:solidFill>
                  <a:prstClr val="black"/>
                </a:solidFill>
              </a:rPr>
              <a:pPr/>
              <a:t>47</a:t>
            </a:fld>
            <a:endParaRPr lang="de-DE" altLang="x-none" sz="1200">
              <a:solidFill>
                <a:prstClr val="black"/>
              </a:solidFill>
            </a:endParaRPr>
          </a:p>
        </p:txBody>
      </p:sp>
    </p:spTree>
    <p:extLst>
      <p:ext uri="{BB962C8B-B14F-4D97-AF65-F5344CB8AC3E}">
        <p14:creationId xmlns:p14="http://schemas.microsoft.com/office/powerpoint/2010/main" val="220042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752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Für die weitere Therapieplanung müssen wir wissen, was unser verbleibendes CO</a:t>
            </a:r>
            <a:r>
              <a:rPr lang="en-US" altLang="x-none"/>
              <a:t>2-</a:t>
            </a:r>
            <a:r>
              <a:rPr lang="en-GB" altLang="x-none"/>
              <a:t>Budget ist, also wieviel Treibhausgase wir noch maximal in die Atmosphäre ausstoßen können, um die Erwärmung auf 1,5°C zu begrenzen.</a:t>
            </a:r>
            <a:r>
              <a:rPr lang="en-GB" altLang="x-none" baseline="0"/>
              <a:t> </a:t>
            </a:r>
            <a:endParaRPr lang="en-GB" altLang="x-none"/>
          </a:p>
          <a:p>
            <a:pPr>
              <a:spcBef>
                <a:spcPct val="0"/>
              </a:spcBef>
            </a:pPr>
            <a:r>
              <a:rPr lang="en-GB" altLang="x-none"/>
              <a:t>Laut dem neuesten</a:t>
            </a:r>
            <a:r>
              <a:rPr lang="en-GB" altLang="x-none" baseline="0"/>
              <a:t> </a:t>
            </a:r>
            <a:r>
              <a:rPr lang="en-GB" altLang="x-none"/>
              <a:t>Bericht des Weltklimarats von diesem Jahr (2021)</a:t>
            </a:r>
            <a:r>
              <a:rPr lang="en-GB" altLang="x-none" baseline="0"/>
              <a:t> </a:t>
            </a:r>
            <a:r>
              <a:rPr lang="en-GB" altLang="x-none"/>
              <a:t>bleibt der Temperaturanstieg bei einem Ausstoß von weiteren 400 Gt +/- in 2/3 der Modelle unter 1,5°C</a:t>
            </a:r>
            <a:r>
              <a:rPr lang="en-GB" altLang="x-none" baseline="0"/>
              <a:t>.</a:t>
            </a:r>
            <a:endParaRPr lang="en-GB" altLang="x-none"/>
          </a:p>
          <a:p>
            <a:pPr>
              <a:spcBef>
                <a:spcPct val="0"/>
              </a:spcBef>
            </a:pPr>
            <a:r>
              <a:rPr lang="en-GB" altLang="x-none"/>
              <a:t>Der globale Ausstoß beträgt jährlich circa 42 Gt. </a:t>
            </a:r>
          </a:p>
          <a:p>
            <a:pPr>
              <a:spcBef>
                <a:spcPct val="0"/>
              </a:spcBef>
            </a:pPr>
            <a:endParaRPr lang="en-GB" altLang="x-none"/>
          </a:p>
        </p:txBody>
      </p:sp>
      <p:sp>
        <p:nvSpPr>
          <p:cNvPr id="1075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9E5466E-A570-9C42-9DDA-3306E5097496}" type="slidenum">
              <a:rPr lang="en-GB" altLang="x-none"/>
              <a:pPr fontAlgn="base">
                <a:spcBef>
                  <a:spcPct val="0"/>
                </a:spcBef>
                <a:spcAft>
                  <a:spcPct val="0"/>
                </a:spcAft>
              </a:pPr>
              <a:t>48</a:t>
            </a:fld>
            <a:endParaRPr lang="en-GB" altLang="x-none"/>
          </a:p>
        </p:txBody>
      </p:sp>
    </p:spTree>
    <p:extLst>
      <p:ext uri="{BB962C8B-B14F-4D97-AF65-F5344CB8AC3E}">
        <p14:creationId xmlns:p14="http://schemas.microsoft.com/office/powerpoint/2010/main" val="11449318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izenplatzhalter 2"/>
          <p:cNvSpPr>
            <a:spLocks noGrp="1"/>
          </p:cNvSpPr>
          <p:nvPr>
            <p:ph type="body" idx="1"/>
          </p:nvPr>
        </p:nvSpPr>
        <p:spPr/>
        <p:txBody>
          <a:bodyPr/>
          <a:lstStyle/>
          <a:p>
            <a:pPr fontAlgn="auto">
              <a:spcBef>
                <a:spcPts val="0"/>
              </a:spcBef>
              <a:spcAft>
                <a:spcPts val="0"/>
              </a:spcAft>
              <a:defRPr/>
            </a:pPr>
            <a:r>
              <a:rPr lang="en-GB"/>
              <a:t>Was heißt das jetzt?</a:t>
            </a:r>
          </a:p>
          <a:p>
            <a:pPr marL="228600" indent="-228600" fontAlgn="auto">
              <a:spcBef>
                <a:spcPts val="0"/>
              </a:spcBef>
              <a:spcAft>
                <a:spcPts val="0"/>
              </a:spcAft>
              <a:buFontTx/>
              <a:buAutoNum type="arabicPeriod"/>
              <a:defRPr/>
            </a:pPr>
            <a:r>
              <a:rPr lang="en-GB"/>
              <a:t>Wir müssen so schnell wie möglich clean werden, d.h. aufhören fossile Brennstoffe zu verbrennen und noch mehr CO2 in die Atmosphäre zu blasen. </a:t>
            </a:r>
          </a:p>
          <a:p>
            <a:pPr marL="228600" indent="-228600" fontAlgn="auto">
              <a:spcBef>
                <a:spcPts val="0"/>
              </a:spcBef>
              <a:spcAft>
                <a:spcPts val="0"/>
              </a:spcAft>
              <a:buFontTx/>
              <a:buAutoNum type="arabicPeriod"/>
              <a:defRPr/>
            </a:pPr>
            <a:r>
              <a:rPr lang="en-GB"/>
              <a:t>Insgesamt haben wir nur noch ein Kontingent von 400 Gt global (Stand Anfang 2020), während wir den Entzug bewerkstelligen. </a:t>
            </a:r>
          </a:p>
          <a:p>
            <a:pPr marL="228600" indent="-228600" fontAlgn="auto">
              <a:spcBef>
                <a:spcPts val="0"/>
              </a:spcBef>
              <a:spcAft>
                <a:spcPts val="0"/>
              </a:spcAft>
              <a:buFontTx/>
              <a:buAutoNum type="arabicPeriod"/>
              <a:defRPr/>
            </a:pPr>
            <a:r>
              <a:rPr lang="en-GB"/>
              <a:t>Wir müssen das also klug einteilen. Wenn wir die nächsten Jahre weiter aasen, wird es danach unmöglich, das Ziel noch zu erreichen. </a:t>
            </a:r>
          </a:p>
          <a:p>
            <a:pPr marL="228600" indent="-228600" fontAlgn="auto">
              <a:spcBef>
                <a:spcPts val="0"/>
              </a:spcBef>
              <a:spcAft>
                <a:spcPts val="0"/>
              </a:spcAft>
              <a:buFontTx/>
              <a:buAutoNum type="arabicPeriod"/>
              <a:defRPr/>
            </a:pPr>
            <a:r>
              <a:rPr lang="en-GB"/>
              <a:t>Und wir müssen es auch klug verteilen. Die 400 Gt waren ja global. Wer darf davon noch wieviel? Gleichzeitig müssen wir ja die Armut bekämpfen</a:t>
            </a:r>
            <a:r>
              <a:rPr lang="is-IS"/>
              <a:t>…</a:t>
            </a:r>
            <a:endParaRPr lang="en-GB"/>
          </a:p>
        </p:txBody>
      </p:sp>
      <p:sp>
        <p:nvSpPr>
          <p:cNvPr id="10957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932C0E06-CC4C-4444-BC48-BDE82F65A585}" type="slidenum">
              <a:rPr lang="en-GB" altLang="x-none"/>
              <a:pPr fontAlgn="base">
                <a:spcBef>
                  <a:spcPct val="0"/>
                </a:spcBef>
                <a:spcAft>
                  <a:spcPct val="0"/>
                </a:spcAft>
              </a:pPr>
              <a:t>49</a:t>
            </a:fld>
            <a:endParaRPr lang="en-GB" altLang="x-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Planetary Health </a:t>
            </a:r>
            <a:r>
              <a:rPr lang="de-DE" baseline="0"/>
              <a:t>baut auch auf : </a:t>
            </a:r>
          </a:p>
          <a:p>
            <a:pPr marL="171450" indent="-171450">
              <a:buFont typeface="Arial" charset="0"/>
              <a:buChar char="•"/>
            </a:pPr>
            <a:r>
              <a:rPr lang="de-DE" baseline="0"/>
              <a:t>Auf Public Health, also Bevölkerungsgesundheit. Public Health beschäftigt sich kurz gesagt mit den gesellschaftlichen Bedingungen und Maßnahmen zum Schutz der Gesundheit in spezifischen Bevölkerungen.</a:t>
            </a:r>
          </a:p>
          <a:p>
            <a:pPr marL="171450" indent="-171450">
              <a:buFont typeface="Arial" charset="0"/>
              <a:buChar char="•"/>
            </a:pPr>
            <a:r>
              <a:rPr lang="de-DE" baseline="0"/>
              <a:t>Auf Global Health, was die transnationale / globale Dimension drin hat, also Gesundheitsprobleme und Determinanten, die Ländergrenzen überschreiten und globale Koordination erfordern.</a:t>
            </a:r>
          </a:p>
          <a:p>
            <a:r>
              <a:rPr lang="de-DE" baseline="0"/>
              <a:t>Planetary Health nimmt zusätzlich zu den sozialen, ökonomischen und politischen Faktoren, die die Gesundheit beeinflussen, auch explizit die natürlichen Systeme des Planeten in den Blick.</a:t>
            </a:r>
          </a:p>
          <a:p>
            <a:endParaRPr lang="de-DE" baseline="0"/>
          </a:p>
        </p:txBody>
      </p:sp>
      <p:sp>
        <p:nvSpPr>
          <p:cNvPr id="4" name="Slide Number Placeholder 3"/>
          <p:cNvSpPr>
            <a:spLocks noGrp="1"/>
          </p:cNvSpPr>
          <p:nvPr>
            <p:ph type="sldNum" sz="quarter" idx="10"/>
          </p:nvPr>
        </p:nvSpPr>
        <p:spPr/>
        <p:txBody>
          <a:bodyPr/>
          <a:lstStyle/>
          <a:p>
            <a:fld id="{CF23A716-6859-E743-A071-439568EA93C3}" type="slidenum">
              <a:rPr lang="en-GB" smtClean="0"/>
              <a:t>5</a:t>
            </a:fld>
            <a:endParaRPr lang="en-GB"/>
          </a:p>
        </p:txBody>
      </p:sp>
    </p:spTree>
    <p:extLst>
      <p:ext uri="{BB962C8B-B14F-4D97-AF65-F5344CB8AC3E}">
        <p14:creationId xmlns:p14="http://schemas.microsoft.com/office/powerpoint/2010/main" val="21158902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a:t>Die Frage ist, auf welchem Pfad wir auf Netto-Null-Emissionen kommen innerhalb des Budgets. Den weniger steilen Pfad in grün haben wir schon verpasst.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Je später wir mit der Reduktion beginnen, um so abrupter muss sie ausfallen, mit dann immer höheren gesellschaftlichen und wirtschaftlichen Kosten.</a:t>
            </a:r>
          </a:p>
        </p:txBody>
      </p:sp>
      <p:sp>
        <p:nvSpPr>
          <p:cNvPr id="4" name="Foliennummernplatzhalter 3"/>
          <p:cNvSpPr>
            <a:spLocks noGrp="1"/>
          </p:cNvSpPr>
          <p:nvPr>
            <p:ph type="sldNum" sz="quarter" idx="10"/>
          </p:nvPr>
        </p:nvSpPr>
        <p:spPr/>
        <p:txBody>
          <a:bodyPr/>
          <a:lstStyle/>
          <a:p>
            <a:fld id="{CF23A716-6859-E743-A071-439568EA93C3}" type="slidenum">
              <a:rPr lang="en-GB" smtClean="0"/>
              <a:t>50</a:t>
            </a:fld>
            <a:endParaRPr lang="en-GB"/>
          </a:p>
        </p:txBody>
      </p:sp>
    </p:spTree>
    <p:extLst>
      <p:ext uri="{BB962C8B-B14F-4D97-AF65-F5344CB8AC3E}">
        <p14:creationId xmlns:p14="http://schemas.microsoft.com/office/powerpoint/2010/main" val="6479934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a:t>Und falls die Reduktion dann nicht so steil gelingt, überziehen wir das Budget und die Erde erhitzt sich mehr, mit immer höheren Risiken, die man sich damit einkauft.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a:t>Deswegen ist es so wichtig, dass wir sofort anfangen.  </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51</a:t>
            </a:fld>
            <a:endParaRPr lang="en-GB"/>
          </a:p>
        </p:txBody>
      </p:sp>
    </p:spTree>
    <p:extLst>
      <p:ext uri="{BB962C8B-B14F-4D97-AF65-F5344CB8AC3E}">
        <p14:creationId xmlns:p14="http://schemas.microsoft.com/office/powerpoint/2010/main" val="1116425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a:spcBef>
                <a:spcPct val="0"/>
              </a:spcBef>
            </a:pPr>
            <a:r>
              <a:rPr lang="en-US" altLang="x-none"/>
              <a:t>Das sind 42 Kaffeebohnen. Sie repräsentieren die 42 Gt CO2 Äquivalente, die wir weltweit jährlich freisetzen.</a:t>
            </a:r>
          </a:p>
          <a:p>
            <a:pPr marL="0" lvl="1">
              <a:spcBef>
                <a:spcPct val="0"/>
              </a:spcBef>
            </a:pPr>
            <a:r>
              <a:rPr lang="en-US" altLang="x-none"/>
              <a:t>Und ich zeige hier eine Verteilung über die gesamte Weltbevölkerung, aufgeteilt in 10 gleich große Gruppen nach ihrem Wohlstand, von den reichsten zu den ärmsten. </a:t>
            </a:r>
          </a:p>
          <a:p>
            <a:pPr marL="0" lvl="1">
              <a:spcBef>
                <a:spcPct val="0"/>
              </a:spcBef>
            </a:pPr>
            <a:r>
              <a:rPr lang="en-US" altLang="x-none"/>
              <a:t>Die ärmere Hälfte der Menschen stoßen nur ein Zehntel der Gesamtmenge aus, 4 Bohnen.</a:t>
            </a:r>
            <a:r>
              <a:rPr lang="is-IS" altLang="x-none"/>
              <a:t> Die reichsten 10 % die Hälfte, 21 Bohnen.</a:t>
            </a:r>
            <a:endParaRPr lang="en-US" altLang="x-none"/>
          </a:p>
          <a:p>
            <a:pPr>
              <a:spcBef>
                <a:spcPct val="0"/>
              </a:spcBef>
            </a:pPr>
            <a:r>
              <a:rPr lang="de-DE" altLang="x-none"/>
              <a:t>Quizfrage: Wo sollten wir anfangen zu reduzieren?</a:t>
            </a:r>
          </a:p>
        </p:txBody>
      </p:sp>
      <p:sp>
        <p:nvSpPr>
          <p:cNvPr id="115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97FABE9-7862-8D4C-A82C-D2A29D87A303}" type="slidenum">
              <a:rPr lang="en-GB" altLang="x-none"/>
              <a:pPr fontAlgn="base">
                <a:spcBef>
                  <a:spcPct val="0"/>
                </a:spcBef>
                <a:spcAft>
                  <a:spcPct val="0"/>
                </a:spcAft>
              </a:pPr>
              <a:t>52</a:t>
            </a:fld>
            <a:endParaRPr lang="en-GB" altLang="x-non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 jetzt die Berechnung pro Person nach Ländern. In Deutschland liegt</a:t>
            </a:r>
            <a:r>
              <a:rPr lang="en-GB" altLang="x-none" baseline="0"/>
              <a:t> da </a:t>
            </a:r>
            <a:r>
              <a:rPr lang="en-GB" altLang="x-none"/>
              <a:t>deutlich über dem globalen Durchschnitt. </a:t>
            </a:r>
          </a:p>
          <a:p>
            <a:pPr>
              <a:spcBef>
                <a:spcPct val="0"/>
              </a:spcBef>
            </a:pPr>
            <a:r>
              <a:rPr lang="en-GB" altLang="x-none"/>
              <a:t>In der Klimadebatte ist der Gerechtigkeitsaspekt immer mit dabei. Wer hat das Problem verursacht, wer kann in den Umbau investieren? Wer kämpft ohnehin ums Überleben und noch mehr in einem sich ändernden Klima? Wer hat schon einen hohen Lebensstandard und konsumiert Luxus und wo wollen Millionen Menschen ein würdiges Leben erreichen?</a:t>
            </a:r>
          </a:p>
          <a:p>
            <a:pPr>
              <a:spcBef>
                <a:spcPct val="0"/>
              </a:spcBef>
            </a:pPr>
            <a:r>
              <a:rPr lang="en-GB" altLang="x-none"/>
              <a:t>Es ist klar, dass die reichen Industrieländer schneller reduzieren und den anderen helfen müssen.</a:t>
            </a:r>
          </a:p>
        </p:txBody>
      </p:sp>
      <p:sp>
        <p:nvSpPr>
          <p:cNvPr id="11776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B498B69F-D22C-064C-9D12-F808971B46B1}" type="slidenum">
              <a:rPr lang="en-GB" altLang="x-none"/>
              <a:pPr fontAlgn="base">
                <a:spcBef>
                  <a:spcPct val="0"/>
                </a:spcBef>
                <a:spcAft>
                  <a:spcPct val="0"/>
                </a:spcAft>
              </a:pPr>
              <a:t>53</a:t>
            </a:fld>
            <a:endParaRPr lang="en-GB" altLang="x-none"/>
          </a:p>
        </p:txBody>
      </p:sp>
    </p:spTree>
    <p:extLst>
      <p:ext uri="{BB962C8B-B14F-4D97-AF65-F5344CB8AC3E}">
        <p14:creationId xmlns:p14="http://schemas.microsoft.com/office/powerpoint/2010/main" val="1465605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Um das zu schaffen, reichen kleine, schrittweise Verbesserungen nicht, sondern es braucht eine radikale Umgestaltung unserer Lebens- und Wirtschaftsweise, eine sog. große Transformation unserer Gesellschaft. Eine nie dagewesene Herausforderung. Die Frage ist: Kriegen wir noch rechtzeitig die Kurve? </a:t>
            </a:r>
          </a:p>
        </p:txBody>
      </p:sp>
      <p:sp>
        <p:nvSpPr>
          <p:cNvPr id="11981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A36CBC4F-EE11-B049-BAF0-AA5C5E8F7668}" type="slidenum">
              <a:rPr lang="en-GB" altLang="x-none"/>
              <a:pPr fontAlgn="base">
                <a:spcBef>
                  <a:spcPct val="0"/>
                </a:spcBef>
                <a:spcAft>
                  <a:spcPct val="0"/>
                </a:spcAft>
              </a:pPr>
              <a:t>54</a:t>
            </a:fld>
            <a:endParaRPr lang="en-GB" altLang="x-non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185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Dazu müssen wir fundamental umdenken, denn mit der Denkweise, die die Probleme verursacht hat, werden wir sie nicht lösen können, wie Einstein sehr klug erkannt hat.</a:t>
            </a:r>
          </a:p>
        </p:txBody>
      </p:sp>
      <p:sp>
        <p:nvSpPr>
          <p:cNvPr id="12185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1681D594-E52F-844C-A5FF-72AB732B8916}" type="slidenum">
              <a:rPr lang="en-GB" altLang="x-none"/>
              <a:pPr fontAlgn="base">
                <a:spcBef>
                  <a:spcPct val="0"/>
                </a:spcBef>
                <a:spcAft>
                  <a:spcPct val="0"/>
                </a:spcAft>
              </a:pPr>
              <a:t>55</a:t>
            </a:fld>
            <a:endParaRPr lang="en-GB" altLang="x-non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Hier kommen wir zum Kern des</a:t>
            </a:r>
            <a:r>
              <a:rPr lang="de-DE" baseline="0"/>
              <a:t> Problems</a:t>
            </a:r>
            <a:r>
              <a:rPr lang="de-DE"/>
              <a:t>,</a:t>
            </a:r>
            <a:r>
              <a:rPr lang="de-DE" baseline="0"/>
              <a:t> zur Beziehung zwischen Mensch und Planet.</a:t>
            </a:r>
          </a:p>
          <a:p>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56</a:t>
            </a:fld>
            <a:endParaRPr lang="en-GB"/>
          </a:p>
        </p:txBody>
      </p:sp>
    </p:spTree>
    <p:extLst>
      <p:ext uri="{BB962C8B-B14F-4D97-AF65-F5344CB8AC3E}">
        <p14:creationId xmlns:p14="http://schemas.microsoft.com/office/powerpoint/2010/main" val="20732193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595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Wir müssen verstehen, dass wir Menschen ein Teil</a:t>
            </a:r>
            <a:r>
              <a:rPr lang="en-GB" altLang="x-none" baseline="0"/>
              <a:t> </a:t>
            </a:r>
            <a:r>
              <a:rPr lang="en-GB" altLang="x-none"/>
              <a:t>des komplexen Netzwerks des Lebens auf diesem Planeten sind. </a:t>
            </a:r>
          </a:p>
          <a:p>
            <a:pPr>
              <a:spcBef>
                <a:spcPct val="0"/>
              </a:spcBef>
            </a:pPr>
            <a:r>
              <a:rPr lang="en-GB" altLang="x-none"/>
              <a:t>Dass unsere Gesundheit, unsere Gesellschaft, unsere Wirtschaft letztlich von einer intakten Natur, von einem stabilen Klima abhängen.</a:t>
            </a:r>
          </a:p>
          <a:p>
            <a:pPr>
              <a:spcBef>
                <a:spcPct val="0"/>
              </a:spcBef>
            </a:pPr>
            <a:endParaRPr lang="en-GB" altLang="x-none"/>
          </a:p>
        </p:txBody>
      </p:sp>
      <p:sp>
        <p:nvSpPr>
          <p:cNvPr id="12595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016186B3-0432-C64D-BA43-93479392541D}" type="slidenum">
              <a:rPr lang="en-GB" altLang="x-none"/>
              <a:pPr fontAlgn="base">
                <a:spcBef>
                  <a:spcPct val="0"/>
                </a:spcBef>
                <a:spcAft>
                  <a:spcPct val="0"/>
                </a:spcAft>
              </a:pPr>
              <a:t>57</a:t>
            </a:fld>
            <a:endParaRPr lang="en-GB" altLang="x-non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800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Das hat auch eine ethische Dimension.</a:t>
            </a:r>
          </a:p>
          <a:p>
            <a:pPr>
              <a:spcBef>
                <a:spcPct val="0"/>
              </a:spcBef>
            </a:pPr>
            <a:r>
              <a:rPr lang="en-GB" altLang="x-none"/>
              <a:t>Welchen Wert messen wir der Natur bei? I</a:t>
            </a:r>
            <a:r>
              <a:rPr lang="en-US" altLang="x-none"/>
              <a:t>st unsere Beziehung bestimmt von Ausbeutung oder Verbundenheit?</a:t>
            </a:r>
          </a:p>
        </p:txBody>
      </p:sp>
      <p:sp>
        <p:nvSpPr>
          <p:cNvPr id="12800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396726C1-8727-AF4D-8612-55BD86592195}" type="slidenum">
              <a:rPr lang="en-GB" altLang="x-none"/>
              <a:pPr fontAlgn="base">
                <a:spcBef>
                  <a:spcPct val="0"/>
                </a:spcBef>
                <a:spcAft>
                  <a:spcPct val="0"/>
                </a:spcAft>
              </a:pPr>
              <a:t>58</a:t>
            </a:fld>
            <a:endParaRPr lang="en-GB" altLang="x-non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Albert Schweitzers Ethik der „Ehrfurcht vor dem Leben“ ist ein Versuch, unsere verkürzte Ethik zu überwinden, die nur den Menschen umfasst.</a:t>
            </a:r>
            <a:r>
              <a:rPr lang="de-DE" altLang="x-none" baseline="0"/>
              <a:t> </a:t>
            </a:r>
          </a:p>
          <a:p>
            <a:pPr>
              <a:spcBef>
                <a:spcPct val="0"/>
              </a:spcBef>
            </a:pPr>
            <a:r>
              <a:rPr lang="de-DE" altLang="x-none"/>
              <a:t>Die Enzyklika Laudato Si von Papst Franziskus heißt „Über die Sorge für das gemeinsame Haus“, damit meint er den Planeten Erde. </a:t>
            </a:r>
          </a:p>
          <a:p>
            <a:pPr>
              <a:spcBef>
                <a:spcPct val="0"/>
              </a:spcBef>
            </a:pPr>
            <a:r>
              <a:rPr lang="de-DE" altLang="x-none"/>
              <a:t>Er spricht darin vom Staunen gegenüber dem Wunder der Natur im Gegensatz zu einer Haltung des Herrschers und Konsumenten. </a:t>
            </a:r>
          </a:p>
          <a:p>
            <a:pPr>
              <a:spcBef>
                <a:spcPct val="0"/>
              </a:spcBef>
            </a:pPr>
            <a:r>
              <a:rPr lang="de-DE" altLang="x-none"/>
              <a:t>Und der Dalai Lama betont, dass Mitgefühl zu einer Überlebensfrage der Menschheit geworden ist.</a:t>
            </a: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0A27DCF-D713-1140-BA9F-EB2FBE228BB4}" type="slidenum">
              <a:rPr lang="en-GB" altLang="x-none"/>
              <a:pPr fontAlgn="base">
                <a:spcBef>
                  <a:spcPct val="0"/>
                </a:spcBef>
                <a:spcAft>
                  <a:spcPct val="0"/>
                </a:spcAft>
              </a:pPr>
              <a:t>59</a:t>
            </a:fld>
            <a:endParaRPr lang="en-GB" altLang="x-none"/>
          </a:p>
        </p:txBody>
      </p:sp>
    </p:spTree>
    <p:extLst>
      <p:ext uri="{BB962C8B-B14F-4D97-AF65-F5344CB8AC3E}">
        <p14:creationId xmlns:p14="http://schemas.microsoft.com/office/powerpoint/2010/main" val="1948715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Hier ein Planetary Health Stammbaum nach einer</a:t>
            </a:r>
            <a:r>
              <a:rPr lang="en-GB" altLang="x-none" baseline="0"/>
              <a:t> Version </a:t>
            </a:r>
            <a:r>
              <a:rPr lang="en-GB" altLang="x-none"/>
              <a:t>von Howie Frumkin mit verschiedenen Ahnenreihen und Ansätzen,</a:t>
            </a:r>
            <a:r>
              <a:rPr lang="en-GB" altLang="x-none" baseline="0"/>
              <a:t> deren Ideen eingingen in das Konzept.</a:t>
            </a:r>
          </a:p>
          <a:p>
            <a:pPr>
              <a:spcBef>
                <a:spcPct val="0"/>
              </a:spcBef>
            </a:pPr>
            <a:endParaRPr lang="en-GB" altLang="x-none" baseline="0"/>
          </a:p>
          <a:p>
            <a:pPr>
              <a:spcBef>
                <a:spcPct val="0"/>
              </a:spcBef>
            </a:pPr>
            <a:endParaRPr lang="en-GB" altLang="x-none"/>
          </a:p>
        </p:txBody>
      </p:sp>
      <p:sp>
        <p:nvSpPr>
          <p:cNvPr id="1741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7C3D3BEA-EF88-B94B-9120-59F906FEAC48}" type="slidenum">
              <a:rPr lang="en-GB" altLang="x-none"/>
              <a:pPr fontAlgn="base">
                <a:spcBef>
                  <a:spcPct val="0"/>
                </a:spcBef>
                <a:spcAft>
                  <a:spcPct val="0"/>
                </a:spcAft>
              </a:pPr>
              <a:t>6</a:t>
            </a:fld>
            <a:endParaRPr lang="en-GB" altLang="x-none"/>
          </a:p>
        </p:txBody>
      </p:sp>
    </p:spTree>
    <p:extLst>
      <p:ext uri="{BB962C8B-B14F-4D97-AF65-F5344CB8AC3E}">
        <p14:creationId xmlns:p14="http://schemas.microsoft.com/office/powerpoint/2010/main" val="2036156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209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Natürlich sind diese Erkenntnisse und Gedanken nicht neu. Genausowenig wie das Konzept Planetary Health. </a:t>
            </a:r>
          </a:p>
          <a:p>
            <a:pPr>
              <a:spcBef>
                <a:spcPct val="0"/>
              </a:spcBef>
            </a:pPr>
            <a:r>
              <a:rPr lang="en-GB" altLang="x-none"/>
              <a:t>Viele Ureinwohner haben diese Weisheit</a:t>
            </a:r>
            <a:r>
              <a:rPr lang="en-GB" altLang="x-none" baseline="0"/>
              <a:t> über Generationen bewahrt, diese spiriituelle </a:t>
            </a:r>
            <a:r>
              <a:rPr lang="en-GB" altLang="x-none"/>
              <a:t>Beziehung zur Natur, zur</a:t>
            </a:r>
            <a:r>
              <a:rPr lang="en-GB" altLang="x-none" baseline="0"/>
              <a:t> Mutter Erde.</a:t>
            </a:r>
            <a:endParaRPr lang="en-GB" altLang="x-none"/>
          </a:p>
        </p:txBody>
      </p:sp>
      <p:sp>
        <p:nvSpPr>
          <p:cNvPr id="13209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D29844A-2031-9C45-A997-6C5622967950}" type="slidenum">
              <a:rPr lang="en-GB" altLang="x-none"/>
              <a:pPr fontAlgn="base">
                <a:spcBef>
                  <a:spcPct val="0"/>
                </a:spcBef>
                <a:spcAft>
                  <a:spcPct val="0"/>
                </a:spcAft>
              </a:pPr>
              <a:t>60</a:t>
            </a:fld>
            <a:endParaRPr lang="en-GB" altLang="x-non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Letztendlich</a:t>
            </a:r>
            <a:r>
              <a:rPr lang="en-GB" baseline="0"/>
              <a:t> ist es auch eine Frage nach unserem </a:t>
            </a:r>
            <a:r>
              <a:rPr lang="en-GB"/>
              <a:t>Menschenbild. Denn das</a:t>
            </a:r>
            <a:r>
              <a:rPr lang="en-GB" baseline="0"/>
              <a:t> formt unser Verhalten. </a:t>
            </a:r>
          </a:p>
          <a:p>
            <a:r>
              <a:rPr lang="en-GB" baseline="0"/>
              <a:t>Ist der Mensch gierig, selbstsüchtig und nur auf den eigenen Vorteil bedacht, wie der Homo oeconomicus in den Modellen der Ökonomen? </a:t>
            </a:r>
          </a:p>
          <a:p>
            <a:r>
              <a:rPr lang="en-GB" baseline="0"/>
              <a:t>Oder ist er großzügig, voller Mitgefühl mit anderen und steht für Gerechtigkeit ein? </a:t>
            </a:r>
          </a:p>
          <a:p>
            <a:endParaRPr lang="en-GB" baseline="0"/>
          </a:p>
        </p:txBody>
      </p:sp>
      <p:sp>
        <p:nvSpPr>
          <p:cNvPr id="4" name="Foliennummernplatzhalter 3"/>
          <p:cNvSpPr>
            <a:spLocks noGrp="1"/>
          </p:cNvSpPr>
          <p:nvPr>
            <p:ph type="sldNum" sz="quarter" idx="10"/>
          </p:nvPr>
        </p:nvSpPr>
        <p:spPr/>
        <p:txBody>
          <a:bodyPr/>
          <a:lstStyle/>
          <a:p>
            <a:fld id="{CF23A716-6859-E743-A071-439568EA93C3}" type="slidenum">
              <a:rPr lang="en-GB" smtClean="0"/>
              <a:t>61</a:t>
            </a:fld>
            <a:endParaRPr lang="en-GB"/>
          </a:p>
        </p:txBody>
      </p:sp>
    </p:spTree>
    <p:extLst>
      <p:ext uri="{BB962C8B-B14F-4D97-AF65-F5344CB8AC3E}">
        <p14:creationId xmlns:p14="http://schemas.microsoft.com/office/powerpoint/2010/main" val="9155268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Der Mensch ist nicht ”nur so” oder “nur so”, beides ist in ihm angelegt.</a:t>
            </a:r>
          </a:p>
          <a:p>
            <a:r>
              <a:rPr lang="en-GB"/>
              <a:t>In jedem Menschen kämpfen sozusagen diese beiden Wölfe aus der indianischen</a:t>
            </a:r>
            <a:r>
              <a:rPr lang="en-GB" baseline="0"/>
              <a:t> Fabel</a:t>
            </a:r>
            <a:r>
              <a:rPr lang="en-GB"/>
              <a:t>. Gier gegen Großzügigkeit,</a:t>
            </a:r>
            <a:r>
              <a:rPr lang="en-GB" baseline="0"/>
              <a:t> Arroganz gegen Bescheidenheit, </a:t>
            </a:r>
            <a:r>
              <a:rPr lang="en-GB"/>
              <a:t>Konkurrenz vs.</a:t>
            </a:r>
            <a:r>
              <a:rPr lang="en-GB" baseline="0"/>
              <a:t> </a:t>
            </a:r>
            <a:r>
              <a:rPr lang="en-GB"/>
              <a:t>Zusammenarbeit.</a:t>
            </a:r>
          </a:p>
        </p:txBody>
      </p:sp>
      <p:sp>
        <p:nvSpPr>
          <p:cNvPr id="4" name="Foliennummernplatzhalter 3"/>
          <p:cNvSpPr>
            <a:spLocks noGrp="1"/>
          </p:cNvSpPr>
          <p:nvPr>
            <p:ph type="sldNum" sz="quarter" idx="10"/>
          </p:nvPr>
        </p:nvSpPr>
        <p:spPr/>
        <p:txBody>
          <a:bodyPr/>
          <a:lstStyle/>
          <a:p>
            <a:fld id="{CF23A716-6859-E743-A071-439568EA93C3}" type="slidenum">
              <a:rPr lang="en-GB" smtClean="0"/>
              <a:t>62</a:t>
            </a:fld>
            <a:endParaRPr lang="en-GB"/>
          </a:p>
        </p:txBody>
      </p:sp>
    </p:spTree>
    <p:extLst>
      <p:ext uri="{BB962C8B-B14F-4D97-AF65-F5344CB8AC3E}">
        <p14:creationId xmlns:p14="http://schemas.microsoft.com/office/powerpoint/2010/main" val="8905568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Und welcher Wolf gewinnt? Der, den wir füttern. </a:t>
            </a:r>
          </a:p>
          <a:p>
            <a:r>
              <a:rPr lang="de-DE"/>
              <a:t>Und da spielt die Gesellschaftsstruktur eine wichtige Rolle,</a:t>
            </a:r>
            <a:r>
              <a:rPr lang="de-DE" baseline="0"/>
              <a:t> in welcher Welt wir aufwachsen und leben. </a:t>
            </a:r>
          </a:p>
          <a:p>
            <a:r>
              <a:rPr lang="de-DE" baseline="0"/>
              <a:t>Ist Geiz geil und Selbstdarstellung Pflicht, oder gelten andere Werte als wichtig?</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63</a:t>
            </a:fld>
            <a:endParaRPr lang="en-GB"/>
          </a:p>
        </p:txBody>
      </p:sp>
    </p:spTree>
    <p:extLst>
      <p:ext uri="{BB962C8B-B14F-4D97-AF65-F5344CB8AC3E}">
        <p14:creationId xmlns:p14="http://schemas.microsoft.com/office/powerpoint/2010/main" val="13036439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GB"/>
              <a:t>Wenn</a:t>
            </a:r>
            <a:r>
              <a:rPr lang="en-GB" baseline="0"/>
              <a:t> man die gemeinsamen Wurzeln der Umwelt- und Gesundheitsprobleme analysiert, sollte man sicher auch unser Menschenbild und Naturbild in den Blick nehmen</a:t>
            </a:r>
            <a:r>
              <a:rPr lang="is-IS" baseline="0"/>
              <a:t>…</a:t>
            </a:r>
            <a:endParaRPr lang="en-GB" baseline="0"/>
          </a:p>
        </p:txBody>
      </p:sp>
      <p:sp>
        <p:nvSpPr>
          <p:cNvPr id="4" name="Slide Number Placeholder 3"/>
          <p:cNvSpPr>
            <a:spLocks noGrp="1"/>
          </p:cNvSpPr>
          <p:nvPr>
            <p:ph type="sldNum" sz="quarter" idx="10"/>
          </p:nvPr>
        </p:nvSpPr>
        <p:spPr/>
        <p:txBody>
          <a:bodyPr/>
          <a:lstStyle/>
          <a:p>
            <a:fld id="{CF23A716-6859-E743-A071-439568EA93C3}" type="slidenum">
              <a:rPr lang="en-GB">
                <a:solidFill>
                  <a:prstClr val="black"/>
                </a:solidFill>
              </a:rPr>
              <a:pPr/>
              <a:t>64</a:t>
            </a:fld>
            <a:endParaRPr lang="en-GB">
              <a:solidFill>
                <a:prstClr val="black"/>
              </a:solidFill>
            </a:endParaRPr>
          </a:p>
        </p:txBody>
      </p:sp>
    </p:spTree>
    <p:extLst>
      <p:ext uri="{BB962C8B-B14F-4D97-AF65-F5344CB8AC3E}">
        <p14:creationId xmlns:p14="http://schemas.microsoft.com/office/powerpoint/2010/main" val="8820427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a:t>Nun zu den konkreten Lösungsstrategien für einen nachhaltigeren Lebensstil.</a:t>
            </a:r>
          </a:p>
        </p:txBody>
      </p:sp>
      <p:sp>
        <p:nvSpPr>
          <p:cNvPr id="4" name="Slide Number Placeholder 3"/>
          <p:cNvSpPr>
            <a:spLocks noGrp="1"/>
          </p:cNvSpPr>
          <p:nvPr>
            <p:ph type="sldNum" sz="quarter" idx="10"/>
          </p:nvPr>
        </p:nvSpPr>
        <p:spPr/>
        <p:txBody>
          <a:bodyPr/>
          <a:lstStyle/>
          <a:p>
            <a:fld id="{CF23A716-6859-E743-A071-439568EA93C3}" type="slidenum">
              <a:rPr lang="en-GB" smtClean="0"/>
              <a:t>65</a:t>
            </a:fld>
            <a:endParaRPr lang="en-GB"/>
          </a:p>
        </p:txBody>
      </p:sp>
    </p:spTree>
    <p:extLst>
      <p:ext uri="{BB962C8B-B14F-4D97-AF65-F5344CB8AC3E}">
        <p14:creationId xmlns:p14="http://schemas.microsoft.com/office/powerpoint/2010/main" val="20315407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233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Der </a:t>
            </a:r>
            <a:r>
              <a:rPr lang="en-GB" altLang="x-none" b="1"/>
              <a:t>Fußabdruck </a:t>
            </a:r>
            <a:r>
              <a:rPr lang="en-GB" altLang="x-none"/>
              <a:t>ist weit bekannt. Jeder Einzelne kann seine ökol. Belastung des Planeten ausrechnen. Wichtig den zu reduzieren, schon für die eigene Glaubwürdigkeit. </a:t>
            </a:r>
          </a:p>
          <a:p>
            <a:pPr>
              <a:spcBef>
                <a:spcPct val="0"/>
              </a:spcBef>
            </a:pPr>
            <a:r>
              <a:rPr lang="en-GB" altLang="x-none"/>
              <a:t>Aber </a:t>
            </a:r>
            <a:r>
              <a:rPr lang="de-DE" altLang="x-none"/>
              <a:t>das reicht nicht, wir müssen gemeinsam die </a:t>
            </a:r>
            <a:r>
              <a:rPr lang="de-DE" altLang="x-none" b="1"/>
              <a:t>Strukturen</a:t>
            </a:r>
            <a:r>
              <a:rPr lang="de-DE" altLang="x-none"/>
              <a:t> verändern, die Mensch und Natur </a:t>
            </a:r>
            <a:r>
              <a:rPr lang="de-DE" altLang="x-none" b="1"/>
              <a:t>verheizen</a:t>
            </a:r>
            <a:r>
              <a:rPr lang="de-DE" altLang="x-none"/>
              <a:t>, d.h. politischen Einfluss nehmen, beitragen zur Großen Transformation, das ist der </a:t>
            </a:r>
            <a:r>
              <a:rPr lang="de-DE" altLang="x-none" b="1"/>
              <a:t>Handabdruck</a:t>
            </a:r>
            <a:r>
              <a:rPr lang="de-DE" altLang="x-none"/>
              <a:t>. </a:t>
            </a:r>
          </a:p>
          <a:p>
            <a:pPr>
              <a:spcBef>
                <a:spcPct val="0"/>
              </a:spcBef>
            </a:pPr>
            <a:r>
              <a:rPr lang="en-GB" altLang="x-none"/>
              <a:t>Ein Beispiel: Fußabdruck= selbst mit der Bahn fahren. Handabdruck= darauf hinwirken, dass die Bahn die günstigere und einfachere Wahl wird. </a:t>
            </a:r>
            <a:endParaRPr lang="is-IS" altLang="x-none"/>
          </a:p>
        </p:txBody>
      </p:sp>
      <p:sp>
        <p:nvSpPr>
          <p:cNvPr id="14233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EE2C456-F56B-3D48-92B8-9E0B9DD13F96}" type="slidenum">
              <a:rPr lang="en-GB" altLang="x-none"/>
              <a:pPr fontAlgn="base">
                <a:spcBef>
                  <a:spcPct val="0"/>
                </a:spcBef>
                <a:spcAft>
                  <a:spcPct val="0"/>
                </a:spcAft>
              </a:pPr>
              <a:t>66</a:t>
            </a:fld>
            <a:endParaRPr lang="en-GB" altLang="x-non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438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Dazu</a:t>
            </a:r>
            <a:r>
              <a:rPr lang="de-DE" altLang="x-none" baseline="0"/>
              <a:t> </a:t>
            </a:r>
            <a:r>
              <a:rPr lang="de-DE" altLang="x-none"/>
              <a:t>müssen wir</a:t>
            </a:r>
            <a:r>
              <a:rPr lang="de-DE" altLang="x-none" baseline="0"/>
              <a:t> </a:t>
            </a:r>
            <a:r>
              <a:rPr lang="de-DE" altLang="x-none"/>
              <a:t>gemeinsam die </a:t>
            </a:r>
            <a:r>
              <a:rPr lang="de-DE" altLang="x-none" b="1"/>
              <a:t>Strukturen</a:t>
            </a:r>
            <a:r>
              <a:rPr lang="de-DE" altLang="x-none"/>
              <a:t> verändern, </a:t>
            </a:r>
            <a:r>
              <a:rPr lang="is-IS" altLang="x-none"/>
              <a:t>die Spielregeln, die Stellschrauben weiter oben, das ist die</a:t>
            </a:r>
            <a:r>
              <a:rPr lang="is-IS" altLang="x-none" baseline="0"/>
              <a:t> Sphäre der </a:t>
            </a:r>
            <a:r>
              <a:rPr lang="is-IS" altLang="x-none" b="1" baseline="0"/>
              <a:t>Politik</a:t>
            </a:r>
            <a:r>
              <a:rPr lang="is-IS" altLang="x-none" baseline="0"/>
              <a:t>. </a:t>
            </a:r>
            <a:r>
              <a:rPr lang="en-GB" altLang="x-none"/>
              <a:t>Der </a:t>
            </a:r>
            <a:r>
              <a:rPr lang="en-GB" altLang="x-none" b="1"/>
              <a:t>Hebel</a:t>
            </a:r>
            <a:r>
              <a:rPr lang="en-GB" altLang="x-none"/>
              <a:t> ist dort am größten. </a:t>
            </a:r>
          </a:p>
          <a:p>
            <a:pPr>
              <a:spcBef>
                <a:spcPct val="0"/>
              </a:spcBef>
            </a:pPr>
            <a:r>
              <a:rPr lang="en-GB" baseline="0"/>
              <a:t>Aber auch auf den </a:t>
            </a:r>
            <a:r>
              <a:rPr lang="en-GB" b="1" baseline="0"/>
              <a:t>mittleren Ebenen </a:t>
            </a:r>
            <a:r>
              <a:rPr lang="en-GB" baseline="0"/>
              <a:t>kann man einiges bewirken, in Kommunen, Betrieben, Universitäten, Krankenhäusern, Schulen, usw.</a:t>
            </a:r>
            <a:endParaRPr lang="en-GB" altLang="x-none"/>
          </a:p>
        </p:txBody>
      </p:sp>
      <p:sp>
        <p:nvSpPr>
          <p:cNvPr id="14438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4F44654B-2E52-EC48-88A8-AA2785AA1207}" type="slidenum">
              <a:rPr lang="en-GB" altLang="x-none"/>
              <a:pPr fontAlgn="base">
                <a:spcBef>
                  <a:spcPct val="0"/>
                </a:spcBef>
                <a:spcAft>
                  <a:spcPct val="0"/>
                </a:spcAft>
              </a:pPr>
              <a:t>67</a:t>
            </a:fld>
            <a:endParaRPr lang="en-GB" altLang="x-none"/>
          </a:p>
        </p:txBody>
      </p:sp>
    </p:spTree>
    <p:extLst>
      <p:ext uri="{BB962C8B-B14F-4D97-AF65-F5344CB8AC3E}">
        <p14:creationId xmlns:p14="http://schemas.microsoft.com/office/powerpoint/2010/main" val="148492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4"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Es gibt schon ein riesiges Bündel an vielfältigen Lösungen! </a:t>
            </a:r>
            <a:r>
              <a:rPr lang="is-IS" altLang="x-none"/>
              <a:t>Viele Lösungen nutzen Synergien, sog. Win-win-Lösungen, z.B. </a:t>
            </a:r>
            <a:r>
              <a:rPr lang="de-DE" altLang="x-none"/>
              <a:t>g</a:t>
            </a:r>
            <a:r>
              <a:rPr lang="is-IS" altLang="x-none"/>
              <a:t>ut für’s Klima und gut für die G</a:t>
            </a:r>
            <a:r>
              <a:rPr lang="de-DE" altLang="x-none"/>
              <a:t>e</a:t>
            </a:r>
            <a:r>
              <a:rPr lang="is-IS" altLang="x-none"/>
              <a:t>sundheit.</a:t>
            </a:r>
            <a:r>
              <a:rPr lang="is-IS" altLang="x-none" baseline="0"/>
              <a:t> Eben weil es gemeinsame Wurzeln der Probleme gibt.</a:t>
            </a:r>
            <a:endParaRPr lang="is-IS" altLang="x-none"/>
          </a:p>
        </p:txBody>
      </p:sp>
      <p:sp>
        <p:nvSpPr>
          <p:cNvPr id="146435"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E8D61F48-EF71-ED4B-916D-6669E6100D4F}" type="slidenum">
              <a:rPr lang="en-GB" altLang="x-none"/>
              <a:pPr fontAlgn="base">
                <a:spcBef>
                  <a:spcPct val="0"/>
                </a:spcBef>
                <a:spcAft>
                  <a:spcPct val="0"/>
                </a:spcAft>
              </a:pPr>
              <a:t>68</a:t>
            </a:fld>
            <a:endParaRPr lang="en-GB" altLang="x-non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Zum Beispiel im Verkehrssektor. In Europa ist der für 1/4 der Treibhausgasemissionen verantwortlich und die Hauptquelle für Feinstaub. </a:t>
            </a:r>
          </a:p>
          <a:p>
            <a:pPr>
              <a:spcBef>
                <a:spcPct val="0"/>
              </a:spcBef>
            </a:pPr>
            <a:r>
              <a:rPr lang="de-DE" altLang="x-none"/>
              <a:t>Zugleich sind Bewegungsmangel, Verkehrslärm, Verkehrsunfälle und Luftverschmutzung enorme gesundheitliche Risikofaktoren. </a:t>
            </a:r>
          </a:p>
          <a:p>
            <a:pPr>
              <a:spcBef>
                <a:spcPct val="0"/>
              </a:spcBef>
            </a:pPr>
            <a:r>
              <a:rPr lang="de-DE" altLang="x-none"/>
              <a:t>Eine Verkehrswende hin zu fahrrad- und fußgängerfreundlichen, begrünten Städten würde Klima und Gesundheit schützen.</a:t>
            </a: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D0D88AEF-3336-4A46-BB07-2614C4EE2397}" type="slidenum">
              <a:rPr lang="en-GB" altLang="x-none"/>
              <a:pPr fontAlgn="base">
                <a:spcBef>
                  <a:spcPct val="0"/>
                </a:spcBef>
                <a:spcAft>
                  <a:spcPct val="0"/>
                </a:spcAft>
              </a:pPr>
              <a:t>69</a:t>
            </a:fld>
            <a:endParaRPr lang="en-GB" altLang="x-none"/>
          </a:p>
        </p:txBody>
      </p:sp>
    </p:spTree>
    <p:extLst>
      <p:ext uri="{BB962C8B-B14F-4D97-AF65-F5344CB8AC3E}">
        <p14:creationId xmlns:p14="http://schemas.microsoft.com/office/powerpoint/2010/main" val="198179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a:solidFill>
                  <a:schemeClr val="tx1"/>
                </a:solidFill>
                <a:effectLst/>
                <a:latin typeface="+mn-lt"/>
                <a:ea typeface="+mn-ea"/>
                <a:cs typeface="+mn-cs"/>
              </a:rPr>
              <a:t>Etwas anthropozentrischer</a:t>
            </a:r>
            <a:r>
              <a:rPr lang="de-DE" sz="1200" kern="1200" baseline="0">
                <a:solidFill>
                  <a:schemeClr val="tx1"/>
                </a:solidFill>
                <a:effectLst/>
                <a:latin typeface="+mn-lt"/>
                <a:ea typeface="+mn-ea"/>
                <a:cs typeface="+mn-cs"/>
              </a:rPr>
              <a:t> gefasst</a:t>
            </a:r>
            <a:r>
              <a:rPr lang="de-DE" sz="1200" kern="1200">
                <a:solidFill>
                  <a:schemeClr val="tx1"/>
                </a:solidFill>
                <a:effectLst/>
                <a:latin typeface="+mn-lt"/>
                <a:ea typeface="+mn-ea"/>
                <a:cs typeface="+mn-cs"/>
              </a:rPr>
              <a:t>, beschäftigt sich Planetary Health mit den Grundlagen der menschlichen Gesundheit und deren Zusammenhängen.</a:t>
            </a:r>
            <a:r>
              <a:rPr lang="de-DE" sz="1200" kern="1200" baseline="0">
                <a:solidFill>
                  <a:schemeClr val="tx1"/>
                </a:solidFill>
                <a:effectLst/>
                <a:latin typeface="+mn-lt"/>
                <a:ea typeface="+mn-ea"/>
                <a:cs typeface="+mn-cs"/>
              </a:rPr>
              <a:t> </a:t>
            </a:r>
          </a:p>
          <a:p>
            <a:r>
              <a:rPr lang="de-DE" sz="1200" kern="1200" baseline="0">
                <a:solidFill>
                  <a:schemeClr val="tx1"/>
                </a:solidFill>
                <a:effectLst/>
                <a:latin typeface="+mn-lt"/>
                <a:ea typeface="+mn-ea"/>
                <a:cs typeface="+mn-cs"/>
              </a:rPr>
              <a:t>Zum einen sind es soziale</a:t>
            </a:r>
            <a:r>
              <a:rPr lang="de-DE" sz="1200" kern="1200">
                <a:solidFill>
                  <a:schemeClr val="tx1"/>
                </a:solidFill>
                <a:effectLst/>
                <a:latin typeface="+mn-lt"/>
                <a:ea typeface="+mn-ea"/>
                <a:cs typeface="+mn-cs"/>
              </a:rPr>
              <a:t>, ökonomische und politische Faktoren, die die Gesundheit beeinflussen, </a:t>
            </a:r>
          </a:p>
          <a:p>
            <a:r>
              <a:rPr lang="de-DE" sz="1200" kern="1200">
                <a:solidFill>
                  <a:schemeClr val="tx1"/>
                </a:solidFill>
                <a:effectLst/>
                <a:latin typeface="+mn-lt"/>
                <a:ea typeface="+mn-ea"/>
                <a:cs typeface="+mn-cs"/>
              </a:rPr>
              <a:t>aber eben auch die natürlichen Systeme unseres Planeten, von denen die Existenz der menschlichen</a:t>
            </a:r>
            <a:r>
              <a:rPr lang="de-DE" sz="1200" kern="1200" baseline="0">
                <a:solidFill>
                  <a:schemeClr val="tx1"/>
                </a:solidFill>
                <a:effectLst/>
                <a:latin typeface="+mn-lt"/>
                <a:ea typeface="+mn-ea"/>
                <a:cs typeface="+mn-cs"/>
              </a:rPr>
              <a:t> Zivilisation </a:t>
            </a:r>
            <a:r>
              <a:rPr lang="de-DE" sz="1200" kern="1200">
                <a:solidFill>
                  <a:schemeClr val="tx1"/>
                </a:solidFill>
                <a:effectLst/>
                <a:latin typeface="+mn-lt"/>
                <a:ea typeface="+mn-ea"/>
                <a:cs typeface="+mn-cs"/>
              </a:rPr>
              <a:t>letztendlich</a:t>
            </a:r>
            <a:r>
              <a:rPr lang="de-DE" sz="1200" kern="1200" baseline="0">
                <a:solidFill>
                  <a:schemeClr val="tx1"/>
                </a:solidFill>
                <a:effectLst/>
                <a:latin typeface="+mn-lt"/>
                <a:ea typeface="+mn-ea"/>
                <a:cs typeface="+mn-cs"/>
              </a:rPr>
              <a:t> </a:t>
            </a:r>
            <a:r>
              <a:rPr lang="de-DE" sz="1200" kern="1200">
                <a:solidFill>
                  <a:schemeClr val="tx1"/>
                </a:solidFill>
                <a:effectLst/>
                <a:latin typeface="+mn-lt"/>
                <a:ea typeface="+mn-ea"/>
                <a:cs typeface="+mn-cs"/>
              </a:rPr>
              <a:t>abhängt.</a:t>
            </a:r>
          </a:p>
          <a:p>
            <a:r>
              <a:rPr lang="de-DE" sz="1200" kern="1200">
                <a:solidFill>
                  <a:schemeClr val="tx1"/>
                </a:solidFill>
                <a:effectLst/>
                <a:latin typeface="+mn-lt"/>
                <a:ea typeface="+mn-ea"/>
                <a:cs typeface="+mn-cs"/>
              </a:rPr>
              <a:t>Der</a:t>
            </a:r>
            <a:r>
              <a:rPr lang="de-DE" sz="1200" kern="1200" baseline="0">
                <a:solidFill>
                  <a:schemeClr val="tx1"/>
                </a:solidFill>
                <a:effectLst/>
                <a:latin typeface="+mn-lt"/>
                <a:ea typeface="+mn-ea"/>
                <a:cs typeface="+mn-cs"/>
              </a:rPr>
              <a:t> methodische Ansatz ist transdisziplinär.</a:t>
            </a:r>
            <a:endParaRPr lang="de-DE"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23A716-6859-E743-A071-439568EA93C3}" type="slidenum">
              <a:rPr lang="en-GB" smtClean="0"/>
              <a:t>7</a:t>
            </a:fld>
            <a:endParaRPr lang="en-GB"/>
          </a:p>
        </p:txBody>
      </p:sp>
    </p:spTree>
    <p:extLst>
      <p:ext uri="{BB962C8B-B14F-4D97-AF65-F5344CB8AC3E}">
        <p14:creationId xmlns:p14="http://schemas.microsoft.com/office/powerpoint/2010/main" val="5202740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Wenn</a:t>
            </a:r>
            <a:r>
              <a:rPr lang="en-GB" baseline="0"/>
              <a:t> wir aufhören, fossile Energien zu verbrennen, um den Klimawandel zu stoppen, würde das jährlich schätzungsweise 3,6 Mio. Todesfälle weltweit vermeiden.</a:t>
            </a:r>
          </a:p>
          <a:p>
            <a:r>
              <a:rPr lang="en-GB" baseline="0"/>
              <a:t>Viele davon auch in Europa (Karte).</a:t>
            </a:r>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70</a:t>
            </a:fld>
            <a:endParaRPr lang="en-GB"/>
          </a:p>
        </p:txBody>
      </p:sp>
    </p:spTree>
    <p:extLst>
      <p:ext uri="{BB962C8B-B14F-4D97-AF65-F5344CB8AC3E}">
        <p14:creationId xmlns:p14="http://schemas.microsoft.com/office/powerpoint/2010/main" val="18956188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0"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Die Landwirtschaft </a:t>
            </a:r>
            <a:r>
              <a:rPr lang="de-DE" altLang="x-none" baseline="0"/>
              <a:t>trägt zu </a:t>
            </a:r>
            <a:r>
              <a:rPr lang="de-DE" altLang="x-none"/>
              <a:t>Entwaldun</a:t>
            </a:r>
            <a:r>
              <a:rPr lang="de-DE" altLang="x-none" baseline="0"/>
              <a:t>g und</a:t>
            </a:r>
            <a:r>
              <a:rPr lang="de-DE" altLang="x-none"/>
              <a:t> Bodendegradierung dabei,</a:t>
            </a:r>
            <a:r>
              <a:rPr lang="de-DE" altLang="x-none" baseline="0"/>
              <a:t> sowie zum Verlust von Biodiversität, u.a. durch den Einsatz von Pestiziden.</a:t>
            </a:r>
          </a:p>
          <a:p>
            <a:pPr marL="0" marR="0" indent="0" algn="l" defTabSz="914400" rtl="0" eaLnBrk="1" fontAlgn="base" latinLnBrk="0" hangingPunct="1">
              <a:lnSpc>
                <a:spcPct val="100000"/>
              </a:lnSpc>
              <a:spcBef>
                <a:spcPct val="0"/>
              </a:spcBef>
              <a:spcAft>
                <a:spcPct val="0"/>
              </a:spcAft>
              <a:buClrTx/>
              <a:buSzTx/>
              <a:buFontTx/>
              <a:buNone/>
              <a:tabLst/>
              <a:defRPr/>
            </a:pPr>
            <a:r>
              <a:rPr lang="de-DE" altLang="x-none"/>
              <a:t>Insgesamt ist das</a:t>
            </a:r>
            <a:r>
              <a:rPr lang="de-DE" altLang="x-none" baseline="0"/>
              <a:t> Ernährungssystem </a:t>
            </a:r>
            <a:r>
              <a:rPr lang="de-DE" altLang="x-none"/>
              <a:t>für etwa</a:t>
            </a:r>
            <a:r>
              <a:rPr lang="de-DE" altLang="x-none" baseline="0"/>
              <a:t> </a:t>
            </a:r>
            <a:r>
              <a:rPr lang="de-DE" altLang="x-none"/>
              <a:t>ein Viertel der globalen Treibhausgasemissionen verantwortlich.</a:t>
            </a:r>
            <a:r>
              <a:rPr lang="de-DE" altLang="x-none" baseline="0"/>
              <a:t> </a:t>
            </a:r>
          </a:p>
          <a:p>
            <a:pPr>
              <a:spcBef>
                <a:spcPct val="0"/>
              </a:spcBef>
            </a:pPr>
            <a:r>
              <a:rPr lang="en-GB" altLang="x-none"/>
              <a:t>Wenn wir unsere Nahrung anders anbauen, mit Methoden, die sich die Natur zum Vorbild nehmen</a:t>
            </a:r>
            <a:r>
              <a:rPr lang="en-GB" altLang="x-none" baseline="0"/>
              <a:t> (zeigen), </a:t>
            </a:r>
            <a:r>
              <a:rPr lang="en-GB" altLang="x-none"/>
              <a:t>ist das gut für’s Klima, für die Artenvielfalt und für unsere Ernährung und Gesundheit.</a:t>
            </a:r>
          </a:p>
        </p:txBody>
      </p:sp>
      <p:sp>
        <p:nvSpPr>
          <p:cNvPr id="150531"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8BBFD00E-9B67-C941-99E8-67C026E0C6A3}" type="slidenum">
              <a:rPr lang="en-GB" altLang="x-none"/>
              <a:pPr fontAlgn="base">
                <a:spcBef>
                  <a:spcPct val="0"/>
                </a:spcBef>
                <a:spcAft>
                  <a:spcPct val="0"/>
                </a:spcAft>
              </a:pPr>
              <a:t>71</a:t>
            </a:fld>
            <a:endParaRPr lang="en-GB" altLang="x-none"/>
          </a:p>
        </p:txBody>
      </p:sp>
    </p:spTree>
    <p:extLst>
      <p:ext uri="{BB962C8B-B14F-4D97-AF65-F5344CB8AC3E}">
        <p14:creationId xmlns:p14="http://schemas.microsoft.com/office/powerpoint/2010/main" val="2393905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Ungesunde Ernährungsmuster sind einer der wichtigsten Risikofaktoren für Krankheit und vorzeitigen Tod weltweit.  </a:t>
            </a:r>
          </a:p>
          <a:p>
            <a:pPr>
              <a:spcBef>
                <a:spcPct val="0"/>
              </a:spcBef>
            </a:pPr>
            <a:r>
              <a:rPr lang="en-GB" altLang="x-none"/>
              <a:t>Die EAT-Lancet Kommission hat Empfehlungen für eine sog. Planetary Health Ernährung erarbeitet, gesund und nachhaltig. </a:t>
            </a:r>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p:txBody>
      </p:sp>
      <p:sp>
        <p:nvSpPr>
          <p:cNvPr id="152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8727663-5E86-0648-A92C-D67CC625A173}" type="slidenum">
              <a:rPr lang="en-GB" altLang="x-none"/>
              <a:pPr fontAlgn="base">
                <a:spcBef>
                  <a:spcPct val="0"/>
                </a:spcBef>
                <a:spcAft>
                  <a:spcPct val="0"/>
                </a:spcAft>
              </a:pPr>
              <a:t>72</a:t>
            </a:fld>
            <a:endParaRPr lang="en-GB" altLang="x-none"/>
          </a:p>
        </p:txBody>
      </p:sp>
    </p:spTree>
    <p:extLst>
      <p:ext uri="{BB962C8B-B14F-4D97-AF65-F5344CB8AC3E}">
        <p14:creationId xmlns:p14="http://schemas.microsoft.com/office/powerpoint/2010/main" val="10959802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x-none"/>
              <a:t>In D sieht</a:t>
            </a:r>
            <a:r>
              <a:rPr lang="en-GB" altLang="x-none" baseline="0"/>
              <a:t> der Durchschnittsteller aber so aus. Hier wäre v</a:t>
            </a:r>
            <a:r>
              <a:rPr lang="en-GB" altLang="x-none"/>
              <a:t>iel weniger Fleisch (in</a:t>
            </a:r>
            <a:r>
              <a:rPr lang="en-GB" altLang="x-none" baseline="0"/>
              <a:t> rot – links zeigen)</a:t>
            </a:r>
            <a:r>
              <a:rPr lang="en-GB" altLang="x-none"/>
              <a:t> und dafür doppelt soviel Gemüse (in</a:t>
            </a:r>
            <a:r>
              <a:rPr lang="en-GB" altLang="x-none" baseline="0"/>
              <a:t> grün)</a:t>
            </a:r>
            <a:r>
              <a:rPr lang="en-GB" altLang="x-none"/>
              <a:t> ein riesen Gewinn für Klima, Tiere und Menschen. </a:t>
            </a:r>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p:txBody>
      </p:sp>
      <p:sp>
        <p:nvSpPr>
          <p:cNvPr id="152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8727663-5E86-0648-A92C-D67CC625A173}" type="slidenum">
              <a:rPr lang="en-GB" altLang="x-none"/>
              <a:pPr fontAlgn="base">
                <a:spcBef>
                  <a:spcPct val="0"/>
                </a:spcBef>
                <a:spcAft>
                  <a:spcPct val="0"/>
                </a:spcAft>
              </a:pPr>
              <a:t>73</a:t>
            </a:fld>
            <a:endParaRPr lang="en-GB" altLang="x-none"/>
          </a:p>
        </p:txBody>
      </p:sp>
    </p:spTree>
    <p:extLst>
      <p:ext uri="{BB962C8B-B14F-4D97-AF65-F5344CB8AC3E}">
        <p14:creationId xmlns:p14="http://schemas.microsoft.com/office/powerpoint/2010/main" val="4526331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8"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de-DE" altLang="x-none"/>
              <a:t>Durch eine solche Umstellung unserer Ernährung</a:t>
            </a:r>
            <a:r>
              <a:rPr lang="de-DE" altLang="x-none" baseline="0"/>
              <a:t> könnten</a:t>
            </a:r>
            <a:r>
              <a:rPr lang="de-DE" altLang="x-none"/>
              <a:t> wir weltweit</a:t>
            </a:r>
            <a:r>
              <a:rPr lang="de-DE" altLang="x-none" baseline="0"/>
              <a:t> jährlich 11 Mio vorzeitige Todesfälle vermeiden und die Menschheit nachhaltig ernähren.</a:t>
            </a:r>
          </a:p>
          <a:p>
            <a:pPr marL="0" marR="0" indent="0" algn="l" defTabSz="914400" rtl="0" eaLnBrk="1" fontAlgn="base" latinLnBrk="0" hangingPunct="1">
              <a:lnSpc>
                <a:spcPct val="100000"/>
              </a:lnSpc>
              <a:spcBef>
                <a:spcPct val="0"/>
              </a:spcBef>
              <a:spcAft>
                <a:spcPct val="0"/>
              </a:spcAft>
              <a:buClrTx/>
              <a:buSzTx/>
              <a:buFontTx/>
              <a:buNone/>
              <a:tabLst/>
              <a:defRPr/>
            </a:pPr>
            <a:r>
              <a:rPr lang="de-DE" altLang="x-none" baseline="0"/>
              <a:t>Ich finde, das ist doch eine richtig gute Nachricht!</a:t>
            </a:r>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a:p>
            <a:pPr>
              <a:spcBef>
                <a:spcPct val="0"/>
              </a:spcBef>
            </a:pPr>
            <a:endParaRPr lang="en-GB" altLang="x-none"/>
          </a:p>
        </p:txBody>
      </p:sp>
      <p:sp>
        <p:nvSpPr>
          <p:cNvPr id="152579"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C8727663-5E86-0648-A92C-D67CC625A173}" type="slidenum">
              <a:rPr lang="en-GB" altLang="x-none"/>
              <a:pPr fontAlgn="base">
                <a:spcBef>
                  <a:spcPct val="0"/>
                </a:spcBef>
                <a:spcAft>
                  <a:spcPct val="0"/>
                </a:spcAft>
              </a:pPr>
              <a:t>74</a:t>
            </a:fld>
            <a:endParaRPr lang="en-GB" altLang="x-none"/>
          </a:p>
        </p:txBody>
      </p:sp>
    </p:spTree>
    <p:extLst>
      <p:ext uri="{BB962C8B-B14F-4D97-AF65-F5344CB8AC3E}">
        <p14:creationId xmlns:p14="http://schemas.microsoft.com/office/powerpoint/2010/main" val="6503409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4626"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de-DE" altLang="x-none"/>
              <a:t>Die Lancet-Kommissionen haben zwei wichtige Aussagen getroffen, die das alles gut zusammenfassen</a:t>
            </a:r>
            <a:r>
              <a:rPr lang="de-DE" altLang="x-none" baseline="0"/>
              <a:t> in Bezug auf Klimawandel.  </a:t>
            </a:r>
            <a:endParaRPr lang="de-DE" altLang="x-none"/>
          </a:p>
          <a:p>
            <a:pPr>
              <a:spcBef>
                <a:spcPct val="0"/>
              </a:spcBef>
            </a:pPr>
            <a:r>
              <a:rPr lang="de-DE" altLang="x-none"/>
              <a:t>1. "Der Klimawandel ist die größte Bedrohung für die globale Gesundheit im 21. Jahrhundert." </a:t>
            </a:r>
          </a:p>
          <a:p>
            <a:pPr lvl="1">
              <a:spcBef>
                <a:spcPct val="0"/>
              </a:spcBef>
            </a:pPr>
            <a:r>
              <a:rPr lang="de-DE" altLang="x-none"/>
              <a:t>Weil er unsere Lebensgrundlagen auf dem Planeten zerstört. Extremereignisse, Hungersnöte, Infektionen, Migration usw. </a:t>
            </a:r>
          </a:p>
          <a:p>
            <a:pPr lvl="1">
              <a:spcBef>
                <a:spcPct val="0"/>
              </a:spcBef>
            </a:pPr>
            <a:r>
              <a:rPr lang="de-DE" altLang="x-none"/>
              <a:t>Letztendlich droht ein Zusammenbruch unserer Gesellschaften.</a:t>
            </a:r>
          </a:p>
          <a:p>
            <a:pPr>
              <a:spcBef>
                <a:spcPct val="0"/>
              </a:spcBef>
            </a:pPr>
            <a:r>
              <a:rPr lang="de-DE" altLang="x-none"/>
              <a:t>2. "Die Bewältigung des Klimawandels könnte die größte Chance für die globale Gesundheit im 21. Jahrhundert sein." </a:t>
            </a:r>
          </a:p>
          <a:p>
            <a:pPr lvl="1">
              <a:spcBef>
                <a:spcPct val="0"/>
              </a:spcBef>
            </a:pPr>
            <a:r>
              <a:rPr lang="de-DE" altLang="x-none"/>
              <a:t>Eben weil das, was wir für den Klimaschutz tun müssen, größtenteils das gleiche ist, was wir ohnehin für die Gesundheit tun müssen. Diese Win-win-Situation!</a:t>
            </a:r>
          </a:p>
          <a:p>
            <a:pPr lvl="1">
              <a:spcBef>
                <a:spcPct val="0"/>
              </a:spcBef>
            </a:pPr>
            <a:r>
              <a:rPr lang="de-DE" altLang="x-none"/>
              <a:t>Beispiele hier waren Transport, Luftverschmutzung</a:t>
            </a:r>
            <a:r>
              <a:rPr lang="de-DE" altLang="x-none" baseline="0"/>
              <a:t> </a:t>
            </a:r>
            <a:r>
              <a:rPr lang="de-DE" altLang="x-none"/>
              <a:t>und Ernährung.</a:t>
            </a:r>
          </a:p>
        </p:txBody>
      </p:sp>
      <p:sp>
        <p:nvSpPr>
          <p:cNvPr id="154627"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2E8E8BAB-DA2D-7748-8ED2-A9AAFE9818A7}" type="slidenum">
              <a:rPr lang="en-GB" altLang="x-none"/>
              <a:pPr fontAlgn="base">
                <a:spcBef>
                  <a:spcPct val="0"/>
                </a:spcBef>
                <a:spcAft>
                  <a:spcPct val="0"/>
                </a:spcAft>
              </a:pPr>
              <a:t>75</a:t>
            </a:fld>
            <a:endParaRPr lang="en-GB" altLang="x-none"/>
          </a:p>
        </p:txBody>
      </p:sp>
    </p:spTree>
    <p:extLst>
      <p:ext uri="{BB962C8B-B14F-4D97-AF65-F5344CB8AC3E}">
        <p14:creationId xmlns:p14="http://schemas.microsoft.com/office/powerpoint/2010/main" val="6421281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a:t>Vor kurzem</a:t>
            </a:r>
            <a:r>
              <a:rPr lang="en-GB" sz="1200" baseline="0"/>
              <a:t> kam dieser Bericht des UN Umweltprogramms raus, der die drei </a:t>
            </a:r>
            <a:r>
              <a:rPr lang="en-GB" sz="1200" b="1" baseline="0"/>
              <a:t>Krisen</a:t>
            </a:r>
            <a:r>
              <a:rPr lang="en-GB" sz="1200" baseline="0"/>
              <a:t>, Klimawandel, Biodiversität und Verschmutzung, und deren </a:t>
            </a:r>
            <a:r>
              <a:rPr lang="en-GB" sz="1200" b="1" baseline="0"/>
              <a:t>Lösungen</a:t>
            </a:r>
            <a:r>
              <a:rPr lang="en-GB" sz="1200" baseline="0"/>
              <a:t> gemeinsam beleuchtet. Und den Bogen schlägt zur menschlichen </a:t>
            </a:r>
            <a:r>
              <a:rPr lang="en-GB" sz="1200" b="1" baseline="0"/>
              <a:t>Gesundheit</a:t>
            </a:r>
            <a:r>
              <a:rPr lang="en-GB" sz="1200" baseline="0"/>
              <a:t>. Er fordert auch eine neue </a:t>
            </a:r>
            <a:r>
              <a:rPr lang="en-GB" sz="1200" b="1" baseline="0"/>
              <a:t>Beziehung</a:t>
            </a:r>
            <a:r>
              <a:rPr lang="en-GB" sz="1200" baseline="0"/>
              <a:t> zur Natur und zueinander.</a:t>
            </a:r>
          </a:p>
          <a:p>
            <a:pPr marL="0" marR="0" indent="0" algn="l" defTabSz="914400" rtl="0" eaLnBrk="1" fontAlgn="base" latinLnBrk="0" hangingPunct="1">
              <a:lnSpc>
                <a:spcPct val="100000"/>
              </a:lnSpc>
              <a:spcBef>
                <a:spcPct val="30000"/>
              </a:spcBef>
              <a:spcAft>
                <a:spcPct val="0"/>
              </a:spcAft>
              <a:buClrTx/>
              <a:buSzTx/>
              <a:buFontTx/>
              <a:buNone/>
              <a:tabLst/>
              <a:defRPr/>
            </a:pPr>
            <a:r>
              <a:rPr lang="en-GB" sz="1200" baseline="0"/>
              <a:t>Der UN Generalsekretär Guterres hat in seiner Rede deutlich klargemacht, dass wir in einer </a:t>
            </a:r>
            <a:r>
              <a:rPr lang="en-GB" sz="1200" b="1" baseline="0"/>
              <a:t>Notfallsituation</a:t>
            </a:r>
            <a:r>
              <a:rPr lang="en-GB" sz="1200" baseline="0"/>
              <a:t> sind und entschieden handeln müssen.</a:t>
            </a:r>
            <a:endParaRPr lang="en-GB"/>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76</a:t>
            </a:fld>
            <a:endParaRPr lang="en-GB"/>
          </a:p>
        </p:txBody>
      </p:sp>
    </p:spTree>
    <p:extLst>
      <p:ext uri="{BB962C8B-B14F-4D97-AF65-F5344CB8AC3E}">
        <p14:creationId xmlns:p14="http://schemas.microsoft.com/office/powerpoint/2010/main" val="19859980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Auf dieser Abbildung aus dem Transformationsgutachten des WBGU sieht man in der Mitte den Mainstream. Da gibt es starke Beharrungskräfte.</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GB"/>
              <a:t>Unten sind</a:t>
            </a:r>
            <a:r>
              <a:rPr lang="en-GB" baseline="0"/>
              <a:t> die Nischen, die Pioniere. Diese können zum neuen Mainstream werden</a:t>
            </a:r>
          </a:p>
          <a:p>
            <a:r>
              <a:rPr lang="en-GB" baseline="0"/>
              <a:t>Begünstigt wird das durch Ereignisse in sog. Megatrends, hier oben, die Gelegenheitsfenster öffnen. Wenn der Mainstream bisschen durchgerüttelt wird. </a:t>
            </a:r>
          </a:p>
          <a:p>
            <a:r>
              <a:rPr lang="en-GB" baseline="0"/>
              <a:t>Wir sind gerade in so einer Zeit.</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a:solidFill>
                  <a:prstClr val="black"/>
                </a:solidFill>
              </a:rPr>
              <a:pPr/>
              <a:t>77</a:t>
            </a:fld>
            <a:endParaRPr lang="en-GB">
              <a:solidFill>
                <a:prstClr val="black"/>
              </a:solidFill>
            </a:endParaRPr>
          </a:p>
        </p:txBody>
      </p:sp>
    </p:spTree>
    <p:extLst>
      <p:ext uri="{BB962C8B-B14F-4D97-AF65-F5344CB8AC3E}">
        <p14:creationId xmlns:p14="http://schemas.microsoft.com/office/powerpoint/2010/main" val="18932935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Durch</a:t>
            </a:r>
            <a:r>
              <a:rPr lang="de-DE" baseline="0"/>
              <a:t> die Ereignisse 2019 mit FFF usw. </a:t>
            </a:r>
            <a:r>
              <a:rPr lang="de-DE"/>
              <a:t>ist ein </a:t>
            </a:r>
            <a:r>
              <a:rPr lang="de-DE" b="1"/>
              <a:t>Gelegenheitsfenster</a:t>
            </a:r>
            <a:r>
              <a:rPr lang="de-DE"/>
              <a:t> geöffnet worden, und</a:t>
            </a:r>
            <a:r>
              <a:rPr lang="de-DE" baseline="0"/>
              <a:t> die Dringlichkeit wurde immer mehr Menschen bewusst! </a:t>
            </a:r>
            <a:endParaRPr lang="de-DE"/>
          </a:p>
        </p:txBody>
      </p:sp>
      <p:sp>
        <p:nvSpPr>
          <p:cNvPr id="4" name="Slide Number Placeholder 3"/>
          <p:cNvSpPr>
            <a:spLocks noGrp="1"/>
          </p:cNvSpPr>
          <p:nvPr>
            <p:ph type="sldNum" sz="quarter" idx="10"/>
          </p:nvPr>
        </p:nvSpPr>
        <p:spPr/>
        <p:txBody>
          <a:bodyPr/>
          <a:lstStyle/>
          <a:p>
            <a:fld id="{CF23A716-6859-E743-A071-439568EA93C3}" type="slidenum">
              <a:rPr lang="en-GB" smtClean="0"/>
              <a:t>78</a:t>
            </a:fld>
            <a:endParaRPr lang="en-GB"/>
          </a:p>
        </p:txBody>
      </p:sp>
    </p:spTree>
    <p:extLst>
      <p:ext uri="{BB962C8B-B14F-4D97-AF65-F5344CB8AC3E}">
        <p14:creationId xmlns:p14="http://schemas.microsoft.com/office/powerpoint/2010/main" val="8804313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a:t>Tausende Wissenschaftler haben sich als Scientists for Future hinter die Forderungen der Jugendlichen gestellt.</a:t>
            </a:r>
          </a:p>
        </p:txBody>
      </p:sp>
      <p:sp>
        <p:nvSpPr>
          <p:cNvPr id="4" name="Slide Number Placeholder 3"/>
          <p:cNvSpPr>
            <a:spLocks noGrp="1"/>
          </p:cNvSpPr>
          <p:nvPr>
            <p:ph type="sldNum" sz="quarter" idx="10"/>
          </p:nvPr>
        </p:nvSpPr>
        <p:spPr/>
        <p:txBody>
          <a:bodyPr/>
          <a:lstStyle/>
          <a:p>
            <a:fld id="{CF23A716-6859-E743-A071-439568EA93C3}" type="slidenum">
              <a:rPr lang="en-GB" smtClean="0"/>
              <a:t>79</a:t>
            </a:fld>
            <a:endParaRPr lang="en-GB"/>
          </a:p>
        </p:txBody>
      </p:sp>
    </p:spTree>
    <p:extLst>
      <p:ext uri="{BB962C8B-B14F-4D97-AF65-F5344CB8AC3E}">
        <p14:creationId xmlns:p14="http://schemas.microsoft.com/office/powerpoint/2010/main" val="1401047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Was heißt das? Verschieden</a:t>
            </a:r>
            <a:r>
              <a:rPr lang="en-GB" baseline="0"/>
              <a:t>e Disziplinen, Gesundheitswissenschaften, Sozial-, Ingenieur- und Naturwissenschaften, aber auch Philosophie, Psychologie, etc. und die Menschen vor Ort bringen ihre Perspektiven zusammen. Denn nur so kann man das große Ganze erfassen. </a:t>
            </a:r>
          </a:p>
          <a:p>
            <a:pPr marL="0" marR="0" indent="0" algn="l" defTabSz="914400" rtl="0" eaLnBrk="1" fontAlgn="base" latinLnBrk="0" hangingPunct="1">
              <a:lnSpc>
                <a:spcPct val="100000"/>
              </a:lnSpc>
              <a:spcBef>
                <a:spcPct val="30000"/>
              </a:spcBef>
              <a:spcAft>
                <a:spcPct val="0"/>
              </a:spcAft>
              <a:buClrTx/>
              <a:buSzTx/>
              <a:buFontTx/>
              <a:buNone/>
              <a:tabLst/>
              <a:defRPr/>
            </a:pPr>
            <a:r>
              <a:rPr lang="de-DE" sz="1200" kern="1200">
                <a:solidFill>
                  <a:schemeClr val="tx1"/>
                </a:solidFill>
                <a:effectLst/>
                <a:latin typeface="+mn-lt"/>
                <a:ea typeface="+mn-ea"/>
                <a:cs typeface="+mn-cs"/>
              </a:rPr>
              <a:t>Planetary Health </a:t>
            </a:r>
            <a:r>
              <a:rPr lang="en-GB" baseline="0"/>
              <a:t>kann man also eine Art Meta-Disziplin zur Lösung drängender planetarer Gesundheitsprobleme betrachten.</a:t>
            </a:r>
            <a:endParaRPr lang="en-GB"/>
          </a:p>
          <a:p>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8</a:t>
            </a:fld>
            <a:endParaRPr lang="en-GB"/>
          </a:p>
        </p:txBody>
      </p:sp>
    </p:spTree>
    <p:extLst>
      <p:ext uri="{BB962C8B-B14F-4D97-AF65-F5344CB8AC3E}">
        <p14:creationId xmlns:p14="http://schemas.microsoft.com/office/powerpoint/2010/main" val="10751322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GB"/>
              <a:t>Auch</a:t>
            </a:r>
            <a:r>
              <a:rPr lang="en-GB" baseline="0"/>
              <a:t> Ärzte und andere Gesundheitsberufe wurden zunehmend aktiv </a:t>
            </a:r>
            <a:r>
              <a:rPr lang="de-DE" sz="1200" kern="1200">
                <a:solidFill>
                  <a:schemeClr val="tx1"/>
                </a:solidFill>
                <a:effectLst/>
                <a:latin typeface="+mn-lt"/>
                <a:ea typeface="+mn-ea"/>
                <a:cs typeface="+mn-cs"/>
              </a:rPr>
              <a:t>für </a:t>
            </a:r>
            <a:r>
              <a:rPr lang="de-DE" sz="1200" b="1" kern="1200">
                <a:solidFill>
                  <a:schemeClr val="tx1"/>
                </a:solidFill>
                <a:effectLst/>
                <a:latin typeface="+mn-lt"/>
                <a:ea typeface="+mn-ea"/>
                <a:cs typeface="+mn-cs"/>
              </a:rPr>
              <a:t>gesunde Menschen auf einem gesunden Planeten</a:t>
            </a:r>
            <a:r>
              <a:rPr lang="en-GB" baseline="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GB" baseline="0"/>
              <a:t>Mittlerweile gibt es Health for Future Gruppen in über 50 deutschen Städten.</a:t>
            </a:r>
          </a:p>
        </p:txBody>
      </p:sp>
      <p:sp>
        <p:nvSpPr>
          <p:cNvPr id="4" name="Foliennummernplatzhalter 3"/>
          <p:cNvSpPr>
            <a:spLocks noGrp="1"/>
          </p:cNvSpPr>
          <p:nvPr>
            <p:ph type="sldNum" sz="quarter" idx="10"/>
          </p:nvPr>
        </p:nvSpPr>
        <p:spPr/>
        <p:txBody>
          <a:bodyPr/>
          <a:lstStyle/>
          <a:p>
            <a:fld id="{CF23A716-6859-E743-A071-439568EA93C3}" type="slidenum">
              <a:rPr lang="en-GB" smtClean="0"/>
              <a:t>80</a:t>
            </a:fld>
            <a:endParaRPr lang="en-GB"/>
          </a:p>
        </p:txBody>
      </p:sp>
    </p:spTree>
    <p:extLst>
      <p:ext uri="{BB962C8B-B14F-4D97-AF65-F5344CB8AC3E}">
        <p14:creationId xmlns:p14="http://schemas.microsoft.com/office/powerpoint/2010/main" val="10483679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x-none"/>
              <a:t>Und auch Corona</a:t>
            </a:r>
            <a:r>
              <a:rPr lang="de-DE" altLang="x-none" baseline="0"/>
              <a:t> hat die Normalität ordentlich durchgerüttelt. Wir spüren, was es heißt, in einer Krise zu sein. </a:t>
            </a:r>
          </a:p>
          <a:p>
            <a:r>
              <a:rPr lang="de-DE" altLang="x-none" baseline="0"/>
              <a:t>Eine Krise, die uns unsere Verwundbarkeit bewusst macht, wie zerbrechlich unsere Gesundheit ist, unsere Gesundheitssysteme, unsere Gesellschaften. </a:t>
            </a:r>
          </a:p>
          <a:p>
            <a:r>
              <a:rPr lang="de-DE" altLang="x-none" baseline="0"/>
              <a:t>Wir merken, wie eng alles auf dem Planeten miteinander verbunden ist. </a:t>
            </a:r>
            <a:endParaRPr lang="en-GB" altLang="x-none" baseline="0"/>
          </a:p>
          <a:p>
            <a:pPr marL="0" marR="0" indent="0" algn="l" defTabSz="914400" rtl="0" eaLnBrk="1" fontAlgn="base" latinLnBrk="0" hangingPunct="1">
              <a:lnSpc>
                <a:spcPct val="100000"/>
              </a:lnSpc>
              <a:spcBef>
                <a:spcPct val="30000"/>
              </a:spcBef>
              <a:spcAft>
                <a:spcPct val="0"/>
              </a:spcAft>
              <a:buClrTx/>
              <a:buSzTx/>
              <a:buFontTx/>
              <a:buNone/>
              <a:tabLst/>
              <a:defRPr/>
            </a:pPr>
            <a:r>
              <a:rPr lang="en-GB" baseline="0"/>
              <a:t>Eine Gelegenheit um zu überdenken, was uns wirklich wichtig ist, unsere Prioritäten neu justieren, leider kaum genutzt</a:t>
            </a:r>
            <a:r>
              <a:rPr lang="is-IS" baseline="0"/>
              <a:t>…</a:t>
            </a:r>
            <a:endParaRPr lang="en-GB" baseline="0"/>
          </a:p>
        </p:txBody>
      </p:sp>
      <p:sp>
        <p:nvSpPr>
          <p:cNvPr id="4" name="Foliennummernplatzhalter 3"/>
          <p:cNvSpPr>
            <a:spLocks noGrp="1"/>
          </p:cNvSpPr>
          <p:nvPr>
            <p:ph type="sldNum" sz="quarter" idx="10"/>
          </p:nvPr>
        </p:nvSpPr>
        <p:spPr/>
        <p:txBody>
          <a:bodyPr/>
          <a:lstStyle/>
          <a:p>
            <a:fld id="{CF23A716-6859-E743-A071-439568EA93C3}" type="slidenum">
              <a:rPr lang="en-GB" smtClean="0"/>
              <a:t>81</a:t>
            </a:fld>
            <a:endParaRPr lang="en-GB"/>
          </a:p>
        </p:txBody>
      </p:sp>
    </p:spTree>
    <p:extLst>
      <p:ext uri="{BB962C8B-B14F-4D97-AF65-F5344CB8AC3E}">
        <p14:creationId xmlns:p14="http://schemas.microsoft.com/office/powerpoint/2010/main" val="9867906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Und während</a:t>
            </a:r>
            <a:r>
              <a:rPr lang="en-GB" baseline="0"/>
              <a:t> COVID nicht weg ist, ist schon die nächste Krise da, durch Russlands Angriff auf die </a:t>
            </a:r>
            <a:r>
              <a:rPr lang="en-GB" b="1" baseline="0"/>
              <a:t>Ukraine</a:t>
            </a:r>
            <a:r>
              <a:rPr lang="en-GB" baseline="0"/>
              <a:t>. </a:t>
            </a:r>
          </a:p>
          <a:p>
            <a:r>
              <a:rPr lang="en-GB" baseline="0"/>
              <a:t>Neben der humanitären Katastrophe hat der Krieg auch Folgen für </a:t>
            </a:r>
            <a:r>
              <a:rPr lang="en-GB" b="1" baseline="0"/>
              <a:t>Energie- und Nahrungsmittelversorgung </a:t>
            </a:r>
            <a:r>
              <a:rPr lang="en-GB" baseline="0"/>
              <a:t>weltweit. </a:t>
            </a:r>
          </a:p>
          <a:p>
            <a:r>
              <a:rPr lang="en-GB" baseline="0"/>
              <a:t>Zur Ernährungskrise habe ich mit einigen Kollegen dieses </a:t>
            </a:r>
            <a:r>
              <a:rPr lang="en-GB" b="1" baseline="0"/>
              <a:t>Statement</a:t>
            </a:r>
            <a:r>
              <a:rPr lang="en-GB" baseline="0"/>
              <a:t> veröffentlicht. Wir argumentieren, dass wir bei der Therapie der akuten Krise nicht die übrigen Krisen verschlimmern dürfen, z.B. durch Aufweichung des europäischen Green Deals. Sondern, dass wir jetzt die Transformation erst recht mit Volldampf angehen müssen, hin zu einem resilienten, nachhaltigen und gesunden Ernährungssystem. Über 600 Experten haben mitgezeichnet.</a:t>
            </a:r>
            <a:endParaRPr lang="en-GB"/>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82</a:t>
            </a:fld>
            <a:endParaRPr lang="en-GB"/>
          </a:p>
        </p:txBody>
      </p:sp>
    </p:spTree>
    <p:extLst>
      <p:ext uri="{BB962C8B-B14F-4D97-AF65-F5344CB8AC3E}">
        <p14:creationId xmlns:p14="http://schemas.microsoft.com/office/powerpoint/2010/main" val="19648452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t>Gleichzeitig mit dem Start des Ukrainekriegs kam ja der Bericht der Arbeitsgruppe 2 des Weltklimarats raus,</a:t>
            </a:r>
            <a:r>
              <a:rPr lang="en-GB" baseline="0"/>
              <a:t> der Klimawandel, Ökosysteme und menschliche Gesellschaften integriert betrachtet. Und im Zentrum steht, wie Sie hier sehen, die Gesundheit von Menschen, Ökosystemen und des gesamten Planeten.</a:t>
            </a:r>
            <a:endParaRPr lang="en-GB"/>
          </a:p>
        </p:txBody>
      </p:sp>
      <p:sp>
        <p:nvSpPr>
          <p:cNvPr id="4" name="Foliennummernplatzhalter 3"/>
          <p:cNvSpPr>
            <a:spLocks noGrp="1"/>
          </p:cNvSpPr>
          <p:nvPr>
            <p:ph type="sldNum" sz="quarter" idx="10"/>
          </p:nvPr>
        </p:nvSpPr>
        <p:spPr/>
        <p:txBody>
          <a:bodyPr/>
          <a:lstStyle/>
          <a:p>
            <a:pPr>
              <a:defRPr/>
            </a:pPr>
            <a:fld id="{46B46F85-A611-0B46-9BB5-6F2CCE4B8D8C}" type="slidenum">
              <a:rPr lang="en-GB"/>
              <a:pPr>
                <a:defRPr/>
              </a:pPr>
              <a:t>83</a:t>
            </a:fld>
            <a:endParaRPr lang="en-GB"/>
          </a:p>
        </p:txBody>
      </p:sp>
    </p:spTree>
    <p:extLst>
      <p:ext uri="{BB962C8B-B14F-4D97-AF65-F5344CB8AC3E}">
        <p14:creationId xmlns:p14="http://schemas.microsoft.com/office/powerpoint/2010/main" val="139368034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a:solidFill>
                  <a:schemeClr val="tx1"/>
                </a:solidFill>
                <a:effectLst/>
                <a:latin typeface="+mn-lt"/>
                <a:ea typeface="+mn-ea"/>
                <a:cs typeface="+mn-cs"/>
              </a:rPr>
              <a:t>Der WBGU, dem ich seit 2020 angehöre, arbeitet</a:t>
            </a:r>
            <a:r>
              <a:rPr lang="de-DE" sz="1200" kern="1200" baseline="0">
                <a:solidFill>
                  <a:schemeClr val="tx1"/>
                </a:solidFill>
                <a:effectLst/>
                <a:latin typeface="+mn-lt"/>
                <a:ea typeface="+mn-ea"/>
                <a:cs typeface="+mn-cs"/>
              </a:rPr>
              <a:t> zum ersten Mal in seiner 30-jährigen Geschichte jetzt auch zu Gesundheit und den Verbindungen zu globalen Umweltveränderungen.</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kern="1200" baseline="0">
                <a:solidFill>
                  <a:schemeClr val="tx1"/>
                </a:solidFill>
                <a:effectLst/>
                <a:latin typeface="+mn-lt"/>
                <a:ea typeface="+mn-ea"/>
                <a:cs typeface="+mn-cs"/>
              </a:rPr>
              <a:t>Vor kurzem haben wir ein Impulspapier vorgestellt. Wir wollen dadurch Input für unser Hauptgutachten zu Planetarer Gesundheit bekommen, das nächstes Jahr erscheinen soll. </a:t>
            </a:r>
            <a:endParaRPr lang="de-DE" sz="1200" kern="1200">
              <a:solidFill>
                <a:schemeClr val="tx1"/>
              </a:solidFill>
              <a:effectLst/>
              <a:latin typeface="+mn-lt"/>
              <a:ea typeface="+mn-ea"/>
              <a:cs typeface="+mn-cs"/>
            </a:endParaRPr>
          </a:p>
          <a:p>
            <a:endParaRPr lang="en-GB"/>
          </a:p>
        </p:txBody>
      </p:sp>
      <p:sp>
        <p:nvSpPr>
          <p:cNvPr id="4" name="Foliennummernplatzhalter 3"/>
          <p:cNvSpPr>
            <a:spLocks noGrp="1"/>
          </p:cNvSpPr>
          <p:nvPr>
            <p:ph type="sldNum" sz="quarter" idx="10"/>
          </p:nvPr>
        </p:nvSpPr>
        <p:spPr/>
        <p:txBody>
          <a:bodyPr/>
          <a:lstStyle/>
          <a:p>
            <a:pPr>
              <a:defRPr/>
            </a:pPr>
            <a:fld id="{55D3B089-765A-2E45-9239-D605D15FEAB2}" type="slidenum">
              <a:rPr lang="de-DE">
                <a:solidFill>
                  <a:prstClr val="black"/>
                </a:solidFill>
              </a:rPr>
              <a:pPr>
                <a:defRPr/>
              </a:pPr>
              <a:t>84</a:t>
            </a:fld>
            <a:endParaRPr lang="de-DE">
              <a:solidFill>
                <a:prstClr val="black"/>
              </a:solidFill>
            </a:endParaRPr>
          </a:p>
        </p:txBody>
      </p:sp>
    </p:spTree>
    <p:extLst>
      <p:ext uri="{BB962C8B-B14F-4D97-AF65-F5344CB8AC3E}">
        <p14:creationId xmlns:p14="http://schemas.microsoft.com/office/powerpoint/2010/main" val="4502814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kern="1200">
                <a:solidFill>
                  <a:schemeClr val="tx1"/>
                </a:solidFill>
                <a:effectLst/>
                <a:latin typeface="+mn-lt"/>
                <a:ea typeface="+mn-ea"/>
                <a:cs typeface="+mn-cs"/>
              </a:rPr>
              <a:t>Es</a:t>
            </a:r>
            <a:r>
              <a:rPr lang="en-GB" sz="1200" kern="1200" baseline="0">
                <a:solidFill>
                  <a:schemeClr val="tx1"/>
                </a:solidFill>
                <a:effectLst/>
                <a:latin typeface="+mn-lt"/>
                <a:ea typeface="+mn-ea"/>
                <a:cs typeface="+mn-cs"/>
              </a:rPr>
              <a:t> geht um eine positive Veränderung, weg von Zerstörung und Ausbeutung hin zu Heilung, zu mehr Wohlergehen und Lebensqualität.</a:t>
            </a:r>
            <a:endParaRPr lang="en-GB"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Die Gesundheitsperspektive mit der Nachhaltigkeits- und Gerechtigkeitsperspektive zu verbinden.</a:t>
            </a:r>
          </a:p>
          <a:p>
            <a:pPr lvl="0"/>
            <a:r>
              <a:rPr lang="en-US" sz="1200" kern="1200">
                <a:solidFill>
                  <a:schemeClr val="tx1"/>
                </a:solidFill>
                <a:effectLst/>
                <a:latin typeface="+mn-lt"/>
                <a:ea typeface="+mn-ea"/>
                <a:cs typeface="+mn-cs"/>
              </a:rPr>
              <a:t>In der Hoffnung, dass das Konzept der Planetaren Gesundheit, das </a:t>
            </a:r>
            <a:r>
              <a:rPr lang="en-GB" baseline="0"/>
              <a:t>Bewusstsein, wie </a:t>
            </a:r>
            <a:r>
              <a:rPr lang="en-GB" b="1" baseline="0"/>
              <a:t>eng</a:t>
            </a:r>
            <a:r>
              <a:rPr lang="en-GB" baseline="0"/>
              <a:t> unser Wohlergehen mit der Natur, mit Tieren und anderen Menschen überall auf der Welt verknüpft ist, wie </a:t>
            </a:r>
            <a:r>
              <a:rPr lang="en-GB" b="1" baseline="0"/>
              <a:t>verletzlich</a:t>
            </a:r>
            <a:r>
              <a:rPr lang="en-GB" baseline="0"/>
              <a:t> wir sind – als einzelner Mensch und als Gesellschaft –,  aber auch wie unglaublich </a:t>
            </a:r>
            <a:r>
              <a:rPr lang="en-GB" b="1" baseline="0"/>
              <a:t>stark</a:t>
            </a:r>
            <a:r>
              <a:rPr lang="en-GB" baseline="0"/>
              <a:t> wir sein können </a:t>
            </a:r>
            <a:r>
              <a:rPr lang="en-GB" b="1" baseline="0"/>
              <a:t>zusammen</a:t>
            </a:r>
            <a:r>
              <a:rPr lang="en-GB" baseline="0"/>
              <a:t>, dass das die Veränderung beschleunigen und eine neue Dynamik entfachen kann, hin zu einer exponentiellen Ausbreitung von sozialem Wandel</a:t>
            </a:r>
            <a:r>
              <a:rPr lang="is-IS" baseline="0"/>
              <a:t>…? </a:t>
            </a:r>
          </a:p>
        </p:txBody>
      </p:sp>
      <p:sp>
        <p:nvSpPr>
          <p:cNvPr id="4" name="Foliennummernplatzhalter 3"/>
          <p:cNvSpPr>
            <a:spLocks noGrp="1"/>
          </p:cNvSpPr>
          <p:nvPr>
            <p:ph type="sldNum" sz="quarter" idx="10"/>
          </p:nvPr>
        </p:nvSpPr>
        <p:spPr/>
        <p:txBody>
          <a:bodyPr/>
          <a:lstStyle/>
          <a:p>
            <a:pPr>
              <a:defRPr/>
            </a:pPr>
            <a:fld id="{55D3B089-765A-2E45-9239-D605D15FEAB2}" type="slidenum">
              <a:rPr lang="de-DE">
                <a:solidFill>
                  <a:prstClr val="black"/>
                </a:solidFill>
              </a:rPr>
              <a:pPr>
                <a:defRPr/>
              </a:pPr>
              <a:t>85</a:t>
            </a:fld>
            <a:endParaRPr lang="de-DE">
              <a:solidFill>
                <a:prstClr val="black"/>
              </a:solidFill>
            </a:endParaRPr>
          </a:p>
        </p:txBody>
      </p:sp>
    </p:spTree>
    <p:extLst>
      <p:ext uri="{BB962C8B-B14F-4D97-AF65-F5344CB8AC3E}">
        <p14:creationId xmlns:p14="http://schemas.microsoft.com/office/powerpoint/2010/main" val="9277910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a:solidFill>
                  <a:schemeClr val="tx1"/>
                </a:solidFill>
                <a:effectLst/>
                <a:latin typeface="+mn-lt"/>
                <a:ea typeface="+mn-ea"/>
                <a:cs typeface="+mn-cs"/>
              </a:rPr>
              <a:t>Wir</a:t>
            </a:r>
            <a:r>
              <a:rPr lang="de-DE" sz="1200" kern="1200" baseline="0">
                <a:solidFill>
                  <a:schemeClr val="tx1"/>
                </a:solidFill>
                <a:effectLst/>
                <a:latin typeface="+mn-lt"/>
                <a:ea typeface="+mn-ea"/>
                <a:cs typeface="+mn-cs"/>
              </a:rPr>
              <a:t> wollen dann </a:t>
            </a:r>
            <a:r>
              <a:rPr lang="de-DE" sz="1200" kern="1200">
                <a:solidFill>
                  <a:schemeClr val="tx1"/>
                </a:solidFill>
                <a:effectLst/>
                <a:latin typeface="+mn-lt"/>
                <a:ea typeface="+mn-ea"/>
                <a:cs typeface="+mn-cs"/>
              </a:rPr>
              <a:t>ausführen,</a:t>
            </a:r>
            <a:r>
              <a:rPr lang="de-DE" sz="1200" kern="1200" baseline="0">
                <a:solidFill>
                  <a:schemeClr val="tx1"/>
                </a:solidFill>
                <a:effectLst/>
                <a:latin typeface="+mn-lt"/>
                <a:ea typeface="+mn-ea"/>
                <a:cs typeface="+mn-cs"/>
              </a:rPr>
              <a:t> wie Win-win-Lösungen in verschiedenen Handlungsfeldern aussehen können, von Ernährung zu Mobilität, usw.</a:t>
            </a:r>
          </a:p>
          <a:p>
            <a:r>
              <a:rPr lang="de-DE" sz="1200" kern="1200" baseline="0">
                <a:solidFill>
                  <a:schemeClr val="tx1"/>
                </a:solidFill>
                <a:effectLst/>
                <a:latin typeface="+mn-lt"/>
                <a:ea typeface="+mn-ea"/>
                <a:cs typeface="+mn-cs"/>
              </a:rPr>
              <a:t>Und was wir von Politik, Bildung und Wissenschaft brauchen für eine Transformation zu Planetarer Gesundheit. </a:t>
            </a:r>
          </a:p>
        </p:txBody>
      </p:sp>
      <p:sp>
        <p:nvSpPr>
          <p:cNvPr id="4" name="Foliennummernplatzhalter 3"/>
          <p:cNvSpPr>
            <a:spLocks noGrp="1"/>
          </p:cNvSpPr>
          <p:nvPr>
            <p:ph type="sldNum" sz="quarter" idx="10"/>
          </p:nvPr>
        </p:nvSpPr>
        <p:spPr/>
        <p:txBody>
          <a:bodyPr/>
          <a:lstStyle/>
          <a:p>
            <a:pPr>
              <a:defRPr/>
            </a:pPr>
            <a:fld id="{55D3B089-765A-2E45-9239-D605D15FEAB2}" type="slidenum">
              <a:rPr lang="de-DE"/>
              <a:pPr>
                <a:defRPr/>
              </a:pPr>
              <a:t>86</a:t>
            </a:fld>
            <a:endParaRPr lang="de-DE"/>
          </a:p>
        </p:txBody>
      </p:sp>
    </p:spTree>
    <p:extLst>
      <p:ext uri="{BB962C8B-B14F-4D97-AF65-F5344CB8AC3E}">
        <p14:creationId xmlns:p14="http://schemas.microsoft.com/office/powerpoint/2010/main" val="76150486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a:t>Im</a:t>
            </a:r>
            <a:r>
              <a:rPr lang="en-GB" baseline="0"/>
              <a:t> WBGU-Transformationsgutachten 2011 kam Gesundheit noch nicht wirklich vor. Welche </a:t>
            </a:r>
            <a:r>
              <a:rPr lang="en-GB" b="1" baseline="0"/>
              <a:t>Rolle</a:t>
            </a:r>
            <a:r>
              <a:rPr lang="en-GB" baseline="0"/>
              <a:t> kann Gesundheit spielen für die Große Transformation?</a:t>
            </a:r>
          </a:p>
          <a:p>
            <a:r>
              <a:rPr lang="en-GB" baseline="0"/>
              <a:t>Könnte Gesundheit, das Leitbild der Planetaren Gesundheit, vielleicht der Großen Transformation den nötigen Schub verleihen? Und was brauchen wir noch dafür?</a:t>
            </a:r>
          </a:p>
          <a:p>
            <a:r>
              <a:rPr lang="en-GB" baseline="0"/>
              <a:t>Welche Art von Vision, positiver Vision, brauchen wir hierfür? Welches Verständnis von Kooperation und Macht? Welche Rolle spielen Beziehungen und Vertrauen? Kreativität und Inspiration?</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a:solidFill>
                  <a:prstClr val="black"/>
                </a:solidFill>
              </a:rPr>
              <a:pPr/>
              <a:t>87</a:t>
            </a:fld>
            <a:endParaRPr lang="en-GB">
              <a:solidFill>
                <a:prstClr val="black"/>
              </a:solidFill>
            </a:endParaRPr>
          </a:p>
        </p:txBody>
      </p:sp>
    </p:spTree>
    <p:extLst>
      <p:ext uri="{BB962C8B-B14F-4D97-AF65-F5344CB8AC3E}">
        <p14:creationId xmlns:p14="http://schemas.microsoft.com/office/powerpoint/2010/main" val="6585754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2"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a:t>Eins ist klar: Der tiefgreifende gesellschaftliche Wandel, den wir brauchen, kommt nicht von selbst und nicht von oben. </a:t>
            </a:r>
          </a:p>
          <a:p>
            <a:r>
              <a:rPr lang="de-DE" baseline="0"/>
              <a:t>Der Druck auf die Regierenden durch die Zivilgesellschaft muss größer sein als der durch die Lobbyisten der Profiteure des Status quo. </a:t>
            </a:r>
          </a:p>
          <a:p>
            <a:r>
              <a:rPr lang="de-DE" baseline="0"/>
              <a:t>Dabei ist Widerstand zu erwarten. Wie Gandhi so schön sagte: &gt;&gt;&gt;</a:t>
            </a:r>
          </a:p>
          <a:p>
            <a:pPr>
              <a:spcBef>
                <a:spcPct val="0"/>
              </a:spcBef>
            </a:pPr>
            <a:r>
              <a:rPr lang="de-DE" altLang="x-none"/>
              <a:t>Gemeinsam sind wir stark. Wir können eine positive Vision einer gesünderen, gerechteren und nachhaltigen Welt aufzeigen, die in Ansätzen schon existiert.  </a:t>
            </a:r>
          </a:p>
          <a:p>
            <a:pPr>
              <a:spcBef>
                <a:spcPct val="0"/>
              </a:spcBef>
            </a:pPr>
            <a:r>
              <a:rPr lang="de-DE" altLang="x-none"/>
              <a:t>Für eine große Transformation in so kurzer Zeit gibt es keine Blaupause, wir müssen Dinge ausprobieren. </a:t>
            </a:r>
          </a:p>
          <a:p>
            <a:pPr>
              <a:spcBef>
                <a:spcPct val="0"/>
              </a:spcBef>
            </a:pPr>
            <a:r>
              <a:rPr lang="de-DE" altLang="x-none"/>
              <a:t>Ins Handeln kommen und dann entwickelt sich eine Dynamik, die enorme Kräfte freisetzen kann. Begeisterung ist wichtig, auch Spaß zusammen!</a:t>
            </a:r>
          </a:p>
          <a:p>
            <a:pPr>
              <a:spcBef>
                <a:spcPct val="0"/>
              </a:spcBef>
            </a:pPr>
            <a:endParaRPr lang="de-DE" altLang="x-none"/>
          </a:p>
        </p:txBody>
      </p:sp>
      <p:sp>
        <p:nvSpPr>
          <p:cNvPr id="158723"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5091E93C-B0A2-544D-9CF2-443CBB46EC68}" type="slidenum">
              <a:rPr lang="en-GB" altLang="x-none"/>
              <a:pPr fontAlgn="base">
                <a:spcBef>
                  <a:spcPct val="0"/>
                </a:spcBef>
                <a:spcAft>
                  <a:spcPct val="0"/>
                </a:spcAft>
              </a:pPr>
              <a:t>88</a:t>
            </a:fld>
            <a:endParaRPr lang="en-GB" altLang="x-none"/>
          </a:p>
        </p:txBody>
      </p:sp>
    </p:spTree>
    <p:extLst>
      <p:ext uri="{BB962C8B-B14F-4D97-AF65-F5344CB8AC3E}">
        <p14:creationId xmlns:p14="http://schemas.microsoft.com/office/powerpoint/2010/main" val="202872118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aseline="0"/>
              <a:t>Mittlerweile sind es schon ziemlich viele Menschen dabei und man braucht auch gar nicht alle überzeugen. </a:t>
            </a:r>
          </a:p>
          <a:p>
            <a:r>
              <a:rPr lang="en-GB" baseline="0"/>
              <a:t>Die große Mehrheit muss den Wandel nur tolerieren. Bestimmte Leute am anderen Ende des Spektrums wird man nie überzeugen. </a:t>
            </a:r>
          </a:p>
          <a:p>
            <a:r>
              <a:rPr lang="en-GB" baseline="0"/>
              <a:t>Das Ziel ist, einige weitere Menschen zum Handeln zu bringen, damit eine kritische Masse erreicht wird, die dann politischen Einfluss hat. </a:t>
            </a:r>
          </a:p>
          <a:p>
            <a:r>
              <a:rPr lang="en-GB" baseline="0"/>
              <a:t>Ein positiver sozialer Kipp-Punkt.</a:t>
            </a:r>
            <a:endParaRPr lang="en-GB"/>
          </a:p>
        </p:txBody>
      </p:sp>
      <p:sp>
        <p:nvSpPr>
          <p:cNvPr id="4" name="Foliennummernplatzhalter 3"/>
          <p:cNvSpPr>
            <a:spLocks noGrp="1"/>
          </p:cNvSpPr>
          <p:nvPr>
            <p:ph type="sldNum" sz="quarter" idx="10"/>
          </p:nvPr>
        </p:nvSpPr>
        <p:spPr/>
        <p:txBody>
          <a:bodyPr/>
          <a:lstStyle/>
          <a:p>
            <a:fld id="{CF23A716-6859-E743-A071-439568EA93C3}" type="slidenum">
              <a:rPr lang="en-GB" smtClean="0"/>
              <a:t>89</a:t>
            </a:fld>
            <a:endParaRPr lang="en-GB"/>
          </a:p>
        </p:txBody>
      </p:sp>
    </p:spTree>
    <p:extLst>
      <p:ext uri="{BB962C8B-B14F-4D97-AF65-F5344CB8AC3E}">
        <p14:creationId xmlns:p14="http://schemas.microsoft.com/office/powerpoint/2010/main" val="532647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a:solidFill>
                  <a:schemeClr val="tx1"/>
                </a:solidFill>
                <a:effectLst/>
                <a:latin typeface="+mn-lt"/>
                <a:ea typeface="+mn-ea"/>
                <a:cs typeface="+mn-cs"/>
              </a:rPr>
              <a:t>Eine gemeinsamen Kommission der Rockefeller-Stiftung</a:t>
            </a:r>
            <a:r>
              <a:rPr lang="de-DE" sz="1200" kern="1200" baseline="0">
                <a:solidFill>
                  <a:schemeClr val="tx1"/>
                </a:solidFill>
                <a:effectLst/>
                <a:latin typeface="+mn-lt"/>
                <a:ea typeface="+mn-ea"/>
                <a:cs typeface="+mn-cs"/>
              </a:rPr>
              <a:t> und der med. Fachzeitschrift The Lancet hat </a:t>
            </a:r>
            <a:r>
              <a:rPr lang="de-DE" sz="1200" kern="1200" smtClean="0">
                <a:solidFill>
                  <a:schemeClr val="tx1"/>
                </a:solidFill>
                <a:effectLst/>
                <a:latin typeface="+mn-lt"/>
                <a:ea typeface="+mn-ea"/>
                <a:cs typeface="+mn-cs"/>
              </a:rPr>
              <a:t>drei Herausforderungen von PH beschrieben</a:t>
            </a:r>
            <a:r>
              <a:rPr lang="de-DE" sz="1200" kern="1200">
                <a:solidFill>
                  <a:schemeClr val="tx1"/>
                </a:solidFill>
                <a:effectLst/>
                <a:latin typeface="+mn-lt"/>
                <a:ea typeface="+mn-ea"/>
                <a:cs typeface="+mn-cs"/>
              </a:rPr>
              <a:t>: </a:t>
            </a:r>
          </a:p>
          <a:p>
            <a:pPr marL="228600" indent="-228600">
              <a:buFont typeface="+mj-lt"/>
              <a:buAutoNum type="arabicPeriod"/>
            </a:pPr>
            <a:r>
              <a:rPr lang="de-DE" sz="1200" kern="1200">
                <a:solidFill>
                  <a:schemeClr val="tx1"/>
                </a:solidFill>
                <a:effectLst/>
                <a:latin typeface="+mn-lt"/>
                <a:ea typeface="+mn-ea"/>
                <a:cs typeface="+mn-cs"/>
              </a:rPr>
              <a:t>Imagination</a:t>
            </a:r>
            <a:r>
              <a:rPr lang="de-DE" sz="1200" kern="1200" baseline="0">
                <a:solidFill>
                  <a:schemeClr val="tx1"/>
                </a:solidFill>
                <a:effectLst/>
                <a:latin typeface="+mn-lt"/>
                <a:ea typeface="+mn-ea"/>
                <a:cs typeface="+mn-cs"/>
              </a:rPr>
              <a:t> challenge: Beziehung von Mensch und Natur oder Planet neu denken. Was verstehen wir z.B. unter Fortschritt?  </a:t>
            </a:r>
          </a:p>
          <a:p>
            <a:pPr marL="228600" indent="-228600">
              <a:buFont typeface="+mj-lt"/>
              <a:buAutoNum type="arabicPeriod"/>
            </a:pPr>
            <a:r>
              <a:rPr lang="de-DE" sz="1200" kern="1200" baseline="0">
                <a:solidFill>
                  <a:schemeClr val="tx1"/>
                </a:solidFill>
                <a:effectLst/>
                <a:latin typeface="+mn-lt"/>
                <a:ea typeface="+mn-ea"/>
                <a:cs typeface="+mn-cs"/>
              </a:rPr>
              <a:t>Knowledge challenge: u.a. die Gesundheitsfolgen globaler Umweltveränderungen zu verstehen. Wie wirken diese auf uns zurück?</a:t>
            </a:r>
          </a:p>
          <a:p>
            <a:pPr marL="228600" indent="-228600">
              <a:buFont typeface="+mj-lt"/>
              <a:buAutoNum type="arabicPeriod"/>
            </a:pPr>
            <a:r>
              <a:rPr lang="de-DE" sz="1200" kern="1200">
                <a:solidFill>
                  <a:schemeClr val="tx1"/>
                </a:solidFill>
                <a:effectLst/>
                <a:latin typeface="+mn-lt"/>
                <a:ea typeface="+mn-ea"/>
                <a:cs typeface="+mn-cs"/>
              </a:rPr>
              <a:t>Implementation challenge: Lösungsstrategien für einen umweltverträglichen</a:t>
            </a:r>
            <a:r>
              <a:rPr lang="de-DE" sz="1200" kern="1200" baseline="0">
                <a:solidFill>
                  <a:schemeClr val="tx1"/>
                </a:solidFill>
                <a:effectLst/>
                <a:latin typeface="+mn-lt"/>
                <a:ea typeface="+mn-ea"/>
                <a:cs typeface="+mn-cs"/>
              </a:rPr>
              <a:t> Lebensstil zu entwickeln, umzusetzen und zu evaluieren. </a:t>
            </a:r>
            <a:r>
              <a:rPr lang="de-DE" sz="1200" kern="1200">
                <a:solidFill>
                  <a:schemeClr val="tx1"/>
                </a:solidFill>
                <a:effectLst/>
                <a:latin typeface="+mn-lt"/>
                <a:ea typeface="+mn-ea"/>
                <a:cs typeface="+mn-cs"/>
              </a:rPr>
              <a:t>Wie kommen wir vom</a:t>
            </a:r>
            <a:r>
              <a:rPr lang="de-DE" sz="1200" kern="1200" baseline="0">
                <a:solidFill>
                  <a:schemeClr val="tx1"/>
                </a:solidFill>
                <a:effectLst/>
                <a:latin typeface="+mn-lt"/>
                <a:ea typeface="+mn-ea"/>
                <a:cs typeface="+mn-cs"/>
              </a:rPr>
              <a:t> Wissen zum Handeln? </a:t>
            </a:r>
          </a:p>
        </p:txBody>
      </p:sp>
      <p:sp>
        <p:nvSpPr>
          <p:cNvPr id="4" name="Slide Number Placeholder 3"/>
          <p:cNvSpPr>
            <a:spLocks noGrp="1"/>
          </p:cNvSpPr>
          <p:nvPr>
            <p:ph type="sldNum" sz="quarter" idx="10"/>
          </p:nvPr>
        </p:nvSpPr>
        <p:spPr/>
        <p:txBody>
          <a:bodyPr/>
          <a:lstStyle/>
          <a:p>
            <a:fld id="{CF23A716-6859-E743-A071-439568EA93C3}" type="slidenum">
              <a:rPr lang="en-GB" smtClean="0"/>
              <a:t>9</a:t>
            </a:fld>
            <a:endParaRPr lang="en-GB"/>
          </a:p>
        </p:txBody>
      </p:sp>
    </p:spTree>
    <p:extLst>
      <p:ext uri="{BB962C8B-B14F-4D97-AF65-F5344CB8AC3E}">
        <p14:creationId xmlns:p14="http://schemas.microsoft.com/office/powerpoint/2010/main" val="3870882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de-DE" sz="1200" kern="1200">
                <a:solidFill>
                  <a:schemeClr val="tx1"/>
                </a:solidFill>
                <a:effectLst/>
                <a:latin typeface="+mn-lt"/>
                <a:ea typeface="+mn-ea"/>
                <a:cs typeface="+mn-cs"/>
              </a:rPr>
              <a:t>Jeder</a:t>
            </a:r>
            <a:r>
              <a:rPr lang="de-DE" sz="1200" kern="1200" baseline="0">
                <a:solidFill>
                  <a:schemeClr val="tx1"/>
                </a:solidFill>
                <a:effectLst/>
                <a:latin typeface="+mn-lt"/>
                <a:ea typeface="+mn-ea"/>
                <a:cs typeface="+mn-cs"/>
              </a:rPr>
              <a:t> kann etwas zum Wandel beitragen. </a:t>
            </a:r>
            <a:r>
              <a:rPr lang="de-DE" baseline="0"/>
              <a:t>Hier nur einige Beispiele für politische Aktionen und für konkretes lokales Handeln, neben der individuellen Ebene. </a:t>
            </a:r>
          </a:p>
          <a:p>
            <a:pPr lvl="0"/>
            <a:r>
              <a:rPr lang="de-DE" baseline="0">
                <a:solidFill>
                  <a:srgbClr val="FF0000"/>
                </a:solidFill>
              </a:rPr>
              <a:t>Jeder das wofür er oder sie brennt. </a:t>
            </a:r>
            <a:r>
              <a:rPr lang="de-DE">
                <a:solidFill>
                  <a:srgbClr val="FF0000"/>
                </a:solidFill>
              </a:rPr>
              <a:t>In den eigenen Organisationen, wie Uni, Arbeitsgruppe, Schule, Gemeinde, in Vereinen,</a:t>
            </a:r>
            <a:r>
              <a:rPr lang="de-DE" baseline="0">
                <a:solidFill>
                  <a:srgbClr val="FF0000"/>
                </a:solidFill>
              </a:rPr>
              <a:t> </a:t>
            </a:r>
            <a:r>
              <a:rPr lang="de-DE">
                <a:solidFill>
                  <a:srgbClr val="FF0000"/>
                </a:solidFill>
              </a:rPr>
              <a:t>usw</a:t>
            </a:r>
            <a:r>
              <a:rPr lang="de-DE" baseline="0">
                <a:solidFill>
                  <a:srgbClr val="FF000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a:solidFill>
                  <a:srgbClr val="FF0000"/>
                </a:solidFill>
                <a:effectLst/>
                <a:latin typeface="+mn-lt"/>
                <a:ea typeface="+mn-ea"/>
                <a:cs typeface="+mn-cs"/>
              </a:rPr>
              <a:t>Und uns zusammenschließen,</a:t>
            </a:r>
            <a:r>
              <a:rPr lang="de-DE" sz="1200" kern="1200" baseline="0">
                <a:solidFill>
                  <a:srgbClr val="FF0000"/>
                </a:solidFill>
                <a:effectLst/>
                <a:latin typeface="+mn-lt"/>
                <a:ea typeface="+mn-ea"/>
                <a:cs typeface="+mn-cs"/>
              </a:rPr>
              <a:t> </a:t>
            </a:r>
            <a:r>
              <a:rPr lang="de-DE" sz="1200" b="0" kern="1200">
                <a:solidFill>
                  <a:srgbClr val="FF0000"/>
                </a:solidFill>
                <a:effectLst/>
                <a:latin typeface="+mn-lt"/>
                <a:ea typeface="+mn-ea"/>
                <a:cs typeface="+mn-cs"/>
              </a:rPr>
              <a:t>Allianzen</a:t>
            </a:r>
            <a:r>
              <a:rPr lang="de-DE" sz="1200" kern="1200">
                <a:solidFill>
                  <a:srgbClr val="FF0000"/>
                </a:solidFill>
                <a:effectLst/>
                <a:latin typeface="+mn-lt"/>
                <a:ea typeface="+mn-ea"/>
                <a:cs typeface="+mn-cs"/>
              </a:rPr>
              <a:t> bilden,</a:t>
            </a:r>
            <a:r>
              <a:rPr lang="de-DE" sz="1200" kern="1200" baseline="0">
                <a:solidFill>
                  <a:srgbClr val="FF0000"/>
                </a:solidFill>
                <a:effectLst/>
                <a:latin typeface="+mn-lt"/>
                <a:ea typeface="+mn-ea"/>
                <a:cs typeface="+mn-cs"/>
              </a:rPr>
              <a:t> das große Ganze im Auge behalten und auf die Strukturen einwirken.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baseline="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a:p>
        </p:txBody>
      </p:sp>
      <p:sp>
        <p:nvSpPr>
          <p:cNvPr id="4" name="Slide Number Placeholder 3"/>
          <p:cNvSpPr>
            <a:spLocks noGrp="1"/>
          </p:cNvSpPr>
          <p:nvPr>
            <p:ph type="sldNum" sz="quarter" idx="10"/>
          </p:nvPr>
        </p:nvSpPr>
        <p:spPr/>
        <p:txBody>
          <a:bodyPr/>
          <a:lstStyle/>
          <a:p>
            <a:fld id="{CF23A716-6859-E743-A071-439568EA93C3}" type="slidenum">
              <a:rPr lang="en-GB" smtClean="0"/>
              <a:t>90</a:t>
            </a:fld>
            <a:endParaRPr lang="en-GB"/>
          </a:p>
        </p:txBody>
      </p:sp>
    </p:spTree>
    <p:extLst>
      <p:ext uri="{BB962C8B-B14F-4D97-AF65-F5344CB8AC3E}">
        <p14:creationId xmlns:p14="http://schemas.microsoft.com/office/powerpoint/2010/main" val="75319585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0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de-DE" sz="1200" kern="1200" baseline="0">
                <a:solidFill>
                  <a:schemeClr val="tx1"/>
                </a:solidFill>
                <a:effectLst/>
                <a:latin typeface="+mn-lt"/>
                <a:ea typeface="+mn-ea"/>
                <a:cs typeface="+mn-cs"/>
              </a:rPr>
              <a:t>Ich freue mich auf die Diskussion! </a:t>
            </a:r>
            <a:r>
              <a:rPr lang="de-DE" sz="1200" kern="1200">
                <a:solidFill>
                  <a:schemeClr val="tx1"/>
                </a:solidFill>
                <a:effectLst/>
                <a:latin typeface="+mn-lt"/>
                <a:ea typeface="+mn-ea"/>
                <a:cs typeface="+mn-cs"/>
              </a:rPr>
              <a:t>Vielen</a:t>
            </a:r>
            <a:r>
              <a:rPr lang="de-DE" sz="1200" kern="1200" baseline="0">
                <a:solidFill>
                  <a:schemeClr val="tx1"/>
                </a:solidFill>
                <a:effectLst/>
                <a:latin typeface="+mn-lt"/>
                <a:ea typeface="+mn-ea"/>
                <a:cs typeface="+mn-cs"/>
              </a:rPr>
              <a:t> Dank.</a:t>
            </a:r>
          </a:p>
          <a:p>
            <a:pPr marL="0" marR="0" indent="0" algn="l" defTabSz="914400" rtl="0" eaLnBrk="1" fontAlgn="base" latinLnBrk="0" hangingPunct="1">
              <a:lnSpc>
                <a:spcPct val="100000"/>
              </a:lnSpc>
              <a:spcBef>
                <a:spcPct val="0"/>
              </a:spcBef>
              <a:spcAft>
                <a:spcPct val="0"/>
              </a:spcAft>
              <a:buClrTx/>
              <a:buSzTx/>
              <a:buFontTx/>
              <a:buNone/>
              <a:tabLst/>
              <a:defRPr/>
            </a:pPr>
            <a:r>
              <a:rPr lang="de-DE" sz="1200" kern="1200" baseline="0">
                <a:solidFill>
                  <a:schemeClr val="tx1"/>
                </a:solidFill>
                <a:effectLst/>
                <a:latin typeface="+mn-lt"/>
                <a:ea typeface="+mn-ea"/>
                <a:cs typeface="+mn-cs"/>
              </a:rPr>
              <a:t>Meine Folien stelle ich zur Verfügung, falls jemand Interesse hat.</a:t>
            </a:r>
          </a:p>
          <a:p>
            <a:pPr>
              <a:spcBef>
                <a:spcPct val="0"/>
              </a:spcBef>
            </a:pPr>
            <a:endParaRPr lang="de-DE" altLang="x-none"/>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fontAlgn="base">
              <a:spcBef>
                <a:spcPct val="0"/>
              </a:spcBef>
              <a:spcAft>
                <a:spcPct val="0"/>
              </a:spcAft>
            </a:pPr>
            <a:fld id="{001907AE-07AA-9144-B2D4-B68836182066}" type="slidenum">
              <a:rPr lang="en-GB" altLang="x-none"/>
              <a:pPr fontAlgn="base">
                <a:spcBef>
                  <a:spcPct val="0"/>
                </a:spcBef>
                <a:spcAft>
                  <a:spcPct val="0"/>
                </a:spcAft>
              </a:pPr>
              <a:t>91</a:t>
            </a:fld>
            <a:endParaRPr lang="en-GB" altLang="x-non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en-GB"/>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GB"/>
          </a:p>
        </p:txBody>
      </p:sp>
      <p:sp>
        <p:nvSpPr>
          <p:cNvPr id="4" name="Datumsplatzhalter 3"/>
          <p:cNvSpPr>
            <a:spLocks noGrp="1"/>
          </p:cNvSpPr>
          <p:nvPr>
            <p:ph type="dt" sz="half" idx="10"/>
          </p:nvPr>
        </p:nvSpPr>
        <p:spPr/>
        <p:txBody>
          <a:bodyPr/>
          <a:lstStyle>
            <a:lvl1pPr>
              <a:defRPr/>
            </a:lvl1pPr>
          </a:lstStyle>
          <a:p>
            <a:pPr>
              <a:defRPr/>
            </a:pPr>
            <a:fld id="{01E3D67B-B93E-3842-A88A-F53931A8EA29}" type="datetimeFigureOut">
              <a:rPr lang="en-GB"/>
              <a:pPr>
                <a:defRPr/>
              </a:pPr>
              <a:t>29/04/2022</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626109DF-1952-8049-8583-75CEAD69FE87}" type="slidenum">
              <a:rPr lang="en-GB"/>
              <a:pPr>
                <a:defRPr/>
              </a:pPr>
              <a:t>‹Nr.›</a:t>
            </a:fld>
            <a:endParaRPr lang="en-GB"/>
          </a:p>
        </p:txBody>
      </p:sp>
    </p:spTree>
    <p:extLst>
      <p:ext uri="{BB962C8B-B14F-4D97-AF65-F5344CB8AC3E}">
        <p14:creationId xmlns:p14="http://schemas.microsoft.com/office/powerpoint/2010/main" val="1507659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lvl1pPr>
              <a:defRPr/>
            </a:lvl1pPr>
          </a:lstStyle>
          <a:p>
            <a:pPr>
              <a:defRPr/>
            </a:pPr>
            <a:fld id="{5B514FF9-B14D-F54C-AF51-8846F7DB7177}" type="datetimeFigureOut">
              <a:rPr lang="en-GB"/>
              <a:pPr>
                <a:defRPr/>
              </a:pPr>
              <a:t>29/04/2022</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B768AA1A-2AB9-BD45-8C55-C9D5209DA753}" type="slidenum">
              <a:rPr lang="en-GB"/>
              <a:pPr>
                <a:defRPr/>
              </a:pPr>
              <a:t>‹Nr.›</a:t>
            </a:fld>
            <a:endParaRPr lang="en-GB"/>
          </a:p>
        </p:txBody>
      </p:sp>
    </p:spTree>
    <p:extLst>
      <p:ext uri="{BB962C8B-B14F-4D97-AF65-F5344CB8AC3E}">
        <p14:creationId xmlns:p14="http://schemas.microsoft.com/office/powerpoint/2010/main" val="1564041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Mastertitelformat bearbeiten</a:t>
            </a:r>
            <a:endParaRPr lang="en-GB"/>
          </a:p>
        </p:txBody>
      </p:sp>
      <p:sp>
        <p:nvSpPr>
          <p:cNvPr id="3" name="Platzhalter für vertikalen Text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lvl1pPr>
              <a:defRPr/>
            </a:lvl1pPr>
          </a:lstStyle>
          <a:p>
            <a:pPr>
              <a:defRPr/>
            </a:pPr>
            <a:fld id="{59F83E91-3C12-5C44-8C9D-98944207F768}" type="datetimeFigureOut">
              <a:rPr lang="en-GB"/>
              <a:pPr>
                <a:defRPr/>
              </a:pPr>
              <a:t>29/04/2022</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7FA810F5-6F67-E04D-9619-1318DA3557EE}" type="slidenum">
              <a:rPr lang="en-GB"/>
              <a:pPr>
                <a:defRPr/>
              </a:pPr>
              <a:t>‹Nr.›</a:t>
            </a:fld>
            <a:endParaRPr lang="en-GB"/>
          </a:p>
        </p:txBody>
      </p:sp>
    </p:spTree>
    <p:extLst>
      <p:ext uri="{BB962C8B-B14F-4D97-AF65-F5344CB8AC3E}">
        <p14:creationId xmlns:p14="http://schemas.microsoft.com/office/powerpoint/2010/main" val="16414326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 Titel mit Logo auf weiss">
    <p:spTree>
      <p:nvGrpSpPr>
        <p:cNvPr id="1" name=""/>
        <p:cNvGrpSpPr/>
        <p:nvPr/>
      </p:nvGrpSpPr>
      <p:grpSpPr>
        <a:xfrm>
          <a:off x="0" y="0"/>
          <a:ext cx="0" cy="0"/>
          <a:chOff x="0" y="0"/>
          <a:chExt cx="0" cy="0"/>
        </a:xfrm>
      </p:grpSpPr>
      <p:sp>
        <p:nvSpPr>
          <p:cNvPr id="6" name="Rectangle 43"/>
          <p:cNvSpPr>
            <a:spLocks noChangeArrowheads="1"/>
          </p:cNvSpPr>
          <p:nvPr userDrawn="1"/>
        </p:nvSpPr>
        <p:spPr bwMode="auto">
          <a:xfrm rot="21308468">
            <a:off x="-468313" y="-684213"/>
            <a:ext cx="10080626" cy="6192838"/>
          </a:xfrm>
          <a:prstGeom prst="rect">
            <a:avLst/>
          </a:prstGeom>
          <a:solidFill>
            <a:srgbClr val="0087C3"/>
          </a:solidFill>
          <a:ln>
            <a:noFill/>
          </a:ln>
        </p:spPr>
        <p:txBody>
          <a:bodyPr wrap="none" lIns="0" tIns="0" rIns="0" bIns="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fontAlgn="base">
              <a:spcBef>
                <a:spcPct val="0"/>
              </a:spcBef>
              <a:spcAft>
                <a:spcPct val="0"/>
              </a:spcAft>
              <a:defRPr>
                <a:solidFill>
                  <a:schemeClr val="tx1"/>
                </a:solidFill>
                <a:latin typeface="Arial Bold" charset="0"/>
              </a:defRPr>
            </a:lvl6pPr>
            <a:lvl7pPr marL="2971800" indent="-228600" fontAlgn="base">
              <a:spcBef>
                <a:spcPct val="0"/>
              </a:spcBef>
              <a:spcAft>
                <a:spcPct val="0"/>
              </a:spcAft>
              <a:defRPr>
                <a:solidFill>
                  <a:schemeClr val="tx1"/>
                </a:solidFill>
                <a:latin typeface="Arial Bold" charset="0"/>
              </a:defRPr>
            </a:lvl7pPr>
            <a:lvl8pPr marL="3429000" indent="-228600" fontAlgn="base">
              <a:spcBef>
                <a:spcPct val="0"/>
              </a:spcBef>
              <a:spcAft>
                <a:spcPct val="0"/>
              </a:spcAft>
              <a:defRPr>
                <a:solidFill>
                  <a:schemeClr val="tx1"/>
                </a:solidFill>
                <a:latin typeface="Arial Bold" charset="0"/>
              </a:defRPr>
            </a:lvl8pPr>
            <a:lvl9pPr marL="3886200" indent="-228600" fontAlgn="base">
              <a:spcBef>
                <a:spcPct val="0"/>
              </a:spcBef>
              <a:spcAft>
                <a:spcPct val="0"/>
              </a:spcAft>
              <a:defRPr>
                <a:solidFill>
                  <a:schemeClr val="tx1"/>
                </a:solidFill>
                <a:latin typeface="Arial Bold" charset="0"/>
              </a:defRPr>
            </a:lvl9pPr>
          </a:lstStyle>
          <a:p>
            <a:pPr>
              <a:defRPr/>
            </a:pPr>
            <a:endParaRPr lang="en-GB" altLang="x-none" sz="2400" i="1">
              <a:solidFill>
                <a:srgbClr val="474746"/>
              </a:solidFill>
              <a:latin typeface="Times" charset="0"/>
            </a:endParaRPr>
          </a:p>
        </p:txBody>
      </p:sp>
      <p:sp>
        <p:nvSpPr>
          <p:cNvPr id="9" name="Rectangle 43"/>
          <p:cNvSpPr>
            <a:spLocks noChangeArrowheads="1"/>
          </p:cNvSpPr>
          <p:nvPr userDrawn="1"/>
        </p:nvSpPr>
        <p:spPr bwMode="auto">
          <a:xfrm rot="21308468">
            <a:off x="5600700" y="-847725"/>
            <a:ext cx="3779838" cy="2879725"/>
          </a:xfrm>
          <a:prstGeom prst="rect">
            <a:avLst/>
          </a:prstGeom>
          <a:solidFill>
            <a:schemeClr val="bg1"/>
          </a:solidFill>
          <a:ln>
            <a:noFill/>
          </a:ln>
        </p:spPr>
        <p:txBody>
          <a:bodyPr wrap="none" lIns="9000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a:defRPr/>
            </a:pPr>
            <a:endParaRPr lang="en-GB" altLang="x-none" sz="3200" i="1">
              <a:solidFill>
                <a:srgbClr val="474746"/>
              </a:solidFill>
              <a:latin typeface="Times" charset="0"/>
            </a:endParaRPr>
          </a:p>
        </p:txBody>
      </p:sp>
      <p:sp>
        <p:nvSpPr>
          <p:cNvPr id="14" name="Inhaltsplatzhalter 2" title="Datum"/>
          <p:cNvSpPr>
            <a:spLocks noGrp="1"/>
          </p:cNvSpPr>
          <p:nvPr>
            <p:ph idx="11"/>
          </p:nvPr>
        </p:nvSpPr>
        <p:spPr>
          <a:xfrm>
            <a:off x="4994900" y="6246000"/>
            <a:ext cx="3600000" cy="288000"/>
          </a:xfrm>
          <a:prstGeom prst="rect">
            <a:avLst/>
          </a:prstGeom>
        </p:spPr>
        <p:txBody>
          <a:bodyPr lIns="0" tIns="0" rIns="0" bIns="0"/>
          <a:lstStyle>
            <a:lvl1pPr algn="r">
              <a:lnSpc>
                <a:spcPts val="2400"/>
              </a:lnSpc>
              <a:defRPr>
                <a:solidFill>
                  <a:srgbClr val="0072AB"/>
                </a:solidFill>
              </a:defRPr>
            </a:lvl1pPr>
          </a:lstStyle>
          <a:p>
            <a:pPr lvl="0"/>
            <a:r>
              <a:rPr lang="en-GB" noProof="0"/>
              <a:t>Mastertextformat bearbeiten</a:t>
            </a:r>
          </a:p>
        </p:txBody>
      </p:sp>
      <p:sp>
        <p:nvSpPr>
          <p:cNvPr id="12" name="Inhaltsplatzhalter 2" title="Referent*in"/>
          <p:cNvSpPr>
            <a:spLocks noGrp="1"/>
          </p:cNvSpPr>
          <p:nvPr>
            <p:ph idx="10"/>
          </p:nvPr>
        </p:nvSpPr>
        <p:spPr>
          <a:xfrm>
            <a:off x="540000" y="6246000"/>
            <a:ext cx="3600000" cy="288000"/>
          </a:xfrm>
          <a:prstGeom prst="rect">
            <a:avLst/>
          </a:prstGeom>
        </p:spPr>
        <p:txBody>
          <a:bodyPr lIns="0" tIns="0" rIns="0" bIns="0"/>
          <a:lstStyle>
            <a:lvl1pPr>
              <a:lnSpc>
                <a:spcPts val="2400"/>
              </a:lnSpc>
              <a:defRPr>
                <a:solidFill>
                  <a:srgbClr val="0072AB"/>
                </a:solidFill>
              </a:defRPr>
            </a:lvl1pPr>
          </a:lstStyle>
          <a:p>
            <a:pPr lvl="0"/>
            <a:r>
              <a:rPr lang="en-GB" noProof="0"/>
              <a:t>Mastertextformat bearbeiten</a:t>
            </a:r>
          </a:p>
        </p:txBody>
      </p:sp>
      <p:sp>
        <p:nvSpPr>
          <p:cNvPr id="3074" name="Rectangle 2"/>
          <p:cNvSpPr>
            <a:spLocks noGrp="1" noChangeArrowheads="1"/>
          </p:cNvSpPr>
          <p:nvPr>
            <p:ph type="ctrTitle"/>
          </p:nvPr>
        </p:nvSpPr>
        <p:spPr>
          <a:xfrm>
            <a:off x="539999" y="2520000"/>
            <a:ext cx="7200000" cy="1440000"/>
          </a:xfrm>
          <a:prstGeom prst="rect">
            <a:avLst/>
          </a:prstGeom>
        </p:spPr>
        <p:txBody>
          <a:bodyPr lIns="0" tIns="0" rIns="0" bIns="0"/>
          <a:lstStyle>
            <a:lvl1pPr>
              <a:lnSpc>
                <a:spcPts val="4000"/>
              </a:lnSpc>
              <a:spcAft>
                <a:spcPts val="600"/>
              </a:spcAft>
              <a:defRPr sz="3400" b="0">
                <a:solidFill>
                  <a:schemeClr val="bg1"/>
                </a:solidFill>
              </a:defRPr>
            </a:lvl1pPr>
          </a:lstStyle>
          <a:p>
            <a:r>
              <a:rPr lang="en-GB" noProof="0"/>
              <a:t>Mastertitelformat bearbeiten</a:t>
            </a:r>
          </a:p>
        </p:txBody>
      </p:sp>
      <p:sp>
        <p:nvSpPr>
          <p:cNvPr id="8" name="Inhaltsplatzhalter 2"/>
          <p:cNvSpPr>
            <a:spLocks noGrp="1"/>
          </p:cNvSpPr>
          <p:nvPr>
            <p:ph idx="1"/>
          </p:nvPr>
        </p:nvSpPr>
        <p:spPr>
          <a:xfrm>
            <a:off x="540000" y="4140000"/>
            <a:ext cx="7200000" cy="1080000"/>
          </a:xfrm>
          <a:prstGeom prst="rect">
            <a:avLst/>
          </a:prstGeom>
        </p:spPr>
        <p:txBody>
          <a:bodyPr lIns="0" tIns="0" rIns="0" bIns="0"/>
          <a:lstStyle>
            <a:lvl1pPr>
              <a:lnSpc>
                <a:spcPts val="3000"/>
              </a:lnSpc>
              <a:defRPr sz="2500">
                <a:solidFill>
                  <a:schemeClr val="bg1"/>
                </a:solidFill>
              </a:defRPr>
            </a:lvl1pPr>
          </a:lstStyle>
          <a:p>
            <a:pPr lvl="0"/>
            <a:r>
              <a:rPr lang="en-GB" noProof="0"/>
              <a:t>Mastertextformat bearbeiten</a:t>
            </a:r>
          </a:p>
        </p:txBody>
      </p:sp>
      <p:pic>
        <p:nvPicPr>
          <p:cNvPr id="3" name="Grafik 2">
            <a:extLst>
              <a:ext uri="{FF2B5EF4-FFF2-40B4-BE49-F238E27FC236}">
                <a16:creationId xmlns="" xmlns:a16="http://schemas.microsoft.com/office/drawing/2014/main" id="{D6EF08B7-562A-E84B-BB17-EDA6508E1D2E}"/>
              </a:ext>
            </a:extLst>
          </p:cNvPr>
          <p:cNvPicPr>
            <a:picLocks noChangeAspect="1"/>
          </p:cNvPicPr>
          <p:nvPr userDrawn="1"/>
        </p:nvPicPr>
        <p:blipFill>
          <a:blip r:embed="rId2"/>
          <a:stretch>
            <a:fillRect/>
          </a:stretch>
        </p:blipFill>
        <p:spPr>
          <a:xfrm>
            <a:off x="5866348" y="543474"/>
            <a:ext cx="2895600" cy="1346200"/>
          </a:xfrm>
          <a:prstGeom prst="rect">
            <a:avLst/>
          </a:prstGeom>
        </p:spPr>
      </p:pic>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 Titel mit Logo auf weiss">
    <p:spTree>
      <p:nvGrpSpPr>
        <p:cNvPr id="1" name=""/>
        <p:cNvGrpSpPr/>
        <p:nvPr/>
      </p:nvGrpSpPr>
      <p:grpSpPr>
        <a:xfrm>
          <a:off x="0" y="0"/>
          <a:ext cx="0" cy="0"/>
          <a:chOff x="0" y="0"/>
          <a:chExt cx="0" cy="0"/>
        </a:xfrm>
      </p:grpSpPr>
      <p:sp>
        <p:nvSpPr>
          <p:cNvPr id="6" name="Rectangle 43"/>
          <p:cNvSpPr>
            <a:spLocks noChangeArrowheads="1"/>
          </p:cNvSpPr>
          <p:nvPr userDrawn="1"/>
        </p:nvSpPr>
        <p:spPr bwMode="auto">
          <a:xfrm rot="21308468">
            <a:off x="-468313" y="5525206"/>
            <a:ext cx="10080626" cy="6192838"/>
          </a:xfrm>
          <a:prstGeom prst="rect">
            <a:avLst/>
          </a:prstGeom>
          <a:solidFill>
            <a:schemeClr val="bg1"/>
          </a:solidFill>
          <a:ln>
            <a:noFill/>
          </a:ln>
        </p:spPr>
        <p:txBody>
          <a:bodyPr wrap="none" lIns="0" tIns="0" rIns="0" bIns="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fontAlgn="base">
              <a:spcBef>
                <a:spcPct val="0"/>
              </a:spcBef>
              <a:spcAft>
                <a:spcPct val="0"/>
              </a:spcAft>
              <a:defRPr>
                <a:solidFill>
                  <a:schemeClr val="tx1"/>
                </a:solidFill>
                <a:latin typeface="Arial Bold" charset="0"/>
              </a:defRPr>
            </a:lvl6pPr>
            <a:lvl7pPr marL="2971800" indent="-228600" fontAlgn="base">
              <a:spcBef>
                <a:spcPct val="0"/>
              </a:spcBef>
              <a:spcAft>
                <a:spcPct val="0"/>
              </a:spcAft>
              <a:defRPr>
                <a:solidFill>
                  <a:schemeClr val="tx1"/>
                </a:solidFill>
                <a:latin typeface="Arial Bold" charset="0"/>
              </a:defRPr>
            </a:lvl7pPr>
            <a:lvl8pPr marL="3429000" indent="-228600" fontAlgn="base">
              <a:spcBef>
                <a:spcPct val="0"/>
              </a:spcBef>
              <a:spcAft>
                <a:spcPct val="0"/>
              </a:spcAft>
              <a:defRPr>
                <a:solidFill>
                  <a:schemeClr val="tx1"/>
                </a:solidFill>
                <a:latin typeface="Arial Bold" charset="0"/>
              </a:defRPr>
            </a:lvl8pPr>
            <a:lvl9pPr marL="3886200" indent="-228600" fontAlgn="base">
              <a:spcBef>
                <a:spcPct val="0"/>
              </a:spcBef>
              <a:spcAft>
                <a:spcPct val="0"/>
              </a:spcAft>
              <a:defRPr>
                <a:solidFill>
                  <a:schemeClr val="tx1"/>
                </a:solidFill>
                <a:latin typeface="Arial Bold" charset="0"/>
              </a:defRPr>
            </a:lvl9pPr>
          </a:lstStyle>
          <a:p>
            <a:pPr>
              <a:defRPr/>
            </a:pPr>
            <a:endParaRPr lang="en-GB" altLang="x-none" sz="2400" i="1">
              <a:solidFill>
                <a:srgbClr val="474746"/>
              </a:solidFill>
              <a:latin typeface="Times" charset="0"/>
            </a:endParaRPr>
          </a:p>
        </p:txBody>
      </p:sp>
      <p:sp>
        <p:nvSpPr>
          <p:cNvPr id="9" name="Rectangle 43"/>
          <p:cNvSpPr>
            <a:spLocks noChangeArrowheads="1"/>
          </p:cNvSpPr>
          <p:nvPr userDrawn="1"/>
        </p:nvSpPr>
        <p:spPr bwMode="auto">
          <a:xfrm rot="21308468">
            <a:off x="5600700" y="-847725"/>
            <a:ext cx="3779838" cy="2879725"/>
          </a:xfrm>
          <a:prstGeom prst="rect">
            <a:avLst/>
          </a:prstGeom>
          <a:solidFill>
            <a:schemeClr val="bg1"/>
          </a:solidFill>
          <a:ln>
            <a:noFill/>
          </a:ln>
        </p:spPr>
        <p:txBody>
          <a:bodyPr wrap="none" lIns="9000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a:defRPr/>
            </a:pPr>
            <a:endParaRPr lang="en-GB" altLang="x-none" sz="3200" i="1">
              <a:solidFill>
                <a:srgbClr val="474746"/>
              </a:solidFill>
              <a:latin typeface="Times" charset="0"/>
            </a:endParaRPr>
          </a:p>
        </p:txBody>
      </p:sp>
      <p:sp>
        <p:nvSpPr>
          <p:cNvPr id="8" name="Rectangle 2">
            <a:extLst>
              <a:ext uri="{FF2B5EF4-FFF2-40B4-BE49-F238E27FC236}">
                <a16:creationId xmlns="" xmlns:a16="http://schemas.microsoft.com/office/drawing/2014/main" id="{CC2C619E-78A4-E644-B1A4-5CCC3A285377}"/>
              </a:ext>
            </a:extLst>
          </p:cNvPr>
          <p:cNvSpPr>
            <a:spLocks noGrp="1" noChangeArrowheads="1"/>
          </p:cNvSpPr>
          <p:nvPr>
            <p:ph type="ctrTitle"/>
          </p:nvPr>
        </p:nvSpPr>
        <p:spPr>
          <a:xfrm>
            <a:off x="1285434" y="5869478"/>
            <a:ext cx="7200000" cy="938817"/>
          </a:xfrm>
          <a:prstGeom prst="rect">
            <a:avLst/>
          </a:prstGeom>
        </p:spPr>
        <p:txBody>
          <a:bodyPr lIns="0" tIns="0" rIns="0" bIns="0"/>
          <a:lstStyle>
            <a:lvl1pPr algn="r" rtl="0" eaLnBrk="0" fontAlgn="base" hangingPunct="0">
              <a:lnSpc>
                <a:spcPts val="4000"/>
              </a:lnSpc>
              <a:spcBef>
                <a:spcPct val="0"/>
              </a:spcBef>
              <a:spcAft>
                <a:spcPts val="600"/>
              </a:spcAft>
              <a:defRPr lang="de-DE" sz="3400" b="0" kern="0" dirty="0">
                <a:solidFill>
                  <a:srgbClr val="006D9A"/>
                </a:solidFill>
                <a:latin typeface="Lucida Sans" charset="0"/>
                <a:ea typeface="Lucida Sans" charset="0"/>
                <a:cs typeface="Lucida Sans" charset="0"/>
              </a:defRPr>
            </a:lvl1pPr>
          </a:lstStyle>
          <a:p>
            <a:r>
              <a:rPr lang="en-GB" noProof="0"/>
              <a:t>Mastertitelformat bearbeiten</a:t>
            </a:r>
          </a:p>
        </p:txBody>
      </p:sp>
      <p:pic>
        <p:nvPicPr>
          <p:cNvPr id="7" name="Grafik 6">
            <a:extLst>
              <a:ext uri="{FF2B5EF4-FFF2-40B4-BE49-F238E27FC236}">
                <a16:creationId xmlns="" xmlns:a16="http://schemas.microsoft.com/office/drawing/2014/main" id="{1170F68E-9030-0F40-9C08-B0D5ED893574}"/>
              </a:ext>
            </a:extLst>
          </p:cNvPr>
          <p:cNvPicPr>
            <a:picLocks noChangeAspect="1"/>
          </p:cNvPicPr>
          <p:nvPr userDrawn="1"/>
        </p:nvPicPr>
        <p:blipFill>
          <a:blip r:embed="rId2"/>
          <a:stretch>
            <a:fillRect/>
          </a:stretch>
        </p:blipFill>
        <p:spPr>
          <a:xfrm>
            <a:off x="5866348" y="543474"/>
            <a:ext cx="2895600" cy="1346200"/>
          </a:xfrm>
          <a:prstGeom prst="rect">
            <a:avLst/>
          </a:prstGeom>
        </p:spPr>
      </p:pic>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3_# Titel mit Logo auf weiss">
    <p:spTree>
      <p:nvGrpSpPr>
        <p:cNvPr id="1" name=""/>
        <p:cNvGrpSpPr/>
        <p:nvPr/>
      </p:nvGrpSpPr>
      <p:grpSpPr>
        <a:xfrm>
          <a:off x="0" y="0"/>
          <a:ext cx="0" cy="0"/>
          <a:chOff x="0" y="0"/>
          <a:chExt cx="0" cy="0"/>
        </a:xfrm>
      </p:grpSpPr>
      <p:sp>
        <p:nvSpPr>
          <p:cNvPr id="6" name="Rectangle 43"/>
          <p:cNvSpPr>
            <a:spLocks noChangeArrowheads="1"/>
          </p:cNvSpPr>
          <p:nvPr userDrawn="1"/>
        </p:nvSpPr>
        <p:spPr bwMode="auto">
          <a:xfrm rot="21308468">
            <a:off x="-468313" y="-2445900"/>
            <a:ext cx="10080626" cy="6192838"/>
          </a:xfrm>
          <a:prstGeom prst="rect">
            <a:avLst/>
          </a:prstGeom>
          <a:solidFill>
            <a:srgbClr val="0087C3"/>
          </a:solidFill>
          <a:ln>
            <a:noFill/>
          </a:ln>
        </p:spPr>
        <p:txBody>
          <a:bodyPr wrap="none" lIns="0" tIns="0" rIns="0" bIns="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fontAlgn="base">
              <a:spcBef>
                <a:spcPct val="0"/>
              </a:spcBef>
              <a:spcAft>
                <a:spcPct val="0"/>
              </a:spcAft>
              <a:defRPr>
                <a:solidFill>
                  <a:schemeClr val="tx1"/>
                </a:solidFill>
                <a:latin typeface="Arial Bold" charset="0"/>
              </a:defRPr>
            </a:lvl6pPr>
            <a:lvl7pPr marL="2971800" indent="-228600" fontAlgn="base">
              <a:spcBef>
                <a:spcPct val="0"/>
              </a:spcBef>
              <a:spcAft>
                <a:spcPct val="0"/>
              </a:spcAft>
              <a:defRPr>
                <a:solidFill>
                  <a:schemeClr val="tx1"/>
                </a:solidFill>
                <a:latin typeface="Arial Bold" charset="0"/>
              </a:defRPr>
            </a:lvl7pPr>
            <a:lvl8pPr marL="3429000" indent="-228600" fontAlgn="base">
              <a:spcBef>
                <a:spcPct val="0"/>
              </a:spcBef>
              <a:spcAft>
                <a:spcPct val="0"/>
              </a:spcAft>
              <a:defRPr>
                <a:solidFill>
                  <a:schemeClr val="tx1"/>
                </a:solidFill>
                <a:latin typeface="Arial Bold" charset="0"/>
              </a:defRPr>
            </a:lvl8pPr>
            <a:lvl9pPr marL="3886200" indent="-228600" fontAlgn="base">
              <a:spcBef>
                <a:spcPct val="0"/>
              </a:spcBef>
              <a:spcAft>
                <a:spcPct val="0"/>
              </a:spcAft>
              <a:defRPr>
                <a:solidFill>
                  <a:schemeClr val="tx1"/>
                </a:solidFill>
                <a:latin typeface="Arial Bold" charset="0"/>
              </a:defRPr>
            </a:lvl9pPr>
          </a:lstStyle>
          <a:p>
            <a:pPr>
              <a:defRPr/>
            </a:pPr>
            <a:endParaRPr lang="en-GB" altLang="x-none" sz="2400" i="1">
              <a:solidFill>
                <a:srgbClr val="474746"/>
              </a:solidFill>
              <a:latin typeface="Times" charset="0"/>
            </a:endParaRPr>
          </a:p>
        </p:txBody>
      </p:sp>
      <p:sp>
        <p:nvSpPr>
          <p:cNvPr id="9" name="Rectangle 43"/>
          <p:cNvSpPr>
            <a:spLocks noChangeArrowheads="1"/>
          </p:cNvSpPr>
          <p:nvPr userDrawn="1"/>
        </p:nvSpPr>
        <p:spPr bwMode="auto">
          <a:xfrm rot="21308468">
            <a:off x="5600700" y="-847725"/>
            <a:ext cx="3779838" cy="2879725"/>
          </a:xfrm>
          <a:prstGeom prst="rect">
            <a:avLst/>
          </a:prstGeom>
          <a:solidFill>
            <a:schemeClr val="bg1"/>
          </a:solidFill>
          <a:ln>
            <a:noFill/>
          </a:ln>
        </p:spPr>
        <p:txBody>
          <a:bodyPr wrap="none" lIns="90000"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a:defRPr/>
            </a:pPr>
            <a:endParaRPr lang="en-GB" altLang="x-none" sz="3200" i="1">
              <a:solidFill>
                <a:srgbClr val="474746"/>
              </a:solidFill>
              <a:latin typeface="Times" charset="0"/>
            </a:endParaRPr>
          </a:p>
        </p:txBody>
      </p:sp>
      <p:sp>
        <p:nvSpPr>
          <p:cNvPr id="8" name="Inhaltsplatzhalter 2"/>
          <p:cNvSpPr>
            <a:spLocks noGrp="1"/>
          </p:cNvSpPr>
          <p:nvPr>
            <p:ph idx="1"/>
          </p:nvPr>
        </p:nvSpPr>
        <p:spPr>
          <a:xfrm>
            <a:off x="540000" y="1098632"/>
            <a:ext cx="4240722" cy="1080000"/>
          </a:xfrm>
          <a:prstGeom prst="rect">
            <a:avLst/>
          </a:prstGeom>
        </p:spPr>
        <p:txBody>
          <a:bodyPr lIns="0" tIns="0" rIns="0" bIns="0"/>
          <a:lstStyle>
            <a:lvl1pPr>
              <a:lnSpc>
                <a:spcPts val="3000"/>
              </a:lnSpc>
              <a:defRPr sz="2500">
                <a:solidFill>
                  <a:schemeClr val="bg1"/>
                </a:solidFill>
              </a:defRPr>
            </a:lvl1pPr>
          </a:lstStyle>
          <a:p>
            <a:pPr lvl="0"/>
            <a:r>
              <a:rPr lang="en-GB" noProof="0"/>
              <a:t>Mastertextformat bearbeiten</a:t>
            </a:r>
          </a:p>
        </p:txBody>
      </p:sp>
      <p:sp>
        <p:nvSpPr>
          <p:cNvPr id="3" name="Titel 2">
            <a:extLst>
              <a:ext uri="{FF2B5EF4-FFF2-40B4-BE49-F238E27FC236}">
                <a16:creationId xmlns="" xmlns:a16="http://schemas.microsoft.com/office/drawing/2014/main" id="{CAC87284-CC82-1741-8783-6B7FD24B4000}"/>
              </a:ext>
            </a:extLst>
          </p:cNvPr>
          <p:cNvSpPr>
            <a:spLocks noGrp="1"/>
          </p:cNvSpPr>
          <p:nvPr>
            <p:ph type="title"/>
          </p:nvPr>
        </p:nvSpPr>
        <p:spPr>
          <a:xfrm>
            <a:off x="552448" y="2346323"/>
            <a:ext cx="7886700" cy="1325563"/>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3400">
                <a:solidFill>
                  <a:schemeClr val="bg1"/>
                </a:solidFill>
              </a:defRPr>
            </a:lvl1pPr>
          </a:lstStyle>
          <a:p>
            <a:r>
              <a:rPr lang="en-GB" noProof="0"/>
              <a:t>Mastertitelformat bearbeiten</a:t>
            </a:r>
          </a:p>
        </p:txBody>
      </p:sp>
      <p:pic>
        <p:nvPicPr>
          <p:cNvPr id="10" name="Grafik 9">
            <a:extLst>
              <a:ext uri="{FF2B5EF4-FFF2-40B4-BE49-F238E27FC236}">
                <a16:creationId xmlns="" xmlns:a16="http://schemas.microsoft.com/office/drawing/2014/main" id="{0CE2CE4C-66FB-9D4D-B908-1B68DED59CA6}"/>
              </a:ext>
            </a:extLst>
          </p:cNvPr>
          <p:cNvPicPr>
            <a:picLocks noChangeAspect="1"/>
          </p:cNvPicPr>
          <p:nvPr userDrawn="1"/>
        </p:nvPicPr>
        <p:blipFill>
          <a:blip r:embed="rId2"/>
          <a:stretch>
            <a:fillRect/>
          </a:stretch>
        </p:blipFill>
        <p:spPr>
          <a:xfrm>
            <a:off x="5866348" y="543474"/>
            <a:ext cx="2895600" cy="1346200"/>
          </a:xfrm>
          <a:prstGeom prst="rect">
            <a:avLst/>
          </a:prstGeom>
        </p:spPr>
      </p:pic>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 Fließtext">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idx="1"/>
          </p:nvPr>
        </p:nvSpPr>
        <p:spPr>
          <a:xfrm>
            <a:off x="540000" y="1800000"/>
            <a:ext cx="7703999" cy="4500000"/>
          </a:xfrm>
          <a:prstGeom prst="rect">
            <a:avLst/>
          </a:prstGeom>
        </p:spPr>
        <p:txBody>
          <a:bodyPr lIns="0" tIns="0" rIns="0" bIns="0"/>
          <a:lstStyle>
            <a:lvl1pPr>
              <a:lnSpc>
                <a:spcPts val="2400"/>
              </a:lnSpc>
              <a:spcAft>
                <a:spcPts val="600"/>
              </a:spcAft>
              <a:defRPr>
                <a:solidFill>
                  <a:schemeClr val="bg2">
                    <a:lumMod val="75000"/>
                    <a:lumOff val="25000"/>
                  </a:schemeClr>
                </a:solidFill>
              </a:defRPr>
            </a:lvl1pPr>
          </a:lstStyle>
          <a:p>
            <a:pPr lvl="0"/>
            <a:r>
              <a:rPr lang="en-GB" noProof="0"/>
              <a:t>Mastertextformat bearbeiten</a:t>
            </a:r>
          </a:p>
        </p:txBody>
      </p:sp>
      <p:sp>
        <p:nvSpPr>
          <p:cNvPr id="17"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en-GB" noProof="0"/>
              <a:t>Mastertextformat bearbeiten</a:t>
            </a:r>
          </a:p>
        </p:txBody>
      </p:sp>
      <p:sp>
        <p:nvSpPr>
          <p:cNvPr id="7"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a:defRPr/>
            </a:pPr>
            <a:fld id="{61C27AFD-EC75-A847-997F-93092E1094DD}" type="slidenum">
              <a:rPr lang="en-GB" smtClean="0"/>
              <a:pPr>
                <a:defRPr/>
              </a:pPr>
              <a:t>‹Nr.›</a:t>
            </a:fld>
            <a:endParaRPr lang="en-GB"/>
          </a:p>
        </p:txBody>
      </p:sp>
      <p:sp>
        <p:nvSpPr>
          <p:cNvPr id="10" name="Titel 1">
            <a:extLst>
              <a:ext uri="{FF2B5EF4-FFF2-40B4-BE49-F238E27FC236}">
                <a16:creationId xmlns="" xmlns:a16="http://schemas.microsoft.com/office/drawing/2014/main" id="{22489817-D05F-854D-A3B3-882C467DA12E}"/>
              </a:ext>
            </a:extLst>
          </p:cNvPr>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de-DE" dirty="0"/>
              <a:t>Mastertitelformat bearbeiten</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 Bullets">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en-GB" noProof="0"/>
              <a:t>Mastertitelformat bearbeiten</a:t>
            </a:r>
          </a:p>
        </p:txBody>
      </p:sp>
      <p:sp>
        <p:nvSpPr>
          <p:cNvPr id="3" name="Inhaltsplatzhalter 2"/>
          <p:cNvSpPr>
            <a:spLocks noGrp="1"/>
          </p:cNvSpPr>
          <p:nvPr>
            <p:ph idx="1"/>
          </p:nvPr>
        </p:nvSpPr>
        <p:spPr>
          <a:xfrm>
            <a:off x="540000" y="1800000"/>
            <a:ext cx="7703999" cy="4500000"/>
          </a:xfrm>
          <a:prstGeom prst="rect">
            <a:avLst/>
          </a:prstGeom>
        </p:spPr>
        <p:txBody>
          <a:bodyPr lIns="0" tIns="0" rIns="0" bIns="0"/>
          <a:lstStyle>
            <a:lvl1pPr marL="288000" indent="-288000">
              <a:lnSpc>
                <a:spcPts val="2400"/>
              </a:lnSpc>
              <a:spcBef>
                <a:spcPts val="0"/>
              </a:spcBef>
              <a:spcAft>
                <a:spcPts val="600"/>
              </a:spcAft>
              <a:buClr>
                <a:srgbClr val="006D9A"/>
              </a:buClr>
              <a:buSzPct val="100000"/>
              <a:buFont typeface=".AppleSystemUIFont" charset="-120"/>
              <a:buChar char="&gt;"/>
              <a:defRPr>
                <a:solidFill>
                  <a:schemeClr val="bg2">
                    <a:lumMod val="75000"/>
                    <a:lumOff val="25000"/>
                  </a:schemeClr>
                </a:solidFill>
              </a:defRPr>
            </a:lvl1pPr>
            <a:lvl2pPr marL="432000" indent="-288000">
              <a:lnSpc>
                <a:spcPts val="2400"/>
              </a:lnSpc>
              <a:spcBef>
                <a:spcPts val="0"/>
              </a:spcBef>
              <a:spcAft>
                <a:spcPts val="600"/>
              </a:spcAft>
              <a:buClr>
                <a:srgbClr val="006D9A"/>
              </a:buClr>
              <a:buSzPct val="100000"/>
              <a:buFont typeface=".AppleSystemUIFont" charset="-120"/>
              <a:buChar char="&gt;"/>
              <a:defRPr>
                <a:solidFill>
                  <a:schemeClr val="bg2">
                    <a:lumMod val="75000"/>
                    <a:lumOff val="25000"/>
                  </a:schemeClr>
                </a:solidFill>
              </a:defRPr>
            </a:lvl2pPr>
            <a:lvl3pPr marL="576000" indent="-288000">
              <a:lnSpc>
                <a:spcPts val="2400"/>
              </a:lnSpc>
              <a:spcBef>
                <a:spcPts val="0"/>
              </a:spcBef>
              <a:spcAft>
                <a:spcPts val="600"/>
              </a:spcAft>
              <a:buClr>
                <a:srgbClr val="006D9A"/>
              </a:buClr>
              <a:buSzPct val="100000"/>
              <a:buFont typeface=".AppleSystemUIFont" charset="-120"/>
              <a:buChar char="&gt;"/>
              <a:defRPr>
                <a:solidFill>
                  <a:schemeClr val="bg2">
                    <a:lumMod val="75000"/>
                    <a:lumOff val="25000"/>
                  </a:schemeClr>
                </a:solidFill>
              </a:defRPr>
            </a:lvl3pPr>
            <a:lvl4pPr marL="720000" indent="-288000">
              <a:lnSpc>
                <a:spcPts val="2400"/>
              </a:lnSpc>
              <a:spcBef>
                <a:spcPts val="0"/>
              </a:spcBef>
              <a:spcAft>
                <a:spcPts val="600"/>
              </a:spcAft>
              <a:buClr>
                <a:srgbClr val="006D9A"/>
              </a:buClr>
              <a:buSzPct val="100000"/>
              <a:buFont typeface=".AppleSystemUIFont" charset="-120"/>
              <a:buChar char="&gt;"/>
              <a:defRPr sz="1800">
                <a:solidFill>
                  <a:schemeClr val="bg2">
                    <a:lumMod val="75000"/>
                    <a:lumOff val="25000"/>
                  </a:schemeClr>
                </a:solidFill>
              </a:defRPr>
            </a:lvl4pPr>
          </a:lstStyle>
          <a:p>
            <a:pPr lvl="0"/>
            <a:r>
              <a:rPr lang="en-GB" noProof="0"/>
              <a:t>Mastertextformat bearbeiten</a:t>
            </a:r>
          </a:p>
          <a:p>
            <a:pPr lvl="1"/>
            <a:r>
              <a:rPr lang="en-GB" noProof="0"/>
              <a:t>Zweite Ebene</a:t>
            </a:r>
          </a:p>
          <a:p>
            <a:pPr lvl="2"/>
            <a:r>
              <a:rPr lang="en-GB" noProof="0"/>
              <a:t>Dritte Ebene</a:t>
            </a:r>
          </a:p>
          <a:p>
            <a:pPr lvl="3"/>
            <a:r>
              <a:rPr lang="en-GB" noProof="0"/>
              <a:t>Vierte Ebene</a:t>
            </a:r>
          </a:p>
        </p:txBody>
      </p:sp>
      <p:sp>
        <p:nvSpPr>
          <p:cNvPr id="16"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en-GB" noProof="0"/>
              <a:t>Mastertextformat bearbeiten</a:t>
            </a:r>
          </a:p>
        </p:txBody>
      </p:sp>
      <p:sp>
        <p:nvSpPr>
          <p:cNvPr id="7"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a:defRPr/>
            </a:pPr>
            <a:fld id="{1C2CA161-83CA-DF45-B0AF-B7238A9FDDD7}" type="slidenum">
              <a:rPr lang="en-GB" smtClean="0"/>
              <a:pPr>
                <a:defRPr/>
              </a:pPr>
              <a:t>‹Nr.›</a:t>
            </a:fld>
            <a:endParaRPr lang="en-GB"/>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 Bild + Text">
    <p:spTree>
      <p:nvGrpSpPr>
        <p:cNvPr id="1" name=""/>
        <p:cNvGrpSpPr/>
        <p:nvPr/>
      </p:nvGrpSpPr>
      <p:grpSpPr>
        <a:xfrm>
          <a:off x="0" y="0"/>
          <a:ext cx="0" cy="0"/>
          <a:chOff x="0" y="0"/>
          <a:chExt cx="0" cy="0"/>
        </a:xfrm>
      </p:grpSpPr>
      <p:cxnSp>
        <p:nvCxnSpPr>
          <p:cNvPr id="6"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3" name="Inhaltsplatzhalter 2"/>
          <p:cNvSpPr>
            <a:spLocks noGrp="1"/>
          </p:cNvSpPr>
          <p:nvPr>
            <p:ph idx="1"/>
          </p:nvPr>
        </p:nvSpPr>
        <p:spPr>
          <a:xfrm>
            <a:off x="6446813" y="1800000"/>
            <a:ext cx="1980000" cy="4500000"/>
          </a:xfrm>
          <a:prstGeom prst="rect">
            <a:avLst/>
          </a:prstGeom>
        </p:spPr>
        <p:txBody>
          <a:bodyPr lIns="0" tIns="0" rIns="0" bIns="0"/>
          <a:lstStyle>
            <a:lvl1pPr>
              <a:lnSpc>
                <a:spcPts val="1800"/>
              </a:lnSpc>
              <a:spcAft>
                <a:spcPts val="600"/>
              </a:spcAft>
              <a:defRPr sz="1600">
                <a:solidFill>
                  <a:schemeClr val="bg2">
                    <a:lumMod val="75000"/>
                    <a:lumOff val="25000"/>
                  </a:schemeClr>
                </a:solidFill>
              </a:defRPr>
            </a:lvl1pPr>
          </a:lstStyle>
          <a:p>
            <a:pPr lvl="0"/>
            <a:r>
              <a:rPr lang="en-GB" noProof="0"/>
              <a:t>Mastertextformat bearbeiten</a:t>
            </a:r>
          </a:p>
        </p:txBody>
      </p:sp>
      <p:sp>
        <p:nvSpPr>
          <p:cNvPr id="9" name="Bildplatzhalter 8"/>
          <p:cNvSpPr>
            <a:spLocks noGrp="1"/>
          </p:cNvSpPr>
          <p:nvPr>
            <p:ph type="pic" sz="quarter" idx="10"/>
          </p:nvPr>
        </p:nvSpPr>
        <p:spPr>
          <a:xfrm>
            <a:off x="540000" y="1800000"/>
            <a:ext cx="5760000" cy="4500000"/>
          </a:xfrm>
          <a:prstGeom prst="rect">
            <a:avLst/>
          </a:prstGeom>
        </p:spPr>
        <p:txBody>
          <a:bodyPr lIns="0" tIns="0" rIns="0" bIns="0"/>
          <a:lstStyle>
            <a:lvl1pPr>
              <a:defRPr>
                <a:solidFill>
                  <a:srgbClr val="0072AB"/>
                </a:solidFill>
              </a:defRPr>
            </a:lvl1pPr>
          </a:lstStyle>
          <a:p>
            <a:pPr lvl="0"/>
            <a:endParaRPr lang="en-GB" noProof="0"/>
          </a:p>
        </p:txBody>
      </p:sp>
      <p:sp>
        <p:nvSpPr>
          <p:cNvPr id="2" name="Titel 1"/>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en-GB" noProof="0"/>
              <a:t>Mastertitelformat bearbeiten</a:t>
            </a:r>
          </a:p>
        </p:txBody>
      </p:sp>
      <p:sp>
        <p:nvSpPr>
          <p:cNvPr id="13"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en-GB" noProof="0"/>
              <a:t>Mastertextformat bearbeiten</a:t>
            </a:r>
          </a:p>
        </p:txBody>
      </p:sp>
      <p:sp>
        <p:nvSpPr>
          <p:cNvPr id="8"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a:defRPr/>
            </a:pPr>
            <a:fld id="{68294D8A-9759-564F-BB88-73E8E7D5D787}" type="slidenum">
              <a:rPr lang="en-GB" smtClean="0"/>
              <a:pPr>
                <a:defRPr/>
              </a:pPr>
              <a:t>‹Nr.›</a:t>
            </a:fld>
            <a:endParaRPr lang="en-GB"/>
          </a:p>
        </p:txBody>
      </p:sp>
    </p:spTree>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 Leer">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360363" y="6507163"/>
            <a:ext cx="8423275" cy="0"/>
          </a:xfrm>
          <a:prstGeom prst="line">
            <a:avLst/>
          </a:prstGeom>
          <a:noFill/>
          <a:ln w="9525">
            <a:solidFill>
              <a:srgbClr val="0072AB"/>
            </a:solidFill>
            <a:round/>
            <a:headEnd/>
            <a:tailEnd/>
          </a:ln>
          <a:extLst>
            <a:ext uri="{909E8E84-426E-40DD-AFC4-6F175D3DCCD1}">
              <a14:hiddenFill xmlns:a14="http://schemas.microsoft.com/office/drawing/2010/main">
                <a:noFill/>
              </a14:hiddenFill>
            </a:ext>
          </a:extLst>
        </p:spPr>
      </p:cxnSp>
      <p:sp>
        <p:nvSpPr>
          <p:cNvPr id="2" name="Titel 1"/>
          <p:cNvSpPr>
            <a:spLocks noGrp="1"/>
          </p:cNvSpPr>
          <p:nvPr>
            <p:ph type="title"/>
          </p:nvPr>
        </p:nvSpPr>
        <p:spPr>
          <a:xfrm>
            <a:off x="540001" y="432000"/>
            <a:ext cx="5903999" cy="720000"/>
          </a:xfrm>
          <a:prstGeom prst="rect">
            <a:avLst/>
          </a:prstGeom>
        </p:spPr>
        <p:txBody>
          <a:bodyPr lIns="0" tIns="0" rIns="0" bIns="0" anchor="ctr" anchorCtr="0"/>
          <a:lstStyle>
            <a:lvl1pPr>
              <a:lnSpc>
                <a:spcPts val="3400"/>
              </a:lnSpc>
              <a:defRPr sz="2800">
                <a:solidFill>
                  <a:srgbClr val="0072AB"/>
                </a:solidFill>
              </a:defRPr>
            </a:lvl1pPr>
          </a:lstStyle>
          <a:p>
            <a:r>
              <a:rPr lang="en-GB" noProof="0"/>
              <a:t>Mastertitelformat bearbeiten</a:t>
            </a:r>
          </a:p>
        </p:txBody>
      </p:sp>
      <p:sp>
        <p:nvSpPr>
          <p:cNvPr id="17" name="Textplatzhalter 19"/>
          <p:cNvSpPr>
            <a:spLocks noGrp="1"/>
          </p:cNvSpPr>
          <p:nvPr>
            <p:ph type="body" sz="quarter" idx="11"/>
          </p:nvPr>
        </p:nvSpPr>
        <p:spPr>
          <a:xfrm rot="16200000">
            <a:off x="6408000" y="3924000"/>
            <a:ext cx="4500000" cy="251999"/>
          </a:xfrm>
          <a:prstGeom prst="rect">
            <a:avLst/>
          </a:prstGeom>
        </p:spPr>
        <p:txBody>
          <a:bodyPr lIns="0" tIns="0" rIns="0" bIns="0" anchor="b" anchorCtr="0"/>
          <a:lstStyle>
            <a:lvl1pPr>
              <a:lnSpc>
                <a:spcPts val="1100"/>
              </a:lnSpc>
              <a:buFontTx/>
              <a:buNone/>
              <a:defRPr sz="1000">
                <a:solidFill>
                  <a:schemeClr val="bg2">
                    <a:lumMod val="75000"/>
                    <a:lumOff val="25000"/>
                  </a:schemeClr>
                </a:solidFill>
              </a:defRPr>
            </a:lvl1pPr>
            <a:lvl2pPr marL="0" indent="0">
              <a:buFontTx/>
              <a:buNone/>
              <a:defRPr/>
            </a:lvl2pPr>
            <a:lvl3pPr marL="142875" indent="0">
              <a:buFontTx/>
              <a:buNone/>
              <a:defRPr/>
            </a:lvl3pPr>
            <a:lvl4pPr marL="287338" indent="0">
              <a:buFontTx/>
              <a:buNone/>
              <a:defRPr/>
            </a:lvl4pPr>
            <a:lvl5pPr marL="0" indent="0">
              <a:buFontTx/>
              <a:buNone/>
              <a:defRPr/>
            </a:lvl5pPr>
          </a:lstStyle>
          <a:p>
            <a:pPr lvl="0"/>
            <a:r>
              <a:rPr lang="de-DE"/>
              <a:t>Mastertextformat bearbeiten</a:t>
            </a:r>
          </a:p>
        </p:txBody>
      </p:sp>
      <p:sp>
        <p:nvSpPr>
          <p:cNvPr id="7" name="Foliennummernplatzhalter 5"/>
          <p:cNvSpPr>
            <a:spLocks noGrp="1"/>
          </p:cNvSpPr>
          <p:nvPr>
            <p:ph type="sldNum" sz="quarter" idx="13"/>
          </p:nvPr>
        </p:nvSpPr>
        <p:spPr>
          <a:xfrm>
            <a:off x="539750" y="6588125"/>
            <a:ext cx="360363" cy="215900"/>
          </a:xfrm>
          <a:prstGeom prst="rect">
            <a:avLst/>
          </a:prstGeom>
        </p:spPr>
        <p:txBody>
          <a:bodyPr lIns="0" tIns="0" rIns="0" bIns="0"/>
          <a:lstStyle>
            <a:lvl1pPr>
              <a:defRPr sz="1000">
                <a:solidFill>
                  <a:srgbClr val="0072AB"/>
                </a:solidFill>
                <a:latin typeface="Lucida Sans" charset="0"/>
                <a:ea typeface="Lucida Sans" charset="0"/>
                <a:cs typeface="Lucida Sans" charset="0"/>
              </a:defRPr>
            </a:lvl1pPr>
          </a:lstStyle>
          <a:p>
            <a:pPr>
              <a:defRPr/>
            </a:pPr>
            <a:fld id="{61C27AFD-EC75-A847-997F-93092E1094DD}" type="slidenum">
              <a:rPr lang="de-DE"/>
              <a:pPr>
                <a:defRPr/>
              </a:pPr>
              <a:t>‹Nr.›</a:t>
            </a:fld>
            <a:endParaRPr lang="de-DE"/>
          </a:p>
        </p:txBody>
      </p:sp>
    </p:spTree>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5"/>
            <a:ext cx="7886700" cy="1325563"/>
          </a:xfrm>
          <a:prstGeom prst="rect">
            <a:avLst/>
          </a:prstGeom>
        </p:spPr>
        <p:txBody>
          <a:bodyPr/>
          <a:lstStyle/>
          <a:p>
            <a:r>
              <a:rPr lang="de-DE"/>
              <a:t>Mastertitelformat bearbeiten</a:t>
            </a:r>
            <a:endParaRPr lang="en-GB"/>
          </a:p>
        </p:txBody>
      </p:sp>
      <p:sp>
        <p:nvSpPr>
          <p:cNvPr id="3" name="Inhaltsplatzhalter 2"/>
          <p:cNvSpPr>
            <a:spLocks noGrp="1"/>
          </p:cNvSpPr>
          <p:nvPr>
            <p:ph idx="1"/>
          </p:nvPr>
        </p:nvSpPr>
        <p:spPr>
          <a:xfrm>
            <a:off x="628650" y="1825625"/>
            <a:ext cx="78867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a:xfrm>
            <a:off x="628650" y="6356350"/>
            <a:ext cx="2057400" cy="365125"/>
          </a:xfrm>
          <a:prstGeom prst="rect">
            <a:avLst/>
          </a:prstGeom>
        </p:spPr>
        <p:txBody>
          <a:bodyPr/>
          <a:lstStyle>
            <a:lvl1pPr>
              <a:defRPr/>
            </a:lvl1pPr>
          </a:lstStyle>
          <a:p>
            <a:pPr>
              <a:defRPr/>
            </a:pPr>
            <a:fld id="{F4606790-4BA7-DC40-89D9-F6555C2E1590}" type="datetimeFigureOut">
              <a:rPr lang="en-GB">
                <a:solidFill>
                  <a:prstClr val="black">
                    <a:tint val="75000"/>
                  </a:prstClr>
                </a:solidFill>
                <a:latin typeface="Arial Bold" charset="0"/>
              </a:rPr>
              <a:pPr>
                <a:defRPr/>
              </a:pPr>
              <a:t>29/04/2022</a:t>
            </a:fld>
            <a:endParaRPr lang="en-GB">
              <a:solidFill>
                <a:prstClr val="black">
                  <a:tint val="75000"/>
                </a:prstClr>
              </a:solidFill>
              <a:latin typeface="Arial Bold" charset="0"/>
            </a:endParaRPr>
          </a:p>
        </p:txBody>
      </p:sp>
      <p:sp>
        <p:nvSpPr>
          <p:cNvPr id="5" name="Fußzeilenplatzhalter 4"/>
          <p:cNvSpPr>
            <a:spLocks noGrp="1"/>
          </p:cNvSpPr>
          <p:nvPr>
            <p:ph type="ftr" sz="quarter" idx="11"/>
          </p:nvPr>
        </p:nvSpPr>
        <p:spPr>
          <a:xfrm>
            <a:off x="3028950" y="6356350"/>
            <a:ext cx="3086100" cy="365125"/>
          </a:xfrm>
          <a:prstGeom prst="rect">
            <a:avLst/>
          </a:prstGeom>
        </p:spPr>
        <p:txBody>
          <a:bodyPr/>
          <a:lstStyle>
            <a:lvl1pPr>
              <a:defRPr/>
            </a:lvl1pPr>
          </a:lstStyle>
          <a:p>
            <a:pPr>
              <a:defRPr/>
            </a:pPr>
            <a:endParaRPr lang="en-GB">
              <a:solidFill>
                <a:prstClr val="black">
                  <a:tint val="75000"/>
                </a:prstClr>
              </a:solidFill>
              <a:latin typeface="Arial Bold" charset="0"/>
            </a:endParaRPr>
          </a:p>
        </p:txBody>
      </p:sp>
      <p:sp>
        <p:nvSpPr>
          <p:cNvPr id="6" name="Foliennummernplatzhalter 5"/>
          <p:cNvSpPr>
            <a:spLocks noGrp="1"/>
          </p:cNvSpPr>
          <p:nvPr>
            <p:ph type="sldNum" sz="quarter" idx="12"/>
          </p:nvPr>
        </p:nvSpPr>
        <p:spPr>
          <a:xfrm>
            <a:off x="6457950" y="6356350"/>
            <a:ext cx="2057400" cy="365125"/>
          </a:xfrm>
          <a:prstGeom prst="rect">
            <a:avLst/>
          </a:prstGeom>
        </p:spPr>
        <p:txBody>
          <a:bodyPr/>
          <a:lstStyle>
            <a:lvl1pPr>
              <a:defRPr/>
            </a:lvl1pPr>
          </a:lstStyle>
          <a:p>
            <a:pPr>
              <a:defRPr/>
            </a:pPr>
            <a:fld id="{BC133F35-108C-1F4F-B50B-62D6B8F30E74}" type="slidenum">
              <a:rPr lang="en-GB">
                <a:solidFill>
                  <a:prstClr val="black">
                    <a:tint val="75000"/>
                  </a:prstClr>
                </a:solidFill>
                <a:latin typeface="Arial Bold" charset="0"/>
              </a:rPr>
              <a:pPr>
                <a:defRPr/>
              </a:pPr>
              <a:t>‹Nr.›</a:t>
            </a:fld>
            <a:endParaRPr lang="en-GB">
              <a:solidFill>
                <a:prstClr val="black">
                  <a:tint val="75000"/>
                </a:prstClr>
              </a:solidFill>
              <a:latin typeface="Arial Bold" charset="0"/>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10"/>
          </p:nvPr>
        </p:nvSpPr>
        <p:spPr/>
        <p:txBody>
          <a:bodyPr/>
          <a:lstStyle>
            <a:lvl1pPr>
              <a:defRPr/>
            </a:lvl1pPr>
          </a:lstStyle>
          <a:p>
            <a:pPr>
              <a:defRPr/>
            </a:pPr>
            <a:fld id="{F4606790-4BA7-DC40-89D9-F6555C2E1590}" type="datetimeFigureOut">
              <a:rPr lang="en-GB"/>
              <a:pPr>
                <a:defRPr/>
              </a:pPr>
              <a:t>29/04/2022</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BC133F35-108C-1F4F-B50B-62D6B8F30E74}" type="slidenum">
              <a:rPr lang="en-GB"/>
              <a:pPr>
                <a:defRPr/>
              </a:pPr>
              <a:t>‹Nr.›</a:t>
            </a:fld>
            <a:endParaRPr lang="en-GB"/>
          </a:p>
        </p:txBody>
      </p:sp>
    </p:spTree>
    <p:extLst>
      <p:ext uri="{BB962C8B-B14F-4D97-AF65-F5344CB8AC3E}">
        <p14:creationId xmlns:p14="http://schemas.microsoft.com/office/powerpoint/2010/main" val="1068102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e-DE"/>
              <a:t>Mastertitelformat bearbeiten</a:t>
            </a:r>
            <a:endParaRPr lang="en-GB"/>
          </a:p>
        </p:txBody>
      </p:sp>
      <p:sp>
        <p:nvSpPr>
          <p:cNvPr id="3" name="Textplatzhalt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lvl1pPr>
              <a:defRPr/>
            </a:lvl1pPr>
          </a:lstStyle>
          <a:p>
            <a:pPr>
              <a:defRPr/>
            </a:pPr>
            <a:fld id="{29B9CEC7-EF0E-AB48-ABE0-1C19C4DDC09A}" type="datetimeFigureOut">
              <a:rPr lang="en-GB"/>
              <a:pPr>
                <a:defRPr/>
              </a:pPr>
              <a:t>29/04/2022</a:t>
            </a:fld>
            <a:endParaRPr lang="en-GB"/>
          </a:p>
        </p:txBody>
      </p:sp>
      <p:sp>
        <p:nvSpPr>
          <p:cNvPr id="5" name="Fußzeilenplatzhalter 4"/>
          <p:cNvSpPr>
            <a:spLocks noGrp="1"/>
          </p:cNvSpPr>
          <p:nvPr>
            <p:ph type="ftr" sz="quarter" idx="11"/>
          </p:nvPr>
        </p:nvSpPr>
        <p:spPr/>
        <p:txBody>
          <a:bodyPr/>
          <a:lstStyle>
            <a:lvl1pPr>
              <a:defRPr/>
            </a:lvl1pPr>
          </a:lstStyle>
          <a:p>
            <a:pPr>
              <a:defRPr/>
            </a:pPr>
            <a:endParaRPr lang="en-GB"/>
          </a:p>
        </p:txBody>
      </p:sp>
      <p:sp>
        <p:nvSpPr>
          <p:cNvPr id="6" name="Foliennummernplatzhalter 5"/>
          <p:cNvSpPr>
            <a:spLocks noGrp="1"/>
          </p:cNvSpPr>
          <p:nvPr>
            <p:ph type="sldNum" sz="quarter" idx="12"/>
          </p:nvPr>
        </p:nvSpPr>
        <p:spPr/>
        <p:txBody>
          <a:bodyPr/>
          <a:lstStyle>
            <a:lvl1pPr>
              <a:defRPr/>
            </a:lvl1pPr>
          </a:lstStyle>
          <a:p>
            <a:pPr>
              <a:defRPr/>
            </a:pPr>
            <a:fld id="{C523E1CC-9B12-E845-88C3-D134074020F0}" type="slidenum">
              <a:rPr lang="en-GB"/>
              <a:pPr>
                <a:defRPr/>
              </a:pPr>
              <a:t>‹Nr.›</a:t>
            </a:fld>
            <a:endParaRPr lang="en-GB"/>
          </a:p>
        </p:txBody>
      </p:sp>
    </p:spTree>
    <p:extLst>
      <p:ext uri="{BB962C8B-B14F-4D97-AF65-F5344CB8AC3E}">
        <p14:creationId xmlns:p14="http://schemas.microsoft.com/office/powerpoint/2010/main" val="78173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GB"/>
          </a:p>
        </p:txBody>
      </p:sp>
      <p:sp>
        <p:nvSpPr>
          <p:cNvPr id="3" name="Inhaltsplatzhalt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Datumsplatzhalter 3"/>
          <p:cNvSpPr>
            <a:spLocks noGrp="1"/>
          </p:cNvSpPr>
          <p:nvPr>
            <p:ph type="dt" sz="half" idx="10"/>
          </p:nvPr>
        </p:nvSpPr>
        <p:spPr/>
        <p:txBody>
          <a:bodyPr/>
          <a:lstStyle>
            <a:lvl1pPr>
              <a:defRPr/>
            </a:lvl1pPr>
          </a:lstStyle>
          <a:p>
            <a:pPr>
              <a:defRPr/>
            </a:pPr>
            <a:fld id="{603C452C-5D87-DF43-873F-11912A404C53}" type="datetimeFigureOut">
              <a:rPr lang="en-GB"/>
              <a:pPr>
                <a:defRPr/>
              </a:pPr>
              <a:t>29/04/2022</a:t>
            </a:fld>
            <a:endParaRPr lang="en-GB"/>
          </a:p>
        </p:txBody>
      </p:sp>
      <p:sp>
        <p:nvSpPr>
          <p:cNvPr id="6" name="Fußzeilenplatzhalter 4"/>
          <p:cNvSpPr>
            <a:spLocks noGrp="1"/>
          </p:cNvSpPr>
          <p:nvPr>
            <p:ph type="ftr" sz="quarter" idx="11"/>
          </p:nvPr>
        </p:nvSpPr>
        <p:spPr/>
        <p:txBody>
          <a:bodyPr/>
          <a:lstStyle>
            <a:lvl1pPr>
              <a:defRPr/>
            </a:lvl1pPr>
          </a:lstStyle>
          <a:p>
            <a:pPr>
              <a:defRPr/>
            </a:pPr>
            <a:endParaRPr lang="en-GB"/>
          </a:p>
        </p:txBody>
      </p:sp>
      <p:sp>
        <p:nvSpPr>
          <p:cNvPr id="7" name="Foliennummernplatzhalter 5"/>
          <p:cNvSpPr>
            <a:spLocks noGrp="1"/>
          </p:cNvSpPr>
          <p:nvPr>
            <p:ph type="sldNum" sz="quarter" idx="12"/>
          </p:nvPr>
        </p:nvSpPr>
        <p:spPr/>
        <p:txBody>
          <a:bodyPr/>
          <a:lstStyle>
            <a:lvl1pPr>
              <a:defRPr/>
            </a:lvl1pPr>
          </a:lstStyle>
          <a:p>
            <a:pPr>
              <a:defRPr/>
            </a:pPr>
            <a:fld id="{12366A53-B142-F044-8EA6-347B92EA3091}" type="slidenum">
              <a:rPr lang="en-GB"/>
              <a:pPr>
                <a:defRPr/>
              </a:pPr>
              <a:t>‹Nr.›</a:t>
            </a:fld>
            <a:endParaRPr lang="en-GB"/>
          </a:p>
        </p:txBody>
      </p:sp>
    </p:spTree>
    <p:extLst>
      <p:ext uri="{BB962C8B-B14F-4D97-AF65-F5344CB8AC3E}">
        <p14:creationId xmlns:p14="http://schemas.microsoft.com/office/powerpoint/2010/main" val="327579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a:t>Mastertitelformat bearbeiten</a:t>
            </a:r>
            <a:endParaRPr lang="en-GB"/>
          </a:p>
        </p:txBody>
      </p:sp>
      <p:sp>
        <p:nvSpPr>
          <p:cNvPr id="3" name="Textplatzhalt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Datumsplatzhalter 3"/>
          <p:cNvSpPr>
            <a:spLocks noGrp="1"/>
          </p:cNvSpPr>
          <p:nvPr>
            <p:ph type="dt" sz="half" idx="10"/>
          </p:nvPr>
        </p:nvSpPr>
        <p:spPr/>
        <p:txBody>
          <a:bodyPr/>
          <a:lstStyle>
            <a:lvl1pPr>
              <a:defRPr/>
            </a:lvl1pPr>
          </a:lstStyle>
          <a:p>
            <a:pPr>
              <a:defRPr/>
            </a:pPr>
            <a:fld id="{261E487E-7371-C745-AEDF-3401400E0FEC}" type="datetimeFigureOut">
              <a:rPr lang="en-GB"/>
              <a:pPr>
                <a:defRPr/>
              </a:pPr>
              <a:t>29/04/2022</a:t>
            </a:fld>
            <a:endParaRPr lang="en-GB"/>
          </a:p>
        </p:txBody>
      </p:sp>
      <p:sp>
        <p:nvSpPr>
          <p:cNvPr id="8" name="Fußzeilenplatzhalter 4"/>
          <p:cNvSpPr>
            <a:spLocks noGrp="1"/>
          </p:cNvSpPr>
          <p:nvPr>
            <p:ph type="ftr" sz="quarter" idx="11"/>
          </p:nvPr>
        </p:nvSpPr>
        <p:spPr/>
        <p:txBody>
          <a:bodyPr/>
          <a:lstStyle>
            <a:lvl1pPr>
              <a:defRPr/>
            </a:lvl1pPr>
          </a:lstStyle>
          <a:p>
            <a:pPr>
              <a:defRPr/>
            </a:pPr>
            <a:endParaRPr lang="en-GB"/>
          </a:p>
        </p:txBody>
      </p:sp>
      <p:sp>
        <p:nvSpPr>
          <p:cNvPr id="9" name="Foliennummernplatzhalter 5"/>
          <p:cNvSpPr>
            <a:spLocks noGrp="1"/>
          </p:cNvSpPr>
          <p:nvPr>
            <p:ph type="sldNum" sz="quarter" idx="12"/>
          </p:nvPr>
        </p:nvSpPr>
        <p:spPr/>
        <p:txBody>
          <a:bodyPr/>
          <a:lstStyle>
            <a:lvl1pPr>
              <a:defRPr/>
            </a:lvl1pPr>
          </a:lstStyle>
          <a:p>
            <a:pPr>
              <a:defRPr/>
            </a:pPr>
            <a:fld id="{BED3E248-05CF-8440-91CB-46164445DFF9}" type="slidenum">
              <a:rPr lang="en-GB"/>
              <a:pPr>
                <a:defRPr/>
              </a:pPr>
              <a:t>‹Nr.›</a:t>
            </a:fld>
            <a:endParaRPr lang="en-GB"/>
          </a:p>
        </p:txBody>
      </p:sp>
    </p:spTree>
    <p:extLst>
      <p:ext uri="{BB962C8B-B14F-4D97-AF65-F5344CB8AC3E}">
        <p14:creationId xmlns:p14="http://schemas.microsoft.com/office/powerpoint/2010/main" val="162660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lvl1pPr>
              <a:defRPr sz="4400" baseline="0"/>
            </a:lvl1pPr>
          </a:lstStyle>
          <a:p>
            <a:r>
              <a:rPr lang="de-DE"/>
              <a:t>Mastertitelformat bearbeiten</a:t>
            </a:r>
            <a:endParaRPr lang="en-GB"/>
          </a:p>
        </p:txBody>
      </p:sp>
      <p:sp>
        <p:nvSpPr>
          <p:cNvPr id="3" name="Datumsplatzhalter 3"/>
          <p:cNvSpPr>
            <a:spLocks noGrp="1"/>
          </p:cNvSpPr>
          <p:nvPr>
            <p:ph type="dt" sz="half" idx="10"/>
          </p:nvPr>
        </p:nvSpPr>
        <p:spPr/>
        <p:txBody>
          <a:bodyPr/>
          <a:lstStyle>
            <a:lvl1pPr>
              <a:defRPr/>
            </a:lvl1pPr>
          </a:lstStyle>
          <a:p>
            <a:pPr>
              <a:defRPr/>
            </a:pPr>
            <a:fld id="{9D62C15C-EA9C-9345-AF8A-E499D6055C96}" type="datetimeFigureOut">
              <a:rPr lang="en-GB"/>
              <a:pPr>
                <a:defRPr/>
              </a:pPr>
              <a:t>29/04/2022</a:t>
            </a:fld>
            <a:endParaRPr lang="en-GB"/>
          </a:p>
        </p:txBody>
      </p:sp>
      <p:sp>
        <p:nvSpPr>
          <p:cNvPr id="4" name="Fußzeilenplatzhalter 4"/>
          <p:cNvSpPr>
            <a:spLocks noGrp="1"/>
          </p:cNvSpPr>
          <p:nvPr>
            <p:ph type="ftr" sz="quarter" idx="11"/>
          </p:nvPr>
        </p:nvSpPr>
        <p:spPr/>
        <p:txBody>
          <a:bodyPr/>
          <a:lstStyle>
            <a:lvl1pPr>
              <a:defRPr/>
            </a:lvl1pPr>
          </a:lstStyle>
          <a:p>
            <a:pPr>
              <a:defRPr/>
            </a:pPr>
            <a:endParaRPr lang="en-GB"/>
          </a:p>
        </p:txBody>
      </p:sp>
      <p:sp>
        <p:nvSpPr>
          <p:cNvPr id="5" name="Foliennummernplatzhalter 5"/>
          <p:cNvSpPr>
            <a:spLocks noGrp="1"/>
          </p:cNvSpPr>
          <p:nvPr>
            <p:ph type="sldNum" sz="quarter" idx="12"/>
          </p:nvPr>
        </p:nvSpPr>
        <p:spPr/>
        <p:txBody>
          <a:bodyPr/>
          <a:lstStyle>
            <a:lvl1pPr>
              <a:defRPr/>
            </a:lvl1pPr>
          </a:lstStyle>
          <a:p>
            <a:pPr>
              <a:defRPr/>
            </a:pPr>
            <a:fld id="{9C0C248D-58FF-7D4E-81CE-AA2D9A4AB1E8}" type="slidenum">
              <a:rPr lang="en-GB"/>
              <a:pPr>
                <a:defRPr/>
              </a:pPr>
              <a:t>‹Nr.›</a:t>
            </a:fld>
            <a:endParaRPr lang="en-GB"/>
          </a:p>
        </p:txBody>
      </p:sp>
    </p:spTree>
    <p:extLst>
      <p:ext uri="{BB962C8B-B14F-4D97-AF65-F5344CB8AC3E}">
        <p14:creationId xmlns:p14="http://schemas.microsoft.com/office/powerpoint/2010/main" val="91752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fld id="{A0005AA2-DE11-064D-B16E-A34CF077A8E3}" type="datetimeFigureOut">
              <a:rPr lang="en-GB"/>
              <a:pPr>
                <a:defRPr/>
              </a:pPr>
              <a:t>29/04/2022</a:t>
            </a:fld>
            <a:endParaRPr lang="en-GB"/>
          </a:p>
        </p:txBody>
      </p:sp>
      <p:sp>
        <p:nvSpPr>
          <p:cNvPr id="3" name="Fußzeilenplatzhalter 4"/>
          <p:cNvSpPr>
            <a:spLocks noGrp="1"/>
          </p:cNvSpPr>
          <p:nvPr>
            <p:ph type="ftr" sz="quarter" idx="11"/>
          </p:nvPr>
        </p:nvSpPr>
        <p:spPr/>
        <p:txBody>
          <a:bodyPr/>
          <a:lstStyle>
            <a:lvl1pPr>
              <a:defRPr/>
            </a:lvl1pPr>
          </a:lstStyle>
          <a:p>
            <a:pPr>
              <a:defRPr/>
            </a:pPr>
            <a:endParaRPr lang="en-GB"/>
          </a:p>
        </p:txBody>
      </p:sp>
      <p:sp>
        <p:nvSpPr>
          <p:cNvPr id="4" name="Foliennummernplatzhalter 5"/>
          <p:cNvSpPr>
            <a:spLocks noGrp="1"/>
          </p:cNvSpPr>
          <p:nvPr>
            <p:ph type="sldNum" sz="quarter" idx="12"/>
          </p:nvPr>
        </p:nvSpPr>
        <p:spPr/>
        <p:txBody>
          <a:bodyPr/>
          <a:lstStyle>
            <a:lvl1pPr>
              <a:defRPr/>
            </a:lvl1pPr>
          </a:lstStyle>
          <a:p>
            <a:pPr>
              <a:defRPr/>
            </a:pPr>
            <a:fld id="{58976522-B282-2247-8061-68C0471E10C4}" type="slidenum">
              <a:rPr lang="en-GB"/>
              <a:pPr>
                <a:defRPr/>
              </a:pPr>
              <a:t>‹Nr.›</a:t>
            </a:fld>
            <a:endParaRPr lang="en-GB"/>
          </a:p>
        </p:txBody>
      </p:sp>
    </p:spTree>
    <p:extLst>
      <p:ext uri="{BB962C8B-B14F-4D97-AF65-F5344CB8AC3E}">
        <p14:creationId xmlns:p14="http://schemas.microsoft.com/office/powerpoint/2010/main" val="194202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en-GB"/>
          </a:p>
        </p:txBody>
      </p:sp>
      <p:sp>
        <p:nvSpPr>
          <p:cNvPr id="3" name="Inhaltsplatzhalt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66438786-6E19-9A44-B1E0-C43818EFF74D}" type="datetimeFigureOut">
              <a:rPr lang="en-GB"/>
              <a:pPr>
                <a:defRPr/>
              </a:pPr>
              <a:t>29/04/2022</a:t>
            </a:fld>
            <a:endParaRPr lang="en-GB"/>
          </a:p>
        </p:txBody>
      </p:sp>
      <p:sp>
        <p:nvSpPr>
          <p:cNvPr id="6" name="Fußzeilenplatzhalter 4"/>
          <p:cNvSpPr>
            <a:spLocks noGrp="1"/>
          </p:cNvSpPr>
          <p:nvPr>
            <p:ph type="ftr" sz="quarter" idx="11"/>
          </p:nvPr>
        </p:nvSpPr>
        <p:spPr/>
        <p:txBody>
          <a:bodyPr/>
          <a:lstStyle>
            <a:lvl1pPr>
              <a:defRPr/>
            </a:lvl1pPr>
          </a:lstStyle>
          <a:p>
            <a:pPr>
              <a:defRPr/>
            </a:pPr>
            <a:endParaRPr lang="en-GB"/>
          </a:p>
        </p:txBody>
      </p:sp>
      <p:sp>
        <p:nvSpPr>
          <p:cNvPr id="7" name="Foliennummernplatzhalter 5"/>
          <p:cNvSpPr>
            <a:spLocks noGrp="1"/>
          </p:cNvSpPr>
          <p:nvPr>
            <p:ph type="sldNum" sz="quarter" idx="12"/>
          </p:nvPr>
        </p:nvSpPr>
        <p:spPr/>
        <p:txBody>
          <a:bodyPr/>
          <a:lstStyle>
            <a:lvl1pPr>
              <a:defRPr/>
            </a:lvl1pPr>
          </a:lstStyle>
          <a:p>
            <a:pPr>
              <a:defRPr/>
            </a:pPr>
            <a:fld id="{6B2ABAB4-EE9F-C84F-9048-C86784A67FDF}" type="slidenum">
              <a:rPr lang="en-GB"/>
              <a:pPr>
                <a:defRPr/>
              </a:pPr>
              <a:t>‹Nr.›</a:t>
            </a:fld>
            <a:endParaRPr lang="en-GB"/>
          </a:p>
        </p:txBody>
      </p:sp>
    </p:spTree>
    <p:extLst>
      <p:ext uri="{BB962C8B-B14F-4D97-AF65-F5344CB8AC3E}">
        <p14:creationId xmlns:p14="http://schemas.microsoft.com/office/powerpoint/2010/main" val="2121404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en-GB"/>
          </a:p>
        </p:txBody>
      </p:sp>
      <p:sp>
        <p:nvSpPr>
          <p:cNvPr id="3" name="Bildplatzhalt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3"/>
          <p:cNvSpPr>
            <a:spLocks noGrp="1"/>
          </p:cNvSpPr>
          <p:nvPr>
            <p:ph type="dt" sz="half" idx="10"/>
          </p:nvPr>
        </p:nvSpPr>
        <p:spPr/>
        <p:txBody>
          <a:bodyPr/>
          <a:lstStyle>
            <a:lvl1pPr>
              <a:defRPr/>
            </a:lvl1pPr>
          </a:lstStyle>
          <a:p>
            <a:pPr>
              <a:defRPr/>
            </a:pPr>
            <a:fld id="{0C57A334-2BC2-4C4E-A976-1B10CA8B78BA}" type="datetimeFigureOut">
              <a:rPr lang="en-GB"/>
              <a:pPr>
                <a:defRPr/>
              </a:pPr>
              <a:t>29/04/2022</a:t>
            </a:fld>
            <a:endParaRPr lang="en-GB"/>
          </a:p>
        </p:txBody>
      </p:sp>
      <p:sp>
        <p:nvSpPr>
          <p:cNvPr id="6" name="Fußzeilenplatzhalter 4"/>
          <p:cNvSpPr>
            <a:spLocks noGrp="1"/>
          </p:cNvSpPr>
          <p:nvPr>
            <p:ph type="ftr" sz="quarter" idx="11"/>
          </p:nvPr>
        </p:nvSpPr>
        <p:spPr/>
        <p:txBody>
          <a:bodyPr/>
          <a:lstStyle>
            <a:lvl1pPr>
              <a:defRPr/>
            </a:lvl1pPr>
          </a:lstStyle>
          <a:p>
            <a:pPr>
              <a:defRPr/>
            </a:pPr>
            <a:endParaRPr lang="en-GB"/>
          </a:p>
        </p:txBody>
      </p:sp>
      <p:sp>
        <p:nvSpPr>
          <p:cNvPr id="7" name="Foliennummernplatzhalter 5"/>
          <p:cNvSpPr>
            <a:spLocks noGrp="1"/>
          </p:cNvSpPr>
          <p:nvPr>
            <p:ph type="sldNum" sz="quarter" idx="12"/>
          </p:nvPr>
        </p:nvSpPr>
        <p:spPr/>
        <p:txBody>
          <a:bodyPr/>
          <a:lstStyle>
            <a:lvl1pPr>
              <a:defRPr/>
            </a:lvl1pPr>
          </a:lstStyle>
          <a:p>
            <a:pPr>
              <a:defRPr/>
            </a:pPr>
            <a:fld id="{99907DF3-7842-EC45-ACF9-4B25E0308F71}" type="slidenum">
              <a:rPr lang="en-GB"/>
              <a:pPr>
                <a:defRPr/>
              </a:pPr>
              <a:t>‹Nr.›</a:t>
            </a:fld>
            <a:endParaRPr lang="en-GB"/>
          </a:p>
        </p:txBody>
      </p:sp>
    </p:spTree>
    <p:extLst>
      <p:ext uri="{BB962C8B-B14F-4D97-AF65-F5344CB8AC3E}">
        <p14:creationId xmlns:p14="http://schemas.microsoft.com/office/powerpoint/2010/main" val="19265291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theme" Target="../theme/theme2.xml"/><Relationship Id="rId10"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de-DE" altLang="x-none"/>
              <a:t>Mastertitelformat bearbeiten</a:t>
            </a:r>
            <a:endParaRPr lang="en-GB" altLang="x-none"/>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FEA69FE4-529B-554E-9059-31306B23AC03}" type="datetimeFigureOut">
              <a:rPr lang="en-GB"/>
              <a:pPr>
                <a:defRPr/>
              </a:pPr>
              <a:t>29/04/2022</a:t>
            </a:fld>
            <a:endParaRPr lang="en-GB"/>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GB"/>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999EE70B-80DC-604A-AFE1-65313074B456}" type="slidenum">
              <a:rPr lang="en-GB"/>
              <a:pPr>
                <a:defRPr/>
              </a:pPr>
              <a:t>‹Nr.›</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fontAlgn="base">
        <a:lnSpc>
          <a:spcPct val="90000"/>
        </a:lnSpc>
        <a:spcBef>
          <a:spcPct val="0"/>
        </a:spcBef>
        <a:spcAft>
          <a:spcPct val="0"/>
        </a:spcAft>
        <a:defRPr sz="4400" kern="1200">
          <a:solidFill>
            <a:schemeClr val="tx1"/>
          </a:solidFill>
          <a:latin typeface="+mj-lt"/>
          <a:ea typeface="+mj-ea"/>
          <a:cs typeface="+mj-cs"/>
        </a:defRPr>
      </a:lvl1pPr>
      <a:lvl2pPr algn="l" defTabSz="685800" rtl="0" fontAlgn="base">
        <a:lnSpc>
          <a:spcPct val="90000"/>
        </a:lnSpc>
        <a:spcBef>
          <a:spcPct val="0"/>
        </a:spcBef>
        <a:spcAft>
          <a:spcPct val="0"/>
        </a:spcAft>
        <a:defRPr sz="4400">
          <a:solidFill>
            <a:schemeClr val="tx1"/>
          </a:solidFill>
          <a:latin typeface="Calibri Light" charset="0"/>
        </a:defRPr>
      </a:lvl2pPr>
      <a:lvl3pPr algn="l" defTabSz="685800" rtl="0" fontAlgn="base">
        <a:lnSpc>
          <a:spcPct val="90000"/>
        </a:lnSpc>
        <a:spcBef>
          <a:spcPct val="0"/>
        </a:spcBef>
        <a:spcAft>
          <a:spcPct val="0"/>
        </a:spcAft>
        <a:defRPr sz="4400">
          <a:solidFill>
            <a:schemeClr val="tx1"/>
          </a:solidFill>
          <a:latin typeface="Calibri Light" charset="0"/>
        </a:defRPr>
      </a:lvl3pPr>
      <a:lvl4pPr algn="l" defTabSz="685800" rtl="0" fontAlgn="base">
        <a:lnSpc>
          <a:spcPct val="90000"/>
        </a:lnSpc>
        <a:spcBef>
          <a:spcPct val="0"/>
        </a:spcBef>
        <a:spcAft>
          <a:spcPct val="0"/>
        </a:spcAft>
        <a:defRPr sz="4400">
          <a:solidFill>
            <a:schemeClr val="tx1"/>
          </a:solidFill>
          <a:latin typeface="Calibri Light" charset="0"/>
        </a:defRPr>
      </a:lvl4pPr>
      <a:lvl5pPr algn="l" defTabSz="685800" rtl="0" fontAlgn="base">
        <a:lnSpc>
          <a:spcPct val="90000"/>
        </a:lnSpc>
        <a:spcBef>
          <a:spcPct val="0"/>
        </a:spcBef>
        <a:spcAft>
          <a:spcPct val="0"/>
        </a:spcAft>
        <a:defRPr sz="4400">
          <a:solidFill>
            <a:schemeClr val="tx1"/>
          </a:solidFill>
          <a:latin typeface="Calibri Light" charset="0"/>
        </a:defRPr>
      </a:lvl5pPr>
      <a:lvl6pPr marL="457200" algn="l" defTabSz="685800" rtl="0" fontAlgn="base">
        <a:lnSpc>
          <a:spcPct val="90000"/>
        </a:lnSpc>
        <a:spcBef>
          <a:spcPct val="0"/>
        </a:spcBef>
        <a:spcAft>
          <a:spcPct val="0"/>
        </a:spcAft>
        <a:defRPr sz="4400">
          <a:solidFill>
            <a:schemeClr val="tx1"/>
          </a:solidFill>
          <a:latin typeface="Calibri Light" charset="0"/>
        </a:defRPr>
      </a:lvl6pPr>
      <a:lvl7pPr marL="914400" algn="l" defTabSz="685800" rtl="0" fontAlgn="base">
        <a:lnSpc>
          <a:spcPct val="90000"/>
        </a:lnSpc>
        <a:spcBef>
          <a:spcPct val="0"/>
        </a:spcBef>
        <a:spcAft>
          <a:spcPct val="0"/>
        </a:spcAft>
        <a:defRPr sz="4400">
          <a:solidFill>
            <a:schemeClr val="tx1"/>
          </a:solidFill>
          <a:latin typeface="Calibri Light" charset="0"/>
        </a:defRPr>
      </a:lvl7pPr>
      <a:lvl8pPr marL="1371600" algn="l" defTabSz="685800" rtl="0" fontAlgn="base">
        <a:lnSpc>
          <a:spcPct val="90000"/>
        </a:lnSpc>
        <a:spcBef>
          <a:spcPct val="0"/>
        </a:spcBef>
        <a:spcAft>
          <a:spcPct val="0"/>
        </a:spcAft>
        <a:defRPr sz="4400">
          <a:solidFill>
            <a:schemeClr val="tx1"/>
          </a:solidFill>
          <a:latin typeface="Calibri Light" charset="0"/>
        </a:defRPr>
      </a:lvl8pPr>
      <a:lvl9pPr marL="1828800" algn="l" defTabSz="685800" rtl="0" fontAlgn="base">
        <a:lnSpc>
          <a:spcPct val="90000"/>
        </a:lnSpc>
        <a:spcBef>
          <a:spcPct val="0"/>
        </a:spcBef>
        <a:spcAft>
          <a:spcPct val="0"/>
        </a:spcAft>
        <a:defRPr sz="4400">
          <a:solidFill>
            <a:schemeClr val="tx1"/>
          </a:solidFill>
          <a:latin typeface="Calibri Light" charset="0"/>
        </a:defRPr>
      </a:lvl9pPr>
    </p:titleStyle>
    <p:bodyStyle>
      <a:lvl1pPr marL="171450" indent="-171450" algn="l" defTabSz="685800" rtl="0" fontAlgn="base">
        <a:lnSpc>
          <a:spcPct val="90000"/>
        </a:lnSpc>
        <a:spcBef>
          <a:spcPts val="750"/>
        </a:spcBef>
        <a:spcAft>
          <a:spcPct val="0"/>
        </a:spcAft>
        <a:buFont typeface="Arial" charset="0"/>
        <a:buChar char="•"/>
        <a:defRPr sz="28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charset="0"/>
        <a:buChar char="•"/>
        <a:defRPr sz="24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43"/>
          <p:cNvSpPr>
            <a:spLocks noChangeArrowheads="1"/>
          </p:cNvSpPr>
          <p:nvPr userDrawn="1"/>
        </p:nvSpPr>
        <p:spPr bwMode="auto">
          <a:xfrm rot="21308468">
            <a:off x="7034213" y="-230188"/>
            <a:ext cx="2520950" cy="1439863"/>
          </a:xfrm>
          <a:prstGeom prst="rect">
            <a:avLst/>
          </a:prstGeom>
          <a:solidFill>
            <a:srgbClr val="0072AB"/>
          </a:solidFill>
          <a:ln>
            <a:noFill/>
          </a:ln>
        </p:spPr>
        <p:txBody>
          <a:bodyPr wrap="none" anchor="ctr"/>
          <a:lstStyle>
            <a:lvl1pPr>
              <a:defRPr>
                <a:solidFill>
                  <a:schemeClr val="tx1"/>
                </a:solidFill>
                <a:latin typeface="Arial Bold" charset="0"/>
              </a:defRPr>
            </a:lvl1pPr>
            <a:lvl2pPr marL="742950" indent="-285750">
              <a:defRPr>
                <a:solidFill>
                  <a:schemeClr val="tx1"/>
                </a:solidFill>
                <a:latin typeface="Arial Bold" charset="0"/>
              </a:defRPr>
            </a:lvl2pPr>
            <a:lvl3pPr marL="1143000" indent="-228600">
              <a:defRPr>
                <a:solidFill>
                  <a:schemeClr val="tx1"/>
                </a:solidFill>
                <a:latin typeface="Arial Bold" charset="0"/>
              </a:defRPr>
            </a:lvl3pPr>
            <a:lvl4pPr marL="1600200" indent="-228600">
              <a:defRPr>
                <a:solidFill>
                  <a:schemeClr val="tx1"/>
                </a:solidFill>
                <a:latin typeface="Arial Bold" charset="0"/>
              </a:defRPr>
            </a:lvl4pPr>
            <a:lvl5pPr marL="2057400" indent="-228600">
              <a:defRPr>
                <a:solidFill>
                  <a:schemeClr val="tx1"/>
                </a:solidFill>
                <a:latin typeface="Arial Bold" charset="0"/>
              </a:defRPr>
            </a:lvl5pPr>
            <a:lvl6pPr marL="2514600" indent="-228600" eaLnBrk="0" fontAlgn="base" hangingPunct="0">
              <a:spcBef>
                <a:spcPct val="0"/>
              </a:spcBef>
              <a:spcAft>
                <a:spcPct val="0"/>
              </a:spcAft>
              <a:defRPr>
                <a:solidFill>
                  <a:schemeClr val="tx1"/>
                </a:solidFill>
                <a:latin typeface="Arial Bold" charset="0"/>
              </a:defRPr>
            </a:lvl6pPr>
            <a:lvl7pPr marL="2971800" indent="-228600" eaLnBrk="0" fontAlgn="base" hangingPunct="0">
              <a:spcBef>
                <a:spcPct val="0"/>
              </a:spcBef>
              <a:spcAft>
                <a:spcPct val="0"/>
              </a:spcAft>
              <a:defRPr>
                <a:solidFill>
                  <a:schemeClr val="tx1"/>
                </a:solidFill>
                <a:latin typeface="Arial Bold" charset="0"/>
              </a:defRPr>
            </a:lvl7pPr>
            <a:lvl8pPr marL="3429000" indent="-228600" eaLnBrk="0" fontAlgn="base" hangingPunct="0">
              <a:spcBef>
                <a:spcPct val="0"/>
              </a:spcBef>
              <a:spcAft>
                <a:spcPct val="0"/>
              </a:spcAft>
              <a:defRPr>
                <a:solidFill>
                  <a:schemeClr val="tx1"/>
                </a:solidFill>
                <a:latin typeface="Arial Bold" charset="0"/>
              </a:defRPr>
            </a:lvl8pPr>
            <a:lvl9pPr marL="3886200" indent="-228600" eaLnBrk="0" fontAlgn="base" hangingPunct="0">
              <a:spcBef>
                <a:spcPct val="0"/>
              </a:spcBef>
              <a:spcAft>
                <a:spcPct val="0"/>
              </a:spcAft>
              <a:defRPr>
                <a:solidFill>
                  <a:schemeClr val="tx1"/>
                </a:solidFill>
                <a:latin typeface="Arial Bold" charset="0"/>
              </a:defRPr>
            </a:lvl9pPr>
          </a:lstStyle>
          <a:p>
            <a:pPr>
              <a:defRPr/>
            </a:pPr>
            <a:endParaRPr lang="en-GB" altLang="x-none" sz="3200" i="1">
              <a:solidFill>
                <a:srgbClr val="474746"/>
              </a:solidFill>
              <a:latin typeface="Times" charset="0"/>
            </a:endParaRPr>
          </a:p>
        </p:txBody>
      </p:sp>
      <p:pic>
        <p:nvPicPr>
          <p:cNvPr id="1027" name="Bild 7"/>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178675" y="323850"/>
            <a:ext cx="172085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3351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Lst>
  <p:hf hdr="0"/>
  <p:txStyles>
    <p:titleStyle>
      <a:lvl1pPr algn="l" rtl="0" eaLnBrk="0" fontAlgn="base" hangingPunct="0">
        <a:spcBef>
          <a:spcPct val="0"/>
        </a:spcBef>
        <a:spcAft>
          <a:spcPct val="0"/>
        </a:spcAft>
        <a:defRPr sz="2500">
          <a:solidFill>
            <a:schemeClr val="tx2"/>
          </a:solidFill>
          <a:latin typeface="Lucida Sans" charset="0"/>
          <a:ea typeface="Lucida Sans" charset="0"/>
          <a:cs typeface="Lucida Sans" charset="0"/>
        </a:defRPr>
      </a:lvl1pPr>
      <a:lvl2pPr algn="l" rtl="0" eaLnBrk="0" fontAlgn="base" hangingPunct="0">
        <a:spcBef>
          <a:spcPct val="0"/>
        </a:spcBef>
        <a:spcAft>
          <a:spcPct val="0"/>
        </a:spcAft>
        <a:defRPr sz="2500">
          <a:solidFill>
            <a:schemeClr val="tx2"/>
          </a:solidFill>
          <a:latin typeface="Lucida Sans" charset="0"/>
          <a:ea typeface="Lucida Sans" charset="0"/>
          <a:cs typeface="Lucida Sans" charset="0"/>
        </a:defRPr>
      </a:lvl2pPr>
      <a:lvl3pPr algn="l" rtl="0" eaLnBrk="0" fontAlgn="base" hangingPunct="0">
        <a:spcBef>
          <a:spcPct val="0"/>
        </a:spcBef>
        <a:spcAft>
          <a:spcPct val="0"/>
        </a:spcAft>
        <a:defRPr sz="2500">
          <a:solidFill>
            <a:schemeClr val="tx2"/>
          </a:solidFill>
          <a:latin typeface="Lucida Sans" charset="0"/>
          <a:ea typeface="Lucida Sans" charset="0"/>
          <a:cs typeface="Lucida Sans" charset="0"/>
        </a:defRPr>
      </a:lvl3pPr>
      <a:lvl4pPr algn="l" rtl="0" eaLnBrk="0" fontAlgn="base" hangingPunct="0">
        <a:spcBef>
          <a:spcPct val="0"/>
        </a:spcBef>
        <a:spcAft>
          <a:spcPct val="0"/>
        </a:spcAft>
        <a:defRPr sz="2500">
          <a:solidFill>
            <a:schemeClr val="tx2"/>
          </a:solidFill>
          <a:latin typeface="Lucida Sans" charset="0"/>
          <a:ea typeface="Lucida Sans" charset="0"/>
          <a:cs typeface="Lucida Sans" charset="0"/>
        </a:defRPr>
      </a:lvl4pPr>
      <a:lvl5pPr algn="l" rtl="0" eaLnBrk="0" fontAlgn="base" hangingPunct="0">
        <a:spcBef>
          <a:spcPct val="0"/>
        </a:spcBef>
        <a:spcAft>
          <a:spcPct val="0"/>
        </a:spcAft>
        <a:defRPr sz="2500">
          <a:solidFill>
            <a:schemeClr val="tx2"/>
          </a:solidFill>
          <a:latin typeface="Lucida Sans" charset="0"/>
          <a:ea typeface="Lucida Sans" charset="0"/>
          <a:cs typeface="Lucida Sans" charset="0"/>
        </a:defRPr>
      </a:lvl5pPr>
      <a:lvl6pPr marL="457200" algn="l" rtl="0" fontAlgn="base">
        <a:spcBef>
          <a:spcPct val="0"/>
        </a:spcBef>
        <a:spcAft>
          <a:spcPct val="0"/>
        </a:spcAft>
        <a:defRPr sz="2500">
          <a:solidFill>
            <a:schemeClr val="tx2"/>
          </a:solidFill>
          <a:latin typeface="Arial Bold" pitchFamily="-108" charset="0"/>
        </a:defRPr>
      </a:lvl6pPr>
      <a:lvl7pPr marL="914400" algn="l" rtl="0" fontAlgn="base">
        <a:spcBef>
          <a:spcPct val="0"/>
        </a:spcBef>
        <a:spcAft>
          <a:spcPct val="0"/>
        </a:spcAft>
        <a:defRPr sz="2500">
          <a:solidFill>
            <a:schemeClr val="tx2"/>
          </a:solidFill>
          <a:latin typeface="Arial Bold" pitchFamily="-108" charset="0"/>
        </a:defRPr>
      </a:lvl7pPr>
      <a:lvl8pPr marL="1371600" algn="l" rtl="0" fontAlgn="base">
        <a:spcBef>
          <a:spcPct val="0"/>
        </a:spcBef>
        <a:spcAft>
          <a:spcPct val="0"/>
        </a:spcAft>
        <a:defRPr sz="2500">
          <a:solidFill>
            <a:schemeClr val="tx2"/>
          </a:solidFill>
          <a:latin typeface="Arial Bold" pitchFamily="-108" charset="0"/>
        </a:defRPr>
      </a:lvl8pPr>
      <a:lvl9pPr marL="1828800" algn="l" rtl="0" fontAlgn="base">
        <a:spcBef>
          <a:spcPct val="0"/>
        </a:spcBef>
        <a:spcAft>
          <a:spcPct val="0"/>
        </a:spcAft>
        <a:defRPr sz="2500">
          <a:solidFill>
            <a:schemeClr val="tx2"/>
          </a:solidFill>
          <a:latin typeface="Arial Bold" pitchFamily="-108" charset="0"/>
        </a:defRPr>
      </a:lvl9pPr>
    </p:titleStyle>
    <p:bodyStyle>
      <a:lvl1pPr algn="l" rtl="0" eaLnBrk="0" fontAlgn="base" hangingPunct="0">
        <a:lnSpc>
          <a:spcPts val="2300"/>
        </a:lnSpc>
        <a:spcBef>
          <a:spcPct val="0"/>
        </a:spcBef>
        <a:spcAft>
          <a:spcPct val="0"/>
        </a:spcAft>
        <a:buClr>
          <a:schemeClr val="accent2"/>
        </a:buClr>
        <a:buSzPct val="120000"/>
        <a:defRPr sz="2000">
          <a:solidFill>
            <a:schemeClr val="tx2"/>
          </a:solidFill>
          <a:latin typeface="Lucida Sans" charset="0"/>
          <a:ea typeface="Lucida Sans" charset="0"/>
          <a:cs typeface="Lucida Sans" charset="0"/>
        </a:defRPr>
      </a:lvl1pPr>
      <a:lvl2pPr indent="-142875" algn="l" rtl="0" eaLnBrk="0" fontAlgn="base" hangingPunct="0">
        <a:spcBef>
          <a:spcPct val="2000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2pPr>
      <a:lvl3pPr marL="142875" indent="142875" algn="l" rtl="0" eaLnBrk="0" fontAlgn="base" hangingPunct="0">
        <a:lnSpc>
          <a:spcPts val="2300"/>
        </a:lnSpc>
        <a:spcBef>
          <a:spcPct val="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3pPr>
      <a:lvl4pPr marL="287338" indent="142875" algn="l" rtl="0" eaLnBrk="0" fontAlgn="base" hangingPunct="0">
        <a:lnSpc>
          <a:spcPts val="2300"/>
        </a:lnSpc>
        <a:spcBef>
          <a:spcPct val="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4pPr>
      <a:lvl5pPr indent="287338" algn="l" rtl="0" eaLnBrk="0" fontAlgn="base" hangingPunct="0">
        <a:lnSpc>
          <a:spcPts val="2300"/>
        </a:lnSpc>
        <a:spcBef>
          <a:spcPct val="0"/>
        </a:spcBef>
        <a:spcAft>
          <a:spcPct val="0"/>
        </a:spcAft>
        <a:buClr>
          <a:schemeClr val="tx2"/>
        </a:buClr>
        <a:buSzPct val="120000"/>
        <a:buFont typeface="Times" charset="0"/>
        <a:buChar char="·"/>
        <a:defRPr sz="2000">
          <a:solidFill>
            <a:srgbClr val="232323"/>
          </a:solidFill>
          <a:latin typeface="Lucida Sans" charset="0"/>
          <a:ea typeface="Lucida Sans" charset="0"/>
          <a:cs typeface="Lucida Sans" charset="0"/>
        </a:defRPr>
      </a:lvl5pPr>
      <a:lvl6pPr marL="15097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6pPr>
      <a:lvl7pPr marL="19669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7pPr>
      <a:lvl8pPr marL="24241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8pPr>
      <a:lvl9pPr marL="2881313" indent="90488" algn="l" rtl="0" fontAlgn="base">
        <a:lnSpc>
          <a:spcPts val="2300"/>
        </a:lnSpc>
        <a:spcBef>
          <a:spcPct val="0"/>
        </a:spcBef>
        <a:spcAft>
          <a:spcPct val="0"/>
        </a:spcAft>
        <a:buClr>
          <a:schemeClr val="tx2"/>
        </a:buClr>
        <a:buSzPct val="120000"/>
        <a:buFont typeface="Times" pitchFamily="-108" charset="0"/>
        <a:buChar char="·"/>
        <a:defRPr sz="2000">
          <a:solidFill>
            <a:schemeClr val="tx1"/>
          </a:solidFill>
          <a:latin typeface="Arial" pitchFamily="-108" charset="0"/>
          <a:ea typeface="ＭＳ Ｐゴシック" pitchFamily="-108"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showyourstripes.info/" TargetMode="External"/><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keelingcurve.ucsd.edu/" TargetMode="External"/><Relationship Id="rId4" Type="http://schemas.openxmlformats.org/officeDocument/2006/relationships/image" Target="../media/image24.emf"/><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5.png"/><Relationship Id="rId5" Type="http://schemas.openxmlformats.org/officeDocument/2006/relationships/hyperlink" Target="https://keelingcurve.ucsd.edu/"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5.png"/><Relationship Id="rId5" Type="http://schemas.openxmlformats.org/officeDocument/2006/relationships/hyperlink" Target="https://keelingcurve.ucsd.edu/"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6" Type="http://schemas.openxmlformats.org/officeDocument/2006/relationships/image" Target="../media/image39.jpe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hyperlink" Target="http://www.thelancet.com/pdfs/journals/lancet/PIIS0140-6736(17)32846-5.pdf" TargetMode="External"/><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jpeg"/><Relationship Id="rId8" Type="http://schemas.openxmlformats.org/officeDocument/2006/relationships/image" Target="../media/image13.jpg"/><Relationship Id="rId9"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g"/><Relationship Id="rId4" Type="http://schemas.openxmlformats.org/officeDocument/2006/relationships/hyperlink" Target="http://www.bettinanutz.de/" TargetMode="External"/><Relationship Id="rId5" Type="http://schemas.openxmlformats.org/officeDocument/2006/relationships/hyperlink" Target="https://creativecommons.org/licenses/by-nc-nd/4.0/" TargetMode="External"/><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79.gif"/><Relationship Id="rId4" Type="http://schemas.openxmlformats.org/officeDocument/2006/relationships/image" Target="../media/image78.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70.png"/><Relationship Id="rId8" Type="http://schemas.openxmlformats.org/officeDocument/2006/relationships/image" Target="../media/image82.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hyperlink" Target="http://www.ipcc.ch/report/ar6/wg1" TargetMode="External"/><Relationship Id="rId4" Type="http://schemas.openxmlformats.org/officeDocument/2006/relationships/hyperlink" Target="http://www.mcc-berlin.net/en/research/co2-budget.html" TargetMode="External"/><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hyperlink" Target="https://www.boell.de/sites/default/files/change-of-course.pdf" TargetMode="External"/><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91.jpeg"/></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hyperlink" Target="https://planetaryhealthannualmeeting.org/2017-inaugural-meetin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6.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0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hyperlink" Target="http://uba.co2-rechner.de/" TargetMode="External"/><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105.jpeg"/><Relationship Id="rId4" Type="http://schemas.openxmlformats.org/officeDocument/2006/relationships/image" Target="../media/image106.jpeg"/><Relationship Id="rId5" Type="http://schemas.openxmlformats.org/officeDocument/2006/relationships/hyperlink" Target="https://www.drawdown.org/solutions" TargetMode="External"/><Relationship Id="rId6" Type="http://schemas.openxmlformats.org/officeDocument/2006/relationships/hyperlink" Target="https://www.zdf.de/gesellschaft/plan-b" TargetMode="External"/><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jpeg"/><Relationship Id="rId5" Type="http://schemas.openxmlformats.org/officeDocument/2006/relationships/image" Target="../media/image109.jpeg"/><Relationship Id="rId6" Type="http://schemas.openxmlformats.org/officeDocument/2006/relationships/image" Target="../media/image30.jpg"/><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jpeg"/><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12.jpeg"/></Relationships>
</file>

<file path=ppt/slides/_rels/slide72.xml.rels><?xml version="1.0" encoding="UTF-8" standalone="yes"?>
<Relationships xmlns="http://schemas.openxmlformats.org/package/2006/relationships"><Relationship Id="rId3" Type="http://schemas.openxmlformats.org/officeDocument/2006/relationships/hyperlink" Target="http://www.thelancet.com/commissions/EAT" TargetMode="External"/><Relationship Id="rId4" Type="http://schemas.openxmlformats.org/officeDocument/2006/relationships/image" Target="../media/image113.jpg"/><Relationship Id="rId5" Type="http://schemas.openxmlformats.org/officeDocument/2006/relationships/image" Target="../media/image114.jpg"/><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hyperlink" Target="http://www.thelancet.com/commissions/EAT" TargetMode="External"/><Relationship Id="rId4" Type="http://schemas.openxmlformats.org/officeDocument/2006/relationships/image" Target="../media/image114.jpg"/><Relationship Id="rId5" Type="http://schemas.openxmlformats.org/officeDocument/2006/relationships/image" Target="../media/image115.jpg"/><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hyperlink" Target="http://www.thelancet.com/commissions/EAT" TargetMode="External"/><Relationship Id="rId4" Type="http://schemas.openxmlformats.org/officeDocument/2006/relationships/image" Target="../media/image114.jpg"/><Relationship Id="rId1" Type="http://schemas.openxmlformats.org/officeDocument/2006/relationships/slideLayout" Target="../slideLayouts/slideLayout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 Id="rId3" Type="http://schemas.openxmlformats.org/officeDocument/2006/relationships/image" Target="../media/image11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7.xml"/><Relationship Id="rId3" Type="http://schemas.openxmlformats.org/officeDocument/2006/relationships/image" Target="../media/image117.png"/></Relationships>
</file>

<file path=ppt/slides/_rels/slide78.xml.rels><?xml version="1.0" encoding="UTF-8" standalone="yes"?>
<Relationships xmlns="http://schemas.openxmlformats.org/package/2006/relationships"><Relationship Id="rId3" Type="http://schemas.openxmlformats.org/officeDocument/2006/relationships/image" Target="../media/image118.jpg"/><Relationship Id="rId4" Type="http://schemas.openxmlformats.org/officeDocument/2006/relationships/image" Target="../media/image119.jpg"/><Relationship Id="rId5" Type="http://schemas.openxmlformats.org/officeDocument/2006/relationships/image" Target="../media/image120.jpg"/><Relationship Id="rId6" Type="http://schemas.openxmlformats.org/officeDocument/2006/relationships/image" Target="../media/image121.JPG"/><Relationship Id="rId7" Type="http://schemas.openxmlformats.org/officeDocument/2006/relationships/image" Target="../media/image122.jp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hyperlink" Target="https://de.scientists4future.org/" TargetMode="External"/><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25.jpg"/><Relationship Id="rId4" Type="http://schemas.openxmlformats.org/officeDocument/2006/relationships/image" Target="../media/image126.gif"/><Relationship Id="rId5" Type="http://schemas.openxmlformats.org/officeDocument/2006/relationships/hyperlink" Target="http://www.klimawandel-gesundheit.de/" TargetMode="External"/><Relationship Id="rId6" Type="http://schemas.openxmlformats.org/officeDocument/2006/relationships/hyperlink" Target="https://healthforfuture.de/" TargetMode="External"/><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1.xml"/><Relationship Id="rId3" Type="http://schemas.openxmlformats.org/officeDocument/2006/relationships/image" Target="../media/image12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 Id="rId3" Type="http://schemas.openxmlformats.org/officeDocument/2006/relationships/image" Target="../media/image12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129.png"/></Relationships>
</file>

<file path=ppt/slides/_rels/slide84.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31.png"/><Relationship Id="rId1" Type="http://schemas.openxmlformats.org/officeDocument/2006/relationships/slideLayout" Target="../slideLayouts/slideLayout18.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132.emf"/><Relationship Id="rId4" Type="http://schemas.openxmlformats.org/officeDocument/2006/relationships/image" Target="../media/image133.emf"/><Relationship Id="rId5" Type="http://schemas.openxmlformats.org/officeDocument/2006/relationships/image" Target="../media/image134.emf"/><Relationship Id="rId1" Type="http://schemas.openxmlformats.org/officeDocument/2006/relationships/slideLayout" Target="../slideLayouts/slideLayout18.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1" Type="http://schemas.openxmlformats.org/officeDocument/2006/relationships/image" Target="../media/image134.emf"/><Relationship Id="rId12" Type="http://schemas.openxmlformats.org/officeDocument/2006/relationships/image" Target="../media/image132.emf"/><Relationship Id="rId1" Type="http://schemas.openxmlformats.org/officeDocument/2006/relationships/slideLayout" Target="../slideLayouts/slideLayout18.xml"/><Relationship Id="rId2" Type="http://schemas.openxmlformats.org/officeDocument/2006/relationships/notesSlide" Target="../notesSlides/notesSlide86.xml"/><Relationship Id="rId3" Type="http://schemas.openxmlformats.org/officeDocument/2006/relationships/image" Target="../media/image133.emf"/><Relationship Id="rId4" Type="http://schemas.openxmlformats.org/officeDocument/2006/relationships/image" Target="../media/image135.emf"/><Relationship Id="rId5" Type="http://schemas.openxmlformats.org/officeDocument/2006/relationships/image" Target="../media/image136.emf"/><Relationship Id="rId6" Type="http://schemas.openxmlformats.org/officeDocument/2006/relationships/image" Target="../media/image137.emf"/><Relationship Id="rId7" Type="http://schemas.openxmlformats.org/officeDocument/2006/relationships/image" Target="../media/image138.emf"/><Relationship Id="rId8" Type="http://schemas.openxmlformats.org/officeDocument/2006/relationships/image" Target="../media/image139.emf"/><Relationship Id="rId9" Type="http://schemas.openxmlformats.org/officeDocument/2006/relationships/image" Target="../media/image140.emf"/><Relationship Id="rId10" Type="http://schemas.openxmlformats.org/officeDocument/2006/relationships/image" Target="../media/image141.e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7.xml"/><Relationship Id="rId3" Type="http://schemas.openxmlformats.org/officeDocument/2006/relationships/image" Target="../media/image11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4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thelancet.com/commissions/planetary-health"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4.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Bild 3"/>
          <p:cNvPicPr>
            <a:picLocks noChangeAspect="1"/>
          </p:cNvPicPr>
          <p:nvPr/>
        </p:nvPicPr>
        <p:blipFill>
          <a:blip r:embed="rId3">
            <a:extLst>
              <a:ext uri="{28A0092B-C50C-407E-A947-70E740481C1C}">
                <a14:useLocalDpi xmlns:a14="http://schemas.microsoft.com/office/drawing/2010/main" val="0"/>
              </a:ext>
            </a:extLst>
          </a:blip>
          <a:srcRect t="3125" b="3125"/>
          <a:stretch>
            <a:fillRect/>
          </a:stretch>
        </p:blipFill>
        <p:spPr bwMode="auto">
          <a:xfrm>
            <a:off x="0" y="127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el 1"/>
          <p:cNvSpPr>
            <a:spLocks noGrp="1"/>
          </p:cNvSpPr>
          <p:nvPr>
            <p:ph type="ctrTitle"/>
          </p:nvPr>
        </p:nvSpPr>
        <p:spPr>
          <a:xfrm>
            <a:off x="822325" y="422275"/>
            <a:ext cx="7499350" cy="1379538"/>
          </a:xfrm>
        </p:spPr>
        <p:txBody>
          <a:bodyPr/>
          <a:lstStyle/>
          <a:p>
            <a:pPr algn="l"/>
            <a:r>
              <a:rPr lang="en-GB" altLang="x-none" sz="6000" b="1">
                <a:solidFill>
                  <a:schemeClr val="bg1"/>
                </a:solidFill>
              </a:rPr>
              <a:t>Planetary Health</a:t>
            </a:r>
          </a:p>
        </p:txBody>
      </p:sp>
      <p:sp>
        <p:nvSpPr>
          <p:cNvPr id="4099" name="Untertitel 2"/>
          <p:cNvSpPr>
            <a:spLocks noGrp="1"/>
          </p:cNvSpPr>
          <p:nvPr>
            <p:ph type="subTitle" idx="1"/>
          </p:nvPr>
        </p:nvSpPr>
        <p:spPr bwMode="auto">
          <a:xfrm>
            <a:off x="363538" y="5334000"/>
            <a:ext cx="4208462" cy="1443038"/>
          </a:xfrm>
          <a:noFill/>
        </p:spPr>
        <p:txBody>
          <a:bodyPr wrap="square" numCol="1" anchor="t" anchorCtr="0" compatLnSpc="1">
            <a:prstTxWarp prst="textNoShape">
              <a:avLst/>
            </a:prstTxWarp>
            <a:normAutofit/>
          </a:bodyPr>
          <a:lstStyle/>
          <a:p>
            <a:pPr algn="l"/>
            <a:r>
              <a:rPr lang="en-GB" altLang="x-none"/>
              <a:t>Prof. Dr. Dr. med. Sabine Gabrysch</a:t>
            </a:r>
          </a:p>
          <a:p>
            <a:pPr algn="l"/>
            <a:r>
              <a:rPr lang="en-GB" altLang="x-none"/>
              <a:t>Charité – Universitätsmedizin Berlin</a:t>
            </a:r>
          </a:p>
          <a:p>
            <a:pPr algn="l"/>
            <a:r>
              <a:rPr lang="en-GB" altLang="x-none"/>
              <a:t>Potsdam-Institut für Klimafolgenforschung</a:t>
            </a:r>
          </a:p>
          <a:p>
            <a:pPr algn="l"/>
            <a:r>
              <a:rPr lang="en-GB" altLang="x-none"/>
              <a:t>Heidelberger Institut für Global Health</a:t>
            </a:r>
          </a:p>
        </p:txBody>
      </p:sp>
      <p:sp>
        <p:nvSpPr>
          <p:cNvPr id="4100" name="Textfeld 4"/>
          <p:cNvSpPr txBox="1">
            <a:spLocks noChangeArrowheads="1"/>
          </p:cNvSpPr>
          <p:nvPr/>
        </p:nvSpPr>
        <p:spPr bwMode="auto">
          <a:xfrm rot="-5400000">
            <a:off x="-499268" y="6050756"/>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
        <p:nvSpPr>
          <p:cNvPr id="4101" name="Rechteck 5"/>
          <p:cNvSpPr>
            <a:spLocks noChangeArrowheads="1"/>
          </p:cNvSpPr>
          <p:nvPr/>
        </p:nvSpPr>
        <p:spPr bwMode="auto">
          <a:xfrm>
            <a:off x="1635497" y="3630613"/>
            <a:ext cx="7335790" cy="1192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lvl="0" algn="ctr" defTabSz="685800" eaLnBrk="1" fontAlgn="auto" hangingPunct="1">
              <a:lnSpc>
                <a:spcPct val="90000"/>
              </a:lnSpc>
              <a:spcBef>
                <a:spcPts val="750"/>
              </a:spcBef>
              <a:spcAft>
                <a:spcPts val="0"/>
              </a:spcAft>
            </a:pPr>
            <a:r>
              <a:rPr lang="en-GB" sz="3600" err="1">
                <a:solidFill>
                  <a:prstClr val="white"/>
                </a:solidFill>
                <a:latin typeface="Calibri"/>
              </a:rPr>
              <a:t>Ein umfassendes Gesundheitskonzept </a:t>
            </a:r>
          </a:p>
          <a:p>
            <a:pPr lvl="0" algn="ctr" defTabSz="685800" eaLnBrk="1" fontAlgn="auto" hangingPunct="1">
              <a:lnSpc>
                <a:spcPct val="90000"/>
              </a:lnSpc>
              <a:spcBef>
                <a:spcPts val="750"/>
              </a:spcBef>
              <a:spcAft>
                <a:spcPts val="0"/>
              </a:spcAft>
            </a:pPr>
            <a:r>
              <a:rPr lang="en-GB" sz="3600" err="1">
                <a:solidFill>
                  <a:prstClr val="white"/>
                </a:solidFill>
                <a:latin typeface="Calibri"/>
              </a:rPr>
              <a:t>für Mensch und Erde</a:t>
            </a:r>
          </a:p>
        </p:txBody>
      </p:sp>
      <p:sp>
        <p:nvSpPr>
          <p:cNvPr id="8" name="Textfeld 6"/>
          <p:cNvSpPr txBox="1">
            <a:spLocks noChangeArrowheads="1"/>
          </p:cNvSpPr>
          <p:nvPr/>
        </p:nvSpPr>
        <p:spPr bwMode="auto">
          <a:xfrm>
            <a:off x="5796969" y="6118225"/>
            <a:ext cx="3224794" cy="646331"/>
          </a:xfrm>
          <a:prstGeom prst="rect">
            <a:avLst/>
          </a:prstGeom>
          <a:noFill/>
          <a:ln>
            <a:noFill/>
          </a:ln>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r" eaLnBrk="1" hangingPunct="1"/>
            <a:r>
              <a:rPr lang="en-GB" altLang="x-none"/>
              <a:t>Münchner Forum Nachhaltigkeit</a:t>
            </a:r>
          </a:p>
          <a:p>
            <a:pPr algn="r" eaLnBrk="1" hangingPunct="1"/>
            <a:r>
              <a:rPr lang="en-GB" altLang="x-none"/>
              <a:t>28.04.2022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9792" y="1480826"/>
            <a:ext cx="3253950" cy="3181115"/>
          </a:xfrm>
          <a:prstGeom prst="rect">
            <a:avLst/>
          </a:prstGeom>
        </p:spPr>
      </p:pic>
      <p:sp>
        <p:nvSpPr>
          <p:cNvPr id="2" name="Titel 1"/>
          <p:cNvSpPr>
            <a:spLocks noGrp="1"/>
          </p:cNvSpPr>
          <p:nvPr>
            <p:ph type="title"/>
          </p:nvPr>
        </p:nvSpPr>
        <p:spPr>
          <a:xfrm>
            <a:off x="3397105" y="365126"/>
            <a:ext cx="5118245" cy="1553615"/>
          </a:xfrm>
        </p:spPr>
        <p:txBody>
          <a:bodyPr>
            <a:normAutofit/>
          </a:bodyPr>
          <a:lstStyle/>
          <a:p>
            <a:r>
              <a:rPr lang="en-GB" sz="5400" b="1">
                <a:solidFill>
                  <a:schemeClr val="accent1"/>
                </a:solidFill>
                <a:latin typeface="+mn-lt"/>
                <a:ea typeface="Copperplate Gothic Bold" charset="0"/>
                <a:cs typeface="Copperplate Gothic Bold" charset="0"/>
              </a:rPr>
              <a:t>- </a:t>
            </a:r>
            <a:r>
              <a:rPr lang="en-GB" sz="5400" b="1">
                <a:solidFill>
                  <a:schemeClr val="accent1"/>
                </a:solidFill>
                <a:latin typeface="Copperplate Gothic Bold" charset="0"/>
                <a:ea typeface="Copperplate Gothic Bold" charset="0"/>
                <a:cs typeface="Copperplate Gothic Bold" charset="0"/>
              </a:rPr>
              <a:t>THEORIE</a:t>
            </a:r>
          </a:p>
        </p:txBody>
      </p:sp>
      <p:pic>
        <p:nvPicPr>
          <p:cNvPr id="6" name="Inhaltsplatzhalt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301" y="1815677"/>
            <a:ext cx="3470526" cy="4465411"/>
          </a:xfrm>
          <a:prstGeom prst="rect">
            <a:avLst/>
          </a:prstGeom>
        </p:spPr>
      </p:pic>
      <p:pic>
        <p:nvPicPr>
          <p:cNvPr id="7" name="Bild 6"/>
          <p:cNvPicPr>
            <a:picLocks noChangeAspect="1"/>
          </p:cNvPicPr>
          <p:nvPr/>
        </p:nvPicPr>
        <p:blipFill rotWithShape="1">
          <a:blip r:embed="rId5" cstate="hqprint">
            <a:extLst>
              <a:ext uri="{28A0092B-C50C-407E-A947-70E740481C1C}">
                <a14:useLocalDpi xmlns:a14="http://schemas.microsoft.com/office/drawing/2010/main"/>
              </a:ext>
            </a:extLst>
          </a:blip>
          <a:srcRect l="10372"/>
          <a:stretch/>
        </p:blipFill>
        <p:spPr>
          <a:xfrm>
            <a:off x="3282950" y="4711428"/>
            <a:ext cx="1787870" cy="1569660"/>
          </a:xfrm>
          <a:prstGeom prst="rect">
            <a:avLst/>
          </a:prstGeom>
        </p:spPr>
      </p:pic>
      <p:pic>
        <p:nvPicPr>
          <p:cNvPr id="8" name="Bild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174853"/>
            <a:ext cx="2654300" cy="4165600"/>
          </a:xfrm>
          <a:prstGeom prst="rect">
            <a:avLst/>
          </a:prstGeom>
        </p:spPr>
      </p:pic>
      <p:sp>
        <p:nvSpPr>
          <p:cNvPr id="11" name="Textfeld 10"/>
          <p:cNvSpPr txBox="1"/>
          <p:nvPr/>
        </p:nvSpPr>
        <p:spPr>
          <a:xfrm>
            <a:off x="149446" y="4947841"/>
            <a:ext cx="3253648" cy="1569660"/>
          </a:xfrm>
          <a:prstGeom prst="rect">
            <a:avLst/>
          </a:prstGeom>
          <a:noFill/>
        </p:spPr>
        <p:txBody>
          <a:bodyPr wrap="none" rtlCol="0">
            <a:spAutoFit/>
          </a:bodyPr>
          <a:lstStyle/>
          <a:p>
            <a:pPr marL="342900" indent="-342900">
              <a:buFont typeface="Arial" charset="0"/>
              <a:buChar char="•"/>
            </a:pPr>
            <a:r>
              <a:rPr lang="en-GB" sz="2400"/>
              <a:t>Superorganismus</a:t>
            </a:r>
          </a:p>
          <a:p>
            <a:pPr marL="342900" indent="-342900">
              <a:buFont typeface="Arial" charset="0"/>
              <a:buChar char="•"/>
            </a:pPr>
            <a:r>
              <a:rPr lang="en-GB" sz="2400"/>
              <a:t>Systemeigenschaften</a:t>
            </a:r>
          </a:p>
          <a:p>
            <a:pPr marL="342900" indent="-342900">
              <a:buFont typeface="Arial" charset="0"/>
              <a:buChar char="•"/>
            </a:pPr>
            <a:r>
              <a:rPr lang="en-GB" sz="2400"/>
              <a:t>Selbstregulation</a:t>
            </a:r>
          </a:p>
          <a:p>
            <a:pPr marL="342900" indent="-342900">
              <a:buFont typeface="Arial" charset="0"/>
              <a:buChar char="•"/>
            </a:pPr>
            <a:r>
              <a:rPr lang="en-GB" sz="2400"/>
              <a:t>Homöostase</a:t>
            </a:r>
          </a:p>
        </p:txBody>
      </p:sp>
      <p:sp>
        <p:nvSpPr>
          <p:cNvPr id="9" name="Textfeld 8"/>
          <p:cNvSpPr txBox="1"/>
          <p:nvPr/>
        </p:nvSpPr>
        <p:spPr>
          <a:xfrm>
            <a:off x="3821129" y="6254987"/>
            <a:ext cx="1306768" cy="307777"/>
          </a:xfrm>
          <a:prstGeom prst="rect">
            <a:avLst/>
          </a:prstGeom>
          <a:noFill/>
        </p:spPr>
        <p:txBody>
          <a:bodyPr wrap="none" rtlCol="0">
            <a:spAutoFit/>
          </a:bodyPr>
          <a:lstStyle/>
          <a:p>
            <a:r>
              <a:rPr lang="en-GB" sz="1400"/>
              <a:t>Quelle: Pixabay</a:t>
            </a:r>
          </a:p>
        </p:txBody>
      </p:sp>
    </p:spTree>
    <p:extLst>
      <p:ext uri="{BB962C8B-B14F-4D97-AF65-F5344CB8AC3E}">
        <p14:creationId xmlns:p14="http://schemas.microsoft.com/office/powerpoint/2010/main" val="218984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uppierung 4"/>
          <p:cNvGrpSpPr>
            <a:grpSpLocks/>
          </p:cNvGrpSpPr>
          <p:nvPr/>
        </p:nvGrpSpPr>
        <p:grpSpPr bwMode="auto">
          <a:xfrm>
            <a:off x="-604838" y="0"/>
            <a:ext cx="9748838" cy="6858000"/>
            <a:chOff x="-605111" y="0"/>
            <a:chExt cx="9749111" cy="6858000"/>
          </a:xfrm>
        </p:grpSpPr>
        <p:pic>
          <p:nvPicPr>
            <p:cNvPr id="34825" name="Bild 2"/>
            <p:cNvPicPr>
              <a:picLocks noChangeAspect="1"/>
            </p:cNvPicPr>
            <p:nvPr/>
          </p:nvPicPr>
          <p:blipFill>
            <a:blip r:embed="rId3">
              <a:extLst>
                <a:ext uri="{28A0092B-C50C-407E-A947-70E740481C1C}">
                  <a14:useLocalDpi xmlns:a14="http://schemas.microsoft.com/office/drawing/2010/main" val="0"/>
                </a:ext>
              </a:extLst>
            </a:blip>
            <a:srcRect l="12079" t="2449" r="51178" b="5724"/>
            <a:stretch>
              <a:fillRect/>
            </a:stretch>
          </p:blipFill>
          <p:spPr bwMode="auto">
            <a:xfrm flipH="1">
              <a:off x="-605111" y="0"/>
              <a:ext cx="376210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Bild 1"/>
            <p:cNvPicPr>
              <a:picLocks noChangeAspect="1"/>
            </p:cNvPicPr>
            <p:nvPr/>
          </p:nvPicPr>
          <p:blipFill>
            <a:blip r:embed="rId3">
              <a:extLst>
                <a:ext uri="{28A0092B-C50C-407E-A947-70E740481C1C}">
                  <a14:useLocalDpi xmlns:a14="http://schemas.microsoft.com/office/drawing/2010/main" val="0"/>
                </a:ext>
              </a:extLst>
            </a:blip>
            <a:srcRect t="6511" r="25172" b="7774"/>
            <a:stretch>
              <a:fillRect/>
            </a:stretch>
          </p:blipFill>
          <p:spPr bwMode="auto">
            <a:xfrm>
              <a:off x="3156995" y="0"/>
              <a:ext cx="59870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8" name="Titel 3"/>
          <p:cNvSpPr>
            <a:spLocks noGrp="1"/>
          </p:cNvSpPr>
          <p:nvPr>
            <p:ph type="title"/>
          </p:nvPr>
        </p:nvSpPr>
        <p:spPr/>
        <p:txBody>
          <a:bodyPr/>
          <a:lstStyle/>
          <a:p>
            <a:r>
              <a:rPr lang="en-GB" altLang="x-none" sz="5400">
                <a:solidFill>
                  <a:schemeClr val="bg1"/>
                </a:solidFill>
              </a:rPr>
              <a:t>Struktur des Vortrags</a:t>
            </a:r>
          </a:p>
        </p:txBody>
      </p:sp>
      <p:sp>
        <p:nvSpPr>
          <p:cNvPr id="6" name="Inhaltsplatzhalter 5"/>
          <p:cNvSpPr>
            <a:spLocks noGrp="1"/>
          </p:cNvSpPr>
          <p:nvPr>
            <p:ph idx="1"/>
          </p:nvPr>
        </p:nvSpPr>
        <p:spPr/>
        <p:txBody>
          <a:bodyPr/>
          <a:lstStyle/>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Was </a:t>
            </a:r>
            <a:r>
              <a:rPr lang="en-GB" sz="3200" err="1" smtClean="0">
                <a:solidFill>
                  <a:schemeClr val="tx1">
                    <a:lumMod val="65000"/>
                    <a:lumOff val="35000"/>
                  </a:schemeClr>
                </a:solidFill>
              </a:rPr>
              <a:t>ist</a:t>
            </a:r>
            <a:r>
              <a:rPr lang="en-GB" sz="3200" smtClean="0">
                <a:solidFill>
                  <a:schemeClr val="tx1">
                    <a:lumMod val="65000"/>
                    <a:lumOff val="35000"/>
                  </a:schemeClr>
                </a:solidFill>
              </a:rPr>
              <a:t> Planetary Health?</a:t>
            </a:r>
          </a:p>
          <a:p>
            <a:pPr marL="514350" indent="-514350" fontAlgn="auto">
              <a:lnSpc>
                <a:spcPct val="100000"/>
              </a:lnSpc>
              <a:spcAft>
                <a:spcPts val="1200"/>
              </a:spcAft>
              <a:buFont typeface="+mj-lt"/>
              <a:buAutoNum type="arabicPeriod"/>
              <a:defRPr/>
            </a:pPr>
            <a:r>
              <a:rPr lang="en-GB" sz="3200" err="1" smtClean="0">
                <a:solidFill>
                  <a:schemeClr val="bg1"/>
                </a:solidFill>
              </a:rPr>
              <a:t>Anamnese</a:t>
            </a:r>
            <a:r>
              <a:rPr lang="en-GB" sz="3200" smtClean="0">
                <a:solidFill>
                  <a:schemeClr val="bg1"/>
                </a:solidFill>
              </a:rPr>
              <a:t> und </a:t>
            </a:r>
            <a:r>
              <a:rPr lang="en-GB" sz="3200" err="1">
                <a:solidFill>
                  <a:schemeClr val="bg1"/>
                </a:solidFill>
              </a:rPr>
              <a:t>B</a:t>
            </a:r>
            <a:r>
              <a:rPr lang="en-GB" sz="3200" err="1" smtClean="0">
                <a:solidFill>
                  <a:schemeClr val="bg1"/>
                </a:solidFill>
              </a:rPr>
              <a:t>efunde</a:t>
            </a:r>
            <a:endParaRPr lang="en-GB" sz="3200" smtClean="0">
              <a:solidFill>
                <a:schemeClr val="bg1"/>
              </a:solidFill>
            </a:endParaRPr>
          </a:p>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Diagnose und </a:t>
            </a:r>
            <a:r>
              <a:rPr lang="en-GB" sz="3200" err="1" smtClean="0">
                <a:solidFill>
                  <a:schemeClr val="tx1">
                    <a:lumMod val="65000"/>
                    <a:lumOff val="35000"/>
                  </a:schemeClr>
                </a:solidFill>
              </a:rPr>
              <a:t>Prognose</a:t>
            </a:r>
            <a:endParaRPr lang="en-GB" sz="3200">
              <a:solidFill>
                <a:schemeClr val="tx1">
                  <a:lumMod val="65000"/>
                  <a:lumOff val="35000"/>
                </a:schemeClr>
              </a:solidFill>
            </a:endParaRPr>
          </a:p>
          <a:p>
            <a:pPr marL="514350" indent="-514350" fontAlgn="auto">
              <a:lnSpc>
                <a:spcPct val="100000"/>
              </a:lnSpc>
              <a:spcAft>
                <a:spcPts val="1200"/>
              </a:spcAft>
              <a:buFont typeface="+mj-lt"/>
              <a:buAutoNum type="arabicPeriod"/>
              <a:defRPr/>
            </a:pPr>
            <a:r>
              <a:rPr lang="en-GB" sz="3200" err="1" smtClean="0">
                <a:solidFill>
                  <a:schemeClr val="tx1">
                    <a:lumMod val="65000"/>
                    <a:lumOff val="35000"/>
                  </a:schemeClr>
                </a:solidFill>
              </a:rPr>
              <a:t>Therapie</a:t>
            </a:r>
            <a:r>
              <a:rPr lang="en-GB" sz="3200" smtClean="0">
                <a:solidFill>
                  <a:schemeClr val="tx1">
                    <a:lumMod val="65000"/>
                    <a:lumOff val="35000"/>
                  </a:schemeClr>
                </a:solidFill>
              </a:rPr>
              <a:t>: </a:t>
            </a:r>
            <a:r>
              <a:rPr lang="en-GB" sz="3200" err="1" smtClean="0">
                <a:solidFill>
                  <a:schemeClr val="tx1">
                    <a:lumMod val="65000"/>
                    <a:lumOff val="35000"/>
                  </a:schemeClr>
                </a:solidFill>
              </a:rPr>
              <a:t>kurz</a:t>
            </a:r>
            <a:r>
              <a:rPr lang="en-GB" sz="3200" smtClean="0">
                <a:solidFill>
                  <a:schemeClr val="tx1">
                    <a:lumMod val="65000"/>
                    <a:lumOff val="35000"/>
                  </a:schemeClr>
                </a:solidFill>
              </a:rPr>
              <a:t>-, </a:t>
            </a:r>
            <a:r>
              <a:rPr lang="en-GB" sz="3200" err="1" smtClean="0">
                <a:solidFill>
                  <a:schemeClr val="tx1">
                    <a:lumMod val="65000"/>
                    <a:lumOff val="35000"/>
                  </a:schemeClr>
                </a:solidFill>
              </a:rPr>
              <a:t>mittel</a:t>
            </a:r>
            <a:r>
              <a:rPr lang="en-GB" sz="3200" smtClean="0">
                <a:solidFill>
                  <a:schemeClr val="tx1">
                    <a:lumMod val="65000"/>
                    <a:lumOff val="35000"/>
                  </a:schemeClr>
                </a:solidFill>
              </a:rPr>
              <a:t>- und </a:t>
            </a:r>
            <a:r>
              <a:rPr lang="en-GB" sz="3200" err="1" smtClean="0">
                <a:solidFill>
                  <a:schemeClr val="tx1">
                    <a:lumMod val="65000"/>
                    <a:lumOff val="35000"/>
                  </a:schemeClr>
                </a:solidFill>
              </a:rPr>
              <a:t>langfristig</a:t>
            </a:r>
            <a:endParaRPr lang="en-GB" sz="3200" smtClean="0">
              <a:solidFill>
                <a:schemeClr val="tx1">
                  <a:lumMod val="65000"/>
                  <a:lumOff val="35000"/>
                </a:schemeClr>
              </a:solidFill>
            </a:endParaRPr>
          </a:p>
          <a:p>
            <a:pPr marL="514350" indent="-514350" fontAlgn="auto">
              <a:spcAft>
                <a:spcPts val="0"/>
              </a:spcAft>
              <a:buFont typeface="+mj-lt"/>
              <a:buAutoNum type="arabicPeriod"/>
              <a:defRPr/>
            </a:pPr>
            <a:endParaRPr lang="en-GB">
              <a:solidFill>
                <a:schemeClr val="bg1"/>
              </a:solidFill>
            </a:endParaRPr>
          </a:p>
        </p:txBody>
      </p:sp>
      <p:grpSp>
        <p:nvGrpSpPr>
          <p:cNvPr id="34820" name="Gruppierung 6"/>
          <p:cNvGrpSpPr>
            <a:grpSpLocks/>
          </p:cNvGrpSpPr>
          <p:nvPr/>
        </p:nvGrpSpPr>
        <p:grpSpPr bwMode="auto">
          <a:xfrm>
            <a:off x="6243638" y="1397000"/>
            <a:ext cx="1724025" cy="2171700"/>
            <a:chOff x="6397257" y="1257299"/>
            <a:chExt cx="1723787" cy="2171700"/>
          </a:xfrm>
        </p:grpSpPr>
        <p:pic>
          <p:nvPicPr>
            <p:cNvPr id="34822" name="Bild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257" y="1257299"/>
              <a:ext cx="17237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7463910" y="1284287"/>
              <a:ext cx="226981" cy="1508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p:cNvSpPr/>
            <p:nvPr/>
          </p:nvSpPr>
          <p:spPr>
            <a:xfrm>
              <a:off x="7140104" y="1271587"/>
              <a:ext cx="238092" cy="1333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34821" name="Textfeld 4"/>
          <p:cNvSpPr txBox="1">
            <a:spLocks noChangeArrowheads="1"/>
          </p:cNvSpPr>
          <p:nvPr/>
        </p:nvSpPr>
        <p:spPr bwMode="auto">
          <a:xfrm>
            <a:off x="7881938" y="6572250"/>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p:txBody>
          <a:bodyPr/>
          <a:lstStyle/>
          <a:p>
            <a:r>
              <a:rPr lang="en-GB" altLang="x-none"/>
              <a:t>Anamnese: </a:t>
            </a:r>
            <a:r>
              <a:rPr lang="en-GB" altLang="x-none" sz="4000"/>
              <a:t>akute Beschwerden</a:t>
            </a:r>
          </a:p>
        </p:txBody>
      </p:sp>
      <p:sp>
        <p:nvSpPr>
          <p:cNvPr id="36866" name="Inhaltsplatzhalter 2"/>
          <p:cNvSpPr>
            <a:spLocks noGrp="1"/>
          </p:cNvSpPr>
          <p:nvPr>
            <p:ph idx="1"/>
          </p:nvPr>
        </p:nvSpPr>
        <p:spPr bwMode="auto">
          <a:xfrm>
            <a:off x="628650" y="1690688"/>
            <a:ext cx="8274050" cy="4914900"/>
          </a:xfrm>
        </p:spPr>
        <p:txBody>
          <a:bodyPr wrap="square" numCol="1" anchor="t" anchorCtr="0" compatLnSpc="1">
            <a:prstTxWarp prst="textNoShape">
              <a:avLst/>
            </a:prstTxWarp>
          </a:bodyPr>
          <a:lstStyle/>
          <a:p>
            <a:pPr marL="514350" indent="-514350">
              <a:buFont typeface="Calibri Light" charset="0"/>
              <a:buAutoNum type="arabicPeriod"/>
            </a:pPr>
            <a:r>
              <a:rPr lang="en-GB" altLang="x-none"/>
              <a:t>Klimawandel</a:t>
            </a:r>
          </a:p>
          <a:p>
            <a:pPr lvl="2"/>
            <a:r>
              <a:rPr lang="en-GB" altLang="x-none" sz="2000"/>
              <a:t>Globale Erwärmung und erhöhte Wettervariabilität</a:t>
            </a:r>
          </a:p>
          <a:p>
            <a:pPr lvl="2"/>
            <a:r>
              <a:rPr lang="en-GB" altLang="x-none" sz="2000"/>
              <a:t>Abschmelzen von Polareis, Gletschern und Permafrostböden</a:t>
            </a:r>
          </a:p>
          <a:p>
            <a:pPr marL="514350" indent="-514350">
              <a:buFont typeface="Calibri Light" charset="0"/>
              <a:buAutoNum type="arabicPeriod"/>
            </a:pPr>
            <a:r>
              <a:rPr lang="en-GB" altLang="x-none">
                <a:solidFill>
                  <a:schemeClr val="bg1">
                    <a:lumMod val="85000"/>
                  </a:schemeClr>
                </a:solidFill>
              </a:rPr>
              <a:t>Verschmutzung</a:t>
            </a:r>
          </a:p>
          <a:p>
            <a:pPr lvl="2"/>
            <a:r>
              <a:rPr lang="en-GB" altLang="x-none" sz="2000">
                <a:solidFill>
                  <a:schemeClr val="bg1">
                    <a:lumMod val="85000"/>
                  </a:schemeClr>
                </a:solidFill>
              </a:rPr>
              <a:t>Belastung der Luft mit Aerosolen aus Verbrennungen</a:t>
            </a:r>
          </a:p>
          <a:p>
            <a:pPr lvl="2"/>
            <a:r>
              <a:rPr lang="en-GB" altLang="x-none" sz="2000">
                <a:solidFill>
                  <a:schemeClr val="bg1">
                    <a:lumMod val="85000"/>
                  </a:schemeClr>
                </a:solidFill>
              </a:rPr>
              <a:t>Eintrag von Plastik und Chemikalien in Wasser &amp; Böden</a:t>
            </a:r>
          </a:p>
          <a:p>
            <a:pPr lvl="2"/>
            <a:r>
              <a:rPr lang="en-GB" altLang="x-none" sz="2000">
                <a:solidFill>
                  <a:schemeClr val="bg1">
                    <a:lumMod val="85000"/>
                  </a:schemeClr>
                </a:solidFill>
              </a:rPr>
              <a:t>Überdüngung von Gewässern mit Stickstoff und Phosphat</a:t>
            </a:r>
          </a:p>
          <a:p>
            <a:pPr marL="514350" indent="-514350">
              <a:buFont typeface="Calibri Light" charset="0"/>
              <a:buAutoNum type="arabicPeriod"/>
            </a:pPr>
            <a:r>
              <a:rPr lang="en-GB" altLang="x-none">
                <a:solidFill>
                  <a:schemeClr val="bg1">
                    <a:lumMod val="85000"/>
                  </a:schemeClr>
                </a:solidFill>
              </a:rPr>
              <a:t>Verlust von Biodiversität</a:t>
            </a:r>
          </a:p>
          <a:p>
            <a:pPr lvl="2"/>
            <a:r>
              <a:rPr lang="en-GB" altLang="x-none" sz="2000">
                <a:solidFill>
                  <a:schemeClr val="bg1">
                    <a:lumMod val="85000"/>
                  </a:schemeClr>
                </a:solidFill>
              </a:rPr>
              <a:t>Verlust natürlicher Ökosysteme, u.a. tropische Wälder, Moore und Korallenriffe</a:t>
            </a:r>
          </a:p>
          <a:p>
            <a:pPr lvl="2"/>
            <a:r>
              <a:rPr lang="en-GB" altLang="x-none" sz="2000">
                <a:solidFill>
                  <a:schemeClr val="bg1">
                    <a:lumMod val="85000"/>
                  </a:schemeClr>
                </a:solidFill>
              </a:rPr>
              <a:t>Schrumpfen der Bestände von wilden Säugetieren, Vögeln, Reptilien, Amphibien, Fischen, Insekten, usw.</a:t>
            </a:r>
          </a:p>
          <a:p>
            <a:pPr lvl="2"/>
            <a:r>
              <a:rPr lang="en-GB" altLang="x-none" sz="2000">
                <a:solidFill>
                  <a:schemeClr val="bg1">
                    <a:lumMod val="85000"/>
                  </a:schemeClr>
                </a:solidFill>
              </a:rPr>
              <a:t>Aussterben von Arten</a:t>
            </a:r>
          </a:p>
        </p:txBody>
      </p:sp>
    </p:spTree>
    <p:extLst>
      <p:ext uri="{BB962C8B-B14F-4D97-AF65-F5344CB8AC3E}">
        <p14:creationId xmlns:p14="http://schemas.microsoft.com/office/powerpoint/2010/main" val="1668408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el 1"/>
          <p:cNvSpPr>
            <a:spLocks noGrp="1"/>
          </p:cNvSpPr>
          <p:nvPr>
            <p:ph type="title"/>
          </p:nvPr>
        </p:nvSpPr>
        <p:spPr>
          <a:xfrm>
            <a:off x="628650" y="266701"/>
            <a:ext cx="7886700" cy="914400"/>
          </a:xfrm>
        </p:spPr>
        <p:txBody>
          <a:bodyPr/>
          <a:lstStyle/>
          <a:p>
            <a:pPr algn="ctr"/>
            <a:r>
              <a:rPr lang="en-GB" altLang="x-none" sz="4000"/>
              <a:t>Globale Durchschnittstemperatur</a:t>
            </a:r>
          </a:p>
        </p:txBody>
      </p:sp>
      <p:sp>
        <p:nvSpPr>
          <p:cNvPr id="5" name="Textfeld 4"/>
          <p:cNvSpPr txBox="1"/>
          <p:nvPr/>
        </p:nvSpPr>
        <p:spPr>
          <a:xfrm>
            <a:off x="784225" y="6371651"/>
            <a:ext cx="5768975" cy="369332"/>
          </a:xfrm>
          <a:prstGeom prst="rect">
            <a:avLst/>
          </a:prstGeom>
          <a:noFill/>
        </p:spPr>
        <p:txBody>
          <a:bodyPr wrap="square">
            <a:spAutoFit/>
          </a:bodyPr>
          <a:lstStyle/>
          <a:p>
            <a:pPr eaLnBrk="1" fontAlgn="auto" hangingPunct="1">
              <a:spcBef>
                <a:spcPts val="0"/>
              </a:spcBef>
              <a:spcAft>
                <a:spcPts val="0"/>
              </a:spcAft>
              <a:defRPr/>
            </a:pPr>
            <a:r>
              <a:rPr lang="de-DE">
                <a:solidFill>
                  <a:schemeClr val="tx1">
                    <a:lumMod val="50000"/>
                    <a:lumOff val="50000"/>
                  </a:schemeClr>
                </a:solidFill>
                <a:latin typeface="+mn-lt"/>
              </a:rPr>
              <a:t>Quelle: Prof. Ed Hawkins, </a:t>
            </a:r>
            <a:r>
              <a:rPr lang="de-DE">
                <a:solidFill>
                  <a:schemeClr val="tx1">
                    <a:lumMod val="50000"/>
                    <a:lumOff val="50000"/>
                  </a:schemeClr>
                </a:solidFill>
                <a:latin typeface="+mn-lt"/>
                <a:hlinkClick r:id="rId3"/>
              </a:rPr>
              <a:t>https://showyourstripes.info</a:t>
            </a:r>
            <a:r>
              <a:rPr lang="de-DE">
                <a:solidFill>
                  <a:schemeClr val="tx1">
                    <a:lumMod val="50000"/>
                    <a:lumOff val="50000"/>
                  </a:schemeClr>
                </a:solidFill>
                <a:latin typeface="+mn-lt"/>
              </a:rPr>
              <a:t> </a:t>
            </a:r>
            <a:endParaRPr lang="en-GB">
              <a:solidFill>
                <a:schemeClr val="tx1">
                  <a:lumMod val="50000"/>
                  <a:lumOff val="50000"/>
                </a:schemeClr>
              </a:solidFill>
              <a:latin typeface="+mn-lt"/>
            </a:endParaRPr>
          </a:p>
        </p:txBody>
      </p:sp>
      <p:pic>
        <p:nvPicPr>
          <p:cNvPr id="2" name="Bild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65" y="1204929"/>
            <a:ext cx="9186365" cy="5166722"/>
          </a:xfrm>
          <a:prstGeom prst="rect">
            <a:avLst/>
          </a:prstGeom>
        </p:spPr>
      </p:pic>
    </p:spTree>
    <p:extLst>
      <p:ext uri="{BB962C8B-B14F-4D97-AF65-F5344CB8AC3E}">
        <p14:creationId xmlns:p14="http://schemas.microsoft.com/office/powerpoint/2010/main" val="19248186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el 1"/>
          <p:cNvSpPr>
            <a:spLocks noGrp="1"/>
          </p:cNvSpPr>
          <p:nvPr>
            <p:ph type="title"/>
          </p:nvPr>
        </p:nvSpPr>
        <p:spPr>
          <a:xfrm>
            <a:off x="628650" y="242888"/>
            <a:ext cx="7886700" cy="1041400"/>
          </a:xfrm>
        </p:spPr>
        <p:txBody>
          <a:bodyPr/>
          <a:lstStyle/>
          <a:p>
            <a:r>
              <a:rPr lang="en-GB" altLang="x-none" sz="4000"/>
              <a:t>CO</a:t>
            </a:r>
            <a:r>
              <a:rPr lang="en-GB" altLang="x-none" sz="4000" baseline="-25000"/>
              <a:t>2</a:t>
            </a:r>
            <a:r>
              <a:rPr lang="en-GB" altLang="x-none" sz="4000"/>
              <a:t>-Konzentration über 300 Jahre</a:t>
            </a:r>
          </a:p>
        </p:txBody>
      </p:sp>
      <p:sp>
        <p:nvSpPr>
          <p:cNvPr id="6" name="Textfeld 5"/>
          <p:cNvSpPr txBox="1"/>
          <p:nvPr/>
        </p:nvSpPr>
        <p:spPr>
          <a:xfrm rot="16200000">
            <a:off x="5740505" y="3307829"/>
            <a:ext cx="6468437" cy="338554"/>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Quelle</a:t>
            </a:r>
            <a:r>
              <a:rPr lang="en-GB" sz="1600">
                <a:solidFill>
                  <a:schemeClr val="bg1">
                    <a:lumMod val="50000"/>
                  </a:schemeClr>
                </a:solidFill>
                <a:latin typeface="+mn-lt"/>
              </a:rPr>
              <a:t>: </a:t>
            </a:r>
            <a:r>
              <a:rPr lang="en-GB" sz="1600">
                <a:solidFill>
                  <a:schemeClr val="bg1">
                    <a:lumMod val="50000"/>
                  </a:schemeClr>
                </a:solidFill>
                <a:effectLst/>
              </a:rPr>
              <a:t>Scripps Institution of Oceanography; </a:t>
            </a:r>
            <a:r>
              <a:rPr lang="en-GB" sz="1600">
                <a:effectLst/>
                <a:hlinkClick r:id="rId3"/>
              </a:rPr>
              <a:t>https://keelingcurve.ucsd.edu/</a:t>
            </a:r>
            <a:r>
              <a:rPr lang="en-GB" sz="1600">
                <a:effectLst/>
              </a:rPr>
              <a:t> </a:t>
            </a:r>
            <a:endParaRPr lang="en-GB" sz="1600">
              <a:solidFill>
                <a:schemeClr val="tx1">
                  <a:lumMod val="50000"/>
                  <a:lumOff val="50000"/>
                </a:schemeClr>
              </a:solidFill>
              <a:latin typeface="+mn-lt"/>
            </a:endParaRPr>
          </a:p>
        </p:txBody>
      </p:sp>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98" y="2501900"/>
            <a:ext cx="8445500" cy="4102100"/>
          </a:xfrm>
          <a:prstGeom prst="rect">
            <a:avLst/>
          </a:prstGeom>
        </p:spPr>
      </p:pic>
      <p:pic>
        <p:nvPicPr>
          <p:cNvPr id="7" name="Bild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50" y="1454604"/>
            <a:ext cx="7734300" cy="861646"/>
          </a:xfrm>
          <a:prstGeom prst="rect">
            <a:avLst/>
          </a:prstGeom>
        </p:spPr>
      </p:pic>
    </p:spTree>
    <p:extLst>
      <p:ext uri="{BB962C8B-B14F-4D97-AF65-F5344CB8AC3E}">
        <p14:creationId xmlns:p14="http://schemas.microsoft.com/office/powerpoint/2010/main" val="839617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89367"/>
            <a:ext cx="7886700" cy="968727"/>
          </a:xfrm>
        </p:spPr>
        <p:txBody>
          <a:bodyPr>
            <a:normAutofit/>
          </a:bodyPr>
          <a:lstStyle/>
          <a:p>
            <a:r>
              <a:rPr lang="en-GB" sz="4000"/>
              <a:t>CO</a:t>
            </a:r>
            <a:r>
              <a:rPr lang="en-GB" sz="4000" baseline="-25000"/>
              <a:t>2</a:t>
            </a:r>
            <a:r>
              <a:rPr lang="en-GB" sz="4000"/>
              <a:t>-Konzentration über 10.000 Jahre</a:t>
            </a:r>
          </a:p>
        </p:txBody>
      </p:sp>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35" y="2501900"/>
            <a:ext cx="8445500" cy="4152900"/>
          </a:xfrm>
          <a:prstGeom prst="rect">
            <a:avLst/>
          </a:prstGeom>
        </p:spPr>
      </p:pic>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454604"/>
            <a:ext cx="7734300" cy="861646"/>
          </a:xfrm>
          <a:prstGeom prst="rect">
            <a:avLst/>
          </a:prstGeom>
        </p:spPr>
      </p:pic>
      <p:sp>
        <p:nvSpPr>
          <p:cNvPr id="9" name="Textfeld 8"/>
          <p:cNvSpPr txBox="1"/>
          <p:nvPr/>
        </p:nvSpPr>
        <p:spPr>
          <a:xfrm rot="16200000">
            <a:off x="5740505" y="3307829"/>
            <a:ext cx="6468437" cy="338554"/>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Quelle</a:t>
            </a:r>
            <a:r>
              <a:rPr lang="en-GB" sz="1600">
                <a:solidFill>
                  <a:schemeClr val="bg1">
                    <a:lumMod val="50000"/>
                  </a:schemeClr>
                </a:solidFill>
                <a:latin typeface="+mn-lt"/>
              </a:rPr>
              <a:t>: </a:t>
            </a:r>
            <a:r>
              <a:rPr lang="en-GB" sz="1600">
                <a:solidFill>
                  <a:schemeClr val="bg1">
                    <a:lumMod val="50000"/>
                  </a:schemeClr>
                </a:solidFill>
                <a:effectLst/>
              </a:rPr>
              <a:t>Scripps Institution of Oceanography; </a:t>
            </a:r>
            <a:r>
              <a:rPr lang="en-GB" sz="1600">
                <a:effectLst/>
                <a:hlinkClick r:id="rId5"/>
              </a:rPr>
              <a:t>https://keelingcurve.ucsd.edu/</a:t>
            </a:r>
            <a:r>
              <a:rPr lang="en-GB" sz="1600">
                <a:effectLst/>
              </a:rPr>
              <a:t> </a:t>
            </a:r>
            <a:endParaRPr lang="en-GB" sz="1600">
              <a:solidFill>
                <a:schemeClr val="tx1">
                  <a:lumMod val="50000"/>
                  <a:lumOff val="50000"/>
                </a:schemeClr>
              </a:solidFill>
              <a:latin typeface="+mn-lt"/>
            </a:endParaRPr>
          </a:p>
        </p:txBody>
      </p:sp>
    </p:spTree>
    <p:extLst>
      <p:ext uri="{BB962C8B-B14F-4D97-AF65-F5344CB8AC3E}">
        <p14:creationId xmlns:p14="http://schemas.microsoft.com/office/powerpoint/2010/main" val="1589166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628650" y="243068"/>
            <a:ext cx="8202834" cy="1041723"/>
          </a:xfrm>
        </p:spPr>
        <p:txBody>
          <a:bodyPr>
            <a:normAutofit/>
          </a:bodyPr>
          <a:lstStyle/>
          <a:p>
            <a:r>
              <a:rPr lang="en-GB" sz="4000"/>
              <a:t>CO</a:t>
            </a:r>
            <a:r>
              <a:rPr lang="en-GB" sz="4000" baseline="-25000"/>
              <a:t>2</a:t>
            </a:r>
            <a:r>
              <a:rPr lang="en-GB" sz="4000"/>
              <a:t>-Konzentration über 800.000 Jahre</a:t>
            </a:r>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2501900"/>
            <a:ext cx="8445500" cy="4152900"/>
          </a:xfrm>
          <a:prstGeom prst="rect">
            <a:avLst/>
          </a:prstGeom>
        </p:spPr>
      </p:pic>
      <p:pic>
        <p:nvPicPr>
          <p:cNvPr id="7" name="Bi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454604"/>
            <a:ext cx="7734300" cy="861646"/>
          </a:xfrm>
          <a:prstGeom prst="rect">
            <a:avLst/>
          </a:prstGeom>
        </p:spPr>
      </p:pic>
      <p:sp>
        <p:nvSpPr>
          <p:cNvPr id="10" name="Textfeld 9"/>
          <p:cNvSpPr txBox="1"/>
          <p:nvPr/>
        </p:nvSpPr>
        <p:spPr>
          <a:xfrm rot="16200000">
            <a:off x="5740505" y="3307829"/>
            <a:ext cx="6468437" cy="338554"/>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Quelle</a:t>
            </a:r>
            <a:r>
              <a:rPr lang="en-GB" sz="1600">
                <a:solidFill>
                  <a:schemeClr val="bg1">
                    <a:lumMod val="50000"/>
                  </a:schemeClr>
                </a:solidFill>
                <a:latin typeface="+mn-lt"/>
              </a:rPr>
              <a:t>: </a:t>
            </a:r>
            <a:r>
              <a:rPr lang="en-GB" sz="1600">
                <a:solidFill>
                  <a:schemeClr val="bg1">
                    <a:lumMod val="50000"/>
                  </a:schemeClr>
                </a:solidFill>
                <a:effectLst/>
              </a:rPr>
              <a:t>Scripps Institution of Oceanography; </a:t>
            </a:r>
            <a:r>
              <a:rPr lang="en-GB" sz="1600">
                <a:effectLst/>
                <a:hlinkClick r:id="rId5"/>
              </a:rPr>
              <a:t>https://keelingcurve.ucsd.edu/</a:t>
            </a:r>
            <a:r>
              <a:rPr lang="en-GB" sz="1600">
                <a:effectLst/>
              </a:rPr>
              <a:t> </a:t>
            </a:r>
            <a:endParaRPr lang="en-GB" sz="1600">
              <a:solidFill>
                <a:schemeClr val="tx1">
                  <a:lumMod val="50000"/>
                  <a:lumOff val="50000"/>
                </a:schemeClr>
              </a:solidFill>
              <a:latin typeface="+mn-lt"/>
            </a:endParaRPr>
          </a:p>
        </p:txBody>
      </p:sp>
    </p:spTree>
    <p:extLst>
      <p:ext uri="{BB962C8B-B14F-4D97-AF65-F5344CB8AC3E}">
        <p14:creationId xmlns:p14="http://schemas.microsoft.com/office/powerpoint/2010/main" val="729222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p:txBody>
          <a:bodyPr/>
          <a:lstStyle/>
          <a:p>
            <a:r>
              <a:rPr lang="en-GB" altLang="x-none"/>
              <a:t>Anamnese: </a:t>
            </a:r>
            <a:r>
              <a:rPr lang="en-GB" altLang="x-none" sz="4000"/>
              <a:t>akute Beschwerden</a:t>
            </a:r>
          </a:p>
        </p:txBody>
      </p:sp>
      <p:sp>
        <p:nvSpPr>
          <p:cNvPr id="36866" name="Inhaltsplatzhalter 2"/>
          <p:cNvSpPr>
            <a:spLocks noGrp="1"/>
          </p:cNvSpPr>
          <p:nvPr>
            <p:ph idx="1"/>
          </p:nvPr>
        </p:nvSpPr>
        <p:spPr bwMode="auto">
          <a:xfrm>
            <a:off x="628650" y="1690688"/>
            <a:ext cx="8274050" cy="4914900"/>
          </a:xfrm>
        </p:spPr>
        <p:txBody>
          <a:bodyPr wrap="square" numCol="1" anchor="t" anchorCtr="0" compatLnSpc="1">
            <a:prstTxWarp prst="textNoShape">
              <a:avLst/>
            </a:prstTxWarp>
          </a:bodyPr>
          <a:lstStyle/>
          <a:p>
            <a:pPr marL="514350" indent="-514350">
              <a:buFont typeface="Calibri Light" charset="0"/>
              <a:buAutoNum type="arabicPeriod"/>
            </a:pPr>
            <a:r>
              <a:rPr lang="en-GB" altLang="x-none"/>
              <a:t>Klimawandel</a:t>
            </a:r>
          </a:p>
          <a:p>
            <a:pPr lvl="2"/>
            <a:r>
              <a:rPr lang="en-GB" altLang="x-none" sz="2000"/>
              <a:t>Globale Erwärmung und erhöhte Wettervariabilität</a:t>
            </a:r>
          </a:p>
          <a:p>
            <a:pPr lvl="2"/>
            <a:r>
              <a:rPr lang="en-GB" altLang="x-none" sz="2000"/>
              <a:t>Abschmelzen von Polareis, Gletschern und Permafrostböden</a:t>
            </a:r>
          </a:p>
          <a:p>
            <a:pPr marL="514350" indent="-514350">
              <a:buFont typeface="Calibri Light" charset="0"/>
              <a:buAutoNum type="arabicPeriod"/>
            </a:pPr>
            <a:r>
              <a:rPr lang="en-GB" altLang="x-none"/>
              <a:t>Verschmutzung</a:t>
            </a:r>
          </a:p>
          <a:p>
            <a:pPr lvl="2"/>
            <a:r>
              <a:rPr lang="en-GB" altLang="x-none" sz="2000"/>
              <a:t>Belastung der Luft mit Aerosolen aus Verbrennungen</a:t>
            </a:r>
          </a:p>
          <a:p>
            <a:pPr lvl="2"/>
            <a:r>
              <a:rPr lang="en-GB" altLang="x-none" sz="2000"/>
              <a:t>Eintrag von Plastik und Chemikalien in Wasser &amp; Böden</a:t>
            </a:r>
          </a:p>
          <a:p>
            <a:pPr lvl="2"/>
            <a:r>
              <a:rPr lang="en-GB" altLang="x-none" sz="2000"/>
              <a:t>Überdüngung von Gewässern mit Stickstoff und Phosphat</a:t>
            </a:r>
          </a:p>
          <a:p>
            <a:pPr marL="514350" indent="-514350">
              <a:buFont typeface="Calibri Light" charset="0"/>
              <a:buAutoNum type="arabicPeriod"/>
            </a:pPr>
            <a:r>
              <a:rPr lang="en-GB" altLang="x-none">
                <a:solidFill>
                  <a:schemeClr val="bg1">
                    <a:lumMod val="85000"/>
                  </a:schemeClr>
                </a:solidFill>
              </a:rPr>
              <a:t>Verlust von Biodiversität</a:t>
            </a:r>
          </a:p>
          <a:p>
            <a:pPr lvl="2"/>
            <a:r>
              <a:rPr lang="en-GB" altLang="x-none" sz="2000">
                <a:solidFill>
                  <a:schemeClr val="bg1">
                    <a:lumMod val="85000"/>
                  </a:schemeClr>
                </a:solidFill>
              </a:rPr>
              <a:t>Verlust natürlicher Ökosysteme, u.a. tropische Wälder, Moore und Korallenriffe</a:t>
            </a:r>
          </a:p>
          <a:p>
            <a:pPr lvl="2"/>
            <a:r>
              <a:rPr lang="en-GB" altLang="x-none" sz="2000">
                <a:solidFill>
                  <a:schemeClr val="bg1">
                    <a:lumMod val="85000"/>
                  </a:schemeClr>
                </a:solidFill>
              </a:rPr>
              <a:t>Schrumpfen der Bestände von wilden Säugetieren, Vögeln, Reptilien, Amphibien, Fischen, Insekten, usw.</a:t>
            </a:r>
          </a:p>
          <a:p>
            <a:pPr lvl="2"/>
            <a:r>
              <a:rPr lang="en-GB" altLang="x-none" sz="2000">
                <a:solidFill>
                  <a:schemeClr val="bg1">
                    <a:lumMod val="85000"/>
                  </a:schemeClr>
                </a:solidFill>
              </a:rPr>
              <a:t>Aussterben von Arten</a:t>
            </a:r>
          </a:p>
        </p:txBody>
      </p:sp>
    </p:spTree>
    <p:extLst>
      <p:ext uri="{BB962C8B-B14F-4D97-AF65-F5344CB8AC3E}">
        <p14:creationId xmlns:p14="http://schemas.microsoft.com/office/powerpoint/2010/main" val="61595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322150" y="6550025"/>
            <a:ext cx="2936875" cy="307975"/>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50000"/>
                  </a:schemeClr>
                </a:solidFill>
                <a:latin typeface="+mn-lt"/>
              </a:rPr>
              <a:t>Quelle: Wikimedia, Adityamadhav83</a:t>
            </a:r>
          </a:p>
        </p:txBody>
      </p:sp>
      <p:pic>
        <p:nvPicPr>
          <p:cNvPr id="47106" name="Bild 7"/>
          <p:cNvPicPr>
            <a:picLocks noChangeAspect="1"/>
          </p:cNvPicPr>
          <p:nvPr/>
        </p:nvPicPr>
        <p:blipFill rotWithShape="1">
          <a:blip r:embed="rId3">
            <a:extLst>
              <a:ext uri="{28A0092B-C50C-407E-A947-70E740481C1C}">
                <a14:useLocalDpi xmlns:a14="http://schemas.microsoft.com/office/drawing/2010/main" val="0"/>
              </a:ext>
            </a:extLst>
          </a:blip>
          <a:srcRect l="6664"/>
          <a:stretch/>
        </p:blipFill>
        <p:spPr bwMode="auto">
          <a:xfrm>
            <a:off x="0" y="-13049"/>
            <a:ext cx="4614863" cy="659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feld 11"/>
          <p:cNvSpPr txBox="1">
            <a:spLocks noChangeArrowheads="1"/>
          </p:cNvSpPr>
          <p:nvPr/>
        </p:nvSpPr>
        <p:spPr bwMode="auto">
          <a:xfrm>
            <a:off x="0" y="6557963"/>
            <a:ext cx="1531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lumMod val="50000"/>
                  </a:schemeClr>
                </a:solidFill>
              </a:rPr>
              <a:t>Quelle: Wikimedia</a:t>
            </a:r>
          </a:p>
        </p:txBody>
      </p:sp>
      <p:pic>
        <p:nvPicPr>
          <p:cNvPr id="47111" name="Bild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100388"/>
            <a:ext cx="4643437"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0563" y="0"/>
            <a:ext cx="4643437" cy="3100388"/>
          </a:xfrm>
          <a:prstGeom prst="rect">
            <a:avLst/>
          </a:prstGeom>
        </p:spPr>
      </p:pic>
      <p:sp>
        <p:nvSpPr>
          <p:cNvPr id="10" name="Textfeld 9"/>
          <p:cNvSpPr txBox="1"/>
          <p:nvPr/>
        </p:nvSpPr>
        <p:spPr>
          <a:xfrm>
            <a:off x="6252299" y="2697262"/>
            <a:ext cx="2992485" cy="307777"/>
          </a:xfrm>
          <a:prstGeom prst="rect">
            <a:avLst/>
          </a:prstGeom>
          <a:noFill/>
        </p:spPr>
        <p:txBody>
          <a:bodyPr wrap="square" rtlCol="0">
            <a:spAutoFit/>
          </a:bodyPr>
          <a:lstStyle/>
          <a:p>
            <a:r>
              <a:rPr lang="en-GB" sz="1400">
                <a:solidFill>
                  <a:schemeClr val="bg1">
                    <a:lumMod val="50000"/>
                  </a:schemeClr>
                </a:solidFill>
              </a:rPr>
              <a:t>Quelle: Wikimedia, Kentaro Iemoto</a:t>
            </a:r>
          </a:p>
        </p:txBody>
      </p:sp>
    </p:spTree>
    <p:extLst>
      <p:ext uri="{BB962C8B-B14F-4D97-AF65-F5344CB8AC3E}">
        <p14:creationId xmlns:p14="http://schemas.microsoft.com/office/powerpoint/2010/main" val="3415073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Bild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700" y="0"/>
            <a:ext cx="8081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extfeld 3"/>
          <p:cNvSpPr txBox="1">
            <a:spLocks noChangeArrowheads="1"/>
          </p:cNvSpPr>
          <p:nvPr/>
        </p:nvSpPr>
        <p:spPr bwMode="auto">
          <a:xfrm>
            <a:off x="688975" y="6418263"/>
            <a:ext cx="27114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Flickr, by Dan Clark/USFWS</a:t>
            </a:r>
          </a:p>
        </p:txBody>
      </p:sp>
      <p:sp>
        <p:nvSpPr>
          <p:cNvPr id="49155" name="Textfeld 1"/>
          <p:cNvSpPr txBox="1">
            <a:spLocks noChangeArrowheads="1"/>
          </p:cNvSpPr>
          <p:nvPr/>
        </p:nvSpPr>
        <p:spPr bwMode="auto">
          <a:xfrm>
            <a:off x="3028950" y="0"/>
            <a:ext cx="5573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b="1">
                <a:solidFill>
                  <a:schemeClr val="bg1"/>
                </a:solidFill>
              </a:rPr>
              <a:t>Trailer: https://www.youtube.com/watch?v=iJnrABfEF1o</a:t>
            </a:r>
          </a:p>
        </p:txBody>
      </p:sp>
      <p:sp>
        <p:nvSpPr>
          <p:cNvPr id="49156" name="Textfeld 4"/>
          <p:cNvSpPr txBox="1">
            <a:spLocks noChangeArrowheads="1"/>
          </p:cNvSpPr>
          <p:nvPr/>
        </p:nvSpPr>
        <p:spPr bwMode="auto">
          <a:xfrm>
            <a:off x="688975" y="5032375"/>
            <a:ext cx="2446338"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b="1">
                <a:solidFill>
                  <a:schemeClr val="bg1"/>
                </a:solidFill>
              </a:rPr>
              <a:t>Albatros Küken</a:t>
            </a:r>
          </a:p>
          <a:p>
            <a:pPr eaLnBrk="1" hangingPunct="1"/>
            <a:r>
              <a:rPr lang="en-GB" altLang="x-none" sz="2800" b="1">
                <a:solidFill>
                  <a:schemeClr val="bg1"/>
                </a:solidFill>
              </a:rPr>
              <a:t>mit Plastik,</a:t>
            </a:r>
          </a:p>
          <a:p>
            <a:pPr eaLnBrk="1" hangingPunct="1"/>
            <a:r>
              <a:rPr lang="en-GB" altLang="x-none" sz="2800" b="1">
                <a:solidFill>
                  <a:schemeClr val="bg1"/>
                </a:solidFill>
              </a:rPr>
              <a:t>Midway</a:t>
            </a:r>
          </a:p>
        </p:txBody>
      </p:sp>
    </p:spTree>
    <p:extLst>
      <p:ext uri="{BB962C8B-B14F-4D97-AF65-F5344CB8AC3E}">
        <p14:creationId xmlns:p14="http://schemas.microsoft.com/office/powerpoint/2010/main" val="1995113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144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146"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l="23012" r="5022"/>
          <a:stretch>
            <a:fillRect/>
          </a:stretch>
        </p:blipFill>
        <p:spPr bwMode="auto">
          <a:xfrm>
            <a:off x="138113" y="3222625"/>
            <a:ext cx="4008437" cy="3479800"/>
          </a:xfrm>
        </p:spPr>
      </p:pic>
      <p:pic>
        <p:nvPicPr>
          <p:cNvPr id="6147" name="Bild 4"/>
          <p:cNvPicPr>
            <a:picLocks noChangeAspect="1"/>
          </p:cNvPicPr>
          <p:nvPr/>
        </p:nvPicPr>
        <p:blipFill>
          <a:blip r:embed="rId4">
            <a:extLst>
              <a:ext uri="{28A0092B-C50C-407E-A947-70E740481C1C}">
                <a14:useLocalDpi xmlns:a14="http://schemas.microsoft.com/office/drawing/2010/main" val="0"/>
              </a:ext>
            </a:extLst>
          </a:blip>
          <a:srcRect l="25513" t="14954" r="13390" b="15565"/>
          <a:stretch>
            <a:fillRect/>
          </a:stretch>
        </p:blipFill>
        <p:spPr bwMode="auto">
          <a:xfrm>
            <a:off x="4146550" y="3222625"/>
            <a:ext cx="48974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Bild 5"/>
          <p:cNvPicPr>
            <a:picLocks noChangeAspect="1"/>
          </p:cNvPicPr>
          <p:nvPr/>
        </p:nvPicPr>
        <p:blipFill>
          <a:blip r:embed="rId4">
            <a:extLst>
              <a:ext uri="{28A0092B-C50C-407E-A947-70E740481C1C}">
                <a14:useLocalDpi xmlns:a14="http://schemas.microsoft.com/office/drawing/2010/main" val="0"/>
              </a:ext>
            </a:extLst>
          </a:blip>
          <a:srcRect r="63185"/>
          <a:stretch>
            <a:fillRect/>
          </a:stretch>
        </p:blipFill>
        <p:spPr bwMode="auto">
          <a:xfrm rot="5400000">
            <a:off x="912813" y="-574675"/>
            <a:ext cx="302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Bild 6"/>
          <p:cNvPicPr>
            <a:picLocks noChangeAspect="1"/>
          </p:cNvPicPr>
          <p:nvPr/>
        </p:nvPicPr>
        <p:blipFill>
          <a:blip r:embed="rId4">
            <a:extLst>
              <a:ext uri="{28A0092B-C50C-407E-A947-70E740481C1C}">
                <a14:useLocalDpi xmlns:a14="http://schemas.microsoft.com/office/drawing/2010/main" val="0"/>
              </a:ext>
            </a:extLst>
          </a:blip>
          <a:srcRect r="63185"/>
          <a:stretch>
            <a:fillRect/>
          </a:stretch>
        </p:blipFill>
        <p:spPr bwMode="auto">
          <a:xfrm rot="5400000">
            <a:off x="5246688" y="-574675"/>
            <a:ext cx="302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e Legende 8"/>
          <p:cNvSpPr/>
          <p:nvPr/>
        </p:nvSpPr>
        <p:spPr>
          <a:xfrm>
            <a:off x="355600" y="398463"/>
            <a:ext cx="2646363" cy="1582737"/>
          </a:xfrm>
          <a:prstGeom prst="wedgeEllipseCallout">
            <a:avLst>
              <a:gd name="adj1" fmla="val 60464"/>
              <a:gd name="adj2" fmla="val 104063"/>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err="1">
                <a:solidFill>
                  <a:schemeClr val="tx1"/>
                </a:solidFill>
              </a:rPr>
              <a:t>Hm</a:t>
            </a:r>
            <a:r>
              <a:rPr lang="en-GB" sz="2400">
                <a:solidFill>
                  <a:schemeClr val="tx1"/>
                </a:solidFill>
              </a:rPr>
              <a:t> </a:t>
            </a:r>
            <a:r>
              <a:rPr lang="en-GB" sz="2400" err="1">
                <a:solidFill>
                  <a:schemeClr val="tx1"/>
                </a:solidFill>
              </a:rPr>
              <a:t>hm</a:t>
            </a:r>
            <a:r>
              <a:rPr lang="en-GB" sz="2400">
                <a:solidFill>
                  <a:schemeClr val="tx1"/>
                </a:solidFill>
              </a:rPr>
              <a:t>, das </a:t>
            </a:r>
            <a:r>
              <a:rPr lang="en-GB" sz="2400" err="1">
                <a:solidFill>
                  <a:schemeClr val="tx1"/>
                </a:solidFill>
              </a:rPr>
              <a:t>sieht</a:t>
            </a:r>
            <a:r>
              <a:rPr lang="en-GB" sz="2400">
                <a:solidFill>
                  <a:schemeClr val="tx1"/>
                </a:solidFill>
              </a:rPr>
              <a:t> </a:t>
            </a:r>
            <a:r>
              <a:rPr lang="en-GB" sz="2400" err="1">
                <a:solidFill>
                  <a:schemeClr val="tx1"/>
                </a:solidFill>
              </a:rPr>
              <a:t>aber</a:t>
            </a:r>
            <a:r>
              <a:rPr lang="en-GB" sz="2400">
                <a:solidFill>
                  <a:schemeClr val="tx1"/>
                </a:solidFill>
              </a:rPr>
              <a:t> </a:t>
            </a:r>
            <a:r>
              <a:rPr lang="en-GB" sz="2400" err="1">
                <a:solidFill>
                  <a:schemeClr val="tx1"/>
                </a:solidFill>
              </a:rPr>
              <a:t>nicht</a:t>
            </a:r>
            <a:r>
              <a:rPr lang="en-GB" sz="2400">
                <a:solidFill>
                  <a:schemeClr val="tx1"/>
                </a:solidFill>
              </a:rPr>
              <a:t> gut </a:t>
            </a:r>
            <a:r>
              <a:rPr lang="en-GB" sz="2400" err="1">
                <a:solidFill>
                  <a:schemeClr val="tx1"/>
                </a:solidFill>
              </a:rPr>
              <a:t>aus</a:t>
            </a:r>
            <a:r>
              <a:rPr lang="en-GB" sz="2400">
                <a:solidFill>
                  <a:schemeClr val="tx1"/>
                </a:solidFill>
              </a:rPr>
              <a:t>! </a:t>
            </a:r>
          </a:p>
        </p:txBody>
      </p:sp>
      <p:sp>
        <p:nvSpPr>
          <p:cNvPr id="10" name="Ovale Legende 9"/>
          <p:cNvSpPr/>
          <p:nvPr/>
        </p:nvSpPr>
        <p:spPr>
          <a:xfrm>
            <a:off x="1247775" y="1716088"/>
            <a:ext cx="4543425" cy="1752600"/>
          </a:xfrm>
          <a:prstGeom prst="wedgeEllipseCallout">
            <a:avLst>
              <a:gd name="adj1" fmla="val 37756"/>
              <a:gd name="adj2" fmla="val 74591"/>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err="1">
                <a:solidFill>
                  <a:schemeClr val="tx1"/>
                </a:solidFill>
              </a:rPr>
              <a:t>Massiver</a:t>
            </a:r>
            <a:r>
              <a:rPr lang="en-GB" sz="2400">
                <a:solidFill>
                  <a:schemeClr val="tx1"/>
                </a:solidFill>
              </a:rPr>
              <a:t> </a:t>
            </a:r>
            <a:r>
              <a:rPr lang="en-GB" sz="2400" err="1">
                <a:solidFill>
                  <a:schemeClr val="tx1"/>
                </a:solidFill>
              </a:rPr>
              <a:t>Waldausfall</a:t>
            </a:r>
            <a:r>
              <a:rPr lang="en-GB" sz="2400">
                <a:solidFill>
                  <a:schemeClr val="tx1"/>
                </a:solidFill>
              </a:rPr>
              <a:t> und </a:t>
            </a:r>
            <a:r>
              <a:rPr lang="en-GB" sz="2400" err="1">
                <a:solidFill>
                  <a:schemeClr val="tx1"/>
                </a:solidFill>
              </a:rPr>
              <a:t>Fieber</a:t>
            </a:r>
            <a:r>
              <a:rPr lang="en-GB" sz="2400">
                <a:solidFill>
                  <a:schemeClr val="tx1"/>
                </a:solidFill>
              </a:rPr>
              <a:t> </a:t>
            </a:r>
            <a:r>
              <a:rPr lang="en-GB" sz="2400" err="1">
                <a:solidFill>
                  <a:schemeClr val="tx1"/>
                </a:solidFill>
              </a:rPr>
              <a:t>durch</a:t>
            </a:r>
            <a:r>
              <a:rPr lang="en-GB" sz="2400">
                <a:solidFill>
                  <a:schemeClr val="tx1"/>
                </a:solidFill>
              </a:rPr>
              <a:t> </a:t>
            </a:r>
            <a:r>
              <a:rPr lang="en-GB" sz="2400" err="1">
                <a:solidFill>
                  <a:schemeClr val="tx1"/>
                </a:solidFill>
              </a:rPr>
              <a:t>erhöhte</a:t>
            </a:r>
            <a:r>
              <a:rPr lang="en-GB" sz="2400">
                <a:solidFill>
                  <a:schemeClr val="tx1"/>
                </a:solidFill>
              </a:rPr>
              <a:t> </a:t>
            </a:r>
            <a:r>
              <a:rPr lang="en-GB" sz="2400" err="1">
                <a:solidFill>
                  <a:schemeClr val="tx1"/>
                </a:solidFill>
              </a:rPr>
              <a:t>Treibhausgase</a:t>
            </a:r>
            <a:r>
              <a:rPr lang="is-IS" sz="2400">
                <a:solidFill>
                  <a:schemeClr val="tx1"/>
                </a:solidFill>
              </a:rPr>
              <a:t>…</a:t>
            </a:r>
            <a:endParaRPr lang="en-GB" sz="2400">
              <a:solidFill>
                <a:schemeClr val="tx1"/>
              </a:solidFill>
            </a:endParaRPr>
          </a:p>
        </p:txBody>
      </p:sp>
      <p:sp>
        <p:nvSpPr>
          <p:cNvPr id="11" name="Ovale Legende 10"/>
          <p:cNvSpPr/>
          <p:nvPr/>
        </p:nvSpPr>
        <p:spPr>
          <a:xfrm>
            <a:off x="4927600" y="733425"/>
            <a:ext cx="3979863" cy="1954213"/>
          </a:xfrm>
          <a:prstGeom prst="wedgeEllipseCallout">
            <a:avLst>
              <a:gd name="adj1" fmla="val -13134"/>
              <a:gd name="adj2" fmla="val 87964"/>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err="1">
                <a:solidFill>
                  <a:schemeClr val="tx1"/>
                </a:solidFill>
              </a:rPr>
              <a:t>Meine</a:t>
            </a:r>
            <a:r>
              <a:rPr lang="en-GB" sz="2400">
                <a:solidFill>
                  <a:schemeClr val="tx1"/>
                </a:solidFill>
              </a:rPr>
              <a:t> Diagnose: </a:t>
            </a:r>
          </a:p>
          <a:p>
            <a:pPr algn="ctr" eaLnBrk="1" fontAlgn="auto" hangingPunct="1">
              <a:spcBef>
                <a:spcPts val="0"/>
              </a:spcBef>
              <a:spcAft>
                <a:spcPts val="0"/>
              </a:spcAft>
              <a:defRPr/>
            </a:pPr>
            <a:r>
              <a:rPr lang="en-GB" sz="2400" err="1">
                <a:solidFill>
                  <a:schemeClr val="tx1"/>
                </a:solidFill>
              </a:rPr>
              <a:t>ein</a:t>
            </a:r>
            <a:r>
              <a:rPr lang="en-GB" sz="2400">
                <a:solidFill>
                  <a:schemeClr val="tx1"/>
                </a:solidFill>
              </a:rPr>
              <a:t> </a:t>
            </a:r>
            <a:r>
              <a:rPr lang="en-GB" sz="2400" err="1">
                <a:solidFill>
                  <a:schemeClr val="tx1"/>
                </a:solidFill>
              </a:rPr>
              <a:t>fortgeschrittener</a:t>
            </a:r>
            <a:r>
              <a:rPr lang="en-GB" sz="2400">
                <a:solidFill>
                  <a:schemeClr val="tx1"/>
                </a:solidFill>
              </a:rPr>
              <a:t> </a:t>
            </a:r>
            <a:r>
              <a:rPr lang="en-GB" sz="2400" i="1">
                <a:solidFill>
                  <a:schemeClr val="tx1"/>
                </a:solidFill>
              </a:rPr>
              <a:t>Homo sapiens </a:t>
            </a:r>
            <a:r>
              <a:rPr lang="en-GB" sz="2400">
                <a:solidFill>
                  <a:schemeClr val="tx1"/>
                </a:solidFill>
              </a:rPr>
              <a:t>Befall!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el 1"/>
          <p:cNvSpPr>
            <a:spLocks noGrp="1"/>
          </p:cNvSpPr>
          <p:nvPr>
            <p:ph type="title"/>
          </p:nvPr>
        </p:nvSpPr>
        <p:spPr/>
        <p:txBody>
          <a:bodyPr/>
          <a:lstStyle/>
          <a:p>
            <a:r>
              <a:rPr lang="en-GB" altLang="x-none"/>
              <a:t>Anamnese: </a:t>
            </a:r>
            <a:r>
              <a:rPr lang="en-GB" altLang="x-none" sz="4000"/>
              <a:t>akute Beschwerden</a:t>
            </a:r>
          </a:p>
        </p:txBody>
      </p:sp>
      <p:sp>
        <p:nvSpPr>
          <p:cNvPr id="36866" name="Inhaltsplatzhalter 2"/>
          <p:cNvSpPr>
            <a:spLocks noGrp="1"/>
          </p:cNvSpPr>
          <p:nvPr>
            <p:ph idx="1"/>
          </p:nvPr>
        </p:nvSpPr>
        <p:spPr bwMode="auto">
          <a:xfrm>
            <a:off x="628650" y="1690688"/>
            <a:ext cx="8274050" cy="4914900"/>
          </a:xfrm>
        </p:spPr>
        <p:txBody>
          <a:bodyPr wrap="square" numCol="1" anchor="t" anchorCtr="0" compatLnSpc="1">
            <a:prstTxWarp prst="textNoShape">
              <a:avLst/>
            </a:prstTxWarp>
          </a:bodyPr>
          <a:lstStyle/>
          <a:p>
            <a:pPr marL="514350" indent="-514350">
              <a:buFont typeface="Calibri Light" charset="0"/>
              <a:buAutoNum type="arabicPeriod"/>
            </a:pPr>
            <a:r>
              <a:rPr lang="en-GB" altLang="x-none"/>
              <a:t>Klimawandel</a:t>
            </a:r>
          </a:p>
          <a:p>
            <a:pPr lvl="2"/>
            <a:r>
              <a:rPr lang="en-GB" altLang="x-none" sz="2000"/>
              <a:t>Globale Erwärmung und erhöhte Wettervariabilität</a:t>
            </a:r>
          </a:p>
          <a:p>
            <a:pPr lvl="2"/>
            <a:r>
              <a:rPr lang="en-GB" altLang="x-none" sz="2000"/>
              <a:t>Abschmelzen von Polareis, Gletschern und Permafrostböden</a:t>
            </a:r>
          </a:p>
          <a:p>
            <a:pPr marL="514350" indent="-514350">
              <a:buFont typeface="Calibri Light" charset="0"/>
              <a:buAutoNum type="arabicPeriod"/>
            </a:pPr>
            <a:r>
              <a:rPr lang="en-GB" altLang="x-none"/>
              <a:t>Verschmutzung</a:t>
            </a:r>
          </a:p>
          <a:p>
            <a:pPr lvl="2"/>
            <a:r>
              <a:rPr lang="en-GB" altLang="x-none" sz="2000"/>
              <a:t>Belastung der Luft mit Aerosolen aus Verbrennungen</a:t>
            </a:r>
          </a:p>
          <a:p>
            <a:pPr lvl="2"/>
            <a:r>
              <a:rPr lang="en-GB" altLang="x-none" sz="2000"/>
              <a:t>Eintrag von Plastik und Chemikalien in Wasser &amp; Böden</a:t>
            </a:r>
          </a:p>
          <a:p>
            <a:pPr lvl="2"/>
            <a:r>
              <a:rPr lang="en-GB" altLang="x-none" sz="2000"/>
              <a:t>Überdüngung von Gewässern mit Stickstoff und Phosphat</a:t>
            </a:r>
          </a:p>
          <a:p>
            <a:pPr marL="514350" indent="-514350">
              <a:buFont typeface="Calibri Light" charset="0"/>
              <a:buAutoNum type="arabicPeriod"/>
            </a:pPr>
            <a:r>
              <a:rPr lang="en-GB" altLang="x-none"/>
              <a:t>Verlust von Biodiversität</a:t>
            </a:r>
          </a:p>
          <a:p>
            <a:pPr lvl="2"/>
            <a:r>
              <a:rPr lang="en-GB" altLang="x-none" sz="2000"/>
              <a:t>Verlust natürlicher Ökosysteme, u.a. tropische Wälder, Moore und Korallenriffe</a:t>
            </a:r>
          </a:p>
          <a:p>
            <a:pPr lvl="2"/>
            <a:r>
              <a:rPr lang="en-GB" altLang="x-none" sz="2000"/>
              <a:t>Schrumpfen der Bestände von wilden Säugetieren, Vögeln, Reptilien, Amphibien, Fischen, Insekten, usw.</a:t>
            </a:r>
          </a:p>
          <a:p>
            <a:pPr lvl="2"/>
            <a:r>
              <a:rPr lang="en-GB" altLang="x-none" sz="2000"/>
              <a:t>Aussterben von Arten</a:t>
            </a:r>
          </a:p>
        </p:txBody>
      </p:sp>
    </p:spTree>
    <p:extLst>
      <p:ext uri="{BB962C8B-B14F-4D97-AF65-F5344CB8AC3E}">
        <p14:creationId xmlns:p14="http://schemas.microsoft.com/office/powerpoint/2010/main" val="18619156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Bild 1"/>
          <p:cNvPicPr>
            <a:picLocks noChangeAspect="1"/>
          </p:cNvPicPr>
          <p:nvPr/>
        </p:nvPicPr>
        <p:blipFill>
          <a:blip r:embed="rId3">
            <a:extLst>
              <a:ext uri="{28A0092B-C50C-407E-A947-70E740481C1C}">
                <a14:useLocalDpi xmlns:a14="http://schemas.microsoft.com/office/drawing/2010/main" val="0"/>
              </a:ext>
            </a:extLst>
          </a:blip>
          <a:srcRect l="11665"/>
          <a:stretch>
            <a:fillRect/>
          </a:stretch>
        </p:blipFill>
        <p:spPr bwMode="auto">
          <a:xfrm>
            <a:off x="0" y="3190875"/>
            <a:ext cx="4862513"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2" name="Bild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9488" y="0"/>
            <a:ext cx="4354512"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Bild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846638"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feld 7"/>
          <p:cNvSpPr txBox="1">
            <a:spLocks noChangeArrowheads="1"/>
          </p:cNvSpPr>
          <p:nvPr/>
        </p:nvSpPr>
        <p:spPr bwMode="auto">
          <a:xfrm>
            <a:off x="466725" y="207963"/>
            <a:ext cx="2787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solidFill>
                  <a:schemeClr val="bg1"/>
                </a:solidFill>
              </a:rPr>
              <a:t>Palmöl in Indonesien</a:t>
            </a:r>
            <a:endParaRPr lang="en-GB" altLang="x-none">
              <a:solidFill>
                <a:schemeClr val="bg1"/>
              </a:solidFill>
            </a:endParaRPr>
          </a:p>
        </p:txBody>
      </p:sp>
      <p:sp>
        <p:nvSpPr>
          <p:cNvPr id="9" name="Textfeld 8"/>
          <p:cNvSpPr txBox="1"/>
          <p:nvPr/>
        </p:nvSpPr>
        <p:spPr>
          <a:xfrm>
            <a:off x="3419475" y="2901950"/>
            <a:ext cx="1427163"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bg1">
                    <a:lumMod val="75000"/>
                  </a:schemeClr>
                </a:solidFill>
                <a:latin typeface="+mn-lt"/>
              </a:rPr>
              <a:t>Quelle: Greenpeace</a:t>
            </a:r>
          </a:p>
        </p:txBody>
      </p:sp>
      <p:sp>
        <p:nvSpPr>
          <p:cNvPr id="51206" name="Textfeld 9"/>
          <p:cNvSpPr txBox="1">
            <a:spLocks noChangeArrowheads="1"/>
          </p:cNvSpPr>
          <p:nvPr/>
        </p:nvSpPr>
        <p:spPr bwMode="auto">
          <a:xfrm>
            <a:off x="4929188" y="101600"/>
            <a:ext cx="271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Mais in Deutschland</a:t>
            </a:r>
            <a:endParaRPr lang="en-GB" altLang="x-none"/>
          </a:p>
        </p:txBody>
      </p:sp>
      <p:sp>
        <p:nvSpPr>
          <p:cNvPr id="11" name="Textfeld 10"/>
          <p:cNvSpPr txBox="1"/>
          <p:nvPr/>
        </p:nvSpPr>
        <p:spPr>
          <a:xfrm>
            <a:off x="7299325" y="2906713"/>
            <a:ext cx="1936750"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bg1">
                    <a:lumMod val="75000"/>
                  </a:schemeClr>
                </a:solidFill>
                <a:latin typeface="+mn-lt"/>
              </a:rPr>
              <a:t>Quelle: Wikimedia, Darkone</a:t>
            </a:r>
          </a:p>
        </p:txBody>
      </p:sp>
      <p:sp>
        <p:nvSpPr>
          <p:cNvPr id="14" name="Textfeld 13"/>
          <p:cNvSpPr txBox="1"/>
          <p:nvPr/>
        </p:nvSpPr>
        <p:spPr>
          <a:xfrm>
            <a:off x="1430338" y="6511925"/>
            <a:ext cx="3359150" cy="277813"/>
          </a:xfrm>
          <a:prstGeom prst="rect">
            <a:avLst/>
          </a:prstGeom>
          <a:noFill/>
        </p:spPr>
        <p:txBody>
          <a:bodyPr wrap="none">
            <a:spAutoFit/>
          </a:bodyPr>
          <a:lstStyle/>
          <a:p>
            <a:pPr eaLnBrk="1" fontAlgn="auto" hangingPunct="1">
              <a:spcBef>
                <a:spcPts val="0"/>
              </a:spcBef>
              <a:spcAft>
                <a:spcPts val="0"/>
              </a:spcAft>
              <a:defRPr/>
            </a:pPr>
            <a:r>
              <a:rPr lang="en-GB" sz="1200">
                <a:solidFill>
                  <a:schemeClr val="bg2">
                    <a:lumMod val="75000"/>
                  </a:schemeClr>
                </a:solidFill>
                <a:latin typeface="+mn-lt"/>
              </a:rPr>
              <a:t>Quelle: Wikimedia, Felipe Werneck - Ascom/Ibama</a:t>
            </a:r>
          </a:p>
        </p:txBody>
      </p:sp>
      <p:sp>
        <p:nvSpPr>
          <p:cNvPr id="51209" name="Textfeld 14"/>
          <p:cNvSpPr txBox="1">
            <a:spLocks noChangeArrowheads="1"/>
          </p:cNvSpPr>
          <p:nvPr/>
        </p:nvSpPr>
        <p:spPr bwMode="auto">
          <a:xfrm>
            <a:off x="709613" y="4454525"/>
            <a:ext cx="2941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Abholzung in Brasilien</a:t>
            </a:r>
            <a:endParaRPr lang="en-GB" altLang="x-none"/>
          </a:p>
        </p:txBody>
      </p:sp>
      <p:pic>
        <p:nvPicPr>
          <p:cNvPr id="51210" name="Bild 15"/>
          <p:cNvPicPr>
            <a:picLocks noChangeAspect="1"/>
          </p:cNvPicPr>
          <p:nvPr/>
        </p:nvPicPr>
        <p:blipFill>
          <a:blip r:embed="rId6">
            <a:extLst>
              <a:ext uri="{28A0092B-C50C-407E-A947-70E740481C1C}">
                <a14:useLocalDpi xmlns:a14="http://schemas.microsoft.com/office/drawing/2010/main" val="0"/>
              </a:ext>
            </a:extLst>
          </a:blip>
          <a:srcRect l="11575"/>
          <a:stretch>
            <a:fillRect/>
          </a:stretch>
        </p:blipFill>
        <p:spPr bwMode="auto">
          <a:xfrm>
            <a:off x="4846638" y="3221038"/>
            <a:ext cx="4297362"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Textfeld 16"/>
          <p:cNvSpPr txBox="1">
            <a:spLocks noChangeArrowheads="1"/>
          </p:cNvSpPr>
          <p:nvPr/>
        </p:nvSpPr>
        <p:spPr bwMode="auto">
          <a:xfrm>
            <a:off x="5648325" y="3519488"/>
            <a:ext cx="2536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Soja in Argentinien</a:t>
            </a:r>
            <a:endParaRPr lang="en-GB" altLang="x-none"/>
          </a:p>
        </p:txBody>
      </p:sp>
      <p:sp>
        <p:nvSpPr>
          <p:cNvPr id="18" name="Textfeld 17"/>
          <p:cNvSpPr txBox="1"/>
          <p:nvPr/>
        </p:nvSpPr>
        <p:spPr>
          <a:xfrm>
            <a:off x="7259638" y="6511925"/>
            <a:ext cx="1884362" cy="277813"/>
          </a:xfrm>
          <a:prstGeom prst="rect">
            <a:avLst/>
          </a:prstGeom>
          <a:noFill/>
        </p:spPr>
        <p:txBody>
          <a:bodyPr wrap="none">
            <a:spAutoFit/>
          </a:bodyPr>
          <a:lstStyle/>
          <a:p>
            <a:pPr eaLnBrk="1" fontAlgn="auto" hangingPunct="1">
              <a:spcBef>
                <a:spcPts val="0"/>
              </a:spcBef>
              <a:spcAft>
                <a:spcPts val="0"/>
              </a:spcAft>
              <a:defRPr/>
            </a:pPr>
            <a:r>
              <a:rPr lang="en-GB" sz="1200">
                <a:solidFill>
                  <a:schemeClr val="bg2">
                    <a:lumMod val="50000"/>
                  </a:schemeClr>
                </a:solidFill>
                <a:latin typeface="+mn-lt"/>
              </a:rPr>
              <a:t>Quelle: Wikimedia, Alfonso</a:t>
            </a:r>
          </a:p>
        </p:txBody>
      </p:sp>
    </p:spTree>
    <p:extLst>
      <p:ext uri="{BB962C8B-B14F-4D97-AF65-F5344CB8AC3E}">
        <p14:creationId xmlns:p14="http://schemas.microsoft.com/office/powerpoint/2010/main" val="6115529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Bild 10"/>
          <p:cNvPicPr>
            <a:picLocks noChangeAspect="1"/>
          </p:cNvPicPr>
          <p:nvPr/>
        </p:nvPicPr>
        <p:blipFill>
          <a:blip r:embed="rId3">
            <a:extLst>
              <a:ext uri="{28A0092B-C50C-407E-A947-70E740481C1C}">
                <a14:useLocalDpi xmlns:a14="http://schemas.microsoft.com/office/drawing/2010/main" val="0"/>
              </a:ext>
            </a:extLst>
          </a:blip>
          <a:srcRect b="23741"/>
          <a:stretch>
            <a:fillRect/>
          </a:stretch>
        </p:blipFill>
        <p:spPr bwMode="auto">
          <a:xfrm>
            <a:off x="4478338" y="0"/>
            <a:ext cx="463550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50" name="Gruppierung 19"/>
          <p:cNvGrpSpPr>
            <a:grpSpLocks/>
          </p:cNvGrpSpPr>
          <p:nvPr/>
        </p:nvGrpSpPr>
        <p:grpSpPr bwMode="auto">
          <a:xfrm>
            <a:off x="4478338" y="3403600"/>
            <a:ext cx="4662487" cy="3454400"/>
            <a:chOff x="4629150" y="0"/>
            <a:chExt cx="4514850" cy="3392816"/>
          </a:xfrm>
        </p:grpSpPr>
        <p:pic>
          <p:nvPicPr>
            <p:cNvPr id="53255" name="Bild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9150" y="0"/>
              <a:ext cx="4514850" cy="3392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Textfeld 11"/>
            <p:cNvSpPr txBox="1">
              <a:spLocks noChangeArrowheads="1"/>
            </p:cNvSpPr>
            <p:nvPr/>
          </p:nvSpPr>
          <p:spPr bwMode="auto">
            <a:xfrm>
              <a:off x="6886575" y="0"/>
              <a:ext cx="21094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solidFill>
                    <a:schemeClr val="bg1"/>
                  </a:solidFill>
                </a:rPr>
                <a:t>Korallenbleiche</a:t>
              </a:r>
              <a:endParaRPr lang="en-GB" altLang="x-none">
                <a:solidFill>
                  <a:schemeClr val="bg1"/>
                </a:solidFill>
              </a:endParaRPr>
            </a:p>
          </p:txBody>
        </p:sp>
        <p:sp>
          <p:nvSpPr>
            <p:cNvPr id="16" name="Textfeld 15"/>
            <p:cNvSpPr txBox="1"/>
            <p:nvPr/>
          </p:nvSpPr>
          <p:spPr>
            <a:xfrm>
              <a:off x="4629150" y="3035760"/>
              <a:ext cx="1483428" cy="308721"/>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75000"/>
                    </a:schemeClr>
                  </a:solidFill>
                  <a:latin typeface="+mn-lt"/>
                </a:rPr>
                <a:t>Quelle: Wikipedia</a:t>
              </a:r>
            </a:p>
          </p:txBody>
        </p:sp>
      </p:grpSp>
      <p:sp>
        <p:nvSpPr>
          <p:cNvPr id="21" name="Textfeld 20"/>
          <p:cNvSpPr txBox="1"/>
          <p:nvPr/>
        </p:nvSpPr>
        <p:spPr>
          <a:xfrm rot="16200000">
            <a:off x="-1671637" y="1719262"/>
            <a:ext cx="3906838" cy="461963"/>
          </a:xfrm>
          <a:prstGeom prst="rect">
            <a:avLst/>
          </a:prstGeom>
          <a:noFill/>
        </p:spPr>
        <p:txBody>
          <a:bodyPr>
            <a:spAutoFit/>
          </a:bodyPr>
          <a:lstStyle/>
          <a:p>
            <a:pPr eaLnBrk="1" fontAlgn="auto" hangingPunct="1">
              <a:spcBef>
                <a:spcPts val="0"/>
              </a:spcBef>
              <a:spcAft>
                <a:spcPts val="0"/>
              </a:spcAft>
              <a:defRPr/>
            </a:pPr>
            <a:r>
              <a:rPr lang="en-GB" sz="1200">
                <a:solidFill>
                  <a:schemeClr val="bg1">
                    <a:lumMod val="50000"/>
                  </a:schemeClr>
                </a:solidFill>
                <a:latin typeface="+mn-lt"/>
              </a:rPr>
              <a:t>Quelle: Markus Spiske, ÖDP-Wahlkampfplakat 2018</a:t>
            </a:r>
          </a:p>
          <a:p>
            <a:pPr eaLnBrk="1" fontAlgn="auto" hangingPunct="1">
              <a:spcBef>
                <a:spcPts val="0"/>
              </a:spcBef>
              <a:spcAft>
                <a:spcPts val="0"/>
              </a:spcAft>
              <a:defRPr/>
            </a:pPr>
            <a:r>
              <a:rPr lang="en-GB" sz="1200">
                <a:solidFill>
                  <a:schemeClr val="bg1">
                    <a:lumMod val="50000"/>
                  </a:schemeClr>
                </a:solidFill>
                <a:latin typeface="+mn-lt"/>
              </a:rPr>
              <a:t>https://www.flickr.com/photos/markusspiske/29808857847</a:t>
            </a:r>
          </a:p>
        </p:txBody>
      </p:sp>
      <p:pic>
        <p:nvPicPr>
          <p:cNvPr id="53252" name="Inhaltsplatzhalter 4"/>
          <p:cNvPicPr>
            <a:picLocks noGrp="1" noChangeAspect="1"/>
          </p:cNvPicPr>
          <p:nvPr>
            <p:ph sz="half" idx="1"/>
          </p:nvPr>
        </p:nvPicPr>
        <p:blipFill>
          <a:blip r:embed="rId5">
            <a:extLst>
              <a:ext uri="{28A0092B-C50C-407E-A947-70E740481C1C}">
                <a14:useLocalDpi xmlns:a14="http://schemas.microsoft.com/office/drawing/2010/main" val="0"/>
              </a:ext>
            </a:extLst>
          </a:blip>
          <a:srcRect l="3758" t="6351" r="2779" b="3069"/>
          <a:stretch>
            <a:fillRect/>
          </a:stretch>
        </p:blipFill>
        <p:spPr bwMode="auto">
          <a:xfrm>
            <a:off x="185738" y="4010025"/>
            <a:ext cx="3846512" cy="2820988"/>
          </a:xfrm>
        </p:spPr>
      </p:pic>
      <p:sp>
        <p:nvSpPr>
          <p:cNvPr id="15" name="Textfeld 14"/>
          <p:cNvSpPr txBox="1"/>
          <p:nvPr/>
        </p:nvSpPr>
        <p:spPr>
          <a:xfrm>
            <a:off x="4478338" y="-33338"/>
            <a:ext cx="1306512" cy="307976"/>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75000"/>
                  </a:schemeClr>
                </a:solidFill>
                <a:latin typeface="+mn-lt"/>
              </a:rPr>
              <a:t>Quelle: Pixabay</a:t>
            </a:r>
          </a:p>
        </p:txBody>
      </p:sp>
      <p:pic>
        <p:nvPicPr>
          <p:cNvPr id="53254" name="Bild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2613" y="11113"/>
            <a:ext cx="3449637"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4455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sz="4800"/>
              <a:t>Planet der Menschen</a:t>
            </a:r>
          </a:p>
        </p:txBody>
      </p:sp>
      <p:pic>
        <p:nvPicPr>
          <p:cNvPr id="4" name="Bild 3"/>
          <p:cNvPicPr>
            <a:picLocks noChangeAspect="1"/>
          </p:cNvPicPr>
          <p:nvPr/>
        </p:nvPicPr>
        <p:blipFill rotWithShape="1">
          <a:blip r:embed="rId3">
            <a:extLst>
              <a:ext uri="{28A0092B-C50C-407E-A947-70E740481C1C}">
                <a14:useLocalDpi xmlns:a14="http://schemas.microsoft.com/office/drawing/2010/main" val="0"/>
              </a:ext>
            </a:extLst>
          </a:blip>
          <a:srcRect t="8979"/>
          <a:stretch/>
        </p:blipFill>
        <p:spPr>
          <a:xfrm>
            <a:off x="211117" y="2317920"/>
            <a:ext cx="4229185" cy="3957636"/>
          </a:xfrm>
          <a:prstGeom prst="rect">
            <a:avLst/>
          </a:prstGeom>
        </p:spPr>
      </p:pic>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317920"/>
            <a:ext cx="4187031" cy="4540080"/>
          </a:xfrm>
          <a:prstGeom prst="rect">
            <a:avLst/>
          </a:prstGeom>
        </p:spPr>
      </p:pic>
      <p:sp>
        <p:nvSpPr>
          <p:cNvPr id="9" name="Textfeld 8"/>
          <p:cNvSpPr txBox="1"/>
          <p:nvPr/>
        </p:nvSpPr>
        <p:spPr>
          <a:xfrm>
            <a:off x="1291464" y="3316193"/>
            <a:ext cx="2143125" cy="1938992"/>
          </a:xfrm>
          <a:prstGeom prst="rect">
            <a:avLst/>
          </a:prstGeom>
          <a:solidFill>
            <a:schemeClr val="bg1"/>
          </a:solidFill>
        </p:spPr>
        <p:txBody>
          <a:bodyPr wrap="square" rtlCol="0">
            <a:spAutoFit/>
          </a:bodyPr>
          <a:lstStyle/>
          <a:p>
            <a:r>
              <a:rPr lang="en-GB" sz="2400"/>
              <a:t>90% der Biomasse aller Säugetiere sind </a:t>
            </a:r>
            <a:r>
              <a:rPr lang="en-GB" sz="2400" b="1">
                <a:solidFill>
                  <a:schemeClr val="accent2">
                    <a:lumMod val="75000"/>
                  </a:schemeClr>
                </a:solidFill>
              </a:rPr>
              <a:t>Menschen und ihre Nutztiere</a:t>
            </a:r>
          </a:p>
        </p:txBody>
      </p:sp>
      <p:sp>
        <p:nvSpPr>
          <p:cNvPr id="10" name="Textfeld 9"/>
          <p:cNvSpPr txBox="1"/>
          <p:nvPr/>
        </p:nvSpPr>
        <p:spPr>
          <a:xfrm>
            <a:off x="5760657" y="3685524"/>
            <a:ext cx="2143125" cy="1200329"/>
          </a:xfrm>
          <a:prstGeom prst="rect">
            <a:avLst/>
          </a:prstGeom>
          <a:solidFill>
            <a:schemeClr val="bg1"/>
          </a:solidFill>
        </p:spPr>
        <p:txBody>
          <a:bodyPr wrap="square" rtlCol="0">
            <a:spAutoFit/>
          </a:bodyPr>
          <a:lstStyle/>
          <a:p>
            <a:r>
              <a:rPr lang="is-IS" sz="2400"/>
              <a:t>… vor 10.000 Jahren waren es noch 0,1%</a:t>
            </a:r>
            <a:endParaRPr lang="en-GB" sz="2400" b="1">
              <a:solidFill>
                <a:schemeClr val="accent4">
                  <a:lumMod val="75000"/>
                </a:schemeClr>
              </a:solidFill>
            </a:endParaRPr>
          </a:p>
        </p:txBody>
      </p:sp>
    </p:spTree>
    <p:extLst>
      <p:ext uri="{BB962C8B-B14F-4D97-AF65-F5344CB8AC3E}">
        <p14:creationId xmlns:p14="http://schemas.microsoft.com/office/powerpoint/2010/main" val="15021136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0"/>
            <a:ext cx="7132588" cy="6858000"/>
          </a:xfrm>
          <a:prstGeom prst="rect">
            <a:avLst/>
          </a:prstGeom>
        </p:spPr>
      </p:pic>
    </p:spTree>
    <p:extLst>
      <p:ext uri="{BB962C8B-B14F-4D97-AF65-F5344CB8AC3E}">
        <p14:creationId xmlns:p14="http://schemas.microsoft.com/office/powerpoint/2010/main" val="1974658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mit Pfeil 5"/>
          <p:cNvCxnSpPr/>
          <p:nvPr/>
        </p:nvCxnSpPr>
        <p:spPr>
          <a:xfrm>
            <a:off x="628650" y="6275388"/>
            <a:ext cx="7886700" cy="0"/>
          </a:xfrm>
          <a:prstGeom prst="straightConnector1">
            <a:avLst/>
          </a:prstGeom>
          <a:ln w="222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7" name="Gerade Verbindung mit Pfeil 6"/>
          <p:cNvCxnSpPr/>
          <p:nvPr/>
        </p:nvCxnSpPr>
        <p:spPr>
          <a:xfrm flipV="1">
            <a:off x="781050" y="1204913"/>
            <a:ext cx="1588" cy="5222875"/>
          </a:xfrm>
          <a:prstGeom prst="straightConnector1">
            <a:avLst/>
          </a:prstGeom>
          <a:ln w="222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5299" name="Textfeld 8"/>
          <p:cNvSpPr txBox="1">
            <a:spLocks noChangeArrowheads="1"/>
          </p:cNvSpPr>
          <p:nvPr/>
        </p:nvSpPr>
        <p:spPr bwMode="auto">
          <a:xfrm>
            <a:off x="96838" y="804863"/>
            <a:ext cx="3381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b="1"/>
              <a:t>Bevölkerung</a:t>
            </a:r>
            <a:r>
              <a:rPr lang="en-GB" altLang="x-none" sz="2000"/>
              <a:t> (Mrd. Menschen)</a:t>
            </a:r>
            <a:endParaRPr lang="en-GB" altLang="x-none"/>
          </a:p>
        </p:txBody>
      </p:sp>
      <p:sp>
        <p:nvSpPr>
          <p:cNvPr id="55300" name="Textfeld 9"/>
          <p:cNvSpPr txBox="1">
            <a:spLocks noChangeArrowheads="1"/>
          </p:cNvSpPr>
          <p:nvPr/>
        </p:nvSpPr>
        <p:spPr bwMode="auto">
          <a:xfrm>
            <a:off x="7418388" y="5862638"/>
            <a:ext cx="1755775"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b="1"/>
              <a:t>Konsum</a:t>
            </a:r>
          </a:p>
          <a:p>
            <a:pPr eaLnBrk="1" hangingPunct="1"/>
            <a:endParaRPr lang="en-GB" altLang="x-none" sz="600" b="1"/>
          </a:p>
          <a:p>
            <a:pPr eaLnBrk="1" hangingPunct="1"/>
            <a:r>
              <a:rPr lang="en-GB" altLang="x-none"/>
              <a:t>(BSP pro Person in 1990 intl$)</a:t>
            </a:r>
          </a:p>
        </p:txBody>
      </p:sp>
      <p:sp>
        <p:nvSpPr>
          <p:cNvPr id="11" name="Textfeld 10"/>
          <p:cNvSpPr txBox="1"/>
          <p:nvPr/>
        </p:nvSpPr>
        <p:spPr>
          <a:xfrm>
            <a:off x="3006725" y="6500813"/>
            <a:ext cx="3556000" cy="338137"/>
          </a:xfrm>
          <a:prstGeom prst="rect">
            <a:avLst/>
          </a:prstGeom>
          <a:noFill/>
        </p:spPr>
        <p:txBody>
          <a:bodyPr wrap="none">
            <a:spAutoFit/>
          </a:bodyPr>
          <a:lstStyle/>
          <a:p>
            <a:pPr eaLnBrk="1" fontAlgn="auto" hangingPunct="1">
              <a:spcBef>
                <a:spcPts val="0"/>
              </a:spcBef>
              <a:spcAft>
                <a:spcPts val="0"/>
              </a:spcAft>
              <a:defRPr/>
            </a:pPr>
            <a:r>
              <a:rPr lang="en-GB" sz="1600">
                <a:solidFill>
                  <a:schemeClr val="tx1">
                    <a:lumMod val="50000"/>
                    <a:lumOff val="50000"/>
                  </a:schemeClr>
                </a:solidFill>
                <a:latin typeface="+mn-lt"/>
              </a:rPr>
              <a:t>Adapted from National Geographic 2012</a:t>
            </a:r>
          </a:p>
        </p:txBody>
      </p:sp>
      <p:cxnSp>
        <p:nvCxnSpPr>
          <p:cNvPr id="13" name="Gerade Verbindung 12"/>
          <p:cNvCxnSpPr/>
          <p:nvPr/>
        </p:nvCxnSpPr>
        <p:spPr>
          <a:xfrm>
            <a:off x="2451100" y="6181725"/>
            <a:ext cx="0" cy="2667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1681163" y="6199188"/>
            <a:ext cx="0" cy="2667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606425" y="5089525"/>
            <a:ext cx="2413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655638" y="4265613"/>
            <a:ext cx="242887"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647700" y="2233613"/>
            <a:ext cx="24130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655638" y="4940300"/>
            <a:ext cx="242887"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647700" y="5616575"/>
            <a:ext cx="24130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655638" y="3614738"/>
            <a:ext cx="242887"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647700" y="2925763"/>
            <a:ext cx="24130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a:off x="1590675" y="6154738"/>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3219450" y="6161088"/>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4054475" y="6146800"/>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7377113" y="6146800"/>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315" name="Textfeld 45"/>
          <p:cNvSpPr txBox="1">
            <a:spLocks noChangeArrowheads="1"/>
          </p:cNvSpPr>
          <p:nvPr/>
        </p:nvSpPr>
        <p:spPr bwMode="auto">
          <a:xfrm>
            <a:off x="120650" y="4886325"/>
            <a:ext cx="50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1,8</a:t>
            </a:r>
            <a:endParaRPr lang="en-GB" altLang="x-none"/>
          </a:p>
        </p:txBody>
      </p:sp>
      <p:grpSp>
        <p:nvGrpSpPr>
          <p:cNvPr id="17" name="Gruppierung 16"/>
          <p:cNvGrpSpPr>
            <a:grpSpLocks/>
          </p:cNvGrpSpPr>
          <p:nvPr/>
        </p:nvGrpSpPr>
        <p:grpSpPr bwMode="auto">
          <a:xfrm>
            <a:off x="111125" y="4387850"/>
            <a:ext cx="750888" cy="400050"/>
            <a:chOff x="110653" y="4387150"/>
            <a:chExt cx="750739" cy="400110"/>
          </a:xfrm>
        </p:grpSpPr>
        <p:cxnSp>
          <p:nvCxnSpPr>
            <p:cNvPr id="19" name="Gerade Verbindung 18"/>
            <p:cNvCxnSpPr/>
            <p:nvPr/>
          </p:nvCxnSpPr>
          <p:spPr>
            <a:xfrm>
              <a:off x="618552" y="4590380"/>
              <a:ext cx="24284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5342" name="Textfeld 46"/>
            <p:cNvSpPr txBox="1">
              <a:spLocks noChangeArrowheads="1"/>
            </p:cNvSpPr>
            <p:nvPr/>
          </p:nvSpPr>
          <p:spPr bwMode="auto">
            <a:xfrm>
              <a:off x="110653" y="4387150"/>
              <a:ext cx="5084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2,5</a:t>
              </a:r>
              <a:endParaRPr lang="en-GB" altLang="x-none"/>
            </a:p>
          </p:txBody>
        </p:sp>
      </p:grpSp>
      <p:grpSp>
        <p:nvGrpSpPr>
          <p:cNvPr id="18" name="Gruppierung 17"/>
          <p:cNvGrpSpPr>
            <a:grpSpLocks/>
          </p:cNvGrpSpPr>
          <p:nvPr/>
        </p:nvGrpSpPr>
        <p:grpSpPr bwMode="auto">
          <a:xfrm>
            <a:off x="139700" y="1354138"/>
            <a:ext cx="758825" cy="400050"/>
            <a:chOff x="139020" y="1354690"/>
            <a:chExt cx="759437" cy="400110"/>
          </a:xfrm>
        </p:grpSpPr>
        <p:cxnSp>
          <p:nvCxnSpPr>
            <p:cNvPr id="20" name="Gerade Verbindung 19"/>
            <p:cNvCxnSpPr/>
            <p:nvPr/>
          </p:nvCxnSpPr>
          <p:spPr>
            <a:xfrm>
              <a:off x="656962" y="1561096"/>
              <a:ext cx="24149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5340" name="Textfeld 47"/>
            <p:cNvSpPr txBox="1">
              <a:spLocks noChangeArrowheads="1"/>
            </p:cNvSpPr>
            <p:nvPr/>
          </p:nvSpPr>
          <p:spPr bwMode="auto">
            <a:xfrm>
              <a:off x="139020" y="1354690"/>
              <a:ext cx="5084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7,0</a:t>
              </a:r>
              <a:endParaRPr lang="en-GB" altLang="x-none"/>
            </a:p>
          </p:txBody>
        </p:sp>
      </p:grpSp>
      <p:sp>
        <p:nvSpPr>
          <p:cNvPr id="55318" name="Textfeld 48"/>
          <p:cNvSpPr txBox="1">
            <a:spLocks noChangeArrowheads="1"/>
          </p:cNvSpPr>
          <p:nvPr/>
        </p:nvSpPr>
        <p:spPr bwMode="auto">
          <a:xfrm>
            <a:off x="1214438" y="6418263"/>
            <a:ext cx="768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1.100</a:t>
            </a:r>
            <a:endParaRPr lang="en-GB" altLang="x-none"/>
          </a:p>
        </p:txBody>
      </p:sp>
      <p:grpSp>
        <p:nvGrpSpPr>
          <p:cNvPr id="12" name="Gruppierung 11"/>
          <p:cNvGrpSpPr>
            <a:grpSpLocks/>
          </p:cNvGrpSpPr>
          <p:nvPr/>
        </p:nvGrpSpPr>
        <p:grpSpPr bwMode="auto">
          <a:xfrm>
            <a:off x="2082800" y="6146800"/>
            <a:ext cx="768350" cy="687388"/>
            <a:chOff x="2082894" y="6146361"/>
            <a:chExt cx="768159" cy="687268"/>
          </a:xfrm>
        </p:grpSpPr>
        <p:cxnSp>
          <p:nvCxnSpPr>
            <p:cNvPr id="39" name="Gerade Verbindung 38"/>
            <p:cNvCxnSpPr/>
            <p:nvPr/>
          </p:nvCxnSpPr>
          <p:spPr>
            <a:xfrm>
              <a:off x="2401903" y="6146361"/>
              <a:ext cx="0" cy="266653"/>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338" name="Textfeld 49"/>
            <p:cNvSpPr txBox="1">
              <a:spLocks noChangeArrowheads="1"/>
            </p:cNvSpPr>
            <p:nvPr/>
          </p:nvSpPr>
          <p:spPr bwMode="auto">
            <a:xfrm>
              <a:off x="2082894" y="6433519"/>
              <a:ext cx="768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2.100</a:t>
              </a:r>
              <a:endParaRPr lang="en-GB" altLang="x-none"/>
            </a:p>
          </p:txBody>
        </p:sp>
      </p:grpSp>
      <p:grpSp>
        <p:nvGrpSpPr>
          <p:cNvPr id="23" name="Gruppierung 22"/>
          <p:cNvGrpSpPr>
            <a:grpSpLocks/>
          </p:cNvGrpSpPr>
          <p:nvPr/>
        </p:nvGrpSpPr>
        <p:grpSpPr bwMode="auto">
          <a:xfrm>
            <a:off x="6667500" y="6221413"/>
            <a:ext cx="768350" cy="606425"/>
            <a:chOff x="6667826" y="6221895"/>
            <a:chExt cx="768159" cy="605946"/>
          </a:xfrm>
        </p:grpSpPr>
        <p:cxnSp>
          <p:nvCxnSpPr>
            <p:cNvPr id="15" name="Gerade Verbindung 14"/>
            <p:cNvCxnSpPr/>
            <p:nvPr/>
          </p:nvCxnSpPr>
          <p:spPr>
            <a:xfrm>
              <a:off x="7186810" y="6221895"/>
              <a:ext cx="0" cy="26648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5336" name="Textfeld 50"/>
            <p:cNvSpPr txBox="1">
              <a:spLocks noChangeArrowheads="1"/>
            </p:cNvSpPr>
            <p:nvPr/>
          </p:nvSpPr>
          <p:spPr bwMode="auto">
            <a:xfrm>
              <a:off x="6667826" y="6427731"/>
              <a:ext cx="7681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t>7.800</a:t>
              </a:r>
              <a:endParaRPr lang="en-GB" altLang="x-none"/>
            </a:p>
          </p:txBody>
        </p:sp>
      </p:grpSp>
      <p:grpSp>
        <p:nvGrpSpPr>
          <p:cNvPr id="8" name="Gruppierung 7"/>
          <p:cNvGrpSpPr>
            <a:grpSpLocks/>
          </p:cNvGrpSpPr>
          <p:nvPr/>
        </p:nvGrpSpPr>
        <p:grpSpPr bwMode="auto">
          <a:xfrm>
            <a:off x="785813" y="1560513"/>
            <a:ext cx="6400800" cy="4702175"/>
            <a:chOff x="786329" y="1561242"/>
            <a:chExt cx="6400638" cy="4701336"/>
          </a:xfrm>
        </p:grpSpPr>
        <p:sp>
          <p:nvSpPr>
            <p:cNvPr id="4" name="Rechteck 3"/>
            <p:cNvSpPr/>
            <p:nvPr/>
          </p:nvSpPr>
          <p:spPr>
            <a:xfrm>
              <a:off x="786329" y="1561242"/>
              <a:ext cx="6400638" cy="4701336"/>
            </a:xfrm>
            <a:prstGeom prst="rect">
              <a:avLst/>
            </a:prstGeom>
            <a:solidFill>
              <a:schemeClr val="accent5">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5334" name="Textfeld 66"/>
            <p:cNvSpPr txBox="1">
              <a:spLocks noChangeArrowheads="1"/>
            </p:cNvSpPr>
            <p:nvPr/>
          </p:nvSpPr>
          <p:spPr bwMode="auto">
            <a:xfrm>
              <a:off x="6046931" y="1754800"/>
              <a:ext cx="10182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3200" b="1"/>
                <a:t>2010</a:t>
              </a:r>
              <a:endParaRPr lang="en-GB" altLang="x-none"/>
            </a:p>
          </p:txBody>
        </p:sp>
      </p:grpSp>
      <p:grpSp>
        <p:nvGrpSpPr>
          <p:cNvPr id="2" name="Gruppierung 1"/>
          <p:cNvGrpSpPr>
            <a:grpSpLocks/>
          </p:cNvGrpSpPr>
          <p:nvPr/>
        </p:nvGrpSpPr>
        <p:grpSpPr bwMode="auto">
          <a:xfrm>
            <a:off x="776288" y="4576763"/>
            <a:ext cx="1674812" cy="1698625"/>
            <a:chOff x="775953" y="4576850"/>
            <a:chExt cx="1675012" cy="1699090"/>
          </a:xfrm>
        </p:grpSpPr>
        <p:sp>
          <p:nvSpPr>
            <p:cNvPr id="53" name="Rechteck 52"/>
            <p:cNvSpPr/>
            <p:nvPr/>
          </p:nvSpPr>
          <p:spPr>
            <a:xfrm>
              <a:off x="775953" y="4576850"/>
              <a:ext cx="1675012" cy="1699090"/>
            </a:xfrm>
            <a:prstGeom prst="rect">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5332" name="Textfeld 68"/>
            <p:cNvSpPr txBox="1">
              <a:spLocks noChangeArrowheads="1"/>
            </p:cNvSpPr>
            <p:nvPr/>
          </p:nvSpPr>
          <p:spPr bwMode="auto">
            <a:xfrm>
              <a:off x="1563494" y="4587205"/>
              <a:ext cx="8066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b="1"/>
                <a:t>1950</a:t>
              </a:r>
              <a:endParaRPr lang="en-GB" altLang="x-none"/>
            </a:p>
          </p:txBody>
        </p:sp>
      </p:grpSp>
      <p:grpSp>
        <p:nvGrpSpPr>
          <p:cNvPr id="55323" name="Gruppierung 4"/>
          <p:cNvGrpSpPr>
            <a:grpSpLocks/>
          </p:cNvGrpSpPr>
          <p:nvPr/>
        </p:nvGrpSpPr>
        <p:grpSpPr bwMode="auto">
          <a:xfrm>
            <a:off x="785813" y="5089525"/>
            <a:ext cx="893762" cy="1185863"/>
            <a:chOff x="786327" y="5089475"/>
            <a:chExt cx="893971" cy="1186465"/>
          </a:xfrm>
        </p:grpSpPr>
        <p:sp>
          <p:nvSpPr>
            <p:cNvPr id="54" name="Rechteck 53"/>
            <p:cNvSpPr/>
            <p:nvPr/>
          </p:nvSpPr>
          <p:spPr>
            <a:xfrm>
              <a:off x="786327" y="5089475"/>
              <a:ext cx="893971" cy="118646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5330" name="Textfeld 67"/>
            <p:cNvSpPr txBox="1">
              <a:spLocks noChangeArrowheads="1"/>
            </p:cNvSpPr>
            <p:nvPr/>
          </p:nvSpPr>
          <p:spPr bwMode="auto">
            <a:xfrm>
              <a:off x="960522" y="5143282"/>
              <a:ext cx="704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b="1"/>
                <a:t>1900</a:t>
              </a:r>
              <a:endParaRPr lang="en-GB" altLang="x-none"/>
            </a:p>
          </p:txBody>
        </p:sp>
      </p:grpSp>
      <p:cxnSp>
        <p:nvCxnSpPr>
          <p:cNvPr id="73" name="Gerade Verbindung 72"/>
          <p:cNvCxnSpPr/>
          <p:nvPr/>
        </p:nvCxnSpPr>
        <p:spPr>
          <a:xfrm>
            <a:off x="4887913" y="6154738"/>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p:nvCxnSpPr>
        <p:spPr>
          <a:xfrm>
            <a:off x="5724525" y="6169025"/>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Gerade Verbindung 74"/>
          <p:cNvCxnSpPr/>
          <p:nvPr/>
        </p:nvCxnSpPr>
        <p:spPr>
          <a:xfrm>
            <a:off x="6556375" y="6169025"/>
            <a:ext cx="0" cy="266700"/>
          </a:xfrm>
          <a:prstGeom prst="line">
            <a:avLst/>
          </a:prstGeom>
          <a:ln w="222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7" name="Bild 7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255765">
            <a:off x="2938463" y="1427163"/>
            <a:ext cx="2570162"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8" name="Titel 2"/>
          <p:cNvSpPr>
            <a:spLocks noGrp="1"/>
          </p:cNvSpPr>
          <p:nvPr>
            <p:ph type="title"/>
          </p:nvPr>
        </p:nvSpPr>
        <p:spPr>
          <a:xfrm>
            <a:off x="400050" y="123825"/>
            <a:ext cx="8501063" cy="733425"/>
          </a:xfrm>
        </p:spPr>
        <p:txBody>
          <a:bodyPr/>
          <a:lstStyle/>
          <a:p>
            <a:r>
              <a:rPr lang="en-GB" altLang="x-none"/>
              <a:t>Fußabdruck = Bevölkerung x Konsum</a:t>
            </a:r>
          </a:p>
        </p:txBody>
      </p:sp>
    </p:spTree>
    <p:extLst>
      <p:ext uri="{BB962C8B-B14F-4D97-AF65-F5344CB8AC3E}">
        <p14:creationId xmlns:p14="http://schemas.microsoft.com/office/powerpoint/2010/main" val="2053109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5600" y="365126"/>
            <a:ext cx="3939580" cy="1325563"/>
          </a:xfrm>
        </p:spPr>
        <p:txBody>
          <a:bodyPr/>
          <a:lstStyle/>
          <a:p>
            <a:r>
              <a:rPr lang="en-GB" sz="4800" smtClean="0"/>
              <a:t>Anthropozän</a:t>
            </a:r>
            <a:endParaRPr lang="en-GB"/>
          </a:p>
        </p:txBody>
      </p:sp>
      <p:sp>
        <p:nvSpPr>
          <p:cNvPr id="3" name="Inhaltsplatzhalter 2"/>
          <p:cNvSpPr>
            <a:spLocks noGrp="1"/>
          </p:cNvSpPr>
          <p:nvPr>
            <p:ph idx="1"/>
          </p:nvPr>
        </p:nvSpPr>
        <p:spPr>
          <a:xfrm>
            <a:off x="215900" y="1825625"/>
            <a:ext cx="4079280" cy="4351338"/>
          </a:xfrm>
        </p:spPr>
        <p:txBody>
          <a:bodyPr>
            <a:noAutofit/>
          </a:bodyPr>
          <a:lstStyle/>
          <a:p>
            <a:pPr marL="0" indent="0">
              <a:buNone/>
            </a:pPr>
            <a:r>
              <a:rPr lang="en-GB" sz="2800" smtClean="0"/>
              <a:t>= Zeitalter des Menschen</a:t>
            </a:r>
          </a:p>
          <a:p>
            <a:pPr marL="0" indent="0">
              <a:buNone/>
            </a:pPr>
            <a:endParaRPr lang="en-GB" sz="2800" smtClean="0"/>
          </a:p>
          <a:p>
            <a:r>
              <a:rPr lang="en-GB" sz="2800"/>
              <a:t>Neues Erdzeitalter</a:t>
            </a:r>
          </a:p>
          <a:p>
            <a:endParaRPr lang="en-GB" sz="2800"/>
          </a:p>
          <a:p>
            <a:r>
              <a:rPr lang="en-GB" sz="2800"/>
              <a:t>Mensch wichtigster Einflussfaktor auf dem Planeten Erde</a:t>
            </a:r>
          </a:p>
          <a:p>
            <a:endParaRPr lang="en-GB" sz="2800"/>
          </a:p>
        </p:txBody>
      </p:sp>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5180" y="0"/>
            <a:ext cx="4848820" cy="6858000"/>
          </a:xfrm>
          <a:prstGeom prst="rect">
            <a:avLst/>
          </a:prstGeom>
        </p:spPr>
      </p:pic>
    </p:spTree>
    <p:extLst>
      <p:ext uri="{BB962C8B-B14F-4D97-AF65-F5344CB8AC3E}">
        <p14:creationId xmlns:p14="http://schemas.microsoft.com/office/powerpoint/2010/main" val="8549386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184" y="1546311"/>
            <a:ext cx="5193632" cy="5193632"/>
          </a:xfrm>
          <a:prstGeom prst="rect">
            <a:avLst/>
          </a:prstGeom>
        </p:spPr>
      </p:pic>
      <p:sp>
        <p:nvSpPr>
          <p:cNvPr id="2" name="Titel 1"/>
          <p:cNvSpPr>
            <a:spLocks noGrp="1"/>
          </p:cNvSpPr>
          <p:nvPr>
            <p:ph type="title"/>
          </p:nvPr>
        </p:nvSpPr>
        <p:spPr>
          <a:xfrm>
            <a:off x="628650" y="365126"/>
            <a:ext cx="7886700" cy="927070"/>
          </a:xfrm>
        </p:spPr>
        <p:txBody>
          <a:bodyPr/>
          <a:lstStyle/>
          <a:p>
            <a:pPr algn="ctr"/>
            <a:r>
              <a:rPr lang="en-GB"/>
              <a:t>Menschliche Gesundheit</a:t>
            </a:r>
          </a:p>
        </p:txBody>
      </p:sp>
      <p:sp>
        <p:nvSpPr>
          <p:cNvPr id="7" name="Inhaltsplatzhalter 4"/>
          <p:cNvSpPr txBox="1">
            <a:spLocks/>
          </p:cNvSpPr>
          <p:nvPr/>
        </p:nvSpPr>
        <p:spPr>
          <a:xfrm>
            <a:off x="4860569" y="1292195"/>
            <a:ext cx="4059656" cy="1523999"/>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a:t>Elend der Ärmsten</a:t>
            </a:r>
          </a:p>
          <a:p>
            <a:r>
              <a:rPr lang="en-GB" sz="2400"/>
              <a:t>820 Mio. Menschen hungern</a:t>
            </a:r>
          </a:p>
          <a:p>
            <a:r>
              <a:rPr lang="en-GB" sz="2400"/>
              <a:t>5 Mio. Kinder sterben jährlich</a:t>
            </a:r>
          </a:p>
          <a:p>
            <a:endParaRPr lang="en-GB" sz="2400"/>
          </a:p>
        </p:txBody>
      </p:sp>
      <p:sp>
        <p:nvSpPr>
          <p:cNvPr id="9" name="Inhaltsplatzhalter 4"/>
          <p:cNvSpPr txBox="1">
            <a:spLocks/>
          </p:cNvSpPr>
          <p:nvPr/>
        </p:nvSpPr>
        <p:spPr>
          <a:xfrm>
            <a:off x="5252031" y="3180554"/>
            <a:ext cx="3833313" cy="1847405"/>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a:t>Chronische Krankheiten</a:t>
            </a:r>
          </a:p>
          <a:p>
            <a:r>
              <a:rPr lang="en-GB" sz="2400"/>
              <a:t>Übergewicht ↑ auf 2 Mrd.</a:t>
            </a:r>
          </a:p>
          <a:p>
            <a:r>
              <a:rPr lang="en-GB" sz="2400"/>
              <a:t>Diabetes ↑ &gt; 400 Mio. </a:t>
            </a:r>
          </a:p>
          <a:p>
            <a:r>
              <a:rPr lang="en-GB" sz="2400"/>
              <a:t>↑ Herzinfarkt, Schlaganfall </a:t>
            </a:r>
          </a:p>
          <a:p>
            <a:endParaRPr lang="en-GB" sz="2400"/>
          </a:p>
          <a:p>
            <a:endParaRPr lang="en-GB" sz="2400"/>
          </a:p>
        </p:txBody>
      </p:sp>
      <p:sp>
        <p:nvSpPr>
          <p:cNvPr id="10" name="Inhaltsplatzhalter 4"/>
          <p:cNvSpPr txBox="1">
            <a:spLocks/>
          </p:cNvSpPr>
          <p:nvPr/>
        </p:nvSpPr>
        <p:spPr>
          <a:xfrm>
            <a:off x="628651" y="2100893"/>
            <a:ext cx="2937710" cy="3465718"/>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None/>
            </a:pPr>
            <a:r>
              <a:rPr lang="en-GB"/>
              <a:t>Verbesserungen für die meisten</a:t>
            </a:r>
          </a:p>
          <a:p>
            <a:r>
              <a:rPr lang="en-GB" sz="2400"/>
              <a:t>Kindersterblichkeit ↓ auf 4%</a:t>
            </a:r>
          </a:p>
          <a:p>
            <a:r>
              <a:rPr lang="en-GB" sz="2400"/>
              <a:t>Lebenserwartung ↑ auf 72 Jahre</a:t>
            </a:r>
          </a:p>
          <a:p>
            <a:r>
              <a:rPr lang="en-GB" sz="2400"/>
              <a:t>Geburtenzahl ↓    auf 2-3 pro Frau</a:t>
            </a:r>
          </a:p>
        </p:txBody>
      </p:sp>
      <p:sp>
        <p:nvSpPr>
          <p:cNvPr id="8" name="Inhaltsplatzhalter 4"/>
          <p:cNvSpPr txBox="1">
            <a:spLocks/>
          </p:cNvSpPr>
          <p:nvPr/>
        </p:nvSpPr>
        <p:spPr>
          <a:xfrm>
            <a:off x="5630485" y="5392320"/>
            <a:ext cx="3454859" cy="1035213"/>
          </a:xfrm>
          <a:prstGeom prst="rect">
            <a:avLst/>
          </a:prstGeom>
          <a:solidFill>
            <a:schemeClr val="bg1">
              <a:alpha val="78000"/>
            </a:schemeClr>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spcBef>
                <a:spcPts val="1200"/>
              </a:spcBef>
              <a:buNone/>
            </a:pPr>
            <a:r>
              <a:rPr lang="en-GB"/>
              <a:t>Pandemien</a:t>
            </a:r>
          </a:p>
          <a:p>
            <a:r>
              <a:rPr lang="en-GB" sz="2400"/>
              <a:t>Influenza, HIV, COVID-19</a:t>
            </a:r>
          </a:p>
        </p:txBody>
      </p:sp>
      <p:sp>
        <p:nvSpPr>
          <p:cNvPr id="11" name="Textfeld 3"/>
          <p:cNvSpPr txBox="1">
            <a:spLocks noChangeArrowheads="1"/>
          </p:cNvSpPr>
          <p:nvPr/>
        </p:nvSpPr>
        <p:spPr bwMode="auto">
          <a:xfrm>
            <a:off x="1927224" y="6382584"/>
            <a:ext cx="3894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lumMod val="50000"/>
                  </a:schemeClr>
                </a:solidFill>
              </a:rPr>
              <a:t>Quelle: Eero Pitkanen</a:t>
            </a:r>
          </a:p>
        </p:txBody>
      </p:sp>
      <p:sp>
        <p:nvSpPr>
          <p:cNvPr id="12" name="Textfeld 3"/>
          <p:cNvSpPr txBox="1">
            <a:spLocks noChangeArrowheads="1"/>
          </p:cNvSpPr>
          <p:nvPr/>
        </p:nvSpPr>
        <p:spPr bwMode="auto">
          <a:xfrm>
            <a:off x="7168688" y="6439506"/>
            <a:ext cx="2057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tx1">
                    <a:lumMod val="75000"/>
                    <a:lumOff val="25000"/>
                  </a:schemeClr>
                </a:solidFill>
              </a:rPr>
              <a:t>Quellen: WHO, FAO</a:t>
            </a:r>
          </a:p>
        </p:txBody>
      </p:sp>
    </p:spTree>
    <p:extLst>
      <p:ext uri="{BB962C8B-B14F-4D97-AF65-F5344CB8AC3E}">
        <p14:creationId xmlns:p14="http://schemas.microsoft.com/office/powerpoint/2010/main" val="65218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uppierung 4"/>
          <p:cNvGrpSpPr>
            <a:grpSpLocks/>
          </p:cNvGrpSpPr>
          <p:nvPr/>
        </p:nvGrpSpPr>
        <p:grpSpPr bwMode="auto">
          <a:xfrm>
            <a:off x="-604838" y="0"/>
            <a:ext cx="9748838" cy="6858000"/>
            <a:chOff x="-605111" y="0"/>
            <a:chExt cx="9749111" cy="6858000"/>
          </a:xfrm>
        </p:grpSpPr>
        <p:pic>
          <p:nvPicPr>
            <p:cNvPr id="61449" name="Bild 2"/>
            <p:cNvPicPr>
              <a:picLocks noChangeAspect="1"/>
            </p:cNvPicPr>
            <p:nvPr/>
          </p:nvPicPr>
          <p:blipFill>
            <a:blip r:embed="rId3">
              <a:extLst>
                <a:ext uri="{28A0092B-C50C-407E-A947-70E740481C1C}">
                  <a14:useLocalDpi xmlns:a14="http://schemas.microsoft.com/office/drawing/2010/main" val="0"/>
                </a:ext>
              </a:extLst>
            </a:blip>
            <a:srcRect l="12079" t="2449" r="51178" b="5724"/>
            <a:stretch>
              <a:fillRect/>
            </a:stretch>
          </p:blipFill>
          <p:spPr bwMode="auto">
            <a:xfrm flipH="1">
              <a:off x="-605111" y="0"/>
              <a:ext cx="376210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Bild 1"/>
            <p:cNvPicPr>
              <a:picLocks noChangeAspect="1"/>
            </p:cNvPicPr>
            <p:nvPr/>
          </p:nvPicPr>
          <p:blipFill>
            <a:blip r:embed="rId3">
              <a:extLst>
                <a:ext uri="{28A0092B-C50C-407E-A947-70E740481C1C}">
                  <a14:useLocalDpi xmlns:a14="http://schemas.microsoft.com/office/drawing/2010/main" val="0"/>
                </a:ext>
              </a:extLst>
            </a:blip>
            <a:srcRect t="6511" r="25172" b="7774"/>
            <a:stretch>
              <a:fillRect/>
            </a:stretch>
          </p:blipFill>
          <p:spPr bwMode="auto">
            <a:xfrm>
              <a:off x="3156995" y="0"/>
              <a:ext cx="59870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42" name="Titel 3"/>
          <p:cNvSpPr>
            <a:spLocks noGrp="1"/>
          </p:cNvSpPr>
          <p:nvPr>
            <p:ph type="title"/>
          </p:nvPr>
        </p:nvSpPr>
        <p:spPr/>
        <p:txBody>
          <a:bodyPr/>
          <a:lstStyle/>
          <a:p>
            <a:r>
              <a:rPr lang="en-GB" altLang="x-none" sz="5400">
                <a:solidFill>
                  <a:schemeClr val="bg1"/>
                </a:solidFill>
              </a:rPr>
              <a:t>Struktur des Vortrags</a:t>
            </a:r>
          </a:p>
        </p:txBody>
      </p:sp>
      <p:sp>
        <p:nvSpPr>
          <p:cNvPr id="6" name="Inhaltsplatzhalter 5"/>
          <p:cNvSpPr>
            <a:spLocks noGrp="1"/>
          </p:cNvSpPr>
          <p:nvPr>
            <p:ph idx="1"/>
          </p:nvPr>
        </p:nvSpPr>
        <p:spPr/>
        <p:txBody>
          <a:bodyPr/>
          <a:lstStyle/>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Was </a:t>
            </a:r>
            <a:r>
              <a:rPr lang="en-GB" sz="3200" err="1" smtClean="0">
                <a:solidFill>
                  <a:schemeClr val="tx1">
                    <a:lumMod val="65000"/>
                    <a:lumOff val="35000"/>
                  </a:schemeClr>
                </a:solidFill>
              </a:rPr>
              <a:t>ist</a:t>
            </a:r>
            <a:r>
              <a:rPr lang="en-GB" sz="3200" smtClean="0">
                <a:solidFill>
                  <a:schemeClr val="tx1">
                    <a:lumMod val="65000"/>
                    <a:lumOff val="35000"/>
                  </a:schemeClr>
                </a:solidFill>
              </a:rPr>
              <a:t> Planetary Health?</a:t>
            </a:r>
          </a:p>
          <a:p>
            <a:pPr marL="514350" indent="-514350" fontAlgn="auto">
              <a:lnSpc>
                <a:spcPct val="100000"/>
              </a:lnSpc>
              <a:spcAft>
                <a:spcPts val="1200"/>
              </a:spcAft>
              <a:buFont typeface="+mj-lt"/>
              <a:buAutoNum type="arabicPeriod"/>
              <a:defRPr/>
            </a:pPr>
            <a:r>
              <a:rPr lang="en-GB" sz="3200" err="1" smtClean="0">
                <a:solidFill>
                  <a:schemeClr val="tx1">
                    <a:lumMod val="65000"/>
                    <a:lumOff val="35000"/>
                  </a:schemeClr>
                </a:solidFill>
              </a:rPr>
              <a:t>Anamnese</a:t>
            </a:r>
            <a:r>
              <a:rPr lang="en-GB" sz="3200" smtClean="0">
                <a:solidFill>
                  <a:schemeClr val="tx1">
                    <a:lumMod val="65000"/>
                    <a:lumOff val="35000"/>
                  </a:schemeClr>
                </a:solidFill>
              </a:rPr>
              <a:t> und </a:t>
            </a:r>
            <a:r>
              <a:rPr lang="en-GB" sz="3200" err="1">
                <a:solidFill>
                  <a:schemeClr val="tx1">
                    <a:lumMod val="65000"/>
                    <a:lumOff val="35000"/>
                  </a:schemeClr>
                </a:solidFill>
              </a:rPr>
              <a:t>B</a:t>
            </a:r>
            <a:r>
              <a:rPr lang="en-GB" sz="3200" err="1" smtClean="0">
                <a:solidFill>
                  <a:schemeClr val="tx1">
                    <a:lumMod val="65000"/>
                    <a:lumOff val="35000"/>
                  </a:schemeClr>
                </a:solidFill>
              </a:rPr>
              <a:t>efunde</a:t>
            </a:r>
            <a:endParaRPr lang="en-GB" sz="3200" smtClean="0">
              <a:solidFill>
                <a:schemeClr val="tx1">
                  <a:lumMod val="65000"/>
                  <a:lumOff val="35000"/>
                </a:schemeClr>
              </a:solidFill>
            </a:endParaRPr>
          </a:p>
          <a:p>
            <a:pPr marL="514350" indent="-514350" fontAlgn="auto">
              <a:lnSpc>
                <a:spcPct val="100000"/>
              </a:lnSpc>
              <a:spcAft>
                <a:spcPts val="1200"/>
              </a:spcAft>
              <a:buFont typeface="+mj-lt"/>
              <a:buAutoNum type="arabicPeriod"/>
              <a:defRPr/>
            </a:pPr>
            <a:r>
              <a:rPr lang="en-GB" sz="3200" smtClean="0">
                <a:solidFill>
                  <a:schemeClr val="bg1"/>
                </a:solidFill>
              </a:rPr>
              <a:t>Diagnose und </a:t>
            </a:r>
            <a:r>
              <a:rPr lang="en-GB" sz="3200" err="1" smtClean="0">
                <a:solidFill>
                  <a:schemeClr val="bg1"/>
                </a:solidFill>
              </a:rPr>
              <a:t>Prognose</a:t>
            </a:r>
            <a:endParaRPr lang="en-GB" sz="3200">
              <a:solidFill>
                <a:schemeClr val="bg1"/>
              </a:solidFill>
            </a:endParaRPr>
          </a:p>
          <a:p>
            <a:pPr marL="514350" indent="-514350" fontAlgn="auto">
              <a:lnSpc>
                <a:spcPct val="100000"/>
              </a:lnSpc>
              <a:spcAft>
                <a:spcPts val="1200"/>
              </a:spcAft>
              <a:buFont typeface="+mj-lt"/>
              <a:buAutoNum type="arabicPeriod"/>
              <a:defRPr/>
            </a:pPr>
            <a:r>
              <a:rPr lang="en-GB" sz="3200" err="1" smtClean="0">
                <a:solidFill>
                  <a:schemeClr val="tx1">
                    <a:lumMod val="65000"/>
                    <a:lumOff val="35000"/>
                  </a:schemeClr>
                </a:solidFill>
              </a:rPr>
              <a:t>Therapie</a:t>
            </a:r>
            <a:r>
              <a:rPr lang="en-GB" sz="3200" smtClean="0">
                <a:solidFill>
                  <a:schemeClr val="tx1">
                    <a:lumMod val="65000"/>
                    <a:lumOff val="35000"/>
                  </a:schemeClr>
                </a:solidFill>
              </a:rPr>
              <a:t>: </a:t>
            </a:r>
            <a:r>
              <a:rPr lang="en-GB" sz="3200" err="1" smtClean="0">
                <a:solidFill>
                  <a:schemeClr val="tx1">
                    <a:lumMod val="65000"/>
                    <a:lumOff val="35000"/>
                  </a:schemeClr>
                </a:solidFill>
              </a:rPr>
              <a:t>kurz</a:t>
            </a:r>
            <a:r>
              <a:rPr lang="en-GB" sz="3200" smtClean="0">
                <a:solidFill>
                  <a:schemeClr val="tx1">
                    <a:lumMod val="65000"/>
                    <a:lumOff val="35000"/>
                  </a:schemeClr>
                </a:solidFill>
              </a:rPr>
              <a:t>-, </a:t>
            </a:r>
            <a:r>
              <a:rPr lang="en-GB" sz="3200" err="1" smtClean="0">
                <a:solidFill>
                  <a:schemeClr val="tx1">
                    <a:lumMod val="65000"/>
                    <a:lumOff val="35000"/>
                  </a:schemeClr>
                </a:solidFill>
              </a:rPr>
              <a:t>mittel</a:t>
            </a:r>
            <a:r>
              <a:rPr lang="en-GB" sz="3200" smtClean="0">
                <a:solidFill>
                  <a:schemeClr val="tx1">
                    <a:lumMod val="65000"/>
                    <a:lumOff val="35000"/>
                  </a:schemeClr>
                </a:solidFill>
              </a:rPr>
              <a:t>- und </a:t>
            </a:r>
            <a:r>
              <a:rPr lang="en-GB" sz="3200" err="1" smtClean="0">
                <a:solidFill>
                  <a:schemeClr val="tx1">
                    <a:lumMod val="65000"/>
                    <a:lumOff val="35000"/>
                  </a:schemeClr>
                </a:solidFill>
              </a:rPr>
              <a:t>langfristig</a:t>
            </a:r>
            <a:endParaRPr lang="en-GB" sz="3200" smtClean="0">
              <a:solidFill>
                <a:schemeClr val="tx1">
                  <a:lumMod val="65000"/>
                  <a:lumOff val="35000"/>
                </a:schemeClr>
              </a:solidFill>
            </a:endParaRPr>
          </a:p>
          <a:p>
            <a:pPr marL="514350" indent="-514350" fontAlgn="auto">
              <a:spcAft>
                <a:spcPts val="0"/>
              </a:spcAft>
              <a:buFont typeface="+mj-lt"/>
              <a:buAutoNum type="arabicPeriod"/>
              <a:defRPr/>
            </a:pPr>
            <a:endParaRPr lang="en-GB">
              <a:solidFill>
                <a:schemeClr val="bg1"/>
              </a:solidFill>
            </a:endParaRPr>
          </a:p>
        </p:txBody>
      </p:sp>
      <p:grpSp>
        <p:nvGrpSpPr>
          <p:cNvPr id="61444" name="Gruppierung 6"/>
          <p:cNvGrpSpPr>
            <a:grpSpLocks/>
          </p:cNvGrpSpPr>
          <p:nvPr/>
        </p:nvGrpSpPr>
        <p:grpSpPr bwMode="auto">
          <a:xfrm>
            <a:off x="6243638" y="1397000"/>
            <a:ext cx="1724025" cy="2171700"/>
            <a:chOff x="6397257" y="1257299"/>
            <a:chExt cx="1723787" cy="2171700"/>
          </a:xfrm>
        </p:grpSpPr>
        <p:pic>
          <p:nvPicPr>
            <p:cNvPr id="61446" name="Bild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257" y="1257299"/>
              <a:ext cx="17237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7463910" y="1284287"/>
              <a:ext cx="226981" cy="1508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p:cNvSpPr/>
            <p:nvPr/>
          </p:nvSpPr>
          <p:spPr>
            <a:xfrm>
              <a:off x="7140104" y="1271587"/>
              <a:ext cx="238092" cy="1333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61445" name="Textfeld 4"/>
          <p:cNvSpPr txBox="1">
            <a:spLocks noChangeArrowheads="1"/>
          </p:cNvSpPr>
          <p:nvPr/>
        </p:nvSpPr>
        <p:spPr bwMode="auto">
          <a:xfrm>
            <a:off x="7881938" y="6572250"/>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el 1"/>
          <p:cNvSpPr>
            <a:spLocks noGrp="1"/>
          </p:cNvSpPr>
          <p:nvPr>
            <p:ph type="title"/>
          </p:nvPr>
        </p:nvSpPr>
        <p:spPr>
          <a:xfrm>
            <a:off x="628650" y="365125"/>
            <a:ext cx="7886700" cy="1011238"/>
          </a:xfrm>
        </p:spPr>
        <p:txBody>
          <a:bodyPr/>
          <a:lstStyle/>
          <a:p>
            <a:r>
              <a:rPr lang="en-GB" altLang="x-none"/>
              <a:t>Planetare Grenzen</a:t>
            </a:r>
          </a:p>
        </p:txBody>
      </p:sp>
      <p:pic>
        <p:nvPicPr>
          <p:cNvPr id="67586"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2975" y="1562100"/>
            <a:ext cx="7410450"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6169025" y="1192213"/>
            <a:ext cx="2705100" cy="369887"/>
          </a:xfrm>
          <a:prstGeom prst="rect">
            <a:avLst/>
          </a:prstGeom>
          <a:noFill/>
        </p:spPr>
        <p:txBody>
          <a:bodyPr wrap="none">
            <a:spAutoFit/>
          </a:bodyPr>
          <a:lstStyle/>
          <a:p>
            <a:pPr eaLnBrk="1" fontAlgn="auto" hangingPunct="1">
              <a:spcBef>
                <a:spcPts val="0"/>
              </a:spcBef>
              <a:spcAft>
                <a:spcPts val="0"/>
              </a:spcAft>
              <a:defRPr/>
            </a:pPr>
            <a:r>
              <a:rPr lang="en-GB">
                <a:solidFill>
                  <a:schemeClr val="tx1">
                    <a:lumMod val="50000"/>
                    <a:lumOff val="50000"/>
                  </a:schemeClr>
                </a:solidFill>
                <a:latin typeface="+mn-lt"/>
              </a:rPr>
              <a:t>Steffen et al., Science 2015</a:t>
            </a:r>
          </a:p>
        </p:txBody>
      </p:sp>
    </p:spTree>
    <p:extLst>
      <p:ext uri="{BB962C8B-B14F-4D97-AF65-F5344CB8AC3E}">
        <p14:creationId xmlns:p14="http://schemas.microsoft.com/office/powerpoint/2010/main" val="1744365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3" name="Gruppierung 6"/>
          <p:cNvGrpSpPr>
            <a:grpSpLocks/>
          </p:cNvGrpSpPr>
          <p:nvPr/>
        </p:nvGrpSpPr>
        <p:grpSpPr bwMode="auto">
          <a:xfrm>
            <a:off x="-604838" y="0"/>
            <a:ext cx="9748838" cy="6858000"/>
            <a:chOff x="-605111" y="0"/>
            <a:chExt cx="9749111" cy="6858000"/>
          </a:xfrm>
        </p:grpSpPr>
        <p:pic>
          <p:nvPicPr>
            <p:cNvPr id="8201" name="Bild 2"/>
            <p:cNvPicPr>
              <a:picLocks noChangeAspect="1"/>
            </p:cNvPicPr>
            <p:nvPr/>
          </p:nvPicPr>
          <p:blipFill>
            <a:blip r:embed="rId3">
              <a:extLst>
                <a:ext uri="{28A0092B-C50C-407E-A947-70E740481C1C}">
                  <a14:useLocalDpi xmlns:a14="http://schemas.microsoft.com/office/drawing/2010/main" val="0"/>
                </a:ext>
              </a:extLst>
            </a:blip>
            <a:srcRect l="12079" t="2449" r="51178" b="5724"/>
            <a:stretch>
              <a:fillRect/>
            </a:stretch>
          </p:blipFill>
          <p:spPr bwMode="auto">
            <a:xfrm flipH="1">
              <a:off x="-605111" y="0"/>
              <a:ext cx="376210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Bild 1"/>
            <p:cNvPicPr>
              <a:picLocks noChangeAspect="1"/>
            </p:cNvPicPr>
            <p:nvPr/>
          </p:nvPicPr>
          <p:blipFill>
            <a:blip r:embed="rId3">
              <a:extLst>
                <a:ext uri="{28A0092B-C50C-407E-A947-70E740481C1C}">
                  <a14:useLocalDpi xmlns:a14="http://schemas.microsoft.com/office/drawing/2010/main" val="0"/>
                </a:ext>
              </a:extLst>
            </a:blip>
            <a:srcRect t="6511" r="25172" b="7774"/>
            <a:stretch>
              <a:fillRect/>
            </a:stretch>
          </p:blipFill>
          <p:spPr bwMode="auto">
            <a:xfrm>
              <a:off x="3156995" y="0"/>
              <a:ext cx="59870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4" name="Titel 3"/>
          <p:cNvSpPr>
            <a:spLocks noGrp="1"/>
          </p:cNvSpPr>
          <p:nvPr>
            <p:ph type="title"/>
          </p:nvPr>
        </p:nvSpPr>
        <p:spPr/>
        <p:txBody>
          <a:bodyPr/>
          <a:lstStyle/>
          <a:p>
            <a:r>
              <a:rPr lang="en-GB" altLang="x-none" sz="5400">
                <a:solidFill>
                  <a:schemeClr val="bg1"/>
                </a:solidFill>
              </a:rPr>
              <a:t>Struktur des Vortrags</a:t>
            </a:r>
          </a:p>
        </p:txBody>
      </p:sp>
      <p:sp>
        <p:nvSpPr>
          <p:cNvPr id="8195" name="Inhaltsplatzhalter 5"/>
          <p:cNvSpPr>
            <a:spLocks noGrp="1"/>
          </p:cNvSpPr>
          <p:nvPr>
            <p:ph idx="1"/>
          </p:nvPr>
        </p:nvSpPr>
        <p:spPr bwMode="auto"/>
        <p:txBody>
          <a:bodyPr wrap="square" numCol="1" anchor="t" anchorCtr="0" compatLnSpc="1">
            <a:prstTxWarp prst="textNoShape">
              <a:avLst/>
            </a:prstTxWarp>
          </a:bodyPr>
          <a:lstStyle/>
          <a:p>
            <a:pPr marL="514350" indent="-514350">
              <a:lnSpc>
                <a:spcPct val="100000"/>
              </a:lnSpc>
              <a:spcAft>
                <a:spcPts val="1200"/>
              </a:spcAft>
              <a:buFont typeface="Calibri Light" charset="0"/>
              <a:buAutoNum type="arabicPeriod"/>
            </a:pPr>
            <a:r>
              <a:rPr lang="en-GB" altLang="x-none" sz="3200">
                <a:solidFill>
                  <a:schemeClr val="bg1"/>
                </a:solidFill>
              </a:rPr>
              <a:t>Was ist Planetary Health?</a:t>
            </a:r>
          </a:p>
          <a:p>
            <a:pPr marL="514350" indent="-514350">
              <a:lnSpc>
                <a:spcPct val="100000"/>
              </a:lnSpc>
              <a:spcAft>
                <a:spcPts val="1200"/>
              </a:spcAft>
              <a:buFont typeface="Calibri Light" charset="0"/>
              <a:buAutoNum type="arabicPeriod"/>
            </a:pPr>
            <a:r>
              <a:rPr lang="en-GB" altLang="x-none" sz="3200">
                <a:solidFill>
                  <a:schemeClr val="bg1"/>
                </a:solidFill>
              </a:rPr>
              <a:t>Anamnese und Befunde</a:t>
            </a:r>
          </a:p>
          <a:p>
            <a:pPr marL="514350" indent="-514350">
              <a:lnSpc>
                <a:spcPct val="100000"/>
              </a:lnSpc>
              <a:spcAft>
                <a:spcPts val="1200"/>
              </a:spcAft>
              <a:buFont typeface="Calibri Light" charset="0"/>
              <a:buAutoNum type="arabicPeriod"/>
            </a:pPr>
            <a:r>
              <a:rPr lang="en-GB" altLang="x-none" sz="3200">
                <a:solidFill>
                  <a:schemeClr val="bg1"/>
                </a:solidFill>
              </a:rPr>
              <a:t>Diagnose und Prognose</a:t>
            </a:r>
          </a:p>
          <a:p>
            <a:pPr marL="514350" indent="-514350">
              <a:lnSpc>
                <a:spcPct val="100000"/>
              </a:lnSpc>
              <a:spcAft>
                <a:spcPts val="1200"/>
              </a:spcAft>
              <a:buFont typeface="Calibri Light" charset="0"/>
              <a:buAutoNum type="arabicPeriod"/>
            </a:pPr>
            <a:r>
              <a:rPr lang="en-GB" altLang="x-none" sz="3200">
                <a:solidFill>
                  <a:schemeClr val="bg1"/>
                </a:solidFill>
              </a:rPr>
              <a:t>Therapie: kurz-, mittel- und langfristig</a:t>
            </a:r>
          </a:p>
          <a:p>
            <a:pPr marL="514350" indent="-514350">
              <a:buFont typeface="Calibri Light" charset="0"/>
              <a:buAutoNum type="arabicPeriod"/>
            </a:pPr>
            <a:endParaRPr lang="en-GB" altLang="x-none">
              <a:solidFill>
                <a:schemeClr val="bg1"/>
              </a:solidFill>
            </a:endParaRPr>
          </a:p>
        </p:txBody>
      </p:sp>
      <p:grpSp>
        <p:nvGrpSpPr>
          <p:cNvPr id="11" name="Gruppierung 10"/>
          <p:cNvGrpSpPr>
            <a:grpSpLocks/>
          </p:cNvGrpSpPr>
          <p:nvPr/>
        </p:nvGrpSpPr>
        <p:grpSpPr bwMode="auto">
          <a:xfrm>
            <a:off x="6243638" y="1397000"/>
            <a:ext cx="1724025" cy="2171700"/>
            <a:chOff x="6397257" y="1257299"/>
            <a:chExt cx="1723787" cy="2171700"/>
          </a:xfrm>
        </p:grpSpPr>
        <p:pic>
          <p:nvPicPr>
            <p:cNvPr id="8198"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257" y="1257299"/>
              <a:ext cx="17237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7463910" y="1284287"/>
              <a:ext cx="226981" cy="1508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p:cNvSpPr/>
            <p:nvPr/>
          </p:nvSpPr>
          <p:spPr>
            <a:xfrm>
              <a:off x="7140104" y="1271587"/>
              <a:ext cx="238092" cy="1333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8197" name="Textfeld 4"/>
          <p:cNvSpPr txBox="1">
            <a:spLocks noChangeArrowheads="1"/>
          </p:cNvSpPr>
          <p:nvPr/>
        </p:nvSpPr>
        <p:spPr bwMode="auto">
          <a:xfrm>
            <a:off x="7881938" y="6572250"/>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el 1"/>
          <p:cNvSpPr>
            <a:spLocks noGrp="1"/>
          </p:cNvSpPr>
          <p:nvPr>
            <p:ph type="title"/>
          </p:nvPr>
        </p:nvSpPr>
        <p:spPr>
          <a:xfrm>
            <a:off x="1971675" y="668338"/>
            <a:ext cx="3440113" cy="977900"/>
          </a:xfrm>
          <a:ln w="19050">
            <a:solidFill>
              <a:schemeClr val="tx1"/>
            </a:solidFill>
            <a:miter lim="800000"/>
            <a:headEnd/>
            <a:tailEnd/>
          </a:ln>
        </p:spPr>
        <p:txBody>
          <a:bodyPr/>
          <a:lstStyle/>
          <a:p>
            <a:r>
              <a:rPr lang="en-GB" altLang="x-none"/>
              <a:t>Kippelemente</a:t>
            </a:r>
          </a:p>
        </p:txBody>
      </p:sp>
      <p:sp>
        <p:nvSpPr>
          <p:cNvPr id="3" name="Inhaltsplatzhalter 2"/>
          <p:cNvSpPr>
            <a:spLocks noGrp="1"/>
          </p:cNvSpPr>
          <p:nvPr>
            <p:ph idx="1"/>
          </p:nvPr>
        </p:nvSpPr>
        <p:spPr>
          <a:xfrm>
            <a:off x="628650" y="1825625"/>
            <a:ext cx="8029575" cy="4660900"/>
          </a:xfrm>
        </p:spPr>
        <p:txBody>
          <a:bodyPr/>
          <a:lstStyle/>
          <a:p>
            <a:pPr marL="0" indent="0" fontAlgn="auto">
              <a:spcAft>
                <a:spcPts val="0"/>
              </a:spcAft>
              <a:buFont typeface="Arial"/>
              <a:buNone/>
              <a:defRPr/>
            </a:pPr>
            <a:r>
              <a:rPr lang="en-GB" err="1" smtClean="0"/>
              <a:t>Nicht-lineare Veränderungen</a:t>
            </a:r>
          </a:p>
          <a:p>
            <a:pPr marL="0" indent="0" fontAlgn="auto">
              <a:spcAft>
                <a:spcPts val="0"/>
              </a:spcAft>
              <a:buFont typeface="Arial"/>
              <a:buNone/>
              <a:defRPr/>
            </a:pPr>
            <a:r>
              <a:rPr lang="en-GB" err="1" smtClean="0"/>
              <a:t>Selbstverstärkende</a:t>
            </a:r>
            <a:r>
              <a:rPr lang="en-GB" smtClean="0"/>
              <a:t> </a:t>
            </a:r>
            <a:r>
              <a:rPr lang="en-GB" err="1"/>
              <a:t>Rückkopplungen</a:t>
            </a:r>
            <a:r>
              <a:rPr lang="en-GB" sz="1800" smtClean="0">
                <a:sym typeface="Wingdings"/>
              </a:rPr>
              <a:t> </a:t>
            </a:r>
            <a:endParaRPr lang="en-GB" sz="1800" smtClean="0"/>
          </a:p>
          <a:p>
            <a:pPr fontAlgn="auto">
              <a:spcAft>
                <a:spcPts val="0"/>
              </a:spcAft>
              <a:buFont typeface="Arial"/>
              <a:buChar char="•"/>
              <a:defRPr/>
            </a:pPr>
            <a:endParaRPr lang="en-GB"/>
          </a:p>
        </p:txBody>
      </p:sp>
      <p:pic>
        <p:nvPicPr>
          <p:cNvPr id="69635"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0"/>
            <a:ext cx="28289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80822">
            <a:off x="357188" y="-342900"/>
            <a:ext cx="30210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7" name="Gruppierung 5"/>
          <p:cNvGrpSpPr>
            <a:grpSpLocks/>
          </p:cNvGrpSpPr>
          <p:nvPr/>
        </p:nvGrpSpPr>
        <p:grpSpPr bwMode="auto">
          <a:xfrm>
            <a:off x="-11113" y="2843213"/>
            <a:ext cx="4613276" cy="1982787"/>
            <a:chOff x="-10909" y="2844002"/>
            <a:chExt cx="4613743" cy="1981779"/>
          </a:xfrm>
        </p:grpSpPr>
        <p:pic>
          <p:nvPicPr>
            <p:cNvPr id="69650" name="Bild 6"/>
            <p:cNvPicPr>
              <a:picLocks noChangeAspect="1"/>
            </p:cNvPicPr>
            <p:nvPr/>
          </p:nvPicPr>
          <p:blipFill>
            <a:blip r:embed="rId5">
              <a:extLst>
                <a:ext uri="{28A0092B-C50C-407E-A947-70E740481C1C}">
                  <a14:useLocalDpi xmlns:a14="http://schemas.microsoft.com/office/drawing/2010/main" val="0"/>
                </a:ext>
              </a:extLst>
            </a:blip>
            <a:srcRect t="34315" b="847"/>
            <a:stretch>
              <a:fillRect/>
            </a:stretch>
          </p:blipFill>
          <p:spPr bwMode="auto">
            <a:xfrm>
              <a:off x="-1" y="2844002"/>
              <a:ext cx="4602835" cy="198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1" name="Textfeld 11"/>
            <p:cNvSpPr txBox="1">
              <a:spLocks noChangeArrowheads="1"/>
            </p:cNvSpPr>
            <p:nvPr/>
          </p:nvSpPr>
          <p:spPr bwMode="auto">
            <a:xfrm>
              <a:off x="-10909" y="2993540"/>
              <a:ext cx="4602832" cy="83099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lvl="1" eaLnBrk="1" hangingPunct="1"/>
              <a:r>
                <a:rPr lang="en-GB" altLang="x-none" sz="2400"/>
                <a:t>Schmelzende Arktis </a:t>
              </a:r>
              <a:r>
                <a:rPr lang="en-GB" altLang="x-none" sz="2400">
                  <a:sym typeface="Wingdings" charset="2"/>
                </a:rPr>
                <a:t> weniger Reflektion der Sonneneinstrahlung</a:t>
              </a:r>
            </a:p>
          </p:txBody>
        </p:sp>
      </p:grpSp>
      <p:grpSp>
        <p:nvGrpSpPr>
          <p:cNvPr id="69638" name="Gruppierung 12"/>
          <p:cNvGrpSpPr>
            <a:grpSpLocks/>
          </p:cNvGrpSpPr>
          <p:nvPr/>
        </p:nvGrpSpPr>
        <p:grpSpPr bwMode="auto">
          <a:xfrm>
            <a:off x="4598988" y="2828925"/>
            <a:ext cx="4589462" cy="2055813"/>
            <a:chOff x="4598334" y="2828925"/>
            <a:chExt cx="4590485" cy="2056457"/>
          </a:xfrm>
        </p:grpSpPr>
        <p:pic>
          <p:nvPicPr>
            <p:cNvPr id="69647" name="Bild 7"/>
            <p:cNvPicPr>
              <a:picLocks noChangeAspect="1"/>
            </p:cNvPicPr>
            <p:nvPr/>
          </p:nvPicPr>
          <p:blipFill>
            <a:blip r:embed="rId6">
              <a:extLst>
                <a:ext uri="{28A0092B-C50C-407E-A947-70E740481C1C}">
                  <a14:useLocalDpi xmlns:a14="http://schemas.microsoft.com/office/drawing/2010/main" val="0"/>
                </a:ext>
              </a:extLst>
            </a:blip>
            <a:srcRect t="17014" b="16760"/>
            <a:stretch>
              <a:fillRect/>
            </a:stretch>
          </p:blipFill>
          <p:spPr bwMode="auto">
            <a:xfrm>
              <a:off x="4602834" y="2828925"/>
              <a:ext cx="4581518" cy="199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8" name="Rechteck 8"/>
            <p:cNvSpPr>
              <a:spLocks noChangeArrowheads="1"/>
            </p:cNvSpPr>
            <p:nvPr/>
          </p:nvSpPr>
          <p:spPr bwMode="auto">
            <a:xfrm>
              <a:off x="4602832" y="4423717"/>
              <a:ext cx="4055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 </a:t>
              </a:r>
            </a:p>
            <a:p>
              <a:pPr eaLnBrk="1" hangingPunct="1"/>
              <a:r>
                <a:rPr lang="de-DE" altLang="x-none" sz="1200">
                  <a:solidFill>
                    <a:schemeClr val="bg1"/>
                  </a:solidFill>
                </a:rPr>
                <a:t>Quelle: : www.grida.no/resources/3953, GRID, Peter Prokosch</a:t>
              </a:r>
            </a:p>
          </p:txBody>
        </p:sp>
        <p:sp>
          <p:nvSpPr>
            <p:cNvPr id="69649" name="Textfeld 14"/>
            <p:cNvSpPr txBox="1">
              <a:spLocks noChangeArrowheads="1"/>
            </p:cNvSpPr>
            <p:nvPr/>
          </p:nvSpPr>
          <p:spPr bwMode="auto">
            <a:xfrm>
              <a:off x="4598334" y="3000848"/>
              <a:ext cx="4590485" cy="83099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lvl="1" eaLnBrk="1" hangingPunct="1"/>
              <a:r>
                <a:rPr lang="en-GB" altLang="x-none" sz="2400"/>
                <a:t> </a:t>
              </a:r>
              <a:r>
                <a:rPr lang="en-GB" altLang="x-none" sz="2400">
                  <a:sym typeface="Wingdings" charset="2"/>
                </a:rPr>
                <a:t>Auftauen des Permafrost </a:t>
              </a:r>
            </a:p>
            <a:p>
              <a:pPr marL="0" lvl="1" eaLnBrk="1" hangingPunct="1"/>
              <a:r>
                <a:rPr lang="en-GB" altLang="x-none" sz="2400">
                  <a:sym typeface="Wingdings" charset="2"/>
                </a:rPr>
                <a:t> Freisetzung von Methan</a:t>
              </a:r>
            </a:p>
          </p:txBody>
        </p:sp>
      </p:grpSp>
      <p:grpSp>
        <p:nvGrpSpPr>
          <p:cNvPr id="69639" name="Gruppierung 13"/>
          <p:cNvGrpSpPr>
            <a:grpSpLocks/>
          </p:cNvGrpSpPr>
          <p:nvPr/>
        </p:nvGrpSpPr>
        <p:grpSpPr bwMode="auto">
          <a:xfrm>
            <a:off x="4583113" y="4819650"/>
            <a:ext cx="4884737" cy="2071688"/>
            <a:chOff x="4582975" y="4819185"/>
            <a:chExt cx="4885603" cy="2072001"/>
          </a:xfrm>
        </p:grpSpPr>
        <p:pic>
          <p:nvPicPr>
            <p:cNvPr id="69644" name="Bild 9"/>
            <p:cNvPicPr>
              <a:picLocks noChangeAspect="1"/>
            </p:cNvPicPr>
            <p:nvPr/>
          </p:nvPicPr>
          <p:blipFill>
            <a:blip r:embed="rId7">
              <a:extLst>
                <a:ext uri="{28A0092B-C50C-407E-A947-70E740481C1C}">
                  <a14:useLocalDpi xmlns:a14="http://schemas.microsoft.com/office/drawing/2010/main" val="0"/>
                </a:ext>
              </a:extLst>
            </a:blip>
            <a:srcRect t="13620" b="22156"/>
            <a:stretch>
              <a:fillRect/>
            </a:stretch>
          </p:blipFill>
          <p:spPr bwMode="auto">
            <a:xfrm>
              <a:off x="4602833" y="4819185"/>
              <a:ext cx="4581519" cy="2041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5" name="Textfeld 16"/>
            <p:cNvSpPr txBox="1">
              <a:spLocks noChangeArrowheads="1"/>
            </p:cNvSpPr>
            <p:nvPr/>
          </p:nvSpPr>
          <p:spPr bwMode="auto">
            <a:xfrm>
              <a:off x="4582975" y="6037042"/>
              <a:ext cx="4602832" cy="83099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lvl="1" eaLnBrk="1" hangingPunct="1"/>
              <a:r>
                <a:rPr lang="en-GB" altLang="x-none" sz="2400">
                  <a:sym typeface="Wingdings" charset="2"/>
                </a:rPr>
                <a:t>Abtauen von Festlandeis </a:t>
              </a:r>
            </a:p>
            <a:p>
              <a:pPr marL="0" lvl="1" eaLnBrk="1" hangingPunct="1"/>
              <a:r>
                <a:rPr lang="en-GB" altLang="x-none" sz="2400">
                  <a:sym typeface="Wingdings" charset="2"/>
                </a:rPr>
                <a:t> Meeresspiegelanstieg</a:t>
              </a:r>
            </a:p>
          </p:txBody>
        </p:sp>
        <p:sp>
          <p:nvSpPr>
            <p:cNvPr id="69646" name="Rechteck 17"/>
            <p:cNvSpPr>
              <a:spLocks noChangeArrowheads="1"/>
            </p:cNvSpPr>
            <p:nvPr/>
          </p:nvSpPr>
          <p:spPr bwMode="auto">
            <a:xfrm>
              <a:off x="7847870" y="6583409"/>
              <a:ext cx="16207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400"/>
                <a:t>     </a:t>
              </a:r>
              <a:r>
                <a:rPr lang="de-DE" altLang="x-none" sz="1200"/>
                <a:t>Quelle: Pixabay</a:t>
              </a:r>
            </a:p>
          </p:txBody>
        </p:sp>
      </p:grpSp>
      <p:grpSp>
        <p:nvGrpSpPr>
          <p:cNvPr id="69640" name="Gruppierung 19"/>
          <p:cNvGrpSpPr>
            <a:grpSpLocks/>
          </p:cNvGrpSpPr>
          <p:nvPr/>
        </p:nvGrpSpPr>
        <p:grpSpPr bwMode="auto">
          <a:xfrm>
            <a:off x="-9525" y="4649788"/>
            <a:ext cx="4737100" cy="2220912"/>
            <a:chOff x="-8965" y="4650136"/>
            <a:chExt cx="4737168" cy="2220121"/>
          </a:xfrm>
        </p:grpSpPr>
        <p:pic>
          <p:nvPicPr>
            <p:cNvPr id="69641" name="Bild 10"/>
            <p:cNvPicPr>
              <a:picLocks noChangeAspect="1"/>
            </p:cNvPicPr>
            <p:nvPr/>
          </p:nvPicPr>
          <p:blipFill>
            <a:blip r:embed="rId8">
              <a:extLst>
                <a:ext uri="{28A0092B-C50C-407E-A947-70E740481C1C}">
                  <a14:useLocalDpi xmlns:a14="http://schemas.microsoft.com/office/drawing/2010/main" val="0"/>
                </a:ext>
              </a:extLst>
            </a:blip>
            <a:srcRect t="12695" b="20763"/>
            <a:stretch>
              <a:fillRect/>
            </a:stretch>
          </p:blipFill>
          <p:spPr bwMode="auto">
            <a:xfrm>
              <a:off x="1927" y="4820149"/>
              <a:ext cx="4600908" cy="203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Textfeld 15"/>
            <p:cNvSpPr txBox="1">
              <a:spLocks noChangeArrowheads="1"/>
            </p:cNvSpPr>
            <p:nvPr/>
          </p:nvSpPr>
          <p:spPr bwMode="auto">
            <a:xfrm>
              <a:off x="-8965" y="6039260"/>
              <a:ext cx="4602832" cy="830997"/>
            </a:xfrm>
            <a:prstGeom prst="rect">
              <a:avLst/>
            </a:prstGeom>
            <a:solidFill>
              <a:schemeClr val="bg1">
                <a:alpha val="5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charset="0"/>
                </a:defRPr>
              </a:lvl1pPr>
              <a:lvl2pPr>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marL="0" lvl="1" eaLnBrk="1" hangingPunct="1"/>
              <a:r>
                <a:rPr lang="en-GB" altLang="x-none" sz="2400"/>
                <a:t>Waldsterben </a:t>
              </a:r>
              <a:r>
                <a:rPr lang="en-GB" altLang="x-none" sz="2400">
                  <a:sym typeface="Wingdings" charset="2"/>
                </a:rPr>
                <a:t></a:t>
              </a:r>
              <a:r>
                <a:rPr lang="en-GB" altLang="x-none" sz="2400"/>
                <a:t> Freisetzung von CO2 statt Aufnahme von CO2</a:t>
              </a:r>
            </a:p>
          </p:txBody>
        </p:sp>
        <p:sp>
          <p:nvSpPr>
            <p:cNvPr id="69643" name="Rechteck 18"/>
            <p:cNvSpPr>
              <a:spLocks noChangeArrowheads="1"/>
            </p:cNvSpPr>
            <p:nvPr/>
          </p:nvSpPr>
          <p:spPr bwMode="auto">
            <a:xfrm>
              <a:off x="3425204" y="4650136"/>
              <a:ext cx="13029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 Quellen: Pixabay</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179909"/>
            <a:ext cx="7886700" cy="1363883"/>
          </a:xfrm>
        </p:spPr>
        <p:txBody>
          <a:bodyPr>
            <a:normAutofit/>
          </a:bodyPr>
          <a:lstStyle/>
          <a:p>
            <a:r>
              <a:rPr lang="en-GB" sz="4000" smtClean="0"/>
              <a:t>Prognose: Klimaszenarien </a:t>
            </a:r>
            <a:br>
              <a:rPr lang="en-GB" sz="4000" smtClean="0"/>
            </a:br>
            <a:r>
              <a:rPr lang="en-GB" sz="2800" smtClean="0"/>
              <a:t>(basierend auf </a:t>
            </a:r>
            <a:r>
              <a:rPr lang="en-GB" sz="2800"/>
              <a:t>IPCC)</a:t>
            </a:r>
          </a:p>
        </p:txBody>
      </p:sp>
      <p:pic>
        <p:nvPicPr>
          <p:cNvPr id="8" name="Inhaltsplatzhalt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2693" y="4683837"/>
            <a:ext cx="1289050" cy="644525"/>
          </a:xfrm>
        </p:spPr>
      </p:pic>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35" y="5328362"/>
            <a:ext cx="1322008" cy="1303417"/>
          </a:xfrm>
          <a:prstGeom prst="rect">
            <a:avLst/>
          </a:prstGeom>
        </p:spPr>
      </p:pic>
      <p:sp>
        <p:nvSpPr>
          <p:cNvPr id="24" name="Textfeld 23"/>
          <p:cNvSpPr txBox="1"/>
          <p:nvPr/>
        </p:nvSpPr>
        <p:spPr>
          <a:xfrm>
            <a:off x="1170591" y="1665001"/>
            <a:ext cx="994183" cy="461665"/>
          </a:xfrm>
          <a:prstGeom prst="rect">
            <a:avLst/>
          </a:prstGeom>
          <a:noFill/>
          <a:ln>
            <a:solidFill>
              <a:schemeClr val="tx1"/>
            </a:solidFill>
          </a:ln>
        </p:spPr>
        <p:txBody>
          <a:bodyPr wrap="none" rtlCol="0">
            <a:spAutoFit/>
          </a:bodyPr>
          <a:lstStyle/>
          <a:p>
            <a:r>
              <a:rPr lang="en-GB" sz="2400"/>
              <a:t>+1,5°C</a:t>
            </a:r>
          </a:p>
        </p:txBody>
      </p:sp>
      <p:grpSp>
        <p:nvGrpSpPr>
          <p:cNvPr id="32" name="Gruppierung 31"/>
          <p:cNvGrpSpPr/>
          <p:nvPr/>
        </p:nvGrpSpPr>
        <p:grpSpPr>
          <a:xfrm>
            <a:off x="674229" y="3086100"/>
            <a:ext cx="1887055" cy="1775532"/>
            <a:chOff x="674229" y="3086100"/>
            <a:chExt cx="1887055" cy="1775532"/>
          </a:xfrm>
        </p:grpSpPr>
        <p:grpSp>
          <p:nvGrpSpPr>
            <p:cNvPr id="13" name="Gruppierung 12"/>
            <p:cNvGrpSpPr/>
            <p:nvPr/>
          </p:nvGrpSpPr>
          <p:grpSpPr>
            <a:xfrm>
              <a:off x="807118" y="3086100"/>
              <a:ext cx="1597025" cy="1597737"/>
              <a:chOff x="5003800" y="2058989"/>
              <a:chExt cx="2438400" cy="2624848"/>
            </a:xfrm>
          </p:grpSpPr>
          <p:sp>
            <p:nvSpPr>
              <p:cNvPr id="11" name="Trapez 10"/>
              <p:cNvSpPr/>
              <p:nvPr/>
            </p:nvSpPr>
            <p:spPr>
              <a:xfrm>
                <a:off x="5003800" y="2590800"/>
                <a:ext cx="2438400" cy="2093037"/>
              </a:xfrm>
              <a:prstGeom prst="trapezoid">
                <a:avLst>
                  <a:gd name="adj" fmla="val 328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ng 11"/>
              <p:cNvSpPr/>
              <p:nvPr/>
            </p:nvSpPr>
            <p:spPr>
              <a:xfrm>
                <a:off x="5924550" y="2058989"/>
                <a:ext cx="596900" cy="531811"/>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9" name="Textfeld 28"/>
            <p:cNvSpPr txBox="1"/>
            <p:nvPr/>
          </p:nvSpPr>
          <p:spPr>
            <a:xfrm>
              <a:off x="674229" y="3245805"/>
              <a:ext cx="1887055" cy="1615827"/>
            </a:xfrm>
            <a:prstGeom prst="rect">
              <a:avLst/>
            </a:prstGeom>
            <a:noFill/>
          </p:spPr>
          <p:txBody>
            <a:bodyPr wrap="none" rtlCol="0">
              <a:spAutoFit/>
            </a:bodyPr>
            <a:lstStyle/>
            <a:p>
              <a:pPr algn="ctr"/>
              <a:endParaRPr lang="en-GB" sz="1100" b="1">
                <a:solidFill>
                  <a:schemeClr val="bg1"/>
                </a:solidFill>
              </a:endParaRPr>
            </a:p>
            <a:p>
              <a:pPr algn="ctr"/>
              <a:r>
                <a:rPr lang="en-GB" sz="1100" b="1">
                  <a:solidFill>
                    <a:schemeClr val="bg1"/>
                  </a:solidFill>
                </a:rPr>
                <a:t>Missernten</a:t>
              </a:r>
            </a:p>
            <a:p>
              <a:pPr algn="ctr"/>
              <a:r>
                <a:rPr lang="en-GB" sz="1100" b="1">
                  <a:solidFill>
                    <a:schemeClr val="bg1"/>
                  </a:solidFill>
                </a:rPr>
                <a:t>Wasserstress</a:t>
              </a:r>
            </a:p>
            <a:p>
              <a:pPr algn="ctr"/>
              <a:r>
                <a:rPr lang="en-GB" sz="1100" b="1">
                  <a:solidFill>
                    <a:schemeClr val="bg1"/>
                  </a:solidFill>
                </a:rPr>
                <a:t>Korallensterben</a:t>
              </a:r>
            </a:p>
            <a:p>
              <a:pPr algn="ctr"/>
              <a:r>
                <a:rPr lang="en-GB" sz="1100" b="1">
                  <a:solidFill>
                    <a:schemeClr val="bg1"/>
                  </a:solidFill>
                </a:rPr>
                <a:t>Extremereignisse </a:t>
              </a:r>
            </a:p>
            <a:p>
              <a:pPr algn="ctr"/>
              <a:r>
                <a:rPr lang="en-GB" sz="1100" b="1">
                  <a:solidFill>
                    <a:schemeClr val="bg1"/>
                  </a:solidFill>
                </a:rPr>
                <a:t>(Hitze, Flut, Dürre)</a:t>
              </a:r>
            </a:p>
            <a:p>
              <a:pPr algn="ctr"/>
              <a:r>
                <a:rPr lang="en-GB" sz="1100" b="1">
                  <a:solidFill>
                    <a:schemeClr val="bg1"/>
                  </a:solidFill>
                </a:rPr>
                <a:t>Meerespiegelanstieg</a:t>
              </a:r>
            </a:p>
            <a:p>
              <a:pPr algn="ctr"/>
              <a:r>
                <a:rPr lang="en-GB" sz="1100" b="1">
                  <a:solidFill>
                    <a:schemeClr val="bg1"/>
                  </a:solidFill>
                </a:rPr>
                <a:t>Verlust von Ökosystemen</a:t>
              </a:r>
            </a:p>
            <a:p>
              <a:endParaRPr lang="en-GB" sz="1100" b="1">
                <a:solidFill>
                  <a:schemeClr val="bg1"/>
                </a:solidFill>
              </a:endParaRPr>
            </a:p>
          </p:txBody>
        </p:sp>
      </p:grpSp>
      <p:sp>
        <p:nvSpPr>
          <p:cNvPr id="33" name="Gewitterblitz 32"/>
          <p:cNvSpPr/>
          <p:nvPr/>
        </p:nvSpPr>
        <p:spPr>
          <a:xfrm>
            <a:off x="1013683" y="4940549"/>
            <a:ext cx="577056" cy="1212712"/>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uppierung 6"/>
          <p:cNvGrpSpPr/>
          <p:nvPr/>
        </p:nvGrpSpPr>
        <p:grpSpPr>
          <a:xfrm>
            <a:off x="2988293" y="1186926"/>
            <a:ext cx="2531206" cy="5444853"/>
            <a:chOff x="3166093" y="1186926"/>
            <a:chExt cx="2531206" cy="5444853"/>
          </a:xfrm>
        </p:grpSpPr>
        <p:sp>
          <p:nvSpPr>
            <p:cNvPr id="25" name="Textfeld 24"/>
            <p:cNvSpPr txBox="1"/>
            <p:nvPr/>
          </p:nvSpPr>
          <p:spPr>
            <a:xfrm>
              <a:off x="4011548" y="1186926"/>
              <a:ext cx="994183" cy="461665"/>
            </a:xfrm>
            <a:prstGeom prst="rect">
              <a:avLst/>
            </a:prstGeom>
            <a:noFill/>
            <a:ln>
              <a:solidFill>
                <a:schemeClr val="tx1"/>
              </a:solidFill>
            </a:ln>
          </p:spPr>
          <p:txBody>
            <a:bodyPr wrap="none" rtlCol="0">
              <a:spAutoFit/>
            </a:bodyPr>
            <a:lstStyle/>
            <a:p>
              <a:r>
                <a:rPr lang="en-GB" sz="2400"/>
                <a:t>+2,0°C</a:t>
              </a:r>
            </a:p>
          </p:txBody>
        </p:sp>
        <p:grpSp>
          <p:nvGrpSpPr>
            <p:cNvPr id="30" name="Gruppierung 29"/>
            <p:cNvGrpSpPr/>
            <p:nvPr/>
          </p:nvGrpSpPr>
          <p:grpSpPr>
            <a:xfrm>
              <a:off x="3166093" y="2197100"/>
              <a:ext cx="2531206" cy="2743449"/>
              <a:chOff x="3166093" y="2197100"/>
              <a:chExt cx="2531206" cy="2743449"/>
            </a:xfrm>
          </p:grpSpPr>
          <p:grpSp>
            <p:nvGrpSpPr>
              <p:cNvPr id="18" name="Gruppierung 17"/>
              <p:cNvGrpSpPr/>
              <p:nvPr/>
            </p:nvGrpSpPr>
            <p:grpSpPr>
              <a:xfrm>
                <a:off x="3269456" y="2197100"/>
                <a:ext cx="2332038" cy="2486737"/>
                <a:chOff x="5003800" y="2058989"/>
                <a:chExt cx="2438400" cy="2624848"/>
              </a:xfrm>
            </p:grpSpPr>
            <p:sp>
              <p:nvSpPr>
                <p:cNvPr id="19" name="Trapez 18"/>
                <p:cNvSpPr/>
                <p:nvPr/>
              </p:nvSpPr>
              <p:spPr>
                <a:xfrm>
                  <a:off x="5003800" y="2590800"/>
                  <a:ext cx="2438400" cy="2093037"/>
                </a:xfrm>
                <a:prstGeom prst="trapezoid">
                  <a:avLst>
                    <a:gd name="adj" fmla="val 328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ng 19"/>
                <p:cNvSpPr/>
                <p:nvPr/>
              </p:nvSpPr>
              <p:spPr>
                <a:xfrm>
                  <a:off x="5924550" y="2058989"/>
                  <a:ext cx="596900" cy="531811"/>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8" name="Textfeld 27"/>
              <p:cNvSpPr txBox="1"/>
              <p:nvPr/>
            </p:nvSpPr>
            <p:spPr>
              <a:xfrm>
                <a:off x="3166093" y="2601447"/>
                <a:ext cx="2531206" cy="2339102"/>
              </a:xfrm>
              <a:prstGeom prst="rect">
                <a:avLst/>
              </a:prstGeom>
              <a:noFill/>
            </p:spPr>
            <p:txBody>
              <a:bodyPr wrap="none" rtlCol="0">
                <a:spAutoFit/>
              </a:bodyPr>
              <a:lstStyle/>
              <a:p>
                <a:pPr algn="ctr"/>
                <a:endParaRPr lang="en-GB" sz="1600" b="1">
                  <a:solidFill>
                    <a:schemeClr val="bg1"/>
                  </a:solidFill>
                </a:endParaRPr>
              </a:p>
              <a:p>
                <a:pPr algn="ctr"/>
                <a:r>
                  <a:rPr lang="en-GB" sz="1600" b="1">
                    <a:solidFill>
                      <a:schemeClr val="bg1"/>
                    </a:solidFill>
                  </a:rPr>
                  <a:t>Missernten</a:t>
                </a:r>
              </a:p>
              <a:p>
                <a:pPr algn="ctr"/>
                <a:r>
                  <a:rPr lang="en-GB" sz="1600" b="1">
                    <a:solidFill>
                      <a:schemeClr val="bg1"/>
                    </a:solidFill>
                  </a:rPr>
                  <a:t>Wasserstress</a:t>
                </a:r>
              </a:p>
              <a:p>
                <a:pPr algn="ctr"/>
                <a:r>
                  <a:rPr lang="en-GB" sz="1600" b="1">
                    <a:solidFill>
                      <a:schemeClr val="bg1"/>
                    </a:solidFill>
                  </a:rPr>
                  <a:t>Korallensterben</a:t>
                </a:r>
              </a:p>
              <a:p>
                <a:pPr algn="ctr"/>
                <a:r>
                  <a:rPr lang="en-GB" sz="1600" b="1">
                    <a:solidFill>
                      <a:schemeClr val="bg1"/>
                    </a:solidFill>
                  </a:rPr>
                  <a:t>Extremereignisse </a:t>
                </a:r>
              </a:p>
              <a:p>
                <a:pPr algn="ctr"/>
                <a:r>
                  <a:rPr lang="en-GB" sz="1600" b="1">
                    <a:solidFill>
                      <a:schemeClr val="bg1"/>
                    </a:solidFill>
                  </a:rPr>
                  <a:t>(Hitze, Flut, Dürre)</a:t>
                </a:r>
              </a:p>
              <a:p>
                <a:pPr algn="ctr"/>
                <a:r>
                  <a:rPr lang="en-GB" sz="1600" b="1">
                    <a:solidFill>
                      <a:schemeClr val="bg1"/>
                    </a:solidFill>
                  </a:rPr>
                  <a:t>Meerespiegelanstieg</a:t>
                </a:r>
              </a:p>
              <a:p>
                <a:pPr algn="ctr"/>
                <a:r>
                  <a:rPr lang="en-GB" sz="1600" b="1">
                    <a:solidFill>
                      <a:schemeClr val="bg1"/>
                    </a:solidFill>
                  </a:rPr>
                  <a:t>Verlust von Ökosystemen</a:t>
                </a:r>
              </a:p>
              <a:p>
                <a:endParaRPr lang="en-GB" sz="1600" b="1">
                  <a:solidFill>
                    <a:schemeClr val="bg1"/>
                  </a:solidFill>
                </a:endParaRPr>
              </a:p>
            </p:txBody>
          </p:sp>
        </p:grpSp>
        <p:grpSp>
          <p:nvGrpSpPr>
            <p:cNvPr id="3" name="Gruppierung 2"/>
            <p:cNvGrpSpPr/>
            <p:nvPr/>
          </p:nvGrpSpPr>
          <p:grpSpPr>
            <a:xfrm>
              <a:off x="3757992" y="4697727"/>
              <a:ext cx="1735533" cy="1934052"/>
              <a:chOff x="3757992" y="4697727"/>
              <a:chExt cx="1735533" cy="1934052"/>
            </a:xfrm>
          </p:grpSpPr>
          <p:pic>
            <p:nvPicPr>
              <p:cNvPr id="14" name="Bild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992" y="5328362"/>
                <a:ext cx="1322008" cy="1303417"/>
              </a:xfrm>
              <a:prstGeom prst="rect">
                <a:avLst/>
              </a:prstGeom>
            </p:spPr>
          </p:pic>
          <p:pic>
            <p:nvPicPr>
              <p:cNvPr id="15" name="Inhaltsplatzhalt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5215">
                <a:off x="4204475" y="4877917"/>
                <a:ext cx="1289050" cy="644525"/>
              </a:xfrm>
              <a:prstGeom prst="rect">
                <a:avLst/>
              </a:prstGeom>
            </p:spPr>
          </p:pic>
          <p:sp>
            <p:nvSpPr>
              <p:cNvPr id="34" name="Gewitterblitz 33"/>
              <p:cNvSpPr/>
              <p:nvPr/>
            </p:nvSpPr>
            <p:spPr>
              <a:xfrm>
                <a:off x="3790950" y="4697727"/>
                <a:ext cx="1165646" cy="1789061"/>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9" name="Gruppierung 8"/>
          <p:cNvGrpSpPr/>
          <p:nvPr/>
        </p:nvGrpSpPr>
        <p:grpSpPr>
          <a:xfrm>
            <a:off x="5838049" y="531814"/>
            <a:ext cx="3083908" cy="6282239"/>
            <a:chOff x="5838049" y="531814"/>
            <a:chExt cx="3083908" cy="6282239"/>
          </a:xfrm>
        </p:grpSpPr>
        <p:sp>
          <p:nvSpPr>
            <p:cNvPr id="26" name="Textfeld 25"/>
            <p:cNvSpPr txBox="1"/>
            <p:nvPr/>
          </p:nvSpPr>
          <p:spPr>
            <a:xfrm>
              <a:off x="6976334" y="531814"/>
              <a:ext cx="994183" cy="461665"/>
            </a:xfrm>
            <a:prstGeom prst="rect">
              <a:avLst/>
            </a:prstGeom>
            <a:noFill/>
            <a:ln>
              <a:solidFill>
                <a:schemeClr val="tx1"/>
              </a:solidFill>
            </a:ln>
          </p:spPr>
          <p:txBody>
            <a:bodyPr wrap="none" rtlCol="0">
              <a:spAutoFit/>
            </a:bodyPr>
            <a:lstStyle/>
            <a:p>
              <a:r>
                <a:rPr lang="en-GB" sz="2400"/>
                <a:t>+3,0°C</a:t>
              </a:r>
            </a:p>
          </p:txBody>
        </p:sp>
        <p:grpSp>
          <p:nvGrpSpPr>
            <p:cNvPr id="31" name="Gruppierung 30"/>
            <p:cNvGrpSpPr/>
            <p:nvPr/>
          </p:nvGrpSpPr>
          <p:grpSpPr>
            <a:xfrm>
              <a:off x="5838049" y="1419342"/>
              <a:ext cx="3083908" cy="3394113"/>
              <a:chOff x="5838049" y="1419342"/>
              <a:chExt cx="3083908" cy="3394113"/>
            </a:xfrm>
          </p:grpSpPr>
          <p:grpSp>
            <p:nvGrpSpPr>
              <p:cNvPr id="21" name="Gruppierung 20"/>
              <p:cNvGrpSpPr/>
              <p:nvPr/>
            </p:nvGrpSpPr>
            <p:grpSpPr>
              <a:xfrm>
                <a:off x="5838049" y="1419342"/>
                <a:ext cx="3083908" cy="3264495"/>
                <a:chOff x="5003800" y="2058989"/>
                <a:chExt cx="2438400" cy="2624848"/>
              </a:xfrm>
            </p:grpSpPr>
            <p:sp>
              <p:nvSpPr>
                <p:cNvPr id="22" name="Trapez 21"/>
                <p:cNvSpPr/>
                <p:nvPr/>
              </p:nvSpPr>
              <p:spPr>
                <a:xfrm>
                  <a:off x="5003800" y="2590800"/>
                  <a:ext cx="2438400" cy="2093037"/>
                </a:xfrm>
                <a:prstGeom prst="trapezoid">
                  <a:avLst>
                    <a:gd name="adj" fmla="val 3288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a:p>
                  <a:pPr algn="ctr"/>
                  <a:endParaRPr lang="en-GB"/>
                </a:p>
                <a:p>
                  <a:pPr algn="ctr"/>
                  <a:endParaRPr lang="en-GB"/>
                </a:p>
                <a:p>
                  <a:pPr algn="ctr"/>
                  <a:endParaRPr lang="en-GB"/>
                </a:p>
              </p:txBody>
            </p:sp>
            <p:sp>
              <p:nvSpPr>
                <p:cNvPr id="23" name="Ring 22"/>
                <p:cNvSpPr/>
                <p:nvPr/>
              </p:nvSpPr>
              <p:spPr>
                <a:xfrm>
                  <a:off x="5924550" y="2058989"/>
                  <a:ext cx="596900" cy="531811"/>
                </a:xfrm>
                <a:prstGeom prst="don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7" name="Textfeld 26"/>
              <p:cNvSpPr txBox="1"/>
              <p:nvPr/>
            </p:nvSpPr>
            <p:spPr>
              <a:xfrm>
                <a:off x="5943968" y="1951133"/>
                <a:ext cx="2905026" cy="2862322"/>
              </a:xfrm>
              <a:prstGeom prst="rect">
                <a:avLst/>
              </a:prstGeom>
              <a:noFill/>
            </p:spPr>
            <p:txBody>
              <a:bodyPr wrap="none" rtlCol="0">
                <a:spAutoFit/>
              </a:bodyPr>
              <a:lstStyle/>
              <a:p>
                <a:pPr algn="ctr"/>
                <a:endParaRPr lang="en-GB" sz="2000" b="1">
                  <a:solidFill>
                    <a:schemeClr val="bg1"/>
                  </a:solidFill>
                </a:endParaRPr>
              </a:p>
              <a:p>
                <a:pPr algn="ctr"/>
                <a:r>
                  <a:rPr lang="en-GB" sz="2000" b="1">
                    <a:solidFill>
                      <a:schemeClr val="bg1"/>
                    </a:solidFill>
                  </a:rPr>
                  <a:t>Missernten</a:t>
                </a:r>
              </a:p>
              <a:p>
                <a:pPr algn="ctr"/>
                <a:r>
                  <a:rPr lang="en-GB" sz="2000" b="1">
                    <a:solidFill>
                      <a:schemeClr val="bg1"/>
                    </a:solidFill>
                  </a:rPr>
                  <a:t>Wasserstress</a:t>
                </a:r>
              </a:p>
              <a:p>
                <a:pPr algn="ctr"/>
                <a:r>
                  <a:rPr lang="en-GB" sz="2000" b="1">
                    <a:solidFill>
                      <a:schemeClr val="bg1"/>
                    </a:solidFill>
                  </a:rPr>
                  <a:t>Korallensterben</a:t>
                </a:r>
              </a:p>
              <a:p>
                <a:pPr algn="ctr"/>
                <a:r>
                  <a:rPr lang="en-GB" sz="2000" b="1">
                    <a:solidFill>
                      <a:schemeClr val="bg1"/>
                    </a:solidFill>
                  </a:rPr>
                  <a:t>Extremereignisse </a:t>
                </a:r>
              </a:p>
              <a:p>
                <a:pPr algn="ctr"/>
                <a:r>
                  <a:rPr lang="en-GB" sz="2000" b="1">
                    <a:solidFill>
                      <a:schemeClr val="bg1"/>
                    </a:solidFill>
                  </a:rPr>
                  <a:t>(Hitze, Flut, Dürre)</a:t>
                </a:r>
              </a:p>
              <a:p>
                <a:pPr algn="ctr"/>
                <a:r>
                  <a:rPr lang="en-GB" sz="2000" b="1">
                    <a:solidFill>
                      <a:schemeClr val="bg1"/>
                    </a:solidFill>
                  </a:rPr>
                  <a:t>Meerespiegelanstieg</a:t>
                </a:r>
              </a:p>
              <a:p>
                <a:pPr algn="ctr"/>
                <a:r>
                  <a:rPr lang="en-GB" sz="2000" b="1">
                    <a:solidFill>
                      <a:schemeClr val="bg1"/>
                    </a:solidFill>
                  </a:rPr>
                  <a:t>Verlust von Ökosystemen</a:t>
                </a:r>
              </a:p>
              <a:p>
                <a:endParaRPr lang="en-GB" sz="2000" b="1">
                  <a:solidFill>
                    <a:schemeClr val="bg1"/>
                  </a:solidFill>
                </a:endParaRPr>
              </a:p>
            </p:txBody>
          </p:sp>
        </p:grpSp>
        <p:grpSp>
          <p:nvGrpSpPr>
            <p:cNvPr id="4" name="Gruppierung 3"/>
            <p:cNvGrpSpPr/>
            <p:nvPr/>
          </p:nvGrpSpPr>
          <p:grpSpPr>
            <a:xfrm>
              <a:off x="6611649" y="4639890"/>
              <a:ext cx="2075573" cy="2174163"/>
              <a:chOff x="6611649" y="4639890"/>
              <a:chExt cx="2075573" cy="2174163"/>
            </a:xfrm>
          </p:grpSpPr>
          <p:pic>
            <p:nvPicPr>
              <p:cNvPr id="16" name="Bild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999" y="5328362"/>
                <a:ext cx="1322008" cy="1303417"/>
              </a:xfrm>
              <a:prstGeom prst="rect">
                <a:avLst/>
              </a:prstGeom>
            </p:spPr>
          </p:pic>
          <p:pic>
            <p:nvPicPr>
              <p:cNvPr id="17" name="Inhaltsplatzhalter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956666">
                <a:off x="7720435" y="5582738"/>
                <a:ext cx="1289050" cy="644525"/>
              </a:xfrm>
              <a:prstGeom prst="rect">
                <a:avLst/>
              </a:prstGeom>
            </p:spPr>
          </p:pic>
          <p:sp>
            <p:nvSpPr>
              <p:cNvPr id="35" name="Gewitterblitz 34"/>
              <p:cNvSpPr/>
              <p:nvPr/>
            </p:nvSpPr>
            <p:spPr>
              <a:xfrm>
                <a:off x="6611649" y="4639890"/>
                <a:ext cx="1799840" cy="2174163"/>
              </a:xfrm>
              <a:prstGeom prst="lightningBol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5757715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7050" y="392113"/>
            <a:ext cx="7886700" cy="3943350"/>
          </a:xfrm>
        </p:spPr>
      </p:pic>
      <p:pic>
        <p:nvPicPr>
          <p:cNvPr id="73730" name="Bild 6"/>
          <p:cNvPicPr>
            <a:picLocks noChangeAspect="1"/>
          </p:cNvPicPr>
          <p:nvPr/>
        </p:nvPicPr>
        <p:blipFill>
          <a:blip r:embed="rId4">
            <a:extLst>
              <a:ext uri="{28A0092B-C50C-407E-A947-70E740481C1C}">
                <a14:useLocalDpi xmlns:a14="http://schemas.microsoft.com/office/drawing/2010/main" val="0"/>
              </a:ext>
            </a:extLst>
          </a:blip>
          <a:srcRect l="29167" r="29028"/>
          <a:stretch>
            <a:fillRect/>
          </a:stretch>
        </p:blipFill>
        <p:spPr bwMode="auto">
          <a:xfrm>
            <a:off x="7594600" y="4375150"/>
            <a:ext cx="1536700"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haltsplatzhalter 2"/>
          <p:cNvSpPr txBox="1">
            <a:spLocks/>
          </p:cNvSpPr>
          <p:nvPr/>
        </p:nvSpPr>
        <p:spPr>
          <a:xfrm>
            <a:off x="279400" y="4813300"/>
            <a:ext cx="8235950" cy="18161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GB" sz="2400"/>
              <a:t>Selbst bei Erfüllung der bisherigen Zusagen aller Länder</a:t>
            </a:r>
          </a:p>
          <a:p>
            <a:pPr fontAlgn="auto">
              <a:spcAft>
                <a:spcPts val="0"/>
              </a:spcAft>
              <a:buFont typeface="Wingdings" charset="2"/>
              <a:buChar char="à"/>
              <a:defRPr/>
            </a:pPr>
            <a:r>
              <a:rPr lang="en-GB" sz="2400">
                <a:sym typeface="Wingdings"/>
              </a:rPr>
              <a:t> Erwärmung um 2,7°C</a:t>
            </a:r>
          </a:p>
          <a:p>
            <a:pPr marL="0" indent="0" fontAlgn="auto">
              <a:spcAft>
                <a:spcPts val="0"/>
              </a:spcAft>
              <a:buFont typeface="Arial" panose="020B0604020202020204" pitchFamily="34" charset="0"/>
              <a:buNone/>
              <a:defRPr/>
            </a:pPr>
            <a:r>
              <a:rPr lang="en-GB" sz="2400">
                <a:sym typeface="Wingdings"/>
              </a:rPr>
              <a:t>D.h. Die bisherigen Zusagen sind völlig unzureichend!</a:t>
            </a:r>
            <a:endParaRPr lang="en-GB" sz="2400"/>
          </a:p>
        </p:txBody>
      </p:sp>
      <p:sp>
        <p:nvSpPr>
          <p:cNvPr id="2" name="Textfeld 1"/>
          <p:cNvSpPr txBox="1"/>
          <p:nvPr/>
        </p:nvSpPr>
        <p:spPr>
          <a:xfrm>
            <a:off x="0" y="6525796"/>
            <a:ext cx="7653121" cy="338554"/>
          </a:xfrm>
          <a:prstGeom prst="rect">
            <a:avLst/>
          </a:prstGeom>
          <a:noFill/>
        </p:spPr>
        <p:txBody>
          <a:bodyPr wrap="none" rtlCol="0">
            <a:spAutoFit/>
          </a:bodyPr>
          <a:lstStyle/>
          <a:p>
            <a:r>
              <a:rPr lang="en-GB" sz="1600">
                <a:solidFill>
                  <a:schemeClr val="bg1">
                    <a:lumMod val="65000"/>
                  </a:schemeClr>
                </a:solidFill>
              </a:rPr>
              <a:t>Quelle: https://unfccc.int/news/updated-ndc-synthesis-report-worrying-trends-confirmed</a:t>
            </a:r>
          </a:p>
        </p:txBody>
      </p:sp>
    </p:spTree>
    <p:extLst>
      <p:ext uri="{BB962C8B-B14F-4D97-AF65-F5344CB8AC3E}">
        <p14:creationId xmlns:p14="http://schemas.microsoft.com/office/powerpoint/2010/main" val="471619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p:spPr>
      </p:pic>
      <p:sp>
        <p:nvSpPr>
          <p:cNvPr id="75778" name="Titel 1"/>
          <p:cNvSpPr>
            <a:spLocks noGrp="1"/>
          </p:cNvSpPr>
          <p:nvPr>
            <p:ph type="title"/>
          </p:nvPr>
        </p:nvSpPr>
        <p:spPr>
          <a:xfrm>
            <a:off x="628650" y="365125"/>
            <a:ext cx="7740650" cy="942975"/>
          </a:xfrm>
        </p:spPr>
        <p:txBody>
          <a:bodyPr/>
          <a:lstStyle/>
          <a:p>
            <a:pPr algn="ctr"/>
            <a:r>
              <a:rPr lang="en-GB" altLang="x-none">
                <a:solidFill>
                  <a:schemeClr val="bg1"/>
                </a:solidFill>
              </a:rPr>
              <a:t>Globale Umweltveränderungen</a:t>
            </a:r>
          </a:p>
        </p:txBody>
      </p:sp>
      <p:sp>
        <p:nvSpPr>
          <p:cNvPr id="5" name="Pfeil nach unten 4"/>
          <p:cNvSpPr/>
          <p:nvPr/>
        </p:nvSpPr>
        <p:spPr>
          <a:xfrm>
            <a:off x="3581400" y="2743200"/>
            <a:ext cx="990600" cy="1714500"/>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 name="Titel 1"/>
          <p:cNvSpPr txBox="1">
            <a:spLocks/>
          </p:cNvSpPr>
          <p:nvPr/>
        </p:nvSpPr>
        <p:spPr bwMode="auto">
          <a:xfrm>
            <a:off x="0" y="5789613"/>
            <a:ext cx="48133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lnSpc>
                <a:spcPct val="90000"/>
              </a:lnSpc>
            </a:pPr>
            <a:r>
              <a:rPr lang="en-GB" altLang="x-none" sz="4000">
                <a:solidFill>
                  <a:schemeClr val="bg1"/>
                </a:solidFill>
                <a:latin typeface="Calibri Light" charset="0"/>
              </a:rPr>
              <a:t>8 Mrd. Menschen</a:t>
            </a:r>
          </a:p>
        </p:txBody>
      </p:sp>
      <p:sp>
        <p:nvSpPr>
          <p:cNvPr id="7" name="Textfeld 6"/>
          <p:cNvSpPr txBox="1"/>
          <p:nvPr/>
        </p:nvSpPr>
        <p:spPr>
          <a:xfrm>
            <a:off x="7383463" y="6540500"/>
            <a:ext cx="1698625" cy="306388"/>
          </a:xfrm>
          <a:prstGeom prst="rect">
            <a:avLst/>
          </a:prstGeom>
          <a:noFill/>
        </p:spPr>
        <p:txBody>
          <a:bodyPr wrap="none">
            <a:spAutoFit/>
          </a:bodyPr>
          <a:lstStyle/>
          <a:p>
            <a:pPr eaLnBrk="1" fontAlgn="auto" hangingPunct="1">
              <a:spcBef>
                <a:spcPts val="0"/>
              </a:spcBef>
              <a:spcAft>
                <a:spcPts val="0"/>
              </a:spcAft>
              <a:defRPr/>
            </a:pPr>
            <a:r>
              <a:rPr lang="en-GB" sz="1400">
                <a:solidFill>
                  <a:schemeClr val="bg1">
                    <a:lumMod val="50000"/>
                  </a:schemeClr>
                </a:solidFill>
                <a:latin typeface="+mn-lt"/>
              </a:rPr>
              <a:t>Quelle: Oliver Dippel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el 1"/>
          <p:cNvSpPr>
            <a:spLocks noGrp="1"/>
          </p:cNvSpPr>
          <p:nvPr>
            <p:ph type="title"/>
          </p:nvPr>
        </p:nvSpPr>
        <p:spPr/>
        <p:txBody>
          <a:bodyPr/>
          <a:lstStyle/>
          <a:p>
            <a:endParaRPr lang="en-GB" altLang="x-none"/>
          </a:p>
        </p:txBody>
      </p:sp>
      <p:pic>
        <p:nvPicPr>
          <p:cNvPr id="77826"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292100"/>
            <a:ext cx="9144000"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feld 4"/>
          <p:cNvSpPr txBox="1">
            <a:spLocks noChangeArrowheads="1"/>
          </p:cNvSpPr>
          <p:nvPr/>
        </p:nvSpPr>
        <p:spPr bwMode="auto">
          <a:xfrm>
            <a:off x="2894013" y="658813"/>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Menschheit</a:t>
            </a:r>
          </a:p>
        </p:txBody>
      </p:sp>
      <p:sp>
        <p:nvSpPr>
          <p:cNvPr id="77828" name="Textfeld 5"/>
          <p:cNvSpPr txBox="1">
            <a:spLocks noChangeArrowheads="1"/>
          </p:cNvSpPr>
          <p:nvPr/>
        </p:nvSpPr>
        <p:spPr bwMode="auto">
          <a:xfrm rot="-361027">
            <a:off x="2908300" y="4554538"/>
            <a:ext cx="21859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Ast = Klima-Stabilität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smtClean="0"/>
              <a:t>Planetary Health: Herausforderungen</a:t>
            </a:r>
            <a:endParaRPr lang="de-DE" sz="4000"/>
          </a:p>
        </p:txBody>
      </p:sp>
      <p:sp>
        <p:nvSpPr>
          <p:cNvPr id="3" name="Content Placeholder 2"/>
          <p:cNvSpPr>
            <a:spLocks noGrp="1"/>
          </p:cNvSpPr>
          <p:nvPr>
            <p:ph idx="1"/>
          </p:nvPr>
        </p:nvSpPr>
        <p:spPr>
          <a:xfrm>
            <a:off x="665742" y="1996881"/>
            <a:ext cx="4105396" cy="3962400"/>
          </a:xfrm>
        </p:spPr>
        <p:txBody>
          <a:bodyPr>
            <a:normAutofit/>
          </a:bodyPr>
          <a:lstStyle/>
          <a:p>
            <a:pPr marL="0" indent="0">
              <a:lnSpc>
                <a:spcPct val="100000"/>
              </a:lnSpc>
              <a:spcBef>
                <a:spcPts val="1350"/>
              </a:spcBef>
              <a:spcAft>
                <a:spcPts val="1800"/>
              </a:spcAft>
              <a:buNone/>
            </a:pPr>
            <a:r>
              <a:rPr lang="en-US" sz="2000">
                <a:solidFill>
                  <a:schemeClr val="bg1">
                    <a:lumMod val="65000"/>
                  </a:schemeClr>
                </a:solidFill>
              </a:rPr>
              <a:t>(1) </a:t>
            </a:r>
            <a:r>
              <a:rPr lang="en-US" sz="2000" i="1">
                <a:solidFill>
                  <a:schemeClr val="bg1">
                    <a:lumMod val="65000"/>
                  </a:schemeClr>
                </a:solidFill>
              </a:rPr>
              <a:t>Imagination challenge</a:t>
            </a:r>
            <a:r>
              <a:rPr lang="en-US" sz="2000">
                <a:solidFill>
                  <a:schemeClr val="bg1">
                    <a:lumMod val="65000"/>
                  </a:schemeClr>
                </a:solidFill>
              </a:rPr>
              <a:t>: Beziehung von Mensch und Planet neu denken </a:t>
            </a:r>
            <a:endParaRPr lang="de-DE" sz="2000">
              <a:solidFill>
                <a:schemeClr val="bg1">
                  <a:lumMod val="65000"/>
                </a:schemeClr>
              </a:solidFill>
            </a:endParaRPr>
          </a:p>
          <a:p>
            <a:pPr marL="0" indent="0">
              <a:lnSpc>
                <a:spcPct val="100000"/>
              </a:lnSpc>
              <a:spcAft>
                <a:spcPts val="1800"/>
              </a:spcAft>
              <a:buNone/>
            </a:pPr>
            <a:r>
              <a:rPr lang="en-US" sz="2000"/>
              <a:t>(2) </a:t>
            </a:r>
            <a:r>
              <a:rPr lang="de-DE" sz="2000" i="1"/>
              <a:t>Knowledge challenge: </a:t>
            </a:r>
            <a:r>
              <a:rPr lang="en-US" sz="2000"/>
              <a:t>Gesundheitsfolgen globaler Umweltveränderungen </a:t>
            </a:r>
            <a:r>
              <a:rPr lang="de-DE" sz="2000"/>
              <a:t>verstehen </a:t>
            </a:r>
          </a:p>
          <a:p>
            <a:pPr marL="0" indent="0">
              <a:lnSpc>
                <a:spcPct val="100000"/>
              </a:lnSpc>
              <a:buNone/>
            </a:pPr>
            <a:r>
              <a:rPr lang="en-US" sz="2000">
                <a:solidFill>
                  <a:schemeClr val="bg1">
                    <a:lumMod val="65000"/>
                  </a:schemeClr>
                </a:solidFill>
              </a:rPr>
              <a:t>(3) </a:t>
            </a:r>
            <a:r>
              <a:rPr lang="de-DE" sz="2000" i="1">
                <a:solidFill>
                  <a:schemeClr val="bg1">
                    <a:lumMod val="65000"/>
                  </a:schemeClr>
                </a:solidFill>
              </a:rPr>
              <a:t>Implementation challenge: </a:t>
            </a:r>
            <a:r>
              <a:rPr lang="de-DE" sz="2000">
                <a:solidFill>
                  <a:schemeClr val="bg1">
                    <a:lumMod val="65000"/>
                  </a:schemeClr>
                </a:solidFill>
              </a:rPr>
              <a:t>Lösungsstrategien für einen umweltverträglichen Lebenstil entwickeln, umsetzen &amp; evaluieren</a:t>
            </a:r>
          </a:p>
        </p:txBody>
      </p:sp>
      <p:grpSp>
        <p:nvGrpSpPr>
          <p:cNvPr id="6" name="Gruppierung 5"/>
          <p:cNvGrpSpPr/>
          <p:nvPr/>
        </p:nvGrpSpPr>
        <p:grpSpPr>
          <a:xfrm>
            <a:off x="5014913" y="2489201"/>
            <a:ext cx="3366814" cy="3368674"/>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144103" y="2279650"/>
              <a:ext cx="2557312" cy="1605280"/>
              <a:chOff x="-202097" y="0"/>
              <a:chExt cx="2557312" cy="1605475"/>
            </a:xfrm>
          </p:grpSpPr>
          <p:sp>
            <p:nvSpPr>
              <p:cNvPr id="14" name="Textfeld 13"/>
              <p:cNvSpPr txBox="1"/>
              <p:nvPr/>
            </p:nvSpPr>
            <p:spPr>
              <a:xfrm>
                <a:off x="-202097" y="669976"/>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Mensch</a:t>
                </a:r>
                <a:endParaRPr lang="de-DE" sz="1200">
                  <a:effectLst/>
                  <a:ea typeface="Calibri" charset="0"/>
                  <a:cs typeface="Times New Roman" charset="0"/>
                </a:endParaRPr>
              </a:p>
            </p:txBody>
          </p:sp>
          <p:sp>
            <p:nvSpPr>
              <p:cNvPr id="15" name="Textfeld 14"/>
              <p:cNvSpPr txBox="1"/>
              <p:nvPr/>
            </p:nvSpPr>
            <p:spPr>
              <a:xfrm>
                <a:off x="1371600" y="663914"/>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ffectLst/>
                    <a:ea typeface="Calibri" charset="0"/>
                    <a:cs typeface="Times New Roman" charset="0"/>
                  </a:rPr>
                  <a:t>Umwelt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15528"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Textfeld 20"/>
          <p:cNvSpPr txBox="1"/>
          <p:nvPr/>
        </p:nvSpPr>
        <p:spPr>
          <a:xfrm>
            <a:off x="628650" y="6471721"/>
            <a:ext cx="6457793" cy="369332"/>
          </a:xfrm>
          <a:prstGeom prst="rect">
            <a:avLst/>
          </a:prstGeom>
          <a:noFill/>
        </p:spPr>
        <p:txBody>
          <a:bodyPr wrap="none" rtlCol="0">
            <a:spAutoFit/>
          </a:bodyPr>
          <a:lstStyle/>
          <a:p>
            <a:r>
              <a:rPr lang="en-GB"/>
              <a:t>Quelle: https://www.thelancet.com/commissions/planetary-health</a:t>
            </a:r>
          </a:p>
        </p:txBody>
      </p:sp>
    </p:spTree>
    <p:extLst>
      <p:ext uri="{BB962C8B-B14F-4D97-AF65-F5344CB8AC3E}">
        <p14:creationId xmlns:p14="http://schemas.microsoft.com/office/powerpoint/2010/main" val="275679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el 1"/>
          <p:cNvSpPr>
            <a:spLocks noGrp="1"/>
          </p:cNvSpPr>
          <p:nvPr>
            <p:ph type="title"/>
          </p:nvPr>
        </p:nvSpPr>
        <p:spPr/>
        <p:txBody>
          <a:bodyPr/>
          <a:lstStyle/>
          <a:p>
            <a:r>
              <a:rPr lang="en-GB" altLang="x-none"/>
              <a:t>Gesundheitsfolgen globaler Umweltveränderungen</a:t>
            </a:r>
          </a:p>
        </p:txBody>
      </p:sp>
      <p:sp>
        <p:nvSpPr>
          <p:cNvPr id="81923" name="Textfeld 4"/>
          <p:cNvSpPr txBox="1">
            <a:spLocks noChangeArrowheads="1"/>
          </p:cNvSpPr>
          <p:nvPr/>
        </p:nvSpPr>
        <p:spPr bwMode="auto">
          <a:xfrm>
            <a:off x="0" y="6211888"/>
            <a:ext cx="7656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Sam Myers, Lancet 2017</a:t>
            </a:r>
          </a:p>
          <a:p>
            <a:pPr eaLnBrk="1" hangingPunct="1"/>
            <a:r>
              <a:rPr lang="en-GB" altLang="x-none">
                <a:hlinkClick r:id="rId3"/>
              </a:rPr>
              <a:t>http://www.thelancet.com/pdfs/journals/lancet/PIIS0140-6736(17)32846-5.pdf</a:t>
            </a:r>
            <a:endParaRPr lang="en-GB" altLang="x-none"/>
          </a:p>
        </p:txBody>
      </p:sp>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06736"/>
            <a:ext cx="9144000" cy="4305152"/>
          </a:xfrm>
          <a:prstGeom prst="rect">
            <a:avLst/>
          </a:prstGeom>
        </p:spPr>
      </p:pic>
    </p:spTree>
    <p:extLst>
      <p:ext uri="{BB962C8B-B14F-4D97-AF65-F5344CB8AC3E}">
        <p14:creationId xmlns:p14="http://schemas.microsoft.com/office/powerpoint/2010/main" val="21105497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el 1"/>
          <p:cNvSpPr>
            <a:spLocks noGrp="1"/>
          </p:cNvSpPr>
          <p:nvPr>
            <p:ph type="title"/>
          </p:nvPr>
        </p:nvSpPr>
        <p:spPr/>
        <p:txBody>
          <a:bodyPr/>
          <a:lstStyle/>
          <a:p>
            <a:r>
              <a:rPr lang="en-GB" altLang="x-none"/>
              <a:t>Direkte Folgen</a:t>
            </a:r>
          </a:p>
        </p:txBody>
      </p:sp>
      <p:sp>
        <p:nvSpPr>
          <p:cNvPr id="83970" name="Inhaltsplatzhalter 2"/>
          <p:cNvSpPr>
            <a:spLocks noGrp="1"/>
          </p:cNvSpPr>
          <p:nvPr>
            <p:ph idx="1"/>
          </p:nvPr>
        </p:nvSpPr>
        <p:spPr bwMode="auto">
          <a:xfrm>
            <a:off x="800100" y="1557338"/>
            <a:ext cx="8029575" cy="4351337"/>
          </a:xfrm>
        </p:spPr>
        <p:txBody>
          <a:bodyPr wrap="square" numCol="1" anchor="t" anchorCtr="0" compatLnSpc="1">
            <a:prstTxWarp prst="textNoShape">
              <a:avLst/>
            </a:prstTxWarp>
          </a:bodyPr>
          <a:lstStyle/>
          <a:p>
            <a:r>
              <a:rPr lang="en-GB" altLang="x-none"/>
              <a:t>Stürme</a:t>
            </a:r>
          </a:p>
          <a:p>
            <a:r>
              <a:rPr lang="en-GB" altLang="x-none"/>
              <a:t>Überschwemmung</a:t>
            </a:r>
          </a:p>
          <a:p>
            <a:r>
              <a:rPr lang="en-GB" altLang="x-none"/>
              <a:t>Hitze</a:t>
            </a:r>
          </a:p>
          <a:p>
            <a:r>
              <a:rPr lang="en-GB" altLang="x-none"/>
              <a:t>Dürre </a:t>
            </a:r>
            <a:r>
              <a:rPr lang="en-GB" altLang="x-none">
                <a:sym typeface="Wingdings" charset="2"/>
              </a:rPr>
              <a:t></a:t>
            </a:r>
            <a:r>
              <a:rPr lang="en-GB" altLang="x-none"/>
              <a:t> Brände</a:t>
            </a:r>
          </a:p>
        </p:txBody>
      </p:sp>
      <p:pic>
        <p:nvPicPr>
          <p:cNvPr id="83971"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989388"/>
            <a:ext cx="492760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Bild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7513" y="0"/>
            <a:ext cx="3646487"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Bild 9"/>
          <p:cNvPicPr>
            <a:picLocks noChangeAspect="1"/>
          </p:cNvPicPr>
          <p:nvPr/>
        </p:nvPicPr>
        <p:blipFill>
          <a:blip r:embed="rId5">
            <a:extLst>
              <a:ext uri="{28A0092B-C50C-407E-A947-70E740481C1C}">
                <a14:useLocalDpi xmlns:a14="http://schemas.microsoft.com/office/drawing/2010/main" val="0"/>
              </a:ext>
            </a:extLst>
          </a:blip>
          <a:srcRect b="4929"/>
          <a:stretch>
            <a:fillRect/>
          </a:stretch>
        </p:blipFill>
        <p:spPr bwMode="auto">
          <a:xfrm>
            <a:off x="5275263" y="4408488"/>
            <a:ext cx="3868737"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feld 10"/>
          <p:cNvSpPr txBox="1">
            <a:spLocks noChangeArrowheads="1"/>
          </p:cNvSpPr>
          <p:nvPr/>
        </p:nvSpPr>
        <p:spPr bwMode="auto">
          <a:xfrm>
            <a:off x="6367463" y="6437313"/>
            <a:ext cx="2944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2"/>
                </a:solidFill>
              </a:rPr>
              <a:t>Quelle: Pendleton Marines, California 2018, </a:t>
            </a:r>
          </a:p>
          <a:p>
            <a:pPr eaLnBrk="1" hangingPunct="1"/>
            <a:r>
              <a:rPr lang="de-DE" altLang="x-none" sz="1200">
                <a:solidFill>
                  <a:schemeClr val="bg2"/>
                </a:solidFill>
              </a:rPr>
              <a:t>Photo by Cpl. Dylan Chagnon </a:t>
            </a:r>
            <a:endParaRPr lang="en-GB" altLang="x-none" sz="1200">
              <a:solidFill>
                <a:schemeClr val="bg2"/>
              </a:solidFill>
            </a:endParaRPr>
          </a:p>
        </p:txBody>
      </p:sp>
      <p:pic>
        <p:nvPicPr>
          <p:cNvPr id="83975" name="Bild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37025" y="1974850"/>
            <a:ext cx="5006975"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6" name="Textfeld 8"/>
          <p:cNvSpPr txBox="1">
            <a:spLocks noChangeArrowheads="1"/>
          </p:cNvSpPr>
          <p:nvPr/>
        </p:nvSpPr>
        <p:spPr bwMode="auto">
          <a:xfrm>
            <a:off x="7904163" y="1690688"/>
            <a:ext cx="12398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600">
                <a:solidFill>
                  <a:schemeClr val="bg1"/>
                </a:solidFill>
              </a:rPr>
              <a:t>Quelle: THW</a:t>
            </a:r>
          </a:p>
        </p:txBody>
      </p:sp>
      <p:sp>
        <p:nvSpPr>
          <p:cNvPr id="83977" name="Textfeld 12"/>
          <p:cNvSpPr txBox="1">
            <a:spLocks noChangeArrowheads="1"/>
          </p:cNvSpPr>
          <p:nvPr/>
        </p:nvSpPr>
        <p:spPr bwMode="auto">
          <a:xfrm>
            <a:off x="3444875" y="6623050"/>
            <a:ext cx="1557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solidFill>
                  <a:schemeClr val="bg1"/>
                </a:solidFill>
              </a:rPr>
              <a:t>Quelle: Public domain</a:t>
            </a:r>
          </a:p>
        </p:txBody>
      </p:sp>
    </p:spTree>
    <p:extLst>
      <p:ext uri="{BB962C8B-B14F-4D97-AF65-F5344CB8AC3E}">
        <p14:creationId xmlns:p14="http://schemas.microsoft.com/office/powerpoint/2010/main" val="16675379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Bild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7263" y="2997200"/>
            <a:ext cx="3106737"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Titel 1"/>
          <p:cNvSpPr>
            <a:spLocks noGrp="1"/>
          </p:cNvSpPr>
          <p:nvPr>
            <p:ph type="title"/>
          </p:nvPr>
        </p:nvSpPr>
        <p:spPr/>
        <p:txBody>
          <a:bodyPr/>
          <a:lstStyle/>
          <a:p>
            <a:r>
              <a:rPr lang="en-GB" altLang="x-none"/>
              <a:t>Indirekte Folgen</a:t>
            </a:r>
          </a:p>
        </p:txBody>
      </p:sp>
      <p:sp>
        <p:nvSpPr>
          <p:cNvPr id="3" name="Inhaltsplatzhalter 2"/>
          <p:cNvSpPr>
            <a:spLocks noGrp="1"/>
          </p:cNvSpPr>
          <p:nvPr>
            <p:ph idx="1"/>
          </p:nvPr>
        </p:nvSpPr>
        <p:spPr>
          <a:xfrm>
            <a:off x="628650" y="1825625"/>
            <a:ext cx="5653088" cy="4351338"/>
          </a:xfrm>
        </p:spPr>
        <p:txBody>
          <a:bodyPr>
            <a:normAutofit lnSpcReduction="10000"/>
          </a:bodyPr>
          <a:lstStyle/>
          <a:p>
            <a:pPr marL="0" indent="0" fontAlgn="auto">
              <a:spcAft>
                <a:spcPts val="0"/>
              </a:spcAft>
              <a:buNone/>
              <a:defRPr/>
            </a:pPr>
            <a:r>
              <a:rPr lang="en-GB" smtClean="0"/>
              <a:t>Ökologisch vermittelt</a:t>
            </a:r>
            <a:endParaRPr lang="en-GB"/>
          </a:p>
          <a:p>
            <a:pPr fontAlgn="auto">
              <a:spcAft>
                <a:spcPts val="0"/>
              </a:spcAft>
              <a:defRPr/>
            </a:pPr>
            <a:r>
              <a:rPr lang="en-GB"/>
              <a:t> Stechmücken </a:t>
            </a:r>
            <a:r>
              <a:rPr lang="en-GB">
                <a:sym typeface="Wingdings"/>
              </a:rPr>
              <a:t> Infektionen </a:t>
            </a:r>
          </a:p>
          <a:p>
            <a:pPr fontAlgn="auto">
              <a:spcAft>
                <a:spcPts val="0"/>
              </a:spcAft>
              <a:defRPr/>
            </a:pPr>
            <a:r>
              <a:rPr lang="en-GB" smtClean="0"/>
              <a:t> Missernten </a:t>
            </a:r>
            <a:r>
              <a:rPr lang="en-GB" smtClean="0">
                <a:sym typeface="Wingdings"/>
              </a:rPr>
              <a:t> Unterernährung</a:t>
            </a:r>
          </a:p>
          <a:p>
            <a:pPr fontAlgn="auto">
              <a:spcAft>
                <a:spcPts val="0"/>
              </a:spcAft>
              <a:defRPr/>
            </a:pPr>
            <a:r>
              <a:rPr lang="en-GB" smtClean="0">
                <a:sym typeface="Wingdings"/>
              </a:rPr>
              <a:t> Pollenflug</a:t>
            </a:r>
            <a:r>
              <a:rPr lang="en-GB"/>
              <a:t> </a:t>
            </a:r>
            <a:r>
              <a:rPr lang="en-GB">
                <a:sym typeface="Wingdings"/>
              </a:rPr>
              <a:t> Allergien</a:t>
            </a:r>
            <a:endParaRPr lang="en-GB" smtClean="0"/>
          </a:p>
          <a:p>
            <a:pPr marL="0" indent="0" fontAlgn="auto">
              <a:spcAft>
                <a:spcPts val="0"/>
              </a:spcAft>
              <a:buNone/>
              <a:defRPr/>
            </a:pPr>
            <a:endParaRPr lang="en-GB"/>
          </a:p>
          <a:p>
            <a:pPr marL="0" indent="0" fontAlgn="auto">
              <a:spcAft>
                <a:spcPts val="0"/>
              </a:spcAft>
              <a:buNone/>
              <a:defRPr/>
            </a:pPr>
            <a:r>
              <a:rPr lang="en-GB"/>
              <a:t>Sozial vermittelt</a:t>
            </a:r>
          </a:p>
          <a:p>
            <a:pPr fontAlgn="auto">
              <a:spcAft>
                <a:spcPts val="0"/>
              </a:spcAft>
              <a:buFont typeface="Arial"/>
              <a:buChar char="•"/>
              <a:defRPr/>
            </a:pPr>
            <a:r>
              <a:rPr lang="en-GB"/>
              <a:t>Armut</a:t>
            </a:r>
          </a:p>
          <a:p>
            <a:pPr fontAlgn="auto">
              <a:spcAft>
                <a:spcPts val="0"/>
              </a:spcAft>
              <a:buFont typeface="Arial"/>
              <a:buChar char="•"/>
              <a:defRPr/>
            </a:pPr>
            <a:r>
              <a:rPr lang="en-GB"/>
              <a:t>Konflikte </a:t>
            </a:r>
          </a:p>
          <a:p>
            <a:pPr fontAlgn="auto">
              <a:spcAft>
                <a:spcPts val="0"/>
              </a:spcAft>
              <a:buFont typeface="Arial"/>
              <a:buChar char="•"/>
              <a:defRPr/>
            </a:pPr>
            <a:r>
              <a:rPr lang="en-GB"/>
              <a:t>Migration</a:t>
            </a:r>
          </a:p>
          <a:p>
            <a:pPr fontAlgn="auto">
              <a:spcAft>
                <a:spcPts val="0"/>
              </a:spcAft>
              <a:buFont typeface="Arial"/>
              <a:buChar char="•"/>
              <a:defRPr/>
            </a:pPr>
            <a:endParaRPr lang="en-GB" sz="1400"/>
          </a:p>
        </p:txBody>
      </p:sp>
      <p:grpSp>
        <p:nvGrpSpPr>
          <p:cNvPr id="86020" name="Gruppierung 3"/>
          <p:cNvGrpSpPr>
            <a:grpSpLocks/>
          </p:cNvGrpSpPr>
          <p:nvPr/>
        </p:nvGrpSpPr>
        <p:grpSpPr bwMode="auto">
          <a:xfrm>
            <a:off x="5754688" y="666750"/>
            <a:ext cx="3668712" cy="2301875"/>
            <a:chOff x="4907942" y="4408162"/>
            <a:chExt cx="4183659" cy="2624176"/>
          </a:xfrm>
        </p:grpSpPr>
        <p:pic>
          <p:nvPicPr>
            <p:cNvPr id="86026" name="Bild 4"/>
            <p:cNvPicPr>
              <a:picLocks noChangeAspect="1"/>
            </p:cNvPicPr>
            <p:nvPr/>
          </p:nvPicPr>
          <p:blipFill>
            <a:blip r:embed="rId4">
              <a:extLst>
                <a:ext uri="{28A0092B-C50C-407E-A947-70E740481C1C}">
                  <a14:useLocalDpi xmlns:a14="http://schemas.microsoft.com/office/drawing/2010/main" val="0"/>
                </a:ext>
              </a:extLst>
            </a:blip>
            <a:srcRect l="-4366" r="4366"/>
            <a:stretch>
              <a:fillRect/>
            </a:stretch>
          </p:blipFill>
          <p:spPr bwMode="auto">
            <a:xfrm>
              <a:off x="4907942" y="4408162"/>
              <a:ext cx="390144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7" name="Textfeld 5"/>
            <p:cNvSpPr txBox="1">
              <a:spLocks noChangeArrowheads="1"/>
            </p:cNvSpPr>
            <p:nvPr/>
          </p:nvSpPr>
          <p:spPr bwMode="auto">
            <a:xfrm>
              <a:off x="5190161" y="6576131"/>
              <a:ext cx="3901440" cy="45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100"/>
                <a:t>Quelle: Wikipedia, Oxfam East Africa</a:t>
              </a:r>
            </a:p>
            <a:p>
              <a:pPr eaLnBrk="1" hangingPunct="1"/>
              <a:r>
                <a:rPr lang="en-GB" altLang="x-none" sz="900"/>
                <a:t>https://www.flickr.com/photos/oxfameastafrica/5758386784</a:t>
              </a:r>
            </a:p>
          </p:txBody>
        </p:sp>
      </p:grpSp>
      <p:sp>
        <p:nvSpPr>
          <p:cNvPr id="86021" name="Textfeld 7"/>
          <p:cNvSpPr txBox="1">
            <a:spLocks noChangeArrowheads="1"/>
          </p:cNvSpPr>
          <p:nvPr/>
        </p:nvSpPr>
        <p:spPr bwMode="auto">
          <a:xfrm>
            <a:off x="4743450" y="6596063"/>
            <a:ext cx="234632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100"/>
              <a:t>Quelle: Wikipedia, Andy Hall/Oxfam </a:t>
            </a:r>
            <a:endParaRPr lang="en-GB" altLang="x-none" sz="1100"/>
          </a:p>
        </p:txBody>
      </p:sp>
      <p:pic>
        <p:nvPicPr>
          <p:cNvPr id="86022" name="Bild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4784725"/>
            <a:ext cx="27114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Bild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5675" y="254000"/>
            <a:ext cx="2174875"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4" name="Textfeld 10"/>
          <p:cNvSpPr txBox="1">
            <a:spLocks noChangeArrowheads="1"/>
          </p:cNvSpPr>
          <p:nvPr/>
        </p:nvSpPr>
        <p:spPr bwMode="auto">
          <a:xfrm>
            <a:off x="5946775" y="1471613"/>
            <a:ext cx="12080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100">
                <a:solidFill>
                  <a:schemeClr val="bg1"/>
                </a:solidFill>
              </a:rPr>
              <a:t>Quelle: Pixabay</a:t>
            </a:r>
            <a:endParaRPr lang="en-GB" altLang="x-none" sz="1100">
              <a:solidFill>
                <a:schemeClr val="bg1"/>
              </a:solidFill>
            </a:endParaRPr>
          </a:p>
        </p:txBody>
      </p:sp>
      <p:sp>
        <p:nvSpPr>
          <p:cNvPr id="12" name="Textfeld 11"/>
          <p:cNvSpPr txBox="1"/>
          <p:nvPr/>
        </p:nvSpPr>
        <p:spPr>
          <a:xfrm>
            <a:off x="7077075" y="5068888"/>
            <a:ext cx="1658938"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bg2">
                    <a:lumMod val="25000"/>
                  </a:schemeClr>
                </a:solidFill>
                <a:latin typeface="+mn-lt"/>
              </a:rPr>
              <a:t>Quelle: FAARM-Projekt</a:t>
            </a:r>
          </a:p>
        </p:txBody>
      </p:sp>
    </p:spTree>
    <p:extLst>
      <p:ext uri="{BB962C8B-B14F-4D97-AF65-F5344CB8AC3E}">
        <p14:creationId xmlns:p14="http://schemas.microsoft.com/office/powerpoint/2010/main" val="19973762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547" y="-18661"/>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5" name="TextBox 36"/>
          <p:cNvSpPr txBox="1"/>
          <p:nvPr/>
        </p:nvSpPr>
        <p:spPr>
          <a:xfrm>
            <a:off x="1229514" y="5440623"/>
            <a:ext cx="2106612" cy="707886"/>
          </a:xfrm>
          <a:prstGeom prst="rect">
            <a:avLst/>
          </a:prstGeom>
          <a:noFill/>
        </p:spPr>
        <p:txBody>
          <a:bodyPr>
            <a:spAutoFit/>
          </a:bodyPr>
          <a:lstStyle/>
          <a:p>
            <a:pPr>
              <a:defRPr/>
            </a:pPr>
            <a:r>
              <a:rPr lang="de-DE" sz="2000">
                <a:solidFill>
                  <a:prstClr val="black"/>
                </a:solidFill>
                <a:latin typeface="Calibri Light"/>
              </a:rPr>
              <a:t>1 Mrd. Menschen in extremer Armut</a:t>
            </a:r>
          </a:p>
        </p:txBody>
      </p:sp>
      <p:grpSp>
        <p:nvGrpSpPr>
          <p:cNvPr id="128" name="Group 44"/>
          <p:cNvGrpSpPr>
            <a:grpSpLocks/>
          </p:cNvGrpSpPr>
          <p:nvPr/>
        </p:nvGrpSpPr>
        <p:grpSpPr bwMode="auto">
          <a:xfrm>
            <a:off x="2237216" y="3948991"/>
            <a:ext cx="286068" cy="805233"/>
            <a:chOff x="3153050" y="1791577"/>
            <a:chExt cx="533835" cy="1381107"/>
          </a:xfrm>
        </p:grpSpPr>
        <p:sp>
          <p:nvSpPr>
            <p:cNvPr id="129" name="Oval 128"/>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0"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1"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2"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3"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35" name="Group 44"/>
          <p:cNvGrpSpPr>
            <a:grpSpLocks/>
          </p:cNvGrpSpPr>
          <p:nvPr/>
        </p:nvGrpSpPr>
        <p:grpSpPr bwMode="auto">
          <a:xfrm>
            <a:off x="2617255" y="3829365"/>
            <a:ext cx="286068" cy="805233"/>
            <a:chOff x="3153050" y="1791577"/>
            <a:chExt cx="533835" cy="1381107"/>
          </a:xfrm>
        </p:grpSpPr>
        <p:sp>
          <p:nvSpPr>
            <p:cNvPr id="136" name="Oval 13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2" name="Group 44"/>
          <p:cNvGrpSpPr>
            <a:grpSpLocks/>
          </p:cNvGrpSpPr>
          <p:nvPr/>
        </p:nvGrpSpPr>
        <p:grpSpPr bwMode="auto">
          <a:xfrm>
            <a:off x="1227210" y="4450808"/>
            <a:ext cx="286068" cy="805233"/>
            <a:chOff x="3153050" y="1791577"/>
            <a:chExt cx="533835" cy="1381107"/>
          </a:xfrm>
        </p:grpSpPr>
        <p:sp>
          <p:nvSpPr>
            <p:cNvPr id="143" name="Oval 142"/>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4"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5"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6"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7"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8"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9" name="Group 44"/>
          <p:cNvGrpSpPr>
            <a:grpSpLocks/>
          </p:cNvGrpSpPr>
          <p:nvPr/>
        </p:nvGrpSpPr>
        <p:grpSpPr bwMode="auto">
          <a:xfrm>
            <a:off x="5242449" y="2278170"/>
            <a:ext cx="286068" cy="805233"/>
            <a:chOff x="3153050" y="1791577"/>
            <a:chExt cx="533835" cy="1381107"/>
          </a:xfrm>
        </p:grpSpPr>
        <p:sp>
          <p:nvSpPr>
            <p:cNvPr id="150" name="Oval 149"/>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1"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2"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3"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4"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5"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56" name="Group 44"/>
          <p:cNvGrpSpPr>
            <a:grpSpLocks/>
          </p:cNvGrpSpPr>
          <p:nvPr/>
        </p:nvGrpSpPr>
        <p:grpSpPr bwMode="auto">
          <a:xfrm>
            <a:off x="4844699" y="2563238"/>
            <a:ext cx="286068" cy="805233"/>
            <a:chOff x="3153050" y="1791577"/>
            <a:chExt cx="533835" cy="1381107"/>
          </a:xfrm>
        </p:grpSpPr>
        <p:sp>
          <p:nvSpPr>
            <p:cNvPr id="157" name="Oval 15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8"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9"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0"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1"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2"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63" name="Group 44"/>
          <p:cNvGrpSpPr>
            <a:grpSpLocks/>
          </p:cNvGrpSpPr>
          <p:nvPr/>
        </p:nvGrpSpPr>
        <p:grpSpPr bwMode="auto">
          <a:xfrm>
            <a:off x="4478020" y="2828411"/>
            <a:ext cx="286068" cy="805233"/>
            <a:chOff x="3153050" y="1791577"/>
            <a:chExt cx="533835" cy="1381107"/>
          </a:xfrm>
        </p:grpSpPr>
        <p:sp>
          <p:nvSpPr>
            <p:cNvPr id="164" name="Oval 163"/>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5"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6"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7"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8"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9"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70" name="Group 44"/>
          <p:cNvGrpSpPr>
            <a:grpSpLocks/>
          </p:cNvGrpSpPr>
          <p:nvPr/>
        </p:nvGrpSpPr>
        <p:grpSpPr bwMode="auto">
          <a:xfrm>
            <a:off x="6702525" y="1831076"/>
            <a:ext cx="286068" cy="805233"/>
            <a:chOff x="3153050" y="1791577"/>
            <a:chExt cx="533835" cy="1381107"/>
          </a:xfrm>
        </p:grpSpPr>
        <p:sp>
          <p:nvSpPr>
            <p:cNvPr id="171" name="Oval 170"/>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2"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3"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4"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5"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6"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84" name="Freeform 16"/>
          <p:cNvSpPr/>
          <p:nvPr/>
        </p:nvSpPr>
        <p:spPr>
          <a:xfrm rot="6500217" flipH="1">
            <a:off x="1656103" y="1778318"/>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sp>
        <p:nvSpPr>
          <p:cNvPr id="185" name="Freeform 16"/>
          <p:cNvSpPr/>
          <p:nvPr/>
        </p:nvSpPr>
        <p:spPr>
          <a:xfrm rot="6500217" flipH="1">
            <a:off x="1656033" y="1525440"/>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a:solidFill>
                  <a:prstClr val="black"/>
                </a:solidFill>
              </a:rPr>
              <a:t>     </a:t>
            </a:r>
          </a:p>
        </p:txBody>
      </p:sp>
      <p:cxnSp>
        <p:nvCxnSpPr>
          <p:cNvPr id="88"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9" name="TextBox 13"/>
          <p:cNvSpPr txBox="1"/>
          <p:nvPr/>
        </p:nvSpPr>
        <p:spPr>
          <a:xfrm>
            <a:off x="7252396" y="5408769"/>
            <a:ext cx="1728787" cy="707886"/>
          </a:xfrm>
          <a:prstGeom prst="rect">
            <a:avLst/>
          </a:prstGeom>
          <a:noFill/>
        </p:spPr>
        <p:txBody>
          <a:bodyPr>
            <a:spAutoFit/>
          </a:bodyPr>
          <a:lstStyle/>
          <a:p>
            <a:pPr>
              <a:defRPr/>
            </a:pPr>
            <a:r>
              <a:rPr lang="de-DE" sz="2000" b="1">
                <a:solidFill>
                  <a:prstClr val="black"/>
                </a:solidFill>
                <a:latin typeface="Calibri Light"/>
              </a:rPr>
              <a:t>Ökologische Schäden</a:t>
            </a:r>
          </a:p>
        </p:txBody>
      </p:sp>
      <p:cxnSp>
        <p:nvCxnSpPr>
          <p:cNvPr id="90" name="Gerade Verbindung mit Pfeil 20"/>
          <p:cNvCxnSpPr>
            <a:cxnSpLocks noChangeShapeType="1"/>
          </p:cNvCxnSpPr>
          <p:nvPr/>
        </p:nvCxnSpPr>
        <p:spPr bwMode="auto">
          <a:xfrm flipV="1">
            <a:off x="827088" y="533143"/>
            <a:ext cx="2402" cy="5785108"/>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1" name="TextBox 14"/>
          <p:cNvSpPr txBox="1"/>
          <p:nvPr/>
        </p:nvSpPr>
        <p:spPr>
          <a:xfrm>
            <a:off x="342899" y="153968"/>
            <a:ext cx="1993539" cy="400110"/>
          </a:xfrm>
          <a:prstGeom prst="rect">
            <a:avLst/>
          </a:prstGeom>
          <a:noFill/>
        </p:spPr>
        <p:txBody>
          <a:bodyPr wrap="square">
            <a:spAutoFit/>
          </a:bodyPr>
          <a:lstStyle/>
          <a:p>
            <a:pPr>
              <a:defRPr/>
            </a:pPr>
            <a:r>
              <a:rPr lang="de-DE" sz="2000" b="1">
                <a:solidFill>
                  <a:prstClr val="black"/>
                </a:solidFill>
                <a:latin typeface="Calibri Light"/>
              </a:rPr>
              <a:t>Gesundheit</a:t>
            </a:r>
          </a:p>
        </p:txBody>
      </p:sp>
      <p:sp>
        <p:nvSpPr>
          <p:cNvPr id="82" name="Textfeld 81"/>
          <p:cNvSpPr txBox="1"/>
          <p:nvPr/>
        </p:nvSpPr>
        <p:spPr>
          <a:xfrm>
            <a:off x="7708900" y="6519206"/>
            <a:ext cx="1458028" cy="338554"/>
          </a:xfrm>
          <a:prstGeom prst="rect">
            <a:avLst/>
          </a:prstGeom>
          <a:noFill/>
        </p:spPr>
        <p:txBody>
          <a:bodyPr wrap="none" rtlCol="0">
            <a:spAutoFit/>
          </a:bodyPr>
          <a:lstStyle/>
          <a:p>
            <a:r>
              <a:rPr lang="en-GB" sz="1600">
                <a:solidFill>
                  <a:prstClr val="white"/>
                </a:solidFill>
                <a:latin typeface="Calibri" charset="0"/>
              </a:rPr>
              <a:t>Quelle: Pixabay</a:t>
            </a:r>
          </a:p>
        </p:txBody>
      </p:sp>
      <p:sp>
        <p:nvSpPr>
          <p:cNvPr id="83" name="TextBox 36"/>
          <p:cNvSpPr txBox="1"/>
          <p:nvPr/>
        </p:nvSpPr>
        <p:spPr>
          <a:xfrm>
            <a:off x="6107634" y="2804993"/>
            <a:ext cx="1700756" cy="707886"/>
          </a:xfrm>
          <a:prstGeom prst="rect">
            <a:avLst/>
          </a:prstGeom>
          <a:noFill/>
        </p:spPr>
        <p:txBody>
          <a:bodyPr wrap="square">
            <a:spAutoFit/>
          </a:bodyPr>
          <a:lstStyle/>
          <a:p>
            <a:pPr>
              <a:defRPr/>
            </a:pPr>
            <a:r>
              <a:rPr lang="de-DE" sz="2000">
                <a:solidFill>
                  <a:prstClr val="black"/>
                </a:solidFill>
                <a:latin typeface="Calibri Light"/>
              </a:rPr>
              <a:t>1 Mrd. reiche Menschen</a:t>
            </a:r>
          </a:p>
        </p:txBody>
      </p:sp>
      <p:grpSp>
        <p:nvGrpSpPr>
          <p:cNvPr id="84" name="Group 44"/>
          <p:cNvGrpSpPr>
            <a:grpSpLocks/>
          </p:cNvGrpSpPr>
          <p:nvPr/>
        </p:nvGrpSpPr>
        <p:grpSpPr bwMode="auto">
          <a:xfrm>
            <a:off x="3072618" y="3656055"/>
            <a:ext cx="286068" cy="805233"/>
            <a:chOff x="3153050" y="1791577"/>
            <a:chExt cx="533835" cy="1381107"/>
          </a:xfrm>
        </p:grpSpPr>
        <p:sp>
          <p:nvSpPr>
            <p:cNvPr id="85" name="Oval 84"/>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6"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7"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1"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2"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3"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Tree>
    <p:extLst>
      <p:ext uri="{BB962C8B-B14F-4D97-AF65-F5344CB8AC3E}">
        <p14:creationId xmlns:p14="http://schemas.microsoft.com/office/powerpoint/2010/main" val="210786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89" grpId="0"/>
      <p:bldP spid="8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462" y="4748212"/>
            <a:ext cx="2503487"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Bild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309259"/>
            <a:ext cx="5916613" cy="39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Bild 5"/>
          <p:cNvPicPr>
            <a:picLocks noChangeAspect="1"/>
          </p:cNvPicPr>
          <p:nvPr/>
        </p:nvPicPr>
        <p:blipFill>
          <a:blip r:embed="rId5">
            <a:extLst>
              <a:ext uri="{28A0092B-C50C-407E-A947-70E740481C1C}">
                <a14:useLocalDpi xmlns:a14="http://schemas.microsoft.com/office/drawing/2010/main" val="0"/>
              </a:ext>
            </a:extLst>
          </a:blip>
          <a:srcRect t="-2441" r="44907"/>
          <a:stretch>
            <a:fillRect/>
          </a:stretch>
        </p:blipFill>
        <p:spPr bwMode="auto">
          <a:xfrm>
            <a:off x="529674" y="5810250"/>
            <a:ext cx="29130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Bild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56912" y="4748212"/>
            <a:ext cx="2174675" cy="16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feld 2"/>
          <p:cNvSpPr txBox="1">
            <a:spLocks noChangeArrowheads="1"/>
          </p:cNvSpPr>
          <p:nvPr/>
        </p:nvSpPr>
        <p:spPr bwMode="auto">
          <a:xfrm>
            <a:off x="1016000" y="3900700"/>
            <a:ext cx="1987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rgbClr val="00B0F0"/>
                </a:solidFill>
              </a:rPr>
              <a:t>Quelle: The Lancet </a:t>
            </a:r>
          </a:p>
        </p:txBody>
      </p:sp>
      <p:pic>
        <p:nvPicPr>
          <p:cNvPr id="10246" name="Bild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98081" y="5245099"/>
            <a:ext cx="25034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a:off x="6243411" y="2916259"/>
            <a:ext cx="2782887" cy="1385887"/>
          </a:xfrm>
          <a:prstGeom prst="rect">
            <a:avLst/>
          </a:prstGeom>
          <a:solidFill>
            <a:schemeClr val="accent5">
              <a:lumMod val="50000"/>
            </a:schemeClr>
          </a:solidFill>
        </p:spPr>
        <p:txBody>
          <a:bodyPr wrap="none">
            <a:spAutoFit/>
          </a:bodyPr>
          <a:lstStyle/>
          <a:p>
            <a:pPr marL="514350" indent="-514350" eaLnBrk="1" fontAlgn="auto" hangingPunct="1">
              <a:spcBef>
                <a:spcPts val="0"/>
              </a:spcBef>
              <a:spcAft>
                <a:spcPts val="0"/>
              </a:spcAft>
              <a:defRPr/>
            </a:pPr>
            <a:r>
              <a:rPr lang="en-GB" sz="2800">
                <a:solidFill>
                  <a:schemeClr val="bg1"/>
                </a:solidFill>
                <a:latin typeface="+mn-lt"/>
              </a:rPr>
              <a:t>= Gesundheit der </a:t>
            </a:r>
          </a:p>
          <a:p>
            <a:pPr marL="514350" indent="-514350" eaLnBrk="1" fontAlgn="auto" hangingPunct="1">
              <a:spcBef>
                <a:spcPts val="0"/>
              </a:spcBef>
              <a:spcAft>
                <a:spcPts val="0"/>
              </a:spcAft>
              <a:defRPr/>
            </a:pPr>
            <a:r>
              <a:rPr lang="en-GB" sz="2800">
                <a:solidFill>
                  <a:schemeClr val="bg1"/>
                </a:solidFill>
                <a:latin typeface="+mn-lt"/>
              </a:rPr>
              <a:t>Menschen und</a:t>
            </a:r>
          </a:p>
          <a:p>
            <a:pPr marL="514350" indent="-514350" eaLnBrk="1" fontAlgn="auto" hangingPunct="1">
              <a:spcBef>
                <a:spcPts val="0"/>
              </a:spcBef>
              <a:spcAft>
                <a:spcPts val="0"/>
              </a:spcAft>
              <a:defRPr/>
            </a:pPr>
            <a:r>
              <a:rPr lang="en-GB" sz="2800">
                <a:solidFill>
                  <a:schemeClr val="bg1"/>
                </a:solidFill>
                <a:latin typeface="+mn-lt"/>
              </a:rPr>
              <a:t>des Planeten Erde</a:t>
            </a:r>
          </a:p>
        </p:txBody>
      </p:sp>
      <p:sp>
        <p:nvSpPr>
          <p:cNvPr id="2" name="Textfeld 1"/>
          <p:cNvSpPr txBox="1"/>
          <p:nvPr/>
        </p:nvSpPr>
        <p:spPr>
          <a:xfrm rot="16200000">
            <a:off x="-2996187" y="3356687"/>
            <a:ext cx="6438044" cy="307777"/>
          </a:xfrm>
          <a:prstGeom prst="rect">
            <a:avLst/>
          </a:prstGeom>
          <a:noFill/>
        </p:spPr>
        <p:txBody>
          <a:bodyPr wrap="none" rtlCol="0">
            <a:spAutoFit/>
          </a:bodyPr>
          <a:lstStyle/>
          <a:p>
            <a:r>
              <a:rPr lang="en-GB" sz="1400"/>
              <a:t>Comparision of concepts: www.frontiersin.org/articles/10.3389/fvets.2017.00163/full</a:t>
            </a:r>
          </a:p>
        </p:txBody>
      </p:sp>
      <p:pic>
        <p:nvPicPr>
          <p:cNvPr id="10" name="Bild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4344" y="477325"/>
            <a:ext cx="2119397" cy="972996"/>
          </a:xfrm>
          <a:prstGeom prst="rect">
            <a:avLst/>
          </a:prstGeom>
        </p:spPr>
      </p:pic>
      <p:pic>
        <p:nvPicPr>
          <p:cNvPr id="11" name="Google Shape;387;p60">
            <a:extLst>
              <a:ext uri="{FF2B5EF4-FFF2-40B4-BE49-F238E27FC236}">
                <a16:creationId xmlns="" xmlns:a16="http://schemas.microsoft.com/office/drawing/2014/main" id="{FEB83077-4B1E-4A19-AD95-8189FE4EFC02}"/>
              </a:ext>
            </a:extLst>
          </p:cNvPr>
          <p:cNvPicPr preferRelativeResize="0">
            <a:picLocks noChangeAspect="1"/>
          </p:cNvPicPr>
          <p:nvPr/>
        </p:nvPicPr>
        <p:blipFill rotWithShape="1">
          <a:blip r:embed="rId9"/>
          <a:srcRect t="16921" b="27036"/>
          <a:stretch/>
        </p:blipFill>
        <p:spPr>
          <a:xfrm>
            <a:off x="6512190" y="1558094"/>
            <a:ext cx="2027927" cy="1250392"/>
          </a:xfrm>
          <a:prstGeom prst="rect">
            <a:avLst/>
          </a:prstGeom>
          <a:noFill/>
        </p:spPr>
      </p:pic>
    </p:spTree>
    <p:extLst>
      <p:ext uri="{BB962C8B-B14F-4D97-AF65-F5344CB8AC3E}">
        <p14:creationId xmlns:p14="http://schemas.microsoft.com/office/powerpoint/2010/main" val="91321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547" y="-18661"/>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5" name="TextBox 36"/>
          <p:cNvSpPr txBox="1"/>
          <p:nvPr/>
        </p:nvSpPr>
        <p:spPr>
          <a:xfrm>
            <a:off x="1229514" y="5440623"/>
            <a:ext cx="2106612" cy="707886"/>
          </a:xfrm>
          <a:prstGeom prst="rect">
            <a:avLst/>
          </a:prstGeom>
          <a:noFill/>
        </p:spPr>
        <p:txBody>
          <a:bodyPr>
            <a:spAutoFit/>
          </a:bodyPr>
          <a:lstStyle/>
          <a:p>
            <a:pPr>
              <a:defRPr/>
            </a:pPr>
            <a:r>
              <a:rPr lang="de-DE" sz="2000">
                <a:solidFill>
                  <a:prstClr val="black"/>
                </a:solidFill>
                <a:latin typeface="Calibri Light"/>
              </a:rPr>
              <a:t>1 Mrd. Menschen in extremer Armut</a:t>
            </a:r>
          </a:p>
        </p:txBody>
      </p:sp>
      <p:grpSp>
        <p:nvGrpSpPr>
          <p:cNvPr id="128" name="Group 44"/>
          <p:cNvGrpSpPr>
            <a:grpSpLocks/>
          </p:cNvGrpSpPr>
          <p:nvPr/>
        </p:nvGrpSpPr>
        <p:grpSpPr bwMode="auto">
          <a:xfrm>
            <a:off x="2237216" y="3948991"/>
            <a:ext cx="286068" cy="805233"/>
            <a:chOff x="3153050" y="1791577"/>
            <a:chExt cx="533835" cy="1381107"/>
          </a:xfrm>
        </p:grpSpPr>
        <p:sp>
          <p:nvSpPr>
            <p:cNvPr id="129" name="Oval 128"/>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0"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1"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2"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3"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35" name="Group 44"/>
          <p:cNvGrpSpPr>
            <a:grpSpLocks/>
          </p:cNvGrpSpPr>
          <p:nvPr/>
        </p:nvGrpSpPr>
        <p:grpSpPr bwMode="auto">
          <a:xfrm>
            <a:off x="2617255" y="3829365"/>
            <a:ext cx="286068" cy="805233"/>
            <a:chOff x="3153050" y="1791577"/>
            <a:chExt cx="533835" cy="1381107"/>
          </a:xfrm>
        </p:grpSpPr>
        <p:sp>
          <p:nvSpPr>
            <p:cNvPr id="136" name="Oval 13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2" name="Group 44"/>
          <p:cNvGrpSpPr>
            <a:grpSpLocks/>
          </p:cNvGrpSpPr>
          <p:nvPr/>
        </p:nvGrpSpPr>
        <p:grpSpPr bwMode="auto">
          <a:xfrm>
            <a:off x="1227210" y="4450808"/>
            <a:ext cx="286068" cy="805233"/>
            <a:chOff x="3153050" y="1791577"/>
            <a:chExt cx="533835" cy="1381107"/>
          </a:xfrm>
        </p:grpSpPr>
        <p:sp>
          <p:nvSpPr>
            <p:cNvPr id="143" name="Oval 142"/>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4"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5"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6"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7"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8"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9" name="Group 44"/>
          <p:cNvGrpSpPr>
            <a:grpSpLocks/>
          </p:cNvGrpSpPr>
          <p:nvPr/>
        </p:nvGrpSpPr>
        <p:grpSpPr bwMode="auto">
          <a:xfrm>
            <a:off x="5242449" y="2278170"/>
            <a:ext cx="286068" cy="805233"/>
            <a:chOff x="3153050" y="1791577"/>
            <a:chExt cx="533835" cy="1381107"/>
          </a:xfrm>
        </p:grpSpPr>
        <p:sp>
          <p:nvSpPr>
            <p:cNvPr id="150" name="Oval 149"/>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1"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2"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3"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4"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5"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56" name="Group 44"/>
          <p:cNvGrpSpPr>
            <a:grpSpLocks/>
          </p:cNvGrpSpPr>
          <p:nvPr/>
        </p:nvGrpSpPr>
        <p:grpSpPr bwMode="auto">
          <a:xfrm>
            <a:off x="4844699" y="2563238"/>
            <a:ext cx="286068" cy="805233"/>
            <a:chOff x="3153050" y="1791577"/>
            <a:chExt cx="533835" cy="1381107"/>
          </a:xfrm>
        </p:grpSpPr>
        <p:sp>
          <p:nvSpPr>
            <p:cNvPr id="157" name="Oval 15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8"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9"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0"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1"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2"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63" name="Group 44"/>
          <p:cNvGrpSpPr>
            <a:grpSpLocks/>
          </p:cNvGrpSpPr>
          <p:nvPr/>
        </p:nvGrpSpPr>
        <p:grpSpPr bwMode="auto">
          <a:xfrm>
            <a:off x="4478020" y="2828411"/>
            <a:ext cx="286068" cy="805233"/>
            <a:chOff x="3153050" y="1791577"/>
            <a:chExt cx="533835" cy="1381107"/>
          </a:xfrm>
        </p:grpSpPr>
        <p:sp>
          <p:nvSpPr>
            <p:cNvPr id="164" name="Oval 163"/>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5"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6"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7"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8"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9"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70" name="Group 44"/>
          <p:cNvGrpSpPr>
            <a:grpSpLocks/>
          </p:cNvGrpSpPr>
          <p:nvPr/>
        </p:nvGrpSpPr>
        <p:grpSpPr bwMode="auto">
          <a:xfrm>
            <a:off x="6702525" y="1831076"/>
            <a:ext cx="286068" cy="805233"/>
            <a:chOff x="3153050" y="1791577"/>
            <a:chExt cx="533835" cy="1381107"/>
          </a:xfrm>
        </p:grpSpPr>
        <p:sp>
          <p:nvSpPr>
            <p:cNvPr id="171" name="Oval 170"/>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2"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3"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4"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5"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6"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84" name="Freeform 16"/>
          <p:cNvSpPr/>
          <p:nvPr/>
        </p:nvSpPr>
        <p:spPr>
          <a:xfrm rot="6500217" flipH="1">
            <a:off x="1656103" y="1778318"/>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sp>
        <p:nvSpPr>
          <p:cNvPr id="185" name="Freeform 16"/>
          <p:cNvSpPr/>
          <p:nvPr/>
        </p:nvSpPr>
        <p:spPr>
          <a:xfrm rot="6500217" flipH="1">
            <a:off x="1656033" y="1525440"/>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a:solidFill>
                  <a:prstClr val="black"/>
                </a:solidFill>
              </a:rPr>
              <a:t>     </a:t>
            </a:r>
          </a:p>
        </p:txBody>
      </p:sp>
      <p:cxnSp>
        <p:nvCxnSpPr>
          <p:cNvPr id="88"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9" name="TextBox 13"/>
          <p:cNvSpPr txBox="1"/>
          <p:nvPr/>
        </p:nvSpPr>
        <p:spPr>
          <a:xfrm>
            <a:off x="7252396" y="5408769"/>
            <a:ext cx="1728787" cy="707886"/>
          </a:xfrm>
          <a:prstGeom prst="rect">
            <a:avLst/>
          </a:prstGeom>
          <a:noFill/>
        </p:spPr>
        <p:txBody>
          <a:bodyPr>
            <a:spAutoFit/>
          </a:bodyPr>
          <a:lstStyle/>
          <a:p>
            <a:pPr>
              <a:defRPr/>
            </a:pPr>
            <a:r>
              <a:rPr lang="de-DE" sz="2000" b="1">
                <a:solidFill>
                  <a:prstClr val="black"/>
                </a:solidFill>
                <a:latin typeface="Calibri Light"/>
              </a:rPr>
              <a:t>Ökologische Schäden</a:t>
            </a:r>
          </a:p>
        </p:txBody>
      </p:sp>
      <p:grpSp>
        <p:nvGrpSpPr>
          <p:cNvPr id="81" name="Group 44"/>
          <p:cNvGrpSpPr>
            <a:grpSpLocks/>
          </p:cNvGrpSpPr>
          <p:nvPr/>
        </p:nvGrpSpPr>
        <p:grpSpPr bwMode="auto">
          <a:xfrm>
            <a:off x="3070979" y="3656420"/>
            <a:ext cx="286068" cy="805233"/>
            <a:chOff x="3153050" y="1791577"/>
            <a:chExt cx="533835" cy="1381107"/>
          </a:xfrm>
        </p:grpSpPr>
        <p:sp>
          <p:nvSpPr>
            <p:cNvPr id="82" name="Oval 81"/>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3"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4"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5"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6"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7"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pic>
        <p:nvPicPr>
          <p:cNvPr id="90" name="Bild 8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2232" y="3162316"/>
            <a:ext cx="1032613" cy="1032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Bild 9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58672" y="4194930"/>
            <a:ext cx="69532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Bild 9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20490878">
            <a:off x="5608447" y="2318617"/>
            <a:ext cx="1087774" cy="5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3" name="Gruppierung 92"/>
          <p:cNvGrpSpPr>
            <a:grpSpLocks/>
          </p:cNvGrpSpPr>
          <p:nvPr/>
        </p:nvGrpSpPr>
        <p:grpSpPr bwMode="auto">
          <a:xfrm>
            <a:off x="7476406" y="837434"/>
            <a:ext cx="1282700" cy="1790700"/>
            <a:chOff x="7807950" y="848700"/>
            <a:chExt cx="1281417" cy="1791313"/>
          </a:xfrm>
        </p:grpSpPr>
        <p:grpSp>
          <p:nvGrpSpPr>
            <p:cNvPr id="94" name="Gruppierung 93"/>
            <p:cNvGrpSpPr>
              <a:grpSpLocks/>
            </p:cNvGrpSpPr>
            <p:nvPr/>
          </p:nvGrpSpPr>
          <p:grpSpPr bwMode="auto">
            <a:xfrm>
              <a:off x="7887892" y="1571425"/>
              <a:ext cx="686694" cy="1068588"/>
              <a:chOff x="7887892" y="1571425"/>
              <a:chExt cx="686694" cy="1068588"/>
            </a:xfrm>
          </p:grpSpPr>
          <p:pic>
            <p:nvPicPr>
              <p:cNvPr id="101" name="Bild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7892" y="15714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Bild 12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40292" y="17238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Bild 12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92692" y="18762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ruppierung 94"/>
            <p:cNvGrpSpPr>
              <a:grpSpLocks/>
            </p:cNvGrpSpPr>
            <p:nvPr/>
          </p:nvGrpSpPr>
          <p:grpSpPr bwMode="auto">
            <a:xfrm>
              <a:off x="8231239" y="1466650"/>
              <a:ext cx="686694" cy="1068588"/>
              <a:chOff x="7887892" y="1571425"/>
              <a:chExt cx="686694" cy="1068588"/>
            </a:xfrm>
          </p:grpSpPr>
          <p:pic>
            <p:nvPicPr>
              <p:cNvPr id="98" name="Bild 1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87892" y="15714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Bild 1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40292" y="17238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Bild 1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92692" y="1876225"/>
                <a:ext cx="381894" cy="7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6" name="Bild 9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59975" y="880585"/>
              <a:ext cx="829392" cy="60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Bild 1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07950" y="848700"/>
              <a:ext cx="829392" cy="60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 name="Bild 10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20744" y="-40454"/>
            <a:ext cx="21145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5" name="Gruppierung 104"/>
          <p:cNvGrpSpPr>
            <a:grpSpLocks/>
          </p:cNvGrpSpPr>
          <p:nvPr/>
        </p:nvGrpSpPr>
        <p:grpSpPr bwMode="auto">
          <a:xfrm>
            <a:off x="3404582" y="223070"/>
            <a:ext cx="3990149" cy="2925143"/>
            <a:chOff x="3879850" y="234950"/>
            <a:chExt cx="3848368" cy="2792946"/>
          </a:xfrm>
        </p:grpSpPr>
        <p:sp>
          <p:nvSpPr>
            <p:cNvPr id="106" name="Cloud 87"/>
            <p:cNvSpPr>
              <a:spLocks/>
            </p:cNvSpPr>
            <p:nvPr/>
          </p:nvSpPr>
          <p:spPr bwMode="auto">
            <a:xfrm>
              <a:off x="4040188" y="923925"/>
              <a:ext cx="576262" cy="481013"/>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07" name="Cloud 89"/>
            <p:cNvSpPr>
              <a:spLocks/>
            </p:cNvSpPr>
            <p:nvPr/>
          </p:nvSpPr>
          <p:spPr bwMode="auto">
            <a:xfrm>
              <a:off x="4561318" y="2780246"/>
              <a:ext cx="288925" cy="247650"/>
            </a:xfrm>
            <a:custGeom>
              <a:avLst/>
              <a:gdLst>
                <a:gd name="T0" fmla="*/ 418709120 w 43200"/>
                <a:gd name="T1" fmla="*/ 927065874 h 43200"/>
                <a:gd name="T2" fmla="*/ 192721810 w 43200"/>
                <a:gd name="T3" fmla="*/ 898840338 h 43200"/>
                <a:gd name="T4" fmla="*/ 618121657 w 43200"/>
                <a:gd name="T5" fmla="*/ 1235962614 h 43200"/>
                <a:gd name="T6" fmla="*/ 519257822 w 43200"/>
                <a:gd name="T7" fmla="*/ 1249452637 h 43200"/>
                <a:gd name="T8" fmla="*/ 1470178102 w 43200"/>
                <a:gd name="T9" fmla="*/ 1384389383 h 43200"/>
                <a:gd name="T10" fmla="*/ 1410577851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75426232 w 43200"/>
                <a:gd name="T33" fmla="*/ 167161463 h 43200"/>
                <a:gd name="T34" fmla="*/ 2007462992 w 43200"/>
                <a:gd name="T35" fmla="*/ 117935619 h 43200"/>
                <a:gd name="T36" fmla="*/ 1249088679 w 43200"/>
                <a:gd name="T37" fmla="*/ 183877368 h 43200"/>
                <a:gd name="T38" fmla="*/ 1365067488 w 43200"/>
                <a:gd name="T39" fmla="*/ 231618291 h 43200"/>
                <a:gd name="T40" fmla="*/ 368206629 w 43200"/>
                <a:gd name="T41" fmla="*/ 559173802 h 43200"/>
                <a:gd name="T42" fmla="*/ 347960664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08" name="Cloud 92"/>
            <p:cNvSpPr>
              <a:spLocks/>
            </p:cNvSpPr>
            <p:nvPr/>
          </p:nvSpPr>
          <p:spPr bwMode="auto">
            <a:xfrm>
              <a:off x="5813806" y="351360"/>
              <a:ext cx="417512" cy="319088"/>
            </a:xfrm>
            <a:custGeom>
              <a:avLst/>
              <a:gdLst>
                <a:gd name="T0" fmla="*/ 2147483646 w 43200"/>
                <a:gd name="T1" fmla="*/ 2147483646 h 43200"/>
                <a:gd name="T2" fmla="*/ 1759566970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881459630 h 43200"/>
                <a:gd name="T26" fmla="*/ 2147483646 w 43200"/>
                <a:gd name="T27" fmla="*/ 1086802944 h 43200"/>
                <a:gd name="T28" fmla="*/ 2147483646 w 43200"/>
                <a:gd name="T29" fmla="*/ 642017583 h 43200"/>
                <a:gd name="T30" fmla="*/ 2147483646 w 43200"/>
                <a:gd name="T31" fmla="*/ 380126912 h 43200"/>
                <a:gd name="T32" fmla="*/ 2147483646 w 43200"/>
                <a:gd name="T33" fmla="*/ 766759903 h 43200"/>
                <a:gd name="T34" fmla="*/ 2147483646 w 43200"/>
                <a:gd name="T35" fmla="*/ 540971107 h 43200"/>
                <a:gd name="T36" fmla="*/ 2147483646 w 43200"/>
                <a:gd name="T37" fmla="*/ 843446839 h 43200"/>
                <a:gd name="T38" fmla="*/ 2147483646 w 43200"/>
                <a:gd name="T39" fmla="*/ 1062419620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09" name="Cloud 93"/>
            <p:cNvSpPr>
              <a:spLocks/>
            </p:cNvSpPr>
            <p:nvPr/>
          </p:nvSpPr>
          <p:spPr bwMode="auto">
            <a:xfrm>
              <a:off x="4549296" y="2267346"/>
              <a:ext cx="287338" cy="247650"/>
            </a:xfrm>
            <a:custGeom>
              <a:avLst/>
              <a:gdLst>
                <a:gd name="T0" fmla="*/ 407336328 w 43200"/>
                <a:gd name="T1" fmla="*/ 927065874 h 43200"/>
                <a:gd name="T2" fmla="*/ 187486921 w 43200"/>
                <a:gd name="T3" fmla="*/ 898840338 h 43200"/>
                <a:gd name="T4" fmla="*/ 601331056 w 43200"/>
                <a:gd name="T5" fmla="*/ 1235962614 h 43200"/>
                <a:gd name="T6" fmla="*/ 505153799 w 43200"/>
                <a:gd name="T7" fmla="*/ 1249452637 h 43200"/>
                <a:gd name="T8" fmla="*/ 1430242608 w 43200"/>
                <a:gd name="T9" fmla="*/ 1384389383 h 43200"/>
                <a:gd name="T10" fmla="*/ 1372259954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21766083 w 43200"/>
                <a:gd name="T33" fmla="*/ 167161463 h 43200"/>
                <a:gd name="T34" fmla="*/ 1952930889 w 43200"/>
                <a:gd name="T35" fmla="*/ 117935619 h 43200"/>
                <a:gd name="T36" fmla="*/ 1215158993 w 43200"/>
                <a:gd name="T37" fmla="*/ 183877368 h 43200"/>
                <a:gd name="T38" fmla="*/ 1327985931 w 43200"/>
                <a:gd name="T39" fmla="*/ 231618291 h 43200"/>
                <a:gd name="T40" fmla="*/ 358204404 w 43200"/>
                <a:gd name="T41" fmla="*/ 559173802 h 43200"/>
                <a:gd name="T42" fmla="*/ 338509126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0" name="Cloud 94"/>
            <p:cNvSpPr>
              <a:spLocks/>
            </p:cNvSpPr>
            <p:nvPr/>
          </p:nvSpPr>
          <p:spPr bwMode="auto">
            <a:xfrm>
              <a:off x="4364038" y="1654175"/>
              <a:ext cx="415925" cy="319088"/>
            </a:xfrm>
            <a:custGeom>
              <a:avLst/>
              <a:gdLst>
                <a:gd name="T0" fmla="*/ 2147483646 w 43200"/>
                <a:gd name="T1" fmla="*/ 2147483646 h 43200"/>
                <a:gd name="T2" fmla="*/ 1726384115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881459630 h 43200"/>
                <a:gd name="T26" fmla="*/ 2147483646 w 43200"/>
                <a:gd name="T27" fmla="*/ 1086802944 h 43200"/>
                <a:gd name="T28" fmla="*/ 2147483646 w 43200"/>
                <a:gd name="T29" fmla="*/ 642017583 h 43200"/>
                <a:gd name="T30" fmla="*/ 2147483646 w 43200"/>
                <a:gd name="T31" fmla="*/ 380126912 h 43200"/>
                <a:gd name="T32" fmla="*/ 2147483646 w 43200"/>
                <a:gd name="T33" fmla="*/ 766759903 h 43200"/>
                <a:gd name="T34" fmla="*/ 2147483646 w 43200"/>
                <a:gd name="T35" fmla="*/ 540971107 h 43200"/>
                <a:gd name="T36" fmla="*/ 2147483646 w 43200"/>
                <a:gd name="T37" fmla="*/ 843446839 h 43200"/>
                <a:gd name="T38" fmla="*/ 2147483646 w 43200"/>
                <a:gd name="T39" fmla="*/ 1062419620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1" name="Cloud 95"/>
            <p:cNvSpPr>
              <a:spLocks/>
            </p:cNvSpPr>
            <p:nvPr/>
          </p:nvSpPr>
          <p:spPr bwMode="auto">
            <a:xfrm>
              <a:off x="6050678" y="2052541"/>
              <a:ext cx="287337" cy="247650"/>
            </a:xfrm>
            <a:custGeom>
              <a:avLst/>
              <a:gdLst>
                <a:gd name="T0" fmla="*/ 407328851 w 43200"/>
                <a:gd name="T1" fmla="*/ 927065874 h 43200"/>
                <a:gd name="T2" fmla="*/ 187482344 w 43200"/>
                <a:gd name="T3" fmla="*/ 898840338 h 43200"/>
                <a:gd name="T4" fmla="*/ 601320676 w 43200"/>
                <a:gd name="T5" fmla="*/ 1235962614 h 43200"/>
                <a:gd name="T6" fmla="*/ 505144705 w 43200"/>
                <a:gd name="T7" fmla="*/ 1249452637 h 43200"/>
                <a:gd name="T8" fmla="*/ 1430218541 w 43200"/>
                <a:gd name="T9" fmla="*/ 1384389383 h 43200"/>
                <a:gd name="T10" fmla="*/ 1372237127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21733634 w 43200"/>
                <a:gd name="T33" fmla="*/ 167161463 h 43200"/>
                <a:gd name="T34" fmla="*/ 1952897880 w 43200"/>
                <a:gd name="T35" fmla="*/ 117935619 h 43200"/>
                <a:gd name="T36" fmla="*/ 1215138056 w 43200"/>
                <a:gd name="T37" fmla="*/ 183877368 h 43200"/>
                <a:gd name="T38" fmla="*/ 1327963543 w 43200"/>
                <a:gd name="T39" fmla="*/ 231618291 h 43200"/>
                <a:gd name="T40" fmla="*/ 358199479 w 43200"/>
                <a:gd name="T41" fmla="*/ 559173802 h 43200"/>
                <a:gd name="T42" fmla="*/ 338502395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2" name="Cloud 96"/>
            <p:cNvSpPr>
              <a:spLocks/>
            </p:cNvSpPr>
            <p:nvPr/>
          </p:nvSpPr>
          <p:spPr bwMode="auto">
            <a:xfrm>
              <a:off x="7440881" y="1114935"/>
              <a:ext cx="287337" cy="247650"/>
            </a:xfrm>
            <a:custGeom>
              <a:avLst/>
              <a:gdLst>
                <a:gd name="T0" fmla="*/ 407328851 w 43200"/>
                <a:gd name="T1" fmla="*/ 927065874 h 43200"/>
                <a:gd name="T2" fmla="*/ 187482344 w 43200"/>
                <a:gd name="T3" fmla="*/ 898840338 h 43200"/>
                <a:gd name="T4" fmla="*/ 601320676 w 43200"/>
                <a:gd name="T5" fmla="*/ 1235962614 h 43200"/>
                <a:gd name="T6" fmla="*/ 505144705 w 43200"/>
                <a:gd name="T7" fmla="*/ 1249452637 h 43200"/>
                <a:gd name="T8" fmla="*/ 1430218541 w 43200"/>
                <a:gd name="T9" fmla="*/ 1384389383 h 43200"/>
                <a:gd name="T10" fmla="*/ 1372237127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21733634 w 43200"/>
                <a:gd name="T33" fmla="*/ 167161463 h 43200"/>
                <a:gd name="T34" fmla="*/ 1952897880 w 43200"/>
                <a:gd name="T35" fmla="*/ 117935619 h 43200"/>
                <a:gd name="T36" fmla="*/ 1215138056 w 43200"/>
                <a:gd name="T37" fmla="*/ 183877368 h 43200"/>
                <a:gd name="T38" fmla="*/ 1327963543 w 43200"/>
                <a:gd name="T39" fmla="*/ 231618291 h 43200"/>
                <a:gd name="T40" fmla="*/ 358199479 w 43200"/>
                <a:gd name="T41" fmla="*/ 559173802 h 43200"/>
                <a:gd name="T42" fmla="*/ 338502395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3" name="Cloud 97"/>
            <p:cNvSpPr>
              <a:spLocks/>
            </p:cNvSpPr>
            <p:nvPr/>
          </p:nvSpPr>
          <p:spPr bwMode="auto">
            <a:xfrm>
              <a:off x="5973240" y="1522426"/>
              <a:ext cx="288925" cy="247650"/>
            </a:xfrm>
            <a:custGeom>
              <a:avLst/>
              <a:gdLst>
                <a:gd name="T0" fmla="*/ 418709120 w 43200"/>
                <a:gd name="T1" fmla="*/ 927065874 h 43200"/>
                <a:gd name="T2" fmla="*/ 192721810 w 43200"/>
                <a:gd name="T3" fmla="*/ 898840338 h 43200"/>
                <a:gd name="T4" fmla="*/ 618121657 w 43200"/>
                <a:gd name="T5" fmla="*/ 1235962614 h 43200"/>
                <a:gd name="T6" fmla="*/ 519257822 w 43200"/>
                <a:gd name="T7" fmla="*/ 1249452637 h 43200"/>
                <a:gd name="T8" fmla="*/ 1470178102 w 43200"/>
                <a:gd name="T9" fmla="*/ 1384389383 h 43200"/>
                <a:gd name="T10" fmla="*/ 1410577851 w 43200"/>
                <a:gd name="T11" fmla="*/ 1322762042 h 43200"/>
                <a:gd name="T12" fmla="*/ 2147483646 w 43200"/>
                <a:gd name="T13" fmla="*/ 1230718144 h 43200"/>
                <a:gd name="T14" fmla="*/ 2147483646 w 43200"/>
                <a:gd name="T15" fmla="*/ 1298326387 h 43200"/>
                <a:gd name="T16" fmla="*/ 2147483646 w 43200"/>
                <a:gd name="T17" fmla="*/ 812925222 h 43200"/>
                <a:gd name="T18" fmla="*/ 2147483646 w 43200"/>
                <a:gd name="T19" fmla="*/ 1065649708 h 43200"/>
                <a:gd name="T20" fmla="*/ 2147483646 w 43200"/>
                <a:gd name="T21" fmla="*/ 543771010 h 43200"/>
                <a:gd name="T22" fmla="*/ 2147483646 w 43200"/>
                <a:gd name="T23" fmla="*/ 638538897 h 43200"/>
                <a:gd name="T24" fmla="*/ 2147483646 w 43200"/>
                <a:gd name="T25" fmla="*/ 192161937 h 43200"/>
                <a:gd name="T26" fmla="*/ 2147483646 w 43200"/>
                <a:gd name="T27" fmla="*/ 236929661 h 43200"/>
                <a:gd name="T28" fmla="*/ 2147483646 w 43200"/>
                <a:gd name="T29" fmla="*/ 139964184 h 43200"/>
                <a:gd name="T30" fmla="*/ 2147483646 w 43200"/>
                <a:gd name="T31" fmla="*/ 82875012 h 43200"/>
                <a:gd name="T32" fmla="*/ 1975426232 w 43200"/>
                <a:gd name="T33" fmla="*/ 167161463 h 43200"/>
                <a:gd name="T34" fmla="*/ 2007462992 w 43200"/>
                <a:gd name="T35" fmla="*/ 117935619 h 43200"/>
                <a:gd name="T36" fmla="*/ 1249088679 w 43200"/>
                <a:gd name="T37" fmla="*/ 183877368 h 43200"/>
                <a:gd name="T38" fmla="*/ 1365067488 w 43200"/>
                <a:gd name="T39" fmla="*/ 231618291 h 43200"/>
                <a:gd name="T40" fmla="*/ 368206629 w 43200"/>
                <a:gd name="T41" fmla="*/ 559173802 h 43200"/>
                <a:gd name="T42" fmla="*/ 347960664 w 43200"/>
                <a:gd name="T43" fmla="*/ 508921019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4" name="Cloud 98"/>
            <p:cNvSpPr>
              <a:spLocks/>
            </p:cNvSpPr>
            <p:nvPr/>
          </p:nvSpPr>
          <p:spPr bwMode="auto">
            <a:xfrm>
              <a:off x="7013057" y="740761"/>
              <a:ext cx="288925" cy="246062"/>
            </a:xfrm>
            <a:custGeom>
              <a:avLst/>
              <a:gdLst>
                <a:gd name="T0" fmla="*/ 418709120 w 43200"/>
                <a:gd name="T1" fmla="*/ 897721858 h 43200"/>
                <a:gd name="T2" fmla="*/ 192721810 w 43200"/>
                <a:gd name="T3" fmla="*/ 870390408 h 43200"/>
                <a:gd name="T4" fmla="*/ 618121657 w 43200"/>
                <a:gd name="T5" fmla="*/ 1196841182 h 43200"/>
                <a:gd name="T6" fmla="*/ 519257822 w 43200"/>
                <a:gd name="T7" fmla="*/ 1209904471 h 43200"/>
                <a:gd name="T8" fmla="*/ 1470178102 w 43200"/>
                <a:gd name="T9" fmla="*/ 1340570132 h 43200"/>
                <a:gd name="T10" fmla="*/ 1410577851 w 43200"/>
                <a:gd name="T11" fmla="*/ 1280893683 h 43200"/>
                <a:gd name="T12" fmla="*/ 2147483646 w 43200"/>
                <a:gd name="T13" fmla="*/ 1191762548 h 43200"/>
                <a:gd name="T14" fmla="*/ 2147483646 w 43200"/>
                <a:gd name="T15" fmla="*/ 1257230180 h 43200"/>
                <a:gd name="T16" fmla="*/ 2147483646 w 43200"/>
                <a:gd name="T17" fmla="*/ 787194630 h 43200"/>
                <a:gd name="T18" fmla="*/ 2147483646 w 43200"/>
                <a:gd name="T19" fmla="*/ 1031919038 h 43200"/>
                <a:gd name="T20" fmla="*/ 2147483646 w 43200"/>
                <a:gd name="T21" fmla="*/ 526558725 h 43200"/>
                <a:gd name="T22" fmla="*/ 2147483646 w 43200"/>
                <a:gd name="T23" fmla="*/ 618327548 h 43200"/>
                <a:gd name="T24" fmla="*/ 2147483646 w 43200"/>
                <a:gd name="T25" fmla="*/ 186079483 h 43200"/>
                <a:gd name="T26" fmla="*/ 2147483646 w 43200"/>
                <a:gd name="T27" fmla="*/ 229430886 h 43200"/>
                <a:gd name="T28" fmla="*/ 2147483646 w 43200"/>
                <a:gd name="T29" fmla="*/ 135533803 h 43200"/>
                <a:gd name="T30" fmla="*/ 2147483646 w 43200"/>
                <a:gd name="T31" fmla="*/ 80251697 h 43200"/>
                <a:gd name="T32" fmla="*/ 1975426232 w 43200"/>
                <a:gd name="T33" fmla="*/ 161870873 h 43200"/>
                <a:gd name="T34" fmla="*/ 2007462992 w 43200"/>
                <a:gd name="T35" fmla="*/ 114202922 h 43200"/>
                <a:gd name="T36" fmla="*/ 1249088679 w 43200"/>
                <a:gd name="T37" fmla="*/ 178058039 h 43200"/>
                <a:gd name="T38" fmla="*/ 1365067488 w 43200"/>
                <a:gd name="T39" fmla="*/ 224287011 h 43200"/>
                <a:gd name="T40" fmla="*/ 368206629 w 43200"/>
                <a:gd name="T41" fmla="*/ 541474354 h 43200"/>
                <a:gd name="T42" fmla="*/ 347960664 w 43200"/>
                <a:gd name="T43" fmla="*/ 49281186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5" name="Cloud 99"/>
            <p:cNvSpPr>
              <a:spLocks/>
            </p:cNvSpPr>
            <p:nvPr/>
          </p:nvSpPr>
          <p:spPr bwMode="auto">
            <a:xfrm>
              <a:off x="5593368" y="990797"/>
              <a:ext cx="417513" cy="319087"/>
            </a:xfrm>
            <a:custGeom>
              <a:avLst/>
              <a:gdLst>
                <a:gd name="T0" fmla="*/ 2147483646 w 43200"/>
                <a:gd name="T1" fmla="*/ 2147483646 h 43200"/>
                <a:gd name="T2" fmla="*/ 1759593239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881445707 h 43200"/>
                <a:gd name="T26" fmla="*/ 2147483646 w 43200"/>
                <a:gd name="T27" fmla="*/ 1086786317 h 43200"/>
                <a:gd name="T28" fmla="*/ 2147483646 w 43200"/>
                <a:gd name="T29" fmla="*/ 642006737 h 43200"/>
                <a:gd name="T30" fmla="*/ 2147483646 w 43200"/>
                <a:gd name="T31" fmla="*/ 380122131 h 43200"/>
                <a:gd name="T32" fmla="*/ 2147483646 w 43200"/>
                <a:gd name="T33" fmla="*/ 766750675 h 43200"/>
                <a:gd name="T34" fmla="*/ 2147483646 w 43200"/>
                <a:gd name="T35" fmla="*/ 540964441 h 43200"/>
                <a:gd name="T36" fmla="*/ 2147483646 w 43200"/>
                <a:gd name="T37" fmla="*/ 843433257 h 43200"/>
                <a:gd name="T38" fmla="*/ 2147483646 w 43200"/>
                <a:gd name="T39" fmla="*/ 1062403195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6" name="Cloud 100"/>
            <p:cNvSpPr>
              <a:spLocks/>
            </p:cNvSpPr>
            <p:nvPr/>
          </p:nvSpPr>
          <p:spPr bwMode="auto">
            <a:xfrm>
              <a:off x="4897438" y="354013"/>
              <a:ext cx="574675" cy="481012"/>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7" name="Cloud 103"/>
            <p:cNvSpPr>
              <a:spLocks/>
            </p:cNvSpPr>
            <p:nvPr/>
          </p:nvSpPr>
          <p:spPr bwMode="auto">
            <a:xfrm>
              <a:off x="3879850" y="234950"/>
              <a:ext cx="728663" cy="481013"/>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18" name="Cloud 98"/>
            <p:cNvSpPr>
              <a:spLocks/>
            </p:cNvSpPr>
            <p:nvPr/>
          </p:nvSpPr>
          <p:spPr bwMode="auto">
            <a:xfrm>
              <a:off x="6555675" y="436484"/>
              <a:ext cx="288925" cy="246062"/>
            </a:xfrm>
            <a:custGeom>
              <a:avLst/>
              <a:gdLst>
                <a:gd name="T0" fmla="*/ 418709120 w 43200"/>
                <a:gd name="T1" fmla="*/ 897721858 h 43200"/>
                <a:gd name="T2" fmla="*/ 192721810 w 43200"/>
                <a:gd name="T3" fmla="*/ 870390408 h 43200"/>
                <a:gd name="T4" fmla="*/ 618121657 w 43200"/>
                <a:gd name="T5" fmla="*/ 1196841182 h 43200"/>
                <a:gd name="T6" fmla="*/ 519257822 w 43200"/>
                <a:gd name="T7" fmla="*/ 1209904471 h 43200"/>
                <a:gd name="T8" fmla="*/ 1470178102 w 43200"/>
                <a:gd name="T9" fmla="*/ 1340570132 h 43200"/>
                <a:gd name="T10" fmla="*/ 1410577851 w 43200"/>
                <a:gd name="T11" fmla="*/ 1280893683 h 43200"/>
                <a:gd name="T12" fmla="*/ 2147483646 w 43200"/>
                <a:gd name="T13" fmla="*/ 1191762548 h 43200"/>
                <a:gd name="T14" fmla="*/ 2147483646 w 43200"/>
                <a:gd name="T15" fmla="*/ 1257230180 h 43200"/>
                <a:gd name="T16" fmla="*/ 2147483646 w 43200"/>
                <a:gd name="T17" fmla="*/ 787194630 h 43200"/>
                <a:gd name="T18" fmla="*/ 2147483646 w 43200"/>
                <a:gd name="T19" fmla="*/ 1031919038 h 43200"/>
                <a:gd name="T20" fmla="*/ 2147483646 w 43200"/>
                <a:gd name="T21" fmla="*/ 526558725 h 43200"/>
                <a:gd name="T22" fmla="*/ 2147483646 w 43200"/>
                <a:gd name="T23" fmla="*/ 618327548 h 43200"/>
                <a:gd name="T24" fmla="*/ 2147483646 w 43200"/>
                <a:gd name="T25" fmla="*/ 186079483 h 43200"/>
                <a:gd name="T26" fmla="*/ 2147483646 w 43200"/>
                <a:gd name="T27" fmla="*/ 229430886 h 43200"/>
                <a:gd name="T28" fmla="*/ 2147483646 w 43200"/>
                <a:gd name="T29" fmla="*/ 135533803 h 43200"/>
                <a:gd name="T30" fmla="*/ 2147483646 w 43200"/>
                <a:gd name="T31" fmla="*/ 80251697 h 43200"/>
                <a:gd name="T32" fmla="*/ 1975426232 w 43200"/>
                <a:gd name="T33" fmla="*/ 161870873 h 43200"/>
                <a:gd name="T34" fmla="*/ 2007462992 w 43200"/>
                <a:gd name="T35" fmla="*/ 114202922 h 43200"/>
                <a:gd name="T36" fmla="*/ 1249088679 w 43200"/>
                <a:gd name="T37" fmla="*/ 178058039 h 43200"/>
                <a:gd name="T38" fmla="*/ 1365067488 w 43200"/>
                <a:gd name="T39" fmla="*/ 224287011 h 43200"/>
                <a:gd name="T40" fmla="*/ 368206629 w 43200"/>
                <a:gd name="T41" fmla="*/ 541474354 h 43200"/>
                <a:gd name="T42" fmla="*/ 347960664 w 43200"/>
                <a:gd name="T43" fmla="*/ 492811863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grpSp>
      <p:grpSp>
        <p:nvGrpSpPr>
          <p:cNvPr id="119" name="Gruppierung 118"/>
          <p:cNvGrpSpPr>
            <a:grpSpLocks/>
          </p:cNvGrpSpPr>
          <p:nvPr/>
        </p:nvGrpSpPr>
        <p:grpSpPr bwMode="auto">
          <a:xfrm>
            <a:off x="2077319" y="2634975"/>
            <a:ext cx="476249" cy="1412384"/>
            <a:chOff x="2357438" y="2901950"/>
            <a:chExt cx="630237" cy="1614488"/>
          </a:xfrm>
        </p:grpSpPr>
        <p:sp>
          <p:nvSpPr>
            <p:cNvPr id="120" name="Cloud 109"/>
            <p:cNvSpPr>
              <a:spLocks/>
            </p:cNvSpPr>
            <p:nvPr/>
          </p:nvSpPr>
          <p:spPr bwMode="auto">
            <a:xfrm>
              <a:off x="2570163" y="2901950"/>
              <a:ext cx="417512" cy="319088"/>
            </a:xfrm>
            <a:custGeom>
              <a:avLst/>
              <a:gdLst>
                <a:gd name="T0" fmla="*/ 2147483646 w 43200"/>
                <a:gd name="T1" fmla="*/ 2147483646 h 43200"/>
                <a:gd name="T2" fmla="*/ 1759566970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881459630 h 43200"/>
                <a:gd name="T26" fmla="*/ 2147483646 w 43200"/>
                <a:gd name="T27" fmla="*/ 1086802944 h 43200"/>
                <a:gd name="T28" fmla="*/ 2147483646 w 43200"/>
                <a:gd name="T29" fmla="*/ 642017583 h 43200"/>
                <a:gd name="T30" fmla="*/ 2147483646 w 43200"/>
                <a:gd name="T31" fmla="*/ 380126912 h 43200"/>
                <a:gd name="T32" fmla="*/ 2147483646 w 43200"/>
                <a:gd name="T33" fmla="*/ 766759903 h 43200"/>
                <a:gd name="T34" fmla="*/ 2147483646 w 43200"/>
                <a:gd name="T35" fmla="*/ 540971107 h 43200"/>
                <a:gd name="T36" fmla="*/ 2147483646 w 43200"/>
                <a:gd name="T37" fmla="*/ 843446839 h 43200"/>
                <a:gd name="T38" fmla="*/ 2147483646 w 43200"/>
                <a:gd name="T39" fmla="*/ 1062419620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21" name="Cloud 90"/>
            <p:cNvSpPr>
              <a:spLocks/>
            </p:cNvSpPr>
            <p:nvPr/>
          </p:nvSpPr>
          <p:spPr bwMode="auto">
            <a:xfrm>
              <a:off x="2357438" y="4412773"/>
              <a:ext cx="144462" cy="103665"/>
            </a:xfrm>
            <a:custGeom>
              <a:avLst/>
              <a:gdLst>
                <a:gd name="T0" fmla="*/ 418709120 w 43200"/>
                <a:gd name="T1" fmla="*/ 765344813 h 43200"/>
                <a:gd name="T2" fmla="*/ 192721810 w 43200"/>
                <a:gd name="T3" fmla="*/ 742040925 h 43200"/>
                <a:gd name="T4" fmla="*/ 618121657 w 43200"/>
                <a:gd name="T5" fmla="*/ 1020349599 h 43200"/>
                <a:gd name="T6" fmla="*/ 519257822 w 43200"/>
                <a:gd name="T7" fmla="*/ 1031491947 h 43200"/>
                <a:gd name="T8" fmla="*/ 1470178102 w 43200"/>
                <a:gd name="T9" fmla="*/ 1142885946 h 43200"/>
                <a:gd name="T10" fmla="*/ 1410577851 w 43200"/>
                <a:gd name="T11" fmla="*/ 1092010774 h 43200"/>
                <a:gd name="T12" fmla="*/ 2147483646 w 43200"/>
                <a:gd name="T13" fmla="*/ 1016025454 h 43200"/>
                <a:gd name="T14" fmla="*/ 2147483646 w 43200"/>
                <a:gd name="T15" fmla="*/ 1071836239 h 43200"/>
                <a:gd name="T16" fmla="*/ 2147483646 w 43200"/>
                <a:gd name="T17" fmla="*/ 671111485 h 43200"/>
                <a:gd name="T18" fmla="*/ 2147483646 w 43200"/>
                <a:gd name="T19" fmla="*/ 879748880 h 43200"/>
                <a:gd name="T20" fmla="*/ 2147483646 w 43200"/>
                <a:gd name="T21" fmla="*/ 448906595 h 43200"/>
                <a:gd name="T22" fmla="*/ 2147483646 w 43200"/>
                <a:gd name="T23" fmla="*/ 527148208 h 43200"/>
                <a:gd name="T24" fmla="*/ 2147483646 w 43200"/>
                <a:gd name="T25" fmla="*/ 158640088 h 43200"/>
                <a:gd name="T26" fmla="*/ 2147483646 w 43200"/>
                <a:gd name="T27" fmla="*/ 195595986 h 43200"/>
                <a:gd name="T28" fmla="*/ 2147483646 w 43200"/>
                <a:gd name="T29" fmla="*/ 115544546 h 43200"/>
                <a:gd name="T30" fmla="*/ 2147483646 w 43200"/>
                <a:gd name="T31" fmla="*/ 68415156 h 43200"/>
                <a:gd name="T32" fmla="*/ 1975426232 w 43200"/>
                <a:gd name="T33" fmla="*/ 137997236 h 43200"/>
                <a:gd name="T34" fmla="*/ 2007462992 w 43200"/>
                <a:gd name="T35" fmla="*/ 97359074 h 43200"/>
                <a:gd name="T36" fmla="*/ 1249088679 w 43200"/>
                <a:gd name="T37" fmla="*/ 151800826 h 43200"/>
                <a:gd name="T38" fmla="*/ 1365067488 w 43200"/>
                <a:gd name="T39" fmla="*/ 191214110 h 43200"/>
                <a:gd name="T40" fmla="*/ 368206629 w 43200"/>
                <a:gd name="T41" fmla="*/ 461627504 h 43200"/>
                <a:gd name="T42" fmla="*/ 347960664 w 43200"/>
                <a:gd name="T43" fmla="*/ 420141751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22" name="Cloud 91"/>
            <p:cNvSpPr>
              <a:spLocks/>
            </p:cNvSpPr>
            <p:nvPr/>
          </p:nvSpPr>
          <p:spPr bwMode="auto">
            <a:xfrm>
              <a:off x="2501900" y="3709183"/>
              <a:ext cx="207257" cy="177017"/>
            </a:xfrm>
            <a:custGeom>
              <a:avLst/>
              <a:gdLst>
                <a:gd name="T0" fmla="*/ 418709120 w 43200"/>
                <a:gd name="T1" fmla="*/ 765329252 h 43200"/>
                <a:gd name="T2" fmla="*/ 192721810 w 43200"/>
                <a:gd name="T3" fmla="*/ 742025649 h 43200"/>
                <a:gd name="T4" fmla="*/ 618121657 w 43200"/>
                <a:gd name="T5" fmla="*/ 1020328773 h 43200"/>
                <a:gd name="T6" fmla="*/ 519257822 w 43200"/>
                <a:gd name="T7" fmla="*/ 1031470010 h 43200"/>
                <a:gd name="T8" fmla="*/ 1470178102 w 43200"/>
                <a:gd name="T9" fmla="*/ 1142862096 h 43200"/>
                <a:gd name="T10" fmla="*/ 1410577851 w 43200"/>
                <a:gd name="T11" fmla="*/ 1091987713 h 43200"/>
                <a:gd name="T12" fmla="*/ 2147483646 w 43200"/>
                <a:gd name="T13" fmla="*/ 1016004724 h 43200"/>
                <a:gd name="T14" fmla="*/ 2147483646 w 43200"/>
                <a:gd name="T15" fmla="*/ 1071813595 h 43200"/>
                <a:gd name="T16" fmla="*/ 2147483646 w 43200"/>
                <a:gd name="T17" fmla="*/ 671097449 h 43200"/>
                <a:gd name="T18" fmla="*/ 2147483646 w 43200"/>
                <a:gd name="T19" fmla="*/ 879730522 h 43200"/>
                <a:gd name="T20" fmla="*/ 2147483646 w 43200"/>
                <a:gd name="T21" fmla="*/ 448897215 h 43200"/>
                <a:gd name="T22" fmla="*/ 2147483646 w 43200"/>
                <a:gd name="T23" fmla="*/ 527137525 h 43200"/>
                <a:gd name="T24" fmla="*/ 2147483646 w 43200"/>
                <a:gd name="T25" fmla="*/ 158636546 h 43200"/>
                <a:gd name="T26" fmla="*/ 2147483646 w 43200"/>
                <a:gd name="T27" fmla="*/ 195591830 h 43200"/>
                <a:gd name="T28" fmla="*/ 2147483646 w 43200"/>
                <a:gd name="T29" fmla="*/ 115542566 h 43200"/>
                <a:gd name="T30" fmla="*/ 2147483646 w 43200"/>
                <a:gd name="T31" fmla="*/ 68412923 h 43200"/>
                <a:gd name="T32" fmla="*/ 1975426232 w 43200"/>
                <a:gd name="T33" fmla="*/ 137993958 h 43200"/>
                <a:gd name="T34" fmla="*/ 2007462992 w 43200"/>
                <a:gd name="T35" fmla="*/ 97356476 h 43200"/>
                <a:gd name="T36" fmla="*/ 1249088679 w 43200"/>
                <a:gd name="T37" fmla="*/ 151798390 h 43200"/>
                <a:gd name="T38" fmla="*/ 1365067488 w 43200"/>
                <a:gd name="T39" fmla="*/ 191210022 h 43200"/>
                <a:gd name="T40" fmla="*/ 368206629 w 43200"/>
                <a:gd name="T41" fmla="*/ 461617960 h 43200"/>
                <a:gd name="T42" fmla="*/ 347960664 w 43200"/>
                <a:gd name="T43" fmla="*/ 420132890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grpSp>
      <p:grpSp>
        <p:nvGrpSpPr>
          <p:cNvPr id="181" name="Group 123"/>
          <p:cNvGrpSpPr>
            <a:grpSpLocks/>
          </p:cNvGrpSpPr>
          <p:nvPr/>
        </p:nvGrpSpPr>
        <p:grpSpPr bwMode="auto">
          <a:xfrm>
            <a:off x="545790" y="1766601"/>
            <a:ext cx="3478212" cy="2286000"/>
            <a:chOff x="801718" y="1801513"/>
            <a:chExt cx="3478148" cy="2286803"/>
          </a:xfrm>
          <a:solidFill>
            <a:schemeClr val="accent4"/>
          </a:solidFill>
        </p:grpSpPr>
        <p:sp>
          <p:nvSpPr>
            <p:cNvPr id="182" name="Lightning Bolt 104"/>
            <p:cNvSpPr/>
            <p:nvPr/>
          </p:nvSpPr>
          <p:spPr>
            <a:xfrm rot="2785059">
              <a:off x="1276218" y="1582690"/>
              <a:ext cx="828966" cy="1777967"/>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3" name="Lightning Bolt 105"/>
            <p:cNvSpPr/>
            <p:nvPr/>
          </p:nvSpPr>
          <p:spPr>
            <a:xfrm rot="2785059">
              <a:off x="1755677" y="2189263"/>
              <a:ext cx="600286" cy="1425549"/>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6" name="Lightning Bolt 106"/>
            <p:cNvSpPr/>
            <p:nvPr/>
          </p:nvSpPr>
          <p:spPr>
            <a:xfrm rot="2785059">
              <a:off x="2433484" y="1595394"/>
              <a:ext cx="828966" cy="1777967"/>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7" name="Lightning Bolt 107"/>
            <p:cNvSpPr/>
            <p:nvPr/>
          </p:nvSpPr>
          <p:spPr>
            <a:xfrm rot="2785059">
              <a:off x="1647728" y="3070635"/>
              <a:ext cx="605050" cy="1430312"/>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8" name="Lightning Bolt 108"/>
            <p:cNvSpPr/>
            <p:nvPr/>
          </p:nvSpPr>
          <p:spPr>
            <a:xfrm rot="2785059">
              <a:off x="3266155" y="1389675"/>
              <a:ext cx="601873" cy="1425549"/>
            </a:xfrm>
            <a:prstGeom prst="lightningBol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cxnSp>
        <p:nvCxnSpPr>
          <p:cNvPr id="189" name="Gerade Verbindung mit Pfeil 20"/>
          <p:cNvCxnSpPr>
            <a:cxnSpLocks noChangeShapeType="1"/>
          </p:cNvCxnSpPr>
          <p:nvPr/>
        </p:nvCxnSpPr>
        <p:spPr bwMode="auto">
          <a:xfrm flipV="1">
            <a:off x="827088" y="533143"/>
            <a:ext cx="2402" cy="5785108"/>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90" name="TextBox 14"/>
          <p:cNvSpPr txBox="1"/>
          <p:nvPr/>
        </p:nvSpPr>
        <p:spPr>
          <a:xfrm>
            <a:off x="342899" y="153968"/>
            <a:ext cx="1993539" cy="400110"/>
          </a:xfrm>
          <a:prstGeom prst="rect">
            <a:avLst/>
          </a:prstGeom>
          <a:noFill/>
        </p:spPr>
        <p:txBody>
          <a:bodyPr wrap="square">
            <a:spAutoFit/>
          </a:bodyPr>
          <a:lstStyle/>
          <a:p>
            <a:pPr>
              <a:defRPr/>
            </a:pPr>
            <a:r>
              <a:rPr lang="de-DE" sz="2000" b="1">
                <a:solidFill>
                  <a:prstClr val="black"/>
                </a:solidFill>
                <a:latin typeface="Calibri Light"/>
              </a:rPr>
              <a:t>Gesundheit</a:t>
            </a:r>
          </a:p>
        </p:txBody>
      </p:sp>
      <p:sp>
        <p:nvSpPr>
          <p:cNvPr id="192" name="Textfeld 191"/>
          <p:cNvSpPr txBox="1"/>
          <p:nvPr/>
        </p:nvSpPr>
        <p:spPr>
          <a:xfrm>
            <a:off x="7708900" y="6519206"/>
            <a:ext cx="1458028" cy="338554"/>
          </a:xfrm>
          <a:prstGeom prst="rect">
            <a:avLst/>
          </a:prstGeom>
          <a:noFill/>
        </p:spPr>
        <p:txBody>
          <a:bodyPr wrap="none" rtlCol="0">
            <a:spAutoFit/>
          </a:bodyPr>
          <a:lstStyle/>
          <a:p>
            <a:r>
              <a:rPr lang="en-GB" sz="1600">
                <a:solidFill>
                  <a:prstClr val="white"/>
                </a:solidFill>
                <a:latin typeface="Calibri" charset="0"/>
              </a:rPr>
              <a:t>Quelle: Pixabay</a:t>
            </a:r>
          </a:p>
        </p:txBody>
      </p:sp>
      <p:sp>
        <p:nvSpPr>
          <p:cNvPr id="193" name="TextBox 36"/>
          <p:cNvSpPr txBox="1"/>
          <p:nvPr/>
        </p:nvSpPr>
        <p:spPr>
          <a:xfrm>
            <a:off x="6107634" y="2804993"/>
            <a:ext cx="1700756" cy="707886"/>
          </a:xfrm>
          <a:prstGeom prst="rect">
            <a:avLst/>
          </a:prstGeom>
          <a:noFill/>
        </p:spPr>
        <p:txBody>
          <a:bodyPr wrap="square">
            <a:spAutoFit/>
          </a:bodyPr>
          <a:lstStyle/>
          <a:p>
            <a:pPr>
              <a:defRPr/>
            </a:pPr>
            <a:r>
              <a:rPr lang="de-DE" sz="2000">
                <a:solidFill>
                  <a:prstClr val="black"/>
                </a:solidFill>
                <a:latin typeface="Calibri Light"/>
              </a:rPr>
              <a:t>1 Mrd. reiche Menschen</a:t>
            </a:r>
          </a:p>
        </p:txBody>
      </p:sp>
      <p:grpSp>
        <p:nvGrpSpPr>
          <p:cNvPr id="194" name="Gruppierung 193"/>
          <p:cNvGrpSpPr>
            <a:grpSpLocks/>
          </p:cNvGrpSpPr>
          <p:nvPr/>
        </p:nvGrpSpPr>
        <p:grpSpPr bwMode="auto">
          <a:xfrm>
            <a:off x="1617663" y="354013"/>
            <a:ext cx="2565400" cy="1762125"/>
            <a:chOff x="1617663" y="354013"/>
            <a:chExt cx="2565400" cy="1762125"/>
          </a:xfrm>
        </p:grpSpPr>
        <p:sp>
          <p:nvSpPr>
            <p:cNvPr id="195" name="Cloud 101"/>
            <p:cNvSpPr>
              <a:spLocks/>
            </p:cNvSpPr>
            <p:nvPr/>
          </p:nvSpPr>
          <p:spPr bwMode="auto">
            <a:xfrm>
              <a:off x="1617663" y="354013"/>
              <a:ext cx="2316807" cy="1619431"/>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D9D9D9"/>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endParaRPr lang="en-GB">
                <a:solidFill>
                  <a:prstClr val="black"/>
                </a:solidFill>
                <a:latin typeface="Calibri" charset="0"/>
              </a:endParaRPr>
            </a:p>
          </p:txBody>
        </p:sp>
        <p:sp>
          <p:nvSpPr>
            <p:cNvPr id="196" name="Cloud 102"/>
            <p:cNvSpPr>
              <a:spLocks/>
            </p:cNvSpPr>
            <p:nvPr/>
          </p:nvSpPr>
          <p:spPr bwMode="auto">
            <a:xfrm>
              <a:off x="1645389" y="496707"/>
              <a:ext cx="2537674" cy="1619431"/>
            </a:xfrm>
            <a:custGeom>
              <a:avLst/>
              <a:gdLst>
                <a:gd name="T0" fmla="*/ 2147483646 w 43200"/>
                <a:gd name="T1" fmla="*/ 2147483646 h 43200"/>
                <a:gd name="T2" fmla="*/ 2147483646 w 43200"/>
                <a:gd name="T3" fmla="*/ 2147483646 h 43200"/>
                <a:gd name="T4" fmla="*/ 2147483646 w 43200"/>
                <a:gd name="T5" fmla="*/ 2147483646 h 43200"/>
                <a:gd name="T6" fmla="*/ 2147483646 w 43200"/>
                <a:gd name="T7" fmla="*/ 2147483646 h 43200"/>
                <a:gd name="T8" fmla="*/ 2147483646 w 43200"/>
                <a:gd name="T9" fmla="*/ 2147483646 h 43200"/>
                <a:gd name="T10" fmla="*/ 2147483646 w 43200"/>
                <a:gd name="T11" fmla="*/ 2147483646 h 43200"/>
                <a:gd name="T12" fmla="*/ 2147483646 w 43200"/>
                <a:gd name="T13" fmla="*/ 2147483646 h 43200"/>
                <a:gd name="T14" fmla="*/ 2147483646 w 43200"/>
                <a:gd name="T15" fmla="*/ 2147483646 h 43200"/>
                <a:gd name="T16" fmla="*/ 2147483646 w 43200"/>
                <a:gd name="T17" fmla="*/ 2147483646 h 43200"/>
                <a:gd name="T18" fmla="*/ 2147483646 w 43200"/>
                <a:gd name="T19" fmla="*/ 2147483646 h 43200"/>
                <a:gd name="T20" fmla="*/ 2147483646 w 43200"/>
                <a:gd name="T21" fmla="*/ 2147483646 h 43200"/>
                <a:gd name="T22" fmla="*/ 2147483646 w 43200"/>
                <a:gd name="T23" fmla="*/ 2147483646 h 43200"/>
                <a:gd name="T24" fmla="*/ 2147483646 w 43200"/>
                <a:gd name="T25" fmla="*/ 2147483646 h 43200"/>
                <a:gd name="T26" fmla="*/ 2147483646 w 43200"/>
                <a:gd name="T27" fmla="*/ 2147483646 h 43200"/>
                <a:gd name="T28" fmla="*/ 2147483646 w 43200"/>
                <a:gd name="T29" fmla="*/ 2147483646 h 43200"/>
                <a:gd name="T30" fmla="*/ 2147483646 w 43200"/>
                <a:gd name="T31" fmla="*/ 2147483646 h 43200"/>
                <a:gd name="T32" fmla="*/ 2147483646 w 43200"/>
                <a:gd name="T33" fmla="*/ 2147483646 h 43200"/>
                <a:gd name="T34" fmla="*/ 2147483646 w 43200"/>
                <a:gd name="T35" fmla="*/ 2147483646 h 43200"/>
                <a:gd name="T36" fmla="*/ 2147483646 w 43200"/>
                <a:gd name="T37" fmla="*/ 2147483646 h 43200"/>
                <a:gd name="T38" fmla="*/ 2147483646 w 43200"/>
                <a:gd name="T39" fmla="*/ 2147483646 h 43200"/>
                <a:gd name="T40" fmla="*/ 2147483646 w 43200"/>
                <a:gd name="T41" fmla="*/ 2147483646 h 43200"/>
                <a:gd name="T42" fmla="*/ 2147483646 w 43200"/>
                <a:gd name="T43" fmla="*/ 2147483646 h 43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200" h="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w="43200" h="43200" fill="none">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A6A6A6"/>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cap="flat" cmpd="sng">
                  <a:solidFill>
                    <a:srgbClr val="000000"/>
                  </a:solidFill>
                  <a:prstDash val="solid"/>
                  <a:round/>
                  <a:headEnd/>
                  <a:tailEnd/>
                </a14:hiddenLine>
              </a:ext>
            </a:extLst>
          </p:spPr>
          <p:txBody>
            <a:bodyPr anchor="ctr"/>
            <a:lstStyle/>
            <a:p>
              <a:endParaRPr lang="en-GB">
                <a:solidFill>
                  <a:prstClr val="black"/>
                </a:solidFill>
                <a:latin typeface="Calibri" charset="0"/>
              </a:endParaRPr>
            </a:p>
          </p:txBody>
        </p:sp>
        <p:sp>
          <p:nvSpPr>
            <p:cNvPr id="197" name="TextBox 110"/>
            <p:cNvSpPr txBox="1"/>
            <p:nvPr/>
          </p:nvSpPr>
          <p:spPr bwMode="auto">
            <a:xfrm>
              <a:off x="1784350" y="954088"/>
              <a:ext cx="2382838" cy="585787"/>
            </a:xfrm>
            <a:prstGeom prst="rect">
              <a:avLst/>
            </a:prstGeom>
            <a:noFill/>
          </p:spPr>
          <p:txBody>
            <a:bodyPr>
              <a:spAutoFit/>
            </a:bodyPr>
            <a:lstStyle/>
            <a:p>
              <a:pPr>
                <a:defRPr/>
              </a:pPr>
              <a:r>
                <a:rPr lang="de-DE" sz="3200" b="1">
                  <a:solidFill>
                    <a:prstClr val="black"/>
                  </a:solidFill>
                  <a:latin typeface="Calibri Light"/>
                </a:rPr>
                <a:t>Klimawandel</a:t>
              </a:r>
            </a:p>
          </p:txBody>
        </p:sp>
      </p:grpSp>
      <p:sp>
        <p:nvSpPr>
          <p:cNvPr id="198" name="TextBox 112"/>
          <p:cNvSpPr txBox="1"/>
          <p:nvPr/>
        </p:nvSpPr>
        <p:spPr bwMode="auto">
          <a:xfrm>
            <a:off x="2324100" y="649288"/>
            <a:ext cx="1817688" cy="400110"/>
          </a:xfrm>
          <a:prstGeom prst="rect">
            <a:avLst/>
          </a:prstGeom>
          <a:noFill/>
        </p:spPr>
        <p:txBody>
          <a:bodyPr>
            <a:spAutoFit/>
          </a:bodyPr>
          <a:lstStyle/>
          <a:p>
            <a:pPr>
              <a:defRPr/>
            </a:pPr>
            <a:r>
              <a:rPr lang="de-DE" sz="2000" b="1">
                <a:solidFill>
                  <a:prstClr val="black"/>
                </a:solidFill>
                <a:latin typeface="Calibri Light"/>
              </a:rPr>
              <a:t>Verschmutzung</a:t>
            </a:r>
            <a:endParaRPr lang="de-DE" b="1">
              <a:solidFill>
                <a:prstClr val="black"/>
              </a:solidFill>
              <a:latin typeface="Calibri Light"/>
            </a:endParaRPr>
          </a:p>
        </p:txBody>
      </p:sp>
      <p:sp>
        <p:nvSpPr>
          <p:cNvPr id="199" name="TextBox 111"/>
          <p:cNvSpPr txBox="1"/>
          <p:nvPr/>
        </p:nvSpPr>
        <p:spPr bwMode="auto">
          <a:xfrm>
            <a:off x="1919287" y="1449388"/>
            <a:ext cx="1958975" cy="461665"/>
          </a:xfrm>
          <a:prstGeom prst="rect">
            <a:avLst/>
          </a:prstGeom>
          <a:noFill/>
        </p:spPr>
        <p:txBody>
          <a:bodyPr wrap="square">
            <a:spAutoFit/>
          </a:bodyPr>
          <a:lstStyle/>
          <a:p>
            <a:pPr>
              <a:defRPr/>
            </a:pPr>
            <a:r>
              <a:rPr lang="de-DE" sz="2400" b="1">
                <a:solidFill>
                  <a:prstClr val="black"/>
                </a:solidFill>
                <a:latin typeface="Calibri Light"/>
              </a:rPr>
              <a:t>Artensterben</a:t>
            </a:r>
            <a:endParaRPr lang="de-DE" sz="2000" b="1">
              <a:solidFill>
                <a:prstClr val="black"/>
              </a:solidFill>
              <a:latin typeface="Calibri Light"/>
            </a:endParaRPr>
          </a:p>
        </p:txBody>
      </p:sp>
    </p:spTree>
    <p:extLst>
      <p:ext uri="{BB962C8B-B14F-4D97-AF65-F5344CB8AC3E}">
        <p14:creationId xmlns:p14="http://schemas.microsoft.com/office/powerpoint/2010/main" val="116774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0"/>
            <a:ext cx="9144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94210" name="Inhaltsplatzhalter 3"/>
          <p:cNvPicPr>
            <a:picLocks noGrp="1" noChangeAspect="1"/>
          </p:cNvPicPr>
          <p:nvPr>
            <p:ph idx="1"/>
          </p:nvPr>
        </p:nvPicPr>
        <p:blipFill>
          <a:blip r:embed="rId3">
            <a:extLst>
              <a:ext uri="{28A0092B-C50C-407E-A947-70E740481C1C}">
                <a14:useLocalDpi xmlns:a14="http://schemas.microsoft.com/office/drawing/2010/main" val="0"/>
              </a:ext>
            </a:extLst>
          </a:blip>
          <a:srcRect l="23012" r="5022"/>
          <a:stretch>
            <a:fillRect/>
          </a:stretch>
        </p:blipFill>
        <p:spPr bwMode="auto">
          <a:xfrm>
            <a:off x="138113" y="3222625"/>
            <a:ext cx="4008437" cy="3479800"/>
          </a:xfrm>
        </p:spPr>
      </p:pic>
      <p:pic>
        <p:nvPicPr>
          <p:cNvPr id="94211" name="Bild 4"/>
          <p:cNvPicPr>
            <a:picLocks noChangeAspect="1"/>
          </p:cNvPicPr>
          <p:nvPr/>
        </p:nvPicPr>
        <p:blipFill>
          <a:blip r:embed="rId4">
            <a:extLst>
              <a:ext uri="{28A0092B-C50C-407E-A947-70E740481C1C}">
                <a14:useLocalDpi xmlns:a14="http://schemas.microsoft.com/office/drawing/2010/main" val="0"/>
              </a:ext>
            </a:extLst>
          </a:blip>
          <a:srcRect l="25513" t="14954" r="13390" b="15565"/>
          <a:stretch>
            <a:fillRect/>
          </a:stretch>
        </p:blipFill>
        <p:spPr bwMode="auto">
          <a:xfrm>
            <a:off x="4146550" y="3222625"/>
            <a:ext cx="48974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Bild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912813" y="-574675"/>
            <a:ext cx="302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Bild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338763" y="-574675"/>
            <a:ext cx="3022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Wolkenförmige Legende 14"/>
          <p:cNvSpPr/>
          <p:nvPr/>
        </p:nvSpPr>
        <p:spPr>
          <a:xfrm>
            <a:off x="5540375" y="73025"/>
            <a:ext cx="3349625" cy="1908175"/>
          </a:xfrm>
          <a:prstGeom prst="cloudCallout">
            <a:avLst>
              <a:gd name="adj1" fmla="val -13529"/>
              <a:gd name="adj2" fmla="val 11493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err="1">
                <a:solidFill>
                  <a:schemeClr val="tx1"/>
                </a:solidFill>
              </a:rPr>
              <a:t>Wie vermittle ich die DIAGNOSE?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228601"/>
            <a:ext cx="7886700" cy="917448"/>
          </a:xfrm>
        </p:spPr>
        <p:txBody>
          <a:bodyPr rtlCol="0">
            <a:normAutofit fontScale="90000"/>
          </a:bodyPr>
          <a:lstStyle/>
          <a:p>
            <a:pPr fontAlgn="auto">
              <a:spcAft>
                <a:spcPts val="0"/>
              </a:spcAft>
              <a:defRPr/>
            </a:pPr>
            <a:r>
              <a:rPr lang="en-GB" err="1" smtClean="0"/>
              <a:t>Geteilte Diagnose? Dringlichkeit klar</a:t>
            </a:r>
            <a:r>
              <a:rPr lang="en-GB" smtClean="0"/>
              <a:t>?</a:t>
            </a:r>
            <a:endParaRPr lang="en-GB"/>
          </a:p>
        </p:txBody>
      </p:sp>
      <p:pic>
        <p:nvPicPr>
          <p:cNvPr id="3" name="Bild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552" y="961383"/>
            <a:ext cx="6213348" cy="5539398"/>
          </a:xfrm>
          <a:prstGeom prst="rect">
            <a:avLst/>
          </a:prstGeom>
        </p:spPr>
      </p:pic>
      <p:sp>
        <p:nvSpPr>
          <p:cNvPr id="4" name="Textfeld 3"/>
          <p:cNvSpPr txBox="1"/>
          <p:nvPr/>
        </p:nvSpPr>
        <p:spPr>
          <a:xfrm>
            <a:off x="-38100" y="6530527"/>
            <a:ext cx="9270999" cy="338554"/>
          </a:xfrm>
          <a:prstGeom prst="rect">
            <a:avLst/>
          </a:prstGeom>
          <a:noFill/>
        </p:spPr>
        <p:txBody>
          <a:bodyPr wrap="square" rtlCol="0">
            <a:spAutoFit/>
          </a:bodyPr>
          <a:lstStyle/>
          <a:p>
            <a:r>
              <a:rPr lang="en-GB" sz="1600"/>
              <a:t>Quelle: Bettina Nutz: </a:t>
            </a:r>
            <a:r>
              <a:rPr lang="en-GB" sz="1600">
                <a:hlinkClick r:id="rId4"/>
              </a:rPr>
              <a:t>www.bettinanutz.de</a:t>
            </a:r>
            <a:r>
              <a:rPr lang="en-GB" sz="1600"/>
              <a:t>; CC-BY-NC-ND: </a:t>
            </a:r>
            <a:r>
              <a:rPr lang="en-GB" sz="1600">
                <a:hlinkClick r:id="rId5"/>
              </a:rPr>
              <a:t>https://creativecommons.org/licenses/by-nc-nd/4.0</a:t>
            </a:r>
            <a:r>
              <a:rPr lang="en-GB" sz="1600"/>
              <a:t> </a:t>
            </a:r>
          </a:p>
        </p:txBody>
      </p:sp>
    </p:spTree>
    <p:extLst>
      <p:ext uri="{BB962C8B-B14F-4D97-AF65-F5344CB8AC3E}">
        <p14:creationId xmlns:p14="http://schemas.microsoft.com/office/powerpoint/2010/main" val="13065631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uppierung 4"/>
          <p:cNvGrpSpPr>
            <a:grpSpLocks/>
          </p:cNvGrpSpPr>
          <p:nvPr/>
        </p:nvGrpSpPr>
        <p:grpSpPr bwMode="auto">
          <a:xfrm>
            <a:off x="-604838" y="0"/>
            <a:ext cx="9748838" cy="6858000"/>
            <a:chOff x="-605111" y="0"/>
            <a:chExt cx="9749111" cy="6858000"/>
          </a:xfrm>
        </p:grpSpPr>
        <p:pic>
          <p:nvPicPr>
            <p:cNvPr id="98313" name="Bild 2"/>
            <p:cNvPicPr>
              <a:picLocks noChangeAspect="1"/>
            </p:cNvPicPr>
            <p:nvPr/>
          </p:nvPicPr>
          <p:blipFill>
            <a:blip r:embed="rId3">
              <a:extLst>
                <a:ext uri="{28A0092B-C50C-407E-A947-70E740481C1C}">
                  <a14:useLocalDpi xmlns:a14="http://schemas.microsoft.com/office/drawing/2010/main" val="0"/>
                </a:ext>
              </a:extLst>
            </a:blip>
            <a:srcRect l="12079" t="2449" r="51178" b="5724"/>
            <a:stretch>
              <a:fillRect/>
            </a:stretch>
          </p:blipFill>
          <p:spPr bwMode="auto">
            <a:xfrm flipH="1">
              <a:off x="-605111" y="0"/>
              <a:ext cx="3762103"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Bild 1"/>
            <p:cNvPicPr>
              <a:picLocks noChangeAspect="1"/>
            </p:cNvPicPr>
            <p:nvPr/>
          </p:nvPicPr>
          <p:blipFill>
            <a:blip r:embed="rId3">
              <a:extLst>
                <a:ext uri="{28A0092B-C50C-407E-A947-70E740481C1C}">
                  <a14:useLocalDpi xmlns:a14="http://schemas.microsoft.com/office/drawing/2010/main" val="0"/>
                </a:ext>
              </a:extLst>
            </a:blip>
            <a:srcRect t="6511" r="25172" b="7774"/>
            <a:stretch>
              <a:fillRect/>
            </a:stretch>
          </p:blipFill>
          <p:spPr bwMode="auto">
            <a:xfrm>
              <a:off x="3156995" y="0"/>
              <a:ext cx="598700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306" name="Titel 3"/>
          <p:cNvSpPr>
            <a:spLocks noGrp="1"/>
          </p:cNvSpPr>
          <p:nvPr>
            <p:ph type="title"/>
          </p:nvPr>
        </p:nvSpPr>
        <p:spPr/>
        <p:txBody>
          <a:bodyPr/>
          <a:lstStyle/>
          <a:p>
            <a:r>
              <a:rPr lang="en-GB" altLang="x-none" sz="5400">
                <a:solidFill>
                  <a:schemeClr val="bg1"/>
                </a:solidFill>
              </a:rPr>
              <a:t>Struktur des Vortrags</a:t>
            </a:r>
          </a:p>
        </p:txBody>
      </p:sp>
      <p:sp>
        <p:nvSpPr>
          <p:cNvPr id="6" name="Inhaltsplatzhalter 5"/>
          <p:cNvSpPr>
            <a:spLocks noGrp="1"/>
          </p:cNvSpPr>
          <p:nvPr>
            <p:ph idx="1"/>
          </p:nvPr>
        </p:nvSpPr>
        <p:spPr/>
        <p:txBody>
          <a:bodyPr/>
          <a:lstStyle/>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Was </a:t>
            </a:r>
            <a:r>
              <a:rPr lang="en-GB" sz="3200" err="1" smtClean="0">
                <a:solidFill>
                  <a:schemeClr val="tx1">
                    <a:lumMod val="65000"/>
                    <a:lumOff val="35000"/>
                  </a:schemeClr>
                </a:solidFill>
              </a:rPr>
              <a:t>ist</a:t>
            </a:r>
            <a:r>
              <a:rPr lang="en-GB" sz="3200" smtClean="0">
                <a:solidFill>
                  <a:schemeClr val="tx1">
                    <a:lumMod val="65000"/>
                    <a:lumOff val="35000"/>
                  </a:schemeClr>
                </a:solidFill>
              </a:rPr>
              <a:t> Planetary Health?</a:t>
            </a:r>
          </a:p>
          <a:p>
            <a:pPr marL="514350" indent="-514350" fontAlgn="auto">
              <a:lnSpc>
                <a:spcPct val="100000"/>
              </a:lnSpc>
              <a:spcAft>
                <a:spcPts val="1200"/>
              </a:spcAft>
              <a:buFont typeface="+mj-lt"/>
              <a:buAutoNum type="arabicPeriod"/>
              <a:defRPr/>
            </a:pPr>
            <a:r>
              <a:rPr lang="en-GB" sz="3200" err="1" smtClean="0">
                <a:solidFill>
                  <a:schemeClr val="tx1">
                    <a:lumMod val="65000"/>
                    <a:lumOff val="35000"/>
                  </a:schemeClr>
                </a:solidFill>
              </a:rPr>
              <a:t>Anamnese</a:t>
            </a:r>
            <a:r>
              <a:rPr lang="en-GB" sz="3200" smtClean="0">
                <a:solidFill>
                  <a:schemeClr val="tx1">
                    <a:lumMod val="65000"/>
                    <a:lumOff val="35000"/>
                  </a:schemeClr>
                </a:solidFill>
              </a:rPr>
              <a:t> und </a:t>
            </a:r>
            <a:r>
              <a:rPr lang="en-GB" sz="3200" err="1">
                <a:solidFill>
                  <a:schemeClr val="tx1">
                    <a:lumMod val="65000"/>
                    <a:lumOff val="35000"/>
                  </a:schemeClr>
                </a:solidFill>
              </a:rPr>
              <a:t>B</a:t>
            </a:r>
            <a:r>
              <a:rPr lang="en-GB" sz="3200" err="1" smtClean="0">
                <a:solidFill>
                  <a:schemeClr val="tx1">
                    <a:lumMod val="65000"/>
                    <a:lumOff val="35000"/>
                  </a:schemeClr>
                </a:solidFill>
              </a:rPr>
              <a:t>efunde</a:t>
            </a:r>
            <a:endParaRPr lang="en-GB" sz="3200" smtClean="0">
              <a:solidFill>
                <a:schemeClr val="tx1">
                  <a:lumMod val="65000"/>
                  <a:lumOff val="35000"/>
                </a:schemeClr>
              </a:solidFill>
            </a:endParaRPr>
          </a:p>
          <a:p>
            <a:pPr marL="514350" indent="-514350" fontAlgn="auto">
              <a:lnSpc>
                <a:spcPct val="100000"/>
              </a:lnSpc>
              <a:spcAft>
                <a:spcPts val="1200"/>
              </a:spcAft>
              <a:buFont typeface="+mj-lt"/>
              <a:buAutoNum type="arabicPeriod"/>
              <a:defRPr/>
            </a:pPr>
            <a:r>
              <a:rPr lang="en-GB" sz="3200" smtClean="0">
                <a:solidFill>
                  <a:schemeClr val="tx1">
                    <a:lumMod val="65000"/>
                    <a:lumOff val="35000"/>
                  </a:schemeClr>
                </a:solidFill>
              </a:rPr>
              <a:t>Diagnose und </a:t>
            </a:r>
            <a:r>
              <a:rPr lang="en-GB" sz="3200" err="1" smtClean="0">
                <a:solidFill>
                  <a:schemeClr val="tx1">
                    <a:lumMod val="65000"/>
                    <a:lumOff val="35000"/>
                  </a:schemeClr>
                </a:solidFill>
              </a:rPr>
              <a:t>Prognose</a:t>
            </a:r>
            <a:endParaRPr lang="en-GB" sz="3200">
              <a:solidFill>
                <a:schemeClr val="tx1">
                  <a:lumMod val="65000"/>
                  <a:lumOff val="35000"/>
                </a:schemeClr>
              </a:solidFill>
            </a:endParaRPr>
          </a:p>
          <a:p>
            <a:pPr marL="514350" indent="-514350" fontAlgn="auto">
              <a:lnSpc>
                <a:spcPct val="100000"/>
              </a:lnSpc>
              <a:spcAft>
                <a:spcPts val="1200"/>
              </a:spcAft>
              <a:buFont typeface="+mj-lt"/>
              <a:buAutoNum type="arabicPeriod"/>
              <a:defRPr/>
            </a:pPr>
            <a:r>
              <a:rPr lang="en-GB" sz="3200" err="1" smtClean="0">
                <a:solidFill>
                  <a:schemeClr val="bg1"/>
                </a:solidFill>
              </a:rPr>
              <a:t>Therapie</a:t>
            </a:r>
            <a:r>
              <a:rPr lang="en-GB" sz="3200" smtClean="0">
                <a:solidFill>
                  <a:schemeClr val="bg1"/>
                </a:solidFill>
              </a:rPr>
              <a:t>: </a:t>
            </a:r>
            <a:r>
              <a:rPr lang="en-GB" sz="3200" err="1" smtClean="0">
                <a:solidFill>
                  <a:schemeClr val="bg1"/>
                </a:solidFill>
              </a:rPr>
              <a:t>kurz</a:t>
            </a:r>
            <a:r>
              <a:rPr lang="en-GB" sz="3200" smtClean="0">
                <a:solidFill>
                  <a:schemeClr val="bg1"/>
                </a:solidFill>
              </a:rPr>
              <a:t>-, </a:t>
            </a:r>
            <a:r>
              <a:rPr lang="en-GB" sz="3200" err="1" smtClean="0">
                <a:solidFill>
                  <a:schemeClr val="bg1"/>
                </a:solidFill>
              </a:rPr>
              <a:t>mittel</a:t>
            </a:r>
            <a:r>
              <a:rPr lang="en-GB" sz="3200" smtClean="0">
                <a:solidFill>
                  <a:schemeClr val="bg1"/>
                </a:solidFill>
              </a:rPr>
              <a:t>- und </a:t>
            </a:r>
            <a:r>
              <a:rPr lang="en-GB" sz="3200" err="1" smtClean="0">
                <a:solidFill>
                  <a:schemeClr val="bg1"/>
                </a:solidFill>
              </a:rPr>
              <a:t>langfristig</a:t>
            </a:r>
            <a:endParaRPr lang="en-GB" sz="3200" smtClean="0">
              <a:solidFill>
                <a:schemeClr val="bg1"/>
              </a:solidFill>
            </a:endParaRPr>
          </a:p>
          <a:p>
            <a:pPr marL="514350" indent="-514350" fontAlgn="auto">
              <a:spcAft>
                <a:spcPts val="0"/>
              </a:spcAft>
              <a:buFont typeface="+mj-lt"/>
              <a:buAutoNum type="arabicPeriod"/>
              <a:defRPr/>
            </a:pPr>
            <a:endParaRPr lang="en-GB">
              <a:solidFill>
                <a:schemeClr val="bg1"/>
              </a:solidFill>
            </a:endParaRPr>
          </a:p>
        </p:txBody>
      </p:sp>
      <p:grpSp>
        <p:nvGrpSpPr>
          <p:cNvPr id="98308" name="Gruppierung 6"/>
          <p:cNvGrpSpPr>
            <a:grpSpLocks/>
          </p:cNvGrpSpPr>
          <p:nvPr/>
        </p:nvGrpSpPr>
        <p:grpSpPr bwMode="auto">
          <a:xfrm>
            <a:off x="6243638" y="1397000"/>
            <a:ext cx="1724025" cy="2171700"/>
            <a:chOff x="6397257" y="1257299"/>
            <a:chExt cx="1723787" cy="2171700"/>
          </a:xfrm>
        </p:grpSpPr>
        <p:pic>
          <p:nvPicPr>
            <p:cNvPr id="98310" name="Bild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7257" y="1257299"/>
              <a:ext cx="1723787"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7463910" y="1284287"/>
              <a:ext cx="226981" cy="15081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Oval 9"/>
            <p:cNvSpPr/>
            <p:nvPr/>
          </p:nvSpPr>
          <p:spPr>
            <a:xfrm>
              <a:off x="7140104" y="1271587"/>
              <a:ext cx="238092" cy="133350"/>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98309" name="Textfeld 4"/>
          <p:cNvSpPr txBox="1">
            <a:spLocks noChangeArrowheads="1"/>
          </p:cNvSpPr>
          <p:nvPr/>
        </p:nvSpPr>
        <p:spPr bwMode="auto">
          <a:xfrm>
            <a:off x="7881938" y="6572250"/>
            <a:ext cx="1306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el 1"/>
          <p:cNvSpPr>
            <a:spLocks noGrp="1"/>
          </p:cNvSpPr>
          <p:nvPr>
            <p:ph type="title"/>
          </p:nvPr>
        </p:nvSpPr>
        <p:spPr>
          <a:xfrm>
            <a:off x="1757363" y="669925"/>
            <a:ext cx="3659187" cy="965200"/>
          </a:xfrm>
          <a:ln w="19050">
            <a:solidFill>
              <a:schemeClr val="tx1"/>
            </a:solidFill>
            <a:miter lim="800000"/>
            <a:headEnd/>
            <a:tailEnd/>
          </a:ln>
        </p:spPr>
        <p:txBody>
          <a:bodyPr/>
          <a:lstStyle/>
          <a:p>
            <a:r>
              <a:rPr lang="en-GB" altLang="x-none"/>
              <a:t>Sofort-Nothilfe</a:t>
            </a:r>
          </a:p>
        </p:txBody>
      </p:sp>
      <p:sp>
        <p:nvSpPr>
          <p:cNvPr id="3" name="Inhaltsplatzhalter 2"/>
          <p:cNvSpPr>
            <a:spLocks noGrp="1"/>
          </p:cNvSpPr>
          <p:nvPr>
            <p:ph idx="1"/>
          </p:nvPr>
        </p:nvSpPr>
        <p:spPr>
          <a:xfrm>
            <a:off x="628650" y="2090738"/>
            <a:ext cx="7886700" cy="4429125"/>
          </a:xfrm>
        </p:spPr>
        <p:txBody>
          <a:bodyPr/>
          <a:lstStyle/>
          <a:p>
            <a:pPr marL="0" lvl="2" indent="0" fontAlgn="auto">
              <a:spcBef>
                <a:spcPts val="1000"/>
              </a:spcBef>
              <a:spcAft>
                <a:spcPts val="1200"/>
              </a:spcAft>
              <a:buFont typeface="Arial"/>
              <a:buNone/>
              <a:defRPr/>
            </a:pPr>
            <a:r>
              <a:rPr lang="en-US" sz="2400"/>
              <a:t>Schnell abbremsen! Dann umsteuern</a:t>
            </a:r>
            <a:r>
              <a:rPr lang="is-IS" sz="2400"/>
              <a:t>…</a:t>
            </a:r>
            <a:endParaRPr lang="en-US" sz="2400"/>
          </a:p>
          <a:p>
            <a:pPr marL="457200" lvl="2" indent="-457200" fontAlgn="auto">
              <a:spcBef>
                <a:spcPts val="1000"/>
              </a:spcBef>
              <a:spcAft>
                <a:spcPts val="0"/>
              </a:spcAft>
              <a:buFont typeface="+mj-lt"/>
              <a:buAutoNum type="arabicPeriod"/>
              <a:defRPr/>
            </a:pPr>
            <a:r>
              <a:rPr lang="en-US" sz="2400"/>
              <a:t>Umweltschädliche Subventionen streichen (Flugverkehr, Kohle, Fleischproduktion, Dienstwagen, etc.)</a:t>
            </a:r>
          </a:p>
          <a:p>
            <a:pPr marL="457200" lvl="2" indent="-457200" fontAlgn="auto">
              <a:spcBef>
                <a:spcPts val="1000"/>
              </a:spcBef>
              <a:spcAft>
                <a:spcPts val="0"/>
              </a:spcAft>
              <a:buFont typeface="+mj-lt"/>
              <a:buAutoNum type="arabicPeriod"/>
              <a:defRPr/>
            </a:pPr>
            <a:r>
              <a:rPr lang="en-US" sz="2400"/>
              <a:t>Keine neuen fossilen Energiequellen erschließen und Kraftwerke bauen</a:t>
            </a:r>
          </a:p>
          <a:p>
            <a:pPr marL="457200" lvl="2" indent="-457200" fontAlgn="auto">
              <a:spcBef>
                <a:spcPts val="1000"/>
              </a:spcBef>
              <a:spcAft>
                <a:spcPts val="0"/>
              </a:spcAft>
              <a:buFont typeface="+mj-lt"/>
              <a:buAutoNum type="arabicPeriod"/>
              <a:defRPr/>
            </a:pPr>
            <a:r>
              <a:rPr lang="en-US" sz="2400"/>
              <a:t>Zerstörung von Natur (Moore, Wälder, etc.) stoppen</a:t>
            </a:r>
          </a:p>
          <a:p>
            <a:pPr marL="457200" lvl="2" indent="-457200" fontAlgn="auto">
              <a:spcBef>
                <a:spcPts val="1000"/>
              </a:spcBef>
              <a:spcAft>
                <a:spcPts val="0"/>
              </a:spcAft>
              <a:buFont typeface="+mj-lt"/>
              <a:buAutoNum type="arabicPeriod"/>
              <a:defRPr/>
            </a:pPr>
            <a:r>
              <a:rPr lang="en-US" sz="2400"/>
              <a:t>Humusverlust in Böden </a:t>
            </a:r>
            <a:r>
              <a:rPr lang="en-US" sz="2400" smtClean="0"/>
              <a:t>stoppen (z.B. ökologische Landwirtschaft)</a:t>
            </a:r>
            <a:endParaRPr lang="en-US" sz="2400"/>
          </a:p>
          <a:p>
            <a:pPr marL="457200" lvl="2" indent="-457200" fontAlgn="auto">
              <a:spcBef>
                <a:spcPts val="1000"/>
              </a:spcBef>
              <a:spcAft>
                <a:spcPts val="0"/>
              </a:spcAft>
              <a:buFont typeface="+mj-lt"/>
              <a:buAutoNum type="arabicPeriod"/>
              <a:defRPr/>
            </a:pPr>
            <a:r>
              <a:rPr lang="en-US" sz="2400"/>
              <a:t>Eintrag von gefährlichen Chemikalien und Plastikmüll stoppen</a:t>
            </a:r>
          </a:p>
          <a:p>
            <a:pPr marL="457200" lvl="2" indent="-457200" fontAlgn="auto">
              <a:spcBef>
                <a:spcPts val="1000"/>
              </a:spcBef>
              <a:spcAft>
                <a:spcPts val="0"/>
              </a:spcAft>
              <a:buFont typeface="+mj-lt"/>
              <a:buAutoNum type="arabicPeriod"/>
              <a:defRPr/>
            </a:pPr>
            <a:endParaRPr lang="en-US" sz="1600"/>
          </a:p>
          <a:p>
            <a:pPr fontAlgn="auto">
              <a:spcAft>
                <a:spcPts val="0"/>
              </a:spcAft>
              <a:buFont typeface="Arial"/>
              <a:buChar char="•"/>
              <a:defRPr/>
            </a:pPr>
            <a:endParaRPr lang="en-GB"/>
          </a:p>
        </p:txBody>
      </p:sp>
      <p:pic>
        <p:nvPicPr>
          <p:cNvPr id="100355"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7413" y="0"/>
            <a:ext cx="1906587"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4572000" y="6519863"/>
            <a:ext cx="4468813" cy="338137"/>
          </a:xfrm>
          <a:prstGeom prst="rect">
            <a:avLst/>
          </a:prstGeom>
          <a:noFill/>
        </p:spPr>
        <p:txBody>
          <a:bodyPr wrap="none">
            <a:spAutoFit/>
          </a:bodyPr>
          <a:lstStyle/>
          <a:p>
            <a:pPr eaLnBrk="1" fontAlgn="auto" hangingPunct="1">
              <a:spcBef>
                <a:spcPts val="0"/>
              </a:spcBef>
              <a:spcAft>
                <a:spcPts val="0"/>
              </a:spcAft>
              <a:defRPr/>
            </a:pPr>
            <a:r>
              <a:rPr lang="en-GB" sz="1600">
                <a:solidFill>
                  <a:schemeClr val="bg1">
                    <a:lumMod val="50000"/>
                  </a:schemeClr>
                </a:solidFill>
                <a:latin typeface="+mn-lt"/>
              </a:rPr>
              <a:t>Quelle: Teils angelehnt an BUND Klima-Nothilfeplan</a:t>
            </a:r>
          </a:p>
        </p:txBody>
      </p:sp>
      <p:pic>
        <p:nvPicPr>
          <p:cNvPr id="100357" name="Bild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680822">
            <a:off x="357188" y="-342900"/>
            <a:ext cx="3021012"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Bild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775" y="207963"/>
            <a:ext cx="9001125" cy="6477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547" y="-18661"/>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5" name="TextBox 36"/>
          <p:cNvSpPr txBox="1"/>
          <p:nvPr/>
        </p:nvSpPr>
        <p:spPr>
          <a:xfrm>
            <a:off x="1229514" y="5440623"/>
            <a:ext cx="2106612" cy="707886"/>
          </a:xfrm>
          <a:prstGeom prst="rect">
            <a:avLst/>
          </a:prstGeom>
          <a:noFill/>
        </p:spPr>
        <p:txBody>
          <a:bodyPr>
            <a:spAutoFit/>
          </a:bodyPr>
          <a:lstStyle/>
          <a:p>
            <a:pPr>
              <a:defRPr/>
            </a:pPr>
            <a:r>
              <a:rPr lang="de-DE" sz="2000">
                <a:solidFill>
                  <a:prstClr val="black"/>
                </a:solidFill>
                <a:latin typeface="Calibri Light"/>
              </a:rPr>
              <a:t>1 Mrd. Menschen in extremer Armut</a:t>
            </a:r>
          </a:p>
        </p:txBody>
      </p:sp>
      <p:grpSp>
        <p:nvGrpSpPr>
          <p:cNvPr id="128" name="Group 44"/>
          <p:cNvGrpSpPr>
            <a:grpSpLocks/>
          </p:cNvGrpSpPr>
          <p:nvPr/>
        </p:nvGrpSpPr>
        <p:grpSpPr bwMode="auto">
          <a:xfrm>
            <a:off x="2237216" y="3948991"/>
            <a:ext cx="286068" cy="805233"/>
            <a:chOff x="3153050" y="1791577"/>
            <a:chExt cx="533835" cy="1381107"/>
          </a:xfrm>
        </p:grpSpPr>
        <p:sp>
          <p:nvSpPr>
            <p:cNvPr id="129" name="Oval 128"/>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0"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1"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2"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3"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35" name="Group 44"/>
          <p:cNvGrpSpPr>
            <a:grpSpLocks/>
          </p:cNvGrpSpPr>
          <p:nvPr/>
        </p:nvGrpSpPr>
        <p:grpSpPr bwMode="auto">
          <a:xfrm>
            <a:off x="2617255" y="3829365"/>
            <a:ext cx="286068" cy="805233"/>
            <a:chOff x="3153050" y="1791577"/>
            <a:chExt cx="533835" cy="1381107"/>
          </a:xfrm>
        </p:grpSpPr>
        <p:sp>
          <p:nvSpPr>
            <p:cNvPr id="136" name="Oval 13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3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2" name="Group 44"/>
          <p:cNvGrpSpPr>
            <a:grpSpLocks/>
          </p:cNvGrpSpPr>
          <p:nvPr/>
        </p:nvGrpSpPr>
        <p:grpSpPr bwMode="auto">
          <a:xfrm>
            <a:off x="1227210" y="4450808"/>
            <a:ext cx="286068" cy="805233"/>
            <a:chOff x="3153050" y="1791577"/>
            <a:chExt cx="533835" cy="1381107"/>
          </a:xfrm>
        </p:grpSpPr>
        <p:sp>
          <p:nvSpPr>
            <p:cNvPr id="143" name="Oval 142"/>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4"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5"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6"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7"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48"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49" name="Group 44"/>
          <p:cNvGrpSpPr>
            <a:grpSpLocks/>
          </p:cNvGrpSpPr>
          <p:nvPr/>
        </p:nvGrpSpPr>
        <p:grpSpPr bwMode="auto">
          <a:xfrm>
            <a:off x="5242449" y="2278170"/>
            <a:ext cx="286068" cy="805233"/>
            <a:chOff x="3153050" y="1791577"/>
            <a:chExt cx="533835" cy="1381107"/>
          </a:xfrm>
        </p:grpSpPr>
        <p:sp>
          <p:nvSpPr>
            <p:cNvPr id="150" name="Oval 149"/>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1"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2"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3"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4"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5"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56" name="Group 44"/>
          <p:cNvGrpSpPr>
            <a:grpSpLocks/>
          </p:cNvGrpSpPr>
          <p:nvPr/>
        </p:nvGrpSpPr>
        <p:grpSpPr bwMode="auto">
          <a:xfrm>
            <a:off x="4844699" y="2563238"/>
            <a:ext cx="286068" cy="805233"/>
            <a:chOff x="3153050" y="1791577"/>
            <a:chExt cx="533835" cy="1381107"/>
          </a:xfrm>
        </p:grpSpPr>
        <p:sp>
          <p:nvSpPr>
            <p:cNvPr id="157" name="Oval 15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8"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59"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0"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1"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2"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63" name="Group 44"/>
          <p:cNvGrpSpPr>
            <a:grpSpLocks/>
          </p:cNvGrpSpPr>
          <p:nvPr/>
        </p:nvGrpSpPr>
        <p:grpSpPr bwMode="auto">
          <a:xfrm>
            <a:off x="4478020" y="2828411"/>
            <a:ext cx="286068" cy="805233"/>
            <a:chOff x="3153050" y="1791577"/>
            <a:chExt cx="533835" cy="1381107"/>
          </a:xfrm>
        </p:grpSpPr>
        <p:sp>
          <p:nvSpPr>
            <p:cNvPr id="164" name="Oval 163"/>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5"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6"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7"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8"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69"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70" name="Group 44"/>
          <p:cNvGrpSpPr>
            <a:grpSpLocks/>
          </p:cNvGrpSpPr>
          <p:nvPr/>
        </p:nvGrpSpPr>
        <p:grpSpPr bwMode="auto">
          <a:xfrm>
            <a:off x="6702525" y="1831076"/>
            <a:ext cx="286068" cy="805233"/>
            <a:chOff x="3153050" y="1791577"/>
            <a:chExt cx="533835" cy="1381107"/>
          </a:xfrm>
        </p:grpSpPr>
        <p:sp>
          <p:nvSpPr>
            <p:cNvPr id="171" name="Oval 170"/>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2"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3"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4"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5"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6"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84" name="Freeform 16"/>
          <p:cNvSpPr/>
          <p:nvPr/>
        </p:nvSpPr>
        <p:spPr>
          <a:xfrm rot="6500217" flipH="1">
            <a:off x="1656103" y="1778318"/>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sp>
        <p:nvSpPr>
          <p:cNvPr id="185" name="Freeform 16"/>
          <p:cNvSpPr/>
          <p:nvPr/>
        </p:nvSpPr>
        <p:spPr>
          <a:xfrm rot="6500217" flipH="1">
            <a:off x="1656033" y="1525440"/>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a:solidFill>
                  <a:prstClr val="black"/>
                </a:solidFill>
              </a:rPr>
              <a:t>     </a:t>
            </a:r>
          </a:p>
        </p:txBody>
      </p:sp>
      <p:cxnSp>
        <p:nvCxnSpPr>
          <p:cNvPr id="88"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9" name="TextBox 13"/>
          <p:cNvSpPr txBox="1"/>
          <p:nvPr/>
        </p:nvSpPr>
        <p:spPr>
          <a:xfrm>
            <a:off x="7252396" y="5408769"/>
            <a:ext cx="1728787" cy="707886"/>
          </a:xfrm>
          <a:prstGeom prst="rect">
            <a:avLst/>
          </a:prstGeom>
          <a:noFill/>
        </p:spPr>
        <p:txBody>
          <a:bodyPr>
            <a:spAutoFit/>
          </a:bodyPr>
          <a:lstStyle/>
          <a:p>
            <a:pPr>
              <a:defRPr/>
            </a:pPr>
            <a:r>
              <a:rPr lang="de-DE" sz="2000" b="1">
                <a:solidFill>
                  <a:prstClr val="black"/>
                </a:solidFill>
                <a:latin typeface="Calibri Light"/>
              </a:rPr>
              <a:t>Ökologische Schäden</a:t>
            </a:r>
          </a:p>
        </p:txBody>
      </p:sp>
      <p:grpSp>
        <p:nvGrpSpPr>
          <p:cNvPr id="81" name="Group 44"/>
          <p:cNvGrpSpPr>
            <a:grpSpLocks/>
          </p:cNvGrpSpPr>
          <p:nvPr/>
        </p:nvGrpSpPr>
        <p:grpSpPr bwMode="auto">
          <a:xfrm>
            <a:off x="3070979" y="3656420"/>
            <a:ext cx="286068" cy="805233"/>
            <a:chOff x="3153050" y="1791577"/>
            <a:chExt cx="533835" cy="1381107"/>
          </a:xfrm>
        </p:grpSpPr>
        <p:sp>
          <p:nvSpPr>
            <p:cNvPr id="82" name="Oval 81"/>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3"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4"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5"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6"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7"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90" name="Gruppierung 89"/>
          <p:cNvGrpSpPr/>
          <p:nvPr/>
        </p:nvGrpSpPr>
        <p:grpSpPr>
          <a:xfrm>
            <a:off x="1176769" y="1263056"/>
            <a:ext cx="5372869" cy="3008964"/>
            <a:chOff x="1476884" y="1260363"/>
            <a:chExt cx="5372869" cy="3008964"/>
          </a:xfrm>
        </p:grpSpPr>
        <p:sp>
          <p:nvSpPr>
            <p:cNvPr id="91" name="Pfeil nach rechts 13"/>
            <p:cNvSpPr>
              <a:spLocks noChangeArrowheads="1"/>
            </p:cNvSpPr>
            <p:nvPr/>
          </p:nvSpPr>
          <p:spPr bwMode="auto">
            <a:xfrm rot="1465281" flipH="1">
              <a:off x="2546561" y="2083469"/>
              <a:ext cx="2283954" cy="416101"/>
            </a:xfrm>
            <a:prstGeom prst="rightArrow">
              <a:avLst>
                <a:gd name="adj1" fmla="val 50000"/>
                <a:gd name="adj2" fmla="val 50010"/>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endParaRPr lang="en-GB" altLang="x-none" smtClean="0">
                <a:solidFill>
                  <a:srgbClr val="FFFFFF"/>
                </a:solidFill>
                <a:latin typeface="Arial" charset="0"/>
              </a:endParaRPr>
            </a:p>
          </p:txBody>
        </p:sp>
        <p:sp>
          <p:nvSpPr>
            <p:cNvPr id="92" name="Pfeil nach rechts 13"/>
            <p:cNvSpPr>
              <a:spLocks noChangeArrowheads="1"/>
            </p:cNvSpPr>
            <p:nvPr/>
          </p:nvSpPr>
          <p:spPr bwMode="auto">
            <a:xfrm flipH="1">
              <a:off x="2930156" y="1260363"/>
              <a:ext cx="3919597" cy="424647"/>
            </a:xfrm>
            <a:prstGeom prst="rightArrow">
              <a:avLst>
                <a:gd name="adj1" fmla="val 50000"/>
                <a:gd name="adj2" fmla="val 50009"/>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endParaRPr lang="en-GB" altLang="x-none" smtClean="0">
                <a:solidFill>
                  <a:srgbClr val="FFFFFF"/>
                </a:solidFill>
                <a:latin typeface="Arial" charset="0"/>
              </a:endParaRPr>
            </a:p>
          </p:txBody>
        </p:sp>
        <p:sp>
          <p:nvSpPr>
            <p:cNvPr id="93" name="Pfeil nach rechts 13"/>
            <p:cNvSpPr>
              <a:spLocks noChangeArrowheads="1"/>
            </p:cNvSpPr>
            <p:nvPr/>
          </p:nvSpPr>
          <p:spPr bwMode="auto">
            <a:xfrm rot="5400000" flipH="1">
              <a:off x="438444" y="2866823"/>
              <a:ext cx="2440944" cy="364064"/>
            </a:xfrm>
            <a:prstGeom prst="rightArrow">
              <a:avLst>
                <a:gd name="adj1" fmla="val 50000"/>
                <a:gd name="adj2" fmla="val 50012"/>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endParaRPr lang="en-GB" altLang="x-none" smtClean="0">
                <a:solidFill>
                  <a:srgbClr val="FFFFFF"/>
                </a:solidFill>
                <a:latin typeface="Arial" charset="0"/>
              </a:endParaRPr>
            </a:p>
          </p:txBody>
        </p:sp>
        <p:sp>
          <p:nvSpPr>
            <p:cNvPr id="94" name="Pfeil nach rechts 13"/>
            <p:cNvSpPr>
              <a:spLocks noChangeArrowheads="1"/>
            </p:cNvSpPr>
            <p:nvPr/>
          </p:nvSpPr>
          <p:spPr bwMode="auto">
            <a:xfrm rot="4077008" flipH="1">
              <a:off x="1619855" y="2531049"/>
              <a:ext cx="1941341" cy="413043"/>
            </a:xfrm>
            <a:prstGeom prst="rightArrow">
              <a:avLst>
                <a:gd name="adj1" fmla="val 50000"/>
                <a:gd name="adj2" fmla="val 50002"/>
              </a:avLst>
            </a:prstGeom>
            <a:solidFill>
              <a:srgbClr val="00B050"/>
            </a:soli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128"/>
                </a:defRPr>
              </a:lvl1pPr>
              <a:lvl2pPr marL="742950" indent="-285750">
                <a:defRPr sz="2400">
                  <a:solidFill>
                    <a:schemeClr val="tx1"/>
                  </a:solidFill>
                  <a:latin typeface="Times New Roman" charset="0"/>
                  <a:ea typeface="ＭＳ Ｐゴシック" charset="-128"/>
                </a:defRPr>
              </a:lvl2pPr>
              <a:lvl3pPr marL="1143000" indent="-228600">
                <a:defRPr sz="2400">
                  <a:solidFill>
                    <a:schemeClr val="tx1"/>
                  </a:solidFill>
                  <a:latin typeface="Times New Roman" charset="0"/>
                  <a:ea typeface="ＭＳ Ｐゴシック" charset="-128"/>
                </a:defRPr>
              </a:lvl3pPr>
              <a:lvl4pPr marL="1600200" indent="-228600">
                <a:defRPr sz="2400">
                  <a:solidFill>
                    <a:schemeClr val="tx1"/>
                  </a:solidFill>
                  <a:latin typeface="Times New Roman" charset="0"/>
                  <a:ea typeface="ＭＳ Ｐゴシック" charset="-128"/>
                </a:defRPr>
              </a:lvl4pPr>
              <a:lvl5pPr marL="2057400" indent="-228600">
                <a:defRPr sz="2400">
                  <a:solidFill>
                    <a:schemeClr val="tx1"/>
                  </a:solidFill>
                  <a:latin typeface="Times New Roman" charset="0"/>
                  <a:ea typeface="ＭＳ Ｐゴシック" charset="-128"/>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128"/>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128"/>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128"/>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128"/>
                </a:defRPr>
              </a:lvl9pPr>
            </a:lstStyle>
            <a:p>
              <a:pPr algn="ctr">
                <a:defRPr/>
              </a:pPr>
              <a:endParaRPr lang="en-GB" altLang="x-none" smtClean="0">
                <a:solidFill>
                  <a:srgbClr val="FFFFFF"/>
                </a:solidFill>
                <a:latin typeface="Arial" charset="0"/>
              </a:endParaRPr>
            </a:p>
          </p:txBody>
        </p:sp>
      </p:grpSp>
      <p:pic>
        <p:nvPicPr>
          <p:cNvPr id="95" name="Bild 9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1148" y="589557"/>
            <a:ext cx="14192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 name="Gerade Verbindung mit Pfeil 20"/>
          <p:cNvCxnSpPr>
            <a:cxnSpLocks noChangeShapeType="1"/>
          </p:cNvCxnSpPr>
          <p:nvPr/>
        </p:nvCxnSpPr>
        <p:spPr bwMode="auto">
          <a:xfrm flipV="1">
            <a:off x="827088" y="533143"/>
            <a:ext cx="2402" cy="5785108"/>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77" name="TextBox 14"/>
          <p:cNvSpPr txBox="1"/>
          <p:nvPr/>
        </p:nvSpPr>
        <p:spPr>
          <a:xfrm>
            <a:off x="342899" y="153968"/>
            <a:ext cx="1993539" cy="400110"/>
          </a:xfrm>
          <a:prstGeom prst="rect">
            <a:avLst/>
          </a:prstGeom>
          <a:noFill/>
        </p:spPr>
        <p:txBody>
          <a:bodyPr wrap="square">
            <a:spAutoFit/>
          </a:bodyPr>
          <a:lstStyle/>
          <a:p>
            <a:pPr>
              <a:defRPr/>
            </a:pPr>
            <a:r>
              <a:rPr lang="de-DE" sz="2000" b="1">
                <a:solidFill>
                  <a:prstClr val="black"/>
                </a:solidFill>
                <a:latin typeface="Calibri Light"/>
              </a:rPr>
              <a:t>Gesundheit</a:t>
            </a:r>
          </a:p>
        </p:txBody>
      </p:sp>
      <p:sp>
        <p:nvSpPr>
          <p:cNvPr id="78" name="Textfeld 77"/>
          <p:cNvSpPr txBox="1"/>
          <p:nvPr/>
        </p:nvSpPr>
        <p:spPr>
          <a:xfrm>
            <a:off x="7708900" y="6519206"/>
            <a:ext cx="1458028" cy="338554"/>
          </a:xfrm>
          <a:prstGeom prst="rect">
            <a:avLst/>
          </a:prstGeom>
          <a:noFill/>
        </p:spPr>
        <p:txBody>
          <a:bodyPr wrap="none" rtlCol="0">
            <a:spAutoFit/>
          </a:bodyPr>
          <a:lstStyle/>
          <a:p>
            <a:r>
              <a:rPr lang="en-GB" sz="1600">
                <a:solidFill>
                  <a:prstClr val="white"/>
                </a:solidFill>
                <a:latin typeface="Calibri" charset="0"/>
              </a:rPr>
              <a:t>Quelle: Pixabay</a:t>
            </a:r>
          </a:p>
        </p:txBody>
      </p:sp>
      <p:sp>
        <p:nvSpPr>
          <p:cNvPr id="79" name="TextBox 36"/>
          <p:cNvSpPr txBox="1"/>
          <p:nvPr/>
        </p:nvSpPr>
        <p:spPr>
          <a:xfrm>
            <a:off x="6107634" y="2804993"/>
            <a:ext cx="1700756" cy="707886"/>
          </a:xfrm>
          <a:prstGeom prst="rect">
            <a:avLst/>
          </a:prstGeom>
          <a:noFill/>
        </p:spPr>
        <p:txBody>
          <a:bodyPr wrap="square">
            <a:spAutoFit/>
          </a:bodyPr>
          <a:lstStyle/>
          <a:p>
            <a:pPr>
              <a:defRPr/>
            </a:pPr>
            <a:r>
              <a:rPr lang="de-DE" sz="2000">
                <a:solidFill>
                  <a:prstClr val="black"/>
                </a:solidFill>
                <a:latin typeface="Calibri Light"/>
              </a:rPr>
              <a:t>1 Mrd. reiche Menschen</a:t>
            </a:r>
          </a:p>
        </p:txBody>
      </p:sp>
    </p:spTree>
    <p:extLst>
      <p:ext uri="{BB962C8B-B14F-4D97-AF65-F5344CB8AC3E}">
        <p14:creationId xmlns:p14="http://schemas.microsoft.com/office/powerpoint/2010/main" val="62593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547" y="-18661"/>
            <a:ext cx="9144000" cy="688657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Freeform 16"/>
          <p:cNvSpPr/>
          <p:nvPr/>
        </p:nvSpPr>
        <p:spPr>
          <a:xfrm rot="6500217" flipH="1">
            <a:off x="1656103" y="1778318"/>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e-DE">
              <a:solidFill>
                <a:prstClr val="black"/>
              </a:solidFill>
            </a:endParaRPr>
          </a:p>
        </p:txBody>
      </p:sp>
      <p:cxnSp>
        <p:nvCxnSpPr>
          <p:cNvPr id="68" name="Gerade Verbindung mit Pfeil 20"/>
          <p:cNvCxnSpPr>
            <a:cxnSpLocks noChangeShapeType="1"/>
          </p:cNvCxnSpPr>
          <p:nvPr/>
        </p:nvCxnSpPr>
        <p:spPr bwMode="auto">
          <a:xfrm flipV="1">
            <a:off x="827088" y="533143"/>
            <a:ext cx="2402" cy="5785108"/>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69" name="Freeform 16"/>
          <p:cNvSpPr/>
          <p:nvPr/>
        </p:nvSpPr>
        <p:spPr>
          <a:xfrm rot="6500217" flipH="1">
            <a:off x="1656033" y="1525440"/>
            <a:ext cx="5177352" cy="5479871"/>
          </a:xfrm>
          <a:custGeom>
            <a:avLst/>
            <a:gdLst>
              <a:gd name="connsiteX0" fmla="*/ 0 w 6374132"/>
              <a:gd name="connsiteY0" fmla="*/ 4094425 h 4094425"/>
              <a:gd name="connsiteX1" fmla="*/ 1658679 w 6374132"/>
              <a:gd name="connsiteY1" fmla="*/ 3722286 h 4094425"/>
              <a:gd name="connsiteX2" fmla="*/ 2509284 w 6374132"/>
              <a:gd name="connsiteY2" fmla="*/ 2914211 h 4094425"/>
              <a:gd name="connsiteX3" fmla="*/ 3455582 w 6374132"/>
              <a:gd name="connsiteY3" fmla="*/ 2318788 h 4094425"/>
              <a:gd name="connsiteX4" fmla="*/ 4423145 w 6374132"/>
              <a:gd name="connsiteY4" fmla="*/ 1914751 h 4094425"/>
              <a:gd name="connsiteX5" fmla="*/ 6007396 w 6374132"/>
              <a:gd name="connsiteY5" fmla="*/ 1064146 h 4094425"/>
              <a:gd name="connsiteX6" fmla="*/ 6347638 w 6374132"/>
              <a:gd name="connsiteY6" fmla="*/ 149746 h 4094425"/>
              <a:gd name="connsiteX7" fmla="*/ 6326372 w 6374132"/>
              <a:gd name="connsiteY7" fmla="*/ 11523 h 40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4132" h="4094425">
                <a:moveTo>
                  <a:pt x="0" y="4094425"/>
                </a:moveTo>
                <a:cubicBezTo>
                  <a:pt x="620232" y="4006706"/>
                  <a:pt x="1240465" y="3918988"/>
                  <a:pt x="1658679" y="3722286"/>
                </a:cubicBezTo>
                <a:cubicBezTo>
                  <a:pt x="2076893" y="3525584"/>
                  <a:pt x="2209800" y="3148127"/>
                  <a:pt x="2509284" y="2914211"/>
                </a:cubicBezTo>
                <a:cubicBezTo>
                  <a:pt x="2808768" y="2680295"/>
                  <a:pt x="3136605" y="2485365"/>
                  <a:pt x="3455582" y="2318788"/>
                </a:cubicBezTo>
                <a:cubicBezTo>
                  <a:pt x="3774559" y="2152211"/>
                  <a:pt x="3997843" y="2123858"/>
                  <a:pt x="4423145" y="1914751"/>
                </a:cubicBezTo>
                <a:cubicBezTo>
                  <a:pt x="4848447" y="1705644"/>
                  <a:pt x="5686647" y="1358313"/>
                  <a:pt x="6007396" y="1064146"/>
                </a:cubicBezTo>
                <a:cubicBezTo>
                  <a:pt x="6328145" y="769978"/>
                  <a:pt x="6294475" y="325183"/>
                  <a:pt x="6347638" y="149746"/>
                </a:cubicBezTo>
                <a:cubicBezTo>
                  <a:pt x="6400801" y="-25691"/>
                  <a:pt x="6363586" y="-7084"/>
                  <a:pt x="6326372" y="1152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r>
              <a:rPr lang="de-DE">
                <a:solidFill>
                  <a:prstClr val="black"/>
                </a:solidFill>
              </a:rPr>
              <a:t>     </a:t>
            </a:r>
          </a:p>
        </p:txBody>
      </p:sp>
      <p:grpSp>
        <p:nvGrpSpPr>
          <p:cNvPr id="66" name="Group 44"/>
          <p:cNvGrpSpPr>
            <a:grpSpLocks/>
          </p:cNvGrpSpPr>
          <p:nvPr/>
        </p:nvGrpSpPr>
        <p:grpSpPr bwMode="auto">
          <a:xfrm>
            <a:off x="2237216" y="3948991"/>
            <a:ext cx="286068" cy="805233"/>
            <a:chOff x="3153050" y="1791577"/>
            <a:chExt cx="533835" cy="1381107"/>
          </a:xfrm>
        </p:grpSpPr>
        <p:sp>
          <p:nvSpPr>
            <p:cNvPr id="67" name="Oval 6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0"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1"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2"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3"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75" name="Group 44"/>
          <p:cNvGrpSpPr>
            <a:grpSpLocks/>
          </p:cNvGrpSpPr>
          <p:nvPr/>
        </p:nvGrpSpPr>
        <p:grpSpPr bwMode="auto">
          <a:xfrm>
            <a:off x="2617255" y="3829365"/>
            <a:ext cx="286068" cy="805233"/>
            <a:chOff x="3153050" y="1791577"/>
            <a:chExt cx="533835" cy="1381107"/>
          </a:xfrm>
        </p:grpSpPr>
        <p:sp>
          <p:nvSpPr>
            <p:cNvPr id="76" name="Oval 75"/>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7"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8"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79"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0"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81"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89" name="Group 44"/>
          <p:cNvGrpSpPr>
            <a:grpSpLocks/>
          </p:cNvGrpSpPr>
          <p:nvPr/>
        </p:nvGrpSpPr>
        <p:grpSpPr bwMode="auto">
          <a:xfrm>
            <a:off x="1227210" y="4450808"/>
            <a:ext cx="286068" cy="805233"/>
            <a:chOff x="3153050" y="1791577"/>
            <a:chExt cx="533835" cy="1381107"/>
          </a:xfrm>
        </p:grpSpPr>
        <p:sp>
          <p:nvSpPr>
            <p:cNvPr id="90" name="Oval 89"/>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1"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2"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3"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4"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5"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96" name="Group 44"/>
          <p:cNvGrpSpPr>
            <a:grpSpLocks/>
          </p:cNvGrpSpPr>
          <p:nvPr/>
        </p:nvGrpSpPr>
        <p:grpSpPr bwMode="auto">
          <a:xfrm>
            <a:off x="5242449" y="2278170"/>
            <a:ext cx="286068" cy="805233"/>
            <a:chOff x="3153050" y="1791577"/>
            <a:chExt cx="533835" cy="1381107"/>
          </a:xfrm>
        </p:grpSpPr>
        <p:sp>
          <p:nvSpPr>
            <p:cNvPr id="97" name="Oval 96"/>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8"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99"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0"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1"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2"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03" name="Group 44"/>
          <p:cNvGrpSpPr>
            <a:grpSpLocks/>
          </p:cNvGrpSpPr>
          <p:nvPr/>
        </p:nvGrpSpPr>
        <p:grpSpPr bwMode="auto">
          <a:xfrm>
            <a:off x="4844699" y="2563238"/>
            <a:ext cx="286068" cy="805233"/>
            <a:chOff x="3153050" y="1791577"/>
            <a:chExt cx="533835" cy="1381107"/>
          </a:xfrm>
        </p:grpSpPr>
        <p:sp>
          <p:nvSpPr>
            <p:cNvPr id="104" name="Oval 103"/>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5"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6"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7"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8"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09"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10" name="Group 44"/>
          <p:cNvGrpSpPr>
            <a:grpSpLocks/>
          </p:cNvGrpSpPr>
          <p:nvPr/>
        </p:nvGrpSpPr>
        <p:grpSpPr bwMode="auto">
          <a:xfrm>
            <a:off x="4478020" y="2828411"/>
            <a:ext cx="286068" cy="805233"/>
            <a:chOff x="3153050" y="1791577"/>
            <a:chExt cx="533835" cy="1381107"/>
          </a:xfrm>
        </p:grpSpPr>
        <p:sp>
          <p:nvSpPr>
            <p:cNvPr id="111" name="Oval 110"/>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2"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3"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4"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5"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6"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grpSp>
        <p:nvGrpSpPr>
          <p:cNvPr id="117" name="Group 44"/>
          <p:cNvGrpSpPr>
            <a:grpSpLocks/>
          </p:cNvGrpSpPr>
          <p:nvPr/>
        </p:nvGrpSpPr>
        <p:grpSpPr bwMode="auto">
          <a:xfrm>
            <a:off x="6702525" y="1831076"/>
            <a:ext cx="286068" cy="805233"/>
            <a:chOff x="3153050" y="1791577"/>
            <a:chExt cx="533835" cy="1381107"/>
          </a:xfrm>
        </p:grpSpPr>
        <p:sp>
          <p:nvSpPr>
            <p:cNvPr id="118" name="Oval 117"/>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19"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0"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1"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2"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24"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cxnSp>
        <p:nvCxnSpPr>
          <p:cNvPr id="82"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nvGrpSpPr>
          <p:cNvPr id="174" name="Group 44"/>
          <p:cNvGrpSpPr>
            <a:grpSpLocks/>
          </p:cNvGrpSpPr>
          <p:nvPr/>
        </p:nvGrpSpPr>
        <p:grpSpPr bwMode="auto">
          <a:xfrm>
            <a:off x="3072618" y="3656055"/>
            <a:ext cx="286068" cy="805233"/>
            <a:chOff x="3153050" y="1791577"/>
            <a:chExt cx="533835" cy="1381107"/>
          </a:xfrm>
        </p:grpSpPr>
        <p:sp>
          <p:nvSpPr>
            <p:cNvPr id="175" name="Oval 174"/>
            <p:cNvSpPr/>
            <p:nvPr/>
          </p:nvSpPr>
          <p:spPr>
            <a:xfrm>
              <a:off x="3238153" y="1791577"/>
              <a:ext cx="345575" cy="30555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6" name="Rectangle 46"/>
            <p:cNvSpPr/>
            <p:nvPr/>
          </p:nvSpPr>
          <p:spPr>
            <a:xfrm>
              <a:off x="3238153" y="2133798"/>
              <a:ext cx="345575" cy="571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7" name="Rectangle 47"/>
            <p:cNvSpPr/>
            <p:nvPr/>
          </p:nvSpPr>
          <p:spPr>
            <a:xfrm>
              <a:off x="3320679" y="2715575"/>
              <a:ext cx="90263"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8" name="Rectangle 48"/>
            <p:cNvSpPr/>
            <p:nvPr/>
          </p:nvSpPr>
          <p:spPr>
            <a:xfrm>
              <a:off x="3447047" y="2715575"/>
              <a:ext cx="90261" cy="4571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79" name="Rectangle 49"/>
            <p:cNvSpPr/>
            <p:nvPr/>
          </p:nvSpPr>
          <p:spPr>
            <a:xfrm rot="1335693" flipH="1">
              <a:off x="3153050" y="2131353"/>
              <a:ext cx="61894" cy="5744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sp>
          <p:nvSpPr>
            <p:cNvPr id="180" name="Rectangle 50"/>
            <p:cNvSpPr/>
            <p:nvPr/>
          </p:nvSpPr>
          <p:spPr>
            <a:xfrm rot="20390615">
              <a:off x="3627571" y="2150909"/>
              <a:ext cx="59314" cy="5377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srgbClr val="FFFFFF"/>
                </a:solidFill>
                <a:ea typeface="ＭＳ Ｐゴシック" charset="-128"/>
              </a:endParaRPr>
            </a:p>
          </p:txBody>
        </p:sp>
      </p:grpSp>
      <p:sp>
        <p:nvSpPr>
          <p:cNvPr id="139" name="TextBox 13"/>
          <p:cNvSpPr txBox="1"/>
          <p:nvPr/>
        </p:nvSpPr>
        <p:spPr>
          <a:xfrm>
            <a:off x="7252396" y="5408769"/>
            <a:ext cx="1728787" cy="707886"/>
          </a:xfrm>
          <a:prstGeom prst="rect">
            <a:avLst/>
          </a:prstGeom>
          <a:noFill/>
        </p:spPr>
        <p:txBody>
          <a:bodyPr>
            <a:spAutoFit/>
          </a:bodyPr>
          <a:lstStyle/>
          <a:p>
            <a:pPr>
              <a:defRPr/>
            </a:pPr>
            <a:r>
              <a:rPr lang="de-DE" sz="2000" b="1">
                <a:solidFill>
                  <a:prstClr val="black"/>
                </a:solidFill>
                <a:latin typeface="Calibri Light"/>
              </a:rPr>
              <a:t>Ökologische Schäden</a:t>
            </a:r>
          </a:p>
        </p:txBody>
      </p:sp>
      <p:sp>
        <p:nvSpPr>
          <p:cNvPr id="123" name="Freihandform 122"/>
          <p:cNvSpPr/>
          <p:nvPr/>
        </p:nvSpPr>
        <p:spPr>
          <a:xfrm>
            <a:off x="7549636" y="2873812"/>
            <a:ext cx="1392812" cy="2731141"/>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Freihandform 125"/>
          <p:cNvSpPr/>
          <p:nvPr/>
        </p:nvSpPr>
        <p:spPr>
          <a:xfrm>
            <a:off x="7626521" y="2646825"/>
            <a:ext cx="1381564" cy="2752163"/>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2" name="Gruppierung 151"/>
          <p:cNvGrpSpPr/>
          <p:nvPr/>
        </p:nvGrpSpPr>
        <p:grpSpPr>
          <a:xfrm>
            <a:off x="3892803" y="5002206"/>
            <a:ext cx="699230" cy="1159237"/>
            <a:chOff x="3865866" y="4209445"/>
            <a:chExt cx="699230" cy="1159237"/>
          </a:xfrm>
        </p:grpSpPr>
        <p:sp>
          <p:nvSpPr>
            <p:cNvPr id="153" name="Rechteck 152"/>
            <p:cNvSpPr/>
            <p:nvPr/>
          </p:nvSpPr>
          <p:spPr>
            <a:xfrm flipH="1">
              <a:off x="4178258" y="4819926"/>
              <a:ext cx="45719" cy="548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4" name="Oval 153"/>
            <p:cNvSpPr/>
            <p:nvPr/>
          </p:nvSpPr>
          <p:spPr>
            <a:xfrm>
              <a:off x="3884524" y="4209445"/>
              <a:ext cx="636814" cy="604158"/>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Textfeld 154"/>
            <p:cNvSpPr txBox="1"/>
            <p:nvPr/>
          </p:nvSpPr>
          <p:spPr>
            <a:xfrm>
              <a:off x="3865866" y="4342247"/>
              <a:ext cx="699230" cy="338554"/>
            </a:xfrm>
            <a:prstGeom prst="rect">
              <a:avLst/>
            </a:prstGeom>
            <a:noFill/>
          </p:spPr>
          <p:txBody>
            <a:bodyPr wrap="none" rtlCol="0">
              <a:spAutoFit/>
            </a:bodyPr>
            <a:lstStyle/>
            <a:p>
              <a:r>
                <a:rPr lang="en-GB" sz="1600" b="1"/>
                <a:t>1.5°C</a:t>
              </a:r>
            </a:p>
          </p:txBody>
        </p:sp>
      </p:grpSp>
      <p:grpSp>
        <p:nvGrpSpPr>
          <p:cNvPr id="156" name="Gruppierung 155"/>
          <p:cNvGrpSpPr/>
          <p:nvPr/>
        </p:nvGrpSpPr>
        <p:grpSpPr>
          <a:xfrm>
            <a:off x="6039519" y="5009983"/>
            <a:ext cx="682644" cy="1159237"/>
            <a:chOff x="3838694" y="4209445"/>
            <a:chExt cx="682644" cy="1159237"/>
          </a:xfrm>
        </p:grpSpPr>
        <p:sp>
          <p:nvSpPr>
            <p:cNvPr id="157" name="Rechteck 156"/>
            <p:cNvSpPr/>
            <p:nvPr/>
          </p:nvSpPr>
          <p:spPr>
            <a:xfrm flipH="1">
              <a:off x="4178258" y="4819926"/>
              <a:ext cx="45719" cy="5487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Oval 157"/>
            <p:cNvSpPr/>
            <p:nvPr/>
          </p:nvSpPr>
          <p:spPr>
            <a:xfrm>
              <a:off x="3884524" y="4209445"/>
              <a:ext cx="636814" cy="604158"/>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Textfeld 158"/>
            <p:cNvSpPr txBox="1"/>
            <p:nvPr/>
          </p:nvSpPr>
          <p:spPr>
            <a:xfrm>
              <a:off x="3838694" y="4342247"/>
              <a:ext cx="561372" cy="338554"/>
            </a:xfrm>
            <a:prstGeom prst="rect">
              <a:avLst/>
            </a:prstGeom>
            <a:noFill/>
          </p:spPr>
          <p:txBody>
            <a:bodyPr wrap="none" rtlCol="0">
              <a:spAutoFit/>
            </a:bodyPr>
            <a:lstStyle/>
            <a:p>
              <a:r>
                <a:rPr lang="en-GB" sz="1600" b="1"/>
                <a:t>  2°C</a:t>
              </a:r>
            </a:p>
          </p:txBody>
        </p:sp>
      </p:grpSp>
      <p:grpSp>
        <p:nvGrpSpPr>
          <p:cNvPr id="5" name="Gruppierung 4"/>
          <p:cNvGrpSpPr/>
          <p:nvPr/>
        </p:nvGrpSpPr>
        <p:grpSpPr>
          <a:xfrm>
            <a:off x="4406310" y="3807101"/>
            <a:ext cx="1200402" cy="1505315"/>
            <a:chOff x="6595152" y="47111"/>
            <a:chExt cx="2051639" cy="2620736"/>
          </a:xfrm>
        </p:grpSpPr>
        <p:pic>
          <p:nvPicPr>
            <p:cNvPr id="161" name="Bild 1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416" y="333051"/>
              <a:ext cx="1506555" cy="1323474"/>
            </a:xfrm>
            <a:prstGeom prst="rect">
              <a:avLst/>
            </a:prstGeom>
          </p:spPr>
        </p:pic>
        <p:sp>
          <p:nvSpPr>
            <p:cNvPr id="162" name="Rechteck 161"/>
            <p:cNvSpPr/>
            <p:nvPr/>
          </p:nvSpPr>
          <p:spPr>
            <a:xfrm flipH="1">
              <a:off x="7516051" y="1600377"/>
              <a:ext cx="64640" cy="10674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Rechteck 162"/>
            <p:cNvSpPr/>
            <p:nvPr/>
          </p:nvSpPr>
          <p:spPr>
            <a:xfrm rot="1743768">
              <a:off x="6595152" y="47111"/>
              <a:ext cx="610549" cy="15556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4" name="Rechteck 163"/>
            <p:cNvSpPr/>
            <p:nvPr/>
          </p:nvSpPr>
          <p:spPr>
            <a:xfrm rot="19761122">
              <a:off x="7987465" y="66972"/>
              <a:ext cx="659326" cy="15556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65" name="Freihandform 164"/>
          <p:cNvSpPr/>
          <p:nvPr/>
        </p:nvSpPr>
        <p:spPr>
          <a:xfrm rot="4090312">
            <a:off x="3375566" y="485872"/>
            <a:ext cx="2169777" cy="3158090"/>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Freihandform 168"/>
          <p:cNvSpPr/>
          <p:nvPr/>
        </p:nvSpPr>
        <p:spPr>
          <a:xfrm rot="4090312">
            <a:off x="1869110" y="2070720"/>
            <a:ext cx="2742129" cy="1173453"/>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Freihandform 170"/>
          <p:cNvSpPr/>
          <p:nvPr/>
        </p:nvSpPr>
        <p:spPr>
          <a:xfrm rot="4090312">
            <a:off x="1499202" y="895984"/>
            <a:ext cx="589796" cy="1559996"/>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uppierung 15"/>
          <p:cNvGrpSpPr/>
          <p:nvPr/>
        </p:nvGrpSpPr>
        <p:grpSpPr>
          <a:xfrm>
            <a:off x="1584772" y="1598119"/>
            <a:ext cx="332092" cy="3160243"/>
            <a:chOff x="1584772" y="1986061"/>
            <a:chExt cx="332092" cy="2748448"/>
          </a:xfrm>
        </p:grpSpPr>
        <p:sp>
          <p:nvSpPr>
            <p:cNvPr id="167" name="Freihandform 166"/>
            <p:cNvSpPr/>
            <p:nvPr/>
          </p:nvSpPr>
          <p:spPr>
            <a:xfrm rot="10800000" flipH="1">
              <a:off x="1584772" y="1986061"/>
              <a:ext cx="195195" cy="2748448"/>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Freihandform 167"/>
            <p:cNvSpPr/>
            <p:nvPr/>
          </p:nvSpPr>
          <p:spPr>
            <a:xfrm rot="10800000" flipH="1">
              <a:off x="1714261" y="1986061"/>
              <a:ext cx="202603" cy="2739521"/>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Gerade Verbindung 6"/>
            <p:cNvCxnSpPr>
              <a:stCxn id="167" idx="9"/>
              <a:endCxn id="168" idx="8"/>
            </p:cNvCxnSpPr>
            <p:nvPr/>
          </p:nvCxnSpPr>
          <p:spPr>
            <a:xfrm flipV="1">
              <a:off x="1602152" y="2187920"/>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Gerade Verbindung 171"/>
            <p:cNvCxnSpPr/>
            <p:nvPr/>
          </p:nvCxnSpPr>
          <p:spPr>
            <a:xfrm flipV="1">
              <a:off x="1604161" y="2413574"/>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Gerade Verbindung 172"/>
            <p:cNvCxnSpPr/>
            <p:nvPr/>
          </p:nvCxnSpPr>
          <p:spPr>
            <a:xfrm flipV="1">
              <a:off x="1635593" y="2621514"/>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Gerade Verbindung 180"/>
            <p:cNvCxnSpPr/>
            <p:nvPr/>
          </p:nvCxnSpPr>
          <p:spPr>
            <a:xfrm flipV="1">
              <a:off x="1641139" y="2850758"/>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Gerade Verbindung 181"/>
            <p:cNvCxnSpPr/>
            <p:nvPr/>
          </p:nvCxnSpPr>
          <p:spPr>
            <a:xfrm flipV="1">
              <a:off x="1649061" y="3046074"/>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Gerade Verbindung 182"/>
            <p:cNvCxnSpPr/>
            <p:nvPr/>
          </p:nvCxnSpPr>
          <p:spPr>
            <a:xfrm flipV="1">
              <a:off x="1665066" y="3245729"/>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Gerade Verbindung 183"/>
            <p:cNvCxnSpPr/>
            <p:nvPr/>
          </p:nvCxnSpPr>
          <p:spPr>
            <a:xfrm flipV="1">
              <a:off x="1679966" y="3442332"/>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p:cNvCxnSpPr/>
            <p:nvPr/>
          </p:nvCxnSpPr>
          <p:spPr>
            <a:xfrm flipV="1">
              <a:off x="1682636" y="3656074"/>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Gerade Verbindung 185"/>
            <p:cNvCxnSpPr/>
            <p:nvPr/>
          </p:nvCxnSpPr>
          <p:spPr>
            <a:xfrm flipV="1">
              <a:off x="1690558" y="3851390"/>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Gerade Verbindung 186"/>
            <p:cNvCxnSpPr/>
            <p:nvPr/>
          </p:nvCxnSpPr>
          <p:spPr>
            <a:xfrm flipV="1">
              <a:off x="1706563" y="4051045"/>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Gerade Verbindung 187"/>
            <p:cNvCxnSpPr/>
            <p:nvPr/>
          </p:nvCxnSpPr>
          <p:spPr>
            <a:xfrm flipV="1">
              <a:off x="1728958" y="4247648"/>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Gerade Verbindung 188"/>
            <p:cNvCxnSpPr/>
            <p:nvPr/>
          </p:nvCxnSpPr>
          <p:spPr>
            <a:xfrm flipV="1">
              <a:off x="1748175" y="4440609"/>
              <a:ext cx="129224" cy="2958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2" name="Freihandform 191"/>
          <p:cNvSpPr/>
          <p:nvPr/>
        </p:nvSpPr>
        <p:spPr>
          <a:xfrm rot="4090312" flipH="1" flipV="1">
            <a:off x="1513878" y="776670"/>
            <a:ext cx="820235" cy="1031051"/>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Freihandform 189"/>
          <p:cNvSpPr/>
          <p:nvPr/>
        </p:nvSpPr>
        <p:spPr>
          <a:xfrm rot="4090312">
            <a:off x="1685191" y="2101704"/>
            <a:ext cx="2858809" cy="1207237"/>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Freihandform 190"/>
          <p:cNvSpPr/>
          <p:nvPr/>
        </p:nvSpPr>
        <p:spPr>
          <a:xfrm rot="4090312">
            <a:off x="3341460" y="314275"/>
            <a:ext cx="2365137" cy="3313241"/>
          </a:xfrm>
          <a:custGeom>
            <a:avLst/>
            <a:gdLst>
              <a:gd name="connsiteX0" fmla="*/ 0 w 7151915"/>
              <a:gd name="connsiteY0" fmla="*/ 3102436 h 3102436"/>
              <a:gd name="connsiteX1" fmla="*/ 130629 w 7151915"/>
              <a:gd name="connsiteY1" fmla="*/ 3053450 h 3102436"/>
              <a:gd name="connsiteX2" fmla="*/ 228600 w 7151915"/>
              <a:gd name="connsiteY2" fmla="*/ 3020793 h 3102436"/>
              <a:gd name="connsiteX3" fmla="*/ 277586 w 7151915"/>
              <a:gd name="connsiteY3" fmla="*/ 2988136 h 3102436"/>
              <a:gd name="connsiteX4" fmla="*/ 375557 w 7151915"/>
              <a:gd name="connsiteY4" fmla="*/ 2955479 h 3102436"/>
              <a:gd name="connsiteX5" fmla="*/ 424543 w 7151915"/>
              <a:gd name="connsiteY5" fmla="*/ 2939150 h 3102436"/>
              <a:gd name="connsiteX6" fmla="*/ 489857 w 7151915"/>
              <a:gd name="connsiteY6" fmla="*/ 2906493 h 3102436"/>
              <a:gd name="connsiteX7" fmla="*/ 555172 w 7151915"/>
              <a:gd name="connsiteY7" fmla="*/ 2890164 h 3102436"/>
              <a:gd name="connsiteX8" fmla="*/ 604157 w 7151915"/>
              <a:gd name="connsiteY8" fmla="*/ 2873836 h 3102436"/>
              <a:gd name="connsiteX9" fmla="*/ 636815 w 7151915"/>
              <a:gd name="connsiteY9" fmla="*/ 2841179 h 3102436"/>
              <a:gd name="connsiteX10" fmla="*/ 685800 w 7151915"/>
              <a:gd name="connsiteY10" fmla="*/ 2824850 h 3102436"/>
              <a:gd name="connsiteX11" fmla="*/ 718457 w 7151915"/>
              <a:gd name="connsiteY11" fmla="*/ 2775864 h 3102436"/>
              <a:gd name="connsiteX12" fmla="*/ 800100 w 7151915"/>
              <a:gd name="connsiteY12" fmla="*/ 2710550 h 3102436"/>
              <a:gd name="connsiteX13" fmla="*/ 898072 w 7151915"/>
              <a:gd name="connsiteY13" fmla="*/ 2677893 h 3102436"/>
              <a:gd name="connsiteX14" fmla="*/ 914400 w 7151915"/>
              <a:gd name="connsiteY14" fmla="*/ 2612579 h 3102436"/>
              <a:gd name="connsiteX15" fmla="*/ 1012372 w 7151915"/>
              <a:gd name="connsiteY15" fmla="*/ 2596250 h 3102436"/>
              <a:gd name="connsiteX16" fmla="*/ 1061357 w 7151915"/>
              <a:gd name="connsiteY16" fmla="*/ 2579922 h 3102436"/>
              <a:gd name="connsiteX17" fmla="*/ 1126672 w 7151915"/>
              <a:gd name="connsiteY17" fmla="*/ 2563593 h 3102436"/>
              <a:gd name="connsiteX18" fmla="*/ 1191986 w 7151915"/>
              <a:gd name="connsiteY18" fmla="*/ 2530936 h 3102436"/>
              <a:gd name="connsiteX19" fmla="*/ 1257300 w 7151915"/>
              <a:gd name="connsiteY19" fmla="*/ 2514607 h 3102436"/>
              <a:gd name="connsiteX20" fmla="*/ 1371600 w 7151915"/>
              <a:gd name="connsiteY20" fmla="*/ 2481950 h 3102436"/>
              <a:gd name="connsiteX21" fmla="*/ 1518557 w 7151915"/>
              <a:gd name="connsiteY21" fmla="*/ 2400307 h 3102436"/>
              <a:gd name="connsiteX22" fmla="*/ 1600200 w 7151915"/>
              <a:gd name="connsiteY22" fmla="*/ 2351322 h 3102436"/>
              <a:gd name="connsiteX23" fmla="*/ 1665515 w 7151915"/>
              <a:gd name="connsiteY23" fmla="*/ 2318664 h 3102436"/>
              <a:gd name="connsiteX24" fmla="*/ 1828800 w 7151915"/>
              <a:gd name="connsiteY24" fmla="*/ 2286007 h 3102436"/>
              <a:gd name="connsiteX25" fmla="*/ 1894115 w 7151915"/>
              <a:gd name="connsiteY25" fmla="*/ 2269679 h 3102436"/>
              <a:gd name="connsiteX26" fmla="*/ 1943100 w 7151915"/>
              <a:gd name="connsiteY26" fmla="*/ 2237022 h 3102436"/>
              <a:gd name="connsiteX27" fmla="*/ 2008415 w 7151915"/>
              <a:gd name="connsiteY27" fmla="*/ 2155379 h 3102436"/>
              <a:gd name="connsiteX28" fmla="*/ 2057400 w 7151915"/>
              <a:gd name="connsiteY28" fmla="*/ 2122722 h 3102436"/>
              <a:gd name="connsiteX29" fmla="*/ 2090057 w 7151915"/>
              <a:gd name="connsiteY29" fmla="*/ 2073736 h 3102436"/>
              <a:gd name="connsiteX30" fmla="*/ 2171700 w 7151915"/>
              <a:gd name="connsiteY30" fmla="*/ 2008422 h 3102436"/>
              <a:gd name="connsiteX31" fmla="*/ 2237015 w 7151915"/>
              <a:gd name="connsiteY31" fmla="*/ 1926779 h 3102436"/>
              <a:gd name="connsiteX32" fmla="*/ 2286000 w 7151915"/>
              <a:gd name="connsiteY32" fmla="*/ 1894122 h 3102436"/>
              <a:gd name="connsiteX33" fmla="*/ 2367643 w 7151915"/>
              <a:gd name="connsiteY33" fmla="*/ 1845136 h 3102436"/>
              <a:gd name="connsiteX34" fmla="*/ 2416629 w 7151915"/>
              <a:gd name="connsiteY34" fmla="*/ 1796150 h 3102436"/>
              <a:gd name="connsiteX35" fmla="*/ 2563586 w 7151915"/>
              <a:gd name="connsiteY35" fmla="*/ 1763493 h 3102436"/>
              <a:gd name="connsiteX36" fmla="*/ 2694215 w 7151915"/>
              <a:gd name="connsiteY36" fmla="*/ 1714507 h 3102436"/>
              <a:gd name="connsiteX37" fmla="*/ 2792186 w 7151915"/>
              <a:gd name="connsiteY37" fmla="*/ 1681850 h 3102436"/>
              <a:gd name="connsiteX38" fmla="*/ 2857500 w 7151915"/>
              <a:gd name="connsiteY38" fmla="*/ 1665522 h 3102436"/>
              <a:gd name="connsiteX39" fmla="*/ 2906486 w 7151915"/>
              <a:gd name="connsiteY39" fmla="*/ 1649193 h 3102436"/>
              <a:gd name="connsiteX40" fmla="*/ 3004457 w 7151915"/>
              <a:gd name="connsiteY40" fmla="*/ 1632864 h 3102436"/>
              <a:gd name="connsiteX41" fmla="*/ 3069772 w 7151915"/>
              <a:gd name="connsiteY41" fmla="*/ 1616536 h 3102436"/>
              <a:gd name="connsiteX42" fmla="*/ 3118757 w 7151915"/>
              <a:gd name="connsiteY42" fmla="*/ 1583879 h 3102436"/>
              <a:gd name="connsiteX43" fmla="*/ 3200400 w 7151915"/>
              <a:gd name="connsiteY43" fmla="*/ 1518564 h 3102436"/>
              <a:gd name="connsiteX44" fmla="*/ 3282043 w 7151915"/>
              <a:gd name="connsiteY44" fmla="*/ 1436922 h 3102436"/>
              <a:gd name="connsiteX45" fmla="*/ 3363686 w 7151915"/>
              <a:gd name="connsiteY45" fmla="*/ 1355279 h 3102436"/>
              <a:gd name="connsiteX46" fmla="*/ 3429000 w 7151915"/>
              <a:gd name="connsiteY46" fmla="*/ 1306293 h 3102436"/>
              <a:gd name="connsiteX47" fmla="*/ 3477986 w 7151915"/>
              <a:gd name="connsiteY47" fmla="*/ 1257307 h 3102436"/>
              <a:gd name="connsiteX48" fmla="*/ 3608615 w 7151915"/>
              <a:gd name="connsiteY48" fmla="*/ 1175664 h 3102436"/>
              <a:gd name="connsiteX49" fmla="*/ 3706586 w 7151915"/>
              <a:gd name="connsiteY49" fmla="*/ 1143007 h 3102436"/>
              <a:gd name="connsiteX50" fmla="*/ 3755572 w 7151915"/>
              <a:gd name="connsiteY50" fmla="*/ 1110350 h 3102436"/>
              <a:gd name="connsiteX51" fmla="*/ 3869872 w 7151915"/>
              <a:gd name="connsiteY51" fmla="*/ 1077693 h 3102436"/>
              <a:gd name="connsiteX52" fmla="*/ 3918857 w 7151915"/>
              <a:gd name="connsiteY52" fmla="*/ 1045036 h 3102436"/>
              <a:gd name="connsiteX53" fmla="*/ 3967843 w 7151915"/>
              <a:gd name="connsiteY53" fmla="*/ 1028707 h 3102436"/>
              <a:gd name="connsiteX54" fmla="*/ 4016829 w 7151915"/>
              <a:gd name="connsiteY54" fmla="*/ 996050 h 3102436"/>
              <a:gd name="connsiteX55" fmla="*/ 4098472 w 7151915"/>
              <a:gd name="connsiteY55" fmla="*/ 979722 h 3102436"/>
              <a:gd name="connsiteX56" fmla="*/ 4196443 w 7151915"/>
              <a:gd name="connsiteY56" fmla="*/ 947064 h 3102436"/>
              <a:gd name="connsiteX57" fmla="*/ 4294415 w 7151915"/>
              <a:gd name="connsiteY57" fmla="*/ 914407 h 3102436"/>
              <a:gd name="connsiteX58" fmla="*/ 4343400 w 7151915"/>
              <a:gd name="connsiteY58" fmla="*/ 898079 h 3102436"/>
              <a:gd name="connsiteX59" fmla="*/ 4408715 w 7151915"/>
              <a:gd name="connsiteY59" fmla="*/ 881750 h 3102436"/>
              <a:gd name="connsiteX60" fmla="*/ 4506686 w 7151915"/>
              <a:gd name="connsiteY60" fmla="*/ 816436 h 3102436"/>
              <a:gd name="connsiteX61" fmla="*/ 4637315 w 7151915"/>
              <a:gd name="connsiteY61" fmla="*/ 751122 h 3102436"/>
              <a:gd name="connsiteX62" fmla="*/ 4686300 w 7151915"/>
              <a:gd name="connsiteY62" fmla="*/ 718464 h 3102436"/>
              <a:gd name="connsiteX63" fmla="*/ 4784272 w 7151915"/>
              <a:gd name="connsiteY63" fmla="*/ 702136 h 3102436"/>
              <a:gd name="connsiteX64" fmla="*/ 4914900 w 7151915"/>
              <a:gd name="connsiteY64" fmla="*/ 636822 h 3102436"/>
              <a:gd name="connsiteX65" fmla="*/ 5012872 w 7151915"/>
              <a:gd name="connsiteY65" fmla="*/ 604164 h 3102436"/>
              <a:gd name="connsiteX66" fmla="*/ 5078186 w 7151915"/>
              <a:gd name="connsiteY66" fmla="*/ 587836 h 3102436"/>
              <a:gd name="connsiteX67" fmla="*/ 5176157 w 7151915"/>
              <a:gd name="connsiteY67" fmla="*/ 555179 h 3102436"/>
              <a:gd name="connsiteX68" fmla="*/ 5241472 w 7151915"/>
              <a:gd name="connsiteY68" fmla="*/ 538850 h 3102436"/>
              <a:gd name="connsiteX69" fmla="*/ 5323115 w 7151915"/>
              <a:gd name="connsiteY69" fmla="*/ 506193 h 3102436"/>
              <a:gd name="connsiteX70" fmla="*/ 5404757 w 7151915"/>
              <a:gd name="connsiteY70" fmla="*/ 489864 h 3102436"/>
              <a:gd name="connsiteX71" fmla="*/ 5502729 w 7151915"/>
              <a:gd name="connsiteY71" fmla="*/ 457207 h 3102436"/>
              <a:gd name="connsiteX72" fmla="*/ 5551715 w 7151915"/>
              <a:gd name="connsiteY72" fmla="*/ 440879 h 3102436"/>
              <a:gd name="connsiteX73" fmla="*/ 5649686 w 7151915"/>
              <a:gd name="connsiteY73" fmla="*/ 375564 h 3102436"/>
              <a:gd name="connsiteX74" fmla="*/ 5715000 w 7151915"/>
              <a:gd name="connsiteY74" fmla="*/ 359236 h 3102436"/>
              <a:gd name="connsiteX75" fmla="*/ 5861957 w 7151915"/>
              <a:gd name="connsiteY75" fmla="*/ 326579 h 3102436"/>
              <a:gd name="connsiteX76" fmla="*/ 5927272 w 7151915"/>
              <a:gd name="connsiteY76" fmla="*/ 277593 h 3102436"/>
              <a:gd name="connsiteX77" fmla="*/ 6090557 w 7151915"/>
              <a:gd name="connsiteY77" fmla="*/ 212279 h 3102436"/>
              <a:gd name="connsiteX78" fmla="*/ 6139543 w 7151915"/>
              <a:gd name="connsiteY78" fmla="*/ 195950 h 3102436"/>
              <a:gd name="connsiteX79" fmla="*/ 6237515 w 7151915"/>
              <a:gd name="connsiteY79" fmla="*/ 163293 h 3102436"/>
              <a:gd name="connsiteX80" fmla="*/ 6286500 w 7151915"/>
              <a:gd name="connsiteY80" fmla="*/ 146964 h 3102436"/>
              <a:gd name="connsiteX81" fmla="*/ 6368143 w 7151915"/>
              <a:gd name="connsiteY81" fmla="*/ 130636 h 3102436"/>
              <a:gd name="connsiteX82" fmla="*/ 6515100 w 7151915"/>
              <a:gd name="connsiteY82" fmla="*/ 81650 h 3102436"/>
              <a:gd name="connsiteX83" fmla="*/ 6564086 w 7151915"/>
              <a:gd name="connsiteY83" fmla="*/ 65322 h 3102436"/>
              <a:gd name="connsiteX84" fmla="*/ 6841672 w 7151915"/>
              <a:gd name="connsiteY84" fmla="*/ 48993 h 3102436"/>
              <a:gd name="connsiteX85" fmla="*/ 7037615 w 7151915"/>
              <a:gd name="connsiteY85" fmla="*/ 16336 h 3102436"/>
              <a:gd name="connsiteX86" fmla="*/ 7151915 w 7151915"/>
              <a:gd name="connsiteY86" fmla="*/ 7 h 310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51915" h="3102436">
                <a:moveTo>
                  <a:pt x="0" y="3102436"/>
                </a:moveTo>
                <a:cubicBezTo>
                  <a:pt x="193554" y="3063724"/>
                  <a:pt x="-6975" y="3114607"/>
                  <a:pt x="130629" y="3053450"/>
                </a:cubicBezTo>
                <a:cubicBezTo>
                  <a:pt x="162086" y="3039469"/>
                  <a:pt x="199958" y="3039888"/>
                  <a:pt x="228600" y="3020793"/>
                </a:cubicBezTo>
                <a:cubicBezTo>
                  <a:pt x="244929" y="3009907"/>
                  <a:pt x="259653" y="2996106"/>
                  <a:pt x="277586" y="2988136"/>
                </a:cubicBezTo>
                <a:cubicBezTo>
                  <a:pt x="309043" y="2974155"/>
                  <a:pt x="342900" y="2966365"/>
                  <a:pt x="375557" y="2955479"/>
                </a:cubicBezTo>
                <a:cubicBezTo>
                  <a:pt x="391886" y="2950036"/>
                  <a:pt x="409148" y="2946847"/>
                  <a:pt x="424543" y="2939150"/>
                </a:cubicBezTo>
                <a:cubicBezTo>
                  <a:pt x="446314" y="2928264"/>
                  <a:pt x="467066" y="2915040"/>
                  <a:pt x="489857" y="2906493"/>
                </a:cubicBezTo>
                <a:cubicBezTo>
                  <a:pt x="510870" y="2898613"/>
                  <a:pt x="533594" y="2896329"/>
                  <a:pt x="555172" y="2890164"/>
                </a:cubicBezTo>
                <a:cubicBezTo>
                  <a:pt x="571721" y="2885436"/>
                  <a:pt x="587829" y="2879279"/>
                  <a:pt x="604157" y="2873836"/>
                </a:cubicBezTo>
                <a:cubicBezTo>
                  <a:pt x="615043" y="2862950"/>
                  <a:pt x="623614" y="2849100"/>
                  <a:pt x="636815" y="2841179"/>
                </a:cubicBezTo>
                <a:cubicBezTo>
                  <a:pt x="651574" y="2832324"/>
                  <a:pt x="672360" y="2835602"/>
                  <a:pt x="685800" y="2824850"/>
                </a:cubicBezTo>
                <a:cubicBezTo>
                  <a:pt x="701124" y="2812590"/>
                  <a:pt x="706198" y="2791188"/>
                  <a:pt x="718457" y="2775864"/>
                </a:cubicBezTo>
                <a:cubicBezTo>
                  <a:pt x="737175" y="2752467"/>
                  <a:pt x="773764" y="2722255"/>
                  <a:pt x="800100" y="2710550"/>
                </a:cubicBezTo>
                <a:cubicBezTo>
                  <a:pt x="831557" y="2696569"/>
                  <a:pt x="898072" y="2677893"/>
                  <a:pt x="898072" y="2677893"/>
                </a:cubicBezTo>
                <a:cubicBezTo>
                  <a:pt x="903515" y="2656122"/>
                  <a:pt x="896139" y="2625623"/>
                  <a:pt x="914400" y="2612579"/>
                </a:cubicBezTo>
                <a:cubicBezTo>
                  <a:pt x="941341" y="2593335"/>
                  <a:pt x="980053" y="2603432"/>
                  <a:pt x="1012372" y="2596250"/>
                </a:cubicBezTo>
                <a:cubicBezTo>
                  <a:pt x="1029174" y="2592516"/>
                  <a:pt x="1044808" y="2584650"/>
                  <a:pt x="1061357" y="2579922"/>
                </a:cubicBezTo>
                <a:cubicBezTo>
                  <a:pt x="1082935" y="2573757"/>
                  <a:pt x="1105659" y="2571473"/>
                  <a:pt x="1126672" y="2563593"/>
                </a:cubicBezTo>
                <a:cubicBezTo>
                  <a:pt x="1149463" y="2555046"/>
                  <a:pt x="1169195" y="2539483"/>
                  <a:pt x="1191986" y="2530936"/>
                </a:cubicBezTo>
                <a:cubicBezTo>
                  <a:pt x="1212999" y="2523056"/>
                  <a:pt x="1235722" y="2520772"/>
                  <a:pt x="1257300" y="2514607"/>
                </a:cubicBezTo>
                <a:cubicBezTo>
                  <a:pt x="1421276" y="2467757"/>
                  <a:pt x="1167418" y="2532997"/>
                  <a:pt x="1371600" y="2481950"/>
                </a:cubicBezTo>
                <a:cubicBezTo>
                  <a:pt x="1483893" y="2407089"/>
                  <a:pt x="1432337" y="2429048"/>
                  <a:pt x="1518557" y="2400307"/>
                </a:cubicBezTo>
                <a:cubicBezTo>
                  <a:pt x="1572867" y="2345999"/>
                  <a:pt x="1526010" y="2383118"/>
                  <a:pt x="1600200" y="2351322"/>
                </a:cubicBezTo>
                <a:cubicBezTo>
                  <a:pt x="1622573" y="2341733"/>
                  <a:pt x="1642723" y="2327211"/>
                  <a:pt x="1665515" y="2318664"/>
                </a:cubicBezTo>
                <a:cubicBezTo>
                  <a:pt x="1708853" y="2302412"/>
                  <a:pt x="1788499" y="2294067"/>
                  <a:pt x="1828800" y="2286007"/>
                </a:cubicBezTo>
                <a:cubicBezTo>
                  <a:pt x="1850806" y="2281606"/>
                  <a:pt x="1872343" y="2275122"/>
                  <a:pt x="1894115" y="2269679"/>
                </a:cubicBezTo>
                <a:cubicBezTo>
                  <a:pt x="1910443" y="2258793"/>
                  <a:pt x="1929224" y="2250899"/>
                  <a:pt x="1943100" y="2237022"/>
                </a:cubicBezTo>
                <a:cubicBezTo>
                  <a:pt x="2027972" y="2152149"/>
                  <a:pt x="1927618" y="2220016"/>
                  <a:pt x="2008415" y="2155379"/>
                </a:cubicBezTo>
                <a:cubicBezTo>
                  <a:pt x="2023739" y="2143120"/>
                  <a:pt x="2041072" y="2133608"/>
                  <a:pt x="2057400" y="2122722"/>
                </a:cubicBezTo>
                <a:cubicBezTo>
                  <a:pt x="2068286" y="2106393"/>
                  <a:pt x="2077798" y="2089060"/>
                  <a:pt x="2090057" y="2073736"/>
                </a:cubicBezTo>
                <a:cubicBezTo>
                  <a:pt x="2116646" y="2040500"/>
                  <a:pt x="2135331" y="2032668"/>
                  <a:pt x="2171700" y="2008422"/>
                </a:cubicBezTo>
                <a:cubicBezTo>
                  <a:pt x="2195951" y="1972046"/>
                  <a:pt x="2203774" y="1953372"/>
                  <a:pt x="2237015" y="1926779"/>
                </a:cubicBezTo>
                <a:cubicBezTo>
                  <a:pt x="2252339" y="1914520"/>
                  <a:pt x="2270676" y="1906381"/>
                  <a:pt x="2286000" y="1894122"/>
                </a:cubicBezTo>
                <a:cubicBezTo>
                  <a:pt x="2350039" y="1842890"/>
                  <a:pt x="2282573" y="1873492"/>
                  <a:pt x="2367643" y="1845136"/>
                </a:cubicBezTo>
                <a:cubicBezTo>
                  <a:pt x="2383972" y="1828807"/>
                  <a:pt x="2397415" y="1808959"/>
                  <a:pt x="2416629" y="1796150"/>
                </a:cubicBezTo>
                <a:cubicBezTo>
                  <a:pt x="2443425" y="1778286"/>
                  <a:pt x="2551736" y="1765468"/>
                  <a:pt x="2563586" y="1763493"/>
                </a:cubicBezTo>
                <a:cubicBezTo>
                  <a:pt x="2648834" y="1706662"/>
                  <a:pt x="2574704" y="1747101"/>
                  <a:pt x="2694215" y="1714507"/>
                </a:cubicBezTo>
                <a:cubicBezTo>
                  <a:pt x="2727426" y="1705450"/>
                  <a:pt x="2758790" y="1690199"/>
                  <a:pt x="2792186" y="1681850"/>
                </a:cubicBezTo>
                <a:cubicBezTo>
                  <a:pt x="2813957" y="1676407"/>
                  <a:pt x="2835922" y="1671687"/>
                  <a:pt x="2857500" y="1665522"/>
                </a:cubicBezTo>
                <a:cubicBezTo>
                  <a:pt x="2874050" y="1660794"/>
                  <a:pt x="2889684" y="1652927"/>
                  <a:pt x="2906486" y="1649193"/>
                </a:cubicBezTo>
                <a:cubicBezTo>
                  <a:pt x="2938805" y="1642011"/>
                  <a:pt x="2971992" y="1639357"/>
                  <a:pt x="3004457" y="1632864"/>
                </a:cubicBezTo>
                <a:cubicBezTo>
                  <a:pt x="3026463" y="1628463"/>
                  <a:pt x="3048000" y="1621979"/>
                  <a:pt x="3069772" y="1616536"/>
                </a:cubicBezTo>
                <a:cubicBezTo>
                  <a:pt x="3086100" y="1605650"/>
                  <a:pt x="3103433" y="1596138"/>
                  <a:pt x="3118757" y="1583879"/>
                </a:cubicBezTo>
                <a:cubicBezTo>
                  <a:pt x="3235102" y="1490804"/>
                  <a:pt x="3049616" y="1619091"/>
                  <a:pt x="3200400" y="1518564"/>
                </a:cubicBezTo>
                <a:cubicBezTo>
                  <a:pt x="3265715" y="1420593"/>
                  <a:pt x="3194956" y="1513123"/>
                  <a:pt x="3282043" y="1436922"/>
                </a:cubicBezTo>
                <a:cubicBezTo>
                  <a:pt x="3311007" y="1411578"/>
                  <a:pt x="3332897" y="1378371"/>
                  <a:pt x="3363686" y="1355279"/>
                </a:cubicBezTo>
                <a:cubicBezTo>
                  <a:pt x="3385457" y="1338950"/>
                  <a:pt x="3408337" y="1324004"/>
                  <a:pt x="3429000" y="1306293"/>
                </a:cubicBezTo>
                <a:cubicBezTo>
                  <a:pt x="3446533" y="1291265"/>
                  <a:pt x="3460453" y="1272335"/>
                  <a:pt x="3477986" y="1257307"/>
                </a:cubicBezTo>
                <a:cubicBezTo>
                  <a:pt x="3520972" y="1220462"/>
                  <a:pt x="3556348" y="1196571"/>
                  <a:pt x="3608615" y="1175664"/>
                </a:cubicBezTo>
                <a:cubicBezTo>
                  <a:pt x="3640576" y="1162879"/>
                  <a:pt x="3677944" y="1162102"/>
                  <a:pt x="3706586" y="1143007"/>
                </a:cubicBezTo>
                <a:cubicBezTo>
                  <a:pt x="3722915" y="1132121"/>
                  <a:pt x="3737534" y="1118080"/>
                  <a:pt x="3755572" y="1110350"/>
                </a:cubicBezTo>
                <a:cubicBezTo>
                  <a:pt x="3828823" y="1078957"/>
                  <a:pt x="3806316" y="1109471"/>
                  <a:pt x="3869872" y="1077693"/>
                </a:cubicBezTo>
                <a:cubicBezTo>
                  <a:pt x="3887424" y="1068917"/>
                  <a:pt x="3901305" y="1053812"/>
                  <a:pt x="3918857" y="1045036"/>
                </a:cubicBezTo>
                <a:cubicBezTo>
                  <a:pt x="3934252" y="1037339"/>
                  <a:pt x="3952448" y="1036404"/>
                  <a:pt x="3967843" y="1028707"/>
                </a:cubicBezTo>
                <a:cubicBezTo>
                  <a:pt x="3985396" y="1019931"/>
                  <a:pt x="3998454" y="1002941"/>
                  <a:pt x="4016829" y="996050"/>
                </a:cubicBezTo>
                <a:cubicBezTo>
                  <a:pt x="4042815" y="986305"/>
                  <a:pt x="4071697" y="987024"/>
                  <a:pt x="4098472" y="979722"/>
                </a:cubicBezTo>
                <a:cubicBezTo>
                  <a:pt x="4131683" y="970664"/>
                  <a:pt x="4163786" y="957950"/>
                  <a:pt x="4196443" y="947064"/>
                </a:cubicBezTo>
                <a:lnTo>
                  <a:pt x="4294415" y="914407"/>
                </a:lnTo>
                <a:cubicBezTo>
                  <a:pt x="4310743" y="908964"/>
                  <a:pt x="4326702" y="902253"/>
                  <a:pt x="4343400" y="898079"/>
                </a:cubicBezTo>
                <a:lnTo>
                  <a:pt x="4408715" y="881750"/>
                </a:lnTo>
                <a:cubicBezTo>
                  <a:pt x="4491007" y="799457"/>
                  <a:pt x="4420039" y="855821"/>
                  <a:pt x="4506686" y="816436"/>
                </a:cubicBezTo>
                <a:cubicBezTo>
                  <a:pt x="4551005" y="796291"/>
                  <a:pt x="4596809" y="778127"/>
                  <a:pt x="4637315" y="751122"/>
                </a:cubicBezTo>
                <a:cubicBezTo>
                  <a:pt x="4653643" y="740236"/>
                  <a:pt x="4667683" y="724670"/>
                  <a:pt x="4686300" y="718464"/>
                </a:cubicBezTo>
                <a:cubicBezTo>
                  <a:pt x="4717709" y="707994"/>
                  <a:pt x="4751615" y="707579"/>
                  <a:pt x="4784272" y="702136"/>
                </a:cubicBezTo>
                <a:cubicBezTo>
                  <a:pt x="4827815" y="680365"/>
                  <a:pt x="4868716" y="652217"/>
                  <a:pt x="4914900" y="636822"/>
                </a:cubicBezTo>
                <a:cubicBezTo>
                  <a:pt x="4947557" y="625936"/>
                  <a:pt x="4979476" y="612513"/>
                  <a:pt x="5012872" y="604164"/>
                </a:cubicBezTo>
                <a:cubicBezTo>
                  <a:pt x="5034643" y="598721"/>
                  <a:pt x="5056691" y="594284"/>
                  <a:pt x="5078186" y="587836"/>
                </a:cubicBezTo>
                <a:cubicBezTo>
                  <a:pt x="5111158" y="577945"/>
                  <a:pt x="5142761" y="563528"/>
                  <a:pt x="5176157" y="555179"/>
                </a:cubicBezTo>
                <a:cubicBezTo>
                  <a:pt x="5197929" y="549736"/>
                  <a:pt x="5220182" y="545947"/>
                  <a:pt x="5241472" y="538850"/>
                </a:cubicBezTo>
                <a:cubicBezTo>
                  <a:pt x="5269279" y="529581"/>
                  <a:pt x="5295040" y="514615"/>
                  <a:pt x="5323115" y="506193"/>
                </a:cubicBezTo>
                <a:cubicBezTo>
                  <a:pt x="5349698" y="498218"/>
                  <a:pt x="5377982" y="497166"/>
                  <a:pt x="5404757" y="489864"/>
                </a:cubicBezTo>
                <a:cubicBezTo>
                  <a:pt x="5437968" y="480806"/>
                  <a:pt x="5470072" y="468093"/>
                  <a:pt x="5502729" y="457207"/>
                </a:cubicBezTo>
                <a:lnTo>
                  <a:pt x="5551715" y="440879"/>
                </a:lnTo>
                <a:cubicBezTo>
                  <a:pt x="5584372" y="419107"/>
                  <a:pt x="5611609" y="385083"/>
                  <a:pt x="5649686" y="375564"/>
                </a:cubicBezTo>
                <a:cubicBezTo>
                  <a:pt x="5671457" y="370121"/>
                  <a:pt x="5693093" y="364104"/>
                  <a:pt x="5715000" y="359236"/>
                </a:cubicBezTo>
                <a:cubicBezTo>
                  <a:pt x="5901567" y="317777"/>
                  <a:pt x="5702671" y="366399"/>
                  <a:pt x="5861957" y="326579"/>
                </a:cubicBezTo>
                <a:cubicBezTo>
                  <a:pt x="5883729" y="310250"/>
                  <a:pt x="5904194" y="292017"/>
                  <a:pt x="5927272" y="277593"/>
                </a:cubicBezTo>
                <a:cubicBezTo>
                  <a:pt x="5982189" y="243270"/>
                  <a:pt x="6027741" y="233218"/>
                  <a:pt x="6090557" y="212279"/>
                </a:cubicBezTo>
                <a:lnTo>
                  <a:pt x="6139543" y="195950"/>
                </a:lnTo>
                <a:lnTo>
                  <a:pt x="6237515" y="163293"/>
                </a:lnTo>
                <a:cubicBezTo>
                  <a:pt x="6253843" y="157850"/>
                  <a:pt x="6269623" y="150339"/>
                  <a:pt x="6286500" y="146964"/>
                </a:cubicBezTo>
                <a:lnTo>
                  <a:pt x="6368143" y="130636"/>
                </a:lnTo>
                <a:cubicBezTo>
                  <a:pt x="6508878" y="74342"/>
                  <a:pt x="6392061" y="116804"/>
                  <a:pt x="6515100" y="81650"/>
                </a:cubicBezTo>
                <a:cubicBezTo>
                  <a:pt x="6531650" y="76922"/>
                  <a:pt x="6546960" y="67035"/>
                  <a:pt x="6564086" y="65322"/>
                </a:cubicBezTo>
                <a:cubicBezTo>
                  <a:pt x="6656315" y="56099"/>
                  <a:pt x="6749143" y="54436"/>
                  <a:pt x="6841672" y="48993"/>
                </a:cubicBezTo>
                <a:cubicBezTo>
                  <a:pt x="6962592" y="18762"/>
                  <a:pt x="6859231" y="41819"/>
                  <a:pt x="7037615" y="16336"/>
                </a:cubicBezTo>
                <a:cubicBezTo>
                  <a:pt x="7158182" y="-888"/>
                  <a:pt x="7099646" y="7"/>
                  <a:pt x="7151915" y="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4" name="Bild 1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1151" y="568121"/>
            <a:ext cx="802121" cy="56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Gerade Verbindung 13"/>
          <p:cNvCxnSpPr/>
          <p:nvPr/>
        </p:nvCxnSpPr>
        <p:spPr>
          <a:xfrm>
            <a:off x="1125031" y="568121"/>
            <a:ext cx="0" cy="100614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Gerade Verbindung 192"/>
          <p:cNvCxnSpPr/>
          <p:nvPr/>
        </p:nvCxnSpPr>
        <p:spPr>
          <a:xfrm>
            <a:off x="6671556" y="2399123"/>
            <a:ext cx="86215" cy="7879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Freihandform 20"/>
          <p:cNvSpPr/>
          <p:nvPr/>
        </p:nvSpPr>
        <p:spPr>
          <a:xfrm>
            <a:off x="8147154" y="3161876"/>
            <a:ext cx="247338" cy="225901"/>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Freihandform 193"/>
          <p:cNvSpPr/>
          <p:nvPr/>
        </p:nvSpPr>
        <p:spPr>
          <a:xfrm rot="14822424">
            <a:off x="8145165" y="3725590"/>
            <a:ext cx="177267" cy="157075"/>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Freihandform 194"/>
          <p:cNvSpPr/>
          <p:nvPr/>
        </p:nvSpPr>
        <p:spPr>
          <a:xfrm rot="16501950">
            <a:off x="7692266" y="3104566"/>
            <a:ext cx="232248" cy="184106"/>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Freihandform 195"/>
          <p:cNvSpPr/>
          <p:nvPr/>
        </p:nvSpPr>
        <p:spPr>
          <a:xfrm flipH="1">
            <a:off x="8883582" y="5582300"/>
            <a:ext cx="266657" cy="225901"/>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Freihandform 196"/>
          <p:cNvSpPr/>
          <p:nvPr/>
        </p:nvSpPr>
        <p:spPr>
          <a:xfrm rot="14822424" flipV="1">
            <a:off x="8960154" y="5378460"/>
            <a:ext cx="177267" cy="169344"/>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Freihandform 197"/>
          <p:cNvSpPr/>
          <p:nvPr/>
        </p:nvSpPr>
        <p:spPr>
          <a:xfrm rot="16501950" flipV="1">
            <a:off x="8751884" y="5447729"/>
            <a:ext cx="232248" cy="198486"/>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Freihandform 198"/>
          <p:cNvSpPr/>
          <p:nvPr/>
        </p:nvSpPr>
        <p:spPr>
          <a:xfrm rot="17901586" flipV="1">
            <a:off x="8667220" y="5707461"/>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Freihandform 199"/>
          <p:cNvSpPr/>
          <p:nvPr/>
        </p:nvSpPr>
        <p:spPr>
          <a:xfrm rot="12936042" flipV="1">
            <a:off x="8589835" y="4559399"/>
            <a:ext cx="182938" cy="174533"/>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Freihandform 200"/>
          <p:cNvSpPr/>
          <p:nvPr/>
        </p:nvSpPr>
        <p:spPr>
          <a:xfrm rot="17901586" flipV="1">
            <a:off x="8637254" y="5589556"/>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Freihandform 201"/>
          <p:cNvSpPr/>
          <p:nvPr/>
        </p:nvSpPr>
        <p:spPr>
          <a:xfrm rot="17901586" flipV="1">
            <a:off x="8862365" y="5793850"/>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Freihandform 202"/>
          <p:cNvSpPr/>
          <p:nvPr/>
        </p:nvSpPr>
        <p:spPr>
          <a:xfrm rot="17901586">
            <a:off x="8748857" y="5960518"/>
            <a:ext cx="170635" cy="166328"/>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Freihandform 205"/>
          <p:cNvSpPr/>
          <p:nvPr/>
        </p:nvSpPr>
        <p:spPr>
          <a:xfrm rot="8482769">
            <a:off x="8970881" y="5931304"/>
            <a:ext cx="198961" cy="197412"/>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7" name="Freihandform 206"/>
          <p:cNvSpPr/>
          <p:nvPr/>
        </p:nvSpPr>
        <p:spPr>
          <a:xfrm rot="8482769">
            <a:off x="8552468" y="5926631"/>
            <a:ext cx="118380" cy="12729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8" name="Freihandform 207"/>
          <p:cNvSpPr/>
          <p:nvPr/>
        </p:nvSpPr>
        <p:spPr>
          <a:xfrm rot="20099585">
            <a:off x="7517590" y="2822714"/>
            <a:ext cx="177267" cy="157075"/>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9" name="Freihandform 208"/>
          <p:cNvSpPr/>
          <p:nvPr/>
        </p:nvSpPr>
        <p:spPr>
          <a:xfrm>
            <a:off x="3617452" y="4389031"/>
            <a:ext cx="1996079" cy="1780189"/>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Freihandform 209"/>
          <p:cNvSpPr/>
          <p:nvPr/>
        </p:nvSpPr>
        <p:spPr>
          <a:xfrm>
            <a:off x="5187294" y="3301997"/>
            <a:ext cx="2105254" cy="2865592"/>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Freihandform 210"/>
          <p:cNvSpPr/>
          <p:nvPr/>
        </p:nvSpPr>
        <p:spPr>
          <a:xfrm>
            <a:off x="1911289" y="4895018"/>
            <a:ext cx="1170132" cy="1274202"/>
          </a:xfrm>
          <a:custGeom>
            <a:avLst/>
            <a:gdLst>
              <a:gd name="connsiteX0" fmla="*/ 0 w 4781050"/>
              <a:gd name="connsiteY0" fmla="*/ 0 h 1876926"/>
              <a:gd name="connsiteX1" fmla="*/ 304800 w 4781050"/>
              <a:gd name="connsiteY1" fmla="*/ 32084 h 1876926"/>
              <a:gd name="connsiteX2" fmla="*/ 352926 w 4781050"/>
              <a:gd name="connsiteY2" fmla="*/ 48126 h 1876926"/>
              <a:gd name="connsiteX3" fmla="*/ 625642 w 4781050"/>
              <a:gd name="connsiteY3" fmla="*/ 64169 h 1876926"/>
              <a:gd name="connsiteX4" fmla="*/ 721895 w 4781050"/>
              <a:gd name="connsiteY4" fmla="*/ 96253 h 1876926"/>
              <a:gd name="connsiteX5" fmla="*/ 818147 w 4781050"/>
              <a:gd name="connsiteY5" fmla="*/ 176463 h 1876926"/>
              <a:gd name="connsiteX6" fmla="*/ 1074821 w 4781050"/>
              <a:gd name="connsiteY6" fmla="*/ 224590 h 1876926"/>
              <a:gd name="connsiteX7" fmla="*/ 1235242 w 4781050"/>
              <a:gd name="connsiteY7" fmla="*/ 272716 h 1876926"/>
              <a:gd name="connsiteX8" fmla="*/ 1283368 w 4781050"/>
              <a:gd name="connsiteY8" fmla="*/ 288758 h 1876926"/>
              <a:gd name="connsiteX9" fmla="*/ 1363579 w 4781050"/>
              <a:gd name="connsiteY9" fmla="*/ 336884 h 1876926"/>
              <a:gd name="connsiteX10" fmla="*/ 1395663 w 4781050"/>
              <a:gd name="connsiteY10" fmla="*/ 368969 h 1876926"/>
              <a:gd name="connsiteX11" fmla="*/ 1443789 w 4781050"/>
              <a:gd name="connsiteY11" fmla="*/ 385011 h 1876926"/>
              <a:gd name="connsiteX12" fmla="*/ 1764632 w 4781050"/>
              <a:gd name="connsiteY12" fmla="*/ 401053 h 1876926"/>
              <a:gd name="connsiteX13" fmla="*/ 1844842 w 4781050"/>
              <a:gd name="connsiteY13" fmla="*/ 417095 h 1876926"/>
              <a:gd name="connsiteX14" fmla="*/ 2085474 w 4781050"/>
              <a:gd name="connsiteY14" fmla="*/ 465221 h 1876926"/>
              <a:gd name="connsiteX15" fmla="*/ 2310063 w 4781050"/>
              <a:gd name="connsiteY15" fmla="*/ 593558 h 1876926"/>
              <a:gd name="connsiteX16" fmla="*/ 2406316 w 4781050"/>
              <a:gd name="connsiteY16" fmla="*/ 657726 h 1876926"/>
              <a:gd name="connsiteX17" fmla="*/ 2518611 w 4781050"/>
              <a:gd name="connsiteY17" fmla="*/ 689811 h 1876926"/>
              <a:gd name="connsiteX18" fmla="*/ 2727158 w 4781050"/>
              <a:gd name="connsiteY18" fmla="*/ 705853 h 1876926"/>
              <a:gd name="connsiteX19" fmla="*/ 2775284 w 4781050"/>
              <a:gd name="connsiteY19" fmla="*/ 737937 h 1876926"/>
              <a:gd name="connsiteX20" fmla="*/ 2855495 w 4781050"/>
              <a:gd name="connsiteY20" fmla="*/ 866274 h 1876926"/>
              <a:gd name="connsiteX21" fmla="*/ 2983832 w 4781050"/>
              <a:gd name="connsiteY21" fmla="*/ 898358 h 1876926"/>
              <a:gd name="connsiteX22" fmla="*/ 3112168 w 4781050"/>
              <a:gd name="connsiteY22" fmla="*/ 930442 h 1876926"/>
              <a:gd name="connsiteX23" fmla="*/ 3240505 w 4781050"/>
              <a:gd name="connsiteY23" fmla="*/ 994611 h 1876926"/>
              <a:gd name="connsiteX24" fmla="*/ 3288632 w 4781050"/>
              <a:gd name="connsiteY24" fmla="*/ 1010653 h 1876926"/>
              <a:gd name="connsiteX25" fmla="*/ 3400926 w 4781050"/>
              <a:gd name="connsiteY25" fmla="*/ 1042737 h 1876926"/>
              <a:gd name="connsiteX26" fmla="*/ 3497179 w 4781050"/>
              <a:gd name="connsiteY26" fmla="*/ 1090863 h 1876926"/>
              <a:gd name="connsiteX27" fmla="*/ 3641558 w 4781050"/>
              <a:gd name="connsiteY27" fmla="*/ 1138990 h 1876926"/>
              <a:gd name="connsiteX28" fmla="*/ 3818021 w 4781050"/>
              <a:gd name="connsiteY28" fmla="*/ 1235242 h 1876926"/>
              <a:gd name="connsiteX29" fmla="*/ 3946358 w 4781050"/>
              <a:gd name="connsiteY29" fmla="*/ 1267326 h 1876926"/>
              <a:gd name="connsiteX30" fmla="*/ 4010526 w 4781050"/>
              <a:gd name="connsiteY30" fmla="*/ 1283369 h 1876926"/>
              <a:gd name="connsiteX31" fmla="*/ 4058653 w 4781050"/>
              <a:gd name="connsiteY31" fmla="*/ 1299411 h 1876926"/>
              <a:gd name="connsiteX32" fmla="*/ 4235116 w 4781050"/>
              <a:gd name="connsiteY32" fmla="*/ 1331495 h 1876926"/>
              <a:gd name="connsiteX33" fmla="*/ 4347411 w 4781050"/>
              <a:gd name="connsiteY33" fmla="*/ 1443790 h 1876926"/>
              <a:gd name="connsiteX34" fmla="*/ 4507832 w 4781050"/>
              <a:gd name="connsiteY34" fmla="*/ 1588169 h 1876926"/>
              <a:gd name="connsiteX35" fmla="*/ 4636168 w 4781050"/>
              <a:gd name="connsiteY35" fmla="*/ 1732548 h 1876926"/>
              <a:gd name="connsiteX36" fmla="*/ 4684295 w 4781050"/>
              <a:gd name="connsiteY36" fmla="*/ 1764632 h 1876926"/>
              <a:gd name="connsiteX37" fmla="*/ 4732421 w 4781050"/>
              <a:gd name="connsiteY37" fmla="*/ 1812758 h 1876926"/>
              <a:gd name="connsiteX38" fmla="*/ 4780547 w 4781050"/>
              <a:gd name="connsiteY38" fmla="*/ 1876926 h 187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81050" h="1876926">
                <a:moveTo>
                  <a:pt x="0" y="0"/>
                </a:moveTo>
                <a:cubicBezTo>
                  <a:pt x="165206" y="41301"/>
                  <a:pt x="-41872" y="-6435"/>
                  <a:pt x="304800" y="32084"/>
                </a:cubicBezTo>
                <a:cubicBezTo>
                  <a:pt x="321606" y="33951"/>
                  <a:pt x="336100" y="46443"/>
                  <a:pt x="352926" y="48126"/>
                </a:cubicBezTo>
                <a:cubicBezTo>
                  <a:pt x="443537" y="57187"/>
                  <a:pt x="534737" y="58821"/>
                  <a:pt x="625642" y="64169"/>
                </a:cubicBezTo>
                <a:cubicBezTo>
                  <a:pt x="657726" y="74864"/>
                  <a:pt x="703135" y="68113"/>
                  <a:pt x="721895" y="96253"/>
                </a:cubicBezTo>
                <a:cubicBezTo>
                  <a:pt x="761277" y="155326"/>
                  <a:pt x="744135" y="146858"/>
                  <a:pt x="818147" y="176463"/>
                </a:cubicBezTo>
                <a:cubicBezTo>
                  <a:pt x="932666" y="222271"/>
                  <a:pt x="932736" y="210382"/>
                  <a:pt x="1074821" y="224590"/>
                </a:cubicBezTo>
                <a:cubicBezTo>
                  <a:pt x="1171798" y="248834"/>
                  <a:pt x="1118074" y="233660"/>
                  <a:pt x="1235242" y="272716"/>
                </a:cubicBezTo>
                <a:lnTo>
                  <a:pt x="1283368" y="288758"/>
                </a:lnTo>
                <a:cubicBezTo>
                  <a:pt x="1364669" y="370057"/>
                  <a:pt x="1259448" y="274404"/>
                  <a:pt x="1363579" y="336884"/>
                </a:cubicBezTo>
                <a:cubicBezTo>
                  <a:pt x="1376548" y="344666"/>
                  <a:pt x="1382694" y="361187"/>
                  <a:pt x="1395663" y="368969"/>
                </a:cubicBezTo>
                <a:cubicBezTo>
                  <a:pt x="1410163" y="377669"/>
                  <a:pt x="1426943" y="383546"/>
                  <a:pt x="1443789" y="385011"/>
                </a:cubicBezTo>
                <a:cubicBezTo>
                  <a:pt x="1550468" y="394287"/>
                  <a:pt x="1657684" y="395706"/>
                  <a:pt x="1764632" y="401053"/>
                </a:cubicBezTo>
                <a:cubicBezTo>
                  <a:pt x="1791369" y="406400"/>
                  <a:pt x="1817991" y="412357"/>
                  <a:pt x="1844842" y="417095"/>
                </a:cubicBezTo>
                <a:cubicBezTo>
                  <a:pt x="1877196" y="422805"/>
                  <a:pt x="2021597" y="436186"/>
                  <a:pt x="2085474" y="465221"/>
                </a:cubicBezTo>
                <a:cubicBezTo>
                  <a:pt x="2213406" y="523372"/>
                  <a:pt x="2202148" y="521614"/>
                  <a:pt x="2310063" y="593558"/>
                </a:cubicBezTo>
                <a:lnTo>
                  <a:pt x="2406316" y="657726"/>
                </a:lnTo>
                <a:cubicBezTo>
                  <a:pt x="2437442" y="668102"/>
                  <a:pt x="2487474" y="686148"/>
                  <a:pt x="2518611" y="689811"/>
                </a:cubicBezTo>
                <a:cubicBezTo>
                  <a:pt x="2587854" y="697957"/>
                  <a:pt x="2657642" y="700506"/>
                  <a:pt x="2727158" y="705853"/>
                </a:cubicBezTo>
                <a:cubicBezTo>
                  <a:pt x="2743200" y="716548"/>
                  <a:pt x="2765066" y="721587"/>
                  <a:pt x="2775284" y="737937"/>
                </a:cubicBezTo>
                <a:cubicBezTo>
                  <a:pt x="2823911" y="815741"/>
                  <a:pt x="2773273" y="836375"/>
                  <a:pt x="2855495" y="866274"/>
                </a:cubicBezTo>
                <a:cubicBezTo>
                  <a:pt x="2896936" y="881343"/>
                  <a:pt x="2940593" y="889710"/>
                  <a:pt x="2983832" y="898358"/>
                </a:cubicBezTo>
                <a:cubicBezTo>
                  <a:pt x="3014341" y="904460"/>
                  <a:pt x="3079282" y="913999"/>
                  <a:pt x="3112168" y="930442"/>
                </a:cubicBezTo>
                <a:cubicBezTo>
                  <a:pt x="3267231" y="1007973"/>
                  <a:pt x="3018464" y="911345"/>
                  <a:pt x="3240505" y="994611"/>
                </a:cubicBezTo>
                <a:cubicBezTo>
                  <a:pt x="3256338" y="1000549"/>
                  <a:pt x="3272373" y="1006007"/>
                  <a:pt x="3288632" y="1010653"/>
                </a:cubicBezTo>
                <a:cubicBezTo>
                  <a:pt x="3324320" y="1020849"/>
                  <a:pt x="3366309" y="1027352"/>
                  <a:pt x="3400926" y="1042737"/>
                </a:cubicBezTo>
                <a:cubicBezTo>
                  <a:pt x="3433706" y="1057306"/>
                  <a:pt x="3464523" y="1076019"/>
                  <a:pt x="3497179" y="1090863"/>
                </a:cubicBezTo>
                <a:cubicBezTo>
                  <a:pt x="3571017" y="1124426"/>
                  <a:pt x="3570004" y="1121102"/>
                  <a:pt x="3641558" y="1138990"/>
                </a:cubicBezTo>
                <a:cubicBezTo>
                  <a:pt x="3700137" y="1178043"/>
                  <a:pt x="3745228" y="1210978"/>
                  <a:pt x="3818021" y="1235242"/>
                </a:cubicBezTo>
                <a:cubicBezTo>
                  <a:pt x="3904025" y="1263910"/>
                  <a:pt x="3830199" y="1241512"/>
                  <a:pt x="3946358" y="1267326"/>
                </a:cubicBezTo>
                <a:cubicBezTo>
                  <a:pt x="3967881" y="1272109"/>
                  <a:pt x="3989327" y="1277312"/>
                  <a:pt x="4010526" y="1283369"/>
                </a:cubicBezTo>
                <a:cubicBezTo>
                  <a:pt x="4026785" y="1288015"/>
                  <a:pt x="4042071" y="1296095"/>
                  <a:pt x="4058653" y="1299411"/>
                </a:cubicBezTo>
                <a:cubicBezTo>
                  <a:pt x="4346059" y="1356892"/>
                  <a:pt x="4044883" y="1283938"/>
                  <a:pt x="4235116" y="1331495"/>
                </a:cubicBezTo>
                <a:cubicBezTo>
                  <a:pt x="4296593" y="1454449"/>
                  <a:pt x="4226551" y="1343073"/>
                  <a:pt x="4347411" y="1443790"/>
                </a:cubicBezTo>
                <a:cubicBezTo>
                  <a:pt x="4599270" y="1653672"/>
                  <a:pt x="4369793" y="1496142"/>
                  <a:pt x="4507832" y="1588169"/>
                </a:cubicBezTo>
                <a:cubicBezTo>
                  <a:pt x="4546407" y="1646032"/>
                  <a:pt x="4570239" y="1688597"/>
                  <a:pt x="4636168" y="1732548"/>
                </a:cubicBezTo>
                <a:cubicBezTo>
                  <a:pt x="4652210" y="1743243"/>
                  <a:pt x="4669483" y="1752289"/>
                  <a:pt x="4684295" y="1764632"/>
                </a:cubicBezTo>
                <a:cubicBezTo>
                  <a:pt x="4701724" y="1779156"/>
                  <a:pt x="4714993" y="1798234"/>
                  <a:pt x="4732421" y="1812758"/>
                </a:cubicBezTo>
                <a:cubicBezTo>
                  <a:pt x="4789446" y="1860278"/>
                  <a:pt x="4780547" y="1820290"/>
                  <a:pt x="4780547" y="18769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Freihandform 212"/>
          <p:cNvSpPr/>
          <p:nvPr/>
        </p:nvSpPr>
        <p:spPr>
          <a:xfrm flipH="1">
            <a:off x="5448236" y="5963995"/>
            <a:ext cx="266657" cy="225901"/>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Freihandform 213"/>
          <p:cNvSpPr/>
          <p:nvPr/>
        </p:nvSpPr>
        <p:spPr>
          <a:xfrm rot="17901586" flipV="1">
            <a:off x="4842457" y="5947654"/>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Freihandform 214"/>
          <p:cNvSpPr/>
          <p:nvPr/>
        </p:nvSpPr>
        <p:spPr>
          <a:xfrm rot="17901586" flipV="1">
            <a:off x="5206045" y="5888770"/>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Freihandform 215"/>
          <p:cNvSpPr/>
          <p:nvPr/>
        </p:nvSpPr>
        <p:spPr>
          <a:xfrm rot="17901586">
            <a:off x="5056111" y="6013244"/>
            <a:ext cx="175185" cy="190889"/>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Freihandform 216"/>
          <p:cNvSpPr/>
          <p:nvPr/>
        </p:nvSpPr>
        <p:spPr>
          <a:xfrm rot="8482769">
            <a:off x="8619522" y="6062534"/>
            <a:ext cx="118380" cy="12729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uppierung 24"/>
          <p:cNvGrpSpPr/>
          <p:nvPr/>
        </p:nvGrpSpPr>
        <p:grpSpPr>
          <a:xfrm>
            <a:off x="5918429" y="2963691"/>
            <a:ext cx="913625" cy="1408363"/>
            <a:chOff x="7199440" y="1286664"/>
            <a:chExt cx="913625" cy="1408363"/>
          </a:xfrm>
        </p:grpSpPr>
        <p:sp>
          <p:nvSpPr>
            <p:cNvPr id="218" name="Rechteck 217"/>
            <p:cNvSpPr/>
            <p:nvPr/>
          </p:nvSpPr>
          <p:spPr>
            <a:xfrm flipH="1">
              <a:off x="7629269" y="2081887"/>
              <a:ext cx="37820" cy="6131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Bild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440" y="1286664"/>
              <a:ext cx="913625" cy="803187"/>
            </a:xfrm>
            <a:prstGeom prst="rect">
              <a:avLst/>
            </a:prstGeom>
          </p:spPr>
        </p:pic>
      </p:grpSp>
      <p:grpSp>
        <p:nvGrpSpPr>
          <p:cNvPr id="26" name="Gruppierung 25"/>
          <p:cNvGrpSpPr/>
          <p:nvPr/>
        </p:nvGrpSpPr>
        <p:grpSpPr>
          <a:xfrm>
            <a:off x="7332412" y="1443123"/>
            <a:ext cx="669467" cy="1251904"/>
            <a:chOff x="9878987" y="1315574"/>
            <a:chExt cx="669467" cy="1251904"/>
          </a:xfrm>
        </p:grpSpPr>
        <p:sp>
          <p:nvSpPr>
            <p:cNvPr id="220" name="Rechteck 219"/>
            <p:cNvSpPr/>
            <p:nvPr/>
          </p:nvSpPr>
          <p:spPr>
            <a:xfrm flipH="1">
              <a:off x="10185145" y="1954338"/>
              <a:ext cx="37820" cy="6131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Bild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8987" y="1315574"/>
              <a:ext cx="669467" cy="669467"/>
            </a:xfrm>
            <a:prstGeom prst="rect">
              <a:avLst/>
            </a:prstGeom>
          </p:spPr>
        </p:pic>
      </p:grpSp>
      <p:sp>
        <p:nvSpPr>
          <p:cNvPr id="221" name="Freihandform 220"/>
          <p:cNvSpPr/>
          <p:nvPr/>
        </p:nvSpPr>
        <p:spPr>
          <a:xfrm>
            <a:off x="6058323" y="4400811"/>
            <a:ext cx="247338" cy="225901"/>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Freihandform 221"/>
          <p:cNvSpPr/>
          <p:nvPr/>
        </p:nvSpPr>
        <p:spPr>
          <a:xfrm rot="14822424">
            <a:off x="6309070" y="4400182"/>
            <a:ext cx="177267" cy="157075"/>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3" name="Freihandform 222"/>
          <p:cNvSpPr/>
          <p:nvPr/>
        </p:nvSpPr>
        <p:spPr>
          <a:xfrm rot="15416118" flipV="1">
            <a:off x="6410733" y="4309524"/>
            <a:ext cx="215713" cy="137694"/>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Freihandform 223"/>
          <p:cNvSpPr/>
          <p:nvPr/>
        </p:nvSpPr>
        <p:spPr>
          <a:xfrm rot="17901586" flipV="1">
            <a:off x="6137211" y="4196003"/>
            <a:ext cx="192813" cy="17258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Freihandform 224"/>
          <p:cNvSpPr/>
          <p:nvPr/>
        </p:nvSpPr>
        <p:spPr>
          <a:xfrm rot="17901586">
            <a:off x="6804010" y="5082280"/>
            <a:ext cx="170635" cy="166328"/>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6" name="Freihandform 225"/>
          <p:cNvSpPr/>
          <p:nvPr/>
        </p:nvSpPr>
        <p:spPr>
          <a:xfrm rot="8482769">
            <a:off x="6921957" y="5219849"/>
            <a:ext cx="118380" cy="12729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7" name="Freihandform 226"/>
          <p:cNvSpPr/>
          <p:nvPr/>
        </p:nvSpPr>
        <p:spPr>
          <a:xfrm rot="14822424" flipV="1">
            <a:off x="7092766" y="5878693"/>
            <a:ext cx="177267" cy="169344"/>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8" name="Freihandform 227"/>
          <p:cNvSpPr/>
          <p:nvPr/>
        </p:nvSpPr>
        <p:spPr>
          <a:xfrm rot="16501950" flipV="1">
            <a:off x="6907120" y="5972666"/>
            <a:ext cx="191642" cy="19025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9" name="Freihandform 228"/>
          <p:cNvSpPr/>
          <p:nvPr/>
        </p:nvSpPr>
        <p:spPr>
          <a:xfrm rot="8482769">
            <a:off x="7272444" y="6053034"/>
            <a:ext cx="118380" cy="127290"/>
          </a:xfrm>
          <a:custGeom>
            <a:avLst/>
            <a:gdLst>
              <a:gd name="connsiteX0" fmla="*/ 82446 w 247338"/>
              <a:gd name="connsiteY0" fmla="*/ 1049 h 225901"/>
              <a:gd name="connsiteX1" fmla="*/ 112426 w 247338"/>
              <a:gd name="connsiteY1" fmla="*/ 8544 h 225901"/>
              <a:gd name="connsiteX2" fmla="*/ 134912 w 247338"/>
              <a:gd name="connsiteY2" fmla="*/ 23534 h 225901"/>
              <a:gd name="connsiteX3" fmla="*/ 217357 w 247338"/>
              <a:gd name="connsiteY3" fmla="*/ 38524 h 225901"/>
              <a:gd name="connsiteX4" fmla="*/ 247338 w 247338"/>
              <a:gd name="connsiteY4" fmla="*/ 98485 h 225901"/>
              <a:gd name="connsiteX5" fmla="*/ 239843 w 247338"/>
              <a:gd name="connsiteY5" fmla="*/ 180931 h 225901"/>
              <a:gd name="connsiteX6" fmla="*/ 217357 w 247338"/>
              <a:gd name="connsiteY6" fmla="*/ 195921 h 225901"/>
              <a:gd name="connsiteX7" fmla="*/ 187377 w 247338"/>
              <a:gd name="connsiteY7" fmla="*/ 225901 h 225901"/>
              <a:gd name="connsiteX8" fmla="*/ 82446 w 247338"/>
              <a:gd name="connsiteY8" fmla="*/ 218406 h 225901"/>
              <a:gd name="connsiteX9" fmla="*/ 37476 w 247338"/>
              <a:gd name="connsiteY9" fmla="*/ 203416 h 225901"/>
              <a:gd name="connsiteX10" fmla="*/ 7495 w 247338"/>
              <a:gd name="connsiteY10" fmla="*/ 165940 h 225901"/>
              <a:gd name="connsiteX11" fmla="*/ 0 w 247338"/>
              <a:gd name="connsiteY11" fmla="*/ 135960 h 225901"/>
              <a:gd name="connsiteX12" fmla="*/ 7495 w 247338"/>
              <a:gd name="connsiteY12" fmla="*/ 53514 h 225901"/>
              <a:gd name="connsiteX13" fmla="*/ 22485 w 247338"/>
              <a:gd name="connsiteY13" fmla="*/ 31029 h 225901"/>
              <a:gd name="connsiteX14" fmla="*/ 82446 w 247338"/>
              <a:gd name="connsiteY14" fmla="*/ 1049 h 2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7338" h="225901">
                <a:moveTo>
                  <a:pt x="82446" y="1049"/>
                </a:moveTo>
                <a:cubicBezTo>
                  <a:pt x="97436" y="-2698"/>
                  <a:pt x="102958" y="4486"/>
                  <a:pt x="112426" y="8544"/>
                </a:cubicBezTo>
                <a:cubicBezTo>
                  <a:pt x="120706" y="12092"/>
                  <a:pt x="126250" y="21059"/>
                  <a:pt x="134912" y="23534"/>
                </a:cubicBezTo>
                <a:cubicBezTo>
                  <a:pt x="161770" y="31208"/>
                  <a:pt x="189875" y="33527"/>
                  <a:pt x="217357" y="38524"/>
                </a:cubicBezTo>
                <a:cubicBezTo>
                  <a:pt x="234583" y="90198"/>
                  <a:pt x="221175" y="72321"/>
                  <a:pt x="247338" y="98485"/>
                </a:cubicBezTo>
                <a:cubicBezTo>
                  <a:pt x="244840" y="125967"/>
                  <a:pt x="247959" y="154556"/>
                  <a:pt x="239843" y="180931"/>
                </a:cubicBezTo>
                <a:cubicBezTo>
                  <a:pt x="237194" y="189541"/>
                  <a:pt x="222984" y="188887"/>
                  <a:pt x="217357" y="195921"/>
                </a:cubicBezTo>
                <a:cubicBezTo>
                  <a:pt x="188284" y="232261"/>
                  <a:pt x="236437" y="209548"/>
                  <a:pt x="187377" y="225901"/>
                </a:cubicBezTo>
                <a:cubicBezTo>
                  <a:pt x="152400" y="223403"/>
                  <a:pt x="117124" y="223608"/>
                  <a:pt x="82446" y="218406"/>
                </a:cubicBezTo>
                <a:cubicBezTo>
                  <a:pt x="66820" y="216062"/>
                  <a:pt x="37476" y="203416"/>
                  <a:pt x="37476" y="203416"/>
                </a:cubicBezTo>
                <a:cubicBezTo>
                  <a:pt x="25385" y="191326"/>
                  <a:pt x="14587" y="182489"/>
                  <a:pt x="7495" y="165940"/>
                </a:cubicBezTo>
                <a:cubicBezTo>
                  <a:pt x="3437" y="156472"/>
                  <a:pt x="2498" y="145953"/>
                  <a:pt x="0" y="135960"/>
                </a:cubicBezTo>
                <a:cubicBezTo>
                  <a:pt x="2498" y="108478"/>
                  <a:pt x="1713" y="80497"/>
                  <a:pt x="7495" y="53514"/>
                </a:cubicBezTo>
                <a:cubicBezTo>
                  <a:pt x="9382" y="44706"/>
                  <a:pt x="14846" y="35803"/>
                  <a:pt x="22485" y="31029"/>
                </a:cubicBezTo>
                <a:cubicBezTo>
                  <a:pt x="50262" y="13669"/>
                  <a:pt x="67456" y="4796"/>
                  <a:pt x="82446" y="104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0" name="Bild 2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575016">
            <a:off x="6454388" y="2331274"/>
            <a:ext cx="1087774" cy="5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 name="Bild 2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9763678">
            <a:off x="4984626" y="2634775"/>
            <a:ext cx="1087774" cy="5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 name="TextBox 14"/>
          <p:cNvSpPr txBox="1"/>
          <p:nvPr/>
        </p:nvSpPr>
        <p:spPr>
          <a:xfrm>
            <a:off x="342899" y="153968"/>
            <a:ext cx="1993539" cy="400110"/>
          </a:xfrm>
          <a:prstGeom prst="rect">
            <a:avLst/>
          </a:prstGeom>
          <a:noFill/>
        </p:spPr>
        <p:txBody>
          <a:bodyPr wrap="square">
            <a:spAutoFit/>
          </a:bodyPr>
          <a:lstStyle/>
          <a:p>
            <a:pPr>
              <a:defRPr/>
            </a:pPr>
            <a:r>
              <a:rPr lang="de-DE" sz="2000" b="1">
                <a:solidFill>
                  <a:prstClr val="black"/>
                </a:solidFill>
                <a:latin typeface="Calibri Light"/>
              </a:rPr>
              <a:t>Gesundheit</a:t>
            </a:r>
          </a:p>
        </p:txBody>
      </p:sp>
      <p:sp>
        <p:nvSpPr>
          <p:cNvPr id="147" name="Textfeld 146"/>
          <p:cNvSpPr txBox="1"/>
          <p:nvPr/>
        </p:nvSpPr>
        <p:spPr>
          <a:xfrm>
            <a:off x="7708900" y="6519206"/>
            <a:ext cx="1458028" cy="338554"/>
          </a:xfrm>
          <a:prstGeom prst="rect">
            <a:avLst/>
          </a:prstGeom>
          <a:noFill/>
        </p:spPr>
        <p:txBody>
          <a:bodyPr wrap="none" rtlCol="0">
            <a:spAutoFit/>
          </a:bodyPr>
          <a:lstStyle/>
          <a:p>
            <a:r>
              <a:rPr lang="en-GB" sz="1600">
                <a:solidFill>
                  <a:prstClr val="white"/>
                </a:solidFill>
                <a:latin typeface="Calibri" charset="0"/>
              </a:rPr>
              <a:t>Quelle: Pixabay</a:t>
            </a:r>
          </a:p>
        </p:txBody>
      </p:sp>
      <p:grpSp>
        <p:nvGrpSpPr>
          <p:cNvPr id="4" name="Gruppierung 3"/>
          <p:cNvGrpSpPr/>
          <p:nvPr/>
        </p:nvGrpSpPr>
        <p:grpSpPr>
          <a:xfrm>
            <a:off x="5945172" y="942100"/>
            <a:ext cx="861966" cy="1437498"/>
            <a:chOff x="8127993" y="1359592"/>
            <a:chExt cx="861966" cy="1437498"/>
          </a:xfrm>
        </p:grpSpPr>
        <p:sp>
          <p:nvSpPr>
            <p:cNvPr id="151" name="Rechteck 150"/>
            <p:cNvSpPr/>
            <p:nvPr/>
          </p:nvSpPr>
          <p:spPr>
            <a:xfrm flipH="1">
              <a:off x="8573838" y="2183950"/>
              <a:ext cx="37820" cy="6131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ttps://cdn.pixabay.com/photo/2012/04/10/17/20/arrow-26541_960_72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27993" y="1359592"/>
              <a:ext cx="861966" cy="8619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0" name="Gruppierung 159"/>
          <p:cNvGrpSpPr/>
          <p:nvPr/>
        </p:nvGrpSpPr>
        <p:grpSpPr>
          <a:xfrm>
            <a:off x="3584986" y="2032504"/>
            <a:ext cx="861966" cy="1437498"/>
            <a:chOff x="8127993" y="1359592"/>
            <a:chExt cx="861966" cy="1437498"/>
          </a:xfrm>
        </p:grpSpPr>
        <p:sp>
          <p:nvSpPr>
            <p:cNvPr id="170" name="Rechteck 169"/>
            <p:cNvSpPr/>
            <p:nvPr/>
          </p:nvSpPr>
          <p:spPr>
            <a:xfrm flipH="1">
              <a:off x="8573838" y="2183950"/>
              <a:ext cx="37820" cy="6131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6" name="Picture 8" descr="ttps://cdn.pixabay.com/photo/2012/04/10/17/20/arrow-26541_960_72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587588">
              <a:off x="8127993" y="1359592"/>
              <a:ext cx="861966" cy="8619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533522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itel 1"/>
          <p:cNvSpPr>
            <a:spLocks noGrp="1"/>
          </p:cNvSpPr>
          <p:nvPr>
            <p:ph type="title"/>
          </p:nvPr>
        </p:nvSpPr>
        <p:spPr>
          <a:xfrm>
            <a:off x="628650" y="365125"/>
            <a:ext cx="7886700" cy="1360488"/>
          </a:xfrm>
        </p:spPr>
        <p:txBody>
          <a:bodyPr/>
          <a:lstStyle/>
          <a:p>
            <a:r>
              <a:rPr lang="en-GB" altLang="x-none"/>
              <a:t>Verbleibendes CO</a:t>
            </a:r>
            <a:r>
              <a:rPr lang="en-GB" altLang="x-none" baseline="-25000"/>
              <a:t>2</a:t>
            </a:r>
            <a:r>
              <a:rPr lang="en-GB" altLang="x-none"/>
              <a:t>-Budget</a:t>
            </a:r>
          </a:p>
        </p:txBody>
      </p:sp>
      <p:sp>
        <p:nvSpPr>
          <p:cNvPr id="3" name="Inhaltsplatzhalter 2"/>
          <p:cNvSpPr>
            <a:spLocks noGrp="1"/>
          </p:cNvSpPr>
          <p:nvPr>
            <p:ph idx="1"/>
          </p:nvPr>
        </p:nvSpPr>
        <p:spPr bwMode="auto">
          <a:xfrm>
            <a:off x="628650" y="1725613"/>
            <a:ext cx="7886700" cy="4624387"/>
          </a:xfrm>
        </p:spPr>
        <p:txBody>
          <a:bodyPr wrap="square" numCol="1" anchor="t" anchorCtr="0" compatLnSpc="1">
            <a:prstTxWarp prst="textNoShape">
              <a:avLst/>
            </a:prstTxWarp>
          </a:bodyPr>
          <a:lstStyle/>
          <a:p>
            <a:pPr marL="0" indent="0" defTabSz="914400">
              <a:lnSpc>
                <a:spcPct val="100000"/>
              </a:lnSpc>
              <a:spcBef>
                <a:spcPct val="0"/>
              </a:spcBef>
              <a:buFontTx/>
              <a:buNone/>
            </a:pPr>
            <a:r>
              <a:rPr lang="en-GB" altLang="x-none"/>
              <a:t>= Wieviel CO</a:t>
            </a:r>
            <a:r>
              <a:rPr lang="en-GB" altLang="x-none" baseline="-25000"/>
              <a:t>2 </a:t>
            </a:r>
            <a:r>
              <a:rPr lang="en-GB" altLang="x-none"/>
              <a:t>dürfen wir noch ausstoßen, </a:t>
            </a:r>
          </a:p>
          <a:p>
            <a:pPr marL="0" indent="0" defTabSz="914400">
              <a:lnSpc>
                <a:spcPct val="100000"/>
              </a:lnSpc>
              <a:spcBef>
                <a:spcPct val="0"/>
              </a:spcBef>
              <a:buFontTx/>
              <a:buNone/>
            </a:pPr>
            <a:r>
              <a:rPr lang="en-GB" altLang="x-none"/>
              <a:t>um eine gute Chance zu haben,</a:t>
            </a:r>
          </a:p>
          <a:p>
            <a:pPr marL="0" indent="0" defTabSz="914400">
              <a:lnSpc>
                <a:spcPct val="100000"/>
              </a:lnSpc>
              <a:spcBef>
                <a:spcPct val="0"/>
              </a:spcBef>
              <a:buFontTx/>
              <a:buNone/>
            </a:pPr>
            <a:r>
              <a:rPr lang="en-GB" altLang="x-none"/>
              <a:t>die globale Erwärmung langfristig </a:t>
            </a:r>
          </a:p>
          <a:p>
            <a:pPr marL="0" indent="0" defTabSz="914400">
              <a:lnSpc>
                <a:spcPct val="100000"/>
              </a:lnSpc>
              <a:spcBef>
                <a:spcPct val="0"/>
              </a:spcBef>
              <a:buFontTx/>
              <a:buNone/>
            </a:pPr>
            <a:r>
              <a:rPr lang="en-GB" altLang="x-none"/>
              <a:t>auf </a:t>
            </a:r>
            <a:r>
              <a:rPr lang="en-GB" altLang="x-none" b="1"/>
              <a:t>1,5°C </a:t>
            </a:r>
            <a:r>
              <a:rPr lang="en-GB" altLang="x-none"/>
              <a:t>zu begrenzen? </a:t>
            </a:r>
          </a:p>
          <a:p>
            <a:pPr marL="0" indent="0" defTabSz="914400">
              <a:lnSpc>
                <a:spcPct val="100000"/>
              </a:lnSpc>
              <a:spcBef>
                <a:spcPct val="0"/>
              </a:spcBef>
              <a:buFontTx/>
              <a:buNone/>
            </a:pPr>
            <a:endParaRPr lang="en-GB" altLang="x-none"/>
          </a:p>
          <a:p>
            <a:pPr marL="0" indent="0" defTabSz="914400">
              <a:lnSpc>
                <a:spcPct val="100000"/>
              </a:lnSpc>
              <a:spcBef>
                <a:spcPct val="0"/>
              </a:spcBef>
              <a:buFontTx/>
              <a:buNone/>
            </a:pPr>
            <a:r>
              <a:rPr lang="en-GB" altLang="x-none"/>
              <a:t>Verbleibend ab 2020 laut IPCC-Report: </a:t>
            </a:r>
          </a:p>
          <a:p>
            <a:pPr marL="0" indent="0" defTabSz="914400">
              <a:lnSpc>
                <a:spcPct val="100000"/>
              </a:lnSpc>
              <a:spcBef>
                <a:spcPct val="0"/>
              </a:spcBef>
              <a:buFontTx/>
              <a:buNone/>
            </a:pPr>
            <a:r>
              <a:rPr lang="en-GB" altLang="x-none"/>
              <a:t>Für 1,5°C (in 67% der Modelle): ca. </a:t>
            </a:r>
            <a:r>
              <a:rPr lang="en-GB" altLang="x-none" b="1"/>
              <a:t>400 Gt</a:t>
            </a:r>
          </a:p>
          <a:p>
            <a:pPr marL="0" indent="0" defTabSz="914400">
              <a:lnSpc>
                <a:spcPct val="100000"/>
              </a:lnSpc>
              <a:spcBef>
                <a:spcPct val="0"/>
              </a:spcBef>
              <a:buFontTx/>
              <a:buNone/>
            </a:pPr>
            <a:endParaRPr lang="en-GB" altLang="x-none" b="1"/>
          </a:p>
          <a:p>
            <a:pPr marL="0" indent="0" defTabSz="914400">
              <a:lnSpc>
                <a:spcPct val="100000"/>
              </a:lnSpc>
              <a:spcBef>
                <a:spcPct val="0"/>
              </a:spcBef>
              <a:buFontTx/>
              <a:buNone/>
            </a:pPr>
            <a:r>
              <a:rPr lang="en-GB" altLang="x-none"/>
              <a:t>Jährlicher Ausstoß global: ca. </a:t>
            </a:r>
            <a:r>
              <a:rPr lang="en-GB" altLang="x-none" b="1"/>
              <a:t>42 Gt</a:t>
            </a:r>
          </a:p>
        </p:txBody>
      </p:sp>
      <p:sp>
        <p:nvSpPr>
          <p:cNvPr id="106499" name="Textfeld 5"/>
          <p:cNvSpPr txBox="1">
            <a:spLocks noChangeArrowheads="1"/>
          </p:cNvSpPr>
          <p:nvPr/>
        </p:nvSpPr>
        <p:spPr bwMode="auto">
          <a:xfrm>
            <a:off x="47625" y="6211669"/>
            <a:ext cx="51490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Quellen: </a:t>
            </a:r>
            <a:r>
              <a:rPr lang="en-GB" altLang="x-none">
                <a:hlinkClick r:id="rId3"/>
              </a:rPr>
              <a:t>www.ipcc.ch/report/ar6/wg1</a:t>
            </a:r>
            <a:r>
              <a:rPr lang="en-GB" altLang="x-none"/>
              <a:t> Table SPM.2, </a:t>
            </a:r>
          </a:p>
          <a:p>
            <a:pPr eaLnBrk="1" hangingPunct="1"/>
            <a:r>
              <a:rPr lang="en-GB" altLang="x-none">
                <a:hlinkClick r:id="rId4"/>
              </a:rPr>
              <a:t>www.mcc-berlin.net/en/research/co2-budget.html</a:t>
            </a:r>
            <a:r>
              <a:rPr lang="en-GB" altLang="x-none"/>
              <a:t>  </a:t>
            </a:r>
          </a:p>
        </p:txBody>
      </p:sp>
      <p:pic>
        <p:nvPicPr>
          <p:cNvPr id="106500" name="Bild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4500" y="3503613"/>
            <a:ext cx="230187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a:spLocks noChangeArrowheads="1"/>
          </p:cNvSpPr>
          <p:nvPr/>
        </p:nvSpPr>
        <p:spPr bwMode="auto">
          <a:xfrm>
            <a:off x="7004050" y="5316538"/>
            <a:ext cx="1882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GB" altLang="x-none" sz="2400" b="1">
                <a:solidFill>
                  <a:schemeClr val="bg1"/>
                </a:solidFill>
              </a:rPr>
              <a:t>CO</a:t>
            </a:r>
            <a:r>
              <a:rPr lang="en-GB" altLang="x-none" sz="2400" b="1" baseline="-25000">
                <a:solidFill>
                  <a:schemeClr val="bg1"/>
                </a:solidFill>
              </a:rPr>
              <a:t>2</a:t>
            </a:r>
            <a:r>
              <a:rPr lang="en-GB" altLang="x-none" sz="2400" b="1">
                <a:solidFill>
                  <a:schemeClr val="bg1"/>
                </a:solidFill>
              </a:rPr>
              <a:t>-Budget:</a:t>
            </a:r>
          </a:p>
          <a:p>
            <a:pPr algn="ctr" eaLnBrk="1" hangingPunct="1"/>
            <a:r>
              <a:rPr lang="en-GB" altLang="x-none" sz="2400" b="1">
                <a:solidFill>
                  <a:schemeClr val="bg1"/>
                </a:solidFill>
              </a:rPr>
              <a:t>400 Gt</a:t>
            </a:r>
          </a:p>
        </p:txBody>
      </p:sp>
      <p:sp>
        <p:nvSpPr>
          <p:cNvPr id="106502" name="Textfeld 8"/>
          <p:cNvSpPr txBox="1">
            <a:spLocks noChangeArrowheads="1"/>
          </p:cNvSpPr>
          <p:nvPr/>
        </p:nvSpPr>
        <p:spPr bwMode="auto">
          <a:xfrm>
            <a:off x="7970838" y="6581775"/>
            <a:ext cx="1144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Pixabay</a:t>
            </a:r>
          </a:p>
        </p:txBody>
      </p:sp>
    </p:spTree>
    <p:extLst>
      <p:ext uri="{BB962C8B-B14F-4D97-AF65-F5344CB8AC3E}">
        <p14:creationId xmlns:p14="http://schemas.microsoft.com/office/powerpoint/2010/main" val="124008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el 1"/>
          <p:cNvSpPr>
            <a:spLocks noGrp="1"/>
          </p:cNvSpPr>
          <p:nvPr>
            <p:ph type="title"/>
          </p:nvPr>
        </p:nvSpPr>
        <p:spPr/>
        <p:txBody>
          <a:bodyPr/>
          <a:lstStyle/>
          <a:p>
            <a:r>
              <a:rPr lang="en-GB" altLang="x-none"/>
              <a:t>Was heißt das jetzt?</a:t>
            </a:r>
          </a:p>
        </p:txBody>
      </p:sp>
      <p:sp>
        <p:nvSpPr>
          <p:cNvPr id="108546" name="Inhaltsplatzhalter 2"/>
          <p:cNvSpPr>
            <a:spLocks noGrp="1"/>
          </p:cNvSpPr>
          <p:nvPr>
            <p:ph idx="1"/>
          </p:nvPr>
        </p:nvSpPr>
        <p:spPr bwMode="auto">
          <a:xfrm>
            <a:off x="628650" y="1825625"/>
            <a:ext cx="8205788" cy="4351338"/>
          </a:xfrm>
        </p:spPr>
        <p:txBody>
          <a:bodyPr wrap="square" numCol="1" anchor="t" anchorCtr="0" compatLnSpc="1">
            <a:prstTxWarp prst="textNoShape">
              <a:avLst/>
            </a:prstTxWarp>
          </a:bodyPr>
          <a:lstStyle/>
          <a:p>
            <a:pPr>
              <a:buFont typeface="Wingdings" charset="2"/>
              <a:buChar char="à"/>
            </a:pPr>
            <a:r>
              <a:rPr lang="en-GB" altLang="x-none">
                <a:sym typeface="Wingdings" charset="2"/>
              </a:rPr>
              <a:t> Entzug! Clean werden</a:t>
            </a:r>
          </a:p>
          <a:p>
            <a:pPr lvl="1"/>
            <a:r>
              <a:rPr lang="en-GB" altLang="x-none">
                <a:sym typeface="Wingdings" charset="2"/>
              </a:rPr>
              <a:t> So rasch wie möglich auf (netto) null CO</a:t>
            </a:r>
            <a:r>
              <a:rPr lang="en-GB" altLang="x-none" baseline="-25000">
                <a:sym typeface="Wingdings" charset="2"/>
              </a:rPr>
              <a:t>2</a:t>
            </a:r>
            <a:r>
              <a:rPr lang="en-GB" altLang="x-none">
                <a:sym typeface="Wingdings" charset="2"/>
              </a:rPr>
              <a:t>-Ausstoß kommen</a:t>
            </a:r>
          </a:p>
          <a:p>
            <a:pPr lvl="1"/>
            <a:endParaRPr lang="en-GB" altLang="x-none" sz="1800">
              <a:sym typeface="Wingdings" charset="2"/>
            </a:endParaRPr>
          </a:p>
          <a:p>
            <a:pPr>
              <a:buFont typeface="Wingdings" charset="2"/>
              <a:buChar char="à"/>
            </a:pPr>
            <a:r>
              <a:rPr lang="en-GB" altLang="x-none">
                <a:sym typeface="Wingdings" charset="2"/>
              </a:rPr>
              <a:t> Nur noch begrenzt Stoff bis dahin </a:t>
            </a:r>
          </a:p>
          <a:p>
            <a:pPr lvl="1"/>
            <a:r>
              <a:rPr lang="en-GB" altLang="x-none">
                <a:sym typeface="Wingdings" charset="2"/>
              </a:rPr>
              <a:t>Maximal 400 Gt </a:t>
            </a:r>
            <a:r>
              <a:rPr lang="en-GB" altLang="x-none"/>
              <a:t>CO</a:t>
            </a:r>
            <a:r>
              <a:rPr lang="en-GB" altLang="x-none" baseline="-25000"/>
              <a:t>2</a:t>
            </a:r>
            <a:r>
              <a:rPr lang="en-GB" altLang="x-none"/>
              <a:t> ausstoßen während des Entzugs</a:t>
            </a:r>
          </a:p>
          <a:p>
            <a:pPr>
              <a:buFont typeface="Wingdings" charset="2"/>
              <a:buChar char="à"/>
            </a:pPr>
            <a:endParaRPr lang="en-GB" altLang="x-none" sz="2000">
              <a:sym typeface="Wingdings" charset="2"/>
            </a:endParaRPr>
          </a:p>
          <a:p>
            <a:pPr>
              <a:buFont typeface="Wingdings" charset="2"/>
              <a:buChar char="à"/>
            </a:pPr>
            <a:r>
              <a:rPr lang="en-GB" altLang="x-none">
                <a:sym typeface="Wingdings" charset="2"/>
              </a:rPr>
              <a:t> Klug einteilen und verteilen</a:t>
            </a:r>
          </a:p>
          <a:p>
            <a:pPr lvl="1"/>
            <a:r>
              <a:rPr lang="en-GB" altLang="x-none">
                <a:sym typeface="Wingdings" charset="2"/>
              </a:rPr>
              <a:t>Rationieren, Entzugsymptome minimieren</a:t>
            </a:r>
          </a:p>
          <a:p>
            <a:pPr lvl="1"/>
            <a:r>
              <a:rPr lang="en-GB" altLang="x-none">
                <a:sym typeface="Wingdings" charset="2"/>
              </a:rPr>
              <a:t>Gerechtigkeitsaspekt</a:t>
            </a:r>
          </a:p>
        </p:txBody>
      </p:sp>
      <p:pic>
        <p:nvPicPr>
          <p:cNvPr id="108547"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3050" y="4378325"/>
            <a:ext cx="23526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feld 4"/>
          <p:cNvSpPr txBox="1">
            <a:spLocks noChangeArrowheads="1"/>
          </p:cNvSpPr>
          <p:nvPr/>
        </p:nvSpPr>
        <p:spPr bwMode="auto">
          <a:xfrm>
            <a:off x="6962775" y="5800725"/>
            <a:ext cx="725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b="1"/>
              <a:t>Kohle</a:t>
            </a:r>
          </a:p>
        </p:txBody>
      </p:sp>
      <p:sp>
        <p:nvSpPr>
          <p:cNvPr id="108549" name="Textfeld 5"/>
          <p:cNvSpPr txBox="1">
            <a:spLocks noChangeArrowheads="1"/>
          </p:cNvSpPr>
          <p:nvPr/>
        </p:nvSpPr>
        <p:spPr bwMode="auto">
          <a:xfrm>
            <a:off x="7723188" y="5518150"/>
            <a:ext cx="677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b="1"/>
              <a:t>Erdöl</a:t>
            </a:r>
          </a:p>
        </p:txBody>
      </p:sp>
      <p:pic>
        <p:nvPicPr>
          <p:cNvPr id="108550" name="Bild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99325" y="68263"/>
            <a:ext cx="150653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1" name="Textfeld 7"/>
          <p:cNvSpPr txBox="1">
            <a:spLocks noChangeArrowheads="1"/>
          </p:cNvSpPr>
          <p:nvPr/>
        </p:nvSpPr>
        <p:spPr bwMode="auto">
          <a:xfrm>
            <a:off x="7335838" y="1150938"/>
            <a:ext cx="1450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eaLnBrk="1" hangingPunct="1"/>
            <a:r>
              <a:rPr lang="en-GB" altLang="x-none" b="1">
                <a:solidFill>
                  <a:schemeClr val="bg1"/>
                </a:solidFill>
              </a:rPr>
              <a:t>CO</a:t>
            </a:r>
            <a:r>
              <a:rPr lang="en-GB" altLang="x-none" b="1" baseline="-25000">
                <a:solidFill>
                  <a:schemeClr val="bg1"/>
                </a:solidFill>
              </a:rPr>
              <a:t>2</a:t>
            </a:r>
            <a:r>
              <a:rPr lang="en-GB" altLang="x-none" b="1">
                <a:solidFill>
                  <a:schemeClr val="bg1"/>
                </a:solidFill>
              </a:rPr>
              <a:t>-Budget:</a:t>
            </a:r>
          </a:p>
          <a:p>
            <a:pPr algn="ctr" eaLnBrk="1" hangingPunct="1"/>
            <a:r>
              <a:rPr lang="en-GB" altLang="x-none" b="1">
                <a:solidFill>
                  <a:schemeClr val="bg1"/>
                </a:solidFill>
              </a:rPr>
              <a:t>400 Gt</a:t>
            </a:r>
          </a:p>
        </p:txBody>
      </p:sp>
      <p:sp>
        <p:nvSpPr>
          <p:cNvPr id="108552" name="Textfeld 8"/>
          <p:cNvSpPr txBox="1">
            <a:spLocks noChangeArrowheads="1"/>
          </p:cNvSpPr>
          <p:nvPr/>
        </p:nvSpPr>
        <p:spPr bwMode="auto">
          <a:xfrm>
            <a:off x="7970838" y="6581775"/>
            <a:ext cx="1144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Pixabay</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454" y="1275347"/>
            <a:ext cx="2755231" cy="2755231"/>
          </a:xfrm>
          <a:prstGeom prst="rect">
            <a:avLst/>
          </a:prstGeom>
        </p:spPr>
      </p:pic>
      <p:pic>
        <p:nvPicPr>
          <p:cNvPr id="4" name="Bild 3"/>
          <p:cNvPicPr>
            <a:picLocks noChangeAspect="1"/>
          </p:cNvPicPr>
          <p:nvPr/>
        </p:nvPicPr>
        <p:blipFill rotWithShape="1">
          <a:blip r:embed="rId4">
            <a:extLst>
              <a:ext uri="{28A0092B-C50C-407E-A947-70E740481C1C}">
                <a14:useLocalDpi xmlns:a14="http://schemas.microsoft.com/office/drawing/2010/main" val="0"/>
              </a:ext>
            </a:extLst>
          </a:blip>
          <a:srcRect l="2637" t="9806" r="2023" b="2323"/>
          <a:stretch/>
        </p:blipFill>
        <p:spPr>
          <a:xfrm>
            <a:off x="0" y="4030578"/>
            <a:ext cx="4047967" cy="2835442"/>
          </a:xfrm>
          <a:prstGeom prst="rect">
            <a:avLst/>
          </a:prstGeom>
        </p:spPr>
      </p:pic>
      <p:sp>
        <p:nvSpPr>
          <p:cNvPr id="2" name="Titel 1"/>
          <p:cNvSpPr>
            <a:spLocks noGrp="1"/>
          </p:cNvSpPr>
          <p:nvPr>
            <p:ph type="title"/>
          </p:nvPr>
        </p:nvSpPr>
        <p:spPr>
          <a:xfrm>
            <a:off x="380335" y="71986"/>
            <a:ext cx="8515350" cy="1383463"/>
          </a:xfrm>
        </p:spPr>
        <p:txBody>
          <a:bodyPr>
            <a:noAutofit/>
          </a:bodyPr>
          <a:lstStyle/>
          <a:p>
            <a:r>
              <a:rPr lang="en-GB"/>
              <a:t>Public </a:t>
            </a:r>
            <a:r>
              <a:rPr lang="en-GB">
                <a:sym typeface="Wingdings"/>
              </a:rPr>
              <a:t></a:t>
            </a:r>
            <a:r>
              <a:rPr lang="en-GB"/>
              <a:t> Global </a:t>
            </a:r>
            <a:r>
              <a:rPr lang="en-GB">
                <a:sym typeface="Wingdings"/>
              </a:rPr>
              <a:t></a:t>
            </a:r>
            <a:r>
              <a:rPr lang="en-GB"/>
              <a:t> Planetary Health</a:t>
            </a:r>
          </a:p>
        </p:txBody>
      </p:sp>
      <p:pic>
        <p:nvPicPr>
          <p:cNvPr id="8" name="Bild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3296" y="2666999"/>
            <a:ext cx="2727158" cy="2727158"/>
          </a:xfrm>
          <a:prstGeom prst="rect">
            <a:avLst/>
          </a:prstGeom>
        </p:spPr>
      </p:pic>
      <p:sp>
        <p:nvSpPr>
          <p:cNvPr id="9" name="Textfeld 8"/>
          <p:cNvSpPr txBox="1"/>
          <p:nvPr/>
        </p:nvSpPr>
        <p:spPr>
          <a:xfrm>
            <a:off x="5977070" y="6550223"/>
            <a:ext cx="3081998" cy="307777"/>
          </a:xfrm>
          <a:prstGeom prst="rect">
            <a:avLst/>
          </a:prstGeom>
          <a:noFill/>
        </p:spPr>
        <p:txBody>
          <a:bodyPr wrap="none" rtlCol="0">
            <a:spAutoFit/>
          </a:bodyPr>
          <a:lstStyle/>
          <a:p>
            <a:r>
              <a:rPr lang="en-GB" sz="1400"/>
              <a:t>Quellen: Dahlgren&amp;Whitehead, Pixabay</a:t>
            </a:r>
          </a:p>
        </p:txBody>
      </p:sp>
      <p:sp>
        <p:nvSpPr>
          <p:cNvPr id="3" name="Textfeld 2"/>
          <p:cNvSpPr txBox="1"/>
          <p:nvPr/>
        </p:nvSpPr>
        <p:spPr>
          <a:xfrm>
            <a:off x="2344350" y="6488668"/>
            <a:ext cx="2667910" cy="369332"/>
          </a:xfrm>
          <a:prstGeom prst="rect">
            <a:avLst/>
          </a:prstGeom>
          <a:noFill/>
        </p:spPr>
        <p:txBody>
          <a:bodyPr wrap="none" rtlCol="0">
            <a:spAutoFit/>
          </a:bodyPr>
          <a:lstStyle/>
          <a:p>
            <a:r>
              <a:rPr lang="en-GB"/>
              <a:t>Spezifische Bevölkerungen</a:t>
            </a:r>
          </a:p>
        </p:txBody>
      </p:sp>
      <p:sp>
        <p:nvSpPr>
          <p:cNvPr id="10" name="Textfeld 9"/>
          <p:cNvSpPr txBox="1"/>
          <p:nvPr/>
        </p:nvSpPr>
        <p:spPr>
          <a:xfrm>
            <a:off x="4242423" y="5448299"/>
            <a:ext cx="3120854" cy="646331"/>
          </a:xfrm>
          <a:prstGeom prst="rect">
            <a:avLst/>
          </a:prstGeom>
          <a:noFill/>
        </p:spPr>
        <p:txBody>
          <a:bodyPr wrap="none" rtlCol="0">
            <a:spAutoFit/>
          </a:bodyPr>
          <a:lstStyle/>
          <a:p>
            <a:r>
              <a:rPr lang="en-GB"/>
              <a:t>Globale Gesundheitsprobleme</a:t>
            </a:r>
          </a:p>
          <a:p>
            <a:r>
              <a:rPr lang="en-GB"/>
              <a:t>Globale Determinanten</a:t>
            </a:r>
          </a:p>
        </p:txBody>
      </p:sp>
      <p:sp>
        <p:nvSpPr>
          <p:cNvPr id="12" name="Textfeld 11"/>
          <p:cNvSpPr txBox="1"/>
          <p:nvPr/>
        </p:nvSpPr>
        <p:spPr>
          <a:xfrm>
            <a:off x="6813482" y="4125672"/>
            <a:ext cx="2245586" cy="923330"/>
          </a:xfrm>
          <a:prstGeom prst="rect">
            <a:avLst/>
          </a:prstGeom>
          <a:noFill/>
        </p:spPr>
        <p:txBody>
          <a:bodyPr wrap="square" rtlCol="0">
            <a:spAutoFit/>
          </a:bodyPr>
          <a:lstStyle/>
          <a:p>
            <a:r>
              <a:rPr lang="en-GB"/>
              <a:t>Menschliche und </a:t>
            </a:r>
          </a:p>
          <a:p>
            <a:r>
              <a:rPr lang="en-GB"/>
              <a:t>natürliche Systeme des Planeten</a:t>
            </a:r>
          </a:p>
        </p:txBody>
      </p:sp>
      <p:sp>
        <p:nvSpPr>
          <p:cNvPr id="13" name="Textfeld 12"/>
          <p:cNvSpPr txBox="1"/>
          <p:nvPr/>
        </p:nvSpPr>
        <p:spPr>
          <a:xfrm>
            <a:off x="26745" y="3648893"/>
            <a:ext cx="3203698" cy="646331"/>
          </a:xfrm>
          <a:prstGeom prst="rect">
            <a:avLst/>
          </a:prstGeom>
          <a:noFill/>
        </p:spPr>
        <p:txBody>
          <a:bodyPr wrap="none" rtlCol="0">
            <a:spAutoFit/>
          </a:bodyPr>
          <a:lstStyle/>
          <a:p>
            <a:r>
              <a:rPr lang="en-GB"/>
              <a:t>Soziale, ökonomische, politische</a:t>
            </a:r>
          </a:p>
          <a:p>
            <a:r>
              <a:rPr lang="en-GB"/>
              <a:t>Determinanten</a:t>
            </a:r>
          </a:p>
        </p:txBody>
      </p:sp>
    </p:spTree>
    <p:extLst>
      <p:ext uri="{BB962C8B-B14F-4D97-AF65-F5344CB8AC3E}">
        <p14:creationId xmlns:p14="http://schemas.microsoft.com/office/powerpoint/2010/main" val="179444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938574"/>
          </a:xfrm>
        </p:spPr>
        <p:txBody>
          <a:bodyPr/>
          <a:lstStyle/>
          <a:p>
            <a:r>
              <a:rPr lang="en-GB"/>
              <a:t>Reduktionspfad-Szenarien</a:t>
            </a:r>
          </a:p>
        </p:txBody>
      </p:sp>
      <p:cxnSp>
        <p:nvCxnSpPr>
          <p:cNvPr id="4"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 name="Gerade Verbindung mit Pfeil 20"/>
          <p:cNvCxnSpPr>
            <a:cxnSpLocks noChangeShapeType="1"/>
          </p:cNvCxnSpPr>
          <p:nvPr/>
        </p:nvCxnSpPr>
        <p:spPr bwMode="auto">
          <a:xfrm flipH="1" flipV="1">
            <a:off x="824248" y="1854558"/>
            <a:ext cx="2840" cy="4463694"/>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extBox 13"/>
          <p:cNvSpPr txBox="1"/>
          <p:nvPr/>
        </p:nvSpPr>
        <p:spPr>
          <a:xfrm>
            <a:off x="1043188" y="1668488"/>
            <a:ext cx="1816837" cy="707886"/>
          </a:xfrm>
          <a:prstGeom prst="rect">
            <a:avLst/>
          </a:prstGeom>
          <a:noFill/>
        </p:spPr>
        <p:txBody>
          <a:bodyPr wrap="square">
            <a:spAutoFit/>
          </a:bodyPr>
          <a:lstStyle/>
          <a:p>
            <a:pPr>
              <a:defRPr/>
            </a:pPr>
            <a:r>
              <a:rPr lang="de-DE" sz="2000" b="1">
                <a:latin typeface="+mj-lt"/>
              </a:rPr>
              <a:t>CO</a:t>
            </a:r>
            <a:r>
              <a:rPr lang="de-DE" sz="2000" b="1" baseline="-25000">
                <a:latin typeface="+mj-lt"/>
              </a:rPr>
              <a:t>2</a:t>
            </a:r>
            <a:r>
              <a:rPr lang="de-DE" sz="2000" b="1">
                <a:latin typeface="+mj-lt"/>
              </a:rPr>
              <a:t>-Emissionen (Gt/Jahr)</a:t>
            </a:r>
          </a:p>
        </p:txBody>
      </p:sp>
      <p:sp>
        <p:nvSpPr>
          <p:cNvPr id="9" name="TextBox 13"/>
          <p:cNvSpPr txBox="1"/>
          <p:nvPr/>
        </p:nvSpPr>
        <p:spPr>
          <a:xfrm>
            <a:off x="765104" y="6303098"/>
            <a:ext cx="7919837" cy="400110"/>
          </a:xfrm>
          <a:prstGeom prst="rect">
            <a:avLst/>
          </a:prstGeom>
          <a:noFill/>
        </p:spPr>
        <p:txBody>
          <a:bodyPr wrap="square">
            <a:spAutoFit/>
          </a:bodyPr>
          <a:lstStyle/>
          <a:p>
            <a:pPr>
              <a:defRPr/>
            </a:pPr>
            <a:r>
              <a:rPr lang="de-DE" sz="2000" b="1">
                <a:latin typeface="+mj-lt"/>
              </a:rPr>
              <a:t>1990           2000           2010           2020           2030           2040           2050</a:t>
            </a:r>
          </a:p>
        </p:txBody>
      </p:sp>
      <p:sp>
        <p:nvSpPr>
          <p:cNvPr id="10" name="Rechteck 9"/>
          <p:cNvSpPr/>
          <p:nvPr/>
        </p:nvSpPr>
        <p:spPr>
          <a:xfrm>
            <a:off x="299014" y="1974243"/>
            <a:ext cx="418704" cy="4401205"/>
          </a:xfrm>
          <a:prstGeom prst="rect">
            <a:avLst/>
          </a:prstGeom>
        </p:spPr>
        <p:txBody>
          <a:bodyPr wrap="none">
            <a:spAutoFit/>
          </a:bodyPr>
          <a:lstStyle/>
          <a:p>
            <a:r>
              <a:rPr lang="de-DE"/>
              <a:t>50</a:t>
            </a:r>
          </a:p>
          <a:p>
            <a:r>
              <a:rPr lang="de-DE"/>
              <a:t> </a:t>
            </a:r>
            <a:endParaRPr lang="de-DE" sz="1600"/>
          </a:p>
          <a:p>
            <a:endParaRPr lang="de-DE"/>
          </a:p>
          <a:p>
            <a:r>
              <a:rPr lang="de-DE"/>
              <a:t>40</a:t>
            </a:r>
          </a:p>
          <a:p>
            <a:endParaRPr lang="de-DE"/>
          </a:p>
          <a:p>
            <a:endParaRPr lang="de-DE" sz="1600"/>
          </a:p>
          <a:p>
            <a:r>
              <a:rPr lang="de-DE"/>
              <a:t>30</a:t>
            </a:r>
          </a:p>
          <a:p>
            <a:endParaRPr lang="de-DE" sz="1600"/>
          </a:p>
          <a:p>
            <a:endParaRPr lang="de-DE"/>
          </a:p>
          <a:p>
            <a:r>
              <a:rPr lang="de-DE"/>
              <a:t>20</a:t>
            </a:r>
          </a:p>
          <a:p>
            <a:endParaRPr lang="de-DE"/>
          </a:p>
          <a:p>
            <a:endParaRPr lang="de-DE" sz="1600"/>
          </a:p>
          <a:p>
            <a:r>
              <a:rPr lang="de-DE"/>
              <a:t>10</a:t>
            </a:r>
          </a:p>
          <a:p>
            <a:endParaRPr lang="de-DE"/>
          </a:p>
          <a:p>
            <a:endParaRPr lang="de-DE" sz="1600"/>
          </a:p>
          <a:p>
            <a:r>
              <a:rPr lang="de-DE"/>
              <a:t>0</a:t>
            </a:r>
          </a:p>
        </p:txBody>
      </p:sp>
      <p:sp>
        <p:nvSpPr>
          <p:cNvPr id="13" name="Freihandform 12"/>
          <p:cNvSpPr/>
          <p:nvPr/>
        </p:nvSpPr>
        <p:spPr>
          <a:xfrm>
            <a:off x="824248" y="2942116"/>
            <a:ext cx="3309870" cy="888643"/>
          </a:xfrm>
          <a:custGeom>
            <a:avLst/>
            <a:gdLst>
              <a:gd name="connsiteX0" fmla="*/ 0 w 3309870"/>
              <a:gd name="connsiteY0" fmla="*/ 888643 h 888643"/>
              <a:gd name="connsiteX1" fmla="*/ 296214 w 3309870"/>
              <a:gd name="connsiteY1" fmla="*/ 785612 h 888643"/>
              <a:gd name="connsiteX2" fmla="*/ 734096 w 3309870"/>
              <a:gd name="connsiteY2" fmla="*/ 824248 h 888643"/>
              <a:gd name="connsiteX3" fmla="*/ 888642 w 3309870"/>
              <a:gd name="connsiteY3" fmla="*/ 798491 h 888643"/>
              <a:gd name="connsiteX4" fmla="*/ 965916 w 3309870"/>
              <a:gd name="connsiteY4" fmla="*/ 605307 h 888643"/>
              <a:gd name="connsiteX5" fmla="*/ 1120462 w 3309870"/>
              <a:gd name="connsiteY5" fmla="*/ 785612 h 888643"/>
              <a:gd name="connsiteX6" fmla="*/ 1519707 w 3309870"/>
              <a:gd name="connsiteY6" fmla="*/ 798491 h 888643"/>
              <a:gd name="connsiteX7" fmla="*/ 1803042 w 3309870"/>
              <a:gd name="connsiteY7" fmla="*/ 656823 h 888643"/>
              <a:gd name="connsiteX8" fmla="*/ 2240924 w 3309870"/>
              <a:gd name="connsiteY8" fmla="*/ 347730 h 888643"/>
              <a:gd name="connsiteX9" fmla="*/ 2511380 w 3309870"/>
              <a:gd name="connsiteY9" fmla="*/ 399245 h 888643"/>
              <a:gd name="connsiteX10" fmla="*/ 2833352 w 3309870"/>
              <a:gd name="connsiteY10" fmla="*/ 154547 h 888643"/>
              <a:gd name="connsiteX11" fmla="*/ 3065172 w 3309870"/>
              <a:gd name="connsiteY11" fmla="*/ 128789 h 888643"/>
              <a:gd name="connsiteX12" fmla="*/ 3309870 w 3309870"/>
              <a:gd name="connsiteY12" fmla="*/ 0 h 888643"/>
              <a:gd name="connsiteX13" fmla="*/ 3309870 w 3309870"/>
              <a:gd name="connsiteY13" fmla="*/ 0 h 88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9870" h="888643">
                <a:moveTo>
                  <a:pt x="0" y="888643"/>
                </a:moveTo>
                <a:cubicBezTo>
                  <a:pt x="86932" y="842493"/>
                  <a:pt x="173865" y="796344"/>
                  <a:pt x="296214" y="785612"/>
                </a:cubicBezTo>
                <a:cubicBezTo>
                  <a:pt x="418563" y="774880"/>
                  <a:pt x="635358" y="822101"/>
                  <a:pt x="734096" y="824248"/>
                </a:cubicBezTo>
                <a:cubicBezTo>
                  <a:pt x="832834" y="826394"/>
                  <a:pt x="850005" y="834981"/>
                  <a:pt x="888642" y="798491"/>
                </a:cubicBezTo>
                <a:cubicBezTo>
                  <a:pt x="927279" y="762001"/>
                  <a:pt x="927279" y="607453"/>
                  <a:pt x="965916" y="605307"/>
                </a:cubicBezTo>
                <a:cubicBezTo>
                  <a:pt x="1004553" y="603160"/>
                  <a:pt x="1028164" y="753415"/>
                  <a:pt x="1120462" y="785612"/>
                </a:cubicBezTo>
                <a:cubicBezTo>
                  <a:pt x="1212760" y="817809"/>
                  <a:pt x="1405944" y="819956"/>
                  <a:pt x="1519707" y="798491"/>
                </a:cubicBezTo>
                <a:cubicBezTo>
                  <a:pt x="1633470" y="777026"/>
                  <a:pt x="1682839" y="731950"/>
                  <a:pt x="1803042" y="656823"/>
                </a:cubicBezTo>
                <a:cubicBezTo>
                  <a:pt x="1923245" y="581696"/>
                  <a:pt x="2122868" y="390660"/>
                  <a:pt x="2240924" y="347730"/>
                </a:cubicBezTo>
                <a:cubicBezTo>
                  <a:pt x="2358980" y="304800"/>
                  <a:pt x="2412642" y="431442"/>
                  <a:pt x="2511380" y="399245"/>
                </a:cubicBezTo>
                <a:cubicBezTo>
                  <a:pt x="2610118" y="367048"/>
                  <a:pt x="2741053" y="199623"/>
                  <a:pt x="2833352" y="154547"/>
                </a:cubicBezTo>
                <a:cubicBezTo>
                  <a:pt x="2925651" y="109471"/>
                  <a:pt x="2985752" y="154547"/>
                  <a:pt x="3065172" y="128789"/>
                </a:cubicBezTo>
                <a:cubicBezTo>
                  <a:pt x="3144592" y="103031"/>
                  <a:pt x="3309870" y="0"/>
                  <a:pt x="3309870" y="0"/>
                </a:cubicBezTo>
                <a:lnTo>
                  <a:pt x="3309870" y="0"/>
                </a:ln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ihandform 13"/>
          <p:cNvSpPr/>
          <p:nvPr/>
        </p:nvSpPr>
        <p:spPr>
          <a:xfrm>
            <a:off x="4134118" y="2942116"/>
            <a:ext cx="3464417" cy="3231672"/>
          </a:xfrm>
          <a:custGeom>
            <a:avLst/>
            <a:gdLst>
              <a:gd name="connsiteX0" fmla="*/ 0 w 3850784"/>
              <a:gd name="connsiteY0" fmla="*/ 0 h 2671673"/>
              <a:gd name="connsiteX1" fmla="*/ 399246 w 3850784"/>
              <a:gd name="connsiteY1" fmla="*/ 64394 h 2671673"/>
              <a:gd name="connsiteX2" fmla="*/ 399246 w 3850784"/>
              <a:gd name="connsiteY2" fmla="*/ 64394 h 2671673"/>
              <a:gd name="connsiteX3" fmla="*/ 850006 w 3850784"/>
              <a:gd name="connsiteY3" fmla="*/ 334850 h 2671673"/>
              <a:gd name="connsiteX4" fmla="*/ 1648496 w 3850784"/>
              <a:gd name="connsiteY4" fmla="*/ 1017431 h 2671673"/>
              <a:gd name="connsiteX5" fmla="*/ 2331077 w 3850784"/>
              <a:gd name="connsiteY5" fmla="*/ 1790163 h 2671673"/>
              <a:gd name="connsiteX6" fmla="*/ 3129567 w 3850784"/>
              <a:gd name="connsiteY6" fmla="*/ 2472743 h 2671673"/>
              <a:gd name="connsiteX7" fmla="*/ 3618964 w 3850784"/>
              <a:gd name="connsiteY7" fmla="*/ 2653047 h 2671673"/>
              <a:gd name="connsiteX8" fmla="*/ 3850784 w 3850784"/>
              <a:gd name="connsiteY8" fmla="*/ 2665926 h 2671673"/>
              <a:gd name="connsiteX9" fmla="*/ 3850784 w 3850784"/>
              <a:gd name="connsiteY9" fmla="*/ 2665926 h 267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0784" h="2671673">
                <a:moveTo>
                  <a:pt x="0" y="0"/>
                </a:moveTo>
                <a:lnTo>
                  <a:pt x="399246" y="64394"/>
                </a:lnTo>
                <a:lnTo>
                  <a:pt x="399246" y="64394"/>
                </a:lnTo>
                <a:cubicBezTo>
                  <a:pt x="474373" y="109470"/>
                  <a:pt x="641798" y="176011"/>
                  <a:pt x="850006" y="334850"/>
                </a:cubicBezTo>
                <a:cubicBezTo>
                  <a:pt x="1058214" y="493690"/>
                  <a:pt x="1401651" y="774879"/>
                  <a:pt x="1648496" y="1017431"/>
                </a:cubicBezTo>
                <a:cubicBezTo>
                  <a:pt x="1895341" y="1259983"/>
                  <a:pt x="2084232" y="1547611"/>
                  <a:pt x="2331077" y="1790163"/>
                </a:cubicBezTo>
                <a:cubicBezTo>
                  <a:pt x="2577922" y="2032715"/>
                  <a:pt x="2914919" y="2328929"/>
                  <a:pt x="3129567" y="2472743"/>
                </a:cubicBezTo>
                <a:cubicBezTo>
                  <a:pt x="3344215" y="2616557"/>
                  <a:pt x="3498761" y="2620850"/>
                  <a:pt x="3618964" y="2653047"/>
                </a:cubicBezTo>
                <a:cubicBezTo>
                  <a:pt x="3739167" y="2685244"/>
                  <a:pt x="3850784" y="2665926"/>
                  <a:pt x="3850784" y="2665926"/>
                </a:cubicBezTo>
                <a:lnTo>
                  <a:pt x="3850784" y="2665926"/>
                </a:lnTo>
              </a:path>
            </a:pathLst>
          </a:cu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ihandform 16"/>
          <p:cNvSpPr/>
          <p:nvPr/>
        </p:nvSpPr>
        <p:spPr>
          <a:xfrm>
            <a:off x="4134119" y="2826643"/>
            <a:ext cx="2704564" cy="3347143"/>
          </a:xfrm>
          <a:custGeom>
            <a:avLst/>
            <a:gdLst>
              <a:gd name="connsiteX0" fmla="*/ 0 w 3219719"/>
              <a:gd name="connsiteY0" fmla="*/ 104145 h 2760068"/>
              <a:gd name="connsiteX1" fmla="*/ 502277 w 3219719"/>
              <a:gd name="connsiteY1" fmla="*/ 1114 h 2760068"/>
              <a:gd name="connsiteX2" fmla="*/ 785612 w 3219719"/>
              <a:gd name="connsiteY2" fmla="*/ 65509 h 2760068"/>
              <a:gd name="connsiteX3" fmla="*/ 1133341 w 3219719"/>
              <a:gd name="connsiteY3" fmla="*/ 297328 h 2760068"/>
              <a:gd name="connsiteX4" fmla="*/ 1700012 w 3219719"/>
              <a:gd name="connsiteY4" fmla="*/ 1070061 h 2760068"/>
              <a:gd name="connsiteX5" fmla="*/ 2292440 w 3219719"/>
              <a:gd name="connsiteY5" fmla="*/ 2048855 h 2760068"/>
              <a:gd name="connsiteX6" fmla="*/ 2871989 w 3219719"/>
              <a:gd name="connsiteY6" fmla="*/ 2667041 h 2760068"/>
              <a:gd name="connsiteX7" fmla="*/ 3219719 w 3219719"/>
              <a:gd name="connsiteY7" fmla="*/ 2757193 h 276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719" h="2760068">
                <a:moveTo>
                  <a:pt x="0" y="104145"/>
                </a:moveTo>
                <a:cubicBezTo>
                  <a:pt x="185671" y="55849"/>
                  <a:pt x="371342" y="7553"/>
                  <a:pt x="502277" y="1114"/>
                </a:cubicBezTo>
                <a:cubicBezTo>
                  <a:pt x="633212" y="-5325"/>
                  <a:pt x="680435" y="16140"/>
                  <a:pt x="785612" y="65509"/>
                </a:cubicBezTo>
                <a:cubicBezTo>
                  <a:pt x="890789" y="114878"/>
                  <a:pt x="980941" y="129903"/>
                  <a:pt x="1133341" y="297328"/>
                </a:cubicBezTo>
                <a:cubicBezTo>
                  <a:pt x="1285741" y="464753"/>
                  <a:pt x="1506829" y="778140"/>
                  <a:pt x="1700012" y="1070061"/>
                </a:cubicBezTo>
                <a:cubicBezTo>
                  <a:pt x="1893195" y="1361982"/>
                  <a:pt x="2097111" y="1782692"/>
                  <a:pt x="2292440" y="2048855"/>
                </a:cubicBezTo>
                <a:cubicBezTo>
                  <a:pt x="2487770" y="2315018"/>
                  <a:pt x="2717443" y="2548985"/>
                  <a:pt x="2871989" y="2667041"/>
                </a:cubicBezTo>
                <a:cubicBezTo>
                  <a:pt x="3026535" y="2785097"/>
                  <a:pt x="3219719" y="2757193"/>
                  <a:pt x="3219719" y="2757193"/>
                </a:cubicBezTo>
              </a:path>
            </a:pathLst>
          </a:custGeom>
          <a:noFill/>
          <a:ln w="2222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ihandform 18"/>
          <p:cNvSpPr/>
          <p:nvPr/>
        </p:nvSpPr>
        <p:spPr>
          <a:xfrm>
            <a:off x="4134118" y="2733696"/>
            <a:ext cx="1957589" cy="3440090"/>
          </a:xfrm>
          <a:custGeom>
            <a:avLst/>
            <a:gdLst>
              <a:gd name="connsiteX0" fmla="*/ 0 w 2459865"/>
              <a:gd name="connsiteY0" fmla="*/ 186139 h 2890702"/>
              <a:gd name="connsiteX1" fmla="*/ 463640 w 2459865"/>
              <a:gd name="connsiteY1" fmla="*/ 83108 h 2890702"/>
              <a:gd name="connsiteX2" fmla="*/ 940158 w 2459865"/>
              <a:gd name="connsiteY2" fmla="*/ 18713 h 2890702"/>
              <a:gd name="connsiteX3" fmla="*/ 1275009 w 2459865"/>
              <a:gd name="connsiteY3" fmla="*/ 57350 h 2890702"/>
              <a:gd name="connsiteX4" fmla="*/ 1545465 w 2459865"/>
              <a:gd name="connsiteY4" fmla="*/ 598262 h 2890702"/>
              <a:gd name="connsiteX5" fmla="*/ 1803043 w 2459865"/>
              <a:gd name="connsiteY5" fmla="*/ 1383874 h 2890702"/>
              <a:gd name="connsiteX6" fmla="*/ 2073499 w 2459865"/>
              <a:gd name="connsiteY6" fmla="*/ 2298274 h 2890702"/>
              <a:gd name="connsiteX7" fmla="*/ 2292440 w 2459865"/>
              <a:gd name="connsiteY7" fmla="*/ 2736155 h 2890702"/>
              <a:gd name="connsiteX8" fmla="*/ 2459865 w 2459865"/>
              <a:gd name="connsiteY8" fmla="*/ 2890702 h 289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865" h="2890702">
                <a:moveTo>
                  <a:pt x="0" y="186139"/>
                </a:moveTo>
                <a:cubicBezTo>
                  <a:pt x="153473" y="148575"/>
                  <a:pt x="306947" y="111012"/>
                  <a:pt x="463640" y="83108"/>
                </a:cubicBezTo>
                <a:cubicBezTo>
                  <a:pt x="620333" y="55204"/>
                  <a:pt x="804930" y="23006"/>
                  <a:pt x="940158" y="18713"/>
                </a:cubicBezTo>
                <a:cubicBezTo>
                  <a:pt x="1075386" y="14420"/>
                  <a:pt x="1174125" y="-39241"/>
                  <a:pt x="1275009" y="57350"/>
                </a:cubicBezTo>
                <a:cubicBezTo>
                  <a:pt x="1375893" y="153941"/>
                  <a:pt x="1457459" y="377175"/>
                  <a:pt x="1545465" y="598262"/>
                </a:cubicBezTo>
                <a:cubicBezTo>
                  <a:pt x="1633471" y="819349"/>
                  <a:pt x="1715037" y="1100539"/>
                  <a:pt x="1803043" y="1383874"/>
                </a:cubicBezTo>
                <a:cubicBezTo>
                  <a:pt x="1891049" y="1667209"/>
                  <a:pt x="1991933" y="2072894"/>
                  <a:pt x="2073499" y="2298274"/>
                </a:cubicBezTo>
                <a:cubicBezTo>
                  <a:pt x="2155065" y="2523654"/>
                  <a:pt x="2228046" y="2637417"/>
                  <a:pt x="2292440" y="2736155"/>
                </a:cubicBezTo>
                <a:cubicBezTo>
                  <a:pt x="2356834" y="2834893"/>
                  <a:pt x="2459865" y="2890702"/>
                  <a:pt x="2459865" y="2890702"/>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bgerundete rechteckige Legende 19"/>
          <p:cNvSpPr/>
          <p:nvPr/>
        </p:nvSpPr>
        <p:spPr>
          <a:xfrm>
            <a:off x="5636119" y="1196624"/>
            <a:ext cx="2405128" cy="1005663"/>
          </a:xfrm>
          <a:prstGeom prst="wedgeRoundRectCallout">
            <a:avLst>
              <a:gd name="adj1" fmla="val -65334"/>
              <a:gd name="adj2" fmla="val 96769"/>
              <a:gd name="adj3" fmla="val 16667"/>
            </a:avLst>
          </a:prstGeom>
          <a:solidFill>
            <a:schemeClr val="bg1"/>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Nichtstun bis 2025: Kalter Entzug danach notwendig</a:t>
            </a:r>
            <a:r>
              <a:rPr lang="is-IS">
                <a:solidFill>
                  <a:schemeClr val="tx1"/>
                </a:solidFill>
              </a:rPr>
              <a:t>…</a:t>
            </a:r>
            <a:r>
              <a:rPr lang="en-GB">
                <a:solidFill>
                  <a:schemeClr val="tx1"/>
                </a:solidFill>
              </a:rPr>
              <a:t> </a:t>
            </a:r>
          </a:p>
        </p:txBody>
      </p:sp>
      <p:sp>
        <p:nvSpPr>
          <p:cNvPr id="21" name="Abgerundete rechteckige Legende 20"/>
          <p:cNvSpPr/>
          <p:nvPr/>
        </p:nvSpPr>
        <p:spPr>
          <a:xfrm>
            <a:off x="1923381" y="4275081"/>
            <a:ext cx="2622862" cy="888643"/>
          </a:xfrm>
          <a:prstGeom prst="wedgeRoundRectCallout">
            <a:avLst>
              <a:gd name="adj1" fmla="val 47922"/>
              <a:gd name="adj2" fmla="val -166870"/>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Je früher wir anfangen, desto weniger hart die nötige Reduktion.</a:t>
            </a:r>
          </a:p>
        </p:txBody>
      </p:sp>
      <p:sp>
        <p:nvSpPr>
          <p:cNvPr id="22" name="Textfeld 21"/>
          <p:cNvSpPr txBox="1"/>
          <p:nvPr/>
        </p:nvSpPr>
        <p:spPr>
          <a:xfrm rot="16200000">
            <a:off x="6070892" y="3764653"/>
            <a:ext cx="5733877" cy="338554"/>
          </a:xfrm>
          <a:prstGeom prst="rect">
            <a:avLst/>
          </a:prstGeom>
          <a:noFill/>
        </p:spPr>
        <p:txBody>
          <a:bodyPr wrap="none" rtlCol="0">
            <a:spAutoFit/>
          </a:bodyPr>
          <a:lstStyle/>
          <a:p>
            <a:r>
              <a:rPr lang="en-GB" sz="1600">
                <a:solidFill>
                  <a:schemeClr val="bg1">
                    <a:lumMod val="50000"/>
                  </a:schemeClr>
                </a:solidFill>
              </a:rPr>
              <a:t>Quelle: angepasst von Deutsche Welle, nach Global Carbon Project</a:t>
            </a:r>
          </a:p>
        </p:txBody>
      </p:sp>
    </p:spTree>
    <p:extLst>
      <p:ext uri="{BB962C8B-B14F-4D97-AF65-F5344CB8AC3E}">
        <p14:creationId xmlns:p14="http://schemas.microsoft.com/office/powerpoint/2010/main" val="97763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0"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50" y="365127"/>
            <a:ext cx="7886700" cy="938574"/>
          </a:xfrm>
        </p:spPr>
        <p:txBody>
          <a:bodyPr/>
          <a:lstStyle/>
          <a:p>
            <a:r>
              <a:rPr lang="en-GB"/>
              <a:t>Reduktionspfad-Szenarien</a:t>
            </a:r>
          </a:p>
        </p:txBody>
      </p:sp>
      <p:cxnSp>
        <p:nvCxnSpPr>
          <p:cNvPr id="4" name="Gerade Verbindung mit Pfeil 20"/>
          <p:cNvCxnSpPr>
            <a:cxnSpLocks noChangeShapeType="1"/>
          </p:cNvCxnSpPr>
          <p:nvPr/>
        </p:nvCxnSpPr>
        <p:spPr bwMode="auto">
          <a:xfrm>
            <a:off x="611188" y="6173788"/>
            <a:ext cx="7993062" cy="0"/>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5" name="Gerade Verbindung mit Pfeil 20"/>
          <p:cNvCxnSpPr>
            <a:cxnSpLocks noChangeShapeType="1"/>
          </p:cNvCxnSpPr>
          <p:nvPr/>
        </p:nvCxnSpPr>
        <p:spPr bwMode="auto">
          <a:xfrm flipH="1" flipV="1">
            <a:off x="824248" y="1854558"/>
            <a:ext cx="2840" cy="4463694"/>
          </a:xfrm>
          <a:prstGeom prst="straightConnector1">
            <a:avLst/>
          </a:prstGeom>
          <a:noFill/>
          <a:ln w="381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8" name="TextBox 13"/>
          <p:cNvSpPr txBox="1"/>
          <p:nvPr/>
        </p:nvSpPr>
        <p:spPr>
          <a:xfrm>
            <a:off x="1043188" y="1668488"/>
            <a:ext cx="1816837" cy="707886"/>
          </a:xfrm>
          <a:prstGeom prst="rect">
            <a:avLst/>
          </a:prstGeom>
          <a:noFill/>
        </p:spPr>
        <p:txBody>
          <a:bodyPr wrap="square">
            <a:spAutoFit/>
          </a:bodyPr>
          <a:lstStyle/>
          <a:p>
            <a:pPr>
              <a:defRPr/>
            </a:pPr>
            <a:r>
              <a:rPr lang="de-DE" sz="2000" b="1">
                <a:latin typeface="+mj-lt"/>
              </a:rPr>
              <a:t>CO</a:t>
            </a:r>
            <a:r>
              <a:rPr lang="de-DE" sz="2000" b="1" baseline="-25000">
                <a:latin typeface="+mj-lt"/>
              </a:rPr>
              <a:t>2</a:t>
            </a:r>
            <a:r>
              <a:rPr lang="de-DE" sz="2000" b="1">
                <a:latin typeface="+mj-lt"/>
              </a:rPr>
              <a:t>-Emissionen (Gt/Jahr)</a:t>
            </a:r>
          </a:p>
        </p:txBody>
      </p:sp>
      <p:sp>
        <p:nvSpPr>
          <p:cNvPr id="9" name="TextBox 13"/>
          <p:cNvSpPr txBox="1"/>
          <p:nvPr/>
        </p:nvSpPr>
        <p:spPr>
          <a:xfrm>
            <a:off x="765104" y="6303098"/>
            <a:ext cx="7919837" cy="400110"/>
          </a:xfrm>
          <a:prstGeom prst="rect">
            <a:avLst/>
          </a:prstGeom>
          <a:noFill/>
        </p:spPr>
        <p:txBody>
          <a:bodyPr wrap="square">
            <a:spAutoFit/>
          </a:bodyPr>
          <a:lstStyle/>
          <a:p>
            <a:pPr>
              <a:defRPr/>
            </a:pPr>
            <a:r>
              <a:rPr lang="de-DE" sz="2000" b="1">
                <a:latin typeface="+mj-lt"/>
              </a:rPr>
              <a:t>1990           2000           2010           2020           2030           2040           2050</a:t>
            </a:r>
          </a:p>
        </p:txBody>
      </p:sp>
      <p:sp>
        <p:nvSpPr>
          <p:cNvPr id="10" name="Rechteck 9"/>
          <p:cNvSpPr/>
          <p:nvPr/>
        </p:nvSpPr>
        <p:spPr>
          <a:xfrm>
            <a:off x="299014" y="1974243"/>
            <a:ext cx="418704" cy="4401205"/>
          </a:xfrm>
          <a:prstGeom prst="rect">
            <a:avLst/>
          </a:prstGeom>
        </p:spPr>
        <p:txBody>
          <a:bodyPr wrap="none">
            <a:spAutoFit/>
          </a:bodyPr>
          <a:lstStyle/>
          <a:p>
            <a:r>
              <a:rPr lang="de-DE"/>
              <a:t>50</a:t>
            </a:r>
          </a:p>
          <a:p>
            <a:r>
              <a:rPr lang="de-DE"/>
              <a:t> </a:t>
            </a:r>
            <a:endParaRPr lang="de-DE" sz="1600"/>
          </a:p>
          <a:p>
            <a:endParaRPr lang="de-DE"/>
          </a:p>
          <a:p>
            <a:r>
              <a:rPr lang="de-DE"/>
              <a:t>40</a:t>
            </a:r>
          </a:p>
          <a:p>
            <a:endParaRPr lang="de-DE"/>
          </a:p>
          <a:p>
            <a:endParaRPr lang="de-DE" sz="1600"/>
          </a:p>
          <a:p>
            <a:r>
              <a:rPr lang="de-DE"/>
              <a:t>30</a:t>
            </a:r>
          </a:p>
          <a:p>
            <a:endParaRPr lang="de-DE" sz="1600"/>
          </a:p>
          <a:p>
            <a:endParaRPr lang="de-DE"/>
          </a:p>
          <a:p>
            <a:r>
              <a:rPr lang="de-DE"/>
              <a:t>20</a:t>
            </a:r>
          </a:p>
          <a:p>
            <a:endParaRPr lang="de-DE"/>
          </a:p>
          <a:p>
            <a:endParaRPr lang="de-DE" sz="1600"/>
          </a:p>
          <a:p>
            <a:r>
              <a:rPr lang="de-DE"/>
              <a:t>10</a:t>
            </a:r>
          </a:p>
          <a:p>
            <a:endParaRPr lang="de-DE"/>
          </a:p>
          <a:p>
            <a:endParaRPr lang="de-DE" sz="1600"/>
          </a:p>
          <a:p>
            <a:r>
              <a:rPr lang="de-DE"/>
              <a:t>0</a:t>
            </a:r>
          </a:p>
        </p:txBody>
      </p:sp>
      <p:sp>
        <p:nvSpPr>
          <p:cNvPr id="13" name="Freihandform 12"/>
          <p:cNvSpPr/>
          <p:nvPr/>
        </p:nvSpPr>
        <p:spPr>
          <a:xfrm>
            <a:off x="824248" y="2942116"/>
            <a:ext cx="3309870" cy="888643"/>
          </a:xfrm>
          <a:custGeom>
            <a:avLst/>
            <a:gdLst>
              <a:gd name="connsiteX0" fmla="*/ 0 w 3309870"/>
              <a:gd name="connsiteY0" fmla="*/ 888643 h 888643"/>
              <a:gd name="connsiteX1" fmla="*/ 296214 w 3309870"/>
              <a:gd name="connsiteY1" fmla="*/ 785612 h 888643"/>
              <a:gd name="connsiteX2" fmla="*/ 734096 w 3309870"/>
              <a:gd name="connsiteY2" fmla="*/ 824248 h 888643"/>
              <a:gd name="connsiteX3" fmla="*/ 888642 w 3309870"/>
              <a:gd name="connsiteY3" fmla="*/ 798491 h 888643"/>
              <a:gd name="connsiteX4" fmla="*/ 965916 w 3309870"/>
              <a:gd name="connsiteY4" fmla="*/ 605307 h 888643"/>
              <a:gd name="connsiteX5" fmla="*/ 1120462 w 3309870"/>
              <a:gd name="connsiteY5" fmla="*/ 785612 h 888643"/>
              <a:gd name="connsiteX6" fmla="*/ 1519707 w 3309870"/>
              <a:gd name="connsiteY6" fmla="*/ 798491 h 888643"/>
              <a:gd name="connsiteX7" fmla="*/ 1803042 w 3309870"/>
              <a:gd name="connsiteY7" fmla="*/ 656823 h 888643"/>
              <a:gd name="connsiteX8" fmla="*/ 2240924 w 3309870"/>
              <a:gd name="connsiteY8" fmla="*/ 347730 h 888643"/>
              <a:gd name="connsiteX9" fmla="*/ 2511380 w 3309870"/>
              <a:gd name="connsiteY9" fmla="*/ 399245 h 888643"/>
              <a:gd name="connsiteX10" fmla="*/ 2833352 w 3309870"/>
              <a:gd name="connsiteY10" fmla="*/ 154547 h 888643"/>
              <a:gd name="connsiteX11" fmla="*/ 3065172 w 3309870"/>
              <a:gd name="connsiteY11" fmla="*/ 128789 h 888643"/>
              <a:gd name="connsiteX12" fmla="*/ 3309870 w 3309870"/>
              <a:gd name="connsiteY12" fmla="*/ 0 h 888643"/>
              <a:gd name="connsiteX13" fmla="*/ 3309870 w 3309870"/>
              <a:gd name="connsiteY13" fmla="*/ 0 h 88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9870" h="888643">
                <a:moveTo>
                  <a:pt x="0" y="888643"/>
                </a:moveTo>
                <a:cubicBezTo>
                  <a:pt x="86932" y="842493"/>
                  <a:pt x="173865" y="796344"/>
                  <a:pt x="296214" y="785612"/>
                </a:cubicBezTo>
                <a:cubicBezTo>
                  <a:pt x="418563" y="774880"/>
                  <a:pt x="635358" y="822101"/>
                  <a:pt x="734096" y="824248"/>
                </a:cubicBezTo>
                <a:cubicBezTo>
                  <a:pt x="832834" y="826394"/>
                  <a:pt x="850005" y="834981"/>
                  <a:pt x="888642" y="798491"/>
                </a:cubicBezTo>
                <a:cubicBezTo>
                  <a:pt x="927279" y="762001"/>
                  <a:pt x="927279" y="607453"/>
                  <a:pt x="965916" y="605307"/>
                </a:cubicBezTo>
                <a:cubicBezTo>
                  <a:pt x="1004553" y="603160"/>
                  <a:pt x="1028164" y="753415"/>
                  <a:pt x="1120462" y="785612"/>
                </a:cubicBezTo>
                <a:cubicBezTo>
                  <a:pt x="1212760" y="817809"/>
                  <a:pt x="1405944" y="819956"/>
                  <a:pt x="1519707" y="798491"/>
                </a:cubicBezTo>
                <a:cubicBezTo>
                  <a:pt x="1633470" y="777026"/>
                  <a:pt x="1682839" y="731950"/>
                  <a:pt x="1803042" y="656823"/>
                </a:cubicBezTo>
                <a:cubicBezTo>
                  <a:pt x="1923245" y="581696"/>
                  <a:pt x="2122868" y="390660"/>
                  <a:pt x="2240924" y="347730"/>
                </a:cubicBezTo>
                <a:cubicBezTo>
                  <a:pt x="2358980" y="304800"/>
                  <a:pt x="2412642" y="431442"/>
                  <a:pt x="2511380" y="399245"/>
                </a:cubicBezTo>
                <a:cubicBezTo>
                  <a:pt x="2610118" y="367048"/>
                  <a:pt x="2741053" y="199623"/>
                  <a:pt x="2833352" y="154547"/>
                </a:cubicBezTo>
                <a:cubicBezTo>
                  <a:pt x="2925651" y="109471"/>
                  <a:pt x="2985752" y="154547"/>
                  <a:pt x="3065172" y="128789"/>
                </a:cubicBezTo>
                <a:cubicBezTo>
                  <a:pt x="3144592" y="103031"/>
                  <a:pt x="3309870" y="0"/>
                  <a:pt x="3309870" y="0"/>
                </a:cubicBezTo>
                <a:lnTo>
                  <a:pt x="3309870" y="0"/>
                </a:lnTo>
              </a:path>
            </a:pathLst>
          </a:cu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ihandform 13"/>
          <p:cNvSpPr/>
          <p:nvPr/>
        </p:nvSpPr>
        <p:spPr>
          <a:xfrm>
            <a:off x="4134118" y="2942116"/>
            <a:ext cx="3464417" cy="3231672"/>
          </a:xfrm>
          <a:custGeom>
            <a:avLst/>
            <a:gdLst>
              <a:gd name="connsiteX0" fmla="*/ 0 w 3850784"/>
              <a:gd name="connsiteY0" fmla="*/ 0 h 2671673"/>
              <a:gd name="connsiteX1" fmla="*/ 399246 w 3850784"/>
              <a:gd name="connsiteY1" fmla="*/ 64394 h 2671673"/>
              <a:gd name="connsiteX2" fmla="*/ 399246 w 3850784"/>
              <a:gd name="connsiteY2" fmla="*/ 64394 h 2671673"/>
              <a:gd name="connsiteX3" fmla="*/ 850006 w 3850784"/>
              <a:gd name="connsiteY3" fmla="*/ 334850 h 2671673"/>
              <a:gd name="connsiteX4" fmla="*/ 1648496 w 3850784"/>
              <a:gd name="connsiteY4" fmla="*/ 1017431 h 2671673"/>
              <a:gd name="connsiteX5" fmla="*/ 2331077 w 3850784"/>
              <a:gd name="connsiteY5" fmla="*/ 1790163 h 2671673"/>
              <a:gd name="connsiteX6" fmla="*/ 3129567 w 3850784"/>
              <a:gd name="connsiteY6" fmla="*/ 2472743 h 2671673"/>
              <a:gd name="connsiteX7" fmla="*/ 3618964 w 3850784"/>
              <a:gd name="connsiteY7" fmla="*/ 2653047 h 2671673"/>
              <a:gd name="connsiteX8" fmla="*/ 3850784 w 3850784"/>
              <a:gd name="connsiteY8" fmla="*/ 2665926 h 2671673"/>
              <a:gd name="connsiteX9" fmla="*/ 3850784 w 3850784"/>
              <a:gd name="connsiteY9" fmla="*/ 2665926 h 2671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0784" h="2671673">
                <a:moveTo>
                  <a:pt x="0" y="0"/>
                </a:moveTo>
                <a:lnTo>
                  <a:pt x="399246" y="64394"/>
                </a:lnTo>
                <a:lnTo>
                  <a:pt x="399246" y="64394"/>
                </a:lnTo>
                <a:cubicBezTo>
                  <a:pt x="474373" y="109470"/>
                  <a:pt x="641798" y="176011"/>
                  <a:pt x="850006" y="334850"/>
                </a:cubicBezTo>
                <a:cubicBezTo>
                  <a:pt x="1058214" y="493690"/>
                  <a:pt x="1401651" y="774879"/>
                  <a:pt x="1648496" y="1017431"/>
                </a:cubicBezTo>
                <a:cubicBezTo>
                  <a:pt x="1895341" y="1259983"/>
                  <a:pt x="2084232" y="1547611"/>
                  <a:pt x="2331077" y="1790163"/>
                </a:cubicBezTo>
                <a:cubicBezTo>
                  <a:pt x="2577922" y="2032715"/>
                  <a:pt x="2914919" y="2328929"/>
                  <a:pt x="3129567" y="2472743"/>
                </a:cubicBezTo>
                <a:cubicBezTo>
                  <a:pt x="3344215" y="2616557"/>
                  <a:pt x="3498761" y="2620850"/>
                  <a:pt x="3618964" y="2653047"/>
                </a:cubicBezTo>
                <a:cubicBezTo>
                  <a:pt x="3739167" y="2685244"/>
                  <a:pt x="3850784" y="2665926"/>
                  <a:pt x="3850784" y="2665926"/>
                </a:cubicBezTo>
                <a:lnTo>
                  <a:pt x="3850784" y="2665926"/>
                </a:lnTo>
              </a:path>
            </a:pathLst>
          </a:cu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ihandform 16"/>
          <p:cNvSpPr/>
          <p:nvPr/>
        </p:nvSpPr>
        <p:spPr>
          <a:xfrm>
            <a:off x="4134119" y="2826643"/>
            <a:ext cx="2704564" cy="3347143"/>
          </a:xfrm>
          <a:custGeom>
            <a:avLst/>
            <a:gdLst>
              <a:gd name="connsiteX0" fmla="*/ 0 w 3219719"/>
              <a:gd name="connsiteY0" fmla="*/ 104145 h 2760068"/>
              <a:gd name="connsiteX1" fmla="*/ 502277 w 3219719"/>
              <a:gd name="connsiteY1" fmla="*/ 1114 h 2760068"/>
              <a:gd name="connsiteX2" fmla="*/ 785612 w 3219719"/>
              <a:gd name="connsiteY2" fmla="*/ 65509 h 2760068"/>
              <a:gd name="connsiteX3" fmla="*/ 1133341 w 3219719"/>
              <a:gd name="connsiteY3" fmla="*/ 297328 h 2760068"/>
              <a:gd name="connsiteX4" fmla="*/ 1700012 w 3219719"/>
              <a:gd name="connsiteY4" fmla="*/ 1070061 h 2760068"/>
              <a:gd name="connsiteX5" fmla="*/ 2292440 w 3219719"/>
              <a:gd name="connsiteY5" fmla="*/ 2048855 h 2760068"/>
              <a:gd name="connsiteX6" fmla="*/ 2871989 w 3219719"/>
              <a:gd name="connsiteY6" fmla="*/ 2667041 h 2760068"/>
              <a:gd name="connsiteX7" fmla="*/ 3219719 w 3219719"/>
              <a:gd name="connsiteY7" fmla="*/ 2757193 h 276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719" h="2760068">
                <a:moveTo>
                  <a:pt x="0" y="104145"/>
                </a:moveTo>
                <a:cubicBezTo>
                  <a:pt x="185671" y="55849"/>
                  <a:pt x="371342" y="7553"/>
                  <a:pt x="502277" y="1114"/>
                </a:cubicBezTo>
                <a:cubicBezTo>
                  <a:pt x="633212" y="-5325"/>
                  <a:pt x="680435" y="16140"/>
                  <a:pt x="785612" y="65509"/>
                </a:cubicBezTo>
                <a:cubicBezTo>
                  <a:pt x="890789" y="114878"/>
                  <a:pt x="980941" y="129903"/>
                  <a:pt x="1133341" y="297328"/>
                </a:cubicBezTo>
                <a:cubicBezTo>
                  <a:pt x="1285741" y="464753"/>
                  <a:pt x="1506829" y="778140"/>
                  <a:pt x="1700012" y="1070061"/>
                </a:cubicBezTo>
                <a:cubicBezTo>
                  <a:pt x="1893195" y="1361982"/>
                  <a:pt x="2097111" y="1782692"/>
                  <a:pt x="2292440" y="2048855"/>
                </a:cubicBezTo>
                <a:cubicBezTo>
                  <a:pt x="2487770" y="2315018"/>
                  <a:pt x="2717443" y="2548985"/>
                  <a:pt x="2871989" y="2667041"/>
                </a:cubicBezTo>
                <a:cubicBezTo>
                  <a:pt x="3026535" y="2785097"/>
                  <a:pt x="3219719" y="2757193"/>
                  <a:pt x="3219719" y="2757193"/>
                </a:cubicBezTo>
              </a:path>
            </a:pathLst>
          </a:custGeom>
          <a:noFill/>
          <a:ln w="22225">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ihandform 18"/>
          <p:cNvSpPr/>
          <p:nvPr/>
        </p:nvSpPr>
        <p:spPr>
          <a:xfrm>
            <a:off x="4134118" y="2733696"/>
            <a:ext cx="1957589" cy="3440090"/>
          </a:xfrm>
          <a:custGeom>
            <a:avLst/>
            <a:gdLst>
              <a:gd name="connsiteX0" fmla="*/ 0 w 2459865"/>
              <a:gd name="connsiteY0" fmla="*/ 186139 h 2890702"/>
              <a:gd name="connsiteX1" fmla="*/ 463640 w 2459865"/>
              <a:gd name="connsiteY1" fmla="*/ 83108 h 2890702"/>
              <a:gd name="connsiteX2" fmla="*/ 940158 w 2459865"/>
              <a:gd name="connsiteY2" fmla="*/ 18713 h 2890702"/>
              <a:gd name="connsiteX3" fmla="*/ 1275009 w 2459865"/>
              <a:gd name="connsiteY3" fmla="*/ 57350 h 2890702"/>
              <a:gd name="connsiteX4" fmla="*/ 1545465 w 2459865"/>
              <a:gd name="connsiteY4" fmla="*/ 598262 h 2890702"/>
              <a:gd name="connsiteX5" fmla="*/ 1803043 w 2459865"/>
              <a:gd name="connsiteY5" fmla="*/ 1383874 h 2890702"/>
              <a:gd name="connsiteX6" fmla="*/ 2073499 w 2459865"/>
              <a:gd name="connsiteY6" fmla="*/ 2298274 h 2890702"/>
              <a:gd name="connsiteX7" fmla="*/ 2292440 w 2459865"/>
              <a:gd name="connsiteY7" fmla="*/ 2736155 h 2890702"/>
              <a:gd name="connsiteX8" fmla="*/ 2459865 w 2459865"/>
              <a:gd name="connsiteY8" fmla="*/ 2890702 h 289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9865" h="2890702">
                <a:moveTo>
                  <a:pt x="0" y="186139"/>
                </a:moveTo>
                <a:cubicBezTo>
                  <a:pt x="153473" y="148575"/>
                  <a:pt x="306947" y="111012"/>
                  <a:pt x="463640" y="83108"/>
                </a:cubicBezTo>
                <a:cubicBezTo>
                  <a:pt x="620333" y="55204"/>
                  <a:pt x="804930" y="23006"/>
                  <a:pt x="940158" y="18713"/>
                </a:cubicBezTo>
                <a:cubicBezTo>
                  <a:pt x="1075386" y="14420"/>
                  <a:pt x="1174125" y="-39241"/>
                  <a:pt x="1275009" y="57350"/>
                </a:cubicBezTo>
                <a:cubicBezTo>
                  <a:pt x="1375893" y="153941"/>
                  <a:pt x="1457459" y="377175"/>
                  <a:pt x="1545465" y="598262"/>
                </a:cubicBezTo>
                <a:cubicBezTo>
                  <a:pt x="1633471" y="819349"/>
                  <a:pt x="1715037" y="1100539"/>
                  <a:pt x="1803043" y="1383874"/>
                </a:cubicBezTo>
                <a:cubicBezTo>
                  <a:pt x="1891049" y="1667209"/>
                  <a:pt x="1991933" y="2072894"/>
                  <a:pt x="2073499" y="2298274"/>
                </a:cubicBezTo>
                <a:cubicBezTo>
                  <a:pt x="2155065" y="2523654"/>
                  <a:pt x="2228046" y="2637417"/>
                  <a:pt x="2292440" y="2736155"/>
                </a:cubicBezTo>
                <a:cubicBezTo>
                  <a:pt x="2356834" y="2834893"/>
                  <a:pt x="2459865" y="2890702"/>
                  <a:pt x="2459865" y="2890702"/>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bgerundete rechteckige Legende 19"/>
          <p:cNvSpPr/>
          <p:nvPr/>
        </p:nvSpPr>
        <p:spPr>
          <a:xfrm>
            <a:off x="5636119" y="1196624"/>
            <a:ext cx="2405128" cy="1005663"/>
          </a:xfrm>
          <a:prstGeom prst="wedgeRoundRectCallout">
            <a:avLst>
              <a:gd name="adj1" fmla="val -65334"/>
              <a:gd name="adj2" fmla="val 96769"/>
              <a:gd name="adj3" fmla="val 16667"/>
            </a:avLst>
          </a:prstGeom>
          <a:solidFill>
            <a:schemeClr val="bg1"/>
          </a:solid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Nichtstun bis 2025: Kalter Entzug danach notwendig</a:t>
            </a:r>
            <a:r>
              <a:rPr lang="is-IS">
                <a:solidFill>
                  <a:schemeClr val="tx1"/>
                </a:solidFill>
              </a:rPr>
              <a:t>…</a:t>
            </a:r>
            <a:r>
              <a:rPr lang="en-GB">
                <a:solidFill>
                  <a:schemeClr val="tx1"/>
                </a:solidFill>
              </a:rPr>
              <a:t> </a:t>
            </a:r>
          </a:p>
        </p:txBody>
      </p:sp>
      <p:sp>
        <p:nvSpPr>
          <p:cNvPr id="21" name="Abgerundete rechteckige Legende 20"/>
          <p:cNvSpPr/>
          <p:nvPr/>
        </p:nvSpPr>
        <p:spPr>
          <a:xfrm>
            <a:off x="1923381" y="4275081"/>
            <a:ext cx="2622862" cy="888643"/>
          </a:xfrm>
          <a:prstGeom prst="wedgeRoundRectCallout">
            <a:avLst>
              <a:gd name="adj1" fmla="val 47922"/>
              <a:gd name="adj2" fmla="val -166870"/>
              <a:gd name="adj3" fmla="val 16667"/>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Je früher wir anfangen, desto weniger hart die nötige Reduktion.</a:t>
            </a:r>
          </a:p>
        </p:txBody>
      </p:sp>
      <p:sp>
        <p:nvSpPr>
          <p:cNvPr id="22" name="Textfeld 21"/>
          <p:cNvSpPr txBox="1"/>
          <p:nvPr/>
        </p:nvSpPr>
        <p:spPr>
          <a:xfrm rot="16200000">
            <a:off x="6070892" y="3764653"/>
            <a:ext cx="5733877" cy="338554"/>
          </a:xfrm>
          <a:prstGeom prst="rect">
            <a:avLst/>
          </a:prstGeom>
          <a:noFill/>
        </p:spPr>
        <p:txBody>
          <a:bodyPr wrap="none" rtlCol="0">
            <a:spAutoFit/>
          </a:bodyPr>
          <a:lstStyle/>
          <a:p>
            <a:r>
              <a:rPr lang="en-GB" sz="1600">
                <a:solidFill>
                  <a:schemeClr val="bg1">
                    <a:lumMod val="50000"/>
                  </a:schemeClr>
                </a:solidFill>
              </a:rPr>
              <a:t>Quelle: angepasst von Deutsche Welle, nach Global Carbon Project</a:t>
            </a:r>
          </a:p>
        </p:txBody>
      </p:sp>
      <p:sp>
        <p:nvSpPr>
          <p:cNvPr id="16" name="Freihandform 15"/>
          <p:cNvSpPr/>
          <p:nvPr/>
        </p:nvSpPr>
        <p:spPr>
          <a:xfrm>
            <a:off x="4216271" y="2780188"/>
            <a:ext cx="4442912" cy="3440093"/>
          </a:xfrm>
          <a:custGeom>
            <a:avLst/>
            <a:gdLst>
              <a:gd name="connsiteX0" fmla="*/ 0 w 3219719"/>
              <a:gd name="connsiteY0" fmla="*/ 104145 h 2760068"/>
              <a:gd name="connsiteX1" fmla="*/ 502277 w 3219719"/>
              <a:gd name="connsiteY1" fmla="*/ 1114 h 2760068"/>
              <a:gd name="connsiteX2" fmla="*/ 785612 w 3219719"/>
              <a:gd name="connsiteY2" fmla="*/ 65509 h 2760068"/>
              <a:gd name="connsiteX3" fmla="*/ 1133341 w 3219719"/>
              <a:gd name="connsiteY3" fmla="*/ 297328 h 2760068"/>
              <a:gd name="connsiteX4" fmla="*/ 1700012 w 3219719"/>
              <a:gd name="connsiteY4" fmla="*/ 1070061 h 2760068"/>
              <a:gd name="connsiteX5" fmla="*/ 2292440 w 3219719"/>
              <a:gd name="connsiteY5" fmla="*/ 2048855 h 2760068"/>
              <a:gd name="connsiteX6" fmla="*/ 2871989 w 3219719"/>
              <a:gd name="connsiteY6" fmla="*/ 2667041 h 2760068"/>
              <a:gd name="connsiteX7" fmla="*/ 3219719 w 3219719"/>
              <a:gd name="connsiteY7" fmla="*/ 2757193 h 276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9719" h="2760068">
                <a:moveTo>
                  <a:pt x="0" y="104145"/>
                </a:moveTo>
                <a:cubicBezTo>
                  <a:pt x="185671" y="55849"/>
                  <a:pt x="371342" y="7553"/>
                  <a:pt x="502277" y="1114"/>
                </a:cubicBezTo>
                <a:cubicBezTo>
                  <a:pt x="633212" y="-5325"/>
                  <a:pt x="680435" y="16140"/>
                  <a:pt x="785612" y="65509"/>
                </a:cubicBezTo>
                <a:cubicBezTo>
                  <a:pt x="890789" y="114878"/>
                  <a:pt x="980941" y="129903"/>
                  <a:pt x="1133341" y="297328"/>
                </a:cubicBezTo>
                <a:cubicBezTo>
                  <a:pt x="1285741" y="464753"/>
                  <a:pt x="1506829" y="778140"/>
                  <a:pt x="1700012" y="1070061"/>
                </a:cubicBezTo>
                <a:cubicBezTo>
                  <a:pt x="1893195" y="1361982"/>
                  <a:pt x="2097111" y="1782692"/>
                  <a:pt x="2292440" y="2048855"/>
                </a:cubicBezTo>
                <a:cubicBezTo>
                  <a:pt x="2487770" y="2315018"/>
                  <a:pt x="2717443" y="2548985"/>
                  <a:pt x="2871989" y="2667041"/>
                </a:cubicBezTo>
                <a:cubicBezTo>
                  <a:pt x="3026535" y="2785097"/>
                  <a:pt x="3219719" y="2757193"/>
                  <a:pt x="3219719" y="2757193"/>
                </a:cubicBezTo>
              </a:path>
            </a:pathLst>
          </a:cu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feld 2"/>
          <p:cNvSpPr txBox="1"/>
          <p:nvPr/>
        </p:nvSpPr>
        <p:spPr>
          <a:xfrm rot="3031737">
            <a:off x="5758564" y="4214645"/>
            <a:ext cx="1172693" cy="523220"/>
          </a:xfrm>
          <a:prstGeom prst="rect">
            <a:avLst/>
          </a:prstGeom>
          <a:noFill/>
        </p:spPr>
        <p:txBody>
          <a:bodyPr wrap="none" rtlCol="0">
            <a:spAutoFit/>
          </a:bodyPr>
          <a:lstStyle/>
          <a:p>
            <a:r>
              <a:rPr lang="en-GB" sz="2800" b="1">
                <a:solidFill>
                  <a:srgbClr val="FF0000"/>
                </a:solidFill>
              </a:rPr>
              <a:t>RISIKO</a:t>
            </a:r>
          </a:p>
        </p:txBody>
      </p:sp>
      <p:grpSp>
        <p:nvGrpSpPr>
          <p:cNvPr id="42" name="Gruppierung 41"/>
          <p:cNvGrpSpPr/>
          <p:nvPr/>
        </p:nvGrpSpPr>
        <p:grpSpPr>
          <a:xfrm>
            <a:off x="5282002" y="2949530"/>
            <a:ext cx="2569736" cy="3251283"/>
            <a:chOff x="5282002" y="2949530"/>
            <a:chExt cx="2569736" cy="3251283"/>
          </a:xfrm>
        </p:grpSpPr>
        <p:cxnSp>
          <p:nvCxnSpPr>
            <p:cNvPr id="7" name="Gerade Verbindung 6"/>
            <p:cNvCxnSpPr/>
            <p:nvPr/>
          </p:nvCxnSpPr>
          <p:spPr>
            <a:xfrm flipH="1">
              <a:off x="5396852" y="3135447"/>
              <a:ext cx="387457" cy="4502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flipH="1">
              <a:off x="5512100" y="3402374"/>
              <a:ext cx="517754" cy="6273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flipH="1">
              <a:off x="5282002" y="2949530"/>
              <a:ext cx="230098" cy="2258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flipH="1">
              <a:off x="5590581" y="3728015"/>
              <a:ext cx="692476" cy="859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a:stCxn id="16" idx="4"/>
            </p:cNvCxnSpPr>
            <p:nvPr/>
          </p:nvCxnSpPr>
          <p:spPr>
            <a:xfrm flipH="1">
              <a:off x="5707136" y="4113890"/>
              <a:ext cx="854993" cy="10228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flipH="1">
              <a:off x="5821894" y="4500214"/>
              <a:ext cx="993438" cy="119556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flipH="1">
              <a:off x="6027887" y="4884184"/>
              <a:ext cx="1040648" cy="12318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flipH="1">
              <a:off x="6582069" y="5224495"/>
              <a:ext cx="692136" cy="9562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flipH="1">
              <a:off x="7077481" y="5500117"/>
              <a:ext cx="455286" cy="70069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flipH="1">
              <a:off x="7675078" y="5850465"/>
              <a:ext cx="176660" cy="34019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90994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el 1"/>
          <p:cNvSpPr>
            <a:spLocks noGrp="1"/>
          </p:cNvSpPr>
          <p:nvPr>
            <p:ph type="title"/>
          </p:nvPr>
        </p:nvSpPr>
        <p:spPr>
          <a:xfrm>
            <a:off x="400050" y="365125"/>
            <a:ext cx="8304213" cy="827088"/>
          </a:xfrm>
        </p:spPr>
        <p:txBody>
          <a:bodyPr/>
          <a:lstStyle/>
          <a:p>
            <a:r>
              <a:rPr lang="en-GB" altLang="x-none"/>
              <a:t>Verteilung globaler CO</a:t>
            </a:r>
            <a:r>
              <a:rPr lang="en-GB" altLang="x-none" baseline="-25000"/>
              <a:t>2</a:t>
            </a:r>
            <a:r>
              <a:rPr lang="en-GB" altLang="x-none"/>
              <a:t>-Emissionen</a:t>
            </a:r>
          </a:p>
        </p:txBody>
      </p:sp>
      <p:sp>
        <p:nvSpPr>
          <p:cNvPr id="6" name="Inhaltsplatzhalter 5"/>
          <p:cNvSpPr>
            <a:spLocks noGrp="1"/>
          </p:cNvSpPr>
          <p:nvPr>
            <p:ph idx="1"/>
          </p:nvPr>
        </p:nvSpPr>
        <p:spPr bwMode="auto">
          <a:xfrm>
            <a:off x="400050" y="1658938"/>
            <a:ext cx="1889125" cy="4262437"/>
          </a:xfrm>
        </p:spPr>
        <p:txBody>
          <a:bodyPr wrap="square" numCol="1" anchor="t" anchorCtr="0" compatLnSpc="1">
            <a:prstTxWarp prst="textNoShape">
              <a:avLst/>
            </a:prstTxWarp>
          </a:bodyPr>
          <a:lstStyle/>
          <a:p>
            <a:r>
              <a:rPr lang="en-GB" altLang="x-none" sz="2000"/>
              <a:t>Reichste 10%</a:t>
            </a:r>
          </a:p>
          <a:p>
            <a:pPr>
              <a:spcBef>
                <a:spcPts val="1200"/>
              </a:spcBef>
            </a:pPr>
            <a:r>
              <a:rPr lang="en-GB" altLang="x-none" sz="2000"/>
              <a:t>2.</a:t>
            </a:r>
          </a:p>
          <a:p>
            <a:pPr>
              <a:spcBef>
                <a:spcPts val="1200"/>
              </a:spcBef>
            </a:pPr>
            <a:r>
              <a:rPr lang="en-GB" altLang="x-none" sz="2000"/>
              <a:t>3.</a:t>
            </a:r>
          </a:p>
          <a:p>
            <a:pPr>
              <a:spcBef>
                <a:spcPts val="1200"/>
              </a:spcBef>
            </a:pPr>
            <a:r>
              <a:rPr lang="en-GB" altLang="x-none" sz="2000"/>
              <a:t>4.</a:t>
            </a:r>
          </a:p>
          <a:p>
            <a:pPr>
              <a:spcBef>
                <a:spcPts val="1200"/>
              </a:spcBef>
            </a:pPr>
            <a:r>
              <a:rPr lang="en-GB" altLang="x-none" sz="2000"/>
              <a:t>5.</a:t>
            </a:r>
          </a:p>
          <a:p>
            <a:pPr>
              <a:spcBef>
                <a:spcPts val="1800"/>
              </a:spcBef>
            </a:pPr>
            <a:r>
              <a:rPr lang="en-GB" altLang="x-none" sz="2000"/>
              <a:t>6. </a:t>
            </a:r>
          </a:p>
          <a:p>
            <a:pPr>
              <a:spcBef>
                <a:spcPts val="800"/>
              </a:spcBef>
            </a:pPr>
            <a:r>
              <a:rPr lang="en-GB" altLang="x-none" sz="2000"/>
              <a:t>7.  </a:t>
            </a:r>
          </a:p>
          <a:p>
            <a:pPr>
              <a:spcBef>
                <a:spcPts val="800"/>
              </a:spcBef>
            </a:pPr>
            <a:r>
              <a:rPr lang="en-GB" altLang="x-none" sz="2000"/>
              <a:t>8.  </a:t>
            </a:r>
          </a:p>
          <a:p>
            <a:pPr>
              <a:spcBef>
                <a:spcPts val="800"/>
              </a:spcBef>
            </a:pPr>
            <a:r>
              <a:rPr lang="en-GB" altLang="x-none" sz="2000"/>
              <a:t>9.</a:t>
            </a:r>
          </a:p>
          <a:p>
            <a:pPr>
              <a:spcBef>
                <a:spcPts val="800"/>
              </a:spcBef>
            </a:pPr>
            <a:r>
              <a:rPr lang="en-GB" altLang="x-none" sz="2000"/>
              <a:t>Ärmste 10%</a:t>
            </a:r>
          </a:p>
        </p:txBody>
      </p:sp>
      <p:pic>
        <p:nvPicPr>
          <p:cNvPr id="114691" name="Picture 3" descr="C:\Users\sgabrysc\heiBOX\Heidelberg\_Konferenzen+Workshops\_Berlin\Armut+Gesheit 2019\_drafts\coffee3_shrunk-reverted.jpg"/>
          <p:cNvPicPr>
            <a:picLocks noChangeAspect="1" noChangeArrowheads="1"/>
          </p:cNvPicPr>
          <p:nvPr/>
        </p:nvPicPr>
        <p:blipFill>
          <a:blip r:embed="rId3">
            <a:extLst>
              <a:ext uri="{28A0092B-C50C-407E-A947-70E740481C1C}">
                <a14:useLocalDpi xmlns:a14="http://schemas.microsoft.com/office/drawing/2010/main" val="0"/>
              </a:ext>
            </a:extLst>
          </a:blip>
          <a:srcRect l="10574" r="15205"/>
          <a:stretch>
            <a:fillRect/>
          </a:stretch>
        </p:blipFill>
        <p:spPr bwMode="auto">
          <a:xfrm>
            <a:off x="2206625" y="1585913"/>
            <a:ext cx="56546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Inhaltsplatzhalter 5"/>
          <p:cNvSpPr txBox="1">
            <a:spLocks/>
          </p:cNvSpPr>
          <p:nvPr/>
        </p:nvSpPr>
        <p:spPr bwMode="auto">
          <a:xfrm>
            <a:off x="7861300" y="1757363"/>
            <a:ext cx="657225"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charset="0"/>
              <a:buChar char="•"/>
              <a:defRPr sz="2800">
                <a:solidFill>
                  <a:schemeClr val="tx1"/>
                </a:solidFill>
                <a:latin typeface="Calibri" charset="0"/>
              </a:defRPr>
            </a:lvl1pPr>
            <a:lvl2pPr marL="685800" indent="-228600">
              <a:lnSpc>
                <a:spcPct val="90000"/>
              </a:lnSpc>
              <a:spcBef>
                <a:spcPts val="375"/>
              </a:spcBef>
              <a:buFont typeface="Arial" charset="0"/>
              <a:buChar char="•"/>
              <a:defRPr sz="2400">
                <a:solidFill>
                  <a:schemeClr val="tx1"/>
                </a:solidFill>
                <a:latin typeface="Calibri" charset="0"/>
              </a:defRPr>
            </a:lvl2pPr>
            <a:lvl3pPr marL="1143000" indent="-228600">
              <a:lnSpc>
                <a:spcPct val="90000"/>
              </a:lnSpc>
              <a:spcBef>
                <a:spcPts val="375"/>
              </a:spcBef>
              <a:buFont typeface="Arial" charset="0"/>
              <a:buChar char="•"/>
              <a:defRPr sz="1500">
                <a:solidFill>
                  <a:schemeClr val="tx1"/>
                </a:solidFill>
                <a:latin typeface="Calibri" charset="0"/>
              </a:defRPr>
            </a:lvl3pPr>
            <a:lvl4pPr marL="1600200" indent="-228600">
              <a:lnSpc>
                <a:spcPct val="90000"/>
              </a:lnSpc>
              <a:spcBef>
                <a:spcPts val="375"/>
              </a:spcBef>
              <a:buFont typeface="Arial" charset="0"/>
              <a:buChar char="•"/>
              <a:defRPr sz="1300">
                <a:solidFill>
                  <a:schemeClr val="tx1"/>
                </a:solidFill>
                <a:latin typeface="Calibri" charset="0"/>
              </a:defRPr>
            </a:lvl4pPr>
            <a:lvl5pPr marL="2057400" indent="-228600">
              <a:lnSpc>
                <a:spcPct val="90000"/>
              </a:lnSpc>
              <a:spcBef>
                <a:spcPts val="375"/>
              </a:spcBef>
              <a:buFont typeface="Arial" charset="0"/>
              <a:buChar char="•"/>
              <a:defRPr sz="1300">
                <a:solidFill>
                  <a:schemeClr val="tx1"/>
                </a:solidFill>
                <a:latin typeface="Calibri" charset="0"/>
              </a:defRPr>
            </a:lvl5pPr>
            <a:lvl6pPr marL="2514600" indent="-228600" fontAlgn="base">
              <a:lnSpc>
                <a:spcPct val="90000"/>
              </a:lnSpc>
              <a:spcBef>
                <a:spcPts val="375"/>
              </a:spcBef>
              <a:spcAft>
                <a:spcPct val="0"/>
              </a:spcAft>
              <a:buFont typeface="Arial" charset="0"/>
              <a:buChar char="•"/>
              <a:defRPr sz="1300">
                <a:solidFill>
                  <a:schemeClr val="tx1"/>
                </a:solidFill>
                <a:latin typeface="Calibri" charset="0"/>
              </a:defRPr>
            </a:lvl6pPr>
            <a:lvl7pPr marL="2971800" indent="-228600" fontAlgn="base">
              <a:lnSpc>
                <a:spcPct val="90000"/>
              </a:lnSpc>
              <a:spcBef>
                <a:spcPts val="375"/>
              </a:spcBef>
              <a:spcAft>
                <a:spcPct val="0"/>
              </a:spcAft>
              <a:buFont typeface="Arial" charset="0"/>
              <a:buChar char="•"/>
              <a:defRPr sz="1300">
                <a:solidFill>
                  <a:schemeClr val="tx1"/>
                </a:solidFill>
                <a:latin typeface="Calibri" charset="0"/>
              </a:defRPr>
            </a:lvl7pPr>
            <a:lvl8pPr marL="3429000" indent="-228600" fontAlgn="base">
              <a:lnSpc>
                <a:spcPct val="90000"/>
              </a:lnSpc>
              <a:spcBef>
                <a:spcPts val="375"/>
              </a:spcBef>
              <a:spcAft>
                <a:spcPct val="0"/>
              </a:spcAft>
              <a:buFont typeface="Arial" charset="0"/>
              <a:buChar char="•"/>
              <a:defRPr sz="1300">
                <a:solidFill>
                  <a:schemeClr val="tx1"/>
                </a:solidFill>
                <a:latin typeface="Calibri" charset="0"/>
              </a:defRPr>
            </a:lvl8pPr>
            <a:lvl9pPr marL="3886200" indent="-228600" fontAlgn="base">
              <a:lnSpc>
                <a:spcPct val="90000"/>
              </a:lnSpc>
              <a:spcBef>
                <a:spcPts val="375"/>
              </a:spcBef>
              <a:spcAft>
                <a:spcPct val="0"/>
              </a:spcAft>
              <a:buFont typeface="Arial" charset="0"/>
              <a:buChar char="•"/>
              <a:defRPr sz="1300">
                <a:solidFill>
                  <a:schemeClr val="tx1"/>
                </a:solidFill>
                <a:latin typeface="Calibri" charset="0"/>
              </a:defRPr>
            </a:lvl9pPr>
          </a:lstStyle>
          <a:p>
            <a:pPr eaLnBrk="1" hangingPunct="1">
              <a:spcBef>
                <a:spcPts val="1000"/>
              </a:spcBef>
              <a:buFont typeface="Arial" charset="0"/>
              <a:buNone/>
            </a:pPr>
            <a:r>
              <a:rPr lang="en-GB" altLang="x-none" sz="2000"/>
              <a:t>21</a:t>
            </a:r>
          </a:p>
          <a:p>
            <a:pPr eaLnBrk="1" hangingPunct="1">
              <a:spcBef>
                <a:spcPts val="1200"/>
              </a:spcBef>
              <a:buFont typeface="Arial" charset="0"/>
              <a:buNone/>
            </a:pPr>
            <a:r>
              <a:rPr lang="en-GB" altLang="x-none" sz="2000"/>
              <a:t>8</a:t>
            </a:r>
          </a:p>
          <a:p>
            <a:pPr eaLnBrk="1" hangingPunct="1">
              <a:spcBef>
                <a:spcPts val="1200"/>
              </a:spcBef>
              <a:buFont typeface="Arial" charset="0"/>
              <a:buNone/>
            </a:pPr>
            <a:r>
              <a:rPr lang="en-GB" altLang="x-none" sz="2000"/>
              <a:t>5</a:t>
            </a:r>
          </a:p>
          <a:p>
            <a:pPr eaLnBrk="1" hangingPunct="1">
              <a:spcBef>
                <a:spcPts val="1200"/>
              </a:spcBef>
              <a:buFont typeface="Arial" charset="0"/>
              <a:buNone/>
            </a:pPr>
            <a:r>
              <a:rPr lang="en-GB" altLang="x-none" sz="2000"/>
              <a:t>3</a:t>
            </a:r>
          </a:p>
          <a:p>
            <a:pPr eaLnBrk="1" hangingPunct="1">
              <a:spcBef>
                <a:spcPts val="1200"/>
              </a:spcBef>
              <a:buFont typeface="Arial" charset="0"/>
              <a:buNone/>
            </a:pPr>
            <a:r>
              <a:rPr lang="en-GB" altLang="x-none" sz="2000"/>
              <a:t>2</a:t>
            </a:r>
          </a:p>
          <a:p>
            <a:pPr eaLnBrk="1" hangingPunct="1">
              <a:spcBef>
                <a:spcPts val="1800"/>
              </a:spcBef>
              <a:buFont typeface="Arial" charset="0"/>
              <a:buNone/>
            </a:pPr>
            <a:r>
              <a:rPr lang="en-GB" altLang="x-none" sz="2000"/>
              <a:t>1</a:t>
            </a:r>
          </a:p>
          <a:p>
            <a:pPr eaLnBrk="1" hangingPunct="1">
              <a:spcBef>
                <a:spcPts val="800"/>
              </a:spcBef>
              <a:buFont typeface="Arial" charset="0"/>
              <a:buNone/>
            </a:pPr>
            <a:r>
              <a:rPr lang="en-GB" altLang="x-none" sz="2000"/>
              <a:t>1</a:t>
            </a:r>
          </a:p>
          <a:p>
            <a:pPr eaLnBrk="1" hangingPunct="1">
              <a:spcBef>
                <a:spcPts val="800"/>
              </a:spcBef>
              <a:buFont typeface="Arial" charset="0"/>
              <a:buNone/>
            </a:pPr>
            <a:r>
              <a:rPr lang="en-GB" altLang="x-none" sz="2000"/>
              <a:t>1</a:t>
            </a:r>
          </a:p>
          <a:p>
            <a:pPr eaLnBrk="1" hangingPunct="1">
              <a:spcBef>
                <a:spcPts val="800"/>
              </a:spcBef>
              <a:buFont typeface="Arial" charset="0"/>
              <a:buNone/>
            </a:pPr>
            <a:r>
              <a:rPr lang="en-GB" altLang="x-none" sz="2000"/>
              <a:t>½</a:t>
            </a:r>
          </a:p>
          <a:p>
            <a:pPr eaLnBrk="1" hangingPunct="1">
              <a:spcBef>
                <a:spcPts val="800"/>
              </a:spcBef>
              <a:buFont typeface="Arial" charset="0"/>
              <a:buNone/>
            </a:pPr>
            <a:r>
              <a:rPr lang="en-GB" altLang="x-none" sz="2000"/>
              <a:t>½</a:t>
            </a:r>
          </a:p>
        </p:txBody>
      </p:sp>
      <p:sp>
        <p:nvSpPr>
          <p:cNvPr id="5" name="Right Brace 4"/>
          <p:cNvSpPr/>
          <p:nvPr/>
        </p:nvSpPr>
        <p:spPr>
          <a:xfrm>
            <a:off x="2932113" y="4113213"/>
            <a:ext cx="368300" cy="1462087"/>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de-DE"/>
          </a:p>
        </p:txBody>
      </p:sp>
      <p:sp>
        <p:nvSpPr>
          <p:cNvPr id="8" name="TextBox 7"/>
          <p:cNvSpPr txBox="1">
            <a:spLocks noChangeArrowheads="1"/>
          </p:cNvSpPr>
          <p:nvPr/>
        </p:nvSpPr>
        <p:spPr bwMode="auto">
          <a:xfrm>
            <a:off x="3459163" y="4659313"/>
            <a:ext cx="3976687" cy="646112"/>
          </a:xfrm>
          <a:prstGeom prst="rect">
            <a:avLst/>
          </a:prstGeom>
          <a:solidFill>
            <a:schemeClr val="bg2"/>
          </a:solidFill>
          <a:ln w="9525">
            <a:solidFill>
              <a:schemeClr val="tx1"/>
            </a:solidFill>
            <a:miter lim="800000"/>
            <a:headEnd/>
            <a:tailEnd/>
          </a:ln>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a:solidFill>
                  <a:srgbClr val="0070C0"/>
                </a:solidFill>
              </a:rPr>
              <a:t>Die ärmsten 50% der Weltbevölkerung </a:t>
            </a:r>
          </a:p>
          <a:p>
            <a:pPr eaLnBrk="1" hangingPunct="1"/>
            <a:r>
              <a:rPr lang="de-DE" altLang="x-none">
                <a:solidFill>
                  <a:srgbClr val="0070C0"/>
                </a:solidFill>
              </a:rPr>
              <a:t>emittieren 10%.</a:t>
            </a:r>
          </a:p>
        </p:txBody>
      </p:sp>
      <p:sp>
        <p:nvSpPr>
          <p:cNvPr id="9" name="Rounded Rectangular Callout 8"/>
          <p:cNvSpPr/>
          <p:nvPr/>
        </p:nvSpPr>
        <p:spPr>
          <a:xfrm>
            <a:off x="5664200" y="2532063"/>
            <a:ext cx="1955800" cy="884237"/>
          </a:xfrm>
          <a:prstGeom prst="wedgeRoundRectCallout">
            <a:avLst>
              <a:gd name="adj1" fmla="val 64779"/>
              <a:gd name="adj2" fmla="val -103573"/>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a:solidFill>
                  <a:srgbClr val="0070C0"/>
                </a:solidFill>
              </a:rPr>
              <a:t>Die reichsten 10% emittieren 50%.</a:t>
            </a:r>
          </a:p>
        </p:txBody>
      </p:sp>
      <p:sp>
        <p:nvSpPr>
          <p:cNvPr id="12" name="TextBox 11"/>
          <p:cNvSpPr txBox="1">
            <a:spLocks noChangeArrowheads="1"/>
          </p:cNvSpPr>
          <p:nvPr/>
        </p:nvSpPr>
        <p:spPr bwMode="auto">
          <a:xfrm>
            <a:off x="3943350" y="3617913"/>
            <a:ext cx="2598738" cy="646112"/>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a:t>Globale jährliche Emissionen: 42 Gt CO2e</a:t>
            </a:r>
          </a:p>
        </p:txBody>
      </p:sp>
      <p:sp>
        <p:nvSpPr>
          <p:cNvPr id="10" name="TextBox 9"/>
          <p:cNvSpPr txBox="1">
            <a:spLocks noChangeArrowheads="1"/>
          </p:cNvSpPr>
          <p:nvPr/>
        </p:nvSpPr>
        <p:spPr bwMode="auto">
          <a:xfrm>
            <a:off x="90488" y="5872163"/>
            <a:ext cx="2198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Wohlstandsdezile der Weltbevölkerung</a:t>
            </a:r>
          </a:p>
        </p:txBody>
      </p:sp>
      <p:sp>
        <p:nvSpPr>
          <p:cNvPr id="11" name="TextBox 10"/>
          <p:cNvSpPr txBox="1">
            <a:spLocks noChangeArrowheads="1"/>
          </p:cNvSpPr>
          <p:nvPr/>
        </p:nvSpPr>
        <p:spPr bwMode="auto">
          <a:xfrm>
            <a:off x="2843213" y="6015038"/>
            <a:ext cx="4913312" cy="3698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a:t>Quizfrage: Wo sollten wir anfangen zu reduzieren?</a:t>
            </a:r>
          </a:p>
        </p:txBody>
      </p:sp>
      <p:sp>
        <p:nvSpPr>
          <p:cNvPr id="114699" name="Textfeld 2"/>
          <p:cNvSpPr txBox="1">
            <a:spLocks noChangeArrowheads="1"/>
          </p:cNvSpPr>
          <p:nvPr/>
        </p:nvSpPr>
        <p:spPr bwMode="auto">
          <a:xfrm>
            <a:off x="4956175" y="6548438"/>
            <a:ext cx="4260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t>Datenquelle: Oxfam “Extreme Carbon Inequality”, 2015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xEl>
                                              <p:pRg st="8" end="8"/>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5" grpId="0" animBg="1"/>
      <p:bldP spid="8" grpId="0" animBg="1"/>
      <p:bldP spid="9" grpId="0" animBg="1"/>
      <p:bldP spid="12" grpId="0" animBg="1"/>
      <p:bldP spid="10" grpId="0"/>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el 1"/>
          <p:cNvSpPr>
            <a:spLocks noGrp="1"/>
          </p:cNvSpPr>
          <p:nvPr>
            <p:ph type="title"/>
          </p:nvPr>
        </p:nvSpPr>
        <p:spPr/>
        <p:txBody>
          <a:bodyPr/>
          <a:lstStyle/>
          <a:p>
            <a:r>
              <a:rPr lang="en-GB" altLang="x-none"/>
              <a:t>Fair play!?</a:t>
            </a:r>
          </a:p>
        </p:txBody>
      </p:sp>
      <p:pic>
        <p:nvPicPr>
          <p:cNvPr id="116738"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1138" y="350838"/>
            <a:ext cx="2582862" cy="51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Bild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5088" y="2249488"/>
            <a:ext cx="1624012"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Bild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03513" y="4429125"/>
            <a:ext cx="5349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feld 7"/>
          <p:cNvSpPr txBox="1">
            <a:spLocks noChangeArrowheads="1"/>
          </p:cNvSpPr>
          <p:nvPr/>
        </p:nvSpPr>
        <p:spPr bwMode="auto">
          <a:xfrm>
            <a:off x="192088" y="5410200"/>
            <a:ext cx="2374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CO</a:t>
            </a:r>
            <a:r>
              <a:rPr lang="en-GB" altLang="x-none" sz="2400" baseline="-25000"/>
              <a:t>2</a:t>
            </a:r>
            <a:r>
              <a:rPr lang="en-GB" altLang="x-none" sz="2400"/>
              <a:t>-Emissionen</a:t>
            </a:r>
          </a:p>
          <a:p>
            <a:pPr eaLnBrk="1" hangingPunct="1"/>
            <a:r>
              <a:rPr lang="en-GB" altLang="x-none" sz="2400"/>
              <a:t>pro Person 2013: </a:t>
            </a:r>
          </a:p>
        </p:txBody>
      </p:sp>
      <p:sp>
        <p:nvSpPr>
          <p:cNvPr id="116742" name="Textfeld 8"/>
          <p:cNvSpPr txBox="1">
            <a:spLocks noChangeArrowheads="1"/>
          </p:cNvSpPr>
          <p:nvPr/>
        </p:nvSpPr>
        <p:spPr bwMode="auto">
          <a:xfrm>
            <a:off x="2697163" y="5791200"/>
            <a:ext cx="7445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1,5 t</a:t>
            </a:r>
          </a:p>
        </p:txBody>
      </p:sp>
      <p:sp>
        <p:nvSpPr>
          <p:cNvPr id="116743" name="Textfeld 9"/>
          <p:cNvSpPr txBox="1">
            <a:spLocks noChangeArrowheads="1"/>
          </p:cNvSpPr>
          <p:nvPr/>
        </p:nvSpPr>
        <p:spPr bwMode="auto">
          <a:xfrm>
            <a:off x="5722938" y="5795963"/>
            <a:ext cx="512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9 t</a:t>
            </a:r>
          </a:p>
        </p:txBody>
      </p:sp>
      <p:sp>
        <p:nvSpPr>
          <p:cNvPr id="116744" name="Textfeld 10"/>
          <p:cNvSpPr txBox="1">
            <a:spLocks noChangeArrowheads="1"/>
          </p:cNvSpPr>
          <p:nvPr/>
        </p:nvSpPr>
        <p:spPr bwMode="auto">
          <a:xfrm>
            <a:off x="7539038" y="5791200"/>
            <a:ext cx="666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17 t</a:t>
            </a:r>
          </a:p>
        </p:txBody>
      </p:sp>
      <p:sp>
        <p:nvSpPr>
          <p:cNvPr id="116745" name="Textfeld 14"/>
          <p:cNvSpPr txBox="1">
            <a:spLocks noChangeArrowheads="1"/>
          </p:cNvSpPr>
          <p:nvPr/>
        </p:nvSpPr>
        <p:spPr bwMode="auto">
          <a:xfrm>
            <a:off x="22225" y="6486525"/>
            <a:ext cx="91614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A change of course 2017. </a:t>
            </a:r>
            <a:r>
              <a:rPr lang="en-GB" altLang="x-none">
                <a:hlinkClick r:id="rId4"/>
              </a:rPr>
              <a:t>https://www.boell.de/sites/default/files/change-of-course.pdf</a:t>
            </a:r>
            <a:endParaRPr lang="en-GB" altLang="x-none"/>
          </a:p>
        </p:txBody>
      </p:sp>
      <p:sp>
        <p:nvSpPr>
          <p:cNvPr id="116746" name="Textfeld 15"/>
          <p:cNvSpPr txBox="1">
            <a:spLocks noChangeArrowheads="1"/>
          </p:cNvSpPr>
          <p:nvPr/>
        </p:nvSpPr>
        <p:spPr bwMode="auto">
          <a:xfrm>
            <a:off x="2339975" y="3578225"/>
            <a:ext cx="11017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Indien</a:t>
            </a:r>
          </a:p>
        </p:txBody>
      </p:sp>
      <p:sp>
        <p:nvSpPr>
          <p:cNvPr id="116747" name="Textfeld 16"/>
          <p:cNvSpPr txBox="1">
            <a:spLocks noChangeArrowheads="1"/>
          </p:cNvSpPr>
          <p:nvPr/>
        </p:nvSpPr>
        <p:spPr bwMode="auto">
          <a:xfrm>
            <a:off x="4735513" y="1543050"/>
            <a:ext cx="200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Deutschland</a:t>
            </a:r>
          </a:p>
        </p:txBody>
      </p:sp>
      <p:sp>
        <p:nvSpPr>
          <p:cNvPr id="116748" name="Textfeld 17"/>
          <p:cNvSpPr txBox="1">
            <a:spLocks noChangeArrowheads="1"/>
          </p:cNvSpPr>
          <p:nvPr/>
        </p:nvSpPr>
        <p:spPr bwMode="auto">
          <a:xfrm>
            <a:off x="6719888" y="374650"/>
            <a:ext cx="787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USA</a:t>
            </a:r>
          </a:p>
        </p:txBody>
      </p:sp>
      <p:pic>
        <p:nvPicPr>
          <p:cNvPr id="116749" name="Bild 18"/>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44900" y="3257550"/>
            <a:ext cx="1131888"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50" name="Textfeld 19"/>
          <p:cNvSpPr txBox="1">
            <a:spLocks noChangeArrowheads="1"/>
          </p:cNvSpPr>
          <p:nvPr/>
        </p:nvSpPr>
        <p:spPr bwMode="auto">
          <a:xfrm>
            <a:off x="4033838" y="5791200"/>
            <a:ext cx="742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5,5 t</a:t>
            </a:r>
          </a:p>
        </p:txBody>
      </p:sp>
      <p:sp>
        <p:nvSpPr>
          <p:cNvPr id="116751" name="Textfeld 20"/>
          <p:cNvSpPr txBox="1">
            <a:spLocks noChangeArrowheads="1"/>
          </p:cNvSpPr>
          <p:nvPr/>
        </p:nvSpPr>
        <p:spPr bwMode="auto">
          <a:xfrm>
            <a:off x="3189288" y="2260600"/>
            <a:ext cx="2044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solidFill>
                  <a:srgbClr val="C00000"/>
                </a:solidFill>
              </a:rPr>
              <a:t>Globaler </a:t>
            </a:r>
          </a:p>
          <a:p>
            <a:pPr eaLnBrk="1" hangingPunct="1"/>
            <a:r>
              <a:rPr lang="en-GB" altLang="x-none" sz="2800">
                <a:solidFill>
                  <a:srgbClr val="C00000"/>
                </a:solidFill>
              </a:rPr>
              <a:t>Durchschnitt</a:t>
            </a:r>
          </a:p>
        </p:txBody>
      </p:sp>
      <p:cxnSp>
        <p:nvCxnSpPr>
          <p:cNvPr id="23" name="Gerade Verbindung 22"/>
          <p:cNvCxnSpPr/>
          <p:nvPr/>
        </p:nvCxnSpPr>
        <p:spPr>
          <a:xfrm>
            <a:off x="2563813" y="5494338"/>
            <a:ext cx="608012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6753" name="Textfeld 2"/>
          <p:cNvSpPr txBox="1">
            <a:spLocks noChangeArrowheads="1"/>
          </p:cNvSpPr>
          <p:nvPr/>
        </p:nvSpPr>
        <p:spPr bwMode="auto">
          <a:xfrm>
            <a:off x="406400" y="2359025"/>
            <a:ext cx="27480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rgbClr val="C00000"/>
                </a:solidFill>
              </a:rPr>
              <a:t>42 Gt : 7,7 Mrd. Menschen </a:t>
            </a:r>
          </a:p>
          <a:p>
            <a:pPr eaLnBrk="1" hangingPunct="1"/>
            <a:r>
              <a:rPr lang="en-GB" altLang="x-none">
                <a:solidFill>
                  <a:srgbClr val="C00000"/>
                </a:solidFill>
              </a:rPr>
              <a:t>= 5,5 t / Person</a:t>
            </a:r>
          </a:p>
        </p:txBody>
      </p:sp>
    </p:spTree>
    <p:extLst>
      <p:ext uri="{BB962C8B-B14F-4D97-AF65-F5344CB8AC3E}">
        <p14:creationId xmlns:p14="http://schemas.microsoft.com/office/powerpoint/2010/main" val="9700133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el 1"/>
          <p:cNvSpPr>
            <a:spLocks noGrp="1"/>
          </p:cNvSpPr>
          <p:nvPr>
            <p:ph type="title"/>
          </p:nvPr>
        </p:nvSpPr>
        <p:spPr>
          <a:xfrm>
            <a:off x="587375" y="212725"/>
            <a:ext cx="7886700" cy="1325563"/>
          </a:xfrm>
        </p:spPr>
        <p:txBody>
          <a:bodyPr/>
          <a:lstStyle/>
          <a:p>
            <a:r>
              <a:rPr lang="en-GB" altLang="x-none"/>
              <a:t>Große Transformation</a:t>
            </a:r>
          </a:p>
        </p:txBody>
      </p:sp>
      <p:pic>
        <p:nvPicPr>
          <p:cNvPr id="118786" name="Bild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75" y="1276350"/>
            <a:ext cx="3786188"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7113" y="1768475"/>
            <a:ext cx="33940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feld 5"/>
          <p:cNvSpPr txBox="1">
            <a:spLocks noChangeArrowheads="1"/>
          </p:cNvSpPr>
          <p:nvPr/>
        </p:nvSpPr>
        <p:spPr bwMode="auto">
          <a:xfrm>
            <a:off x="206375" y="6610350"/>
            <a:ext cx="8301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https://www.wbgu.de/de/publikationen/publikation/welt-im-wandel-gesellschaftsvertrag-fuer-eine-grosse-transformation</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el 1"/>
          <p:cNvSpPr>
            <a:spLocks noGrp="1"/>
          </p:cNvSpPr>
          <p:nvPr>
            <p:ph type="title"/>
          </p:nvPr>
        </p:nvSpPr>
        <p:spPr/>
        <p:txBody>
          <a:bodyPr/>
          <a:lstStyle/>
          <a:p>
            <a:r>
              <a:rPr lang="en-GB" altLang="x-none" sz="5400"/>
              <a:t>Umdenken!</a:t>
            </a:r>
          </a:p>
        </p:txBody>
      </p:sp>
      <p:sp>
        <p:nvSpPr>
          <p:cNvPr id="5" name="Ovale Legende 4"/>
          <p:cNvSpPr/>
          <p:nvPr/>
        </p:nvSpPr>
        <p:spPr>
          <a:xfrm>
            <a:off x="3611563" y="1477963"/>
            <a:ext cx="5249862" cy="3116262"/>
          </a:xfrm>
          <a:prstGeom prst="wedgeEllipseCallout">
            <a:avLst>
              <a:gd name="adj1" fmla="val -64463"/>
              <a:gd name="adj2" fmla="val 48037"/>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de-DE" sz="2800"/>
              <a:t>Probleme kann man niemals mit derselben </a:t>
            </a:r>
            <a:r>
              <a:rPr lang="de-DE" sz="4000"/>
              <a:t>Denkweise </a:t>
            </a:r>
          </a:p>
          <a:p>
            <a:pPr algn="ctr" eaLnBrk="1" fontAlgn="auto" hangingPunct="1">
              <a:spcBef>
                <a:spcPts val="0"/>
              </a:spcBef>
              <a:spcAft>
                <a:spcPts val="0"/>
              </a:spcAft>
              <a:defRPr/>
            </a:pPr>
            <a:r>
              <a:rPr lang="de-DE" sz="2800"/>
              <a:t>lösen, durch die sie entstanden sind.</a:t>
            </a:r>
            <a:endParaRPr lang="en-GB" sz="2800"/>
          </a:p>
        </p:txBody>
      </p:sp>
      <p:pic>
        <p:nvPicPr>
          <p:cNvPr id="120835" name="Bild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48050"/>
            <a:ext cx="2751138"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feld 6"/>
          <p:cNvSpPr txBox="1">
            <a:spLocks noChangeArrowheads="1"/>
          </p:cNvSpPr>
          <p:nvPr/>
        </p:nvSpPr>
        <p:spPr bwMode="auto">
          <a:xfrm>
            <a:off x="-6350" y="6488113"/>
            <a:ext cx="2757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solidFill>
              </a:rPr>
              <a:t>Albert Einstein (1879-1955)</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smtClean="0"/>
              <a:t>Planetary Health: Herausforderungen</a:t>
            </a:r>
            <a:endParaRPr lang="de-DE" sz="4000"/>
          </a:p>
        </p:txBody>
      </p:sp>
      <p:sp>
        <p:nvSpPr>
          <p:cNvPr id="3" name="Content Placeholder 2"/>
          <p:cNvSpPr>
            <a:spLocks noGrp="1"/>
          </p:cNvSpPr>
          <p:nvPr>
            <p:ph idx="1"/>
          </p:nvPr>
        </p:nvSpPr>
        <p:spPr>
          <a:xfrm>
            <a:off x="614356" y="2115922"/>
            <a:ext cx="4105396" cy="3862026"/>
          </a:xfrm>
        </p:spPr>
        <p:txBody>
          <a:bodyPr>
            <a:normAutofit/>
          </a:bodyPr>
          <a:lstStyle/>
          <a:p>
            <a:pPr marL="0" indent="0">
              <a:lnSpc>
                <a:spcPct val="100000"/>
              </a:lnSpc>
              <a:spcBef>
                <a:spcPts val="1350"/>
              </a:spcBef>
              <a:spcAft>
                <a:spcPts val="1800"/>
              </a:spcAft>
              <a:buNone/>
            </a:pPr>
            <a:r>
              <a:rPr lang="en-US" sz="2000"/>
              <a:t>(1) </a:t>
            </a:r>
            <a:r>
              <a:rPr lang="en-US" sz="2000" i="1"/>
              <a:t>Imagination challenge</a:t>
            </a:r>
            <a:r>
              <a:rPr lang="en-US" sz="2000"/>
              <a:t>: Beziehung von Mensch und Planet neu denken </a:t>
            </a:r>
            <a:endParaRPr lang="de-DE" sz="2000"/>
          </a:p>
          <a:p>
            <a:pPr marL="0" indent="0">
              <a:lnSpc>
                <a:spcPct val="100000"/>
              </a:lnSpc>
              <a:spcAft>
                <a:spcPts val="1800"/>
              </a:spcAft>
              <a:buNone/>
            </a:pPr>
            <a:r>
              <a:rPr lang="en-US" sz="2000">
                <a:solidFill>
                  <a:schemeClr val="bg1">
                    <a:lumMod val="65000"/>
                  </a:schemeClr>
                </a:solidFill>
              </a:rPr>
              <a:t>(2) </a:t>
            </a:r>
            <a:r>
              <a:rPr lang="de-DE" sz="2000" i="1">
                <a:solidFill>
                  <a:schemeClr val="bg1">
                    <a:lumMod val="65000"/>
                  </a:schemeClr>
                </a:solidFill>
              </a:rPr>
              <a:t>Knowledge challenge: </a:t>
            </a:r>
            <a:r>
              <a:rPr lang="en-US" sz="2000">
                <a:solidFill>
                  <a:schemeClr val="bg1">
                    <a:lumMod val="65000"/>
                  </a:schemeClr>
                </a:solidFill>
              </a:rPr>
              <a:t>Gesundheitsfolgen globaler Umweltveränderungen </a:t>
            </a:r>
            <a:r>
              <a:rPr lang="de-DE" sz="2000">
                <a:solidFill>
                  <a:schemeClr val="bg1">
                    <a:lumMod val="65000"/>
                  </a:schemeClr>
                </a:solidFill>
              </a:rPr>
              <a:t>verstehen </a:t>
            </a:r>
          </a:p>
          <a:p>
            <a:pPr marL="0" indent="0">
              <a:lnSpc>
                <a:spcPct val="100000"/>
              </a:lnSpc>
              <a:buNone/>
            </a:pPr>
            <a:r>
              <a:rPr lang="en-US" sz="2000">
                <a:solidFill>
                  <a:schemeClr val="bg1">
                    <a:lumMod val="65000"/>
                  </a:schemeClr>
                </a:solidFill>
              </a:rPr>
              <a:t>(3) </a:t>
            </a:r>
            <a:r>
              <a:rPr lang="de-DE" sz="2000" i="1">
                <a:solidFill>
                  <a:schemeClr val="bg1">
                    <a:lumMod val="65000"/>
                  </a:schemeClr>
                </a:solidFill>
              </a:rPr>
              <a:t>Implementation challenge: </a:t>
            </a:r>
            <a:r>
              <a:rPr lang="de-DE" sz="2000">
                <a:solidFill>
                  <a:schemeClr val="bg1">
                    <a:lumMod val="65000"/>
                  </a:schemeClr>
                </a:solidFill>
              </a:rPr>
              <a:t>Lösungsstrategien für einen umweltverträglichen Lebenstil entwickeln, umsetzen &amp; evaluieren</a:t>
            </a:r>
          </a:p>
        </p:txBody>
      </p:sp>
      <p:grpSp>
        <p:nvGrpSpPr>
          <p:cNvPr id="6" name="Gruppierung 5"/>
          <p:cNvGrpSpPr/>
          <p:nvPr/>
        </p:nvGrpSpPr>
        <p:grpSpPr>
          <a:xfrm>
            <a:off x="5014913" y="2489201"/>
            <a:ext cx="3366814" cy="3368674"/>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144103" y="2279650"/>
              <a:ext cx="2557312" cy="1605280"/>
              <a:chOff x="-202097" y="0"/>
              <a:chExt cx="2557312" cy="1605475"/>
            </a:xfrm>
          </p:grpSpPr>
          <p:sp>
            <p:nvSpPr>
              <p:cNvPr id="14" name="Textfeld 13"/>
              <p:cNvSpPr txBox="1"/>
              <p:nvPr/>
            </p:nvSpPr>
            <p:spPr>
              <a:xfrm>
                <a:off x="-202097" y="669976"/>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Mensch</a:t>
                </a:r>
                <a:endParaRPr lang="de-DE" sz="1200">
                  <a:effectLst/>
                  <a:ea typeface="Calibri" charset="0"/>
                  <a:cs typeface="Times New Roman" charset="0"/>
                </a:endParaRPr>
              </a:p>
            </p:txBody>
          </p:sp>
          <p:sp>
            <p:nvSpPr>
              <p:cNvPr id="15" name="Textfeld 14"/>
              <p:cNvSpPr txBox="1"/>
              <p:nvPr/>
            </p:nvSpPr>
            <p:spPr>
              <a:xfrm>
                <a:off x="1371600" y="663914"/>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ffectLst/>
                    <a:ea typeface="Calibri" charset="0"/>
                    <a:cs typeface="Times New Roman" charset="0"/>
                  </a:rPr>
                  <a:t>Umwelt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15528"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Textfeld 20"/>
          <p:cNvSpPr txBox="1"/>
          <p:nvPr/>
        </p:nvSpPr>
        <p:spPr>
          <a:xfrm>
            <a:off x="628650" y="6471721"/>
            <a:ext cx="6457793" cy="369332"/>
          </a:xfrm>
          <a:prstGeom prst="rect">
            <a:avLst/>
          </a:prstGeom>
          <a:noFill/>
        </p:spPr>
        <p:txBody>
          <a:bodyPr wrap="none" rtlCol="0">
            <a:spAutoFit/>
          </a:bodyPr>
          <a:lstStyle/>
          <a:p>
            <a:r>
              <a:rPr lang="en-GB"/>
              <a:t>Quelle: https://www.thelancet.com/commissions/planetary-health</a:t>
            </a:r>
          </a:p>
        </p:txBody>
      </p:sp>
    </p:spTree>
    <p:extLst>
      <p:ext uri="{BB962C8B-B14F-4D97-AF65-F5344CB8AC3E}">
        <p14:creationId xmlns:p14="http://schemas.microsoft.com/office/powerpoint/2010/main" val="19616970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273050"/>
            <a:ext cx="49149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Bild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Titel 6"/>
          <p:cNvSpPr>
            <a:spLocks noGrp="1"/>
          </p:cNvSpPr>
          <p:nvPr>
            <p:ph type="title"/>
          </p:nvPr>
        </p:nvSpPr>
        <p:spPr/>
        <p:txBody>
          <a:bodyPr/>
          <a:lstStyle/>
          <a:p>
            <a:pPr algn="ctr"/>
            <a:r>
              <a:rPr lang="en-GB" altLang="x-none"/>
              <a:t>Ethische Dimension</a:t>
            </a:r>
          </a:p>
        </p:txBody>
      </p:sp>
      <p:sp>
        <p:nvSpPr>
          <p:cNvPr id="126979" name="Textfeld 7"/>
          <p:cNvSpPr txBox="1">
            <a:spLocks noChangeArrowheads="1"/>
          </p:cNvSpPr>
          <p:nvPr/>
        </p:nvSpPr>
        <p:spPr bwMode="auto">
          <a:xfrm>
            <a:off x="5341938" y="2644775"/>
            <a:ext cx="22006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solidFill>
                  <a:schemeClr val="bg1"/>
                </a:solidFill>
              </a:rPr>
              <a:t>Werte?</a:t>
            </a:r>
          </a:p>
          <a:p>
            <a:pPr eaLnBrk="1" hangingPunct="1"/>
            <a:r>
              <a:rPr lang="en-GB" altLang="x-none" sz="2400">
                <a:solidFill>
                  <a:schemeClr val="bg1"/>
                </a:solidFill>
              </a:rPr>
              <a:t>Ausbeutung?</a:t>
            </a:r>
          </a:p>
          <a:p>
            <a:pPr eaLnBrk="1" hangingPunct="1"/>
            <a:r>
              <a:rPr lang="en-GB" altLang="x-none" sz="2400">
                <a:solidFill>
                  <a:schemeClr val="bg1"/>
                </a:solidFill>
              </a:rPr>
              <a:t>Verbundenheit?</a:t>
            </a:r>
          </a:p>
        </p:txBody>
      </p:sp>
      <p:sp>
        <p:nvSpPr>
          <p:cNvPr id="6" name="Textfeld 5"/>
          <p:cNvSpPr txBox="1"/>
          <p:nvPr/>
        </p:nvSpPr>
        <p:spPr>
          <a:xfrm>
            <a:off x="7542213" y="6581775"/>
            <a:ext cx="1754187"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bg1">
                    <a:lumMod val="75000"/>
                  </a:schemeClr>
                </a:solidFill>
                <a:latin typeface="+mn-lt"/>
              </a:rPr>
              <a:t>Quelle: Sabine Gabrysch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025" name="Gruppierung 9"/>
          <p:cNvGrpSpPr>
            <a:grpSpLocks noChangeAspect="1"/>
          </p:cNvGrpSpPr>
          <p:nvPr/>
        </p:nvGrpSpPr>
        <p:grpSpPr bwMode="auto">
          <a:xfrm>
            <a:off x="623888" y="330200"/>
            <a:ext cx="1801812" cy="2945745"/>
            <a:chOff x="737936" y="1626520"/>
            <a:chExt cx="3062166" cy="5005976"/>
          </a:xfrm>
        </p:grpSpPr>
        <p:pic>
          <p:nvPicPr>
            <p:cNvPr id="129036"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937" y="1626520"/>
              <a:ext cx="2818063" cy="4182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11"/>
            <p:cNvSpPr/>
            <p:nvPr/>
          </p:nvSpPr>
          <p:spPr>
            <a:xfrm>
              <a:off x="737936" y="5743340"/>
              <a:ext cx="3062166" cy="889156"/>
            </a:xfrm>
            <a:prstGeom prst="rect">
              <a:avLst/>
            </a:prstGeom>
          </p:spPr>
          <p:txBody>
            <a:bodyPr>
              <a:spAutoFit/>
            </a:bodyPr>
            <a:lstStyle/>
            <a:p>
              <a:pPr eaLnBrk="1" fontAlgn="auto" hangingPunct="1">
                <a:spcBef>
                  <a:spcPts val="0"/>
                </a:spcBef>
                <a:spcAft>
                  <a:spcPts val="0"/>
                </a:spcAft>
                <a:defRPr/>
              </a:pPr>
              <a:r>
                <a:rPr lang="en-GB" sz="1400">
                  <a:latin typeface="+mn-lt"/>
                </a:rPr>
                <a:t>Quelle: Deutsches Bundesarchiv</a:t>
              </a:r>
            </a:p>
          </p:txBody>
        </p:sp>
      </p:grpSp>
      <p:sp>
        <p:nvSpPr>
          <p:cNvPr id="129026" name="Rechteck 3"/>
          <p:cNvSpPr>
            <a:spLocks noChangeArrowheads="1"/>
          </p:cNvSpPr>
          <p:nvPr/>
        </p:nvSpPr>
        <p:spPr bwMode="auto">
          <a:xfrm>
            <a:off x="2425700" y="482600"/>
            <a:ext cx="4749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Albert Schweitzers </a:t>
            </a:r>
          </a:p>
          <a:p>
            <a:pPr eaLnBrk="1" hangingPunct="1"/>
            <a:r>
              <a:rPr lang="en-GB" altLang="x-none" sz="2400"/>
              <a:t>Ehrfurcht vor dem Leben:</a:t>
            </a:r>
          </a:p>
          <a:p>
            <a:pPr eaLnBrk="1" hangingPunct="1"/>
            <a:r>
              <a:rPr lang="en-GB" altLang="x-none" sz="2400"/>
              <a:t>“Ich bin Leben, </a:t>
            </a:r>
          </a:p>
          <a:p>
            <a:pPr eaLnBrk="1" hangingPunct="1"/>
            <a:r>
              <a:rPr lang="en-GB" altLang="x-none" sz="2400"/>
              <a:t>das leben will,</a:t>
            </a:r>
          </a:p>
          <a:p>
            <a:pPr eaLnBrk="1" hangingPunct="1"/>
            <a:r>
              <a:rPr lang="en-GB" altLang="x-none" sz="2400"/>
              <a:t>inmitten von Leben, </a:t>
            </a:r>
          </a:p>
          <a:p>
            <a:pPr eaLnBrk="1" hangingPunct="1"/>
            <a:r>
              <a:rPr lang="en-GB" altLang="x-none" sz="2400"/>
              <a:t>das leben will.”</a:t>
            </a:r>
          </a:p>
        </p:txBody>
      </p:sp>
      <p:pic>
        <p:nvPicPr>
          <p:cNvPr id="129027" name="Bild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56363" y="2838450"/>
            <a:ext cx="2501900" cy="385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9028" name="Gruppierung 17"/>
          <p:cNvGrpSpPr>
            <a:grpSpLocks/>
          </p:cNvGrpSpPr>
          <p:nvPr/>
        </p:nvGrpSpPr>
        <p:grpSpPr bwMode="auto">
          <a:xfrm>
            <a:off x="6991350" y="222250"/>
            <a:ext cx="1812925" cy="2208213"/>
            <a:chOff x="5022510" y="330479"/>
            <a:chExt cx="1813558" cy="2208274"/>
          </a:xfrm>
        </p:grpSpPr>
        <p:pic>
          <p:nvPicPr>
            <p:cNvPr id="129034" name="Bild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22510" y="330479"/>
              <a:ext cx="1813558" cy="220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5" name="Textfeld 14"/>
            <p:cNvSpPr txBox="1">
              <a:spLocks noChangeArrowheads="1"/>
            </p:cNvSpPr>
            <p:nvPr/>
          </p:nvSpPr>
          <p:spPr bwMode="auto">
            <a:xfrm rot="-5400000">
              <a:off x="6009048" y="1057558"/>
              <a:ext cx="13770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Pixabay</a:t>
              </a:r>
            </a:p>
          </p:txBody>
        </p:sp>
      </p:grpSp>
      <p:sp>
        <p:nvSpPr>
          <p:cNvPr id="129029" name="Textfeld 15"/>
          <p:cNvSpPr txBox="1">
            <a:spLocks noChangeArrowheads="1"/>
          </p:cNvSpPr>
          <p:nvPr/>
        </p:nvSpPr>
        <p:spPr bwMode="auto">
          <a:xfrm>
            <a:off x="6399213" y="2430463"/>
            <a:ext cx="2559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a:t>Papst Franziskus</a:t>
            </a:r>
          </a:p>
        </p:txBody>
      </p:sp>
      <p:sp>
        <p:nvSpPr>
          <p:cNvPr id="129030" name="Textfeld 16"/>
          <p:cNvSpPr txBox="1">
            <a:spLocks noChangeArrowheads="1"/>
          </p:cNvSpPr>
          <p:nvPr/>
        </p:nvSpPr>
        <p:spPr bwMode="auto">
          <a:xfrm>
            <a:off x="7380288" y="4398963"/>
            <a:ext cx="652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2015</a:t>
            </a:r>
          </a:p>
        </p:txBody>
      </p:sp>
      <p:pic>
        <p:nvPicPr>
          <p:cNvPr id="129031" name="Bild 1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025" y="3470275"/>
            <a:ext cx="247650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2" name="Textfeld 19"/>
          <p:cNvSpPr txBox="1">
            <a:spLocks noChangeArrowheads="1"/>
          </p:cNvSpPr>
          <p:nvPr/>
        </p:nvSpPr>
        <p:spPr bwMode="auto">
          <a:xfrm>
            <a:off x="200025" y="6386513"/>
            <a:ext cx="2389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Wikimedia, author: Christopher Michel</a:t>
            </a:r>
          </a:p>
        </p:txBody>
      </p:sp>
      <p:sp>
        <p:nvSpPr>
          <p:cNvPr id="129033" name="Textfeld 20"/>
          <p:cNvSpPr txBox="1">
            <a:spLocks noChangeArrowheads="1"/>
          </p:cNvSpPr>
          <p:nvPr/>
        </p:nvSpPr>
        <p:spPr bwMode="auto">
          <a:xfrm>
            <a:off x="2733675" y="4187825"/>
            <a:ext cx="29606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a:t>Der Dalai Lama:</a:t>
            </a:r>
          </a:p>
          <a:p>
            <a:pPr eaLnBrk="1" hangingPunct="1"/>
            <a:r>
              <a:rPr lang="en-GB" altLang="x-none" sz="2400"/>
              <a:t>“Liebe und Mitgefühl sind Notwendigkeiten, kein Luxus. Ohne sie kann die Mensch-</a:t>
            </a:r>
          </a:p>
          <a:p>
            <a:pPr eaLnBrk="1" hangingPunct="1"/>
            <a:r>
              <a:rPr lang="en-GB" altLang="x-none" sz="2400"/>
              <a:t>heit nicht überleben.”</a:t>
            </a:r>
          </a:p>
        </p:txBody>
      </p:sp>
    </p:spTree>
    <p:extLst>
      <p:ext uri="{BB962C8B-B14F-4D97-AF65-F5344CB8AC3E}">
        <p14:creationId xmlns:p14="http://schemas.microsoft.com/office/powerpoint/2010/main" val="210543444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el 1"/>
          <p:cNvSpPr>
            <a:spLocks noGrp="1"/>
          </p:cNvSpPr>
          <p:nvPr>
            <p:ph type="title"/>
          </p:nvPr>
        </p:nvSpPr>
        <p:spPr>
          <a:xfrm>
            <a:off x="1314450" y="279400"/>
            <a:ext cx="7388225" cy="889000"/>
          </a:xfrm>
        </p:spPr>
        <p:txBody>
          <a:bodyPr/>
          <a:lstStyle/>
          <a:p>
            <a:r>
              <a:rPr lang="en-GB" altLang="x-none"/>
              <a:t>Planetary Health Stammbaum </a:t>
            </a:r>
          </a:p>
        </p:txBody>
      </p:sp>
      <p:sp>
        <p:nvSpPr>
          <p:cNvPr id="3" name="Oval 2"/>
          <p:cNvSpPr/>
          <p:nvPr/>
        </p:nvSpPr>
        <p:spPr>
          <a:xfrm>
            <a:off x="3636963" y="3768725"/>
            <a:ext cx="1757362"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000" b="1"/>
              <a:t>Planetary Health</a:t>
            </a:r>
          </a:p>
        </p:txBody>
      </p:sp>
      <p:grpSp>
        <p:nvGrpSpPr>
          <p:cNvPr id="38" name="Gruppierung 37"/>
          <p:cNvGrpSpPr>
            <a:grpSpLocks/>
          </p:cNvGrpSpPr>
          <p:nvPr/>
        </p:nvGrpSpPr>
        <p:grpSpPr bwMode="auto">
          <a:xfrm>
            <a:off x="637989" y="1244826"/>
            <a:ext cx="3030725" cy="2787422"/>
            <a:chOff x="638045" y="1245538"/>
            <a:chExt cx="3030508" cy="2786565"/>
          </a:xfrm>
        </p:grpSpPr>
        <p:sp>
          <p:nvSpPr>
            <p:cNvPr id="4" name="Oval 3"/>
            <p:cNvSpPr/>
            <p:nvPr/>
          </p:nvSpPr>
          <p:spPr>
            <a:xfrm>
              <a:off x="1060992" y="2234909"/>
              <a:ext cx="2098525" cy="66495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InternationalHealth</a:t>
              </a:r>
            </a:p>
          </p:txBody>
        </p:sp>
        <p:sp>
          <p:nvSpPr>
            <p:cNvPr id="6" name="Oval 5"/>
            <p:cNvSpPr/>
            <p:nvPr/>
          </p:nvSpPr>
          <p:spPr>
            <a:xfrm>
              <a:off x="2371657" y="3132269"/>
              <a:ext cx="1212763" cy="66495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Global Health</a:t>
              </a:r>
            </a:p>
          </p:txBody>
        </p:sp>
        <p:sp>
          <p:nvSpPr>
            <p:cNvPr id="7" name="Oval 6"/>
            <p:cNvSpPr/>
            <p:nvPr/>
          </p:nvSpPr>
          <p:spPr>
            <a:xfrm>
              <a:off x="638045" y="1245538"/>
              <a:ext cx="1582625" cy="66495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Tropen- Medizin</a:t>
              </a:r>
            </a:p>
          </p:txBody>
        </p:sp>
        <p:sp>
          <p:nvSpPr>
            <p:cNvPr id="9" name="Pfeil nach unten 8"/>
            <p:cNvSpPr/>
            <p:nvPr/>
          </p:nvSpPr>
          <p:spPr>
            <a:xfrm rot="18793983">
              <a:off x="2275906" y="2982626"/>
              <a:ext cx="284075" cy="29049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Pfeil nach unten 9"/>
            <p:cNvSpPr/>
            <p:nvPr/>
          </p:nvSpPr>
          <p:spPr>
            <a:xfrm rot="19653736">
              <a:off x="1504490" y="1952501"/>
              <a:ext cx="290888" cy="301137"/>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1" name="Pfeil nach unten 10"/>
            <p:cNvSpPr/>
            <p:nvPr/>
          </p:nvSpPr>
          <p:spPr>
            <a:xfrm rot="18793983">
              <a:off x="3381269" y="3744820"/>
              <a:ext cx="284075" cy="290492"/>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42" name="Gruppierung 41"/>
          <p:cNvGrpSpPr>
            <a:grpSpLocks/>
          </p:cNvGrpSpPr>
          <p:nvPr/>
        </p:nvGrpSpPr>
        <p:grpSpPr bwMode="auto">
          <a:xfrm>
            <a:off x="690376" y="4343400"/>
            <a:ext cx="3302186" cy="2425699"/>
            <a:chOff x="689918" y="4342769"/>
            <a:chExt cx="3302542" cy="2427044"/>
          </a:xfrm>
        </p:grpSpPr>
        <p:sp>
          <p:nvSpPr>
            <p:cNvPr id="22" name="Pfeil nach unten 21"/>
            <p:cNvSpPr/>
            <p:nvPr/>
          </p:nvSpPr>
          <p:spPr>
            <a:xfrm rot="14109338">
              <a:off x="3133446" y="4304948"/>
              <a:ext cx="373270" cy="1344758"/>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3" name="Pfeil nach unten 22"/>
            <p:cNvSpPr/>
            <p:nvPr/>
          </p:nvSpPr>
          <p:spPr>
            <a:xfrm rot="15251634">
              <a:off x="2802417" y="3856231"/>
              <a:ext cx="373270" cy="1346345"/>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4" name="Pfeil nach unten 23"/>
            <p:cNvSpPr/>
            <p:nvPr/>
          </p:nvSpPr>
          <p:spPr>
            <a:xfrm rot="13129476">
              <a:off x="3595542" y="4623912"/>
              <a:ext cx="373102" cy="1343769"/>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5" name="Oval 24"/>
            <p:cNvSpPr/>
            <p:nvPr/>
          </p:nvSpPr>
          <p:spPr>
            <a:xfrm>
              <a:off x="689918" y="4378507"/>
              <a:ext cx="1593927" cy="665531"/>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System- theorie</a:t>
              </a:r>
            </a:p>
          </p:txBody>
        </p:sp>
        <p:sp>
          <p:nvSpPr>
            <p:cNvPr id="26" name="Oval 25"/>
            <p:cNvSpPr/>
            <p:nvPr/>
          </p:nvSpPr>
          <p:spPr>
            <a:xfrm>
              <a:off x="1750669" y="5873967"/>
              <a:ext cx="1821058" cy="89584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Erd- wissen-schaften</a:t>
              </a:r>
            </a:p>
          </p:txBody>
        </p:sp>
        <p:sp>
          <p:nvSpPr>
            <p:cNvPr id="27" name="Oval 26"/>
            <p:cNvSpPr/>
            <p:nvPr/>
          </p:nvSpPr>
          <p:spPr>
            <a:xfrm>
              <a:off x="1191571" y="5165549"/>
              <a:ext cx="1470422" cy="66553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Ökologie</a:t>
              </a:r>
            </a:p>
          </p:txBody>
        </p:sp>
      </p:grpSp>
      <p:grpSp>
        <p:nvGrpSpPr>
          <p:cNvPr id="40" name="Gruppierung 39"/>
          <p:cNvGrpSpPr>
            <a:grpSpLocks/>
          </p:cNvGrpSpPr>
          <p:nvPr/>
        </p:nvGrpSpPr>
        <p:grpSpPr bwMode="auto">
          <a:xfrm>
            <a:off x="5102225" y="4629150"/>
            <a:ext cx="3756025" cy="2139950"/>
            <a:chOff x="5101617" y="4628986"/>
            <a:chExt cx="3756188" cy="2140828"/>
          </a:xfrm>
        </p:grpSpPr>
        <p:sp>
          <p:nvSpPr>
            <p:cNvPr id="28" name="Oval 27"/>
            <p:cNvSpPr/>
            <p:nvPr/>
          </p:nvSpPr>
          <p:spPr>
            <a:xfrm>
              <a:off x="7036864" y="4736980"/>
              <a:ext cx="1820941" cy="6654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solidFill>
                    <a:schemeClr val="tx1"/>
                  </a:solidFill>
                </a:rPr>
                <a:t>Präventiv- Medizin</a:t>
              </a:r>
            </a:p>
          </p:txBody>
        </p:sp>
        <p:sp>
          <p:nvSpPr>
            <p:cNvPr id="30" name="Oval 29"/>
            <p:cNvSpPr/>
            <p:nvPr/>
          </p:nvSpPr>
          <p:spPr>
            <a:xfrm>
              <a:off x="6033520" y="5458001"/>
              <a:ext cx="2824285" cy="6654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solidFill>
                    <a:schemeClr val="tx1"/>
                  </a:solidFill>
                </a:rPr>
                <a:t>“Upstreamism”</a:t>
              </a:r>
            </a:p>
            <a:p>
              <a:pPr algn="ctr" eaLnBrk="1" fontAlgn="auto" hangingPunct="1">
                <a:spcBef>
                  <a:spcPts val="0"/>
                </a:spcBef>
                <a:spcAft>
                  <a:spcPts val="0"/>
                </a:spcAft>
                <a:defRPr/>
              </a:pPr>
              <a:r>
                <a:rPr lang="en-GB" b="1">
                  <a:solidFill>
                    <a:schemeClr val="tx1"/>
                  </a:solidFill>
                </a:rPr>
                <a:t>(Public Health 3.0)</a:t>
              </a:r>
            </a:p>
          </p:txBody>
        </p:sp>
        <p:sp>
          <p:nvSpPr>
            <p:cNvPr id="31" name="Oval 30"/>
            <p:cNvSpPr/>
            <p:nvPr/>
          </p:nvSpPr>
          <p:spPr>
            <a:xfrm>
              <a:off x="5568362" y="6104379"/>
              <a:ext cx="1574868" cy="6654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solidFill>
                    <a:schemeClr val="tx1"/>
                  </a:solidFill>
                </a:rPr>
                <a:t>Sozial- </a:t>
              </a:r>
            </a:p>
            <a:p>
              <a:pPr algn="ctr" eaLnBrk="1" fontAlgn="auto" hangingPunct="1">
                <a:spcBef>
                  <a:spcPts val="0"/>
                </a:spcBef>
                <a:spcAft>
                  <a:spcPts val="0"/>
                </a:spcAft>
                <a:defRPr/>
              </a:pPr>
              <a:r>
                <a:rPr lang="en-GB" b="1">
                  <a:solidFill>
                    <a:schemeClr val="tx1"/>
                  </a:solidFill>
                </a:rPr>
                <a:t>Medizin</a:t>
              </a:r>
            </a:p>
          </p:txBody>
        </p:sp>
        <p:sp>
          <p:nvSpPr>
            <p:cNvPr id="33" name="Pfeil nach unten 32"/>
            <p:cNvSpPr/>
            <p:nvPr/>
          </p:nvSpPr>
          <p:spPr>
            <a:xfrm rot="6368389">
              <a:off x="5896920" y="3911474"/>
              <a:ext cx="373216" cy="1808240"/>
            </a:xfrm>
            <a:prstGeom prst="down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4" name="Pfeil nach unten 33"/>
            <p:cNvSpPr/>
            <p:nvPr/>
          </p:nvSpPr>
          <p:spPr>
            <a:xfrm rot="9073957">
              <a:off x="5152419" y="4643280"/>
              <a:ext cx="374666" cy="1581799"/>
            </a:xfrm>
            <a:prstGeom prst="down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5" name="Pfeil nach unten 34"/>
            <p:cNvSpPr/>
            <p:nvPr/>
          </p:nvSpPr>
          <p:spPr>
            <a:xfrm rot="7908053">
              <a:off x="5530986" y="4576009"/>
              <a:ext cx="373215" cy="1231953"/>
            </a:xfrm>
            <a:prstGeom prst="downArrow">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41" name="Gruppierung 40"/>
          <p:cNvGrpSpPr>
            <a:grpSpLocks/>
          </p:cNvGrpSpPr>
          <p:nvPr/>
        </p:nvGrpSpPr>
        <p:grpSpPr bwMode="auto">
          <a:xfrm>
            <a:off x="3908425" y="4722813"/>
            <a:ext cx="1381125" cy="2089150"/>
            <a:chOff x="3908438" y="4737180"/>
            <a:chExt cx="1380853" cy="2089110"/>
          </a:xfrm>
        </p:grpSpPr>
        <p:sp>
          <p:nvSpPr>
            <p:cNvPr id="29" name="Oval 28"/>
            <p:cNvSpPr/>
            <p:nvPr/>
          </p:nvSpPr>
          <p:spPr>
            <a:xfrm>
              <a:off x="3908438" y="6161140"/>
              <a:ext cx="1380853" cy="66515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Ethik</a:t>
              </a:r>
            </a:p>
          </p:txBody>
        </p:sp>
        <p:sp>
          <p:nvSpPr>
            <p:cNvPr id="36" name="Pfeil nach unten 35"/>
            <p:cNvSpPr/>
            <p:nvPr/>
          </p:nvSpPr>
          <p:spPr>
            <a:xfrm rot="10800000">
              <a:off x="4459193" y="4737180"/>
              <a:ext cx="374576" cy="134299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grpSp>
        <p:nvGrpSpPr>
          <p:cNvPr id="5" name="Gruppierung 4"/>
          <p:cNvGrpSpPr>
            <a:grpSpLocks/>
          </p:cNvGrpSpPr>
          <p:nvPr/>
        </p:nvGrpSpPr>
        <p:grpSpPr bwMode="auto">
          <a:xfrm>
            <a:off x="2844800" y="1395413"/>
            <a:ext cx="5967413" cy="3222625"/>
            <a:chOff x="2844244" y="1395260"/>
            <a:chExt cx="5968504" cy="3222662"/>
          </a:xfrm>
        </p:grpSpPr>
        <p:grpSp>
          <p:nvGrpSpPr>
            <p:cNvPr id="16393" name="Gruppierung 38"/>
            <p:cNvGrpSpPr>
              <a:grpSpLocks/>
            </p:cNvGrpSpPr>
            <p:nvPr/>
          </p:nvGrpSpPr>
          <p:grpSpPr bwMode="auto">
            <a:xfrm>
              <a:off x="3908438" y="1443670"/>
              <a:ext cx="4904310" cy="3174252"/>
              <a:chOff x="3908438" y="1443670"/>
              <a:chExt cx="4904310" cy="3174252"/>
            </a:xfrm>
          </p:grpSpPr>
          <p:sp>
            <p:nvSpPr>
              <p:cNvPr id="12" name="Oval 11"/>
              <p:cNvSpPr/>
              <p:nvPr/>
            </p:nvSpPr>
            <p:spPr>
              <a:xfrm>
                <a:off x="5394235" y="1442886"/>
                <a:ext cx="1735455" cy="66517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OneHealth</a:t>
                </a:r>
              </a:p>
            </p:txBody>
          </p:sp>
          <p:sp>
            <p:nvSpPr>
              <p:cNvPr id="13" name="Oval 12"/>
              <p:cNvSpPr/>
              <p:nvPr/>
            </p:nvSpPr>
            <p:spPr>
              <a:xfrm>
                <a:off x="3908064" y="2014392"/>
                <a:ext cx="1692584" cy="66517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GeoHealth</a:t>
                </a:r>
              </a:p>
            </p:txBody>
          </p:sp>
          <p:sp>
            <p:nvSpPr>
              <p:cNvPr id="14" name="Oval 13"/>
              <p:cNvSpPr/>
              <p:nvPr/>
            </p:nvSpPr>
            <p:spPr>
              <a:xfrm>
                <a:off x="6419948" y="2035030"/>
                <a:ext cx="2121288" cy="66517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Conservation Medicine</a:t>
                </a:r>
              </a:p>
            </p:txBody>
          </p:sp>
          <p:sp>
            <p:nvSpPr>
              <p:cNvPr id="15" name="Oval 14"/>
              <p:cNvSpPr/>
              <p:nvPr/>
            </p:nvSpPr>
            <p:spPr>
              <a:xfrm>
                <a:off x="6591429" y="2847839"/>
                <a:ext cx="1717989" cy="665171"/>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EcoHealth</a:t>
                </a:r>
              </a:p>
            </p:txBody>
          </p:sp>
          <p:sp>
            <p:nvSpPr>
              <p:cNvPr id="16" name="Pfeil nach unten 15"/>
              <p:cNvSpPr/>
              <p:nvPr/>
            </p:nvSpPr>
            <p:spPr>
              <a:xfrm rot="250837">
                <a:off x="4563822" y="2746238"/>
                <a:ext cx="374718" cy="911235"/>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7" name="Pfeil nach unten 16"/>
              <p:cNvSpPr/>
              <p:nvPr/>
            </p:nvSpPr>
            <p:spPr>
              <a:xfrm rot="1777927">
                <a:off x="5265625" y="2117581"/>
                <a:ext cx="360428" cy="1741508"/>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8" name="Pfeil nach unten 17"/>
              <p:cNvSpPr/>
              <p:nvPr/>
            </p:nvSpPr>
            <p:spPr>
              <a:xfrm rot="3326610">
                <a:off x="5788040" y="3050926"/>
                <a:ext cx="368304" cy="134962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9" name="Pfeil nach unten 18"/>
              <p:cNvSpPr/>
              <p:nvPr/>
            </p:nvSpPr>
            <p:spPr>
              <a:xfrm rot="2572224">
                <a:off x="5729260" y="2344596"/>
                <a:ext cx="374718" cy="1754207"/>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20" name="Oval 19"/>
              <p:cNvSpPr/>
              <p:nvPr/>
            </p:nvSpPr>
            <p:spPr>
              <a:xfrm>
                <a:off x="6759735" y="3582860"/>
                <a:ext cx="2053013" cy="1035062"/>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Klimawandelund Gesundheit</a:t>
                </a:r>
              </a:p>
            </p:txBody>
          </p:sp>
          <p:sp>
            <p:nvSpPr>
              <p:cNvPr id="21" name="Pfeil nach unten 20"/>
              <p:cNvSpPr/>
              <p:nvPr/>
            </p:nvSpPr>
            <p:spPr>
              <a:xfrm rot="4943751">
                <a:off x="5899186" y="3570044"/>
                <a:ext cx="373066" cy="1344859"/>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43" name="Oval 42"/>
            <p:cNvSpPr/>
            <p:nvPr/>
          </p:nvSpPr>
          <p:spPr>
            <a:xfrm>
              <a:off x="2844244" y="1395260"/>
              <a:ext cx="1692584" cy="66517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t>Human-ökologie</a:t>
              </a:r>
            </a:p>
          </p:txBody>
        </p:sp>
        <p:sp>
          <p:nvSpPr>
            <p:cNvPr id="44" name="Pfeil nach unten 43"/>
            <p:cNvSpPr/>
            <p:nvPr/>
          </p:nvSpPr>
          <p:spPr>
            <a:xfrm rot="20391893">
              <a:off x="3795331" y="2127105"/>
              <a:ext cx="373130" cy="1617682"/>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sp>
        <p:nvSpPr>
          <p:cNvPr id="45" name="Textfeld 7"/>
          <p:cNvSpPr txBox="1">
            <a:spLocks noChangeArrowheads="1"/>
          </p:cNvSpPr>
          <p:nvPr/>
        </p:nvSpPr>
        <p:spPr bwMode="auto">
          <a:xfrm rot="16200000">
            <a:off x="-3038324" y="3128060"/>
            <a:ext cx="67065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nach Frumkin 2017: “What is planetary health and Why Now”</a:t>
            </a:r>
          </a:p>
          <a:p>
            <a:pPr eaLnBrk="1" hangingPunct="1"/>
            <a:r>
              <a:rPr lang="en-GB" altLang="x-none">
                <a:hlinkClick r:id="rId3"/>
              </a:rPr>
              <a:t>https://planetaryhealthannualmeeting.org/2017-inaugural-meeting/</a:t>
            </a:r>
            <a:r>
              <a:rPr lang="en-GB" altLang="x-none"/>
              <a:t> </a:t>
            </a:r>
          </a:p>
        </p:txBody>
      </p:sp>
    </p:spTree>
    <p:extLst>
      <p:ext uri="{BB962C8B-B14F-4D97-AF65-F5344CB8AC3E}">
        <p14:creationId xmlns:p14="http://schemas.microsoft.com/office/powerpoint/2010/main" val="158644377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Bild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5438" y="134938"/>
            <a:ext cx="35671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4" name="Titel 1"/>
          <p:cNvSpPr>
            <a:spLocks noGrp="1"/>
          </p:cNvSpPr>
          <p:nvPr>
            <p:ph type="title"/>
          </p:nvPr>
        </p:nvSpPr>
        <p:spPr>
          <a:xfrm>
            <a:off x="628650" y="365125"/>
            <a:ext cx="4591050" cy="993775"/>
          </a:xfrm>
        </p:spPr>
        <p:txBody>
          <a:bodyPr/>
          <a:lstStyle/>
          <a:p>
            <a:r>
              <a:rPr lang="en-GB" altLang="x-none"/>
              <a:t>Uralte Weisheit</a:t>
            </a:r>
            <a:r>
              <a:rPr lang="is-IS" altLang="x-none"/>
              <a:t>…</a:t>
            </a:r>
            <a:endParaRPr lang="en-GB" altLang="x-none"/>
          </a:p>
        </p:txBody>
      </p:sp>
      <p:pic>
        <p:nvPicPr>
          <p:cNvPr id="131075" name="Bild 3"/>
          <p:cNvPicPr>
            <a:picLocks noChangeAspect="1"/>
          </p:cNvPicPr>
          <p:nvPr/>
        </p:nvPicPr>
        <p:blipFill>
          <a:blip r:embed="rId4">
            <a:extLst>
              <a:ext uri="{28A0092B-C50C-407E-A947-70E740481C1C}">
                <a14:useLocalDpi xmlns:a14="http://schemas.microsoft.com/office/drawing/2010/main" val="0"/>
              </a:ext>
            </a:extLst>
          </a:blip>
          <a:srcRect r="12196"/>
          <a:stretch>
            <a:fillRect/>
          </a:stretch>
        </p:blipFill>
        <p:spPr bwMode="auto">
          <a:xfrm>
            <a:off x="4378325" y="3198813"/>
            <a:ext cx="461962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Bild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300" y="3921125"/>
            <a:ext cx="4186238"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Bild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8300" y="1562100"/>
            <a:ext cx="5037138"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feld 7"/>
          <p:cNvSpPr txBox="1">
            <a:spLocks noChangeArrowheads="1"/>
          </p:cNvSpPr>
          <p:nvPr/>
        </p:nvSpPr>
        <p:spPr bwMode="auto">
          <a:xfrm>
            <a:off x="410948" y="6337856"/>
            <a:ext cx="1745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lumMod val="95000"/>
                  </a:schemeClr>
                </a:solidFill>
              </a:rPr>
              <a:t>Quellen: Pixabay</a:t>
            </a:r>
          </a:p>
        </p:txBody>
      </p:sp>
      <p:sp>
        <p:nvSpPr>
          <p:cNvPr id="8" name="Inhaltsplatzhalter 7"/>
          <p:cNvSpPr>
            <a:spLocks noGrp="1"/>
          </p:cNvSpPr>
          <p:nvPr>
            <p:ph sz="half" idx="4294967295"/>
          </p:nvPr>
        </p:nvSpPr>
        <p:spPr>
          <a:xfrm>
            <a:off x="2810668" y="1833563"/>
            <a:ext cx="3965576" cy="4287837"/>
          </a:xfrm>
          <a:prstGeom prst="rect">
            <a:avLst/>
          </a:prstGeom>
          <a:solidFill>
            <a:schemeClr val="accent4">
              <a:lumMod val="20000"/>
              <a:lumOff val="80000"/>
              <a:alpha val="71000"/>
            </a:schemeClr>
          </a:solidFill>
        </p:spPr>
        <p:txBody>
          <a:bodyPr>
            <a:normAutofit/>
          </a:bodyPr>
          <a:lstStyle/>
          <a:p>
            <a:pPr marL="0" lvl="0" indent="0" defTabSz="914400">
              <a:lnSpc>
                <a:spcPct val="100000"/>
              </a:lnSpc>
              <a:spcBef>
                <a:spcPts val="0"/>
              </a:spcBef>
              <a:buNone/>
            </a:pPr>
            <a:r>
              <a:rPr lang="en-GB" sz="2400"/>
              <a:t>“Die Erde gehört nicht den Menschen, der Mensch gehört zur Erde. Alles ist miteinander verbunden. (</a:t>
            </a:r>
            <a:r>
              <a:rPr lang="is-IS" sz="2400"/>
              <a:t>…)</a:t>
            </a:r>
          </a:p>
          <a:p>
            <a:pPr marL="0" lvl="0" indent="0" defTabSz="914400">
              <a:lnSpc>
                <a:spcPct val="100000"/>
              </a:lnSpc>
              <a:spcBef>
                <a:spcPts val="0"/>
              </a:spcBef>
              <a:buNone/>
            </a:pPr>
            <a:endParaRPr lang="en-GB" sz="1800"/>
          </a:p>
          <a:p>
            <a:pPr marL="0" lvl="0" indent="0" defTabSz="914400">
              <a:lnSpc>
                <a:spcPct val="100000"/>
              </a:lnSpc>
              <a:spcBef>
                <a:spcPts val="0"/>
              </a:spcBef>
              <a:buNone/>
            </a:pPr>
            <a:r>
              <a:rPr lang="en-GB" sz="2400"/>
              <a:t>Der Mensch schuf nicht das Gewebe des Lebens, er ist darin nur eine Faser. Was immer ihr dem Gewebe antut, das tut ihr euch selbst an.”</a:t>
            </a:r>
          </a:p>
          <a:p>
            <a:pPr marL="0" lvl="0" indent="0" defTabSz="914400">
              <a:lnSpc>
                <a:spcPct val="100000"/>
              </a:lnSpc>
              <a:spcBef>
                <a:spcPts val="0"/>
              </a:spcBef>
              <a:buNone/>
            </a:pPr>
            <a:endParaRPr lang="en-GB" sz="2400"/>
          </a:p>
          <a:p>
            <a:pPr marL="0" indent="0" defTabSz="914400">
              <a:lnSpc>
                <a:spcPct val="100000"/>
              </a:lnSpc>
              <a:spcBef>
                <a:spcPts val="0"/>
              </a:spcBef>
              <a:buNone/>
            </a:pPr>
            <a:r>
              <a:rPr lang="en-GB" sz="1600"/>
              <a:t>Quelle: Rede des Häuptling Seattle, 1854</a:t>
            </a:r>
          </a:p>
        </p:txBody>
      </p:sp>
      <p:sp>
        <p:nvSpPr>
          <p:cNvPr id="9" name="Textfeld 7"/>
          <p:cNvSpPr txBox="1">
            <a:spLocks noChangeArrowheads="1"/>
          </p:cNvSpPr>
          <p:nvPr/>
        </p:nvSpPr>
        <p:spPr bwMode="auto">
          <a:xfrm>
            <a:off x="6531762" y="6367464"/>
            <a:ext cx="2466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lumMod val="65000"/>
                  </a:schemeClr>
                </a:solidFill>
              </a:rPr>
              <a:t>Quelle: Sabine Gabrysch</a:t>
            </a: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0" y="0"/>
            <a:ext cx="5967663"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p:cNvSpPr>
            <a:spLocks noGrp="1"/>
          </p:cNvSpPr>
          <p:nvPr>
            <p:ph type="title"/>
          </p:nvPr>
        </p:nvSpPr>
        <p:spPr>
          <a:xfrm>
            <a:off x="756987" y="2097673"/>
            <a:ext cx="7886700" cy="1325563"/>
          </a:xfrm>
        </p:spPr>
        <p:txBody>
          <a:bodyPr>
            <a:noAutofit/>
          </a:bodyPr>
          <a:lstStyle/>
          <a:p>
            <a:r>
              <a:rPr lang="en-GB" sz="9600" b="1">
                <a:solidFill>
                  <a:schemeClr val="bg1"/>
                </a:solidFill>
              </a:rPr>
              <a:t>Menschen</a:t>
            </a:r>
            <a:r>
              <a:rPr lang="en-GB" sz="9600" b="1"/>
              <a:t>bild</a:t>
            </a:r>
          </a:p>
        </p:txBody>
      </p:sp>
    </p:spTree>
    <p:extLst>
      <p:ext uri="{BB962C8B-B14F-4D97-AF65-F5344CB8AC3E}">
        <p14:creationId xmlns:p14="http://schemas.microsoft.com/office/powerpoint/2010/main" val="1226038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1703763"/>
            <a:ext cx="4152900" cy="4986597"/>
          </a:xfrm>
          <a:prstGeom prst="rect">
            <a:avLst/>
          </a:prstGeom>
        </p:spPr>
      </p:pic>
      <p:sp>
        <p:nvSpPr>
          <p:cNvPr id="8" name="Titel 7"/>
          <p:cNvSpPr>
            <a:spLocks noGrp="1"/>
          </p:cNvSpPr>
          <p:nvPr>
            <p:ph type="title"/>
          </p:nvPr>
        </p:nvSpPr>
        <p:spPr>
          <a:xfrm>
            <a:off x="628650" y="0"/>
            <a:ext cx="7886700" cy="1690689"/>
          </a:xfrm>
        </p:spPr>
        <p:txBody>
          <a:bodyPr/>
          <a:lstStyle/>
          <a:p>
            <a:pPr algn="ctr"/>
            <a:r>
              <a:rPr lang="en-GB"/>
              <a:t>Kampf der zwei Wölfe im Inneren</a:t>
            </a:r>
          </a:p>
        </p:txBody>
      </p:sp>
      <p:sp>
        <p:nvSpPr>
          <p:cNvPr id="10" name="Rechteck 9"/>
          <p:cNvSpPr/>
          <p:nvPr/>
        </p:nvSpPr>
        <p:spPr>
          <a:xfrm>
            <a:off x="4572000" y="1569720"/>
            <a:ext cx="4572000" cy="5288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106" y="1714025"/>
            <a:ext cx="4163788" cy="4999670"/>
          </a:xfrm>
          <a:prstGeom prst="rect">
            <a:avLst/>
          </a:prstGeom>
        </p:spPr>
      </p:pic>
      <p:sp>
        <p:nvSpPr>
          <p:cNvPr id="11" name="Textfeld 10"/>
          <p:cNvSpPr txBox="1"/>
          <p:nvPr/>
        </p:nvSpPr>
        <p:spPr>
          <a:xfrm>
            <a:off x="3103586" y="2925690"/>
            <a:ext cx="779381" cy="1200329"/>
          </a:xfrm>
          <a:prstGeom prst="rect">
            <a:avLst/>
          </a:prstGeom>
          <a:noFill/>
        </p:spPr>
        <p:txBody>
          <a:bodyPr wrap="none" rtlCol="0">
            <a:spAutoFit/>
          </a:bodyPr>
          <a:lstStyle/>
          <a:p>
            <a:r>
              <a:rPr lang="en-GB" sz="2400">
                <a:solidFill>
                  <a:schemeClr val="bg1"/>
                </a:solidFill>
              </a:rPr>
              <a:t>Hass</a:t>
            </a:r>
          </a:p>
          <a:p>
            <a:r>
              <a:rPr lang="en-GB" sz="2400">
                <a:solidFill>
                  <a:schemeClr val="bg1"/>
                </a:solidFill>
              </a:rPr>
              <a:t>Neid</a:t>
            </a:r>
          </a:p>
          <a:p>
            <a:r>
              <a:rPr lang="en-GB" sz="2400">
                <a:solidFill>
                  <a:schemeClr val="bg1"/>
                </a:solidFill>
              </a:rPr>
              <a:t>Gier </a:t>
            </a:r>
          </a:p>
        </p:txBody>
      </p:sp>
      <p:sp>
        <p:nvSpPr>
          <p:cNvPr id="12" name="Textfeld 11"/>
          <p:cNvSpPr txBox="1"/>
          <p:nvPr/>
        </p:nvSpPr>
        <p:spPr>
          <a:xfrm>
            <a:off x="1600998" y="3971644"/>
            <a:ext cx="1357808" cy="1569660"/>
          </a:xfrm>
          <a:prstGeom prst="rect">
            <a:avLst/>
          </a:prstGeom>
          <a:noFill/>
        </p:spPr>
        <p:txBody>
          <a:bodyPr wrap="none" rtlCol="0">
            <a:spAutoFit/>
          </a:bodyPr>
          <a:lstStyle/>
          <a:p>
            <a:r>
              <a:rPr lang="en-GB" sz="2400">
                <a:solidFill>
                  <a:schemeClr val="bg1"/>
                </a:solidFill>
              </a:rPr>
              <a:t>Arroganz</a:t>
            </a:r>
          </a:p>
          <a:p>
            <a:r>
              <a:rPr lang="en-GB" sz="2400">
                <a:solidFill>
                  <a:schemeClr val="bg1"/>
                </a:solidFill>
              </a:rPr>
              <a:t>Egoismus</a:t>
            </a:r>
          </a:p>
          <a:p>
            <a:r>
              <a:rPr lang="en-GB" sz="2400">
                <a:solidFill>
                  <a:schemeClr val="bg1"/>
                </a:solidFill>
              </a:rPr>
              <a:t>Ärger</a:t>
            </a:r>
          </a:p>
          <a:p>
            <a:endParaRPr lang="en-GB" sz="2400">
              <a:solidFill>
                <a:schemeClr val="bg1"/>
              </a:solidFill>
            </a:endParaRPr>
          </a:p>
        </p:txBody>
      </p:sp>
      <p:sp>
        <p:nvSpPr>
          <p:cNvPr id="13" name="Textfeld 12"/>
          <p:cNvSpPr txBox="1"/>
          <p:nvPr/>
        </p:nvSpPr>
        <p:spPr>
          <a:xfrm>
            <a:off x="5013528" y="3018024"/>
            <a:ext cx="1900585" cy="1200329"/>
          </a:xfrm>
          <a:prstGeom prst="rect">
            <a:avLst/>
          </a:prstGeom>
          <a:noFill/>
        </p:spPr>
        <p:txBody>
          <a:bodyPr wrap="none" rtlCol="0">
            <a:spAutoFit/>
          </a:bodyPr>
          <a:lstStyle/>
          <a:p>
            <a:r>
              <a:rPr lang="en-GB" sz="2400"/>
              <a:t>Liebe</a:t>
            </a:r>
          </a:p>
          <a:p>
            <a:r>
              <a:rPr lang="en-GB" sz="2400"/>
              <a:t>Freude</a:t>
            </a:r>
          </a:p>
          <a:p>
            <a:r>
              <a:rPr lang="en-GB" sz="2400"/>
              <a:t>Großzügigkeit</a:t>
            </a:r>
          </a:p>
        </p:txBody>
      </p:sp>
      <p:sp>
        <p:nvSpPr>
          <p:cNvPr id="14" name="Textfeld 13"/>
          <p:cNvSpPr txBox="1"/>
          <p:nvPr/>
        </p:nvSpPr>
        <p:spPr>
          <a:xfrm>
            <a:off x="5883519" y="4186790"/>
            <a:ext cx="2108269" cy="1200329"/>
          </a:xfrm>
          <a:prstGeom prst="rect">
            <a:avLst/>
          </a:prstGeom>
          <a:noFill/>
        </p:spPr>
        <p:txBody>
          <a:bodyPr wrap="none" rtlCol="0">
            <a:spAutoFit/>
          </a:bodyPr>
          <a:lstStyle/>
          <a:p>
            <a:pPr algn="r"/>
            <a:r>
              <a:rPr lang="en-GB" sz="2400"/>
              <a:t>Bescheidenheit</a:t>
            </a:r>
          </a:p>
          <a:p>
            <a:pPr algn="r"/>
            <a:r>
              <a:rPr lang="en-GB" sz="2400"/>
              <a:t>Gelassenheit</a:t>
            </a:r>
          </a:p>
          <a:p>
            <a:pPr algn="r"/>
            <a:r>
              <a:rPr lang="en-GB" sz="2400"/>
              <a:t>Mitgefühl</a:t>
            </a:r>
          </a:p>
        </p:txBody>
      </p:sp>
      <p:sp>
        <p:nvSpPr>
          <p:cNvPr id="15" name="Textfeld 14"/>
          <p:cNvSpPr txBox="1"/>
          <p:nvPr/>
        </p:nvSpPr>
        <p:spPr>
          <a:xfrm>
            <a:off x="4014208" y="6604337"/>
            <a:ext cx="1144159" cy="276999"/>
          </a:xfrm>
          <a:prstGeom prst="rect">
            <a:avLst/>
          </a:prstGeom>
          <a:noFill/>
        </p:spPr>
        <p:txBody>
          <a:bodyPr wrap="none" rtlCol="0">
            <a:spAutoFit/>
          </a:bodyPr>
          <a:lstStyle/>
          <a:p>
            <a:r>
              <a:rPr lang="en-GB" sz="1200"/>
              <a:t>Quelle: </a:t>
            </a:r>
            <a:r>
              <a:rPr lang="en-GB" sz="1200">
                <a:solidFill>
                  <a:schemeClr val="bg1">
                    <a:lumMod val="75000"/>
                  </a:schemeClr>
                </a:solidFill>
              </a:rPr>
              <a:t>Pixabay</a:t>
            </a:r>
          </a:p>
        </p:txBody>
      </p:sp>
    </p:spTree>
    <p:extLst>
      <p:ext uri="{BB962C8B-B14F-4D97-AF65-F5344CB8AC3E}">
        <p14:creationId xmlns:p14="http://schemas.microsoft.com/office/powerpoint/2010/main" val="539000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 y="1703763"/>
            <a:ext cx="4152900" cy="4986597"/>
          </a:xfrm>
          <a:prstGeom prst="rect">
            <a:avLst/>
          </a:prstGeom>
        </p:spPr>
      </p:pic>
      <p:sp>
        <p:nvSpPr>
          <p:cNvPr id="8" name="Titel 7"/>
          <p:cNvSpPr>
            <a:spLocks noGrp="1"/>
          </p:cNvSpPr>
          <p:nvPr>
            <p:ph type="title"/>
          </p:nvPr>
        </p:nvSpPr>
        <p:spPr>
          <a:xfrm>
            <a:off x="628650" y="0"/>
            <a:ext cx="7886700" cy="1690689"/>
          </a:xfrm>
        </p:spPr>
        <p:txBody>
          <a:bodyPr/>
          <a:lstStyle/>
          <a:p>
            <a:pPr algn="ctr"/>
            <a:r>
              <a:rPr lang="en-GB"/>
              <a:t>Und welcher gewinnt???</a:t>
            </a:r>
          </a:p>
        </p:txBody>
      </p:sp>
      <p:sp>
        <p:nvSpPr>
          <p:cNvPr id="10" name="Rechteck 9"/>
          <p:cNvSpPr/>
          <p:nvPr/>
        </p:nvSpPr>
        <p:spPr>
          <a:xfrm>
            <a:off x="4572000" y="1569720"/>
            <a:ext cx="4572000" cy="52882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Bild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106" y="1714025"/>
            <a:ext cx="4163788" cy="4999670"/>
          </a:xfrm>
          <a:prstGeom prst="rect">
            <a:avLst/>
          </a:prstGeom>
        </p:spPr>
      </p:pic>
      <p:sp>
        <p:nvSpPr>
          <p:cNvPr id="11" name="Textfeld 10"/>
          <p:cNvSpPr txBox="1"/>
          <p:nvPr/>
        </p:nvSpPr>
        <p:spPr>
          <a:xfrm>
            <a:off x="3103586" y="2925690"/>
            <a:ext cx="779381" cy="1200329"/>
          </a:xfrm>
          <a:prstGeom prst="rect">
            <a:avLst/>
          </a:prstGeom>
          <a:noFill/>
        </p:spPr>
        <p:txBody>
          <a:bodyPr wrap="none" rtlCol="0">
            <a:spAutoFit/>
          </a:bodyPr>
          <a:lstStyle/>
          <a:p>
            <a:r>
              <a:rPr lang="en-GB" sz="2400">
                <a:solidFill>
                  <a:schemeClr val="bg1"/>
                </a:solidFill>
              </a:rPr>
              <a:t>Hass</a:t>
            </a:r>
          </a:p>
          <a:p>
            <a:r>
              <a:rPr lang="en-GB" sz="2400">
                <a:solidFill>
                  <a:schemeClr val="bg1"/>
                </a:solidFill>
              </a:rPr>
              <a:t>Neid</a:t>
            </a:r>
          </a:p>
          <a:p>
            <a:r>
              <a:rPr lang="en-GB" sz="2400">
                <a:solidFill>
                  <a:schemeClr val="bg1"/>
                </a:solidFill>
              </a:rPr>
              <a:t>Gier </a:t>
            </a:r>
          </a:p>
        </p:txBody>
      </p:sp>
      <p:sp>
        <p:nvSpPr>
          <p:cNvPr id="12" name="Textfeld 11"/>
          <p:cNvSpPr txBox="1"/>
          <p:nvPr/>
        </p:nvSpPr>
        <p:spPr>
          <a:xfrm>
            <a:off x="1600998" y="3971644"/>
            <a:ext cx="1357808" cy="1569660"/>
          </a:xfrm>
          <a:prstGeom prst="rect">
            <a:avLst/>
          </a:prstGeom>
          <a:noFill/>
        </p:spPr>
        <p:txBody>
          <a:bodyPr wrap="none" rtlCol="0">
            <a:spAutoFit/>
          </a:bodyPr>
          <a:lstStyle/>
          <a:p>
            <a:r>
              <a:rPr lang="en-GB" sz="2400">
                <a:solidFill>
                  <a:schemeClr val="bg1"/>
                </a:solidFill>
              </a:rPr>
              <a:t>Arroganz</a:t>
            </a:r>
          </a:p>
          <a:p>
            <a:r>
              <a:rPr lang="en-GB" sz="2400">
                <a:solidFill>
                  <a:schemeClr val="bg1"/>
                </a:solidFill>
              </a:rPr>
              <a:t>Egoismus</a:t>
            </a:r>
          </a:p>
          <a:p>
            <a:r>
              <a:rPr lang="en-GB" sz="2400">
                <a:solidFill>
                  <a:schemeClr val="bg1"/>
                </a:solidFill>
              </a:rPr>
              <a:t>Ärger</a:t>
            </a:r>
          </a:p>
          <a:p>
            <a:endParaRPr lang="en-GB" sz="2400">
              <a:solidFill>
                <a:schemeClr val="bg1"/>
              </a:solidFill>
            </a:endParaRPr>
          </a:p>
        </p:txBody>
      </p:sp>
      <p:sp>
        <p:nvSpPr>
          <p:cNvPr id="13" name="Textfeld 12"/>
          <p:cNvSpPr txBox="1"/>
          <p:nvPr/>
        </p:nvSpPr>
        <p:spPr>
          <a:xfrm>
            <a:off x="5013528" y="3018024"/>
            <a:ext cx="1900585" cy="1200329"/>
          </a:xfrm>
          <a:prstGeom prst="rect">
            <a:avLst/>
          </a:prstGeom>
          <a:noFill/>
        </p:spPr>
        <p:txBody>
          <a:bodyPr wrap="none" rtlCol="0">
            <a:spAutoFit/>
          </a:bodyPr>
          <a:lstStyle/>
          <a:p>
            <a:r>
              <a:rPr lang="en-GB" sz="2400"/>
              <a:t>Liebe</a:t>
            </a:r>
          </a:p>
          <a:p>
            <a:r>
              <a:rPr lang="en-GB" sz="2400"/>
              <a:t>Freude</a:t>
            </a:r>
          </a:p>
          <a:p>
            <a:r>
              <a:rPr lang="en-GB" sz="2400"/>
              <a:t>Großzügigkeit</a:t>
            </a:r>
          </a:p>
        </p:txBody>
      </p:sp>
      <p:sp>
        <p:nvSpPr>
          <p:cNvPr id="14" name="Textfeld 13"/>
          <p:cNvSpPr txBox="1"/>
          <p:nvPr/>
        </p:nvSpPr>
        <p:spPr>
          <a:xfrm>
            <a:off x="5883519" y="4186790"/>
            <a:ext cx="2108269" cy="1200329"/>
          </a:xfrm>
          <a:prstGeom prst="rect">
            <a:avLst/>
          </a:prstGeom>
          <a:noFill/>
        </p:spPr>
        <p:txBody>
          <a:bodyPr wrap="none" rtlCol="0">
            <a:spAutoFit/>
          </a:bodyPr>
          <a:lstStyle/>
          <a:p>
            <a:pPr algn="r"/>
            <a:r>
              <a:rPr lang="en-GB" sz="2400"/>
              <a:t>Bescheidenheit</a:t>
            </a:r>
          </a:p>
          <a:p>
            <a:pPr algn="r"/>
            <a:r>
              <a:rPr lang="en-GB" sz="2400"/>
              <a:t>Gelassenheit</a:t>
            </a:r>
          </a:p>
          <a:p>
            <a:pPr algn="r"/>
            <a:r>
              <a:rPr lang="en-GB" sz="2400"/>
              <a:t>Mitgefühl</a:t>
            </a:r>
          </a:p>
        </p:txBody>
      </p:sp>
      <p:sp>
        <p:nvSpPr>
          <p:cNvPr id="15" name="Textfeld 14"/>
          <p:cNvSpPr txBox="1"/>
          <p:nvPr/>
        </p:nvSpPr>
        <p:spPr>
          <a:xfrm>
            <a:off x="824319" y="1858055"/>
            <a:ext cx="7680960" cy="923330"/>
          </a:xfrm>
          <a:prstGeom prst="rect">
            <a:avLst/>
          </a:prstGeom>
          <a:solidFill>
            <a:schemeClr val="bg1">
              <a:alpha val="70000"/>
            </a:schemeClr>
          </a:solidFill>
          <a:ln>
            <a:solidFill>
              <a:schemeClr val="tx1"/>
            </a:solidFill>
          </a:ln>
        </p:spPr>
        <p:txBody>
          <a:bodyPr wrap="square" rtlCol="0">
            <a:spAutoFit/>
          </a:bodyPr>
          <a:lstStyle/>
          <a:p>
            <a:r>
              <a:rPr lang="en-GB" sz="5400">
                <a:ln>
                  <a:solidFill>
                    <a:schemeClr val="tx1"/>
                  </a:solidFill>
                </a:ln>
                <a:solidFill>
                  <a:srgbClr val="FF0000"/>
                </a:solidFill>
              </a:rPr>
              <a:t>Derjenige, den du fütterst!</a:t>
            </a:r>
          </a:p>
        </p:txBody>
      </p:sp>
      <p:sp>
        <p:nvSpPr>
          <p:cNvPr id="16" name="Textfeld 15"/>
          <p:cNvSpPr txBox="1"/>
          <p:nvPr/>
        </p:nvSpPr>
        <p:spPr>
          <a:xfrm>
            <a:off x="4014208" y="6604337"/>
            <a:ext cx="1144159" cy="276999"/>
          </a:xfrm>
          <a:prstGeom prst="rect">
            <a:avLst/>
          </a:prstGeom>
          <a:noFill/>
        </p:spPr>
        <p:txBody>
          <a:bodyPr wrap="none" rtlCol="0">
            <a:spAutoFit/>
          </a:bodyPr>
          <a:lstStyle/>
          <a:p>
            <a:r>
              <a:rPr lang="en-GB" sz="1200"/>
              <a:t>Quelle: </a:t>
            </a:r>
            <a:r>
              <a:rPr lang="en-GB" sz="1200">
                <a:solidFill>
                  <a:schemeClr val="bg1">
                    <a:lumMod val="75000"/>
                  </a:schemeClr>
                </a:solidFill>
              </a:rPr>
              <a:t>Pixabay</a:t>
            </a:r>
          </a:p>
        </p:txBody>
      </p:sp>
    </p:spTree>
    <p:extLst>
      <p:ext uri="{BB962C8B-B14F-4D97-AF65-F5344CB8AC3E}">
        <p14:creationId xmlns:p14="http://schemas.microsoft.com/office/powerpoint/2010/main" val="1775357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760153"/>
            <a:ext cx="6311212" cy="5640646"/>
          </a:xfrm>
          <a:prstGeom prst="rect">
            <a:avLst/>
          </a:prstGeom>
        </p:spPr>
      </p:pic>
      <p:sp>
        <p:nvSpPr>
          <p:cNvPr id="5" name="Textfeld 4"/>
          <p:cNvSpPr txBox="1"/>
          <p:nvPr/>
        </p:nvSpPr>
        <p:spPr>
          <a:xfrm>
            <a:off x="5299962" y="1113261"/>
            <a:ext cx="996298" cy="707886"/>
          </a:xfrm>
          <a:prstGeom prst="rect">
            <a:avLst/>
          </a:prstGeom>
          <a:noFill/>
        </p:spPr>
        <p:txBody>
          <a:bodyPr wrap="none" rtlCol="0">
            <a:spAutoFit/>
          </a:bodyPr>
          <a:lstStyle/>
          <a:p>
            <a:pPr algn="ctr"/>
            <a:r>
              <a:rPr lang="en-GB" sz="2000" b="1">
                <a:solidFill>
                  <a:prstClr val="white"/>
                </a:solidFill>
                <a:latin typeface="Calibri" charset="0"/>
              </a:rPr>
              <a:t>Arten-</a:t>
            </a:r>
          </a:p>
          <a:p>
            <a:pPr algn="ctr"/>
            <a:r>
              <a:rPr lang="en-GB" sz="2000" b="1">
                <a:solidFill>
                  <a:prstClr val="white"/>
                </a:solidFill>
                <a:latin typeface="Calibri" charset="0"/>
              </a:rPr>
              <a:t>sterben</a:t>
            </a:r>
            <a:endParaRPr lang="en-GB" sz="1600" b="1">
              <a:solidFill>
                <a:prstClr val="white"/>
              </a:solidFill>
              <a:latin typeface="Calibri" charset="0"/>
            </a:endParaRPr>
          </a:p>
        </p:txBody>
      </p:sp>
      <p:sp>
        <p:nvSpPr>
          <p:cNvPr id="6" name="Textfeld 5"/>
          <p:cNvSpPr txBox="1"/>
          <p:nvPr/>
        </p:nvSpPr>
        <p:spPr>
          <a:xfrm>
            <a:off x="2200086" y="1156125"/>
            <a:ext cx="1480085" cy="707886"/>
          </a:xfrm>
          <a:prstGeom prst="rect">
            <a:avLst/>
          </a:prstGeom>
          <a:noFill/>
        </p:spPr>
        <p:txBody>
          <a:bodyPr wrap="none" rtlCol="0">
            <a:spAutoFit/>
          </a:bodyPr>
          <a:lstStyle/>
          <a:p>
            <a:r>
              <a:rPr lang="en-GB" sz="2000" b="1">
                <a:solidFill>
                  <a:prstClr val="white"/>
                </a:solidFill>
                <a:latin typeface="Calibri" charset="0"/>
              </a:rPr>
              <a:t>Chron. </a:t>
            </a:r>
          </a:p>
          <a:p>
            <a:r>
              <a:rPr lang="en-GB" sz="2000" b="1">
                <a:solidFill>
                  <a:prstClr val="white"/>
                </a:solidFill>
                <a:latin typeface="Calibri" charset="0"/>
              </a:rPr>
              <a:t>Krankheiten</a:t>
            </a:r>
          </a:p>
        </p:txBody>
      </p:sp>
      <p:sp>
        <p:nvSpPr>
          <p:cNvPr id="7" name="Textfeld 6"/>
          <p:cNvSpPr txBox="1"/>
          <p:nvPr/>
        </p:nvSpPr>
        <p:spPr>
          <a:xfrm>
            <a:off x="1581829" y="2259983"/>
            <a:ext cx="1148071" cy="1015663"/>
          </a:xfrm>
          <a:prstGeom prst="rect">
            <a:avLst/>
          </a:prstGeom>
          <a:noFill/>
        </p:spPr>
        <p:txBody>
          <a:bodyPr wrap="none" rtlCol="0">
            <a:spAutoFit/>
          </a:bodyPr>
          <a:lstStyle/>
          <a:p>
            <a:r>
              <a:rPr lang="en-GB" sz="2000" b="1">
                <a:solidFill>
                  <a:prstClr val="white"/>
                </a:solidFill>
                <a:latin typeface="Calibri" charset="0"/>
              </a:rPr>
              <a:t>Ver-</a:t>
            </a:r>
          </a:p>
          <a:p>
            <a:r>
              <a:rPr lang="en-GB" sz="2000" b="1">
                <a:solidFill>
                  <a:prstClr val="white"/>
                </a:solidFill>
                <a:latin typeface="Calibri" charset="0"/>
              </a:rPr>
              <a:t>schmutz-</a:t>
            </a:r>
          </a:p>
          <a:p>
            <a:r>
              <a:rPr lang="en-GB" sz="2000" b="1">
                <a:solidFill>
                  <a:prstClr val="white"/>
                </a:solidFill>
                <a:latin typeface="Calibri" charset="0"/>
              </a:rPr>
              <a:t>ung</a:t>
            </a:r>
            <a:endParaRPr lang="en-GB" b="1">
              <a:solidFill>
                <a:prstClr val="white"/>
              </a:solidFill>
              <a:latin typeface="Calibri" charset="0"/>
            </a:endParaRPr>
          </a:p>
        </p:txBody>
      </p:sp>
      <p:sp>
        <p:nvSpPr>
          <p:cNvPr id="8" name="Textfeld 7"/>
          <p:cNvSpPr txBox="1"/>
          <p:nvPr/>
        </p:nvSpPr>
        <p:spPr>
          <a:xfrm>
            <a:off x="2897264" y="2872590"/>
            <a:ext cx="1059906" cy="707886"/>
          </a:xfrm>
          <a:prstGeom prst="rect">
            <a:avLst/>
          </a:prstGeom>
          <a:noFill/>
        </p:spPr>
        <p:txBody>
          <a:bodyPr wrap="none" rtlCol="0">
            <a:spAutoFit/>
          </a:bodyPr>
          <a:lstStyle/>
          <a:p>
            <a:pPr algn="ctr"/>
            <a:r>
              <a:rPr lang="en-GB" sz="2000" b="1">
                <a:solidFill>
                  <a:prstClr val="white"/>
                </a:solidFill>
                <a:latin typeface="Calibri" charset="0"/>
              </a:rPr>
              <a:t>Stress</a:t>
            </a:r>
          </a:p>
          <a:p>
            <a:pPr algn="ctr"/>
            <a:r>
              <a:rPr lang="en-GB" sz="2000" b="1">
                <a:solidFill>
                  <a:prstClr val="white"/>
                </a:solidFill>
                <a:latin typeface="Calibri" charset="0"/>
              </a:rPr>
              <a:t>Burnout</a:t>
            </a:r>
            <a:endParaRPr lang="en-GB" sz="1600" b="1">
              <a:solidFill>
                <a:prstClr val="white"/>
              </a:solidFill>
              <a:latin typeface="Calibri" charset="0"/>
            </a:endParaRPr>
          </a:p>
        </p:txBody>
      </p:sp>
      <p:sp>
        <p:nvSpPr>
          <p:cNvPr id="9" name="Textfeld 8"/>
          <p:cNvSpPr txBox="1"/>
          <p:nvPr/>
        </p:nvSpPr>
        <p:spPr>
          <a:xfrm>
            <a:off x="3808294" y="928327"/>
            <a:ext cx="990976" cy="707886"/>
          </a:xfrm>
          <a:prstGeom prst="rect">
            <a:avLst/>
          </a:prstGeom>
          <a:noFill/>
        </p:spPr>
        <p:txBody>
          <a:bodyPr wrap="none" rtlCol="0">
            <a:spAutoFit/>
          </a:bodyPr>
          <a:lstStyle/>
          <a:p>
            <a:pPr algn="ctr"/>
            <a:r>
              <a:rPr lang="en-GB" sz="2000" b="1">
                <a:solidFill>
                  <a:prstClr val="white"/>
                </a:solidFill>
                <a:latin typeface="Calibri" charset="0"/>
              </a:rPr>
              <a:t>Pan-</a:t>
            </a:r>
            <a:endParaRPr lang="en-GB" sz="2400" b="1">
              <a:solidFill>
                <a:prstClr val="white"/>
              </a:solidFill>
              <a:latin typeface="Calibri" charset="0"/>
            </a:endParaRPr>
          </a:p>
          <a:p>
            <a:pPr algn="ctr"/>
            <a:r>
              <a:rPr lang="en-GB" sz="2000" b="1">
                <a:solidFill>
                  <a:prstClr val="white"/>
                </a:solidFill>
                <a:latin typeface="Calibri" charset="0"/>
              </a:rPr>
              <a:t>demien</a:t>
            </a:r>
            <a:endParaRPr lang="en-GB" sz="2400" b="1">
              <a:solidFill>
                <a:prstClr val="white"/>
              </a:solidFill>
              <a:latin typeface="Calibri" charset="0"/>
            </a:endParaRPr>
          </a:p>
        </p:txBody>
      </p:sp>
      <p:sp>
        <p:nvSpPr>
          <p:cNvPr id="17" name="Textfeld 16"/>
          <p:cNvSpPr txBox="1"/>
          <p:nvPr/>
        </p:nvSpPr>
        <p:spPr>
          <a:xfrm>
            <a:off x="-74294" y="6643360"/>
            <a:ext cx="1179425" cy="276999"/>
          </a:xfrm>
          <a:prstGeom prst="rect">
            <a:avLst/>
          </a:prstGeom>
          <a:noFill/>
        </p:spPr>
        <p:txBody>
          <a:bodyPr wrap="none" rtlCol="0">
            <a:spAutoFit/>
          </a:bodyPr>
          <a:lstStyle/>
          <a:p>
            <a:r>
              <a:rPr lang="en-GB" sz="1200">
                <a:solidFill>
                  <a:prstClr val="black">
                    <a:lumMod val="50000"/>
                    <a:lumOff val="50000"/>
                  </a:prstClr>
                </a:solidFill>
                <a:latin typeface="Calibri" charset="0"/>
              </a:rPr>
              <a:t>Quelle: Pixabay</a:t>
            </a:r>
          </a:p>
        </p:txBody>
      </p:sp>
      <p:sp>
        <p:nvSpPr>
          <p:cNvPr id="19" name="Textfeld 18"/>
          <p:cNvSpPr txBox="1"/>
          <p:nvPr/>
        </p:nvSpPr>
        <p:spPr>
          <a:xfrm>
            <a:off x="6481997" y="2075374"/>
            <a:ext cx="998991" cy="707886"/>
          </a:xfrm>
          <a:prstGeom prst="rect">
            <a:avLst/>
          </a:prstGeom>
          <a:noFill/>
        </p:spPr>
        <p:txBody>
          <a:bodyPr wrap="none" rtlCol="0">
            <a:spAutoFit/>
          </a:bodyPr>
          <a:lstStyle/>
          <a:p>
            <a:pPr algn="ctr"/>
            <a:r>
              <a:rPr lang="en-GB" sz="2000" b="1">
                <a:solidFill>
                  <a:prstClr val="white"/>
                </a:solidFill>
                <a:latin typeface="Calibri" charset="0"/>
              </a:rPr>
              <a:t>Klima-</a:t>
            </a:r>
          </a:p>
          <a:p>
            <a:r>
              <a:rPr lang="en-GB" sz="2000" b="1">
                <a:solidFill>
                  <a:prstClr val="white"/>
                </a:solidFill>
                <a:latin typeface="Calibri" charset="0"/>
              </a:rPr>
              <a:t>wandel</a:t>
            </a:r>
            <a:endParaRPr lang="en-GB" sz="1600" b="1">
              <a:solidFill>
                <a:prstClr val="white"/>
              </a:solidFill>
              <a:latin typeface="Calibri" charset="0"/>
            </a:endParaRPr>
          </a:p>
        </p:txBody>
      </p:sp>
    </p:spTree>
    <p:extLst>
      <p:ext uri="{BB962C8B-B14F-4D97-AF65-F5344CB8AC3E}">
        <p14:creationId xmlns:p14="http://schemas.microsoft.com/office/powerpoint/2010/main" val="14481058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smtClean="0"/>
              <a:t>Planetary Health: Herausforderungen</a:t>
            </a:r>
            <a:endParaRPr lang="de-DE" sz="4000"/>
          </a:p>
        </p:txBody>
      </p:sp>
      <p:sp>
        <p:nvSpPr>
          <p:cNvPr id="3" name="Content Placeholder 2"/>
          <p:cNvSpPr>
            <a:spLocks noGrp="1"/>
          </p:cNvSpPr>
          <p:nvPr>
            <p:ph idx="1"/>
          </p:nvPr>
        </p:nvSpPr>
        <p:spPr>
          <a:xfrm>
            <a:off x="665742" y="1995849"/>
            <a:ext cx="4105396" cy="3862026"/>
          </a:xfrm>
        </p:spPr>
        <p:txBody>
          <a:bodyPr>
            <a:normAutofit/>
          </a:bodyPr>
          <a:lstStyle/>
          <a:p>
            <a:pPr marL="0" indent="0">
              <a:lnSpc>
                <a:spcPct val="100000"/>
              </a:lnSpc>
              <a:spcBef>
                <a:spcPts val="1350"/>
              </a:spcBef>
              <a:spcAft>
                <a:spcPts val="1800"/>
              </a:spcAft>
              <a:buNone/>
            </a:pPr>
            <a:r>
              <a:rPr lang="en-US" sz="2000">
                <a:solidFill>
                  <a:schemeClr val="bg1">
                    <a:lumMod val="65000"/>
                  </a:schemeClr>
                </a:solidFill>
              </a:rPr>
              <a:t>(1) </a:t>
            </a:r>
            <a:r>
              <a:rPr lang="en-US" sz="2000" i="1">
                <a:solidFill>
                  <a:schemeClr val="bg1">
                    <a:lumMod val="65000"/>
                  </a:schemeClr>
                </a:solidFill>
              </a:rPr>
              <a:t>Imagination challenge</a:t>
            </a:r>
            <a:r>
              <a:rPr lang="en-US" sz="2000">
                <a:solidFill>
                  <a:schemeClr val="bg1">
                    <a:lumMod val="65000"/>
                  </a:schemeClr>
                </a:solidFill>
              </a:rPr>
              <a:t>: Beziehung von Mensch und Planet neu denken </a:t>
            </a:r>
            <a:endParaRPr lang="de-DE" sz="2000">
              <a:solidFill>
                <a:schemeClr val="bg1">
                  <a:lumMod val="65000"/>
                </a:schemeClr>
              </a:solidFill>
            </a:endParaRPr>
          </a:p>
          <a:p>
            <a:pPr marL="0" indent="0">
              <a:lnSpc>
                <a:spcPct val="100000"/>
              </a:lnSpc>
              <a:spcAft>
                <a:spcPts val="1800"/>
              </a:spcAft>
              <a:buNone/>
            </a:pPr>
            <a:r>
              <a:rPr lang="en-US" sz="2000">
                <a:solidFill>
                  <a:schemeClr val="bg1">
                    <a:lumMod val="65000"/>
                  </a:schemeClr>
                </a:solidFill>
              </a:rPr>
              <a:t>(2) </a:t>
            </a:r>
            <a:r>
              <a:rPr lang="de-DE" sz="2000" i="1">
                <a:solidFill>
                  <a:schemeClr val="bg1">
                    <a:lumMod val="65000"/>
                  </a:schemeClr>
                </a:solidFill>
              </a:rPr>
              <a:t>Knowledge challenge: </a:t>
            </a:r>
            <a:r>
              <a:rPr lang="en-US" sz="2000">
                <a:solidFill>
                  <a:schemeClr val="bg1">
                    <a:lumMod val="65000"/>
                  </a:schemeClr>
                </a:solidFill>
              </a:rPr>
              <a:t>Gesundheitsfolgen globaler Umweltveränderungen </a:t>
            </a:r>
            <a:r>
              <a:rPr lang="de-DE" sz="2000">
                <a:solidFill>
                  <a:schemeClr val="bg1">
                    <a:lumMod val="65000"/>
                  </a:schemeClr>
                </a:solidFill>
              </a:rPr>
              <a:t>verstehen </a:t>
            </a:r>
          </a:p>
          <a:p>
            <a:pPr marL="0" indent="0">
              <a:lnSpc>
                <a:spcPct val="100000"/>
              </a:lnSpc>
              <a:buNone/>
            </a:pPr>
            <a:r>
              <a:rPr lang="en-US" sz="2000"/>
              <a:t>(3) </a:t>
            </a:r>
            <a:r>
              <a:rPr lang="de-DE" sz="2000" i="1"/>
              <a:t>Implementation challenge: </a:t>
            </a:r>
            <a:r>
              <a:rPr lang="de-DE" sz="2000"/>
              <a:t>Lösungsstrategien für einen umweltverträglichen Lebenstil entwickeln, umsetzen &amp; evaluieren </a:t>
            </a:r>
          </a:p>
        </p:txBody>
      </p:sp>
      <p:grpSp>
        <p:nvGrpSpPr>
          <p:cNvPr id="6" name="Gruppierung 5"/>
          <p:cNvGrpSpPr/>
          <p:nvPr/>
        </p:nvGrpSpPr>
        <p:grpSpPr>
          <a:xfrm>
            <a:off x="5014913" y="2489201"/>
            <a:ext cx="3366814" cy="3368674"/>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144103" y="2279650"/>
              <a:ext cx="2557312" cy="1605280"/>
              <a:chOff x="-202097" y="0"/>
              <a:chExt cx="2557312" cy="1605475"/>
            </a:xfrm>
          </p:grpSpPr>
          <p:sp>
            <p:nvSpPr>
              <p:cNvPr id="14" name="Textfeld 13"/>
              <p:cNvSpPr txBox="1"/>
              <p:nvPr/>
            </p:nvSpPr>
            <p:spPr>
              <a:xfrm>
                <a:off x="-202097" y="669976"/>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Mensch</a:t>
                </a:r>
                <a:endParaRPr lang="de-DE" sz="1200">
                  <a:effectLst/>
                  <a:ea typeface="Calibri" charset="0"/>
                  <a:cs typeface="Times New Roman" charset="0"/>
                </a:endParaRPr>
              </a:p>
            </p:txBody>
          </p:sp>
          <p:sp>
            <p:nvSpPr>
              <p:cNvPr id="15" name="Textfeld 14"/>
              <p:cNvSpPr txBox="1"/>
              <p:nvPr/>
            </p:nvSpPr>
            <p:spPr>
              <a:xfrm>
                <a:off x="1371600" y="663914"/>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ffectLst/>
                    <a:ea typeface="Calibri" charset="0"/>
                    <a:cs typeface="Times New Roman" charset="0"/>
                  </a:rPr>
                  <a:t>Umwelt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15528"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Textfeld 20"/>
          <p:cNvSpPr txBox="1"/>
          <p:nvPr/>
        </p:nvSpPr>
        <p:spPr>
          <a:xfrm>
            <a:off x="628650" y="6471721"/>
            <a:ext cx="6457793" cy="369332"/>
          </a:xfrm>
          <a:prstGeom prst="rect">
            <a:avLst/>
          </a:prstGeom>
          <a:noFill/>
        </p:spPr>
        <p:txBody>
          <a:bodyPr wrap="none" rtlCol="0">
            <a:spAutoFit/>
          </a:bodyPr>
          <a:lstStyle/>
          <a:p>
            <a:r>
              <a:rPr lang="en-GB"/>
              <a:t>Quelle: https://www.thelancet.com/commissions/planetary-health</a:t>
            </a:r>
          </a:p>
        </p:txBody>
      </p:sp>
    </p:spTree>
    <p:extLst>
      <p:ext uri="{BB962C8B-B14F-4D97-AF65-F5344CB8AC3E}">
        <p14:creationId xmlns:p14="http://schemas.microsoft.com/office/powerpoint/2010/main" val="20130593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itel 1"/>
          <p:cNvSpPr>
            <a:spLocks noGrp="1"/>
          </p:cNvSpPr>
          <p:nvPr>
            <p:ph type="title"/>
          </p:nvPr>
        </p:nvSpPr>
        <p:spPr/>
        <p:txBody>
          <a:bodyPr/>
          <a:lstStyle/>
          <a:p>
            <a:r>
              <a:rPr lang="en-GB" altLang="x-none"/>
              <a:t>Handeln!</a:t>
            </a:r>
          </a:p>
        </p:txBody>
      </p:sp>
      <p:sp>
        <p:nvSpPr>
          <p:cNvPr id="4" name="Inhaltsplatzhalter 3"/>
          <p:cNvSpPr>
            <a:spLocks noGrp="1"/>
          </p:cNvSpPr>
          <p:nvPr>
            <p:ph sz="half" idx="1"/>
          </p:nvPr>
        </p:nvSpPr>
        <p:spPr>
          <a:xfrm>
            <a:off x="628650" y="1825625"/>
            <a:ext cx="4216400" cy="4351338"/>
          </a:xfrm>
        </p:spPr>
        <p:txBody>
          <a:bodyPr/>
          <a:lstStyle/>
          <a:p>
            <a:pPr marL="0" indent="0" fontAlgn="auto">
              <a:spcAft>
                <a:spcPts val="0"/>
              </a:spcAft>
              <a:buFont typeface="Arial"/>
              <a:buNone/>
              <a:defRPr/>
            </a:pPr>
            <a:r>
              <a:rPr lang="en-GB" b="1"/>
              <a:t>FUSSABDRUCK</a:t>
            </a:r>
          </a:p>
          <a:p>
            <a:pPr marL="0" indent="0" fontAlgn="auto">
              <a:spcAft>
                <a:spcPts val="0"/>
              </a:spcAft>
              <a:buFont typeface="Arial"/>
              <a:buNone/>
              <a:defRPr/>
            </a:pPr>
            <a:r>
              <a:rPr lang="en-GB"/>
              <a:t>= ökologische Belastung</a:t>
            </a:r>
          </a:p>
          <a:p>
            <a:pPr marL="0" indent="0" fontAlgn="auto">
              <a:spcAft>
                <a:spcPts val="0"/>
              </a:spcAft>
              <a:buFont typeface="Arial"/>
              <a:buNone/>
              <a:defRPr/>
            </a:pPr>
            <a:r>
              <a:rPr lang="en-GB" sz="2400">
                <a:hlinkClick r:id="rId3"/>
              </a:rPr>
              <a:t>http://uba.co2-rechner.de</a:t>
            </a:r>
            <a:r>
              <a:rPr lang="en-GB" sz="2400"/>
              <a:t> </a:t>
            </a:r>
          </a:p>
          <a:p>
            <a:pPr fontAlgn="auto">
              <a:spcAft>
                <a:spcPts val="0"/>
              </a:spcAft>
              <a:buFont typeface="Arial"/>
              <a:buChar char="•"/>
              <a:defRPr/>
            </a:pPr>
            <a:r>
              <a:rPr lang="en-GB"/>
              <a:t>Eigenen Konsum ändern</a:t>
            </a:r>
          </a:p>
        </p:txBody>
      </p:sp>
      <p:sp>
        <p:nvSpPr>
          <p:cNvPr id="5" name="Inhaltsplatzhalter 4"/>
          <p:cNvSpPr>
            <a:spLocks noGrp="1"/>
          </p:cNvSpPr>
          <p:nvPr>
            <p:ph sz="half" idx="2"/>
          </p:nvPr>
        </p:nvSpPr>
        <p:spPr>
          <a:xfrm>
            <a:off x="4997450" y="1825625"/>
            <a:ext cx="3886200" cy="4351338"/>
          </a:xfrm>
        </p:spPr>
        <p:txBody>
          <a:bodyPr/>
          <a:lstStyle/>
          <a:p>
            <a:pPr marL="0" indent="0" defTabSz="914400" fontAlgn="auto">
              <a:lnSpc>
                <a:spcPct val="100000"/>
              </a:lnSpc>
              <a:spcBef>
                <a:spcPts val="0"/>
              </a:spcBef>
              <a:spcAft>
                <a:spcPts val="0"/>
              </a:spcAft>
              <a:buFontTx/>
              <a:buNone/>
              <a:defRPr/>
            </a:pPr>
            <a:r>
              <a:rPr lang="en-GB" b="1"/>
              <a:t>HANDABDRUCK</a:t>
            </a:r>
          </a:p>
          <a:p>
            <a:pPr defTabSz="914400" fontAlgn="auto">
              <a:lnSpc>
                <a:spcPct val="100000"/>
              </a:lnSpc>
              <a:spcBef>
                <a:spcPts val="0"/>
              </a:spcBef>
              <a:spcAft>
                <a:spcPts val="0"/>
              </a:spcAft>
              <a:buFont typeface="Arial"/>
              <a:buChar char="•"/>
              <a:defRPr/>
            </a:pPr>
            <a:r>
              <a:rPr lang="en-GB"/>
              <a:t>Gemeinsam politischen Einfluss nehmen</a:t>
            </a:r>
          </a:p>
          <a:p>
            <a:pPr defTabSz="914400" fontAlgn="auto">
              <a:lnSpc>
                <a:spcPct val="100000"/>
              </a:lnSpc>
              <a:spcBef>
                <a:spcPts val="0"/>
              </a:spcBef>
              <a:spcAft>
                <a:spcPts val="0"/>
              </a:spcAft>
              <a:buFont typeface="Arial"/>
              <a:buChar char="•"/>
              <a:defRPr/>
            </a:pPr>
            <a:r>
              <a:rPr lang="en-GB"/>
              <a:t>Strukturen ändern</a:t>
            </a:r>
          </a:p>
        </p:txBody>
      </p:sp>
      <p:pic>
        <p:nvPicPr>
          <p:cNvPr id="141316" name="Bild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6200" y="4016375"/>
            <a:ext cx="2065338"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Bild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75313" y="3865563"/>
            <a:ext cx="2152650"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p:cNvSpPr txBox="1"/>
          <p:nvPr/>
        </p:nvSpPr>
        <p:spPr>
          <a:xfrm>
            <a:off x="7999413" y="6581775"/>
            <a:ext cx="1144587" cy="276225"/>
          </a:xfrm>
          <a:prstGeom prst="rect">
            <a:avLst/>
          </a:prstGeom>
          <a:noFill/>
        </p:spPr>
        <p:txBody>
          <a:bodyPr wrap="none">
            <a:spAutoFit/>
          </a:bodyPr>
          <a:lstStyle/>
          <a:p>
            <a:pPr eaLnBrk="1" fontAlgn="auto" hangingPunct="1">
              <a:spcBef>
                <a:spcPts val="0"/>
              </a:spcBef>
              <a:spcAft>
                <a:spcPts val="0"/>
              </a:spcAft>
              <a:defRPr/>
            </a:pPr>
            <a:r>
              <a:rPr lang="en-GB" sz="1200">
                <a:solidFill>
                  <a:schemeClr val="tx1">
                    <a:lumMod val="65000"/>
                    <a:lumOff val="35000"/>
                  </a:schemeClr>
                </a:solidFill>
                <a:latin typeface="+mn-lt"/>
              </a:rPr>
              <a:t>Quelle: Pixabay</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el 3"/>
          <p:cNvSpPr>
            <a:spLocks noGrp="1"/>
          </p:cNvSpPr>
          <p:nvPr>
            <p:ph type="title"/>
          </p:nvPr>
        </p:nvSpPr>
        <p:spPr>
          <a:xfrm>
            <a:off x="628650" y="365125"/>
            <a:ext cx="8337550" cy="1325563"/>
          </a:xfrm>
        </p:spPr>
        <p:txBody>
          <a:bodyPr/>
          <a:lstStyle/>
          <a:p>
            <a:r>
              <a:rPr lang="en-GB" altLang="x-none"/>
              <a:t>Stellschrauben / Spielregeln ändern!</a:t>
            </a:r>
          </a:p>
        </p:txBody>
      </p:sp>
      <p:sp>
        <p:nvSpPr>
          <p:cNvPr id="5" name="Halbbogen 4"/>
          <p:cNvSpPr/>
          <p:nvPr/>
        </p:nvSpPr>
        <p:spPr>
          <a:xfrm>
            <a:off x="3786188" y="5502275"/>
            <a:ext cx="1539875" cy="1524000"/>
          </a:xfrm>
          <a:prstGeom prst="blockArc">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6" name="Halbbogen 5"/>
          <p:cNvSpPr/>
          <p:nvPr/>
        </p:nvSpPr>
        <p:spPr>
          <a:xfrm>
            <a:off x="2120900" y="3930650"/>
            <a:ext cx="4760913" cy="4583113"/>
          </a:xfrm>
          <a:prstGeom prst="blockArc">
            <a:avLst>
              <a:gd name="adj1" fmla="val 10800000"/>
              <a:gd name="adj2" fmla="val 42636"/>
              <a:gd name="adj3" fmla="val 2024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7" name="Halbbogen 6"/>
          <p:cNvSpPr/>
          <p:nvPr/>
        </p:nvSpPr>
        <p:spPr>
          <a:xfrm>
            <a:off x="0" y="1571625"/>
            <a:ext cx="9072563" cy="9329738"/>
          </a:xfrm>
          <a:prstGeom prst="blockArc">
            <a:avLst>
              <a:gd name="adj1" fmla="val 10800000"/>
              <a:gd name="adj2" fmla="val 17652"/>
              <a:gd name="adj3" fmla="val 163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chemeClr val="tx1"/>
              </a:solidFill>
            </a:endParaRPr>
          </a:p>
        </p:txBody>
      </p:sp>
      <p:sp>
        <p:nvSpPr>
          <p:cNvPr id="8" name="Pfeil nach unten 7"/>
          <p:cNvSpPr/>
          <p:nvPr/>
        </p:nvSpPr>
        <p:spPr>
          <a:xfrm>
            <a:off x="3497263" y="2844800"/>
            <a:ext cx="1250950" cy="142716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Pfeil nach unten 8"/>
          <p:cNvSpPr/>
          <p:nvPr/>
        </p:nvSpPr>
        <p:spPr>
          <a:xfrm>
            <a:off x="3881438" y="4799013"/>
            <a:ext cx="690562" cy="896937"/>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43367" name="Textfeld 9"/>
          <p:cNvSpPr txBox="1">
            <a:spLocks noChangeArrowheads="1"/>
          </p:cNvSpPr>
          <p:nvPr/>
        </p:nvSpPr>
        <p:spPr bwMode="auto">
          <a:xfrm>
            <a:off x="4021138" y="5727700"/>
            <a:ext cx="10683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b="1"/>
              <a:t>Einzelne</a:t>
            </a:r>
          </a:p>
        </p:txBody>
      </p:sp>
      <p:sp>
        <p:nvSpPr>
          <p:cNvPr id="143368" name="Textfeld 10"/>
          <p:cNvSpPr txBox="1">
            <a:spLocks noChangeArrowheads="1"/>
          </p:cNvSpPr>
          <p:nvPr/>
        </p:nvSpPr>
        <p:spPr bwMode="auto">
          <a:xfrm>
            <a:off x="3919538" y="4232275"/>
            <a:ext cx="13049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400" b="1"/>
              <a:t>Gruppen</a:t>
            </a:r>
            <a:endParaRPr lang="en-GB" altLang="x-none" sz="2000" b="1"/>
          </a:p>
        </p:txBody>
      </p:sp>
      <p:sp>
        <p:nvSpPr>
          <p:cNvPr id="143369" name="Textfeld 11"/>
          <p:cNvSpPr txBox="1">
            <a:spLocks noChangeArrowheads="1"/>
          </p:cNvSpPr>
          <p:nvPr/>
        </p:nvSpPr>
        <p:spPr bwMode="auto">
          <a:xfrm>
            <a:off x="3940175" y="1978025"/>
            <a:ext cx="1123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800" b="1">
                <a:solidFill>
                  <a:schemeClr val="bg1"/>
                </a:solidFill>
              </a:rPr>
              <a:t>Politik</a:t>
            </a:r>
            <a:endParaRPr lang="en-GB" altLang="x-none" sz="2000" b="1">
              <a:solidFill>
                <a:schemeClr val="bg1"/>
              </a:solidFill>
            </a:endParaRPr>
          </a:p>
        </p:txBody>
      </p:sp>
      <p:sp>
        <p:nvSpPr>
          <p:cNvPr id="15" name="Pfeil nach unten 14"/>
          <p:cNvSpPr/>
          <p:nvPr/>
        </p:nvSpPr>
        <p:spPr>
          <a:xfrm rot="10800000">
            <a:off x="4535488" y="2814638"/>
            <a:ext cx="1250950" cy="142875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6" name="Pfeil nach unten 15"/>
          <p:cNvSpPr/>
          <p:nvPr/>
        </p:nvSpPr>
        <p:spPr>
          <a:xfrm rot="10800000">
            <a:off x="4560888" y="4768850"/>
            <a:ext cx="688975" cy="89852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Tree>
    <p:extLst>
      <p:ext uri="{BB962C8B-B14F-4D97-AF65-F5344CB8AC3E}">
        <p14:creationId xmlns:p14="http://schemas.microsoft.com/office/powerpoint/2010/main" val="9547299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Bild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74800"/>
            <a:ext cx="608012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0" name="Bild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7263" y="4068763"/>
            <a:ext cx="4376737"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itel 6"/>
          <p:cNvSpPr>
            <a:spLocks noGrp="1"/>
          </p:cNvSpPr>
          <p:nvPr>
            <p:ph type="title"/>
          </p:nvPr>
        </p:nvSpPr>
        <p:spPr>
          <a:xfrm>
            <a:off x="520700" y="365125"/>
            <a:ext cx="8189913" cy="1046163"/>
          </a:xfrm>
        </p:spPr>
        <p:txBody>
          <a:bodyPr/>
          <a:lstStyle/>
          <a:p>
            <a:r>
              <a:rPr lang="en-GB" altLang="x-none"/>
              <a:t>Lösungen mit Synergien: Win-win!</a:t>
            </a:r>
          </a:p>
        </p:txBody>
      </p:sp>
      <p:sp>
        <p:nvSpPr>
          <p:cNvPr id="145412" name="Rechteck 7"/>
          <p:cNvSpPr>
            <a:spLocks noChangeArrowheads="1"/>
          </p:cNvSpPr>
          <p:nvPr/>
        </p:nvSpPr>
        <p:spPr bwMode="auto">
          <a:xfrm>
            <a:off x="185738" y="5707063"/>
            <a:ext cx="43957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5"/>
              </a:rPr>
              <a:t>https://www.drawdown.org/solutions</a:t>
            </a:r>
            <a:r>
              <a:rPr lang="en-GB" altLang="x-none" sz="2000"/>
              <a:t> </a:t>
            </a:r>
          </a:p>
          <a:p>
            <a:pPr eaLnBrk="1" hangingPunct="1"/>
            <a:r>
              <a:rPr lang="en-GB" altLang="x-none" sz="2000">
                <a:hlinkClick r:id="rId6"/>
              </a:rPr>
              <a:t>https://www.zdf.de/gesellschaft/plan-b</a:t>
            </a:r>
            <a:r>
              <a:rPr lang="en-GB" altLang="x-none" sz="2000"/>
              <a:t> </a:t>
            </a:r>
          </a:p>
        </p:txBody>
      </p:sp>
      <p:sp>
        <p:nvSpPr>
          <p:cNvPr id="145413" name="Textfeld 8"/>
          <p:cNvSpPr txBox="1">
            <a:spLocks noChangeArrowheads="1"/>
          </p:cNvSpPr>
          <p:nvPr/>
        </p:nvSpPr>
        <p:spPr bwMode="auto">
          <a:xfrm>
            <a:off x="6513513" y="1747838"/>
            <a:ext cx="21971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3200"/>
              <a:t>Verbreiten!</a:t>
            </a:r>
          </a:p>
          <a:p>
            <a:pPr eaLnBrk="1" hangingPunct="1"/>
            <a:r>
              <a:rPr lang="en-GB" altLang="x-none" sz="3200"/>
              <a:t>Vernetzen!</a:t>
            </a:r>
          </a:p>
          <a:p>
            <a:pPr eaLnBrk="1" hangingPunct="1"/>
            <a:r>
              <a:rPr lang="en-GB" altLang="x-none" sz="3200"/>
              <a:t>Vergrößern!</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el 1"/>
          <p:cNvSpPr>
            <a:spLocks noGrp="1"/>
          </p:cNvSpPr>
          <p:nvPr>
            <p:ph type="title"/>
          </p:nvPr>
        </p:nvSpPr>
        <p:spPr>
          <a:xfrm>
            <a:off x="304800" y="498475"/>
            <a:ext cx="8362950" cy="849313"/>
          </a:xfrm>
        </p:spPr>
        <p:txBody>
          <a:bodyPr/>
          <a:lstStyle/>
          <a:p>
            <a:r>
              <a:rPr lang="en-GB" altLang="x-none"/>
              <a:t>Verkehr und Stadtplanung</a:t>
            </a:r>
          </a:p>
        </p:txBody>
      </p:sp>
      <p:grpSp>
        <p:nvGrpSpPr>
          <p:cNvPr id="147458" name="Gruppierung 11"/>
          <p:cNvGrpSpPr>
            <a:grpSpLocks/>
          </p:cNvGrpSpPr>
          <p:nvPr/>
        </p:nvGrpSpPr>
        <p:grpSpPr bwMode="auto">
          <a:xfrm>
            <a:off x="0" y="3971925"/>
            <a:ext cx="4367213" cy="2886075"/>
            <a:chOff x="382137" y="1419179"/>
            <a:chExt cx="4367265" cy="2886261"/>
          </a:xfrm>
        </p:grpSpPr>
        <p:pic>
          <p:nvPicPr>
            <p:cNvPr id="147468" name="Bild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2137" y="1419179"/>
              <a:ext cx="4339988" cy="288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9" name="Textfeld 6"/>
            <p:cNvSpPr txBox="1">
              <a:spLocks noChangeArrowheads="1"/>
            </p:cNvSpPr>
            <p:nvPr/>
          </p:nvSpPr>
          <p:spPr bwMode="auto">
            <a:xfrm>
              <a:off x="2322391" y="3997663"/>
              <a:ext cx="24270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Quelle: Wikimedia, Shyaulis Andrjus</a:t>
              </a:r>
              <a:endParaRPr lang="en-GB" altLang="x-none" sz="1200">
                <a:solidFill>
                  <a:schemeClr val="bg1"/>
                </a:solidFill>
              </a:endParaRPr>
            </a:p>
          </p:txBody>
        </p:sp>
      </p:grpSp>
      <p:grpSp>
        <p:nvGrpSpPr>
          <p:cNvPr id="147459" name="Gruppierung 14"/>
          <p:cNvGrpSpPr>
            <a:grpSpLocks/>
          </p:cNvGrpSpPr>
          <p:nvPr/>
        </p:nvGrpSpPr>
        <p:grpSpPr bwMode="auto">
          <a:xfrm>
            <a:off x="5838825" y="1604963"/>
            <a:ext cx="3305176" cy="2170112"/>
            <a:chOff x="415549" y="4062758"/>
            <a:chExt cx="3305552" cy="2169160"/>
          </a:xfrm>
        </p:grpSpPr>
        <p:pic>
          <p:nvPicPr>
            <p:cNvPr id="147466" name="Inhaltsplatzhalter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901" y="4062758"/>
              <a:ext cx="3251200" cy="216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7" name="Textfeld 16"/>
            <p:cNvSpPr txBox="1">
              <a:spLocks noChangeArrowheads="1"/>
            </p:cNvSpPr>
            <p:nvPr/>
          </p:nvSpPr>
          <p:spPr bwMode="auto">
            <a:xfrm>
              <a:off x="415549" y="5756175"/>
              <a:ext cx="1207134" cy="46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200"/>
                <a:t>Quelle: Pixabay, </a:t>
              </a:r>
            </a:p>
            <a:p>
              <a:pPr eaLnBrk="1" hangingPunct="1"/>
              <a:r>
                <a:rPr lang="en-GB" altLang="x-none" sz="1200"/>
                <a:t>MabelAmber</a:t>
              </a:r>
            </a:p>
          </p:txBody>
        </p:sp>
      </p:grpSp>
      <p:sp>
        <p:nvSpPr>
          <p:cNvPr id="24" name="Pfeil nach links und rechts 23"/>
          <p:cNvSpPr/>
          <p:nvPr/>
        </p:nvSpPr>
        <p:spPr>
          <a:xfrm>
            <a:off x="3846513" y="2840038"/>
            <a:ext cx="1979612" cy="590550"/>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147462" name="Picture 2" descr="Afbeeldingsresultaat voor Copenhagen b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6663" y="3775075"/>
            <a:ext cx="41021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3" name="Textfeld 18"/>
          <p:cNvSpPr txBox="1">
            <a:spLocks noChangeArrowheads="1"/>
          </p:cNvSpPr>
          <p:nvPr/>
        </p:nvSpPr>
        <p:spPr bwMode="auto">
          <a:xfrm>
            <a:off x="5229225" y="6403975"/>
            <a:ext cx="35575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rgbClr val="0070C0"/>
                </a:solidFill>
              </a:rPr>
              <a:t>https://sharingcitiesalliance.knowledgeowl.com/help/copenhagen</a:t>
            </a:r>
          </a:p>
        </p:txBody>
      </p:sp>
      <p:pic>
        <p:nvPicPr>
          <p:cNvPr id="15" name="Bild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9" y="1512259"/>
            <a:ext cx="3691526" cy="2459480"/>
          </a:xfrm>
          <a:prstGeom prst="rect">
            <a:avLst/>
          </a:prstGeom>
        </p:spPr>
      </p:pic>
      <p:sp>
        <p:nvSpPr>
          <p:cNvPr id="16" name="Textfeld 15"/>
          <p:cNvSpPr txBox="1"/>
          <p:nvPr/>
        </p:nvSpPr>
        <p:spPr>
          <a:xfrm>
            <a:off x="961587" y="3663962"/>
            <a:ext cx="2992485" cy="307777"/>
          </a:xfrm>
          <a:prstGeom prst="rect">
            <a:avLst/>
          </a:prstGeom>
          <a:noFill/>
        </p:spPr>
        <p:txBody>
          <a:bodyPr wrap="square" rtlCol="0">
            <a:spAutoFit/>
          </a:bodyPr>
          <a:lstStyle/>
          <a:p>
            <a:r>
              <a:rPr lang="en-GB" sz="1400">
                <a:solidFill>
                  <a:schemeClr val="bg1">
                    <a:lumMod val="50000"/>
                  </a:schemeClr>
                </a:solidFill>
              </a:rPr>
              <a:t>Quelle: Wikimedia, Kentaro Iemoto</a:t>
            </a:r>
          </a:p>
        </p:txBody>
      </p:sp>
    </p:spTree>
    <p:extLst>
      <p:ext uri="{BB962C8B-B14F-4D97-AF65-F5344CB8AC3E}">
        <p14:creationId xmlns:p14="http://schemas.microsoft.com/office/powerpoint/2010/main" val="1379045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49" y="365126"/>
            <a:ext cx="7513269" cy="1325563"/>
          </a:xfrm>
        </p:spPr>
        <p:txBody>
          <a:bodyPr>
            <a:normAutofit/>
          </a:bodyPr>
          <a:lstStyle/>
          <a:p>
            <a:pPr algn="ctr"/>
            <a:r>
              <a:rPr lang="en-GB" sz="5400" smtClean="0"/>
              <a:t>Planetary Health</a:t>
            </a:r>
            <a:endParaRPr lang="en-GB" sz="5400"/>
          </a:p>
        </p:txBody>
      </p:sp>
      <p:graphicFrame>
        <p:nvGraphicFramePr>
          <p:cNvPr id="4" name="Inhaltsplatzhalter 3"/>
          <p:cNvGraphicFramePr>
            <a:graphicFrameLocks noGrp="1"/>
          </p:cNvGraphicFramePr>
          <p:nvPr>
            <p:ph idx="1"/>
            <p:extLst/>
          </p:nvPr>
        </p:nvGraphicFramePr>
        <p:xfrm>
          <a:off x="628650" y="1791222"/>
          <a:ext cx="7886700" cy="4385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4"/>
          <p:cNvSpPr txBox="1"/>
          <p:nvPr/>
        </p:nvSpPr>
        <p:spPr>
          <a:xfrm rot="2830901">
            <a:off x="5409354" y="3022090"/>
            <a:ext cx="3386183" cy="707886"/>
          </a:xfrm>
          <a:prstGeom prst="rect">
            <a:avLst/>
          </a:prstGeom>
          <a:noFill/>
        </p:spPr>
        <p:txBody>
          <a:bodyPr wrap="none" rtlCol="0">
            <a:spAutoFit/>
          </a:bodyPr>
          <a:lstStyle/>
          <a:p>
            <a:r>
              <a:rPr lang="en-GB" sz="4000" err="1" smtClean="0">
                <a:solidFill>
                  <a:srgbClr val="C00000"/>
                </a:solidFill>
              </a:rPr>
              <a:t>Transdisziplinär</a:t>
            </a:r>
            <a:endParaRPr lang="en-GB" sz="4000">
              <a:solidFill>
                <a:srgbClr val="C00000"/>
              </a:solidFill>
            </a:endParaRPr>
          </a:p>
        </p:txBody>
      </p:sp>
      <p:sp>
        <p:nvSpPr>
          <p:cNvPr id="7" name="Textfeld 6"/>
          <p:cNvSpPr txBox="1"/>
          <p:nvPr/>
        </p:nvSpPr>
        <p:spPr>
          <a:xfrm rot="18798584">
            <a:off x="212716" y="3041663"/>
            <a:ext cx="3428360" cy="646331"/>
          </a:xfrm>
          <a:prstGeom prst="rect">
            <a:avLst/>
          </a:prstGeom>
          <a:noFill/>
        </p:spPr>
        <p:txBody>
          <a:bodyPr wrap="square" rtlCol="0">
            <a:spAutoFit/>
          </a:bodyPr>
          <a:lstStyle/>
          <a:p>
            <a:r>
              <a:rPr lang="en-GB" sz="3600" smtClean="0"/>
              <a:t>Zusammenhänge</a:t>
            </a:r>
            <a:endParaRPr lang="en-GB" sz="2000"/>
          </a:p>
        </p:txBody>
      </p:sp>
    </p:spTree>
    <p:extLst>
      <p:ext uri="{BB962C8B-B14F-4D97-AF65-F5344CB8AC3E}">
        <p14:creationId xmlns:p14="http://schemas.microsoft.com/office/powerpoint/2010/main" val="7831527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Erneuerbare statt fossile Energien</a:t>
            </a:r>
          </a:p>
        </p:txBody>
      </p:sp>
      <p:sp>
        <p:nvSpPr>
          <p:cNvPr id="4" name="Inhaltsplatzhalter 3"/>
          <p:cNvSpPr>
            <a:spLocks noGrp="1"/>
          </p:cNvSpPr>
          <p:nvPr>
            <p:ph sz="half" idx="2"/>
          </p:nvPr>
        </p:nvSpPr>
        <p:spPr>
          <a:xfrm>
            <a:off x="521303" y="1690688"/>
            <a:ext cx="8172450" cy="942975"/>
          </a:xfrm>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lang="en-GB">
                <a:sym typeface="Wingdings"/>
              </a:rPr>
              <a:t> Vermeidung von weltweit ca. 3,6 Mio. Todesfällen jährlich durch Luftverschmutzung im Außenraum</a:t>
            </a:r>
            <a:endParaRPr lang="en-GB"/>
          </a:p>
        </p:txBody>
      </p:sp>
      <p:pic>
        <p:nvPicPr>
          <p:cNvPr id="7" name="Content Placeholder 3">
            <a:extLst>
              <a:ext uri="{FF2B5EF4-FFF2-40B4-BE49-F238E27FC236}">
                <a16:creationId xmlns="" xmlns:a16="http://schemas.microsoft.com/office/drawing/2014/main" id="{6A8FB9D1-8A5C-4CA2-95ED-CFC4D30333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9" t="-4108" r="15580" b="51588"/>
          <a:stretch/>
        </p:blipFill>
        <p:spPr>
          <a:xfrm>
            <a:off x="178403" y="2417763"/>
            <a:ext cx="5522953" cy="3899980"/>
          </a:xfrm>
          <a:prstGeom prst="rect">
            <a:avLst/>
          </a:prstGeom>
        </p:spPr>
      </p:pic>
      <p:sp>
        <p:nvSpPr>
          <p:cNvPr id="8" name="Textfeld 7"/>
          <p:cNvSpPr txBox="1"/>
          <p:nvPr/>
        </p:nvSpPr>
        <p:spPr>
          <a:xfrm>
            <a:off x="74578" y="6334780"/>
            <a:ext cx="8440772" cy="523220"/>
          </a:xfrm>
          <a:prstGeom prst="rect">
            <a:avLst/>
          </a:prstGeom>
          <a:noFill/>
        </p:spPr>
        <p:txBody>
          <a:bodyPr wrap="none" rtlCol="0">
            <a:spAutoFit/>
          </a:bodyPr>
          <a:lstStyle/>
          <a:p>
            <a:pPr lvl="0"/>
            <a:r>
              <a:rPr lang="en-GB" sz="1400"/>
              <a:t>Quelle: Lelieveld et al., PNAS 2019; </a:t>
            </a:r>
            <a:r>
              <a:rPr lang="pt-BR" sz="1400"/>
              <a:t>https://www.pnas.org/cgi/doi/10.1073/pnas.1819989116</a:t>
            </a:r>
            <a:endParaRPr lang="en-GB" sz="1400"/>
          </a:p>
          <a:p>
            <a:pPr lvl="0"/>
            <a:r>
              <a:rPr lang="en-GB" sz="1400"/>
              <a:t>Bild rechts: </a:t>
            </a:r>
            <a:r>
              <a:rPr lang="de-DE" sz="1400"/>
              <a:t>Pixabay; andreas160578 ; https://pixabay.com/de/photos/photovoltaik-photovoltaikanlage-2138992/</a:t>
            </a:r>
          </a:p>
        </p:txBody>
      </p:sp>
      <p:pic>
        <p:nvPicPr>
          <p:cNvPr id="9" name="photovoltaic-2138992_1920.jpg" descr="photovoltaic-2138992_1920.jpg">
            <a:extLst>
              <a:ext uri="{FF2B5EF4-FFF2-40B4-BE49-F238E27FC236}">
                <a16:creationId xmlns="" xmlns:a16="http://schemas.microsoft.com/office/drawing/2014/main" id="{DCD46EBF-9650-364E-B8FA-C72ECCCB08DD}"/>
              </a:ext>
            </a:extLst>
          </p:cNvPr>
          <p:cNvPicPr>
            <a:picLocks noChangeAspect="1"/>
          </p:cNvPicPr>
          <p:nvPr/>
        </p:nvPicPr>
        <p:blipFill rotWithShape="1">
          <a:blip r:embed="rId4"/>
          <a:srcRect r="26157"/>
          <a:stretch/>
        </p:blipFill>
        <p:spPr>
          <a:xfrm>
            <a:off x="5701356" y="3016251"/>
            <a:ext cx="3445644" cy="3067049"/>
          </a:xfrm>
          <a:prstGeom prst="rect">
            <a:avLst/>
          </a:prstGeom>
          <a:ln w="12700">
            <a:miter lim="400000"/>
          </a:ln>
        </p:spPr>
      </p:pic>
    </p:spTree>
    <p:extLst>
      <p:ext uri="{BB962C8B-B14F-4D97-AF65-F5344CB8AC3E}">
        <p14:creationId xmlns:p14="http://schemas.microsoft.com/office/powerpoint/2010/main" val="5881249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Bild 2"/>
          <p:cNvPicPr>
            <a:picLocks noChangeAspect="1"/>
          </p:cNvPicPr>
          <p:nvPr/>
        </p:nvPicPr>
        <p:blipFill>
          <a:blip r:embed="rId3">
            <a:extLst>
              <a:ext uri="{28A0092B-C50C-407E-A947-70E740481C1C}">
                <a14:useLocalDpi xmlns:a14="http://schemas.microsoft.com/office/drawing/2010/main" val="0"/>
              </a:ext>
            </a:extLst>
          </a:blip>
          <a:srcRect l="1166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Textfeld 3"/>
          <p:cNvSpPr txBox="1">
            <a:spLocks noChangeArrowheads="1"/>
          </p:cNvSpPr>
          <p:nvPr/>
        </p:nvSpPr>
        <p:spPr bwMode="auto">
          <a:xfrm>
            <a:off x="0" y="6488113"/>
            <a:ext cx="1939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solidFill>
              </a:rPr>
              <a:t>Source: Wikimedia</a:t>
            </a:r>
          </a:p>
        </p:txBody>
      </p:sp>
      <p:sp>
        <p:nvSpPr>
          <p:cNvPr id="5" name="Titel 1"/>
          <p:cNvSpPr>
            <a:spLocks noGrp="1"/>
          </p:cNvSpPr>
          <p:nvPr>
            <p:ph type="title"/>
          </p:nvPr>
        </p:nvSpPr>
        <p:spPr>
          <a:xfrm>
            <a:off x="1354138" y="2249488"/>
            <a:ext cx="5870575" cy="3681412"/>
          </a:xfrm>
          <a:solidFill>
            <a:schemeClr val="accent6">
              <a:lumMod val="50000"/>
              <a:alpha val="60000"/>
            </a:schemeClr>
          </a:solidFill>
        </p:spPr>
        <p:txBody>
          <a:bodyPr rtlCol="0"/>
          <a:lstStyle/>
          <a:p>
            <a:pPr fontAlgn="auto">
              <a:spcAft>
                <a:spcPts val="0"/>
              </a:spcAft>
              <a:defRPr/>
            </a:pPr>
            <a:r>
              <a:rPr lang="en-GB" sz="3600">
                <a:solidFill>
                  <a:schemeClr val="bg1"/>
                </a:solidFill>
              </a:rPr>
              <a:t>Agrarökologie</a:t>
            </a:r>
            <a:br>
              <a:rPr lang="en-GB" sz="3600">
                <a:solidFill>
                  <a:schemeClr val="bg1"/>
                </a:solidFill>
              </a:rPr>
            </a:br>
            <a:r>
              <a:rPr lang="en-GB" sz="3600">
                <a:solidFill>
                  <a:schemeClr val="bg1"/>
                </a:solidFill>
              </a:rPr>
              <a:t>Permakultur </a:t>
            </a:r>
            <a:br>
              <a:rPr lang="en-GB" sz="3600">
                <a:solidFill>
                  <a:schemeClr val="bg1"/>
                </a:solidFill>
              </a:rPr>
            </a:br>
            <a:r>
              <a:rPr lang="en-GB" sz="3600">
                <a:solidFill>
                  <a:schemeClr val="bg1"/>
                </a:solidFill>
              </a:rPr>
              <a:t>Agroforstwirtschaft</a:t>
            </a:r>
            <a:br>
              <a:rPr lang="en-GB" sz="3600">
                <a:solidFill>
                  <a:schemeClr val="bg1"/>
                </a:solidFill>
              </a:rPr>
            </a:br>
            <a:r>
              <a:rPr lang="en-GB" sz="3600">
                <a:solidFill>
                  <a:schemeClr val="bg1"/>
                </a:solidFill>
              </a:rPr>
              <a:t>Regenerative Landwirtschaft</a:t>
            </a:r>
            <a:br>
              <a:rPr lang="en-GB" sz="3600">
                <a:solidFill>
                  <a:schemeClr val="bg1"/>
                </a:solidFill>
              </a:rPr>
            </a:br>
            <a:r>
              <a:rPr lang="en-GB" sz="3600">
                <a:solidFill>
                  <a:schemeClr val="bg1"/>
                </a:solidFill>
              </a:rPr>
              <a:t>u.s.w.</a:t>
            </a:r>
          </a:p>
        </p:txBody>
      </p:sp>
      <p:sp>
        <p:nvSpPr>
          <p:cNvPr id="149508" name="Titel 1"/>
          <p:cNvSpPr txBox="1">
            <a:spLocks/>
          </p:cNvSpPr>
          <p:nvPr/>
        </p:nvSpPr>
        <p:spPr bwMode="auto">
          <a:xfrm>
            <a:off x="1354138" y="365125"/>
            <a:ext cx="7161212" cy="1325563"/>
          </a:xfrm>
          <a:prstGeom prst="rect">
            <a:avLst/>
          </a:prstGeom>
          <a:solidFill>
            <a:schemeClr val="bg1">
              <a:alpha val="5294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Calibri" charset="0"/>
              </a:defRPr>
            </a:lvl1pPr>
            <a:lvl2pPr marL="742950" indent="-285750" defTabSz="685800">
              <a:defRPr>
                <a:solidFill>
                  <a:schemeClr val="tx1"/>
                </a:solidFill>
                <a:latin typeface="Calibri" charset="0"/>
              </a:defRPr>
            </a:lvl2pPr>
            <a:lvl3pPr marL="1143000" indent="-228600" defTabSz="685800">
              <a:defRPr>
                <a:solidFill>
                  <a:schemeClr val="tx1"/>
                </a:solidFill>
                <a:latin typeface="Calibri" charset="0"/>
              </a:defRPr>
            </a:lvl3pPr>
            <a:lvl4pPr marL="1600200" indent="-228600" defTabSz="685800">
              <a:defRPr>
                <a:solidFill>
                  <a:schemeClr val="tx1"/>
                </a:solidFill>
                <a:latin typeface="Calibri" charset="0"/>
              </a:defRPr>
            </a:lvl4pPr>
            <a:lvl5pPr marL="2057400" indent="-228600" defTabSz="685800">
              <a:defRPr>
                <a:solidFill>
                  <a:schemeClr val="tx1"/>
                </a:solidFill>
                <a:latin typeface="Calibri" charset="0"/>
              </a:defRPr>
            </a:lvl5pPr>
            <a:lvl6pPr marL="2514600" indent="-228600" defTabSz="685800" fontAlgn="base">
              <a:spcBef>
                <a:spcPct val="0"/>
              </a:spcBef>
              <a:spcAft>
                <a:spcPct val="0"/>
              </a:spcAft>
              <a:defRPr>
                <a:solidFill>
                  <a:schemeClr val="tx1"/>
                </a:solidFill>
                <a:latin typeface="Calibri" charset="0"/>
              </a:defRPr>
            </a:lvl6pPr>
            <a:lvl7pPr marL="2971800" indent="-228600" defTabSz="685800" fontAlgn="base">
              <a:spcBef>
                <a:spcPct val="0"/>
              </a:spcBef>
              <a:spcAft>
                <a:spcPct val="0"/>
              </a:spcAft>
              <a:defRPr>
                <a:solidFill>
                  <a:schemeClr val="tx1"/>
                </a:solidFill>
                <a:latin typeface="Calibri" charset="0"/>
              </a:defRPr>
            </a:lvl7pPr>
            <a:lvl8pPr marL="3429000" indent="-228600" defTabSz="685800" fontAlgn="base">
              <a:spcBef>
                <a:spcPct val="0"/>
              </a:spcBef>
              <a:spcAft>
                <a:spcPct val="0"/>
              </a:spcAft>
              <a:defRPr>
                <a:solidFill>
                  <a:schemeClr val="tx1"/>
                </a:solidFill>
                <a:latin typeface="Calibri" charset="0"/>
              </a:defRPr>
            </a:lvl8pPr>
            <a:lvl9pPr marL="3886200" indent="-228600" defTabSz="685800" fontAlgn="base">
              <a:spcBef>
                <a:spcPct val="0"/>
              </a:spcBef>
              <a:spcAft>
                <a:spcPct val="0"/>
              </a:spcAft>
              <a:defRPr>
                <a:solidFill>
                  <a:schemeClr val="tx1"/>
                </a:solidFill>
                <a:latin typeface="Calibri" charset="0"/>
              </a:defRPr>
            </a:lvl9pPr>
          </a:lstStyle>
          <a:p>
            <a:pPr eaLnBrk="1" hangingPunct="1">
              <a:lnSpc>
                <a:spcPct val="90000"/>
              </a:lnSpc>
            </a:pPr>
            <a:r>
              <a:rPr lang="en-GB" altLang="x-none" sz="4400">
                <a:latin typeface="Calibri Light" charset="0"/>
              </a:rPr>
              <a:t>Landwirtschaft</a:t>
            </a:r>
          </a:p>
        </p:txBody>
      </p:sp>
    </p:spTree>
    <p:extLst>
      <p:ext uri="{BB962C8B-B14F-4D97-AF65-F5344CB8AC3E}">
        <p14:creationId xmlns:p14="http://schemas.microsoft.com/office/powerpoint/2010/main" val="17465456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el 1"/>
          <p:cNvSpPr>
            <a:spLocks noGrp="1"/>
          </p:cNvSpPr>
          <p:nvPr>
            <p:ph type="title"/>
          </p:nvPr>
        </p:nvSpPr>
        <p:spPr>
          <a:xfrm>
            <a:off x="300038" y="608013"/>
            <a:ext cx="4529137" cy="1325562"/>
          </a:xfrm>
        </p:spPr>
        <p:txBody>
          <a:bodyPr/>
          <a:lstStyle/>
          <a:p>
            <a:r>
              <a:rPr lang="en-GB" altLang="x-none"/>
              <a:t>Planetary Health Ernährung:</a:t>
            </a:r>
          </a:p>
        </p:txBody>
      </p:sp>
      <p:sp>
        <p:nvSpPr>
          <p:cNvPr id="151554" name="Textfeld 2"/>
          <p:cNvSpPr txBox="1">
            <a:spLocks noChangeArrowheads="1"/>
          </p:cNvSpPr>
          <p:nvPr/>
        </p:nvSpPr>
        <p:spPr bwMode="auto">
          <a:xfrm>
            <a:off x="160338" y="155575"/>
            <a:ext cx="430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3"/>
              </a:rPr>
              <a:t>www.thelancet.com/commissions/EAT</a:t>
            </a:r>
            <a:r>
              <a:rPr lang="en-GB" altLang="x-none" sz="2000"/>
              <a:t>  </a:t>
            </a:r>
          </a:p>
        </p:txBody>
      </p:sp>
      <p:sp>
        <p:nvSpPr>
          <p:cNvPr id="151555" name="Textfeld 3"/>
          <p:cNvSpPr txBox="1">
            <a:spLocks noChangeArrowheads="1"/>
          </p:cNvSpPr>
          <p:nvPr/>
        </p:nvSpPr>
        <p:spPr bwMode="auto">
          <a:xfrm>
            <a:off x="300038" y="6488113"/>
            <a:ext cx="854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www.daserste.de/information/wissen-kultur/w-wie-wissen/ernaehrung-136.html</a:t>
            </a:r>
          </a:p>
        </p:txBody>
      </p:sp>
      <p:pic>
        <p:nvPicPr>
          <p:cNvPr id="2" name="Bild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700" y="355600"/>
            <a:ext cx="4267200" cy="5854700"/>
          </a:xfrm>
          <a:prstGeom prst="rect">
            <a:avLst/>
          </a:prstGeom>
        </p:spPr>
      </p:pic>
      <p:pic>
        <p:nvPicPr>
          <p:cNvPr id="3" name="Bild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31" y="1933575"/>
            <a:ext cx="4356100" cy="4356100"/>
          </a:xfrm>
          <a:prstGeom prst="rect">
            <a:avLst/>
          </a:prstGeom>
        </p:spPr>
      </p:pic>
    </p:spTree>
    <p:extLst>
      <p:ext uri="{BB962C8B-B14F-4D97-AF65-F5344CB8AC3E}">
        <p14:creationId xmlns:p14="http://schemas.microsoft.com/office/powerpoint/2010/main" val="14541238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el 1"/>
          <p:cNvSpPr>
            <a:spLocks noGrp="1"/>
          </p:cNvSpPr>
          <p:nvPr>
            <p:ph type="title"/>
          </p:nvPr>
        </p:nvSpPr>
        <p:spPr>
          <a:xfrm>
            <a:off x="300038" y="608013"/>
            <a:ext cx="4529137" cy="1325562"/>
          </a:xfrm>
        </p:spPr>
        <p:txBody>
          <a:bodyPr/>
          <a:lstStyle/>
          <a:p>
            <a:r>
              <a:rPr lang="en-GB" altLang="x-none"/>
              <a:t>Planetary Health Ernährung:</a:t>
            </a:r>
          </a:p>
        </p:txBody>
      </p:sp>
      <p:sp>
        <p:nvSpPr>
          <p:cNvPr id="151554" name="Textfeld 2"/>
          <p:cNvSpPr txBox="1">
            <a:spLocks noChangeArrowheads="1"/>
          </p:cNvSpPr>
          <p:nvPr/>
        </p:nvSpPr>
        <p:spPr bwMode="auto">
          <a:xfrm>
            <a:off x="160338" y="155575"/>
            <a:ext cx="430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3"/>
              </a:rPr>
              <a:t>www.thelancet.com/commissions/EAT</a:t>
            </a:r>
            <a:r>
              <a:rPr lang="en-GB" altLang="x-none" sz="2000"/>
              <a:t>  </a:t>
            </a:r>
          </a:p>
        </p:txBody>
      </p:sp>
      <p:sp>
        <p:nvSpPr>
          <p:cNvPr id="151555" name="Textfeld 3"/>
          <p:cNvSpPr txBox="1">
            <a:spLocks noChangeArrowheads="1"/>
          </p:cNvSpPr>
          <p:nvPr/>
        </p:nvSpPr>
        <p:spPr bwMode="auto">
          <a:xfrm>
            <a:off x="300038" y="6488113"/>
            <a:ext cx="854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www.daserste.de/information/wissen-kultur/w-wie-wissen/ernaehrung-136.html</a:t>
            </a:r>
          </a:p>
        </p:txBody>
      </p:sp>
      <p:sp>
        <p:nvSpPr>
          <p:cNvPr id="9" name="Titel 1"/>
          <p:cNvSpPr txBox="1">
            <a:spLocks/>
          </p:cNvSpPr>
          <p:nvPr/>
        </p:nvSpPr>
        <p:spPr bwMode="auto">
          <a:xfrm>
            <a:off x="5200650" y="587375"/>
            <a:ext cx="379412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Calibri" charset="0"/>
              </a:defRPr>
            </a:lvl1pPr>
            <a:lvl2pPr marL="742950" indent="-285750" defTabSz="685800">
              <a:defRPr>
                <a:solidFill>
                  <a:schemeClr val="tx1"/>
                </a:solidFill>
                <a:latin typeface="Calibri" charset="0"/>
              </a:defRPr>
            </a:lvl2pPr>
            <a:lvl3pPr marL="1143000" indent="-228600" defTabSz="685800">
              <a:defRPr>
                <a:solidFill>
                  <a:schemeClr val="tx1"/>
                </a:solidFill>
                <a:latin typeface="Calibri" charset="0"/>
              </a:defRPr>
            </a:lvl3pPr>
            <a:lvl4pPr marL="1600200" indent="-228600" defTabSz="685800">
              <a:defRPr>
                <a:solidFill>
                  <a:schemeClr val="tx1"/>
                </a:solidFill>
                <a:latin typeface="Calibri" charset="0"/>
              </a:defRPr>
            </a:lvl4pPr>
            <a:lvl5pPr marL="2057400" indent="-228600" defTabSz="685800">
              <a:defRPr>
                <a:solidFill>
                  <a:schemeClr val="tx1"/>
                </a:solidFill>
                <a:latin typeface="Calibri" charset="0"/>
              </a:defRPr>
            </a:lvl5pPr>
            <a:lvl6pPr marL="2514600" indent="-228600" defTabSz="685800" fontAlgn="base">
              <a:spcBef>
                <a:spcPct val="0"/>
              </a:spcBef>
              <a:spcAft>
                <a:spcPct val="0"/>
              </a:spcAft>
              <a:defRPr>
                <a:solidFill>
                  <a:schemeClr val="tx1"/>
                </a:solidFill>
                <a:latin typeface="Calibri" charset="0"/>
              </a:defRPr>
            </a:lvl6pPr>
            <a:lvl7pPr marL="2971800" indent="-228600" defTabSz="685800" fontAlgn="base">
              <a:spcBef>
                <a:spcPct val="0"/>
              </a:spcBef>
              <a:spcAft>
                <a:spcPct val="0"/>
              </a:spcAft>
              <a:defRPr>
                <a:solidFill>
                  <a:schemeClr val="tx1"/>
                </a:solidFill>
                <a:latin typeface="Calibri" charset="0"/>
              </a:defRPr>
            </a:lvl7pPr>
            <a:lvl8pPr marL="3429000" indent="-228600" defTabSz="685800" fontAlgn="base">
              <a:spcBef>
                <a:spcPct val="0"/>
              </a:spcBef>
              <a:spcAft>
                <a:spcPct val="0"/>
              </a:spcAft>
              <a:defRPr>
                <a:solidFill>
                  <a:schemeClr val="tx1"/>
                </a:solidFill>
                <a:latin typeface="Calibri" charset="0"/>
              </a:defRPr>
            </a:lvl8pPr>
            <a:lvl9pPr marL="3886200" indent="-228600" defTabSz="685800" fontAlgn="base">
              <a:spcBef>
                <a:spcPct val="0"/>
              </a:spcBef>
              <a:spcAft>
                <a:spcPct val="0"/>
              </a:spcAft>
              <a:defRPr>
                <a:solidFill>
                  <a:schemeClr val="tx1"/>
                </a:solidFill>
                <a:latin typeface="Calibri" charset="0"/>
              </a:defRPr>
            </a:lvl9pPr>
          </a:lstStyle>
          <a:p>
            <a:pPr eaLnBrk="1" hangingPunct="1">
              <a:lnSpc>
                <a:spcPct val="90000"/>
              </a:lnSpc>
            </a:pPr>
            <a:r>
              <a:rPr lang="en-GB" altLang="x-none" sz="4400">
                <a:latin typeface="Calibri Light" charset="0"/>
              </a:rPr>
              <a:t>Deutschland:</a:t>
            </a:r>
          </a:p>
        </p:txBody>
      </p:sp>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31" y="1933575"/>
            <a:ext cx="4356100" cy="4356100"/>
          </a:xfrm>
          <a:prstGeom prst="rect">
            <a:avLst/>
          </a:prstGeom>
        </p:spPr>
      </p:pic>
      <p:pic>
        <p:nvPicPr>
          <p:cNvPr id="4" name="Bild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6138" y="1912938"/>
            <a:ext cx="4366254" cy="4356100"/>
          </a:xfrm>
          <a:prstGeom prst="rect">
            <a:avLst/>
          </a:prstGeom>
        </p:spPr>
      </p:pic>
    </p:spTree>
    <p:extLst>
      <p:ext uri="{BB962C8B-B14F-4D97-AF65-F5344CB8AC3E}">
        <p14:creationId xmlns:p14="http://schemas.microsoft.com/office/powerpoint/2010/main" val="18868533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sz="half" idx="2"/>
          </p:nvPr>
        </p:nvSpPr>
        <p:spPr>
          <a:xfrm>
            <a:off x="4876800" y="1825625"/>
            <a:ext cx="3784600" cy="4351338"/>
          </a:xfrm>
        </p:spPr>
        <p:txBody>
          <a:bodyPr>
            <a:normAutofit lnSpcReduction="10000"/>
          </a:bodyPr>
          <a:lstStyle/>
          <a:p>
            <a:pPr marR="0" lvl="0" defTabSz="914400" eaLnBrk="1" fontAlgn="auto" latinLnBrk="0" hangingPunct="1">
              <a:lnSpc>
                <a:spcPct val="100000"/>
              </a:lnSpc>
              <a:spcBef>
                <a:spcPts val="0"/>
              </a:spcBef>
              <a:spcAft>
                <a:spcPts val="0"/>
              </a:spcAft>
              <a:buClrTx/>
              <a:buSzTx/>
              <a:buFont typeface="Wingdings" charset="2"/>
              <a:buChar char="à"/>
              <a:tabLst/>
              <a:defRPr/>
            </a:pPr>
            <a:r>
              <a:rPr lang="en-GB">
                <a:sym typeface="Wingdings"/>
              </a:rPr>
              <a:t>  Vermeidung von weltweit ca. 11 Mio. vorzeitigen Todesfällen jährlich, eine Reduktion um ca. 20%!</a:t>
            </a:r>
          </a:p>
          <a:p>
            <a:pPr marR="0" lvl="0" defTabSz="914400" eaLnBrk="1" fontAlgn="auto" latinLnBrk="0" hangingPunct="1">
              <a:lnSpc>
                <a:spcPct val="100000"/>
              </a:lnSpc>
              <a:spcBef>
                <a:spcPts val="0"/>
              </a:spcBef>
              <a:spcAft>
                <a:spcPts val="0"/>
              </a:spcAft>
              <a:buClrTx/>
              <a:buSzTx/>
              <a:buFont typeface="Wingdings" charset="2"/>
              <a:buChar char="à"/>
              <a:tabLst/>
              <a:defRPr/>
            </a:pPr>
            <a:endParaRPr lang="en-GB">
              <a:sym typeface="Wingdings"/>
            </a:endParaRPr>
          </a:p>
          <a:p>
            <a:pPr marR="0" lvl="0" defTabSz="914400" eaLnBrk="1" fontAlgn="auto" latinLnBrk="0" hangingPunct="1">
              <a:lnSpc>
                <a:spcPct val="100000"/>
              </a:lnSpc>
              <a:spcBef>
                <a:spcPts val="0"/>
              </a:spcBef>
              <a:spcAft>
                <a:spcPts val="0"/>
              </a:spcAft>
              <a:buClrTx/>
              <a:buSzTx/>
              <a:buFont typeface="Wingdings" charset="2"/>
              <a:buChar char="à"/>
              <a:tabLst/>
              <a:defRPr/>
            </a:pPr>
            <a:r>
              <a:rPr lang="en-GB">
                <a:sym typeface="Wingdings"/>
              </a:rPr>
              <a:t>  Ernährung von ca.  10 Mrd. Menschen innerhalb planetarer Grenzen</a:t>
            </a:r>
            <a:endParaRPr lang="en-GB"/>
          </a:p>
        </p:txBody>
      </p:sp>
      <p:sp>
        <p:nvSpPr>
          <p:cNvPr id="151554" name="Textfeld 2"/>
          <p:cNvSpPr txBox="1">
            <a:spLocks noChangeArrowheads="1"/>
          </p:cNvSpPr>
          <p:nvPr/>
        </p:nvSpPr>
        <p:spPr bwMode="auto">
          <a:xfrm>
            <a:off x="160338" y="155575"/>
            <a:ext cx="4306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2000">
                <a:hlinkClick r:id="rId3"/>
              </a:rPr>
              <a:t>www.thelancet.com/commissions/EAT</a:t>
            </a:r>
            <a:r>
              <a:rPr lang="en-GB" altLang="x-none" sz="2000"/>
              <a:t>  </a:t>
            </a:r>
          </a:p>
        </p:txBody>
      </p:sp>
      <p:sp>
        <p:nvSpPr>
          <p:cNvPr id="151555" name="Textfeld 3"/>
          <p:cNvSpPr txBox="1">
            <a:spLocks noChangeArrowheads="1"/>
          </p:cNvSpPr>
          <p:nvPr/>
        </p:nvSpPr>
        <p:spPr bwMode="auto">
          <a:xfrm>
            <a:off x="300038" y="6488113"/>
            <a:ext cx="854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www.daserste.de/information/wissen-kultur/w-wie-wissen/ernaehrung-136.html</a:t>
            </a:r>
          </a:p>
        </p:txBody>
      </p:sp>
      <p:sp>
        <p:nvSpPr>
          <p:cNvPr id="10" name="Titel 1"/>
          <p:cNvSpPr>
            <a:spLocks noGrp="1"/>
          </p:cNvSpPr>
          <p:nvPr>
            <p:ph type="title"/>
          </p:nvPr>
        </p:nvSpPr>
        <p:spPr>
          <a:xfrm>
            <a:off x="300038" y="608013"/>
            <a:ext cx="4529137" cy="1325562"/>
          </a:xfrm>
        </p:spPr>
        <p:txBody>
          <a:bodyPr/>
          <a:lstStyle/>
          <a:p>
            <a:r>
              <a:rPr lang="en-GB" altLang="x-none"/>
              <a:t>Planetary Health Ernährung:</a:t>
            </a:r>
          </a:p>
        </p:txBody>
      </p:sp>
      <p:pic>
        <p:nvPicPr>
          <p:cNvPr id="8" name="Bild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731" y="1933575"/>
            <a:ext cx="4356100" cy="4356100"/>
          </a:xfrm>
          <a:prstGeom prst="rect">
            <a:avLst/>
          </a:prstGeom>
        </p:spPr>
      </p:pic>
    </p:spTree>
    <p:extLst>
      <p:ext uri="{BB962C8B-B14F-4D97-AF65-F5344CB8AC3E}">
        <p14:creationId xmlns:p14="http://schemas.microsoft.com/office/powerpoint/2010/main" val="11724852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el 1"/>
          <p:cNvSpPr>
            <a:spLocks noGrp="1"/>
          </p:cNvSpPr>
          <p:nvPr>
            <p:ph type="title"/>
          </p:nvPr>
        </p:nvSpPr>
        <p:spPr/>
        <p:txBody>
          <a:bodyPr/>
          <a:lstStyle/>
          <a:p>
            <a:r>
              <a:rPr lang="en-GB" altLang="x-none"/>
              <a:t>Fazit von </a:t>
            </a:r>
            <a:r>
              <a:rPr lang="en-GB" altLang="x-none" i="1"/>
              <a:t>The Lancet</a:t>
            </a:r>
          </a:p>
        </p:txBody>
      </p:sp>
      <p:sp>
        <p:nvSpPr>
          <p:cNvPr id="3" name="Inhaltsplatzhalter 2"/>
          <p:cNvSpPr>
            <a:spLocks noGrp="1"/>
          </p:cNvSpPr>
          <p:nvPr>
            <p:ph sz="half" idx="1"/>
          </p:nvPr>
        </p:nvSpPr>
        <p:spPr>
          <a:solidFill>
            <a:schemeClr val="tx1"/>
          </a:solidFill>
        </p:spPr>
        <p:txBody>
          <a:bodyPr>
            <a:normAutofit lnSpcReduction="10000"/>
          </a:bodyPr>
          <a:lstStyle/>
          <a:p>
            <a:pPr marL="0" indent="0" fontAlgn="auto">
              <a:spcAft>
                <a:spcPts val="0"/>
              </a:spcAft>
              <a:buFont typeface="Arial"/>
              <a:buNone/>
              <a:defRPr/>
            </a:pPr>
            <a:endParaRPr lang="de-DE">
              <a:solidFill>
                <a:schemeClr val="bg1"/>
              </a:solidFill>
            </a:endParaRPr>
          </a:p>
          <a:p>
            <a:pPr marL="0" indent="0" fontAlgn="auto">
              <a:lnSpc>
                <a:spcPct val="150000"/>
              </a:lnSpc>
              <a:spcAft>
                <a:spcPts val="0"/>
              </a:spcAft>
              <a:buFont typeface="Arial"/>
              <a:buNone/>
              <a:defRPr/>
            </a:pPr>
            <a:r>
              <a:rPr lang="de-DE">
                <a:solidFill>
                  <a:schemeClr val="bg1"/>
                </a:solidFill>
              </a:rPr>
              <a:t>"Der Klimawandel ist die</a:t>
            </a:r>
            <a:r>
              <a:rPr lang="de-DE" b="1">
                <a:solidFill>
                  <a:schemeClr val="bg1"/>
                </a:solidFill>
              </a:rPr>
              <a:t> größte Bedrohung</a:t>
            </a:r>
            <a:r>
              <a:rPr lang="de-DE">
                <a:solidFill>
                  <a:schemeClr val="bg1"/>
                </a:solidFill>
              </a:rPr>
              <a:t> für  die globale Gesundheit im 21. Jahrhundert.</a:t>
            </a:r>
            <a:r>
              <a:rPr lang="ru-RU">
                <a:solidFill>
                  <a:schemeClr val="bg1"/>
                </a:solidFill>
              </a:rPr>
              <a:t>"</a:t>
            </a:r>
          </a:p>
          <a:p>
            <a:pPr marL="0" indent="0" fontAlgn="auto">
              <a:lnSpc>
                <a:spcPct val="150000"/>
              </a:lnSpc>
              <a:spcAft>
                <a:spcPts val="0"/>
              </a:spcAft>
              <a:buFont typeface="Arial"/>
              <a:buNone/>
              <a:defRPr/>
            </a:pPr>
            <a:endParaRPr lang="de-DE">
              <a:solidFill>
                <a:schemeClr val="bg1"/>
              </a:solidFill>
            </a:endParaRPr>
          </a:p>
          <a:p>
            <a:pPr marL="0" indent="0" fontAlgn="auto">
              <a:lnSpc>
                <a:spcPct val="150000"/>
              </a:lnSpc>
              <a:spcAft>
                <a:spcPts val="0"/>
              </a:spcAft>
              <a:buFont typeface="Arial"/>
              <a:buNone/>
              <a:defRPr/>
            </a:pPr>
            <a:r>
              <a:rPr lang="de-DE" sz="2400" i="1">
                <a:solidFill>
                  <a:schemeClr val="bg1"/>
                </a:solidFill>
              </a:rPr>
              <a:t>The Lancet 2009</a:t>
            </a:r>
            <a:endParaRPr lang="ru-RU" sz="2400" i="1">
              <a:solidFill>
                <a:schemeClr val="bg1"/>
              </a:solidFill>
            </a:endParaRPr>
          </a:p>
        </p:txBody>
      </p:sp>
      <p:sp>
        <p:nvSpPr>
          <p:cNvPr id="4" name="Inhaltsplatzhalter 3"/>
          <p:cNvSpPr>
            <a:spLocks noGrp="1"/>
          </p:cNvSpPr>
          <p:nvPr>
            <p:ph sz="half" idx="2"/>
          </p:nvPr>
        </p:nvSpPr>
        <p:spPr>
          <a:ln>
            <a:solidFill>
              <a:schemeClr val="tx1"/>
            </a:solidFill>
          </a:ln>
        </p:spPr>
        <p:txBody>
          <a:bodyPr>
            <a:normAutofit lnSpcReduction="10000"/>
          </a:bodyPr>
          <a:lstStyle/>
          <a:p>
            <a:pPr marL="0" indent="0" fontAlgn="auto">
              <a:spcAft>
                <a:spcPts val="0"/>
              </a:spcAft>
              <a:buFont typeface="Arial"/>
              <a:buNone/>
              <a:defRPr/>
            </a:pPr>
            <a:endParaRPr lang="de-DE" sz="800"/>
          </a:p>
          <a:p>
            <a:pPr marL="0" indent="0" fontAlgn="auto">
              <a:lnSpc>
                <a:spcPct val="150000"/>
              </a:lnSpc>
              <a:spcAft>
                <a:spcPts val="0"/>
              </a:spcAft>
              <a:buFont typeface="Arial"/>
              <a:buNone/>
              <a:defRPr/>
            </a:pPr>
            <a:r>
              <a:rPr lang="de-DE"/>
              <a:t>"Die Bewältigung des Klimawandels könnte die</a:t>
            </a:r>
            <a:r>
              <a:rPr lang="de-DE" b="1"/>
              <a:t> größte Chance </a:t>
            </a:r>
            <a:r>
              <a:rPr lang="de-DE"/>
              <a:t>für die globale Gesundheit im 21. Jahrhundert sein.“</a:t>
            </a:r>
          </a:p>
          <a:p>
            <a:pPr marL="0" indent="0" fontAlgn="auto">
              <a:lnSpc>
                <a:spcPct val="150000"/>
              </a:lnSpc>
              <a:spcAft>
                <a:spcPts val="0"/>
              </a:spcAft>
              <a:buFont typeface="Arial"/>
              <a:buNone/>
              <a:defRPr/>
            </a:pPr>
            <a:endParaRPr lang="de-DE" sz="1400"/>
          </a:p>
          <a:p>
            <a:pPr marL="0" indent="0" fontAlgn="auto">
              <a:lnSpc>
                <a:spcPct val="150000"/>
              </a:lnSpc>
              <a:spcAft>
                <a:spcPts val="0"/>
              </a:spcAft>
              <a:buFont typeface="Arial"/>
              <a:buNone/>
              <a:defRPr/>
            </a:pPr>
            <a:r>
              <a:rPr lang="de-DE" sz="2400" i="1"/>
              <a:t>The Lancet 2015</a:t>
            </a:r>
            <a:endParaRPr lang="en-GB" sz="2400"/>
          </a:p>
          <a:p>
            <a:pPr fontAlgn="auto">
              <a:spcAft>
                <a:spcPts val="0"/>
              </a:spcAft>
              <a:buFont typeface="Arial"/>
              <a:buChar char="•"/>
              <a:defRPr/>
            </a:pPr>
            <a:endParaRPr lang="en-GB"/>
          </a:p>
        </p:txBody>
      </p:sp>
      <p:sp>
        <p:nvSpPr>
          <p:cNvPr id="153604" name="Textfeld 4"/>
          <p:cNvSpPr txBox="1">
            <a:spLocks noChangeArrowheads="1"/>
          </p:cNvSpPr>
          <p:nvPr/>
        </p:nvSpPr>
        <p:spPr bwMode="auto">
          <a:xfrm>
            <a:off x="2433638" y="6311900"/>
            <a:ext cx="466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t>Quelle: www.thelancet.com/climate-and-health</a:t>
            </a:r>
          </a:p>
        </p:txBody>
      </p:sp>
    </p:spTree>
    <p:extLst>
      <p:ext uri="{BB962C8B-B14F-4D97-AF65-F5344CB8AC3E}">
        <p14:creationId xmlns:p14="http://schemas.microsoft.com/office/powerpoint/2010/main" val="84283002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a:picLocks noChangeAspect="1"/>
          </p:cNvPicPr>
          <p:nvPr/>
        </p:nvPicPr>
        <p:blipFill rotWithShape="1">
          <a:blip r:embed="rId3">
            <a:extLst>
              <a:ext uri="{28A0092B-C50C-407E-A947-70E740481C1C}">
                <a14:useLocalDpi xmlns:a14="http://schemas.microsoft.com/office/drawing/2010/main" val="0"/>
              </a:ext>
            </a:extLst>
          </a:blip>
          <a:srcRect b="1296"/>
          <a:stretch/>
        </p:blipFill>
        <p:spPr>
          <a:xfrm>
            <a:off x="228600" y="190500"/>
            <a:ext cx="4593798" cy="6475108"/>
          </a:xfrm>
          <a:prstGeom prst="rect">
            <a:avLst/>
          </a:prstGeom>
        </p:spPr>
      </p:pic>
      <p:sp>
        <p:nvSpPr>
          <p:cNvPr id="16" name="Inhaltsplatzhalter 15"/>
          <p:cNvSpPr>
            <a:spLocks noGrp="1"/>
          </p:cNvSpPr>
          <p:nvPr>
            <p:ph sz="half" idx="2"/>
          </p:nvPr>
        </p:nvSpPr>
        <p:spPr>
          <a:xfrm>
            <a:off x="5035550" y="812800"/>
            <a:ext cx="3886200" cy="5511800"/>
          </a:xfrm>
        </p:spPr>
        <p:txBody>
          <a:bodyPr>
            <a:normAutofit/>
          </a:bodyPr>
          <a:lstStyle/>
          <a:p>
            <a:pPr marL="0" indent="0">
              <a:buNone/>
            </a:pPr>
            <a:r>
              <a:rPr lang="en-GB" sz="2400" i="1"/>
              <a:t>Wir müssen die planetaren Krisen Biodiversitätsverlust, Umweltverschmutzung und Klimawandel zusammen denken und lösen.</a:t>
            </a:r>
          </a:p>
          <a:p>
            <a:pPr marL="0" indent="0">
              <a:buNone/>
            </a:pPr>
            <a:endParaRPr lang="en-GB" sz="2400" i="1"/>
          </a:p>
          <a:p>
            <a:pPr marL="0" indent="0">
              <a:buNone/>
            </a:pPr>
            <a:r>
              <a:rPr lang="en-GB" sz="2400" b="1" i="1"/>
              <a:t>Ein gesunder Planet ist die Voraussetzung für gesunde Menschen.</a:t>
            </a:r>
          </a:p>
          <a:p>
            <a:pPr marL="0" indent="0">
              <a:buNone/>
            </a:pPr>
            <a:endParaRPr lang="en-GB" sz="2400" i="1"/>
          </a:p>
          <a:p>
            <a:pPr marL="0" indent="0">
              <a:buNone/>
            </a:pPr>
            <a:r>
              <a:rPr lang="en-GB" sz="2400" i="1"/>
              <a:t>Eine neue Beziehung zur Natur ist der Schlüssel zur Nachhaltigkeit.</a:t>
            </a:r>
          </a:p>
        </p:txBody>
      </p:sp>
    </p:spTree>
    <p:extLst>
      <p:ext uri="{BB962C8B-B14F-4D97-AF65-F5344CB8AC3E}">
        <p14:creationId xmlns:p14="http://schemas.microsoft.com/office/powerpoint/2010/main" val="1993165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a:extLst>
              <a:ext uri="{28A0092B-C50C-407E-A947-70E740481C1C}">
                <a14:useLocalDpi xmlns:a14="http://schemas.microsoft.com/office/drawing/2010/main" val="0"/>
              </a:ext>
            </a:extLst>
          </a:blip>
          <a:srcRect l="1811"/>
          <a:stretch/>
        </p:blipFill>
        <p:spPr>
          <a:xfrm>
            <a:off x="428626" y="1522796"/>
            <a:ext cx="7243762" cy="4913345"/>
          </a:xfrm>
          <a:prstGeom prst="rect">
            <a:avLst/>
          </a:prstGeom>
        </p:spPr>
      </p:pic>
      <p:sp>
        <p:nvSpPr>
          <p:cNvPr id="5" name="Textfeld 4"/>
          <p:cNvSpPr txBox="1"/>
          <p:nvPr/>
        </p:nvSpPr>
        <p:spPr>
          <a:xfrm>
            <a:off x="219599" y="6436141"/>
            <a:ext cx="8924401" cy="430887"/>
          </a:xfrm>
          <a:prstGeom prst="rect">
            <a:avLst/>
          </a:prstGeom>
          <a:noFill/>
        </p:spPr>
        <p:txBody>
          <a:bodyPr wrap="square" rtlCol="0">
            <a:spAutoFit/>
          </a:bodyPr>
          <a:lstStyle/>
          <a:p>
            <a:r>
              <a:rPr lang="en-GB" sz="1100" b="1">
                <a:solidFill>
                  <a:srgbClr val="474746"/>
                </a:solidFill>
                <a:latin typeface="Arial Bold" charset="0"/>
              </a:rPr>
              <a:t>Quelle: WBGU Hauptgutachten “Welt im Wandel” 2011, Abb. 3.4.1, v. Grin, Rotmans &amp; Schot 2010, adaptiert v. Geels &amp; Schot 2010</a:t>
            </a:r>
          </a:p>
          <a:p>
            <a:r>
              <a:rPr lang="en-GB" sz="1100">
                <a:latin typeface="Arial" charset="0"/>
                <a:ea typeface="Arial" charset="0"/>
                <a:cs typeface="Arial" charset="0"/>
              </a:rPr>
              <a:t>www.wbgu.de/de/publikationen/publikation/welt-im-wandel-gesellschaftsvertrag-fuer-eine-grosse-transformation </a:t>
            </a:r>
          </a:p>
        </p:txBody>
      </p:sp>
      <p:sp>
        <p:nvSpPr>
          <p:cNvPr id="2" name="Textfeld 1"/>
          <p:cNvSpPr txBox="1"/>
          <p:nvPr/>
        </p:nvSpPr>
        <p:spPr>
          <a:xfrm>
            <a:off x="8128000" y="4152900"/>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15243187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702" y="132244"/>
            <a:ext cx="3334162" cy="4718153"/>
          </a:xfrm>
          <a:prstGeom prst="rect">
            <a:avLst/>
          </a:prstGeom>
        </p:spPr>
      </p:pic>
      <p:grpSp>
        <p:nvGrpSpPr>
          <p:cNvPr id="10" name="Gruppierung 9"/>
          <p:cNvGrpSpPr/>
          <p:nvPr/>
        </p:nvGrpSpPr>
        <p:grpSpPr>
          <a:xfrm>
            <a:off x="3882973" y="140341"/>
            <a:ext cx="4689167" cy="3129840"/>
            <a:chOff x="3962812" y="123017"/>
            <a:chExt cx="4689167" cy="3129840"/>
          </a:xfrm>
        </p:grpSpPr>
        <p:pic>
          <p:nvPicPr>
            <p:cNvPr id="5" name="Bild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2812" y="123017"/>
              <a:ext cx="4689167" cy="3126111"/>
            </a:xfrm>
            <a:prstGeom prst="rect">
              <a:avLst/>
            </a:prstGeom>
          </p:spPr>
        </p:pic>
        <p:sp>
          <p:nvSpPr>
            <p:cNvPr id="6" name="Textfeld 5"/>
            <p:cNvSpPr txBox="1"/>
            <p:nvPr/>
          </p:nvSpPr>
          <p:spPr>
            <a:xfrm>
              <a:off x="5452368" y="2945080"/>
              <a:ext cx="1782604" cy="307777"/>
            </a:xfrm>
            <a:prstGeom prst="rect">
              <a:avLst/>
            </a:prstGeom>
            <a:noFill/>
          </p:spPr>
          <p:txBody>
            <a:bodyPr wrap="none" rtlCol="0">
              <a:spAutoFit/>
            </a:bodyPr>
            <a:lstStyle/>
            <a:p>
              <a:r>
                <a:rPr lang="en-GB" sz="1400" err="1" smtClean="0">
                  <a:solidFill>
                    <a:schemeClr val="bg1">
                      <a:lumMod val="85000"/>
                    </a:schemeClr>
                  </a:solidFill>
                </a:rPr>
                <a:t>Quelle</a:t>
              </a:r>
              <a:r>
                <a:rPr lang="en-GB" sz="1400" smtClean="0">
                  <a:solidFill>
                    <a:schemeClr val="bg1">
                      <a:lumMod val="85000"/>
                    </a:schemeClr>
                  </a:solidFill>
                </a:rPr>
                <a:t>: Thomas </a:t>
              </a:r>
              <a:r>
                <a:rPr lang="en-GB" sz="1400" err="1" smtClean="0">
                  <a:solidFill>
                    <a:schemeClr val="bg1">
                      <a:lumMod val="85000"/>
                    </a:schemeClr>
                  </a:solidFill>
                </a:rPr>
                <a:t>Katan</a:t>
              </a:r>
              <a:endParaRPr lang="en-GB" sz="1400">
                <a:solidFill>
                  <a:schemeClr val="bg1">
                    <a:lumMod val="85000"/>
                  </a:schemeClr>
                </a:solidFill>
              </a:endParaRPr>
            </a:p>
          </p:txBody>
        </p:sp>
      </p:grpSp>
      <p:sp>
        <p:nvSpPr>
          <p:cNvPr id="7" name="Textfeld 6"/>
          <p:cNvSpPr txBox="1"/>
          <p:nvPr/>
        </p:nvSpPr>
        <p:spPr>
          <a:xfrm rot="16200000">
            <a:off x="-615445" y="3545529"/>
            <a:ext cx="1740476" cy="307777"/>
          </a:xfrm>
          <a:prstGeom prst="rect">
            <a:avLst/>
          </a:prstGeom>
          <a:noFill/>
        </p:spPr>
        <p:txBody>
          <a:bodyPr wrap="none" rtlCol="0">
            <a:spAutoFit/>
          </a:bodyPr>
          <a:lstStyle/>
          <a:p>
            <a:r>
              <a:rPr lang="en-GB" sz="1400" err="1" smtClean="0">
                <a:solidFill>
                  <a:schemeClr val="bg1">
                    <a:lumMod val="85000"/>
                  </a:schemeClr>
                </a:solidFill>
              </a:rPr>
              <a:t>Quelle</a:t>
            </a:r>
            <a:r>
              <a:rPr lang="en-GB" sz="1400" smtClean="0">
                <a:solidFill>
                  <a:schemeClr val="bg1">
                    <a:lumMod val="85000"/>
                  </a:schemeClr>
                </a:solidFill>
              </a:rPr>
              <a:t>: Leonhard Len</a:t>
            </a:r>
            <a:endParaRPr lang="en-GB" sz="1400">
              <a:solidFill>
                <a:schemeClr val="bg1">
                  <a:lumMod val="85000"/>
                </a:schemeClr>
              </a:solidFill>
            </a:endParaRPr>
          </a:p>
        </p:txBody>
      </p:sp>
      <p:pic>
        <p:nvPicPr>
          <p:cNvPr id="9" name="Bild 8"/>
          <p:cNvPicPr>
            <a:picLocks noChangeAspect="1"/>
          </p:cNvPicPr>
          <p:nvPr/>
        </p:nvPicPr>
        <p:blipFill rotWithShape="1">
          <a:blip r:embed="rId5">
            <a:extLst>
              <a:ext uri="{28A0092B-C50C-407E-A947-70E740481C1C}">
                <a14:useLocalDpi xmlns:a14="http://schemas.microsoft.com/office/drawing/2010/main" val="0"/>
              </a:ext>
            </a:extLst>
          </a:blip>
          <a:srcRect t="8342" b="10053"/>
          <a:stretch/>
        </p:blipFill>
        <p:spPr>
          <a:xfrm>
            <a:off x="618000" y="3410642"/>
            <a:ext cx="5645831" cy="3253904"/>
          </a:xfrm>
          <a:prstGeom prst="rect">
            <a:avLst/>
          </a:prstGeom>
        </p:spPr>
      </p:pic>
      <p:sp>
        <p:nvSpPr>
          <p:cNvPr id="12" name="Textfeld 11"/>
          <p:cNvSpPr txBox="1"/>
          <p:nvPr/>
        </p:nvSpPr>
        <p:spPr>
          <a:xfrm>
            <a:off x="4336979" y="362358"/>
            <a:ext cx="1439818" cy="584775"/>
          </a:xfrm>
          <a:prstGeom prst="rect">
            <a:avLst/>
          </a:prstGeom>
          <a:noFill/>
        </p:spPr>
        <p:txBody>
          <a:bodyPr wrap="none" rtlCol="0">
            <a:spAutoFit/>
          </a:bodyPr>
          <a:lstStyle/>
          <a:p>
            <a:r>
              <a:rPr lang="en-GB" sz="3200" smtClean="0">
                <a:solidFill>
                  <a:schemeClr val="bg1"/>
                </a:solidFill>
              </a:rPr>
              <a:t>London</a:t>
            </a:r>
            <a:endParaRPr lang="en-GB" sz="3200">
              <a:solidFill>
                <a:schemeClr val="bg1"/>
              </a:solidFill>
            </a:endParaRPr>
          </a:p>
        </p:txBody>
      </p:sp>
      <p:sp>
        <p:nvSpPr>
          <p:cNvPr id="13" name="Textfeld 12"/>
          <p:cNvSpPr txBox="1"/>
          <p:nvPr/>
        </p:nvSpPr>
        <p:spPr>
          <a:xfrm>
            <a:off x="4519881" y="6446936"/>
            <a:ext cx="1571264" cy="276999"/>
          </a:xfrm>
          <a:prstGeom prst="rect">
            <a:avLst/>
          </a:prstGeom>
          <a:noFill/>
        </p:spPr>
        <p:txBody>
          <a:bodyPr wrap="none" rtlCol="0">
            <a:spAutoFit/>
          </a:bodyPr>
          <a:lstStyle/>
          <a:p>
            <a:r>
              <a:rPr lang="en-GB" sz="1200">
                <a:solidFill>
                  <a:schemeClr val="bg1">
                    <a:lumMod val="75000"/>
                  </a:schemeClr>
                </a:solidFill>
              </a:rPr>
              <a:t>Quelle: Public Domain</a:t>
            </a:r>
          </a:p>
        </p:txBody>
      </p:sp>
      <p:pic>
        <p:nvPicPr>
          <p:cNvPr id="2" name="Bild 1"/>
          <p:cNvPicPr>
            <a:picLocks noChangeAspect="1"/>
          </p:cNvPicPr>
          <p:nvPr/>
        </p:nvPicPr>
        <p:blipFill rotWithShape="1">
          <a:blip r:embed="rId6">
            <a:extLst>
              <a:ext uri="{28A0092B-C50C-407E-A947-70E740481C1C}">
                <a14:useLocalDpi xmlns:a14="http://schemas.microsoft.com/office/drawing/2010/main" val="0"/>
              </a:ext>
            </a:extLst>
          </a:blip>
          <a:srcRect l="19319" r="32794"/>
          <a:stretch/>
        </p:blipFill>
        <p:spPr>
          <a:xfrm>
            <a:off x="6478118" y="3384621"/>
            <a:ext cx="2370667" cy="3339314"/>
          </a:xfrm>
          <a:prstGeom prst="rect">
            <a:avLst/>
          </a:prstGeom>
        </p:spPr>
      </p:pic>
      <p:sp>
        <p:nvSpPr>
          <p:cNvPr id="14" name="Textfeld 13"/>
          <p:cNvSpPr txBox="1"/>
          <p:nvPr/>
        </p:nvSpPr>
        <p:spPr>
          <a:xfrm>
            <a:off x="7133901" y="6482011"/>
            <a:ext cx="1753237" cy="276999"/>
          </a:xfrm>
          <a:prstGeom prst="rect">
            <a:avLst/>
          </a:prstGeom>
          <a:noFill/>
        </p:spPr>
        <p:txBody>
          <a:bodyPr wrap="none" rtlCol="0">
            <a:spAutoFit/>
          </a:bodyPr>
          <a:lstStyle/>
          <a:p>
            <a:r>
              <a:rPr lang="en-GB" sz="1200">
                <a:solidFill>
                  <a:schemeClr val="bg1">
                    <a:lumMod val="75000"/>
                  </a:schemeClr>
                </a:solidFill>
              </a:rPr>
              <a:t>Quelle: Sabine Gabrysch</a:t>
            </a:r>
          </a:p>
        </p:txBody>
      </p:sp>
      <p:pic>
        <p:nvPicPr>
          <p:cNvPr id="8" name="Bild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5671" y="2148403"/>
            <a:ext cx="1261127" cy="1628001"/>
          </a:xfrm>
          <a:prstGeom prst="rect">
            <a:avLst/>
          </a:prstGeom>
        </p:spPr>
      </p:pic>
      <p:sp>
        <p:nvSpPr>
          <p:cNvPr id="11" name="Textfeld 10"/>
          <p:cNvSpPr txBox="1"/>
          <p:nvPr/>
        </p:nvSpPr>
        <p:spPr>
          <a:xfrm>
            <a:off x="6452850" y="3330482"/>
            <a:ext cx="1577457" cy="584775"/>
          </a:xfrm>
          <a:prstGeom prst="rect">
            <a:avLst/>
          </a:prstGeom>
          <a:noFill/>
        </p:spPr>
        <p:txBody>
          <a:bodyPr wrap="square" rtlCol="0">
            <a:spAutoFit/>
          </a:bodyPr>
          <a:lstStyle/>
          <a:p>
            <a:r>
              <a:rPr lang="en-GB" sz="3200" smtClean="0"/>
              <a:t>Berlin</a:t>
            </a:r>
          </a:p>
        </p:txBody>
      </p:sp>
    </p:spTree>
    <p:extLst>
      <p:ext uri="{BB962C8B-B14F-4D97-AF65-F5344CB8AC3E}">
        <p14:creationId xmlns:p14="http://schemas.microsoft.com/office/powerpoint/2010/main" val="12246304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25" y="2343150"/>
            <a:ext cx="4514850" cy="4514850"/>
          </a:xfrm>
          <a:prstGeom prst="rect">
            <a:avLst/>
          </a:prstGeom>
        </p:spPr>
      </p:pic>
      <p:pic>
        <p:nvPicPr>
          <p:cNvPr id="3" name="Bild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925" y="0"/>
            <a:ext cx="8129588" cy="2680919"/>
          </a:xfrm>
          <a:prstGeom prst="rect">
            <a:avLst/>
          </a:prstGeom>
        </p:spPr>
      </p:pic>
      <p:sp>
        <p:nvSpPr>
          <p:cNvPr id="4" name="Textfeld 3"/>
          <p:cNvSpPr txBox="1"/>
          <p:nvPr/>
        </p:nvSpPr>
        <p:spPr>
          <a:xfrm>
            <a:off x="5281177" y="2680919"/>
            <a:ext cx="2629246" cy="954107"/>
          </a:xfrm>
          <a:prstGeom prst="rect">
            <a:avLst/>
          </a:prstGeom>
          <a:solidFill>
            <a:schemeClr val="accent1">
              <a:lumMod val="20000"/>
              <a:lumOff val="80000"/>
            </a:schemeClr>
          </a:solidFill>
          <a:ln>
            <a:solidFill>
              <a:schemeClr val="tx1"/>
            </a:solidFill>
          </a:ln>
        </p:spPr>
        <p:txBody>
          <a:bodyPr wrap="none" rtlCol="0">
            <a:spAutoFit/>
          </a:bodyPr>
          <a:lstStyle/>
          <a:p>
            <a:r>
              <a:rPr lang="en-GB" sz="2800">
                <a:solidFill>
                  <a:srgbClr val="0070C0"/>
                </a:solidFill>
              </a:rPr>
              <a:t>Mehr als 26.000 </a:t>
            </a:r>
          </a:p>
          <a:p>
            <a:r>
              <a:rPr lang="en-GB" sz="2800">
                <a:solidFill>
                  <a:srgbClr val="0070C0"/>
                </a:solidFill>
              </a:rPr>
              <a:t>Unterschriften!</a:t>
            </a:r>
          </a:p>
        </p:txBody>
      </p:sp>
      <p:sp>
        <p:nvSpPr>
          <p:cNvPr id="6" name="Textfeld 5"/>
          <p:cNvSpPr txBox="1"/>
          <p:nvPr/>
        </p:nvSpPr>
        <p:spPr>
          <a:xfrm>
            <a:off x="4829175" y="4354606"/>
            <a:ext cx="4104072" cy="461665"/>
          </a:xfrm>
          <a:prstGeom prst="rect">
            <a:avLst/>
          </a:prstGeom>
          <a:noFill/>
        </p:spPr>
        <p:txBody>
          <a:bodyPr wrap="none" rtlCol="0">
            <a:spAutoFit/>
          </a:bodyPr>
          <a:lstStyle/>
          <a:p>
            <a:r>
              <a:rPr lang="en-GB" sz="2400">
                <a:hlinkClick r:id="rId5"/>
              </a:rPr>
              <a:t>https://de.scientists4future.org</a:t>
            </a:r>
            <a:endParaRPr lang="en-GB" sz="2400"/>
          </a:p>
        </p:txBody>
      </p:sp>
      <p:sp>
        <p:nvSpPr>
          <p:cNvPr id="7" name="Textfeld 6"/>
          <p:cNvSpPr txBox="1"/>
          <p:nvPr/>
        </p:nvSpPr>
        <p:spPr>
          <a:xfrm>
            <a:off x="5068599" y="5535852"/>
            <a:ext cx="3864648" cy="1200329"/>
          </a:xfrm>
          <a:prstGeom prst="rect">
            <a:avLst/>
          </a:prstGeom>
          <a:noFill/>
        </p:spPr>
        <p:txBody>
          <a:bodyPr wrap="none" rtlCol="0">
            <a:spAutoFit/>
          </a:bodyPr>
          <a:lstStyle/>
          <a:p>
            <a:r>
              <a:rPr lang="en-GB" sz="2400"/>
              <a:t>Spotlight Videos: </a:t>
            </a:r>
          </a:p>
          <a:p>
            <a:r>
              <a:rPr lang="en-GB" sz="2400">
                <a:hlinkClick r:id=""/>
              </a:rPr>
              <a:t>https://www.youtube.com/c/</a:t>
            </a:r>
          </a:p>
          <a:p>
            <a:r>
              <a:rPr lang="en-GB" sz="2400">
                <a:hlinkClick r:id=""/>
              </a:rPr>
              <a:t>ScientistsforFuture/videos</a:t>
            </a:r>
            <a:r>
              <a:rPr lang="en-GB" sz="2400"/>
              <a:t> </a:t>
            </a:r>
          </a:p>
        </p:txBody>
      </p:sp>
    </p:spTree>
    <p:extLst>
      <p:ext uri="{BB962C8B-B14F-4D97-AF65-F5344CB8AC3E}">
        <p14:creationId xmlns:p14="http://schemas.microsoft.com/office/powerpoint/2010/main" val="1248043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Blind-Men-and-the-Elephant-Guzl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62" y="1270813"/>
            <a:ext cx="6848559" cy="503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877888" y="6446838"/>
            <a:ext cx="7273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eaLnBrk="1" hangingPunct="1">
              <a:spcBef>
                <a:spcPct val="50000"/>
              </a:spcBef>
            </a:pPr>
            <a:r>
              <a:rPr lang="de-DE" altLang="x-none" sz="1600">
                <a:latin typeface="Arial" charset="0"/>
              </a:rPr>
              <a:t>Grafik: G.R. Guzlas, Copyright: J.G. Saxe, available at </a:t>
            </a:r>
            <a:r>
              <a:rPr lang="de-DE" altLang="x-none" sz="1600" u="sng">
                <a:solidFill>
                  <a:srgbClr val="0070C0"/>
                </a:solidFill>
                <a:latin typeface="Arial" charset="0"/>
              </a:rPr>
              <a:t>www.nature.com</a:t>
            </a:r>
            <a:r>
              <a:rPr lang="de-DE" altLang="x-none" sz="1600">
                <a:latin typeface="Arial" charset="0"/>
              </a:rPr>
              <a:t> </a:t>
            </a:r>
          </a:p>
        </p:txBody>
      </p:sp>
      <p:sp>
        <p:nvSpPr>
          <p:cNvPr id="7" name="Titel 6"/>
          <p:cNvSpPr>
            <a:spLocks noGrp="1"/>
          </p:cNvSpPr>
          <p:nvPr>
            <p:ph type="title"/>
          </p:nvPr>
        </p:nvSpPr>
        <p:spPr>
          <a:xfrm>
            <a:off x="628650" y="365126"/>
            <a:ext cx="7886700" cy="1050065"/>
          </a:xfrm>
        </p:spPr>
        <p:txBody>
          <a:bodyPr/>
          <a:lstStyle/>
          <a:p>
            <a:pPr algn="ctr"/>
            <a:r>
              <a:rPr lang="en-GB"/>
              <a:t>Transdisziplinarität</a:t>
            </a:r>
          </a:p>
        </p:txBody>
      </p:sp>
      <p:sp>
        <p:nvSpPr>
          <p:cNvPr id="2" name="TextBox 1"/>
          <p:cNvSpPr txBox="1"/>
          <p:nvPr/>
        </p:nvSpPr>
        <p:spPr>
          <a:xfrm>
            <a:off x="5029643" y="2700669"/>
            <a:ext cx="811441" cy="646331"/>
          </a:xfrm>
          <a:prstGeom prst="rect">
            <a:avLst/>
          </a:prstGeom>
          <a:solidFill>
            <a:schemeClr val="bg1"/>
          </a:solidFill>
        </p:spPr>
        <p:txBody>
          <a:bodyPr wrap="none" rtlCol="0">
            <a:spAutoFit/>
          </a:bodyPr>
          <a:lstStyle/>
          <a:p>
            <a:r>
              <a:rPr lang="de-DE" smtClean="0"/>
              <a:t>Eine </a:t>
            </a:r>
          </a:p>
          <a:p>
            <a:r>
              <a:rPr lang="de-DE" smtClean="0"/>
              <a:t>Wand!</a:t>
            </a:r>
            <a:endParaRPr lang="de-DE"/>
          </a:p>
        </p:txBody>
      </p:sp>
      <p:sp>
        <p:nvSpPr>
          <p:cNvPr id="8" name="TextBox 7"/>
          <p:cNvSpPr txBox="1"/>
          <p:nvPr/>
        </p:nvSpPr>
        <p:spPr>
          <a:xfrm>
            <a:off x="6787560" y="3133373"/>
            <a:ext cx="709490" cy="923330"/>
          </a:xfrm>
          <a:prstGeom prst="rect">
            <a:avLst/>
          </a:prstGeom>
          <a:solidFill>
            <a:schemeClr val="bg1"/>
          </a:solidFill>
        </p:spPr>
        <p:txBody>
          <a:bodyPr wrap="none" rtlCol="0">
            <a:spAutoFit/>
          </a:bodyPr>
          <a:lstStyle/>
          <a:p>
            <a:r>
              <a:rPr lang="de-DE" smtClean="0"/>
              <a:t>Es ist </a:t>
            </a:r>
          </a:p>
          <a:p>
            <a:r>
              <a:rPr lang="de-DE" smtClean="0"/>
              <a:t>ein </a:t>
            </a:r>
          </a:p>
          <a:p>
            <a:r>
              <a:rPr lang="de-DE" smtClean="0"/>
              <a:t>Seil!</a:t>
            </a:r>
          </a:p>
        </p:txBody>
      </p:sp>
      <p:sp>
        <p:nvSpPr>
          <p:cNvPr id="9" name="TextBox 8"/>
          <p:cNvSpPr txBox="1"/>
          <p:nvPr/>
        </p:nvSpPr>
        <p:spPr>
          <a:xfrm>
            <a:off x="4157176" y="5627773"/>
            <a:ext cx="1002967" cy="615553"/>
          </a:xfrm>
          <a:prstGeom prst="rect">
            <a:avLst/>
          </a:prstGeom>
          <a:solidFill>
            <a:schemeClr val="bg1"/>
          </a:solidFill>
        </p:spPr>
        <p:txBody>
          <a:bodyPr wrap="none" rtlCol="0">
            <a:spAutoFit/>
          </a:bodyPr>
          <a:lstStyle/>
          <a:p>
            <a:r>
              <a:rPr lang="de-DE" sz="1700" smtClean="0"/>
              <a:t>Es ist ein </a:t>
            </a:r>
          </a:p>
          <a:p>
            <a:r>
              <a:rPr lang="de-DE" sz="1700" smtClean="0"/>
              <a:t>Baum!</a:t>
            </a:r>
            <a:endParaRPr lang="de-DE" sz="1700"/>
          </a:p>
        </p:txBody>
      </p:sp>
      <p:sp>
        <p:nvSpPr>
          <p:cNvPr id="10" name="TextBox 9"/>
          <p:cNvSpPr txBox="1"/>
          <p:nvPr/>
        </p:nvSpPr>
        <p:spPr>
          <a:xfrm>
            <a:off x="2119861" y="5493486"/>
            <a:ext cx="1011111" cy="584775"/>
          </a:xfrm>
          <a:prstGeom prst="rect">
            <a:avLst/>
          </a:prstGeom>
          <a:solidFill>
            <a:schemeClr val="bg1"/>
          </a:solidFill>
        </p:spPr>
        <p:txBody>
          <a:bodyPr wrap="none" rtlCol="0">
            <a:spAutoFit/>
          </a:bodyPr>
          <a:lstStyle/>
          <a:p>
            <a:r>
              <a:rPr lang="de-DE" sz="1600" smtClean="0"/>
              <a:t>Es ist eine</a:t>
            </a:r>
          </a:p>
          <a:p>
            <a:r>
              <a:rPr lang="de-DE" sz="1600" smtClean="0"/>
              <a:t>Schlange!</a:t>
            </a:r>
            <a:endParaRPr lang="de-DE" sz="1600"/>
          </a:p>
        </p:txBody>
      </p:sp>
      <p:sp>
        <p:nvSpPr>
          <p:cNvPr id="11" name="TextBox 10"/>
          <p:cNvSpPr txBox="1"/>
          <p:nvPr/>
        </p:nvSpPr>
        <p:spPr>
          <a:xfrm>
            <a:off x="1056611" y="3176234"/>
            <a:ext cx="798617" cy="646331"/>
          </a:xfrm>
          <a:prstGeom prst="rect">
            <a:avLst/>
          </a:prstGeom>
          <a:solidFill>
            <a:schemeClr val="bg1"/>
          </a:solidFill>
        </p:spPr>
        <p:txBody>
          <a:bodyPr wrap="none" rtlCol="0">
            <a:spAutoFit/>
          </a:bodyPr>
          <a:lstStyle/>
          <a:p>
            <a:r>
              <a:rPr lang="de-DE" smtClean="0"/>
              <a:t>Ein </a:t>
            </a:r>
          </a:p>
          <a:p>
            <a:r>
              <a:rPr lang="de-DE" smtClean="0"/>
              <a:t>Speer!</a:t>
            </a:r>
            <a:endParaRPr lang="de-DE"/>
          </a:p>
        </p:txBody>
      </p:sp>
      <p:sp>
        <p:nvSpPr>
          <p:cNvPr id="12" name="TextBox 11"/>
          <p:cNvSpPr txBox="1"/>
          <p:nvPr/>
        </p:nvSpPr>
        <p:spPr>
          <a:xfrm>
            <a:off x="2497825" y="1447090"/>
            <a:ext cx="844077" cy="615553"/>
          </a:xfrm>
          <a:prstGeom prst="rect">
            <a:avLst/>
          </a:prstGeom>
          <a:solidFill>
            <a:schemeClr val="bg1"/>
          </a:solidFill>
        </p:spPr>
        <p:txBody>
          <a:bodyPr wrap="none" rtlCol="0">
            <a:spAutoFit/>
          </a:bodyPr>
          <a:lstStyle/>
          <a:p>
            <a:r>
              <a:rPr lang="de-DE" sz="1700" smtClean="0"/>
              <a:t>Ein </a:t>
            </a:r>
          </a:p>
          <a:p>
            <a:r>
              <a:rPr lang="de-DE" sz="1700" smtClean="0"/>
              <a:t>Fächer!</a:t>
            </a:r>
            <a:endParaRPr lang="de-DE" sz="1700"/>
          </a:p>
        </p:txBody>
      </p:sp>
    </p:spTree>
    <p:extLst>
      <p:ext uri="{BB962C8B-B14F-4D97-AF65-F5344CB8AC3E}">
        <p14:creationId xmlns:p14="http://schemas.microsoft.com/office/powerpoint/2010/main" val="18406364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pic>
        <p:nvPicPr>
          <p:cNvPr id="4" name="Bild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7632"/>
            <a:ext cx="9144000" cy="6093619"/>
          </a:xfrm>
          <a:prstGeom prst="rect">
            <a:avLst/>
          </a:prstGeom>
        </p:spPr>
      </p:pic>
      <p:sp>
        <p:nvSpPr>
          <p:cNvPr id="5" name="Textfeld 4"/>
          <p:cNvSpPr txBox="1"/>
          <p:nvPr/>
        </p:nvSpPr>
        <p:spPr>
          <a:xfrm>
            <a:off x="2100263" y="6382565"/>
            <a:ext cx="6961027" cy="369332"/>
          </a:xfrm>
          <a:prstGeom prst="rect">
            <a:avLst/>
          </a:prstGeom>
          <a:noFill/>
        </p:spPr>
        <p:txBody>
          <a:bodyPr wrap="square" rtlCol="0">
            <a:spAutoFit/>
          </a:bodyPr>
          <a:lstStyle/>
          <a:p>
            <a:r>
              <a:rPr lang="en-GB"/>
              <a:t>Charité Berlin, Klimastreik am 20.09.2019. Quelle: </a:t>
            </a:r>
            <a:r>
              <a:rPr lang="en-GB">
                <a:effectLst/>
              </a:rPr>
              <a:t>Dominik Butzmann</a:t>
            </a:r>
            <a:endParaRPr lang="en-GB"/>
          </a:p>
        </p:txBody>
      </p:sp>
      <p:pic>
        <p:nvPicPr>
          <p:cNvPr id="6" name="Bild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9974" y="3095613"/>
            <a:ext cx="3161654" cy="3161654"/>
          </a:xfrm>
          <a:prstGeom prst="rect">
            <a:avLst/>
          </a:prstGeom>
        </p:spPr>
      </p:pic>
      <p:sp>
        <p:nvSpPr>
          <p:cNvPr id="3" name="Textfeld 2"/>
          <p:cNvSpPr txBox="1"/>
          <p:nvPr/>
        </p:nvSpPr>
        <p:spPr>
          <a:xfrm>
            <a:off x="272715" y="470643"/>
            <a:ext cx="4433008" cy="830997"/>
          </a:xfrm>
          <a:prstGeom prst="rect">
            <a:avLst/>
          </a:prstGeom>
          <a:solidFill>
            <a:schemeClr val="bg1"/>
          </a:solidFill>
        </p:spPr>
        <p:txBody>
          <a:bodyPr wrap="none" rtlCol="0">
            <a:spAutoFit/>
          </a:bodyPr>
          <a:lstStyle/>
          <a:p>
            <a:r>
              <a:rPr lang="en-GB" sz="2400">
                <a:hlinkClick r:id="rId5"/>
              </a:rPr>
              <a:t>www.klimawandel-gesundheit.de</a:t>
            </a:r>
            <a:r>
              <a:rPr lang="en-GB" sz="2400"/>
              <a:t> </a:t>
            </a:r>
          </a:p>
          <a:p>
            <a:r>
              <a:rPr lang="en-GB" sz="2400">
                <a:hlinkClick r:id="rId6"/>
              </a:rPr>
              <a:t>https://healthforfuture.de/</a:t>
            </a:r>
            <a:r>
              <a:rPr lang="en-GB" sz="2400"/>
              <a:t> </a:t>
            </a:r>
          </a:p>
        </p:txBody>
      </p:sp>
    </p:spTree>
    <p:extLst>
      <p:ext uri="{BB962C8B-B14F-4D97-AF65-F5344CB8AC3E}">
        <p14:creationId xmlns:p14="http://schemas.microsoft.com/office/powerpoint/2010/main" val="19197264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28650" y="365126"/>
            <a:ext cx="7886700" cy="1155699"/>
          </a:xfrm>
        </p:spPr>
        <p:txBody>
          <a:bodyPr/>
          <a:lstStyle/>
          <a:p>
            <a:r>
              <a:rPr lang="en-GB"/>
              <a:t>COVI</a:t>
            </a:r>
            <a:r>
              <a:rPr lang="en-US"/>
              <a:t>D-</a:t>
            </a:r>
            <a:r>
              <a:rPr lang="en-GB"/>
              <a:t>19 als Weckruf?</a:t>
            </a:r>
          </a:p>
        </p:txBody>
      </p:sp>
      <p:sp>
        <p:nvSpPr>
          <p:cNvPr id="5" name="Textfeld 4"/>
          <p:cNvSpPr txBox="1"/>
          <p:nvPr/>
        </p:nvSpPr>
        <p:spPr>
          <a:xfrm>
            <a:off x="2728913" y="6358838"/>
            <a:ext cx="2672719" cy="369332"/>
          </a:xfrm>
          <a:prstGeom prst="rect">
            <a:avLst/>
          </a:prstGeom>
          <a:noFill/>
        </p:spPr>
        <p:txBody>
          <a:bodyPr wrap="none" rtlCol="0">
            <a:spAutoFit/>
          </a:bodyPr>
          <a:lstStyle/>
          <a:p>
            <a:r>
              <a:rPr lang="en-GB"/>
              <a:t>https://www.csc-blog.org</a:t>
            </a:r>
          </a:p>
        </p:txBody>
      </p:sp>
      <p:pic>
        <p:nvPicPr>
          <p:cNvPr id="2" name="Bild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8484"/>
            <a:ext cx="9144000" cy="4422694"/>
          </a:xfrm>
          <a:prstGeom prst="rect">
            <a:avLst/>
          </a:prstGeom>
        </p:spPr>
      </p:pic>
    </p:spTree>
    <p:extLst>
      <p:ext uri="{BB962C8B-B14F-4D97-AF65-F5344CB8AC3E}">
        <p14:creationId xmlns:p14="http://schemas.microsoft.com/office/powerpoint/2010/main" val="18037047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2750" y="85451"/>
            <a:ext cx="7886700" cy="1325563"/>
          </a:xfrm>
        </p:spPr>
        <p:txBody>
          <a:bodyPr/>
          <a:lstStyle/>
          <a:p>
            <a:r>
              <a:rPr lang="en-GB"/>
              <a:t>Ukrainekrieg</a:t>
            </a:r>
          </a:p>
        </p:txBody>
      </p:sp>
      <p:sp>
        <p:nvSpPr>
          <p:cNvPr id="4" name="Textfeld 3"/>
          <p:cNvSpPr txBox="1"/>
          <p:nvPr/>
        </p:nvSpPr>
        <p:spPr>
          <a:xfrm>
            <a:off x="5060574" y="914162"/>
            <a:ext cx="4083426" cy="646331"/>
          </a:xfrm>
          <a:prstGeom prst="rect">
            <a:avLst/>
          </a:prstGeom>
          <a:noFill/>
        </p:spPr>
        <p:txBody>
          <a:bodyPr wrap="none" rtlCol="0">
            <a:spAutoFit/>
          </a:bodyPr>
          <a:lstStyle/>
          <a:p>
            <a:r>
              <a:rPr lang="pt-BR"/>
              <a:t>https://doi.org/10.5281/zenodo.6366131</a:t>
            </a:r>
          </a:p>
          <a:p>
            <a:endParaRPr lang="en-GB"/>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1014"/>
            <a:ext cx="9144000" cy="5446986"/>
          </a:xfrm>
          <a:prstGeom prst="rect">
            <a:avLst/>
          </a:prstGeom>
        </p:spPr>
      </p:pic>
    </p:spTree>
    <p:extLst>
      <p:ext uri="{BB962C8B-B14F-4D97-AF65-F5344CB8AC3E}">
        <p14:creationId xmlns:p14="http://schemas.microsoft.com/office/powerpoint/2010/main" val="131877132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a:t>IPCC report </a:t>
            </a:r>
          </a:p>
        </p:txBody>
      </p:sp>
      <p:pic>
        <p:nvPicPr>
          <p:cNvPr id="5" name="Bild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850" y="1027906"/>
            <a:ext cx="5626100" cy="5549900"/>
          </a:xfrm>
          <a:prstGeom prst="rect">
            <a:avLst/>
          </a:prstGeom>
        </p:spPr>
      </p:pic>
      <p:sp>
        <p:nvSpPr>
          <p:cNvPr id="3" name="Textfeld 2"/>
          <p:cNvSpPr txBox="1"/>
          <p:nvPr/>
        </p:nvSpPr>
        <p:spPr>
          <a:xfrm>
            <a:off x="723900" y="6223000"/>
            <a:ext cx="2748766" cy="369332"/>
          </a:xfrm>
          <a:prstGeom prst="rect">
            <a:avLst/>
          </a:prstGeom>
          <a:noFill/>
        </p:spPr>
        <p:txBody>
          <a:bodyPr wrap="none" rtlCol="0">
            <a:spAutoFit/>
          </a:bodyPr>
          <a:lstStyle/>
          <a:p>
            <a:r>
              <a:rPr lang="en-GB"/>
              <a:t>IPCC AR6 WG2, Abb. SPM.1</a:t>
            </a:r>
          </a:p>
        </p:txBody>
      </p:sp>
    </p:spTree>
    <p:extLst>
      <p:ext uri="{BB962C8B-B14F-4D97-AF65-F5344CB8AC3E}">
        <p14:creationId xmlns:p14="http://schemas.microsoft.com/office/powerpoint/2010/main" val="15468371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524A68B9-C568-B644-8389-03DE82F32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 y="0"/>
            <a:ext cx="4608669" cy="64521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 xmlns:a16="http://schemas.microsoft.com/office/drawing/2014/main" id="{62C87833-72DB-144C-96D1-D1F1CE7D246A}"/>
              </a:ext>
            </a:extLst>
          </p:cNvPr>
          <p:cNvSpPr txBox="1"/>
          <p:nvPr/>
        </p:nvSpPr>
        <p:spPr>
          <a:xfrm>
            <a:off x="4713669" y="5396248"/>
            <a:ext cx="4179514" cy="369332"/>
          </a:xfrm>
          <a:prstGeom prst="rect">
            <a:avLst/>
          </a:prstGeom>
          <a:noFill/>
        </p:spPr>
        <p:txBody>
          <a:bodyPr wrap="square">
            <a:spAutoFit/>
          </a:bodyPr>
          <a:lstStyle/>
          <a:p>
            <a:r>
              <a:rPr lang="de-DE" dirty="0" err="1">
                <a:solidFill>
                  <a:srgbClr val="474746"/>
                </a:solidFill>
                <a:latin typeface="Arial Bold" charset="0"/>
              </a:rPr>
              <a:t>www.wbgu.de</a:t>
            </a:r>
            <a:r>
              <a:rPr lang="de-DE" dirty="0">
                <a:solidFill>
                  <a:srgbClr val="474746"/>
                </a:solidFill>
                <a:latin typeface="Arial Bold" charset="0"/>
              </a:rPr>
              <a:t>/impulspapier-</a:t>
            </a:r>
            <a:r>
              <a:rPr lang="de-DE" dirty="0" err="1">
                <a:solidFill>
                  <a:srgbClr val="474746"/>
                </a:solidFill>
                <a:latin typeface="Arial Bold" charset="0"/>
              </a:rPr>
              <a:t>health</a:t>
            </a:r>
            <a:endParaRPr lang="de-DE" dirty="0">
              <a:solidFill>
                <a:srgbClr val="474746"/>
              </a:solidFill>
              <a:latin typeface="Arial Bold" charset="0"/>
            </a:endParaRPr>
          </a:p>
        </p:txBody>
      </p:sp>
      <p:pic>
        <p:nvPicPr>
          <p:cNvPr id="3" name="Grafik 2">
            <a:extLst>
              <a:ext uri="{FF2B5EF4-FFF2-40B4-BE49-F238E27FC236}">
                <a16:creationId xmlns="" xmlns:a16="http://schemas.microsoft.com/office/drawing/2014/main" id="{500163EC-C540-5247-BA0E-FECF40FA87EF}"/>
              </a:ext>
            </a:extLst>
          </p:cNvPr>
          <p:cNvPicPr>
            <a:picLocks noChangeAspect="1"/>
          </p:cNvPicPr>
          <p:nvPr/>
        </p:nvPicPr>
        <p:blipFill>
          <a:blip r:embed="rId4"/>
          <a:stretch>
            <a:fillRect/>
          </a:stretch>
        </p:blipFill>
        <p:spPr>
          <a:xfrm>
            <a:off x="4713669" y="2171699"/>
            <a:ext cx="4432300" cy="2514600"/>
          </a:xfrm>
          <a:prstGeom prst="rect">
            <a:avLst/>
          </a:prstGeom>
        </p:spPr>
      </p:pic>
    </p:spTree>
    <p:extLst>
      <p:ext uri="{BB962C8B-B14F-4D97-AF65-F5344CB8AC3E}">
        <p14:creationId xmlns:p14="http://schemas.microsoft.com/office/powerpoint/2010/main" val="168688816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xmlns="" id="{1D1AA149-89E5-CB42-9D8F-494AAA369A31}"/>
              </a:ext>
            </a:extLst>
          </p:cNvPr>
          <p:cNvSpPr>
            <a:spLocks noGrp="1"/>
          </p:cNvSpPr>
          <p:nvPr>
            <p:ph type="title"/>
          </p:nvPr>
        </p:nvSpPr>
        <p:spPr>
          <a:xfrm>
            <a:off x="540001" y="432000"/>
            <a:ext cx="5903999" cy="720000"/>
          </a:xfrm>
        </p:spPr>
        <p:txBody>
          <a:bodyPr/>
          <a:lstStyle/>
          <a:p>
            <a:r>
              <a:rPr lang="de-DE" dirty="0"/>
              <a:t>Planetare Gesundheit </a:t>
            </a:r>
          </a:p>
        </p:txBody>
      </p:sp>
      <p:sp>
        <p:nvSpPr>
          <p:cNvPr id="42" name="Textfeld 41"/>
          <p:cNvSpPr txBox="1"/>
          <p:nvPr/>
        </p:nvSpPr>
        <p:spPr>
          <a:xfrm>
            <a:off x="428828" y="1297930"/>
            <a:ext cx="8355172" cy="830997"/>
          </a:xfrm>
          <a:prstGeom prst="rect">
            <a:avLst/>
          </a:prstGeom>
          <a:noFill/>
        </p:spPr>
        <p:txBody>
          <a:bodyPr wrap="none" rtlCol="0">
            <a:spAutoFit/>
          </a:bodyPr>
          <a:lstStyle/>
          <a:p>
            <a:r>
              <a:rPr lang="en-GB" sz="1600" b="1">
                <a:solidFill>
                  <a:srgbClr val="00B050"/>
                </a:solidFill>
                <a:latin typeface="Lucida Sans" charset="0"/>
                <a:ea typeface="Lucida Sans" charset="0"/>
                <a:cs typeface="Lucida Sans" charset="0"/>
              </a:rPr>
              <a:t>1.</a:t>
            </a:r>
            <a:r>
              <a:rPr lang="en-GB" sz="1600" b="1">
                <a:solidFill>
                  <a:srgbClr val="0072AB"/>
                </a:solidFill>
                <a:latin typeface="Lucida Sans" charset="0"/>
                <a:ea typeface="Lucida Sans" charset="0"/>
                <a:cs typeface="Lucida Sans" charset="0"/>
              </a:rPr>
              <a:t>  Unsere Lebensweise macht krank und zerstört den Planeten.</a:t>
            </a:r>
          </a:p>
          <a:p>
            <a:r>
              <a:rPr lang="en-GB" sz="1600" b="1">
                <a:solidFill>
                  <a:srgbClr val="00B050"/>
                </a:solidFill>
                <a:latin typeface="Lucida Sans" charset="0"/>
                <a:ea typeface="Lucida Sans" charset="0"/>
                <a:cs typeface="Lucida Sans" charset="0"/>
              </a:rPr>
              <a:t>2.</a:t>
            </a:r>
            <a:r>
              <a:rPr lang="en-GB" sz="1600" b="1">
                <a:solidFill>
                  <a:srgbClr val="0072AB"/>
                </a:solidFill>
                <a:latin typeface="Lucida Sans" charset="0"/>
                <a:ea typeface="Lucida Sans" charset="0"/>
                <a:cs typeface="Lucida Sans" charset="0"/>
              </a:rPr>
              <a:t>  Gesunde Menschen gibt es nur auf einem gesunden Planeten.</a:t>
            </a:r>
          </a:p>
          <a:p>
            <a:r>
              <a:rPr lang="en-GB" sz="1600" b="1">
                <a:solidFill>
                  <a:srgbClr val="00B050"/>
                </a:solidFill>
                <a:latin typeface="Lucida Sans" charset="0"/>
                <a:ea typeface="Lucida Sans" charset="0"/>
                <a:cs typeface="Lucida Sans" charset="0"/>
              </a:rPr>
              <a:t>3.</a:t>
            </a:r>
            <a:r>
              <a:rPr lang="en-GB" sz="1600" b="1">
                <a:solidFill>
                  <a:srgbClr val="0072AB"/>
                </a:solidFill>
                <a:latin typeface="Lucida Sans" charset="0"/>
                <a:ea typeface="Lucida Sans" charset="0"/>
                <a:cs typeface="Lucida Sans" charset="0"/>
              </a:rPr>
              <a:t>  Wir müssen eine zivilisatorische Wende für planetare Gesundheit einleiten.</a:t>
            </a:r>
          </a:p>
        </p:txBody>
      </p:sp>
      <p:pic>
        <p:nvPicPr>
          <p:cNvPr id="43" name="Grafik 36">
            <a:extLst>
              <a:ext uri="{FF2B5EF4-FFF2-40B4-BE49-F238E27FC236}">
                <a16:creationId xmlns:a16="http://schemas.microsoft.com/office/drawing/2014/main" xmlns="" id="{A1897317-A229-2C4E-AC89-D83EA67FBE57}"/>
              </a:ext>
            </a:extLst>
          </p:cNvPr>
          <p:cNvPicPr>
            <a:picLocks noChangeAspect="1"/>
          </p:cNvPicPr>
          <p:nvPr/>
        </p:nvPicPr>
        <p:blipFill>
          <a:blip r:embed="rId3"/>
          <a:stretch>
            <a:fillRect/>
          </a:stretch>
        </p:blipFill>
        <p:spPr>
          <a:xfrm>
            <a:off x="2293875" y="3141329"/>
            <a:ext cx="1264039" cy="1274233"/>
          </a:xfrm>
          <a:prstGeom prst="rect">
            <a:avLst/>
          </a:prstGeom>
        </p:spPr>
      </p:pic>
      <p:sp>
        <p:nvSpPr>
          <p:cNvPr id="44" name="Textfeld 43"/>
          <p:cNvSpPr txBox="1"/>
          <p:nvPr/>
        </p:nvSpPr>
        <p:spPr>
          <a:xfrm>
            <a:off x="2345759" y="2555886"/>
            <a:ext cx="1257075"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Gesunder </a:t>
            </a:r>
          </a:p>
          <a:p>
            <a:r>
              <a:rPr lang="en-GB" sz="1600" b="1">
                <a:solidFill>
                  <a:srgbClr val="0072AB"/>
                </a:solidFill>
                <a:latin typeface="Lucida Sans Demibold Roman" charset="0"/>
                <a:ea typeface="Lucida Sans Demibold Roman" charset="0"/>
                <a:cs typeface="Lucida Sans Demibold Roman" charset="0"/>
              </a:rPr>
              <a:t>Planet</a:t>
            </a:r>
          </a:p>
        </p:txBody>
      </p:sp>
      <p:sp>
        <p:nvSpPr>
          <p:cNvPr id="46" name="Textfeld 45"/>
          <p:cNvSpPr txBox="1"/>
          <p:nvPr/>
        </p:nvSpPr>
        <p:spPr>
          <a:xfrm>
            <a:off x="5293595" y="2611025"/>
            <a:ext cx="1729961"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a:t>
            </a:r>
          </a:p>
          <a:p>
            <a:r>
              <a:rPr lang="en-GB" sz="1600" b="1">
                <a:solidFill>
                  <a:srgbClr val="0072AB"/>
                </a:solidFill>
                <a:latin typeface="Lucida Sans Demibold Roman" charset="0"/>
                <a:ea typeface="Lucida Sans Demibold Roman" charset="0"/>
                <a:cs typeface="Lucida Sans Demibold Roman" charset="0"/>
              </a:rPr>
              <a:t>Gesellschaften</a:t>
            </a:r>
          </a:p>
        </p:txBody>
      </p:sp>
      <p:pic>
        <p:nvPicPr>
          <p:cNvPr id="47" name="Grafik 2">
            <a:extLst>
              <a:ext uri="{FF2B5EF4-FFF2-40B4-BE49-F238E27FC236}">
                <a16:creationId xmlns:a16="http://schemas.microsoft.com/office/drawing/2014/main" xmlns="" id="{7D738892-33E6-8540-95EB-808484EC00B1}"/>
              </a:ext>
            </a:extLst>
          </p:cNvPr>
          <p:cNvPicPr>
            <a:picLocks noChangeAspect="1"/>
          </p:cNvPicPr>
          <p:nvPr/>
        </p:nvPicPr>
        <p:blipFill>
          <a:blip r:embed="rId4"/>
          <a:stretch>
            <a:fillRect/>
          </a:stretch>
        </p:blipFill>
        <p:spPr>
          <a:xfrm>
            <a:off x="3540528" y="2436172"/>
            <a:ext cx="1763590" cy="2017801"/>
          </a:xfrm>
          <a:prstGeom prst="rect">
            <a:avLst/>
          </a:prstGeom>
        </p:spPr>
      </p:pic>
      <p:sp>
        <p:nvSpPr>
          <p:cNvPr id="48" name="Textfeld 47"/>
          <p:cNvSpPr txBox="1"/>
          <p:nvPr/>
        </p:nvSpPr>
        <p:spPr>
          <a:xfrm>
            <a:off x="3242090" y="4372620"/>
            <a:ext cx="2563522"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Beziehung </a:t>
            </a:r>
          </a:p>
          <a:p>
            <a:r>
              <a:rPr lang="en-GB" sz="1600" b="1">
                <a:solidFill>
                  <a:srgbClr val="0072AB"/>
                </a:solidFill>
                <a:latin typeface="Lucida Sans Demibold Roman" charset="0"/>
                <a:ea typeface="Lucida Sans Demibold Roman" charset="0"/>
                <a:cs typeface="Lucida Sans Demibold Roman" charset="0"/>
              </a:rPr>
              <a:t>von Mensch und Natur</a:t>
            </a:r>
          </a:p>
        </p:txBody>
      </p:sp>
      <p:pic>
        <p:nvPicPr>
          <p:cNvPr id="49" name="Grafik 34">
            <a:extLst>
              <a:ext uri="{FF2B5EF4-FFF2-40B4-BE49-F238E27FC236}">
                <a16:creationId xmlns:a16="http://schemas.microsoft.com/office/drawing/2014/main" xmlns="" id="{11F70AF9-4F83-E845-8F1D-A8FE3F2DE590}"/>
              </a:ext>
            </a:extLst>
          </p:cNvPr>
          <p:cNvPicPr>
            <a:picLocks noChangeAspect="1"/>
          </p:cNvPicPr>
          <p:nvPr/>
        </p:nvPicPr>
        <p:blipFill>
          <a:blip r:embed="rId5"/>
          <a:stretch>
            <a:fillRect/>
          </a:stretch>
        </p:blipFill>
        <p:spPr>
          <a:xfrm>
            <a:off x="5282607" y="3152191"/>
            <a:ext cx="988805" cy="1264039"/>
          </a:xfrm>
          <a:prstGeom prst="rect">
            <a:avLst/>
          </a:prstGeom>
        </p:spPr>
      </p:pic>
    </p:spTree>
    <p:extLst>
      <p:ext uri="{BB962C8B-B14F-4D97-AF65-F5344CB8AC3E}">
        <p14:creationId xmlns:p14="http://schemas.microsoft.com/office/powerpoint/2010/main" val="127472033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xmlns="" id="{7D738892-33E6-8540-95EB-808484EC00B1}"/>
              </a:ext>
            </a:extLst>
          </p:cNvPr>
          <p:cNvPicPr>
            <a:picLocks noChangeAspect="1"/>
          </p:cNvPicPr>
          <p:nvPr/>
        </p:nvPicPr>
        <p:blipFill>
          <a:blip r:embed="rId3"/>
          <a:stretch>
            <a:fillRect/>
          </a:stretch>
        </p:blipFill>
        <p:spPr>
          <a:xfrm>
            <a:off x="3540528" y="2436172"/>
            <a:ext cx="1763590" cy="2017801"/>
          </a:xfrm>
          <a:prstGeom prst="rect">
            <a:avLst/>
          </a:prstGeom>
        </p:spPr>
      </p:pic>
      <p:pic>
        <p:nvPicPr>
          <p:cNvPr id="21" name="Grafik 20">
            <a:extLst>
              <a:ext uri="{FF2B5EF4-FFF2-40B4-BE49-F238E27FC236}">
                <a16:creationId xmlns:a16="http://schemas.microsoft.com/office/drawing/2014/main" xmlns="" id="{C9722C15-45D7-CF4D-848F-EA1746E06ED6}"/>
              </a:ext>
            </a:extLst>
          </p:cNvPr>
          <p:cNvPicPr>
            <a:picLocks noChangeAspect="1"/>
          </p:cNvPicPr>
          <p:nvPr/>
        </p:nvPicPr>
        <p:blipFill>
          <a:blip r:embed="rId4"/>
          <a:stretch>
            <a:fillRect/>
          </a:stretch>
        </p:blipFill>
        <p:spPr>
          <a:xfrm>
            <a:off x="4448292" y="5260651"/>
            <a:ext cx="1172294" cy="1253845"/>
          </a:xfrm>
          <a:prstGeom prst="rect">
            <a:avLst/>
          </a:prstGeom>
        </p:spPr>
      </p:pic>
      <p:pic>
        <p:nvPicPr>
          <p:cNvPr id="23" name="Grafik 22">
            <a:extLst>
              <a:ext uri="{FF2B5EF4-FFF2-40B4-BE49-F238E27FC236}">
                <a16:creationId xmlns:a16="http://schemas.microsoft.com/office/drawing/2014/main" xmlns="" id="{6BF465EC-B58B-B941-B202-C3195F670AA9}"/>
              </a:ext>
            </a:extLst>
          </p:cNvPr>
          <p:cNvPicPr>
            <a:picLocks noChangeAspect="1"/>
          </p:cNvPicPr>
          <p:nvPr/>
        </p:nvPicPr>
        <p:blipFill>
          <a:blip r:embed="rId5"/>
          <a:stretch>
            <a:fillRect/>
          </a:stretch>
        </p:blipFill>
        <p:spPr>
          <a:xfrm>
            <a:off x="2918971" y="5260651"/>
            <a:ext cx="1248749" cy="1299718"/>
          </a:xfrm>
          <a:prstGeom prst="rect">
            <a:avLst/>
          </a:prstGeom>
        </p:spPr>
      </p:pic>
      <p:pic>
        <p:nvPicPr>
          <p:cNvPr id="25" name="Grafik 24">
            <a:extLst>
              <a:ext uri="{FF2B5EF4-FFF2-40B4-BE49-F238E27FC236}">
                <a16:creationId xmlns:a16="http://schemas.microsoft.com/office/drawing/2014/main" xmlns="" id="{CA6FAC4A-40AC-0043-8D14-32AE9FE6B3BD}"/>
              </a:ext>
            </a:extLst>
          </p:cNvPr>
          <p:cNvPicPr>
            <a:picLocks noChangeAspect="1"/>
          </p:cNvPicPr>
          <p:nvPr/>
        </p:nvPicPr>
        <p:blipFill>
          <a:blip r:embed="rId6"/>
          <a:stretch>
            <a:fillRect/>
          </a:stretch>
        </p:blipFill>
        <p:spPr>
          <a:xfrm>
            <a:off x="6987805" y="1806701"/>
            <a:ext cx="1304814" cy="1258942"/>
          </a:xfrm>
          <a:prstGeom prst="rect">
            <a:avLst/>
          </a:prstGeom>
        </p:spPr>
      </p:pic>
      <p:pic>
        <p:nvPicPr>
          <p:cNvPr id="27" name="Grafik 26">
            <a:extLst>
              <a:ext uri="{FF2B5EF4-FFF2-40B4-BE49-F238E27FC236}">
                <a16:creationId xmlns:a16="http://schemas.microsoft.com/office/drawing/2014/main" xmlns="" id="{0B31580C-0AEB-4C4C-A205-0D67820A4BDD}"/>
              </a:ext>
            </a:extLst>
          </p:cNvPr>
          <p:cNvPicPr>
            <a:picLocks noChangeAspect="1"/>
          </p:cNvPicPr>
          <p:nvPr/>
        </p:nvPicPr>
        <p:blipFill>
          <a:blip r:embed="rId7"/>
          <a:stretch>
            <a:fillRect/>
          </a:stretch>
        </p:blipFill>
        <p:spPr>
          <a:xfrm>
            <a:off x="5273113" y="983570"/>
            <a:ext cx="1264039" cy="1284427"/>
          </a:xfrm>
          <a:prstGeom prst="rect">
            <a:avLst/>
          </a:prstGeom>
        </p:spPr>
      </p:pic>
      <p:pic>
        <p:nvPicPr>
          <p:cNvPr id="29" name="Grafik 28">
            <a:extLst>
              <a:ext uri="{FF2B5EF4-FFF2-40B4-BE49-F238E27FC236}">
                <a16:creationId xmlns:a16="http://schemas.microsoft.com/office/drawing/2014/main" xmlns="" id="{35FB3471-0F0C-3049-A620-1773CFB48519}"/>
              </a:ext>
            </a:extLst>
          </p:cNvPr>
          <p:cNvPicPr>
            <a:picLocks noChangeAspect="1"/>
          </p:cNvPicPr>
          <p:nvPr/>
        </p:nvPicPr>
        <p:blipFill>
          <a:blip r:embed="rId8"/>
          <a:stretch>
            <a:fillRect/>
          </a:stretch>
        </p:blipFill>
        <p:spPr>
          <a:xfrm>
            <a:off x="3727486" y="564786"/>
            <a:ext cx="1223263" cy="1396559"/>
          </a:xfrm>
          <a:prstGeom prst="rect">
            <a:avLst/>
          </a:prstGeom>
        </p:spPr>
      </p:pic>
      <p:pic>
        <p:nvPicPr>
          <p:cNvPr id="31" name="Grafik 30">
            <a:extLst>
              <a:ext uri="{FF2B5EF4-FFF2-40B4-BE49-F238E27FC236}">
                <a16:creationId xmlns:a16="http://schemas.microsoft.com/office/drawing/2014/main" xmlns="" id="{AFE88D90-F6DC-EE4D-96D3-8AA13F8E0C0C}"/>
              </a:ext>
            </a:extLst>
          </p:cNvPr>
          <p:cNvPicPr>
            <a:picLocks noChangeAspect="1"/>
          </p:cNvPicPr>
          <p:nvPr/>
        </p:nvPicPr>
        <p:blipFill>
          <a:blip r:embed="rId9"/>
          <a:stretch>
            <a:fillRect/>
          </a:stretch>
        </p:blipFill>
        <p:spPr>
          <a:xfrm>
            <a:off x="2199464" y="1031895"/>
            <a:ext cx="1172294" cy="1243651"/>
          </a:xfrm>
          <a:prstGeom prst="rect">
            <a:avLst/>
          </a:prstGeom>
        </p:spPr>
      </p:pic>
      <p:pic>
        <p:nvPicPr>
          <p:cNvPr id="33" name="Grafik 32">
            <a:extLst>
              <a:ext uri="{FF2B5EF4-FFF2-40B4-BE49-F238E27FC236}">
                <a16:creationId xmlns:a16="http://schemas.microsoft.com/office/drawing/2014/main" xmlns="" id="{AED8CCA7-4980-ED42-BCBA-B709CA53D721}"/>
              </a:ext>
            </a:extLst>
          </p:cNvPr>
          <p:cNvPicPr>
            <a:picLocks noChangeAspect="1"/>
          </p:cNvPicPr>
          <p:nvPr/>
        </p:nvPicPr>
        <p:blipFill>
          <a:blip r:embed="rId10"/>
          <a:stretch>
            <a:fillRect/>
          </a:stretch>
        </p:blipFill>
        <p:spPr>
          <a:xfrm>
            <a:off x="611670" y="1954298"/>
            <a:ext cx="1274233" cy="917448"/>
          </a:xfrm>
          <a:prstGeom prst="rect">
            <a:avLst/>
          </a:prstGeom>
        </p:spPr>
      </p:pic>
      <p:pic>
        <p:nvPicPr>
          <p:cNvPr id="35" name="Grafik 34">
            <a:extLst>
              <a:ext uri="{FF2B5EF4-FFF2-40B4-BE49-F238E27FC236}">
                <a16:creationId xmlns:a16="http://schemas.microsoft.com/office/drawing/2014/main" xmlns="" id="{11F70AF9-4F83-E845-8F1D-A8FE3F2DE590}"/>
              </a:ext>
            </a:extLst>
          </p:cNvPr>
          <p:cNvPicPr>
            <a:picLocks noChangeAspect="1"/>
          </p:cNvPicPr>
          <p:nvPr/>
        </p:nvPicPr>
        <p:blipFill>
          <a:blip r:embed="rId11"/>
          <a:stretch>
            <a:fillRect/>
          </a:stretch>
        </p:blipFill>
        <p:spPr>
          <a:xfrm>
            <a:off x="5282607" y="3152191"/>
            <a:ext cx="988805" cy="1264039"/>
          </a:xfrm>
          <a:prstGeom prst="rect">
            <a:avLst/>
          </a:prstGeom>
        </p:spPr>
      </p:pic>
      <p:pic>
        <p:nvPicPr>
          <p:cNvPr id="37" name="Grafik 36">
            <a:extLst>
              <a:ext uri="{FF2B5EF4-FFF2-40B4-BE49-F238E27FC236}">
                <a16:creationId xmlns:a16="http://schemas.microsoft.com/office/drawing/2014/main" xmlns="" id="{A1897317-A229-2C4E-AC89-D83EA67FBE57}"/>
              </a:ext>
            </a:extLst>
          </p:cNvPr>
          <p:cNvPicPr>
            <a:picLocks noChangeAspect="1"/>
          </p:cNvPicPr>
          <p:nvPr/>
        </p:nvPicPr>
        <p:blipFill>
          <a:blip r:embed="rId12"/>
          <a:stretch>
            <a:fillRect/>
          </a:stretch>
        </p:blipFill>
        <p:spPr>
          <a:xfrm>
            <a:off x="2293875" y="3141329"/>
            <a:ext cx="1264039" cy="1274233"/>
          </a:xfrm>
          <a:prstGeom prst="rect">
            <a:avLst/>
          </a:prstGeom>
        </p:spPr>
      </p:pic>
      <p:sp>
        <p:nvSpPr>
          <p:cNvPr id="24" name="Textfeld 23"/>
          <p:cNvSpPr txBox="1"/>
          <p:nvPr/>
        </p:nvSpPr>
        <p:spPr>
          <a:xfrm>
            <a:off x="561702" y="1171580"/>
            <a:ext cx="1465466" cy="830997"/>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a:t>
            </a:r>
          </a:p>
          <a:p>
            <a:r>
              <a:rPr lang="en-GB" sz="1600" b="1">
                <a:solidFill>
                  <a:srgbClr val="0072AB"/>
                </a:solidFill>
                <a:latin typeface="Lucida Sans Demibold Roman" charset="0"/>
                <a:ea typeface="Lucida Sans Demibold Roman" charset="0"/>
                <a:cs typeface="Lucida Sans Demibold Roman" charset="0"/>
              </a:rPr>
              <a:t>Ernährungs-</a:t>
            </a:r>
          </a:p>
          <a:p>
            <a:r>
              <a:rPr lang="en-GB" sz="1600" b="1">
                <a:solidFill>
                  <a:srgbClr val="0072AB"/>
                </a:solidFill>
                <a:latin typeface="Lucida Sans Demibold Roman" charset="0"/>
                <a:ea typeface="Lucida Sans Demibold Roman" charset="0"/>
                <a:cs typeface="Lucida Sans Demibold Roman" charset="0"/>
              </a:rPr>
              <a:t>systeme</a:t>
            </a:r>
          </a:p>
        </p:txBody>
      </p:sp>
      <p:sp>
        <p:nvSpPr>
          <p:cNvPr id="26" name="Textfeld 25"/>
          <p:cNvSpPr txBox="1"/>
          <p:nvPr/>
        </p:nvSpPr>
        <p:spPr>
          <a:xfrm>
            <a:off x="1927006" y="249815"/>
            <a:ext cx="1561646" cy="830997"/>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a:t>
            </a:r>
          </a:p>
          <a:p>
            <a:r>
              <a:rPr lang="en-GB" sz="1600" b="1">
                <a:solidFill>
                  <a:srgbClr val="0072AB"/>
                </a:solidFill>
                <a:latin typeface="Lucida Sans Demibold Roman" charset="0"/>
                <a:ea typeface="Lucida Sans Demibold Roman" charset="0"/>
                <a:cs typeface="Lucida Sans Demibold Roman" charset="0"/>
              </a:rPr>
              <a:t>Gesundheits-</a:t>
            </a:r>
          </a:p>
          <a:p>
            <a:r>
              <a:rPr lang="en-GB" sz="1600" b="1">
                <a:solidFill>
                  <a:srgbClr val="0072AB"/>
                </a:solidFill>
                <a:latin typeface="Lucida Sans Demibold Roman" charset="0"/>
                <a:ea typeface="Lucida Sans Demibold Roman" charset="0"/>
                <a:cs typeface="Lucida Sans Demibold Roman" charset="0"/>
              </a:rPr>
              <a:t>systeme</a:t>
            </a:r>
          </a:p>
        </p:txBody>
      </p:sp>
      <p:sp>
        <p:nvSpPr>
          <p:cNvPr id="28" name="Textfeld 27"/>
          <p:cNvSpPr txBox="1"/>
          <p:nvPr/>
        </p:nvSpPr>
        <p:spPr>
          <a:xfrm>
            <a:off x="3620530" y="24129"/>
            <a:ext cx="1596912"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a:t>
            </a:r>
          </a:p>
          <a:p>
            <a:r>
              <a:rPr lang="en-GB" sz="1600" b="1">
                <a:solidFill>
                  <a:srgbClr val="0072AB"/>
                </a:solidFill>
                <a:latin typeface="Lucida Sans Demibold Roman" charset="0"/>
                <a:ea typeface="Lucida Sans Demibold Roman" charset="0"/>
                <a:cs typeface="Lucida Sans Demibold Roman" charset="0"/>
              </a:rPr>
              <a:t>Lebensräume</a:t>
            </a:r>
          </a:p>
        </p:txBody>
      </p:sp>
      <p:sp>
        <p:nvSpPr>
          <p:cNvPr id="30" name="Textfeld 29"/>
          <p:cNvSpPr txBox="1"/>
          <p:nvPr/>
        </p:nvSpPr>
        <p:spPr>
          <a:xfrm>
            <a:off x="5373051" y="394037"/>
            <a:ext cx="1164101"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a:t>
            </a:r>
          </a:p>
          <a:p>
            <a:r>
              <a:rPr lang="en-GB" sz="1600" b="1">
                <a:solidFill>
                  <a:srgbClr val="0072AB"/>
                </a:solidFill>
                <a:latin typeface="Lucida Sans Demibold Roman" charset="0"/>
                <a:ea typeface="Lucida Sans Demibold Roman" charset="0"/>
                <a:cs typeface="Lucida Sans Demibold Roman" charset="0"/>
              </a:rPr>
              <a:t>Mobilität</a:t>
            </a:r>
          </a:p>
        </p:txBody>
      </p:sp>
      <p:sp>
        <p:nvSpPr>
          <p:cNvPr id="32" name="Textfeld 31"/>
          <p:cNvSpPr txBox="1"/>
          <p:nvPr/>
        </p:nvSpPr>
        <p:spPr>
          <a:xfrm>
            <a:off x="6987805" y="1294690"/>
            <a:ext cx="1516762"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Gesundes </a:t>
            </a:r>
          </a:p>
          <a:p>
            <a:r>
              <a:rPr lang="en-GB" sz="1600" b="1">
                <a:solidFill>
                  <a:srgbClr val="0072AB"/>
                </a:solidFill>
                <a:latin typeface="Lucida Sans Demibold Roman" charset="0"/>
                <a:ea typeface="Lucida Sans Demibold Roman" charset="0"/>
                <a:cs typeface="Lucida Sans Demibold Roman" charset="0"/>
              </a:rPr>
              <a:t>Wirtschaften</a:t>
            </a:r>
          </a:p>
        </p:txBody>
      </p:sp>
      <p:sp>
        <p:nvSpPr>
          <p:cNvPr id="34" name="Textfeld 33"/>
          <p:cNvSpPr txBox="1"/>
          <p:nvPr/>
        </p:nvSpPr>
        <p:spPr>
          <a:xfrm>
            <a:off x="1497498" y="5271920"/>
            <a:ext cx="1383712" cy="830997"/>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Politik für </a:t>
            </a:r>
          </a:p>
          <a:p>
            <a:r>
              <a:rPr lang="en-GB" sz="1600" b="1">
                <a:solidFill>
                  <a:srgbClr val="0072AB"/>
                </a:solidFill>
                <a:latin typeface="Lucida Sans Demibold Roman" charset="0"/>
                <a:ea typeface="Lucida Sans Demibold Roman" charset="0"/>
                <a:cs typeface="Lucida Sans Demibold Roman" charset="0"/>
              </a:rPr>
              <a:t>planetare </a:t>
            </a:r>
          </a:p>
          <a:p>
            <a:r>
              <a:rPr lang="en-GB" sz="1600" b="1">
                <a:solidFill>
                  <a:srgbClr val="0072AB"/>
                </a:solidFill>
                <a:latin typeface="Lucida Sans Demibold Roman" charset="0"/>
                <a:ea typeface="Lucida Sans Demibold Roman" charset="0"/>
                <a:cs typeface="Lucida Sans Demibold Roman" charset="0"/>
              </a:rPr>
              <a:t>Gesundheit</a:t>
            </a:r>
          </a:p>
        </p:txBody>
      </p:sp>
      <p:sp>
        <p:nvSpPr>
          <p:cNvPr id="36" name="Textfeld 35"/>
          <p:cNvSpPr txBox="1"/>
          <p:nvPr/>
        </p:nvSpPr>
        <p:spPr>
          <a:xfrm>
            <a:off x="5808828" y="5317445"/>
            <a:ext cx="1571264" cy="1077218"/>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Bildung und </a:t>
            </a:r>
          </a:p>
          <a:p>
            <a:r>
              <a:rPr lang="en-GB" sz="1600" b="1">
                <a:solidFill>
                  <a:srgbClr val="0072AB"/>
                </a:solidFill>
                <a:latin typeface="Lucida Sans Demibold Roman" charset="0"/>
                <a:ea typeface="Lucida Sans Demibold Roman" charset="0"/>
                <a:cs typeface="Lucida Sans Demibold Roman" charset="0"/>
              </a:rPr>
              <a:t>Wissenschaft</a:t>
            </a:r>
          </a:p>
          <a:p>
            <a:r>
              <a:rPr lang="en-GB" sz="1600" b="1">
                <a:solidFill>
                  <a:srgbClr val="0072AB"/>
                </a:solidFill>
                <a:latin typeface="Lucida Sans Demibold Roman" charset="0"/>
                <a:ea typeface="Lucida Sans Demibold Roman" charset="0"/>
                <a:cs typeface="Lucida Sans Demibold Roman" charset="0"/>
              </a:rPr>
              <a:t>für planetare</a:t>
            </a:r>
          </a:p>
          <a:p>
            <a:r>
              <a:rPr lang="en-GB" sz="1600" b="1">
                <a:solidFill>
                  <a:srgbClr val="0072AB"/>
                </a:solidFill>
                <a:latin typeface="Lucida Sans Demibold Roman" charset="0"/>
                <a:ea typeface="Lucida Sans Demibold Roman" charset="0"/>
                <a:cs typeface="Lucida Sans Demibold Roman" charset="0"/>
              </a:rPr>
              <a:t>Gesundheit</a:t>
            </a:r>
          </a:p>
        </p:txBody>
      </p:sp>
      <p:sp>
        <p:nvSpPr>
          <p:cNvPr id="39" name="Textfeld 38"/>
          <p:cNvSpPr txBox="1"/>
          <p:nvPr/>
        </p:nvSpPr>
        <p:spPr>
          <a:xfrm>
            <a:off x="2345759" y="2555886"/>
            <a:ext cx="1257075"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Gesunder </a:t>
            </a:r>
          </a:p>
          <a:p>
            <a:r>
              <a:rPr lang="en-GB" sz="1600" b="1">
                <a:solidFill>
                  <a:srgbClr val="0072AB"/>
                </a:solidFill>
                <a:latin typeface="Lucida Sans Demibold Roman" charset="0"/>
                <a:ea typeface="Lucida Sans Demibold Roman" charset="0"/>
                <a:cs typeface="Lucida Sans Demibold Roman" charset="0"/>
              </a:rPr>
              <a:t>Planet</a:t>
            </a:r>
          </a:p>
        </p:txBody>
      </p:sp>
      <p:sp>
        <p:nvSpPr>
          <p:cNvPr id="45" name="Textfeld 44"/>
          <p:cNvSpPr txBox="1"/>
          <p:nvPr/>
        </p:nvSpPr>
        <p:spPr>
          <a:xfrm>
            <a:off x="3242090" y="4372620"/>
            <a:ext cx="2563522"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Beziehung </a:t>
            </a:r>
          </a:p>
          <a:p>
            <a:r>
              <a:rPr lang="en-GB" sz="1600" b="1">
                <a:solidFill>
                  <a:srgbClr val="0072AB"/>
                </a:solidFill>
                <a:latin typeface="Lucida Sans Demibold Roman" charset="0"/>
                <a:ea typeface="Lucida Sans Demibold Roman" charset="0"/>
                <a:cs typeface="Lucida Sans Demibold Roman" charset="0"/>
              </a:rPr>
              <a:t>von Mensch und Natur</a:t>
            </a:r>
          </a:p>
        </p:txBody>
      </p:sp>
      <p:sp>
        <p:nvSpPr>
          <p:cNvPr id="46" name="Textfeld 45"/>
          <p:cNvSpPr txBox="1"/>
          <p:nvPr/>
        </p:nvSpPr>
        <p:spPr>
          <a:xfrm>
            <a:off x="5293595" y="2611025"/>
            <a:ext cx="1729961" cy="584775"/>
          </a:xfrm>
          <a:prstGeom prst="rect">
            <a:avLst/>
          </a:prstGeom>
          <a:noFill/>
        </p:spPr>
        <p:txBody>
          <a:bodyPr wrap="none" rtlCol="0">
            <a:spAutoFit/>
          </a:bodyPr>
          <a:lstStyle/>
          <a:p>
            <a:r>
              <a:rPr lang="en-GB" sz="1600" b="1">
                <a:solidFill>
                  <a:srgbClr val="0072AB"/>
                </a:solidFill>
                <a:latin typeface="Lucida Sans Demibold Roman" charset="0"/>
                <a:ea typeface="Lucida Sans Demibold Roman" charset="0"/>
                <a:cs typeface="Lucida Sans Demibold Roman" charset="0"/>
              </a:rPr>
              <a:t>Gesunde </a:t>
            </a:r>
          </a:p>
          <a:p>
            <a:r>
              <a:rPr lang="en-GB" sz="1600" b="1">
                <a:solidFill>
                  <a:srgbClr val="0072AB"/>
                </a:solidFill>
                <a:latin typeface="Lucida Sans Demibold Roman" charset="0"/>
                <a:ea typeface="Lucida Sans Demibold Roman" charset="0"/>
                <a:cs typeface="Lucida Sans Demibold Roman" charset="0"/>
              </a:rPr>
              <a:t>Gesellschaften</a:t>
            </a:r>
          </a:p>
        </p:txBody>
      </p:sp>
    </p:spTree>
    <p:extLst>
      <p:ext uri="{BB962C8B-B14F-4D97-AF65-F5344CB8AC3E}">
        <p14:creationId xmlns:p14="http://schemas.microsoft.com/office/powerpoint/2010/main" val="146164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rotWithShape="1">
          <a:blip r:embed="rId3">
            <a:extLst>
              <a:ext uri="{28A0092B-C50C-407E-A947-70E740481C1C}">
                <a14:useLocalDpi xmlns:a14="http://schemas.microsoft.com/office/drawing/2010/main" val="0"/>
              </a:ext>
            </a:extLst>
          </a:blip>
          <a:srcRect l="1811"/>
          <a:stretch/>
        </p:blipFill>
        <p:spPr>
          <a:xfrm>
            <a:off x="428626" y="1522796"/>
            <a:ext cx="7243762" cy="4913345"/>
          </a:xfrm>
          <a:prstGeom prst="rect">
            <a:avLst/>
          </a:prstGeom>
        </p:spPr>
      </p:pic>
      <p:sp>
        <p:nvSpPr>
          <p:cNvPr id="5" name="Textfeld 4"/>
          <p:cNvSpPr txBox="1"/>
          <p:nvPr/>
        </p:nvSpPr>
        <p:spPr>
          <a:xfrm>
            <a:off x="219599" y="6436141"/>
            <a:ext cx="8924401" cy="430887"/>
          </a:xfrm>
          <a:prstGeom prst="rect">
            <a:avLst/>
          </a:prstGeom>
          <a:noFill/>
        </p:spPr>
        <p:txBody>
          <a:bodyPr wrap="square" rtlCol="0">
            <a:spAutoFit/>
          </a:bodyPr>
          <a:lstStyle/>
          <a:p>
            <a:r>
              <a:rPr lang="en-GB" sz="1100" b="1">
                <a:solidFill>
                  <a:srgbClr val="474746"/>
                </a:solidFill>
                <a:latin typeface="Arial Bold" charset="0"/>
              </a:rPr>
              <a:t>Quelle: WBGU Hauptgutachten “Welt im Wandel” 2011, Abb. 3.4.1, v. Grin, Rotmans &amp; Schot 2010, adaptiert v. Geels &amp; Schot 2010</a:t>
            </a:r>
          </a:p>
          <a:p>
            <a:r>
              <a:rPr lang="en-GB" sz="1100">
                <a:latin typeface="Arial" charset="0"/>
                <a:ea typeface="Arial" charset="0"/>
                <a:cs typeface="Arial" charset="0"/>
              </a:rPr>
              <a:t>www.wbgu.de/de/publikationen/publikation/welt-im-wandel-gesellschaftsvertrag-fuer-eine-grosse-transformation </a:t>
            </a:r>
          </a:p>
        </p:txBody>
      </p:sp>
      <p:sp>
        <p:nvSpPr>
          <p:cNvPr id="2" name="Textfeld 1"/>
          <p:cNvSpPr txBox="1"/>
          <p:nvPr/>
        </p:nvSpPr>
        <p:spPr>
          <a:xfrm>
            <a:off x="8128000" y="4152900"/>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166926786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el 1"/>
          <p:cNvSpPr>
            <a:spLocks noGrp="1"/>
          </p:cNvSpPr>
          <p:nvPr>
            <p:ph type="title"/>
          </p:nvPr>
        </p:nvSpPr>
        <p:spPr>
          <a:xfrm>
            <a:off x="628650" y="365125"/>
            <a:ext cx="7886700" cy="1260475"/>
          </a:xfrm>
        </p:spPr>
        <p:txBody>
          <a:bodyPr/>
          <a:lstStyle/>
          <a:p>
            <a:r>
              <a:rPr lang="en-GB" altLang="x-none"/>
              <a:t>Gesellschaftlicher Wandel</a:t>
            </a:r>
          </a:p>
        </p:txBody>
      </p:sp>
      <p:sp>
        <p:nvSpPr>
          <p:cNvPr id="157698" name="Inhaltsplatzhalter 2"/>
          <p:cNvSpPr>
            <a:spLocks noGrp="1"/>
          </p:cNvSpPr>
          <p:nvPr>
            <p:ph idx="1"/>
          </p:nvPr>
        </p:nvSpPr>
        <p:spPr bwMode="auto">
          <a:xfrm>
            <a:off x="628650" y="2054225"/>
            <a:ext cx="4362450" cy="4275138"/>
          </a:xfrm>
        </p:spPr>
        <p:txBody>
          <a:bodyPr wrap="square" numCol="1" anchor="t" anchorCtr="0" compatLnSpc="1">
            <a:prstTxWarp prst="textNoShape">
              <a:avLst/>
            </a:prstTxWarp>
            <a:normAutofit/>
          </a:bodyPr>
          <a:lstStyle/>
          <a:p>
            <a:r>
              <a:rPr lang="en-GB" altLang="x-none"/>
              <a:t>Soziale Mobilisierung</a:t>
            </a:r>
          </a:p>
          <a:p>
            <a:r>
              <a:rPr lang="en-GB" altLang="x-none"/>
              <a:t>Druck von unten</a:t>
            </a:r>
          </a:p>
          <a:p>
            <a:r>
              <a:rPr lang="en-GB" altLang="x-none"/>
              <a:t>Zivilgesellschaft</a:t>
            </a:r>
          </a:p>
          <a:p>
            <a:endParaRPr lang="en-GB" altLang="x-none"/>
          </a:p>
          <a:p>
            <a:r>
              <a:rPr lang="en-GB" altLang="x-none"/>
              <a:t>Gemeinsam sind wir stark!</a:t>
            </a:r>
          </a:p>
          <a:p>
            <a:r>
              <a:rPr lang="en-GB" altLang="x-none"/>
              <a:t>Positive Vision</a:t>
            </a:r>
          </a:p>
          <a:p>
            <a:r>
              <a:rPr lang="en-GB" altLang="x-none"/>
              <a:t>Ausprobieren!</a:t>
            </a:r>
          </a:p>
          <a:p>
            <a:r>
              <a:rPr lang="en-GB" altLang="x-none"/>
              <a:t>Dynamik</a:t>
            </a:r>
          </a:p>
        </p:txBody>
      </p:sp>
      <p:grpSp>
        <p:nvGrpSpPr>
          <p:cNvPr id="157699" name="Gruppierung 3"/>
          <p:cNvGrpSpPr>
            <a:grpSpLocks/>
          </p:cNvGrpSpPr>
          <p:nvPr/>
        </p:nvGrpSpPr>
        <p:grpSpPr bwMode="auto">
          <a:xfrm>
            <a:off x="6705600" y="1450975"/>
            <a:ext cx="2349500" cy="3054350"/>
            <a:chOff x="6794500" y="3800106"/>
            <a:chExt cx="2349500" cy="3054558"/>
          </a:xfrm>
        </p:grpSpPr>
        <p:pic>
          <p:nvPicPr>
            <p:cNvPr id="157701" name="Bild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4500" y="3800106"/>
              <a:ext cx="2349500" cy="3042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p:cNvSpPr txBox="1"/>
            <p:nvPr/>
          </p:nvSpPr>
          <p:spPr>
            <a:xfrm>
              <a:off x="7162800" y="6624461"/>
              <a:ext cx="1077913" cy="230203"/>
            </a:xfrm>
            <a:prstGeom prst="rect">
              <a:avLst/>
            </a:prstGeom>
            <a:noFill/>
          </p:spPr>
          <p:txBody>
            <a:bodyPr wrap="none">
              <a:spAutoFit/>
            </a:bodyPr>
            <a:lstStyle/>
            <a:p>
              <a:pPr eaLnBrk="1" fontAlgn="auto" hangingPunct="1">
                <a:spcBef>
                  <a:spcPts val="0"/>
                </a:spcBef>
                <a:spcAft>
                  <a:spcPts val="0"/>
                </a:spcAft>
                <a:defRPr/>
              </a:pPr>
              <a:r>
                <a:rPr lang="en-GB" sz="900">
                  <a:solidFill>
                    <a:schemeClr val="accent1">
                      <a:lumMod val="40000"/>
                      <a:lumOff val="60000"/>
                    </a:schemeClr>
                  </a:solidFill>
                  <a:latin typeface="+mn-lt"/>
                </a:rPr>
                <a:t>Quelle:  Wikimedia</a:t>
              </a:r>
            </a:p>
          </p:txBody>
        </p:sp>
      </p:grpSp>
      <p:sp>
        <p:nvSpPr>
          <p:cNvPr id="9" name="Textfeld 8"/>
          <p:cNvSpPr txBox="1"/>
          <p:nvPr/>
        </p:nvSpPr>
        <p:spPr>
          <a:xfrm>
            <a:off x="5635625" y="4630738"/>
            <a:ext cx="3419475" cy="2108200"/>
          </a:xfrm>
          <a:prstGeom prst="rect">
            <a:avLst/>
          </a:prstGeom>
          <a:solidFill>
            <a:schemeClr val="accent4">
              <a:lumMod val="60000"/>
              <a:lumOff val="40000"/>
            </a:schemeClr>
          </a:solidFill>
          <a:ln w="28575">
            <a:solidFill>
              <a:srgbClr val="FF9300"/>
            </a:solidFill>
          </a:ln>
        </p:spPr>
        <p:txBody>
          <a:bodyPr wrap="none">
            <a:spAutoFit/>
          </a:bodyPr>
          <a:lstStyle/>
          <a:p>
            <a:pPr eaLnBrk="1" fontAlgn="auto" hangingPunct="1">
              <a:spcBef>
                <a:spcPts val="0"/>
              </a:spcBef>
              <a:spcAft>
                <a:spcPts val="0"/>
              </a:spcAft>
              <a:defRPr/>
            </a:pPr>
            <a:r>
              <a:rPr lang="de-DE" sz="2400" i="1">
                <a:latin typeface="+mn-lt"/>
              </a:rPr>
              <a:t>“Erst ignorieren sie dich, </a:t>
            </a:r>
          </a:p>
          <a:p>
            <a:pPr eaLnBrk="1" fontAlgn="auto" hangingPunct="1">
              <a:spcBef>
                <a:spcPts val="0"/>
              </a:spcBef>
              <a:spcAft>
                <a:spcPts val="0"/>
              </a:spcAft>
              <a:defRPr/>
            </a:pPr>
            <a:r>
              <a:rPr lang="de-DE" sz="2400" i="1">
                <a:latin typeface="+mn-lt"/>
              </a:rPr>
              <a:t>dann lachen sie dich aus, </a:t>
            </a:r>
          </a:p>
          <a:p>
            <a:pPr eaLnBrk="1" fontAlgn="auto" hangingPunct="1">
              <a:spcBef>
                <a:spcPts val="0"/>
              </a:spcBef>
              <a:spcAft>
                <a:spcPts val="0"/>
              </a:spcAft>
              <a:defRPr/>
            </a:pPr>
            <a:r>
              <a:rPr lang="de-DE" sz="2400" i="1">
                <a:latin typeface="+mn-lt"/>
              </a:rPr>
              <a:t>dann bekämpfen sie dich, </a:t>
            </a:r>
          </a:p>
          <a:p>
            <a:pPr eaLnBrk="1" fontAlgn="auto" hangingPunct="1">
              <a:spcBef>
                <a:spcPts val="0"/>
              </a:spcBef>
              <a:spcAft>
                <a:spcPts val="0"/>
              </a:spcAft>
              <a:defRPr/>
            </a:pPr>
            <a:r>
              <a:rPr lang="de-DE" sz="2400" i="1">
                <a:latin typeface="+mn-lt"/>
              </a:rPr>
              <a:t>und dann gewinnst du.“</a:t>
            </a:r>
          </a:p>
          <a:p>
            <a:pPr eaLnBrk="1" fontAlgn="auto" hangingPunct="1">
              <a:spcBef>
                <a:spcPts val="0"/>
              </a:spcBef>
              <a:spcAft>
                <a:spcPts val="0"/>
              </a:spcAft>
              <a:defRPr/>
            </a:pPr>
            <a:endParaRPr lang="de-DE" sz="1100" i="1">
              <a:latin typeface="+mn-lt"/>
            </a:endParaRPr>
          </a:p>
          <a:p>
            <a:pPr eaLnBrk="1" fontAlgn="auto" hangingPunct="1">
              <a:spcBef>
                <a:spcPts val="0"/>
              </a:spcBef>
              <a:spcAft>
                <a:spcPts val="0"/>
              </a:spcAft>
              <a:defRPr/>
            </a:pPr>
            <a:r>
              <a:rPr lang="de-DE" sz="2000">
                <a:latin typeface="+mn-lt"/>
              </a:rPr>
              <a:t>Mahatma Gandhi</a:t>
            </a:r>
            <a:endParaRPr lang="en-GB" sz="2000">
              <a:latin typeface="+mn-lt"/>
            </a:endParaRPr>
          </a:p>
        </p:txBody>
      </p:sp>
    </p:spTree>
    <p:extLst>
      <p:ext uri="{BB962C8B-B14F-4D97-AF65-F5344CB8AC3E}">
        <p14:creationId xmlns:p14="http://schemas.microsoft.com/office/powerpoint/2010/main" val="11867501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Kritische Masse</a:t>
            </a:r>
          </a:p>
        </p:txBody>
      </p:sp>
      <p:sp>
        <p:nvSpPr>
          <p:cNvPr id="3" name="Rechteck 2"/>
          <p:cNvSpPr/>
          <p:nvPr/>
        </p:nvSpPr>
        <p:spPr>
          <a:xfrm>
            <a:off x="2358192" y="2374231"/>
            <a:ext cx="802104" cy="99461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hteck 3"/>
          <p:cNvSpPr/>
          <p:nvPr/>
        </p:nvSpPr>
        <p:spPr>
          <a:xfrm>
            <a:off x="6561221" y="2374231"/>
            <a:ext cx="954505" cy="994611"/>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hteck 4"/>
          <p:cNvSpPr/>
          <p:nvPr/>
        </p:nvSpPr>
        <p:spPr>
          <a:xfrm>
            <a:off x="7515726" y="2374230"/>
            <a:ext cx="505327" cy="9946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hteck 5"/>
          <p:cNvSpPr/>
          <p:nvPr/>
        </p:nvSpPr>
        <p:spPr>
          <a:xfrm>
            <a:off x="1403685" y="2374230"/>
            <a:ext cx="954505" cy="99461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hteck 6"/>
          <p:cNvSpPr/>
          <p:nvPr/>
        </p:nvSpPr>
        <p:spPr>
          <a:xfrm>
            <a:off x="773029" y="2374230"/>
            <a:ext cx="630656" cy="9946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hteck 7"/>
          <p:cNvSpPr/>
          <p:nvPr/>
        </p:nvSpPr>
        <p:spPr>
          <a:xfrm>
            <a:off x="3160296" y="2374229"/>
            <a:ext cx="3400925" cy="99461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hteck 8"/>
          <p:cNvSpPr/>
          <p:nvPr/>
        </p:nvSpPr>
        <p:spPr>
          <a:xfrm>
            <a:off x="2358192" y="4254629"/>
            <a:ext cx="802104" cy="1003707"/>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eck 9"/>
          <p:cNvSpPr/>
          <p:nvPr/>
        </p:nvSpPr>
        <p:spPr>
          <a:xfrm>
            <a:off x="6561221" y="4254629"/>
            <a:ext cx="954505" cy="999159"/>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hteck 10"/>
          <p:cNvSpPr/>
          <p:nvPr/>
        </p:nvSpPr>
        <p:spPr>
          <a:xfrm>
            <a:off x="7515726" y="4259178"/>
            <a:ext cx="505327" cy="99461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hteck 11"/>
          <p:cNvSpPr/>
          <p:nvPr/>
        </p:nvSpPr>
        <p:spPr>
          <a:xfrm>
            <a:off x="1403685" y="4259178"/>
            <a:ext cx="954505" cy="99461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hteck 12"/>
          <p:cNvSpPr/>
          <p:nvPr/>
        </p:nvSpPr>
        <p:spPr>
          <a:xfrm>
            <a:off x="773029" y="4259178"/>
            <a:ext cx="630656" cy="99461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hteck 13"/>
          <p:cNvSpPr/>
          <p:nvPr/>
        </p:nvSpPr>
        <p:spPr>
          <a:xfrm>
            <a:off x="3160296" y="4259177"/>
            <a:ext cx="3400925" cy="99461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Pfeil nach unten 14"/>
          <p:cNvSpPr/>
          <p:nvPr/>
        </p:nvSpPr>
        <p:spPr>
          <a:xfrm>
            <a:off x="2414336" y="3368840"/>
            <a:ext cx="689813" cy="88589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9233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sz="4000" smtClean="0"/>
              <a:t>Planetary Health: Herausforderungen</a:t>
            </a:r>
            <a:endParaRPr lang="de-DE" sz="4000"/>
          </a:p>
        </p:txBody>
      </p:sp>
      <p:sp>
        <p:nvSpPr>
          <p:cNvPr id="4" name="Textfeld 3"/>
          <p:cNvSpPr txBox="1"/>
          <p:nvPr/>
        </p:nvSpPr>
        <p:spPr>
          <a:xfrm>
            <a:off x="4053936" y="1372072"/>
            <a:ext cx="4461414" cy="400110"/>
          </a:xfrm>
          <a:prstGeom prst="rect">
            <a:avLst/>
          </a:prstGeom>
          <a:noFill/>
        </p:spPr>
        <p:txBody>
          <a:bodyPr wrap="none" rtlCol="0">
            <a:spAutoFit/>
          </a:bodyPr>
          <a:lstStyle/>
          <a:p>
            <a:r>
              <a:rPr lang="en-GB" sz="2000"/>
              <a:t>laut Lancet-Rockefeller Commission 2015</a:t>
            </a:r>
          </a:p>
        </p:txBody>
      </p:sp>
      <p:grpSp>
        <p:nvGrpSpPr>
          <p:cNvPr id="6" name="Gruppierung 5"/>
          <p:cNvGrpSpPr/>
          <p:nvPr/>
        </p:nvGrpSpPr>
        <p:grpSpPr>
          <a:xfrm>
            <a:off x="5014913" y="2489201"/>
            <a:ext cx="3366814" cy="3368674"/>
            <a:chOff x="914400" y="1581150"/>
            <a:chExt cx="2973070" cy="2889250"/>
          </a:xfrm>
        </p:grpSpPr>
        <p:sp>
          <p:nvSpPr>
            <p:cNvPr id="7" name="Nach unten gekrümmter Pfeil 6"/>
            <p:cNvSpPr/>
            <p:nvPr/>
          </p:nvSpPr>
          <p:spPr>
            <a:xfrm>
              <a:off x="1803400" y="2449830"/>
              <a:ext cx="1144270" cy="40830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8" name="Nach unten gekrümmter Pfeil 7"/>
            <p:cNvSpPr/>
            <p:nvPr/>
          </p:nvSpPr>
          <p:spPr>
            <a:xfrm>
              <a:off x="1228090" y="1992630"/>
              <a:ext cx="2518410" cy="90678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Oval 8"/>
            <p:cNvSpPr/>
            <p:nvPr/>
          </p:nvSpPr>
          <p:spPr>
            <a:xfrm>
              <a:off x="914400" y="1581150"/>
              <a:ext cx="2973070" cy="288925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grpSp>
          <p:nvGrpSpPr>
            <p:cNvPr id="10" name="Gruppierung 9"/>
            <p:cNvGrpSpPr/>
            <p:nvPr/>
          </p:nvGrpSpPr>
          <p:grpSpPr>
            <a:xfrm>
              <a:off x="1144103" y="2279650"/>
              <a:ext cx="2557312" cy="1605280"/>
              <a:chOff x="-202097" y="0"/>
              <a:chExt cx="2557312" cy="1605475"/>
            </a:xfrm>
          </p:grpSpPr>
          <p:sp>
            <p:nvSpPr>
              <p:cNvPr id="14" name="Textfeld 13"/>
              <p:cNvSpPr txBox="1"/>
              <p:nvPr/>
            </p:nvSpPr>
            <p:spPr>
              <a:xfrm>
                <a:off x="-202097" y="669976"/>
                <a:ext cx="973622" cy="34040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de-DE" sz="1200">
                    <a:effectLst/>
                    <a:ea typeface="Calibri" charset="0"/>
                    <a:cs typeface="Times New Roman" charset="0"/>
                  </a:rPr>
                  <a:t> </a:t>
                </a:r>
                <a:r>
                  <a:rPr lang="en-GB">
                    <a:ea typeface="Calibri" charset="0"/>
                    <a:cs typeface="Times New Roman" charset="0"/>
                  </a:rPr>
                  <a:t>Mensch</a:t>
                </a:r>
                <a:endParaRPr lang="de-DE" sz="1200">
                  <a:effectLst/>
                  <a:ea typeface="Calibri" charset="0"/>
                  <a:cs typeface="Times New Roman" charset="0"/>
                </a:endParaRPr>
              </a:p>
            </p:txBody>
          </p:sp>
          <p:sp>
            <p:nvSpPr>
              <p:cNvPr id="15" name="Textfeld 14"/>
              <p:cNvSpPr txBox="1"/>
              <p:nvPr/>
            </p:nvSpPr>
            <p:spPr>
              <a:xfrm>
                <a:off x="1371600" y="663914"/>
                <a:ext cx="983615" cy="340360"/>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spcAft>
                    <a:spcPts val="0"/>
                  </a:spcAft>
                </a:pPr>
                <a:r>
                  <a:rPr lang="en-GB" sz="1200">
                    <a:effectLst/>
                    <a:ea typeface="Calibri" charset="0"/>
                    <a:cs typeface="Times New Roman" charset="0"/>
                  </a:rPr>
                  <a:t>    </a:t>
                </a:r>
                <a:r>
                  <a:rPr lang="en-GB">
                    <a:effectLst/>
                    <a:ea typeface="Calibri" charset="0"/>
                    <a:cs typeface="Times New Roman" charset="0"/>
                  </a:rPr>
                  <a:t>Umwelt</a:t>
                </a:r>
                <a:endParaRPr lang="de-DE" sz="1200">
                  <a:effectLst/>
                  <a:ea typeface="Calibri" charset="0"/>
                  <a:cs typeface="Times New Roman" charset="0"/>
                </a:endParaRPr>
              </a:p>
            </p:txBody>
          </p:sp>
          <p:sp>
            <p:nvSpPr>
              <p:cNvPr id="16" name="Nach unten gekrümmter Pfeil 15"/>
              <p:cNvSpPr/>
              <p:nvPr/>
            </p:nvSpPr>
            <p:spPr>
              <a:xfrm>
                <a:off x="225083" y="0"/>
                <a:ext cx="1714500"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7" name="Nach unten gekrümmter Pfeil 16"/>
              <p:cNvSpPr/>
              <p:nvPr/>
            </p:nvSpPr>
            <p:spPr>
              <a:xfrm flipH="1" flipV="1">
                <a:off x="225083" y="1033975"/>
                <a:ext cx="1591945" cy="5715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cxnSp>
            <p:nvCxnSpPr>
              <p:cNvPr id="18" name="Gerade Verbindung 17"/>
              <p:cNvCxnSpPr/>
              <p:nvPr/>
            </p:nvCxnSpPr>
            <p:spPr>
              <a:xfrm>
                <a:off x="727075" y="816221"/>
                <a:ext cx="685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902911" y="637617"/>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1</a:t>
                </a:r>
                <a:endParaRPr lang="de-DE" sz="1200">
                  <a:effectLst/>
                  <a:ea typeface="Calibri" charset="0"/>
                  <a:cs typeface="Times New Roman" charset="0"/>
                </a:endParaRPr>
              </a:p>
            </p:txBody>
          </p:sp>
          <p:sp>
            <p:nvSpPr>
              <p:cNvPr id="20" name="Oval 19"/>
              <p:cNvSpPr/>
              <p:nvPr/>
            </p:nvSpPr>
            <p:spPr>
              <a:xfrm>
                <a:off x="212097" y="187195"/>
                <a:ext cx="337820" cy="3403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1600" b="1">
                    <a:solidFill>
                      <a:srgbClr val="000000"/>
                    </a:solidFill>
                    <a:effectLst/>
                    <a:ea typeface="Calibri" charset="0"/>
                    <a:cs typeface="Times New Roman" charset="0"/>
                  </a:rPr>
                  <a:t>3</a:t>
                </a:r>
                <a:endParaRPr lang="de-DE" sz="2400">
                  <a:effectLst/>
                  <a:ea typeface="Calibri" charset="0"/>
                  <a:cs typeface="Times New Roman" charset="0"/>
                </a:endParaRPr>
              </a:p>
            </p:txBody>
          </p:sp>
        </p:grpSp>
        <p:sp>
          <p:nvSpPr>
            <p:cNvPr id="11" name="Nach unten gekrümmter Pfeil 10"/>
            <p:cNvSpPr/>
            <p:nvPr/>
          </p:nvSpPr>
          <p:spPr>
            <a:xfrm flipH="1" flipV="1">
              <a:off x="1917700" y="3363595"/>
              <a:ext cx="984885" cy="39624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2" name="Nach unten gekrümmter Pfeil 11"/>
            <p:cNvSpPr/>
            <p:nvPr/>
          </p:nvSpPr>
          <p:spPr>
            <a:xfrm flipH="1" flipV="1">
              <a:off x="1118235" y="3321050"/>
              <a:ext cx="2350135" cy="80073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3" name="Oval 12"/>
            <p:cNvSpPr/>
            <p:nvPr/>
          </p:nvSpPr>
          <p:spPr>
            <a:xfrm>
              <a:off x="2263140" y="3704590"/>
              <a:ext cx="337820" cy="33972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b="1">
                  <a:solidFill>
                    <a:srgbClr val="000000"/>
                  </a:solidFill>
                  <a:effectLst/>
                  <a:ea typeface="Calibri" charset="0"/>
                  <a:cs typeface="Times New Roman" charset="0"/>
                </a:rPr>
                <a:t>2</a:t>
              </a:r>
              <a:endParaRPr lang="de-DE" sz="2800">
                <a:effectLst/>
                <a:ea typeface="Calibri" charset="0"/>
                <a:cs typeface="Times New Roman" charset="0"/>
              </a:endParaRPr>
            </a:p>
          </p:txBody>
        </p:sp>
      </p:grpSp>
      <p:sp>
        <p:nvSpPr>
          <p:cNvPr id="21" name="Textfeld 20"/>
          <p:cNvSpPr txBox="1"/>
          <p:nvPr/>
        </p:nvSpPr>
        <p:spPr>
          <a:xfrm>
            <a:off x="628650" y="6471721"/>
            <a:ext cx="6457793" cy="369332"/>
          </a:xfrm>
          <a:prstGeom prst="rect">
            <a:avLst/>
          </a:prstGeom>
          <a:noFill/>
        </p:spPr>
        <p:txBody>
          <a:bodyPr wrap="none" rtlCol="0">
            <a:spAutoFit/>
          </a:bodyPr>
          <a:lstStyle/>
          <a:p>
            <a:r>
              <a:rPr lang="en-GB"/>
              <a:t>Quelle: </a:t>
            </a:r>
            <a:r>
              <a:rPr lang="en-GB">
                <a:hlinkClick r:id="rId3"/>
              </a:rPr>
              <a:t>https://www.thelancet.com/commissions/planetary-health</a:t>
            </a:r>
            <a:r>
              <a:rPr lang="en-GB"/>
              <a:t> </a:t>
            </a:r>
          </a:p>
        </p:txBody>
      </p:sp>
      <p:sp>
        <p:nvSpPr>
          <p:cNvPr id="23" name="Content Placeholder 2"/>
          <p:cNvSpPr txBox="1">
            <a:spLocks/>
          </p:cNvSpPr>
          <p:nvPr/>
        </p:nvSpPr>
        <p:spPr>
          <a:xfrm>
            <a:off x="782680" y="2066024"/>
            <a:ext cx="3936949" cy="443410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nSpc>
                <a:spcPct val="100000"/>
              </a:lnSpc>
              <a:spcBef>
                <a:spcPts val="1350"/>
              </a:spcBef>
              <a:spcAft>
                <a:spcPts val="1800"/>
              </a:spcAft>
              <a:buNone/>
            </a:pPr>
            <a:r>
              <a:rPr lang="en-US" sz="2000"/>
              <a:t>(1) </a:t>
            </a:r>
            <a:r>
              <a:rPr lang="en-US" sz="2000" i="1"/>
              <a:t>Imagination challenge</a:t>
            </a:r>
            <a:r>
              <a:rPr lang="en-US" sz="2000"/>
              <a:t>: Beziehung von Mensch und Planet neu denken </a:t>
            </a:r>
            <a:endParaRPr lang="de-DE" sz="2000"/>
          </a:p>
          <a:p>
            <a:pPr marL="0" indent="0">
              <a:lnSpc>
                <a:spcPct val="100000"/>
              </a:lnSpc>
              <a:spcAft>
                <a:spcPts val="1800"/>
              </a:spcAft>
              <a:buNone/>
            </a:pPr>
            <a:r>
              <a:rPr lang="en-US" sz="2000"/>
              <a:t>(2) </a:t>
            </a:r>
            <a:r>
              <a:rPr lang="de-DE" sz="2000" i="1"/>
              <a:t>Knowledge challenge: </a:t>
            </a:r>
            <a:r>
              <a:rPr lang="en-US" sz="2000"/>
              <a:t>Gesundheitsfolgen globaler Umweltveränderungen </a:t>
            </a:r>
            <a:r>
              <a:rPr lang="de-DE" sz="2000"/>
              <a:t>verstehen </a:t>
            </a:r>
          </a:p>
          <a:p>
            <a:pPr marL="0" indent="0">
              <a:lnSpc>
                <a:spcPct val="100000"/>
              </a:lnSpc>
              <a:buNone/>
            </a:pPr>
            <a:r>
              <a:rPr lang="en-US" sz="2000"/>
              <a:t>(3) </a:t>
            </a:r>
            <a:r>
              <a:rPr lang="de-DE" sz="2000" i="1"/>
              <a:t>Implementation challenge: </a:t>
            </a:r>
            <a:r>
              <a:rPr lang="de-DE" sz="2000"/>
              <a:t>Lösungsstrategien für einen umweltverträglichen Lebenstil entwickeln, umsetzen &amp; evaluieren</a:t>
            </a:r>
          </a:p>
        </p:txBody>
      </p:sp>
    </p:spTree>
    <p:extLst>
      <p:ext uri="{BB962C8B-B14F-4D97-AF65-F5344CB8AC3E}">
        <p14:creationId xmlns:p14="http://schemas.microsoft.com/office/powerpoint/2010/main" val="8198156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Beispiele für’s Handeln</a:t>
            </a:r>
          </a:p>
        </p:txBody>
      </p:sp>
      <p:sp>
        <p:nvSpPr>
          <p:cNvPr id="3" name="Inhaltsplatzhalter 2"/>
          <p:cNvSpPr>
            <a:spLocks noGrp="1"/>
          </p:cNvSpPr>
          <p:nvPr>
            <p:ph sz="half" idx="1"/>
          </p:nvPr>
        </p:nvSpPr>
        <p:spPr>
          <a:xfrm>
            <a:off x="628649" y="1825625"/>
            <a:ext cx="7529514" cy="1189038"/>
          </a:xfrm>
          <a:solidFill>
            <a:schemeClr val="accent4">
              <a:lumMod val="40000"/>
              <a:lumOff val="60000"/>
            </a:schemeClr>
          </a:solidFill>
          <a:ln>
            <a:solidFill>
              <a:schemeClr val="tx1"/>
            </a:solidFill>
          </a:ln>
        </p:spPr>
        <p:txBody>
          <a:bodyPr>
            <a:normAutofit/>
          </a:bodyPr>
          <a:lstStyle/>
          <a:p>
            <a:pPr marL="0" indent="0">
              <a:buNone/>
            </a:pPr>
            <a:r>
              <a:rPr lang="en-GB" sz="2400"/>
              <a:t>Politische Ebene / Meinungsbildung</a:t>
            </a:r>
          </a:p>
          <a:p>
            <a:r>
              <a:rPr lang="en-GB" sz="2400"/>
              <a:t>Demonstrationen, Bündnisse, Petitionen, Leserbriefe, Briefe an Abgeordnete, Vorträge, NGOs beitreten,</a:t>
            </a:r>
            <a:r>
              <a:rPr lang="is-IS" sz="2400"/>
              <a:t>…</a:t>
            </a:r>
            <a:endParaRPr lang="en-GB"/>
          </a:p>
          <a:p>
            <a:endParaRPr lang="en-GB"/>
          </a:p>
          <a:p>
            <a:endParaRPr lang="en-GB"/>
          </a:p>
        </p:txBody>
      </p:sp>
      <p:sp>
        <p:nvSpPr>
          <p:cNvPr id="6" name="Inhaltsplatzhalter 2"/>
          <p:cNvSpPr txBox="1">
            <a:spLocks/>
          </p:cNvSpPr>
          <p:nvPr/>
        </p:nvSpPr>
        <p:spPr>
          <a:xfrm>
            <a:off x="628649" y="3249612"/>
            <a:ext cx="7529514" cy="1308101"/>
          </a:xfrm>
          <a:prstGeom prst="rect">
            <a:avLst/>
          </a:prstGeom>
          <a:solidFill>
            <a:schemeClr val="accent2">
              <a:lumMod val="40000"/>
              <a:lumOff val="60000"/>
            </a:schemeClr>
          </a:solidFill>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sz="2400"/>
              <a:t>Lokale Ebene / eigenes Umfeld</a:t>
            </a:r>
          </a:p>
          <a:p>
            <a:r>
              <a:rPr lang="en-GB" sz="2400"/>
              <a:t>Fahrradwege, Lebensmittelretten, urbane Gärten, Repair Cafés, Ernährungsräte, Green Hospitals, Veggie Days,</a:t>
            </a:r>
            <a:r>
              <a:rPr lang="is-IS" sz="2400"/>
              <a:t>… </a:t>
            </a:r>
            <a:endParaRPr lang="en-GB" sz="2400"/>
          </a:p>
        </p:txBody>
      </p:sp>
      <p:sp>
        <p:nvSpPr>
          <p:cNvPr id="8" name="Inhaltsplatzhalter 2"/>
          <p:cNvSpPr txBox="1">
            <a:spLocks/>
          </p:cNvSpPr>
          <p:nvPr/>
        </p:nvSpPr>
        <p:spPr>
          <a:xfrm>
            <a:off x="628649" y="4792662"/>
            <a:ext cx="7529514" cy="1308101"/>
          </a:xfrm>
          <a:prstGeom prst="rect">
            <a:avLst/>
          </a:prstGeom>
          <a:solidFill>
            <a:schemeClr val="accent1">
              <a:lumMod val="40000"/>
              <a:lumOff val="60000"/>
            </a:schemeClr>
          </a:solidFill>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a:buChar char="•"/>
              <a:defRPr sz="2800" kern="1200" baseline="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2400" kern="1200" baseline="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r>
              <a:rPr lang="en-GB" sz="2400"/>
              <a:t>Individuelle Ebene</a:t>
            </a:r>
          </a:p>
          <a:p>
            <a:r>
              <a:rPr lang="de-DE" sz="2400"/>
              <a:t>Transportmittel, Fleischkonsum, Stromversorgung, Einkauf, Second-hand, Geldanlage, naturnaher Garten,... </a:t>
            </a:r>
            <a:endParaRPr lang="en-GB" sz="2400"/>
          </a:p>
        </p:txBody>
      </p:sp>
      <p:pic>
        <p:nvPicPr>
          <p:cNvPr id="9" name="Bild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4699" y="4524378"/>
            <a:ext cx="1204862" cy="1533024"/>
          </a:xfrm>
          <a:prstGeom prst="rect">
            <a:avLst/>
          </a:prstGeom>
        </p:spPr>
      </p:pic>
      <p:pic>
        <p:nvPicPr>
          <p:cNvPr id="10" name="Bild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8809" y="2159000"/>
            <a:ext cx="1340487" cy="1736663"/>
          </a:xfrm>
          <a:prstGeom prst="rect">
            <a:avLst/>
          </a:prstGeom>
        </p:spPr>
      </p:pic>
    </p:spTree>
    <p:extLst>
      <p:ext uri="{BB962C8B-B14F-4D97-AF65-F5344CB8AC3E}">
        <p14:creationId xmlns:p14="http://schemas.microsoft.com/office/powerpoint/2010/main" val="14952464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Bild 3"/>
          <p:cNvPicPr>
            <a:picLocks noChangeAspect="1"/>
          </p:cNvPicPr>
          <p:nvPr/>
        </p:nvPicPr>
        <p:blipFill>
          <a:blip r:embed="rId3">
            <a:extLst>
              <a:ext uri="{28A0092B-C50C-407E-A947-70E740481C1C}">
                <a14:useLocalDpi xmlns:a14="http://schemas.microsoft.com/office/drawing/2010/main" val="0"/>
              </a:ext>
            </a:extLst>
          </a:blip>
          <a:srcRect t="3125" b="312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Titel 1"/>
          <p:cNvSpPr>
            <a:spLocks noGrp="1"/>
          </p:cNvSpPr>
          <p:nvPr>
            <p:ph type="ctrTitle"/>
          </p:nvPr>
        </p:nvSpPr>
        <p:spPr>
          <a:xfrm>
            <a:off x="685800" y="638175"/>
            <a:ext cx="7615238" cy="1203325"/>
          </a:xfrm>
        </p:spPr>
        <p:txBody>
          <a:bodyPr/>
          <a:lstStyle/>
          <a:p>
            <a:r>
              <a:rPr lang="en-GB" altLang="x-none" sz="6600">
                <a:solidFill>
                  <a:schemeClr val="bg1"/>
                </a:solidFill>
              </a:rPr>
              <a:t>Vielen Dank	!</a:t>
            </a:r>
          </a:p>
        </p:txBody>
      </p:sp>
      <p:sp>
        <p:nvSpPr>
          <p:cNvPr id="159747" name="Untertitel 2"/>
          <p:cNvSpPr>
            <a:spLocks noGrp="1"/>
          </p:cNvSpPr>
          <p:nvPr>
            <p:ph type="subTitle" idx="1"/>
          </p:nvPr>
        </p:nvSpPr>
        <p:spPr bwMode="auto">
          <a:xfrm rot="393905">
            <a:off x="203200" y="4305300"/>
            <a:ext cx="8385175" cy="712788"/>
          </a:xfrm>
        </p:spPr>
        <p:txBody>
          <a:bodyPr wrap="square" numCol="1" anchor="t" anchorCtr="0" compatLnSpc="1">
            <a:prstTxWarp prst="textNoShape">
              <a:avLst/>
            </a:prstTxWarp>
          </a:bodyPr>
          <a:lstStyle/>
          <a:p>
            <a:r>
              <a:rPr lang="en-GB" altLang="x-none" sz="3500">
                <a:solidFill>
                  <a:schemeClr val="bg1"/>
                </a:solidFill>
              </a:rPr>
              <a:t>Kontakt: sabine.gabrysch@charite.de</a:t>
            </a:r>
          </a:p>
          <a:p>
            <a:endParaRPr lang="en-GB" altLang="x-none"/>
          </a:p>
        </p:txBody>
      </p:sp>
      <p:sp>
        <p:nvSpPr>
          <p:cNvPr id="159748" name="Textfeld 4"/>
          <p:cNvSpPr txBox="1">
            <a:spLocks noChangeArrowheads="1"/>
          </p:cNvSpPr>
          <p:nvPr/>
        </p:nvSpPr>
        <p:spPr bwMode="auto">
          <a:xfrm rot="-5400000">
            <a:off x="-523081" y="6022181"/>
            <a:ext cx="1306512" cy="30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sz="1400">
                <a:solidFill>
                  <a:schemeClr val="bg1"/>
                </a:solidFill>
              </a:rPr>
              <a:t>Quelle: Pixabay</a:t>
            </a:r>
          </a:p>
        </p:txBody>
      </p:sp>
      <p:sp>
        <p:nvSpPr>
          <p:cNvPr id="159750" name="TextBox 6"/>
          <p:cNvSpPr txBox="1">
            <a:spLocks noChangeArrowheads="1"/>
          </p:cNvSpPr>
          <p:nvPr/>
        </p:nvSpPr>
        <p:spPr bwMode="auto">
          <a:xfrm rot="-5400000">
            <a:off x="6034731" y="2618730"/>
            <a:ext cx="5756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de-DE" altLang="x-none" sz="1200">
                <a:solidFill>
                  <a:schemeClr val="bg1"/>
                </a:solidFill>
              </a:rPr>
              <a:t>Die Quellenangaben im Vortrag sind nach bestemWissen und Gewissen… Falls ich etwas </a:t>
            </a:r>
          </a:p>
          <a:p>
            <a:pPr eaLnBrk="1" hangingPunct="1"/>
            <a:r>
              <a:rPr lang="de-DE" altLang="x-none" sz="1200">
                <a:solidFill>
                  <a:schemeClr val="bg1"/>
                </a:solidFill>
              </a:rPr>
              <a:t>falsch zitiert habe, tut mir das leid! Bitte Bescheid sagen und ich korrigiere es umgehend. </a:t>
            </a:r>
          </a:p>
        </p:txBody>
      </p:sp>
      <p:sp>
        <p:nvSpPr>
          <p:cNvPr id="159751" name="Textfeld 7"/>
          <p:cNvSpPr txBox="1">
            <a:spLocks noChangeArrowheads="1"/>
          </p:cNvSpPr>
          <p:nvPr/>
        </p:nvSpPr>
        <p:spPr bwMode="auto">
          <a:xfrm>
            <a:off x="184150" y="134938"/>
            <a:ext cx="8394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eaLnBrk="1" hangingPunct="1"/>
            <a:r>
              <a:rPr lang="en-GB" altLang="x-none">
                <a:solidFill>
                  <a:schemeClr val="bg1"/>
                </a:solidFill>
              </a:rPr>
              <a:t>Folien verfügbar! Lizenz: </a:t>
            </a:r>
            <a:r>
              <a:rPr lang="sk-SK" altLang="x-none">
                <a:solidFill>
                  <a:schemeClr val="bg1"/>
                </a:solidFill>
              </a:rPr>
              <a:t>CC BY-SA 4.0; </a:t>
            </a:r>
            <a:r>
              <a:rPr lang="en-GB" altLang="x-none">
                <a:solidFill>
                  <a:schemeClr val="bg1"/>
                </a:solidFill>
              </a:rPr>
              <a:t>https://creativecommons.org/licenses/by-sa/4.0/</a:t>
            </a:r>
          </a:p>
        </p:txBody>
      </p:sp>
      <p:sp>
        <p:nvSpPr>
          <p:cNvPr id="11" name="Untertitel 2"/>
          <p:cNvSpPr txBox="1">
            <a:spLocks/>
          </p:cNvSpPr>
          <p:nvPr/>
        </p:nvSpPr>
        <p:spPr bwMode="auto">
          <a:xfrm>
            <a:off x="363538" y="5334000"/>
            <a:ext cx="4208462" cy="1443038"/>
          </a:xfrm>
          <a:prstGeom prst="rect">
            <a:avLst/>
          </a:prstGeom>
          <a:noFill/>
        </p:spPr>
        <p:txBody>
          <a:bodyPr vert="horz" wrap="square" lIns="91440" tIns="45720" rIns="91440" bIns="45720" numCol="1" rtlCol="0" anchor="t" anchorCtr="0" compatLnSpc="1">
            <a:prstTxWarp prst="textNoShape">
              <a:avLst/>
            </a:prstTxWarp>
            <a:normAutofit/>
          </a:bodyPr>
          <a:lstStyle>
            <a:lvl1pPr marL="0" indent="0" algn="ctr" defTabSz="685800" rtl="0" fontAlgn="base">
              <a:lnSpc>
                <a:spcPct val="90000"/>
              </a:lnSpc>
              <a:spcBef>
                <a:spcPts val="750"/>
              </a:spcBef>
              <a:spcAft>
                <a:spcPct val="0"/>
              </a:spcAft>
              <a:buFont typeface="Arial" charset="0"/>
              <a:buNone/>
              <a:defRPr sz="1800" kern="1200">
                <a:solidFill>
                  <a:schemeClr val="tx1"/>
                </a:solidFill>
                <a:latin typeface="+mn-lt"/>
                <a:ea typeface="+mn-ea"/>
                <a:cs typeface="+mn-cs"/>
              </a:defRPr>
            </a:lvl1pPr>
            <a:lvl2pPr marL="342900" indent="0" algn="ctr" defTabSz="685800" rtl="0" fontAlgn="base">
              <a:lnSpc>
                <a:spcPct val="90000"/>
              </a:lnSpc>
              <a:spcBef>
                <a:spcPts val="375"/>
              </a:spcBef>
              <a:spcAft>
                <a:spcPct val="0"/>
              </a:spcAft>
              <a:buFont typeface="Arial" charset="0"/>
              <a:buNone/>
              <a:defRPr sz="1500" kern="1200">
                <a:solidFill>
                  <a:schemeClr val="tx1"/>
                </a:solidFill>
                <a:latin typeface="+mn-lt"/>
                <a:ea typeface="+mn-ea"/>
                <a:cs typeface="+mn-cs"/>
              </a:defRPr>
            </a:lvl2pPr>
            <a:lvl3pPr marL="685800" indent="0" algn="ctr" defTabSz="685800" rtl="0" fontAlgn="base">
              <a:lnSpc>
                <a:spcPct val="90000"/>
              </a:lnSpc>
              <a:spcBef>
                <a:spcPts val="375"/>
              </a:spcBef>
              <a:spcAft>
                <a:spcPct val="0"/>
              </a:spcAft>
              <a:buFont typeface="Arial" charset="0"/>
              <a:buNone/>
              <a:defRPr sz="1350" kern="1200">
                <a:solidFill>
                  <a:schemeClr val="tx1"/>
                </a:solidFill>
                <a:latin typeface="+mn-lt"/>
                <a:ea typeface="+mn-ea"/>
                <a:cs typeface="+mn-cs"/>
              </a:defRPr>
            </a:lvl3pPr>
            <a:lvl4pPr marL="1028700" indent="0" algn="ctr" defTabSz="685800" rtl="0" fontAlgn="base">
              <a:lnSpc>
                <a:spcPct val="90000"/>
              </a:lnSpc>
              <a:spcBef>
                <a:spcPts val="375"/>
              </a:spcBef>
              <a:spcAft>
                <a:spcPct val="0"/>
              </a:spcAft>
              <a:buFont typeface="Arial" charset="0"/>
              <a:buNone/>
              <a:defRPr sz="1200" kern="1200">
                <a:solidFill>
                  <a:schemeClr val="tx1"/>
                </a:solidFill>
                <a:latin typeface="+mn-lt"/>
                <a:ea typeface="+mn-ea"/>
                <a:cs typeface="+mn-cs"/>
              </a:defRPr>
            </a:lvl4pPr>
            <a:lvl5pPr marL="1371600" indent="0" algn="ctr" defTabSz="685800" rtl="0" fontAlgn="base">
              <a:lnSpc>
                <a:spcPct val="90000"/>
              </a:lnSpc>
              <a:spcBef>
                <a:spcPts val="375"/>
              </a:spcBef>
              <a:spcAft>
                <a:spcPct val="0"/>
              </a:spcAft>
              <a:buFont typeface="Arial"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algn="l" eaLnBrk="1" hangingPunct="1"/>
            <a:r>
              <a:rPr lang="en-GB" altLang="x-none"/>
              <a:t>Prof. Dr. Dr. med. Sabine Gabrysch</a:t>
            </a:r>
          </a:p>
          <a:p>
            <a:pPr algn="l" eaLnBrk="1" hangingPunct="1"/>
            <a:r>
              <a:rPr lang="en-GB" altLang="x-none"/>
              <a:t>Charité – Universitätsmedizin Berlin</a:t>
            </a:r>
          </a:p>
          <a:p>
            <a:pPr algn="l" eaLnBrk="1" hangingPunct="1"/>
            <a:r>
              <a:rPr lang="en-GB" altLang="x-none"/>
              <a:t>Potsdam-Institut für Klimafolgenforschung</a:t>
            </a:r>
          </a:p>
          <a:p>
            <a:pPr algn="l" eaLnBrk="1" hangingPunct="1"/>
            <a:r>
              <a:rPr lang="en-GB" altLang="x-none"/>
              <a:t>Heidelberger Institut für Global Health</a:t>
            </a:r>
          </a:p>
        </p:txBody>
      </p:sp>
      <p:sp>
        <p:nvSpPr>
          <p:cNvPr id="13" name="Untertitel 2"/>
          <p:cNvSpPr txBox="1">
            <a:spLocks/>
          </p:cNvSpPr>
          <p:nvPr/>
        </p:nvSpPr>
        <p:spPr>
          <a:xfrm rot="426293">
            <a:off x="643691" y="2823898"/>
            <a:ext cx="8077200" cy="1478327"/>
          </a:xfrm>
          <a:prstGeom prst="rect">
            <a:avLst/>
          </a:prstGeom>
        </p:spPr>
        <p:txBody>
          <a:bodyPr>
            <a:normAutofit/>
          </a:bodyPr>
          <a:lstStyle>
            <a:lvl1pPr marL="0" indent="0" algn="ctr" defTabSz="685800" rtl="0" eaLnBrk="1" latinLnBrk="0" hangingPunct="1">
              <a:lnSpc>
                <a:spcPct val="90000"/>
              </a:lnSpc>
              <a:spcBef>
                <a:spcPts val="750"/>
              </a:spcBef>
              <a:buFont typeface="Arial"/>
              <a:buNone/>
              <a:defRPr sz="1800" kern="1200" baseline="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baseline="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marL="457200" indent="-457200" algn="l" fontAlgn="auto">
              <a:spcAft>
                <a:spcPts val="0"/>
              </a:spcAft>
              <a:buFont typeface="Wingdings" charset="2"/>
              <a:buChar char="à"/>
              <a:defRPr/>
            </a:pPr>
            <a:r>
              <a:rPr lang="en-GB" sz="3500" err="1">
                <a:solidFill>
                  <a:srgbClr val="00B0F0"/>
                </a:solidFill>
                <a:sym typeface="Wingdings"/>
              </a:rPr>
              <a:t>Videos + Folien: </a:t>
            </a:r>
          </a:p>
          <a:p>
            <a:pPr algn="l" fontAlgn="auto">
              <a:spcAft>
                <a:spcPts val="0"/>
              </a:spcAft>
              <a:defRPr/>
            </a:pPr>
            <a:r>
              <a:rPr lang="en-GB" sz="3600">
                <a:solidFill>
                  <a:srgbClr val="00B0F0"/>
                </a:solidFill>
              </a:rPr>
              <a:t>www.pik-potsdam.de/members/gabrysch </a:t>
            </a:r>
            <a:endParaRPr lang="en-GB" sz="5200" err="1">
              <a:solidFill>
                <a:srgbClr val="00B0F0"/>
              </a:solidFill>
            </a:endParaRPr>
          </a:p>
        </p:txBody>
      </p:sp>
      <p:sp>
        <p:nvSpPr>
          <p:cNvPr id="12" name="Textfeld 6"/>
          <p:cNvSpPr txBox="1">
            <a:spLocks noChangeArrowheads="1"/>
          </p:cNvSpPr>
          <p:nvPr/>
        </p:nvSpPr>
        <p:spPr bwMode="auto">
          <a:xfrm>
            <a:off x="5796969" y="6118225"/>
            <a:ext cx="3224794" cy="646331"/>
          </a:xfrm>
          <a:prstGeom prst="rect">
            <a:avLst/>
          </a:prstGeom>
          <a:noFill/>
          <a:ln>
            <a:noFill/>
          </a:ln>
          <a:extLst/>
        </p:spPr>
        <p:txBody>
          <a:bodyPr wrap="none">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r" eaLnBrk="1" hangingPunct="1"/>
            <a:r>
              <a:rPr lang="en-GB" altLang="x-none"/>
              <a:t>Münchner Forum Nachhaltigkeit</a:t>
            </a:r>
          </a:p>
          <a:p>
            <a:pPr algn="r" eaLnBrk="1" hangingPunct="1"/>
            <a:r>
              <a:rPr lang="en-GB" altLang="x-none"/>
              <a:t>28.04.2022</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Master">
  <a:themeElements>
    <a:clrScheme name="">
      <a:dk1>
        <a:srgbClr val="474746"/>
      </a:dk1>
      <a:lt1>
        <a:srgbClr val="FFFFFF"/>
      </a:lt1>
      <a:dk2>
        <a:srgbClr val="0087C3"/>
      </a:dk2>
      <a:lt2>
        <a:srgbClr val="141313"/>
      </a:lt2>
      <a:accent1>
        <a:srgbClr val="0087C3"/>
      </a:accent1>
      <a:accent2>
        <a:srgbClr val="005988"/>
      </a:accent2>
      <a:accent3>
        <a:srgbClr val="FFFFFF"/>
      </a:accent3>
      <a:accent4>
        <a:srgbClr val="3B3B3A"/>
      </a:accent4>
      <a:accent5>
        <a:srgbClr val="AAC3DE"/>
      </a:accent5>
      <a:accent6>
        <a:srgbClr val="00507B"/>
      </a:accent6>
      <a:hlink>
        <a:srgbClr val="578C2E"/>
      </a:hlink>
      <a:folHlink>
        <a:srgbClr val="D7471F"/>
      </a:folHlink>
    </a:clrScheme>
    <a:fontScheme name="Leer">
      <a:majorFont>
        <a:latin typeface="Arial Bold"/>
        <a:ea typeface=""/>
        <a:cs typeface=""/>
      </a:majorFont>
      <a:minorFont>
        <a:latin typeface="Arial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1"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1" u="none" strike="noStrike" cap="none" normalizeH="0" baseline="0">
            <a:ln>
              <a:noFill/>
            </a:ln>
            <a:solidFill>
              <a:schemeClr val="tx1"/>
            </a:solidFill>
            <a:effectLst/>
            <a:latin typeface="Times" pitchFamily="-108" charset="0"/>
          </a:defRPr>
        </a:defPPr>
      </a:lstStyle>
    </a:lnDef>
  </a:objectDefaults>
  <a:extraClrSchemeLst>
    <a:extraClrScheme>
      <a:clrScheme name="Leer 1">
        <a:dk1>
          <a:srgbClr val="000000"/>
        </a:dk1>
        <a:lt1>
          <a:srgbClr val="FFFFFF"/>
        </a:lt1>
        <a:dk2>
          <a:srgbClr val="000000"/>
        </a:dk2>
        <a:lt2>
          <a:srgbClr val="808080"/>
        </a:lt2>
        <a:accent1>
          <a:srgbClr val="0087C3"/>
        </a:accent1>
        <a:accent2>
          <a:srgbClr val="333399"/>
        </a:accent2>
        <a:accent3>
          <a:srgbClr val="FFFFFF"/>
        </a:accent3>
        <a:accent4>
          <a:srgbClr val="000000"/>
        </a:accent4>
        <a:accent5>
          <a:srgbClr val="AAC3DE"/>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7560</Words>
  <Application>Microsoft Macintosh PowerPoint</Application>
  <PresentationFormat>Bildschirmpräsentation (4:3)</PresentationFormat>
  <Paragraphs>1038</Paragraphs>
  <Slides>91</Slides>
  <Notes>91</Notes>
  <HiddenSlides>0</HiddenSlides>
  <MMClips>0</MMClips>
  <ScaleCrop>false</ScaleCrop>
  <HeadingPairs>
    <vt:vector size="6" baseType="variant">
      <vt:variant>
        <vt:lpstr>Verwendete Schriftarten</vt:lpstr>
      </vt:variant>
      <vt:variant>
        <vt:i4>12</vt:i4>
      </vt:variant>
      <vt:variant>
        <vt:lpstr>Design</vt:lpstr>
      </vt:variant>
      <vt:variant>
        <vt:i4>2</vt:i4>
      </vt:variant>
      <vt:variant>
        <vt:lpstr>Folientitel</vt:lpstr>
      </vt:variant>
      <vt:variant>
        <vt:i4>91</vt:i4>
      </vt:variant>
    </vt:vector>
  </HeadingPairs>
  <TitlesOfParts>
    <vt:vector size="105" baseType="lpstr">
      <vt:lpstr>.AppleSystemUIFont</vt:lpstr>
      <vt:lpstr>Arial Bold</vt:lpstr>
      <vt:lpstr>Calibri</vt:lpstr>
      <vt:lpstr>Calibri Light</vt:lpstr>
      <vt:lpstr>Copperplate Gothic Bold</vt:lpstr>
      <vt:lpstr>Lucida Sans</vt:lpstr>
      <vt:lpstr>Lucida Sans Demibold Roman</vt:lpstr>
      <vt:lpstr>ＭＳ Ｐゴシック</vt:lpstr>
      <vt:lpstr>Times</vt:lpstr>
      <vt:lpstr>Times New Roman</vt:lpstr>
      <vt:lpstr>Wingdings</vt:lpstr>
      <vt:lpstr>Arial</vt:lpstr>
      <vt:lpstr>Office-Design</vt:lpstr>
      <vt:lpstr># Master</vt:lpstr>
      <vt:lpstr>Planetary Health</vt:lpstr>
      <vt:lpstr>PowerPoint-Präsentation</vt:lpstr>
      <vt:lpstr>Struktur des Vortrags</vt:lpstr>
      <vt:lpstr>PowerPoint-Präsentation</vt:lpstr>
      <vt:lpstr>Public  Global  Planetary Health</vt:lpstr>
      <vt:lpstr>Planetary Health Stammbaum </vt:lpstr>
      <vt:lpstr>Planetary Health</vt:lpstr>
      <vt:lpstr>Transdisziplinarität</vt:lpstr>
      <vt:lpstr>Planetary Health: Herausforderungen</vt:lpstr>
      <vt:lpstr>- THEORIE</vt:lpstr>
      <vt:lpstr>Struktur des Vortrags</vt:lpstr>
      <vt:lpstr>Anamnese: akute Beschwerden</vt:lpstr>
      <vt:lpstr>Globale Durchschnittstemperatur</vt:lpstr>
      <vt:lpstr>CO2-Konzentration über 300 Jahre</vt:lpstr>
      <vt:lpstr>CO2-Konzentration über 10.000 Jahre</vt:lpstr>
      <vt:lpstr>CO2-Konzentration über 800.000 Jahre</vt:lpstr>
      <vt:lpstr>Anamnese: akute Beschwerden</vt:lpstr>
      <vt:lpstr>PowerPoint-Präsentation</vt:lpstr>
      <vt:lpstr>PowerPoint-Präsentation</vt:lpstr>
      <vt:lpstr>Anamnese: akute Beschwerden</vt:lpstr>
      <vt:lpstr>PowerPoint-Präsentation</vt:lpstr>
      <vt:lpstr>PowerPoint-Präsentation</vt:lpstr>
      <vt:lpstr>Planet der Menschen</vt:lpstr>
      <vt:lpstr>PowerPoint-Präsentation</vt:lpstr>
      <vt:lpstr>Fußabdruck = Bevölkerung x Konsum</vt:lpstr>
      <vt:lpstr>Anthropozän</vt:lpstr>
      <vt:lpstr>Menschliche Gesundheit</vt:lpstr>
      <vt:lpstr>Struktur des Vortrags</vt:lpstr>
      <vt:lpstr>Planetare Grenzen</vt:lpstr>
      <vt:lpstr>Kippelemente</vt:lpstr>
      <vt:lpstr>Prognose: Klimaszenarien  (basierend auf IPCC)</vt:lpstr>
      <vt:lpstr>PowerPoint-Präsentation</vt:lpstr>
      <vt:lpstr>Globale Umweltveränderungen</vt:lpstr>
      <vt:lpstr>PowerPoint-Präsentation</vt:lpstr>
      <vt:lpstr>Planetary Health: Herausforderungen</vt:lpstr>
      <vt:lpstr>Gesundheitsfolgen globaler Umweltveränderungen</vt:lpstr>
      <vt:lpstr>Direkte Folgen</vt:lpstr>
      <vt:lpstr>Indirekte Folgen</vt:lpstr>
      <vt:lpstr>PowerPoint-Präsentation</vt:lpstr>
      <vt:lpstr>PowerPoint-Präsentation</vt:lpstr>
      <vt:lpstr>PowerPoint-Präsentation</vt:lpstr>
      <vt:lpstr>Geteilte Diagnose? Dringlichkeit klar?</vt:lpstr>
      <vt:lpstr>Struktur des Vortrags</vt:lpstr>
      <vt:lpstr>Sofort-Nothilfe</vt:lpstr>
      <vt:lpstr>PowerPoint-Präsentation</vt:lpstr>
      <vt:lpstr>PowerPoint-Präsentation</vt:lpstr>
      <vt:lpstr>PowerPoint-Präsentation</vt:lpstr>
      <vt:lpstr>Verbleibendes CO2-Budget</vt:lpstr>
      <vt:lpstr>Was heißt das jetzt?</vt:lpstr>
      <vt:lpstr>Reduktionspfad-Szenarien</vt:lpstr>
      <vt:lpstr>Reduktionspfad-Szenarien</vt:lpstr>
      <vt:lpstr>Verteilung globaler CO2-Emissionen</vt:lpstr>
      <vt:lpstr>Fair play!?</vt:lpstr>
      <vt:lpstr>Große Transformation</vt:lpstr>
      <vt:lpstr>Umdenken!</vt:lpstr>
      <vt:lpstr>Planetary Health: Herausforderungen</vt:lpstr>
      <vt:lpstr>PowerPoint-Präsentation</vt:lpstr>
      <vt:lpstr>Ethische Dimension</vt:lpstr>
      <vt:lpstr>PowerPoint-Präsentation</vt:lpstr>
      <vt:lpstr>Uralte Weisheit…</vt:lpstr>
      <vt:lpstr>Menschenbild</vt:lpstr>
      <vt:lpstr>Kampf der zwei Wölfe im Inneren</vt:lpstr>
      <vt:lpstr>Und welcher gewinnt???</vt:lpstr>
      <vt:lpstr>PowerPoint-Präsentation</vt:lpstr>
      <vt:lpstr>Planetary Health: Herausforderungen</vt:lpstr>
      <vt:lpstr>Handeln!</vt:lpstr>
      <vt:lpstr>Stellschrauben / Spielregeln ändern!</vt:lpstr>
      <vt:lpstr>Lösungen mit Synergien: Win-win!</vt:lpstr>
      <vt:lpstr>Verkehr und Stadtplanung</vt:lpstr>
      <vt:lpstr>Erneuerbare statt fossile Energien</vt:lpstr>
      <vt:lpstr>Agrarökologie Permakultur  Agroforstwirtschaft Regenerative Landwirtschaft u.s.w.</vt:lpstr>
      <vt:lpstr>Planetary Health Ernährung:</vt:lpstr>
      <vt:lpstr>Planetary Health Ernährung:</vt:lpstr>
      <vt:lpstr>Planetary Health Ernährung:</vt:lpstr>
      <vt:lpstr>Fazit von The Lancet</vt:lpstr>
      <vt:lpstr>PowerPoint-Präsentation</vt:lpstr>
      <vt:lpstr>PowerPoint-Präsentation</vt:lpstr>
      <vt:lpstr>PowerPoint-Präsentation</vt:lpstr>
      <vt:lpstr>PowerPoint-Präsentation</vt:lpstr>
      <vt:lpstr>PowerPoint-Präsentation</vt:lpstr>
      <vt:lpstr>COVID-19 als Weckruf?</vt:lpstr>
      <vt:lpstr>Ukrainekrieg</vt:lpstr>
      <vt:lpstr>IPCC report </vt:lpstr>
      <vt:lpstr>PowerPoint-Präsentation</vt:lpstr>
      <vt:lpstr>Planetare Gesundheit </vt:lpstr>
      <vt:lpstr>PowerPoint-Präsentation</vt:lpstr>
      <vt:lpstr>PowerPoint-Präsentation</vt:lpstr>
      <vt:lpstr>Gesellschaftlicher Wandel</vt:lpstr>
      <vt:lpstr>Kritische Masse</vt:lpstr>
      <vt:lpstr>Beispiele für’s Handeln</vt:lpstr>
      <vt:lpstr>Vielen Dank !</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Planetary Health</dc:title>
  <dc:creator>Sabine</dc:creator>
  <cp:lastModifiedBy>Sabine</cp:lastModifiedBy>
  <cp:revision>1030</cp:revision>
  <cp:lastPrinted>2020-05-23T15:26:33Z</cp:lastPrinted>
  <dcterms:created xsi:type="dcterms:W3CDTF">2019-02-16T12:45:21Z</dcterms:created>
  <dcterms:modified xsi:type="dcterms:W3CDTF">2022-04-29T15:27:14Z</dcterms:modified>
</cp:coreProperties>
</file>