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handoutMasterIdLst>
    <p:handoutMasterId r:id="rId86"/>
  </p:handoutMasterIdLst>
  <p:sldIdLst>
    <p:sldId id="510" r:id="rId2"/>
    <p:sldId id="458" r:id="rId3"/>
    <p:sldId id="359" r:id="rId4"/>
    <p:sldId id="535" r:id="rId5"/>
    <p:sldId id="459" r:id="rId6"/>
    <p:sldId id="492" r:id="rId7"/>
    <p:sldId id="485" r:id="rId8"/>
    <p:sldId id="381" r:id="rId9"/>
    <p:sldId id="512" r:id="rId10"/>
    <p:sldId id="412" r:id="rId11"/>
    <p:sldId id="403" r:id="rId12"/>
    <p:sldId id="427" r:id="rId13"/>
    <p:sldId id="461" r:id="rId14"/>
    <p:sldId id="511" r:id="rId15"/>
    <p:sldId id="277" r:id="rId16"/>
    <p:sldId id="449" r:id="rId17"/>
    <p:sldId id="493" r:id="rId18"/>
    <p:sldId id="414" r:id="rId19"/>
    <p:sldId id="407" r:id="rId20"/>
    <p:sldId id="370" r:id="rId21"/>
    <p:sldId id="523" r:id="rId22"/>
    <p:sldId id="405" r:id="rId23"/>
    <p:sldId id="406" r:id="rId24"/>
    <p:sldId id="520" r:id="rId25"/>
    <p:sldId id="482" r:id="rId26"/>
    <p:sldId id="533" r:id="rId27"/>
    <p:sldId id="525" r:id="rId28"/>
    <p:sldId id="534" r:id="rId29"/>
    <p:sldId id="518" r:id="rId30"/>
    <p:sldId id="336" r:id="rId31"/>
    <p:sldId id="499" r:id="rId32"/>
    <p:sldId id="497" r:id="rId33"/>
    <p:sldId id="351" r:id="rId34"/>
    <p:sldId id="377" r:id="rId35"/>
    <p:sldId id="494" r:id="rId36"/>
    <p:sldId id="286" r:id="rId37"/>
    <p:sldId id="521" r:id="rId38"/>
    <p:sldId id="502" r:id="rId39"/>
    <p:sldId id="527" r:id="rId40"/>
    <p:sldId id="528" r:id="rId41"/>
    <p:sldId id="426" r:id="rId42"/>
    <p:sldId id="442" r:id="rId43"/>
    <p:sldId id="456" r:id="rId44"/>
    <p:sldId id="524" r:id="rId45"/>
    <p:sldId id="364" r:id="rId46"/>
    <p:sldId id="393" r:id="rId47"/>
    <p:sldId id="530" r:id="rId48"/>
    <p:sldId id="516" r:id="rId49"/>
    <p:sldId id="397" r:id="rId50"/>
    <p:sldId id="515" r:id="rId51"/>
    <p:sldId id="283" r:id="rId52"/>
    <p:sldId id="434" r:id="rId53"/>
    <p:sldId id="289" r:id="rId54"/>
    <p:sldId id="350" r:id="rId55"/>
    <p:sldId id="496" r:id="rId56"/>
    <p:sldId id="293" r:id="rId57"/>
    <p:sldId id="500" r:id="rId58"/>
    <p:sldId id="454" r:id="rId59"/>
    <p:sldId id="473" r:id="rId60"/>
    <p:sldId id="513" r:id="rId61"/>
    <p:sldId id="514" r:id="rId62"/>
    <p:sldId id="450" r:id="rId63"/>
    <p:sldId id="517" r:id="rId64"/>
    <p:sldId id="428" r:id="rId65"/>
    <p:sldId id="501" r:id="rId66"/>
    <p:sldId id="451" r:id="rId67"/>
    <p:sldId id="452" r:id="rId68"/>
    <p:sldId id="453" r:id="rId69"/>
    <p:sldId id="415" r:id="rId70"/>
    <p:sldId id="470" r:id="rId71"/>
    <p:sldId id="471" r:id="rId72"/>
    <p:sldId id="472" r:id="rId73"/>
    <p:sldId id="483" r:id="rId74"/>
    <p:sldId id="484" r:id="rId75"/>
    <p:sldId id="488" r:id="rId76"/>
    <p:sldId id="487" r:id="rId77"/>
    <p:sldId id="331" r:id="rId78"/>
    <p:sldId id="310" r:id="rId79"/>
    <p:sldId id="272" r:id="rId80"/>
    <p:sldId id="311" r:id="rId81"/>
    <p:sldId id="366" r:id="rId82"/>
    <p:sldId id="378" r:id="rId83"/>
    <p:sldId id="466" r:id="rId84"/>
  </p:sldIdLst>
  <p:sldSz cx="9144000" cy="5143500" type="screen16x9"/>
  <p:notesSz cx="6794500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050"/>
    <a:srgbClr val="7030A0"/>
    <a:srgbClr val="CC0000"/>
    <a:srgbClr val="FF9900"/>
    <a:srgbClr val="D726EA"/>
    <a:srgbClr val="0000FF"/>
    <a:srgbClr val="009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057" autoAdjust="0"/>
  </p:normalViewPr>
  <p:slideViewPr>
    <p:cSldViewPr>
      <p:cViewPr varScale="1">
        <p:scale>
          <a:sx n="127" d="100"/>
          <a:sy n="127" d="100"/>
        </p:scale>
        <p:origin x="-116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BD1CA-AA26-4994-8649-E2A91ABBD2A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4283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1599"/>
            <a:ext cx="2944283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339C2-81F6-4517-8D77-4FB8B855F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70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3B679-BA59-4B86-9F4F-87D583A81DD7}" type="datetimeFigureOut">
              <a:rPr lang="de-DE" smtClean="0"/>
              <a:t>17.04.2019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661"/>
            <a:ext cx="543560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4283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1599"/>
            <a:ext cx="2944283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D08B2-6493-491A-B3CA-20B72BC904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60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al-displacement.org/assets/publications/2016/2016-global-report-internal-displacement-IDMC.pdf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0B139-2BAD-4829-9917-70F0EEA78DFB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17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Tief</a:t>
            </a:r>
            <a:r>
              <a:rPr lang="en-US" dirty="0" smtClean="0"/>
              <a:t> </a:t>
            </a:r>
            <a:r>
              <a:rPr lang="en-US" dirty="0" err="1" smtClean="0"/>
              <a:t>Mitteleuropa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ähnlich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wie</a:t>
            </a:r>
            <a:r>
              <a:rPr lang="en-US" baseline="0" dirty="0" smtClean="0"/>
              <a:t> 2002 und 2013)</a:t>
            </a:r>
          </a:p>
          <a:p>
            <a:endParaRPr lang="de-DE" baseline="0" dirty="0" smtClean="0"/>
          </a:p>
          <a:p>
            <a:r>
              <a:rPr lang="de-DE" baseline="0" dirty="0" smtClean="0"/>
              <a:t>1997: Oderflut</a:t>
            </a:r>
          </a:p>
          <a:p>
            <a:r>
              <a:rPr lang="de-DE" baseline="0" dirty="0" smtClean="0"/>
              <a:t>2002: Elbe tritt über die Ufer</a:t>
            </a:r>
          </a:p>
          <a:p>
            <a:r>
              <a:rPr lang="de-DE" baseline="0" dirty="0" smtClean="0"/>
              <a:t>2013: Regen mit bis zu 200 Litern pro Quadratmeter Betroffen ist der Süden Deutschlands: die Alt- und Innenstadt von Passau (Bayern) am Zusammenfluss von Donau (l) und Inn ist überflutet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677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1960-1990 vs. 2018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Insgesamt</a:t>
            </a:r>
            <a:r>
              <a:rPr lang="en-US" dirty="0" smtClean="0"/>
              <a:t> </a:t>
            </a:r>
            <a:r>
              <a:rPr lang="en-US" dirty="0" err="1" smtClean="0"/>
              <a:t>vielen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Sommer 2018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 54 % der </a:t>
            </a:r>
            <a:r>
              <a:rPr lang="en-US" baseline="0" dirty="0" err="1" smtClean="0"/>
              <a:t>üblichen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Regenmenge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5993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Thyssenkrupp</a:t>
            </a:r>
            <a:r>
              <a:rPr lang="de-DE" dirty="0" smtClean="0"/>
              <a:t> und BASF mussten zeitweilig ihre Produktion einschränken, Tankstellen den Verkauf stoppen</a:t>
            </a:r>
          </a:p>
          <a:p>
            <a:r>
              <a:rPr lang="de-DE" dirty="0" smtClean="0"/>
              <a:t>Bild oben: Bingen</a:t>
            </a:r>
          </a:p>
          <a:p>
            <a:r>
              <a:rPr lang="en-US" dirty="0" err="1" smtClean="0"/>
              <a:t>Nild</a:t>
            </a:r>
            <a:r>
              <a:rPr lang="en-US" dirty="0" smtClean="0"/>
              <a:t> </a:t>
            </a:r>
            <a:r>
              <a:rPr lang="en-US" dirty="0" err="1" smtClean="0"/>
              <a:t>unten</a:t>
            </a:r>
            <a:r>
              <a:rPr lang="en-US" dirty="0" smtClean="0"/>
              <a:t>: </a:t>
            </a:r>
            <a:r>
              <a:rPr lang="en-US" dirty="0" err="1" smtClean="0"/>
              <a:t>Rhein</a:t>
            </a:r>
            <a:r>
              <a:rPr lang="en-US" dirty="0" smtClean="0"/>
              <a:t> </a:t>
            </a:r>
            <a:r>
              <a:rPr lang="en-US" dirty="0" err="1" smtClean="0"/>
              <a:t>bei</a:t>
            </a:r>
            <a:r>
              <a:rPr lang="en-US" dirty="0" smtClean="0"/>
              <a:t> Bacharach, </a:t>
            </a:r>
            <a:r>
              <a:rPr lang="en-US" dirty="0" err="1" smtClean="0"/>
              <a:t>Frachtschiffe</a:t>
            </a:r>
            <a:r>
              <a:rPr lang="en-US" dirty="0" smtClean="0"/>
              <a:t> </a:t>
            </a:r>
            <a:r>
              <a:rPr lang="en-US" dirty="0" err="1" smtClean="0"/>
              <a:t>können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nur</a:t>
            </a:r>
            <a:r>
              <a:rPr lang="en-US" dirty="0" smtClean="0"/>
              <a:t> </a:t>
            </a:r>
            <a:r>
              <a:rPr lang="en-US" dirty="0" err="1" smtClean="0"/>
              <a:t>noch</a:t>
            </a:r>
            <a:r>
              <a:rPr lang="en-US" dirty="0" smtClean="0"/>
              <a:t> 40% laden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224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265" indent="-158265" defTabSz="874683" fontAlgn="base">
              <a:spcBef>
                <a:spcPct val="30000"/>
              </a:spcBef>
              <a:spcAft>
                <a:spcPct val="0"/>
              </a:spcAft>
              <a:buFontTx/>
              <a:buChar char="-"/>
              <a:defRPr/>
            </a:pPr>
            <a:r>
              <a:rPr lang="de-DE" dirty="0" smtClean="0"/>
              <a:t>This </a:t>
            </a:r>
            <a:r>
              <a:rPr lang="de-DE" dirty="0" err="1" smtClean="0"/>
              <a:t>animation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jetstream</a:t>
            </a:r>
            <a:r>
              <a:rPr lang="de-DE" dirty="0" smtClean="0"/>
              <a:t>.</a:t>
            </a:r>
          </a:p>
          <a:p>
            <a:pPr defTabSz="874683" fontAlgn="base">
              <a:spcBef>
                <a:spcPct val="30000"/>
              </a:spcBef>
              <a:spcAft>
                <a:spcPct val="0"/>
              </a:spcAft>
              <a:defRPr/>
            </a:pPr>
            <a:endParaRPr lang="de-DE" dirty="0" smtClean="0"/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Tx/>
              <a:buBlip>
                <a:blip r:embed="rId3"/>
              </a:buBlip>
            </a:pP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Strong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westerly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winds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which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circle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the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globe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at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around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10 km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altitude</a:t>
            </a:r>
            <a:endParaRPr lang="de-DE" sz="1200" baseline="0" dirty="0" smtClean="0">
              <a:solidFill>
                <a:srgbClr val="505050"/>
              </a:solidFill>
              <a:latin typeface="Calibri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Tx/>
              <a:buBlip>
                <a:blip r:embed="rId3"/>
              </a:buBlip>
            </a:pP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Reason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why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flights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from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US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to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Europe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are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shorter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than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in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the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other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direction</a:t>
            </a:r>
            <a:endParaRPr lang="de-DE" sz="1200" dirty="0" smtClean="0">
              <a:solidFill>
                <a:srgbClr val="505050"/>
              </a:solidFill>
              <a:latin typeface="Calibri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Tx/>
              <a:buBlip>
                <a:blip r:embed="rId3"/>
              </a:buBlip>
            </a:pP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Exhibits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wavy</a:t>
            </a: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srgbClr val="505050"/>
                </a:solidFill>
                <a:latin typeface="Calibri" pitchFamily="34" charset="0"/>
              </a:rPr>
              <a:t>patterns</a:t>
            </a:r>
            <a:endParaRPr lang="de-DE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 smtClean="0">
                <a:solidFill>
                  <a:srgbClr val="505050"/>
                </a:solidFill>
                <a:latin typeface="Calibri" pitchFamily="34" charset="0"/>
              </a:rPr>
              <a:t>Transports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high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and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low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pressure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systems</a:t>
            </a:r>
            <a:endParaRPr lang="de-DE" sz="1200" baseline="0" dirty="0" smtClean="0">
              <a:solidFill>
                <a:srgbClr val="505050"/>
              </a:solidFill>
              <a:latin typeface="Calibri" pitchFamily="34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Under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specific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conditions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jet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stream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can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resonate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: quasi-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stationary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with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high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amplitudes</a:t>
            </a:r>
            <a:endParaRPr lang="de-DE" sz="1200" baseline="0" dirty="0" smtClean="0">
              <a:solidFill>
                <a:srgbClr val="505050"/>
              </a:solidFill>
              <a:latin typeface="Calibri" pitchFamily="34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Leads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to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persistent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weather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and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thus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200" baseline="0" dirty="0" err="1" smtClean="0">
                <a:solidFill>
                  <a:srgbClr val="505050"/>
                </a:solidFill>
                <a:latin typeface="Calibri" pitchFamily="34" charset="0"/>
              </a:rPr>
              <a:t>weather</a:t>
            </a:r>
            <a:r>
              <a:rPr lang="de-DE" sz="1200" baseline="0" dirty="0" smtClean="0">
                <a:solidFill>
                  <a:srgbClr val="505050"/>
                </a:solidFill>
                <a:latin typeface="Calibri" pitchFamily="34" charset="0"/>
              </a:rPr>
              <a:t> extremes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250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Every </a:t>
            </a:r>
            <a:r>
              <a:rPr lang="de-DE" dirty="0" err="1" smtClean="0"/>
              <a:t>year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millions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internally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within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countries) </a:t>
            </a:r>
            <a:r>
              <a:rPr lang="de-DE" baseline="0" dirty="0" err="1" smtClean="0"/>
              <a:t>displaced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extreme </a:t>
            </a:r>
            <a:r>
              <a:rPr lang="de-DE" baseline="0" dirty="0" err="1" smtClean="0"/>
              <a:t>weather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violent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conflict</a:t>
            </a:r>
            <a:r>
              <a:rPr lang="de-DE" baseline="0" dirty="0" smtClean="0"/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In </a:t>
            </a:r>
            <a:r>
              <a:rPr lang="de-DE" baseline="0" dirty="0" err="1" smtClean="0"/>
              <a:t>fact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numbers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larger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weather</a:t>
            </a:r>
            <a:r>
              <a:rPr lang="de-DE" baseline="0" dirty="0" smtClean="0"/>
              <a:t> extremes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conflict</a:t>
            </a:r>
            <a:r>
              <a:rPr lang="de-DE" baseline="0" dirty="0" smtClean="0"/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weather-related</a:t>
            </a:r>
            <a:r>
              <a:rPr lang="de-DE" baseline="0" dirty="0" smtClean="0"/>
              <a:t> extremes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frequent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intense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displaced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return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relocate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permanently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stuck in </a:t>
            </a:r>
            <a:r>
              <a:rPr lang="de-DE" baseline="0" dirty="0" err="1" smtClean="0"/>
              <a:t>displaced-persons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camps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(The </a:t>
            </a:r>
            <a:r>
              <a:rPr lang="de-DE" baseline="0" dirty="0" err="1" smtClean="0"/>
              <a:t>blue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circles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include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geophysical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disasters</a:t>
            </a:r>
            <a:r>
              <a:rPr lang="de-DE" baseline="0" dirty="0" smtClean="0"/>
              <a:t> such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earthquakes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large </a:t>
            </a:r>
            <a:r>
              <a:rPr lang="de-DE" baseline="0" dirty="0" err="1" smtClean="0"/>
              <a:t>majority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weather-related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disasters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droughts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included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slow-onset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migration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harder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identify</a:t>
            </a:r>
            <a:r>
              <a:rPr lang="de-DE" baseline="0" dirty="0" smtClean="0"/>
              <a:t>.)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BC35F-A468-4ADC-BA52-4252032A3E4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7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5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2006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2010 </a:t>
            </a:r>
            <a:r>
              <a:rPr lang="de-DE" dirty="0" err="1">
                <a:solidFill>
                  <a:srgbClr val="000000"/>
                </a:solidFill>
              </a:rPr>
              <a:t>worst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drought</a:t>
            </a:r>
            <a:r>
              <a:rPr lang="de-DE" dirty="0">
                <a:solidFill>
                  <a:srgbClr val="000000"/>
                </a:solidFill>
              </a:rPr>
              <a:t> in </a:t>
            </a:r>
            <a:r>
              <a:rPr lang="de-DE" dirty="0" err="1">
                <a:solidFill>
                  <a:srgbClr val="000000"/>
                </a:solidFill>
              </a:rPr>
              <a:t>Syrian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history</a:t>
            </a:r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Temperature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increase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6°C</a:t>
            </a: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Syrian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drought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destroyed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crops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livestocks</a:t>
            </a:r>
            <a:r>
              <a:rPr lang="de-DE" dirty="0">
                <a:solidFill>
                  <a:srgbClr val="000000"/>
                </a:solidFill>
              </a:rPr>
              <a:t> -&gt; </a:t>
            </a:r>
            <a:r>
              <a:rPr lang="de-DE" dirty="0" err="1">
                <a:solidFill>
                  <a:srgbClr val="000000"/>
                </a:solidFill>
              </a:rPr>
              <a:t>discplaced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up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1.5 </a:t>
            </a:r>
            <a:r>
              <a:rPr lang="de-DE" dirty="0" err="1">
                <a:solidFill>
                  <a:srgbClr val="000000"/>
                </a:solidFill>
              </a:rPr>
              <a:t>Mio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Syrian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small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farmers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had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move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into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suburbs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the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city</a:t>
            </a:r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</a:rPr>
              <a:t>Bad </a:t>
            </a:r>
            <a:r>
              <a:rPr lang="de-DE" dirty="0" err="1">
                <a:solidFill>
                  <a:srgbClr val="000000"/>
                </a:solidFill>
              </a:rPr>
              <a:t>water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management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rising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food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costs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D0A72-C82C-481B-9A25-4EAFF19360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11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cs typeface="Times New Roman"/>
              </a:rPr>
              <a:t>80% of losses</a:t>
            </a:r>
            <a:r>
              <a:rPr lang="en-US" baseline="0" dirty="0" smtClean="0">
                <a:cs typeface="Times New Roman"/>
              </a:rPr>
              <a:t> due to TCs in 2017</a:t>
            </a:r>
            <a:endParaRPr lang="en-US" dirty="0"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B7F4E97-1BA2-4553-8E74-9CE61A059A5A}" type="slidenum">
              <a:rPr lang="de-DE" altLang="en-US" smtClean="0"/>
              <a:pPr>
                <a:defRPr/>
              </a:pPr>
              <a:t>21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79813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Acclimate</a:t>
            </a:r>
            <a:r>
              <a:rPr lang="de-DE" dirty="0" smtClean="0"/>
              <a:t> modelliert die dynamische Schadensausbreitung nach einem Event entlang der Lieferbeziehungen zwischen Ländern bzw. Regionen weltweit (n-tier).</a:t>
            </a:r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61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Used to run our models.</a:t>
            </a:r>
          </a:p>
          <a:p>
            <a:endParaRPr lang="en-US" dirty="0" smtClean="0"/>
          </a:p>
          <a:p>
            <a:r>
              <a:rPr lang="en-US" dirty="0" smtClean="0"/>
              <a:t>So,</a:t>
            </a:r>
            <a:r>
              <a:rPr lang="en-US" baseline="0" dirty="0" smtClean="0"/>
              <a:t> for example, re-construction of last 100 ice 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D0A72-C82C-481B-9A25-4EAFF19360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46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private sector is already experiencing the impacts of climate change, from increased operational costs to disrupted production.</a:t>
            </a:r>
          </a:p>
          <a:p>
            <a:r>
              <a:rPr lang="en-US" dirty="0" smtClean="0"/>
              <a:t>Investors are increasingly asking companies to disclose these risks as the physical consequences of climate change become financially material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002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https://www.seforall.org/content/global-fossil-fuel-divestment-has-doubled-just-over-year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Institutions and individuals controlling just under $5.2 trillion in assets are now pledging to divest.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505050"/>
              </a:solidFill>
              <a:latin typeface="Calibri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2015, Allianz has not financed coal-based business models. Equity stakes have been divested; fixed income investments made before 2015 are in run-off; no new investments have been allowed since 2015. criteria for exclusion are being further sharpened over time.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Allianz will no longer offer insurance for single-site/stand-alone coal power plants or mines and will gradually phase out all coal-based risks from its Property &amp; casualty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P&amp;c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insurance portfolios by 2040.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297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damage = Business Interruption</a:t>
            </a:r>
            <a:r>
              <a:rPr lang="en-US" baseline="0" dirty="0" smtClean="0"/>
              <a:t> + Asset Destruction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068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4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top 5 global </a:t>
            </a:r>
            <a:r>
              <a:rPr lang="de-DE" baseline="0" dirty="0" err="1" smtClean="0"/>
              <a:t>risks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likelihood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impact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global environmental </a:t>
            </a:r>
            <a:r>
              <a:rPr lang="de-DE" baseline="0" dirty="0" err="1" smtClean="0"/>
              <a:t>change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related</a:t>
            </a:r>
            <a:r>
              <a:rPr lang="de-DE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238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Aus der Politik kommen die richtigen Signale</a:t>
            </a:r>
          </a:p>
          <a:p>
            <a:endParaRPr lang="de-DE" dirty="0" smtClean="0"/>
          </a:p>
          <a:p>
            <a:r>
              <a:rPr lang="de-DE" dirty="0" smtClean="0"/>
              <a:t>Mit dem Pariser Abkommen haben sich</a:t>
            </a:r>
            <a:r>
              <a:rPr lang="de-DE" baseline="0" dirty="0" smtClean="0"/>
              <a:t> 195 Nationen</a:t>
            </a:r>
          </a:p>
          <a:p>
            <a:endParaRPr lang="de-DE" dirty="0" smtClean="0"/>
          </a:p>
          <a:p>
            <a:r>
              <a:rPr lang="de-DE" dirty="0" smtClean="0"/>
              <a:t>Viele</a:t>
            </a:r>
            <a:r>
              <a:rPr lang="de-DE" baseline="0" dirty="0" smtClean="0"/>
              <a:t> Nationen und Regierungen scheinen jetzt erst zu begreifen, was sie dort eigentlich beschlossen haben und werden versuchen, sich da wieder </a:t>
            </a:r>
            <a:r>
              <a:rPr lang="de-DE" baseline="0" dirty="0" err="1" smtClean="0"/>
              <a:t>herauszumogeln</a:t>
            </a:r>
            <a:r>
              <a:rPr lang="de-DE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04C7-D84C-497F-8D54-A0644B656E39}" type="slidenum">
              <a:rPr lang="de-DE" smtClean="0">
                <a:solidFill>
                  <a:prstClr val="black"/>
                </a:solidFill>
              </a:rPr>
              <a:pPr/>
              <a:t>30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84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Almost 60 percent of all new cars sold in Norway in March were fully electric, the Norwegian Road Federation (NRF) said on Monday, a global record as the country seeks to end fossil-fueled vehicles sales by 2025.</a:t>
            </a:r>
          </a:p>
          <a:p>
            <a:endParaRPr lang="en-US" dirty="0" smtClean="0"/>
          </a:p>
          <a:p>
            <a:r>
              <a:rPr lang="en-US" dirty="0" smtClean="0"/>
              <a:t>Electric cars are like smart</a:t>
            </a:r>
            <a:r>
              <a:rPr lang="en-US" baseline="0" dirty="0" smtClean="0"/>
              <a:t> phones – new jobs required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Quelle</a:t>
            </a:r>
            <a:r>
              <a:rPr lang="en-US" dirty="0" smtClean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autoblog.com/2019/04/01/electric-vehicles-are-now-the-majority-of-cars-sold-in-norway/?guccounter=1&amp;guce_referrer=aHR0cHM6Ly93d3cuZ29vZ2xlLmNvbS8&amp;guce_referrer_sig=AQAAANMiyVMpM56GNVzj03luRHBvAgMPxkhcianz0dn_XJdDsMOIVoTOKou37vZMaFCidQr5u1LZrJB8z5mART1NgwYCSNym6oIhqWRxnd7uLqgYzSI7SbSt67NFUTQYnB1Uepdy87ILI-ojDC0l3wHz941UdOYM6d-RfF7S22KDKQo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509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Photovoltaic</a:t>
            </a:r>
            <a:r>
              <a:rPr lang="en-US" baseline="0" dirty="0" smtClean="0"/>
              <a:t> industry will generate thousands of jobs (also in connected industries like batteries)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501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https://www.volker-quaschning.de/grafiken/2019-01_Kohleausstieg/index.php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738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685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b="0" baseline="0" dirty="0" smtClean="0"/>
              <a:t>This </a:t>
            </a:r>
            <a:r>
              <a:rPr lang="de-DE" b="0" baseline="0" dirty="0" err="1" smtClean="0"/>
              <a:t>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what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science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can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give</a:t>
            </a:r>
            <a:endParaRPr lang="de-DE" b="0" baseline="0" dirty="0" smtClean="0"/>
          </a:p>
          <a:p>
            <a:pPr defTabSz="874685" fontAlgn="base">
              <a:spcBef>
                <a:spcPct val="30000"/>
              </a:spcBef>
              <a:spcAft>
                <a:spcPct val="0"/>
              </a:spcAft>
              <a:defRPr/>
            </a:pPr>
            <a:endParaRPr lang="de-DE" b="0" baseline="0" dirty="0" smtClean="0"/>
          </a:p>
          <a:p>
            <a:pPr defTabSz="874685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b="0" baseline="0" dirty="0" err="1" smtClean="0"/>
              <a:t>Magical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boundary</a:t>
            </a:r>
            <a:r>
              <a:rPr lang="de-DE" b="0" baseline="0" dirty="0" smtClean="0"/>
              <a:t> – different qualitative </a:t>
            </a:r>
            <a:r>
              <a:rPr lang="de-DE" b="0" baseline="0" dirty="0" err="1" smtClean="0"/>
              <a:t>regimes</a:t>
            </a:r>
            <a:endParaRPr lang="de-DE" b="0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 Respective</a:t>
            </a:r>
            <a:r>
              <a:rPr lang="en-US" baseline="0" dirty="0" smtClean="0"/>
              <a:t> companies from Alliance have reduced emissions by 9% since 2015 when they committed to Paris agreement</a:t>
            </a:r>
            <a:endParaRPr lang="en-US" dirty="0" smtClean="0"/>
          </a:p>
          <a:p>
            <a:r>
              <a:rPr lang="en-US" dirty="0" smtClean="0"/>
              <a:t>https://www.weforum.org/agenda/2018/11/alliance-ceos-open-letter-climate-change-action/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97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35F8D-0420-4D7D-8668-5EB35A491898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872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6E637-DBB3-3546-B71B-9539696984F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4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6E637-DBB3-3546-B71B-9539696984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19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The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temperature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has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been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reconstructed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with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proxy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data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(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mainly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from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sediment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cores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)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and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was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calibrated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with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observational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data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for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the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period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1850-1950,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where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both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time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series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overlap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.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Anomalies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relative </a:t>
            </a:r>
            <a:r>
              <a:rPr lang="de-DE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to</a:t>
            </a:r>
            <a:r>
              <a:rPr lang="de-DE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1961-1990.</a:t>
            </a:r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660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people</a:t>
            </a:r>
            <a:r>
              <a:rPr lang="en-US" baseline="0" dirty="0" smtClean="0"/>
              <a:t> do and will live in (mega) cities.</a:t>
            </a:r>
          </a:p>
          <a:p>
            <a:r>
              <a:rPr lang="en-US" baseline="0" dirty="0" smtClean="0"/>
              <a:t>Decisions are often made in cities: </a:t>
            </a:r>
            <a:r>
              <a:rPr lang="en-US" baseline="0" dirty="0" err="1" smtClean="0"/>
              <a:t>Bürgermeister</a:t>
            </a:r>
            <a:r>
              <a:rPr lang="en-US" baseline="0" dirty="0" smtClean="0"/>
              <a:t> von London </a:t>
            </a:r>
            <a:r>
              <a:rPr lang="en-US" baseline="0" dirty="0" err="1" smtClean="0"/>
              <a:t>gegen</a:t>
            </a:r>
            <a:r>
              <a:rPr lang="en-US" baseline="0" dirty="0" smtClean="0"/>
              <a:t> Brexit. </a:t>
            </a:r>
            <a:r>
              <a:rPr lang="en-US" baseline="0" dirty="0" err="1" smtClean="0"/>
              <a:t>Bürgermeister</a:t>
            </a:r>
            <a:r>
              <a:rPr lang="en-US" baseline="0" dirty="0" smtClean="0"/>
              <a:t> von </a:t>
            </a:r>
            <a:r>
              <a:rPr lang="en-US" baseline="0" dirty="0" err="1" smtClean="0"/>
              <a:t>Städten</a:t>
            </a:r>
            <a:r>
              <a:rPr lang="en-US" baseline="0" dirty="0" smtClean="0"/>
              <a:t> und </a:t>
            </a:r>
            <a:r>
              <a:rPr lang="en-US" baseline="0" dirty="0" err="1" smtClean="0"/>
              <a:t>Gemeinden</a:t>
            </a:r>
            <a:r>
              <a:rPr lang="en-US" baseline="0" dirty="0" smtClean="0"/>
              <a:t> in den USA </a:t>
            </a:r>
            <a:r>
              <a:rPr lang="en-US" baseline="0" dirty="0" err="1" smtClean="0"/>
              <a:t>gegen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Abschiebepolitik</a:t>
            </a:r>
            <a:r>
              <a:rPr lang="en-US" baseline="0" dirty="0" smtClean="0"/>
              <a:t> von Trump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499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505050"/>
                </a:solidFill>
                <a:latin typeface="Calibri" pitchFamily="34" charset="0"/>
              </a:rPr>
              <a:t> Die Klima-Bilanz der </a:t>
            </a:r>
            <a:r>
              <a:rPr lang="de-DE" dirty="0" err="1" smtClean="0">
                <a:solidFill>
                  <a:srgbClr val="505050"/>
                </a:solidFill>
                <a:latin typeface="Calibri" pitchFamily="34" charset="0"/>
              </a:rPr>
              <a:t>KliB</a:t>
            </a:r>
            <a:r>
              <a:rPr lang="de-DE" dirty="0" smtClean="0">
                <a:solidFill>
                  <a:srgbClr val="505050"/>
                </a:solidFill>
                <a:latin typeface="Calibri" pitchFamily="34" charset="0"/>
              </a:rPr>
              <a:t>-Haushalte ist rund 35% besser als der deutsche Durchschnitt </a:t>
            </a:r>
            <a:endParaRPr lang="en-US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27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7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human-</a:t>
            </a:r>
            <a:r>
              <a:rPr lang="de-DE" dirty="0" err="1" smtClean="0"/>
              <a:t>caused</a:t>
            </a:r>
            <a:r>
              <a:rPr lang="de-DE" dirty="0" smtClean="0"/>
              <a:t>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rise</a:t>
            </a:r>
            <a:r>
              <a:rPr lang="de-DE" dirty="0" smtClean="0"/>
              <a:t> on </a:t>
            </a:r>
            <a:r>
              <a:rPr lang="de-DE" dirty="0" err="1" smtClean="0"/>
              <a:t>nuisance</a:t>
            </a:r>
            <a:r>
              <a:rPr lang="de-DE" dirty="0" smtClean="0"/>
              <a:t> </a:t>
            </a:r>
            <a:r>
              <a:rPr lang="de-DE" dirty="0" err="1" smtClean="0"/>
              <a:t>floods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baseline="0" dirty="0" smtClean="0"/>
              <a:t> 1950</a:t>
            </a:r>
            <a:endParaRPr lang="de-DE" dirty="0" smtClean="0"/>
          </a:p>
          <a:p>
            <a:pPr defTabSz="874700" fontAlgn="base">
              <a:spcBef>
                <a:spcPct val="30000"/>
              </a:spcBef>
              <a:spcAft>
                <a:spcPct val="0"/>
              </a:spcAft>
              <a:defRPr/>
            </a:pPr>
            <a:endParaRPr lang="de-DE" dirty="0" smtClean="0"/>
          </a:p>
          <a:p>
            <a:pPr defTabSz="874700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dirty="0" smtClean="0"/>
              <a:t>http://www.climatecentral.org/news/the-human-fingerprints-on-coastal-floods-20050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Guardian graphic:</a:t>
            </a:r>
            <a:r>
              <a:rPr lang="en-US" baseline="0" dirty="0" smtClean="0"/>
              <a:t> https://amp.theguardian.com/environment/2018/feb/27/arctic-warming-scientists-alarmed-by-crazy-temperature-rises?__twitter_impression=true</a:t>
            </a:r>
          </a:p>
          <a:p>
            <a:endParaRPr lang="en-US" baseline="0" dirty="0" smtClean="0"/>
          </a:p>
          <a:p>
            <a:pPr marL="285750" indent="-285750">
              <a:buBlip>
                <a:blip r:embed="rId3"/>
              </a:buBlip>
            </a:pP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In February</a:t>
            </a:r>
            <a:r>
              <a:rPr lang="en-US" sz="1200" baseline="0" dirty="0" smtClean="0">
                <a:solidFill>
                  <a:srgbClr val="505050"/>
                </a:solidFill>
                <a:latin typeface="Calibri" pitchFamily="34" charset="0"/>
              </a:rPr>
              <a:t> 2018 US and Europe experienced extreme cold leading to extremes shown in figures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This lead some people wonder about global warming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Globally,</a:t>
            </a:r>
            <a:r>
              <a:rPr lang="en-US" sz="1200" baseline="0" dirty="0" smtClean="0">
                <a:solidFill>
                  <a:srgbClr val="505050"/>
                </a:solidFill>
                <a:latin typeface="Calibri" pitchFamily="34" charset="0"/>
              </a:rPr>
              <a:t> it was not too cold but actually warmer than it should be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200" baseline="0" dirty="0" smtClean="0">
                <a:solidFill>
                  <a:srgbClr val="505050"/>
                </a:solidFill>
                <a:latin typeface="Calibri" pitchFamily="34" charset="0"/>
              </a:rPr>
              <a:t>Heat was simply shifted to Arctic which had temperatures 20°C above climatology</a:t>
            </a:r>
            <a:endParaRPr lang="en-US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158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6E637-DBB3-3546-B71B-9539696984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70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Climate change leads to less sea-ice extend</a:t>
            </a:r>
            <a:r>
              <a:rPr lang="en-US" baseline="0" dirty="0" smtClean="0"/>
              <a:t> in </a:t>
            </a:r>
            <a:r>
              <a:rPr lang="en-US" dirty="0" smtClean="0"/>
              <a:t>Barents-Kara Sea</a:t>
            </a:r>
            <a:r>
              <a:rPr lang="en-US" baseline="0" dirty="0" smtClean="0"/>
              <a:t> in autumn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Reduced sea ice can weaken polar vortex in winter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Weak polar vortex can lead to cold spells in US and Europe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err="1" smtClean="0"/>
              <a:t>Bisherige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Studien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lieferten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Hinweise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basierend</a:t>
            </a:r>
            <a:r>
              <a:rPr lang="en-US" baseline="0" dirty="0" smtClean="0"/>
              <a:t> auf </a:t>
            </a:r>
            <a:r>
              <a:rPr lang="en-US" baseline="0" dirty="0" err="1" smtClean="0"/>
              <a:t>Korrelationen</a:t>
            </a:r>
            <a:r>
              <a:rPr lang="en-US" baseline="0" dirty="0" smtClean="0"/>
              <a:t>. M. </a:t>
            </a:r>
            <a:r>
              <a:rPr lang="en-US" baseline="0" dirty="0" err="1" smtClean="0"/>
              <a:t>Kretschmer</a:t>
            </a:r>
            <a:r>
              <a:rPr lang="en-US" baseline="0" dirty="0" smtClean="0"/>
              <a:t> und </a:t>
            </a:r>
            <a:r>
              <a:rPr lang="en-US" baseline="0" dirty="0" err="1" smtClean="0"/>
              <a:t>Kollegen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zeigten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erstmals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neuartigen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Methoden</a:t>
            </a:r>
            <a:r>
              <a:rPr lang="en-US" baseline="0" dirty="0" smtClean="0"/>
              <a:t> (machine-learning &amp; causal discovery algorithms), </a:t>
            </a:r>
            <a:r>
              <a:rPr lang="en-US" baseline="0" dirty="0" err="1" smtClean="0"/>
              <a:t>dass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tatsächlich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kausalen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Zusammenhang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gibt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4A54-C331-4FAB-BD25-8486FC275F4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75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Schon heute zwingt der Klimawandel etwa 19,2 Millionen Menschen dazu, ihre Heimat zu verlassen. Das schreibt das „</a:t>
            </a:r>
            <a:r>
              <a:rPr lang="de-DE" dirty="0" err="1" smtClean="0"/>
              <a:t>Norwegian</a:t>
            </a:r>
            <a:r>
              <a:rPr lang="de-DE" dirty="0" smtClean="0"/>
              <a:t> </a:t>
            </a:r>
            <a:r>
              <a:rPr lang="de-DE" dirty="0" err="1" smtClean="0"/>
              <a:t>Refugee</a:t>
            </a:r>
            <a:r>
              <a:rPr lang="de-DE" dirty="0" smtClean="0"/>
              <a:t> Council“ in einem </a:t>
            </a:r>
            <a:r>
              <a:rPr lang="de-DE" dirty="0" smtClean="0">
                <a:hlinkClick r:id="rId3"/>
              </a:rPr>
              <a:t>Bericht</a:t>
            </a:r>
            <a:r>
              <a:rPr lang="de-DE" dirty="0" smtClean="0"/>
              <a:t> über weltweite Fluchtursachen.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99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https://www.theguardian.com/global-development/2017/aug/16/floods-and-devastation-in-india-nepal-and-bangladesh-in-pictures</a:t>
            </a:r>
          </a:p>
          <a:p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Wildfires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North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South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California. </a:t>
            </a:r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so </a:t>
            </a:r>
            <a:r>
              <a:rPr lang="de-DE" dirty="0" err="1" smtClean="0"/>
              <a:t>called</a:t>
            </a:r>
            <a:r>
              <a:rPr lang="de-DE" dirty="0" smtClean="0"/>
              <a:t> "Camp </a:t>
            </a:r>
            <a:r>
              <a:rPr lang="de-DE" dirty="0" err="1" smtClean="0"/>
              <a:t>Fire</a:t>
            </a:r>
            <a:r>
              <a:rPr lang="de-DE" dirty="0" smtClean="0"/>
              <a:t>" in </a:t>
            </a:r>
            <a:r>
              <a:rPr lang="de-DE" dirty="0" err="1" smtClean="0"/>
              <a:t>the</a:t>
            </a:r>
            <a:r>
              <a:rPr lang="de-DE" dirty="0" smtClean="0"/>
              <a:t> North,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dirty="0" smtClean="0"/>
              <a:t> 7100 </a:t>
            </a:r>
            <a:r>
              <a:rPr lang="de-DE" dirty="0" err="1" smtClean="0"/>
              <a:t>houses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buildings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destroyed</a:t>
            </a:r>
            <a:r>
              <a:rPr lang="de-DE" dirty="0" smtClean="0"/>
              <a:t>. 42 </a:t>
            </a:r>
            <a:r>
              <a:rPr lang="de-DE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dirty="0" smtClean="0"/>
              <a:t> 200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missing</a:t>
            </a:r>
            <a:r>
              <a:rPr lang="de-DE" dirty="0" smtClean="0"/>
              <a:t>. (13.11.2018)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91D5E-8218-4A74-A216-8E18B496BA30}" type="slidenum">
              <a:rPr lang="de-DE" smtClean="0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18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Wert von 2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bedeutet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3x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mehr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Menschen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einem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Risiko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Überflutungen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ausgesetzt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2035 - 2044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Vergleich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1971 - 2004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Green: Levels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entsprechen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Schutz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Überflutungen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unterschiedlicher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Stärken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(return periods)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erstaunliche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 der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man in Deutschland und den USA (also den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hoch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entwickelten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Ländern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einen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ähnlichen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Anpassungsdruck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erwartet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Indonesien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was den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Hochwasserschutz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anbelangt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353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744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Drought has been so extreme that water usage had to be regulated.</a:t>
            </a: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0267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771" fontAlgn="base">
              <a:spcBef>
                <a:spcPct val="30000"/>
              </a:spcBef>
              <a:spcAft>
                <a:spcPct val="0"/>
              </a:spcAft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budget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~600 </a:t>
            </a:r>
            <a:r>
              <a:rPr lang="de-DE" baseline="0" dirty="0" err="1" smtClean="0"/>
              <a:t>Gt</a:t>
            </a:r>
            <a:r>
              <a:rPr lang="de-DE" baseline="0" dirty="0" smtClean="0"/>
              <a:t> CO2 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limit</a:t>
            </a:r>
            <a:r>
              <a:rPr lang="de-DE" baseline="0" dirty="0" smtClean="0"/>
              <a:t> global </a:t>
            </a:r>
            <a:r>
              <a:rPr lang="de-DE" baseline="0" dirty="0" err="1" smtClean="0"/>
              <a:t>warming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1-5-2.0°C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98633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771" fontAlgn="base">
              <a:spcBef>
                <a:spcPct val="30000"/>
              </a:spcBef>
              <a:spcAft>
                <a:spcPct val="0"/>
              </a:spcAft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77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dirty="0" smtClean="0"/>
              <a:t>https://www.overshootday.org/newsroom/press-release-german/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http://perso.ens-lyon.fr/freddy.bouchet/Climate/Repports/NAS/NRC-ClimateStabilizationTarget.pdf</a:t>
            </a:r>
          </a:p>
          <a:p>
            <a:endParaRPr lang="en-US" dirty="0" smtClean="0"/>
          </a:p>
          <a:p>
            <a:r>
              <a:rPr lang="en-US" dirty="0" smtClean="0"/>
              <a:t>National Research Council. 2011. </a:t>
            </a:r>
            <a:r>
              <a:rPr lang="en-US" i="1" dirty="0" smtClean="0"/>
              <a:t>Climate Stabilization Targets: Emissions, Concentrations, and Impacts over Decades to Millennia</a:t>
            </a:r>
            <a:r>
              <a:rPr lang="en-US" dirty="0" smtClean="0"/>
              <a:t>. Washington, DC: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963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3A684-DAC5-4435-972F-59A0893F4CF3}" type="slidenum">
              <a:rPr lang="de-DE" smtClean="0">
                <a:solidFill>
                  <a:prstClr val="black"/>
                </a:solidFill>
              </a:rPr>
              <a:pPr/>
              <a:t>61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282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http://perso.ens-lyon.fr/freddy.bouchet/Climate/Repports/NAS/NRC-ClimateStabilizationTarget.pdf</a:t>
            </a:r>
          </a:p>
          <a:p>
            <a:endParaRPr lang="en-US" dirty="0" smtClean="0"/>
          </a:p>
          <a:p>
            <a:r>
              <a:rPr lang="en-US" dirty="0" smtClean="0"/>
              <a:t>National Research Council. 2011. </a:t>
            </a:r>
            <a:r>
              <a:rPr lang="en-US" i="1" dirty="0" smtClean="0"/>
              <a:t>Climate Stabilization Targets: Emissions, Concentrations, and Impacts over Decades to Millennia</a:t>
            </a:r>
            <a:r>
              <a:rPr lang="en-US" dirty="0" smtClean="0"/>
              <a:t>. Washington, DC: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999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By now we not only understand the greenhouse effect, we can also measure it very well.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That is the highest concentration for probably last 3 </a:t>
            </a:r>
            <a:r>
              <a:rPr lang="en-US" baseline="0" dirty="0" err="1" smtClean="0"/>
              <a:t>mio</a:t>
            </a:r>
            <a:r>
              <a:rPr lang="en-US" baseline="0" dirty="0" smtClean="0"/>
              <a:t> years.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1887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3859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http://web.stanford.edu/group/efmh/jacobson/Articles/I/CountriesWWS.pdf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CA4DC-45C1-47D7-914D-5CA046091367}" type="slidenum">
              <a:rPr lang="de-DE" smtClean="0">
                <a:solidFill>
                  <a:prstClr val="black"/>
                </a:solidFill>
              </a:rPr>
              <a:pPr/>
              <a:t>64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31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1/5 </a:t>
            </a:r>
            <a:r>
              <a:rPr lang="en-US" dirty="0" err="1" smtClean="0"/>
              <a:t>bis</a:t>
            </a:r>
            <a:r>
              <a:rPr lang="en-US" dirty="0" smtClean="0"/>
              <a:t> 1/3 der </a:t>
            </a:r>
            <a:r>
              <a:rPr lang="en-US" dirty="0" err="1" smtClean="0"/>
              <a:t>weltweiten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Reserven</a:t>
            </a:r>
            <a:r>
              <a:rPr lang="en-US" baseline="0" dirty="0" smtClean="0"/>
              <a:t> an </a:t>
            </a:r>
            <a:r>
              <a:rPr lang="en-US" baseline="0" dirty="0" err="1" smtClean="0"/>
              <a:t>Kohle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Öl</a:t>
            </a:r>
            <a:r>
              <a:rPr lang="en-US" baseline="0" dirty="0" smtClean="0"/>
              <a:t> und Gas </a:t>
            </a:r>
            <a:r>
              <a:rPr lang="en-US" baseline="0" dirty="0" err="1" smtClean="0"/>
              <a:t>können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genutzt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werden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wenn</a:t>
            </a:r>
            <a:r>
              <a:rPr lang="en-US" baseline="0" dirty="0" smtClean="0"/>
              <a:t> das 2 Grad </a:t>
            </a:r>
            <a:r>
              <a:rPr lang="en-US" baseline="0" dirty="0" err="1" smtClean="0"/>
              <a:t>Ziel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erreicht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soll</a:t>
            </a:r>
            <a:r>
              <a:rPr lang="en-US" baseline="0" dirty="0" smtClean="0"/>
              <a:t> -&gt; stranded assets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1019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https://www.carbontracker.org/reports/carbon-bubble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8337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https://earthobservatory.nasa.gov/features/GlobalWarming/page3.php</a:t>
            </a:r>
          </a:p>
          <a:p>
            <a:endParaRPr lang="en-US" dirty="0" smtClean="0"/>
          </a:p>
          <a:p>
            <a:pPr marL="171450" indent="-171450">
              <a:buFontTx/>
              <a:buChar char="-"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 1-2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Mio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characterized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glacial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cycles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periodicity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~120.000 Jahre)</a:t>
            </a:r>
          </a:p>
          <a:p>
            <a:pPr marL="171450" indent="-171450">
              <a:buFontTx/>
              <a:buChar char="-"/>
            </a:pP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Interglacials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11.000 –13.000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6024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066">
              <a:defRPr/>
            </a:pPr>
            <a:r>
              <a:rPr lang="en-US" dirty="0" smtClean="0"/>
              <a:t>There are different natural</a:t>
            </a:r>
            <a:r>
              <a:rPr lang="en-US" baseline="0" dirty="0" smtClean="0"/>
              <a:t> drivers for long-term climate change.</a:t>
            </a:r>
          </a:p>
          <a:p>
            <a:pPr defTabSz="882066">
              <a:defRPr/>
            </a:pPr>
            <a:endParaRPr lang="en-US" baseline="0" dirty="0" smtClean="0"/>
          </a:p>
          <a:p>
            <a:pPr defTabSz="882066">
              <a:defRPr/>
            </a:pPr>
            <a:r>
              <a:rPr lang="en-US" baseline="0" dirty="0" smtClean="0"/>
              <a:t>One is called </a:t>
            </a:r>
            <a:r>
              <a:rPr lang="en-US" baseline="0" dirty="0" err="1" smtClean="0"/>
              <a:t>Milankovic</a:t>
            </a:r>
            <a:r>
              <a:rPr lang="en-US" baseline="0" dirty="0" smtClean="0"/>
              <a:t> cycle.</a:t>
            </a:r>
          </a:p>
          <a:p>
            <a:pPr defTabSz="882066">
              <a:defRPr/>
            </a:pPr>
            <a:endParaRPr lang="en-US" baseline="0" dirty="0" smtClean="0"/>
          </a:p>
          <a:p>
            <a:pPr defTabSz="882066">
              <a:defRPr/>
            </a:pPr>
            <a:r>
              <a:rPr lang="en-US" baseline="0" dirty="0" smtClean="0"/>
              <a:t>The other is the greenhouse effect (-18°C vs. 15°C)</a:t>
            </a:r>
            <a:endParaRPr lang="de-DE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69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Coral bleaching, Lizard Island, Great Barrier Reef, March 2016</a:t>
            </a:r>
          </a:p>
          <a:p>
            <a:endParaRPr lang="en-US" dirty="0" smtClean="0"/>
          </a:p>
          <a:p>
            <a:r>
              <a:rPr lang="en-US" dirty="0" err="1" smtClean="0"/>
              <a:t>Foto</a:t>
            </a:r>
            <a:r>
              <a:rPr lang="en-US" dirty="0" smtClean="0"/>
              <a:t>: @ XL Catlin </a:t>
            </a:r>
            <a:r>
              <a:rPr lang="en-US" dirty="0" err="1" smtClean="0"/>
              <a:t>Seaview</a:t>
            </a:r>
            <a:r>
              <a:rPr lang="en-US" dirty="0" smtClean="0"/>
              <a:t>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DD2CF8-1743-474B-8258-0E3DC6F31DF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22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265" indent="-158265">
              <a:buFontTx/>
              <a:buChar char="-"/>
            </a:pPr>
            <a:r>
              <a:rPr lang="en-US" dirty="0" smtClean="0"/>
              <a:t>Models show that Greenland’s ice sheet masses</a:t>
            </a:r>
            <a:r>
              <a:rPr lang="en-US" baseline="0" dirty="0" smtClean="0"/>
              <a:t> may become </a:t>
            </a:r>
            <a:r>
              <a:rPr lang="en-US" baseline="0" dirty="0" err="1" smtClean="0"/>
              <a:t>instabile</a:t>
            </a:r>
            <a:r>
              <a:rPr lang="en-US" baseline="0" dirty="0" smtClean="0"/>
              <a:t> at 1.6-2°C</a:t>
            </a:r>
          </a:p>
          <a:p>
            <a:pPr marL="158265" indent="-158265">
              <a:buFontTx/>
              <a:buChar char="-"/>
            </a:pPr>
            <a:endParaRPr lang="en-US" baseline="0" dirty="0" smtClean="0"/>
          </a:p>
          <a:p>
            <a:pPr marL="158265" indent="-158265">
              <a:buFontTx/>
              <a:buChar char="-"/>
            </a:pPr>
            <a:r>
              <a:rPr lang="en-US" baseline="0" dirty="0" smtClean="0"/>
              <a:t>That means that the melting process could not be stopped any more.</a:t>
            </a:r>
          </a:p>
          <a:p>
            <a:pPr marL="158265" indent="-158265">
              <a:buFontTx/>
              <a:buChar char="-"/>
            </a:pPr>
            <a:endParaRPr lang="en-US" baseline="0" dirty="0" smtClean="0"/>
          </a:p>
          <a:p>
            <a:pPr marL="158265" indent="-158265">
              <a:buFontTx/>
              <a:buChar char="-"/>
            </a:pPr>
            <a:r>
              <a:rPr lang="en-US" baseline="0" dirty="0" smtClean="0"/>
              <a:t>All of Greenland’s ice would be responsible for a sea-level increase of 7 m.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313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8265" indent="-158265">
              <a:spcBef>
                <a:spcPct val="0"/>
              </a:spcBef>
              <a:buFontTx/>
              <a:buChar char="-"/>
            </a:pPr>
            <a:r>
              <a:rPr lang="en-US" dirty="0" smtClean="0"/>
              <a:t>If we manage to</a:t>
            </a:r>
            <a:r>
              <a:rPr lang="en-US" baseline="0" dirty="0" smtClean="0"/>
              <a:t> reduce CO2 emissions and bring them to net zero by the mid of the century, we will be able to hold the 2° guideline</a:t>
            </a:r>
          </a:p>
          <a:p>
            <a:pPr marL="158265" indent="-158265">
              <a:spcBef>
                <a:spcPct val="0"/>
              </a:spcBef>
              <a:buFontTx/>
              <a:buChar char="-"/>
            </a:pPr>
            <a:endParaRPr lang="en-US" baseline="0" dirty="0" smtClean="0"/>
          </a:p>
          <a:p>
            <a:pPr marL="158265" indent="-158265">
              <a:spcBef>
                <a:spcPct val="0"/>
              </a:spcBef>
              <a:buFontTx/>
              <a:buChar char="-"/>
            </a:pPr>
            <a:r>
              <a:rPr lang="en-US" baseline="0" dirty="0" smtClean="0"/>
              <a:t>If simply continue along the old line, we will end up with 4-5° of warming until the end of the century</a:t>
            </a:r>
          </a:p>
        </p:txBody>
      </p:sp>
      <p:sp>
        <p:nvSpPr>
          <p:cNvPr id="21508" name="Foliennummernplatzhalter 3"/>
          <p:cNvSpPr txBox="1">
            <a:spLocks noGrp="1"/>
          </p:cNvSpPr>
          <p:nvPr/>
        </p:nvSpPr>
        <p:spPr bwMode="auto">
          <a:xfrm>
            <a:off x="3848646" y="9431600"/>
            <a:ext cx="2944283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75" tIns="43737" rIns="87475" bIns="43737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0EBD886-A3C7-4387-B936-BF725425757A}" type="slidenum">
              <a:rPr lang="de-DE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de-DE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265" indent="-158265">
              <a:buFontTx/>
              <a:buChar char="-"/>
            </a:pPr>
            <a:r>
              <a:rPr lang="en-US" dirty="0" smtClean="0"/>
              <a:t>Current studies show that such a</a:t>
            </a:r>
            <a:r>
              <a:rPr lang="en-US" baseline="0" dirty="0" smtClean="0"/>
              <a:t> tipping point may have already been crossed in west Antarctic.</a:t>
            </a:r>
          </a:p>
          <a:p>
            <a:pPr marL="158265" indent="-158265">
              <a:buFontTx/>
              <a:buChar char="-"/>
            </a:pPr>
            <a:endParaRPr lang="en-US" baseline="0" dirty="0" smtClean="0"/>
          </a:p>
          <a:p>
            <a:pPr marL="158265" indent="-158265">
              <a:buFontTx/>
              <a:buChar char="-"/>
            </a:pPr>
            <a:r>
              <a:rPr lang="en-US" dirty="0" smtClean="0"/>
              <a:t>If west Antarctica would meld completely, sea</a:t>
            </a:r>
            <a:r>
              <a:rPr lang="en-US" baseline="0" dirty="0" smtClean="0"/>
              <a:t> level would rise by 8 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D0A72-C82C-481B-9A25-4EAFF193603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2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313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dirty="0" err="1" smtClean="0"/>
              <a:t>Pinatubo</a:t>
            </a:r>
            <a:r>
              <a:rPr lang="de-DE" dirty="0" smtClean="0"/>
              <a:t> in 1991</a:t>
            </a:r>
          </a:p>
        </p:txBody>
      </p:sp>
      <p:sp>
        <p:nvSpPr>
          <p:cNvPr id="21508" name="Foliennummernplatzhalter 3"/>
          <p:cNvSpPr txBox="1">
            <a:spLocks noGrp="1"/>
          </p:cNvSpPr>
          <p:nvPr/>
        </p:nvSpPr>
        <p:spPr bwMode="auto">
          <a:xfrm>
            <a:off x="3848645" y="9431599"/>
            <a:ext cx="2944283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0EBD886-A3C7-4387-B936-BF725425757A}" type="slidenum">
              <a:rPr lang="de-DE" sz="1200">
                <a:solidFill>
                  <a:prstClr val="black"/>
                </a:solidFill>
                <a:latin typeface="Calibri" pitchFamily="34" charset="0"/>
              </a:rPr>
              <a:pPr algn="r"/>
              <a:t>7</a:t>
            </a:fld>
            <a:endParaRPr lang="de-DE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61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700" fontAlgn="base">
              <a:spcBef>
                <a:spcPct val="30000"/>
              </a:spcBef>
              <a:spcAft>
                <a:spcPct val="0"/>
              </a:spcAft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BE5F5-0ABF-4CCF-93D8-4FCA4AEB47BA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25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Figures from: ttps://svs.gsfc.nasa.gov/4435</a:t>
            </a:r>
          </a:p>
          <a:p>
            <a:r>
              <a:rPr lang="en-US" dirty="0" smtClean="0"/>
              <a:t>Graph from: https://svs.gsfc.nasa.gov/vis/a000000/a004500/a004573/frames/3840x2160_16x9_60p/graph/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72E177-71D3-4C55-B9C8-91677FAAE87F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4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2003 European heat wave led to the hottest summer on record in Europe since at least 1540</a:t>
            </a:r>
          </a:p>
          <a:p>
            <a:r>
              <a:rPr lang="en-US" dirty="0" smtClean="0"/>
              <a:t>The heat wave led to health crises in several countries and combined with drought to create a crop shortfall in parts of Southern Europe</a:t>
            </a:r>
          </a:p>
          <a:p>
            <a:r>
              <a:rPr lang="en-US" dirty="0" smtClean="0"/>
              <a:t>European death toll at more than 70,000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998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D08B2-6493-491A-B3CA-20B72BC9042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80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63776" indent="-263776" defTabSz="882066">
              <a:buFontTx/>
              <a:buChar char="-"/>
            </a:pPr>
            <a:endParaRPr lang="de-DE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A7831EF-E8F4-4C38-80B5-AA383149AF5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228600" y="4343400"/>
            <a:ext cx="8686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rgbClr val="000000"/>
              </a:solidFill>
              <a:latin typeface="Arial" charset="0"/>
              <a:ea typeface="Arial Unicode MS" panose="020B0604020202020204" pitchFamily="34" charset="-128"/>
            </a:endParaRPr>
          </a:p>
        </p:txBody>
      </p:sp>
      <p:pic>
        <p:nvPicPr>
          <p:cNvPr id="5" name="Picture 11" descr="B_dt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4375156"/>
            <a:ext cx="3352789" cy="71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75156"/>
            <a:ext cx="1115864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95288" y="1869282"/>
            <a:ext cx="8424862" cy="540544"/>
          </a:xfrm>
        </p:spPr>
        <p:txBody>
          <a:bodyPr/>
          <a:lstStyle>
            <a:lvl1pPr algn="ctr">
              <a:defRPr sz="3200">
                <a:solidFill>
                  <a:srgbClr val="505050"/>
                </a:solidFill>
              </a:defRPr>
            </a:lvl1pPr>
          </a:lstStyle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516981"/>
            <a:ext cx="8424862" cy="52322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dirty="0" err="1" smtClean="0"/>
              <a:t>Untertitelmasterformat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4999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9351" y="789385"/>
            <a:ext cx="8580811" cy="1569660"/>
          </a:xfrm>
        </p:spPr>
        <p:txBody>
          <a:bodyPr vert="eaVert"/>
          <a:lstStyle>
            <a:lvl5pPr>
              <a:defRPr>
                <a:ea typeface="Arial Unicode MS" panose="020B0604020202020204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E2DFA-007E-4DC3-A949-FEDF22972A96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3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38" y="205978"/>
            <a:ext cx="2105025" cy="1747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464082" y="205978"/>
            <a:ext cx="8026813" cy="1747838"/>
          </a:xfrm>
        </p:spPr>
        <p:txBody>
          <a:bodyPr vert="eaVert"/>
          <a:lstStyle>
            <a:lvl5pPr>
              <a:defRPr>
                <a:ea typeface="Arial Unicode MS" panose="020B0604020202020204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A7E67-B655-42D2-9BEC-0C69A9B7A511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1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287592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23480"/>
            <a:ext cx="8424862" cy="529828"/>
          </a:xfrm>
        </p:spPr>
        <p:txBody>
          <a:bodyPr/>
          <a:lstStyle>
            <a:lvl1pPr>
              <a:defRPr sz="2400">
                <a:solidFill>
                  <a:srgbClr val="0099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13800-92AC-4ADC-AFF8-740FCF3F6C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Extratropical </a:t>
            </a:r>
            <a:r>
              <a:rPr lang="de-DE" dirty="0" err="1" smtClean="0"/>
              <a:t>storm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 </a:t>
            </a:r>
            <a:r>
              <a:rPr lang="de-DE" dirty="0" err="1" smtClean="0"/>
              <a:t>activity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weather</a:t>
            </a:r>
            <a:r>
              <a:rPr lang="de-DE" dirty="0" smtClean="0"/>
              <a:t> extremes – </a:t>
            </a:r>
            <a:r>
              <a:rPr lang="de-DE" dirty="0" err="1" smtClean="0"/>
              <a:t>Jascha</a:t>
            </a:r>
            <a:r>
              <a:rPr lang="de-DE" dirty="0" smtClean="0"/>
              <a:t> Lehmann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04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144FC-F239-4363-BD35-E1D8BDF788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40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457200" y="241698"/>
            <a:ext cx="5562600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1A526D"/>
              </a:solidFill>
              <a:latin typeface="Calibri" pitchFamily="34" charset="0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457200" y="1314450"/>
            <a:ext cx="8229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 defTabSz="457200" fontAlgn="base">
              <a:spcBef>
                <a:spcPct val="20000"/>
              </a:spcBef>
              <a:spcAft>
                <a:spcPct val="0"/>
              </a:spcAft>
              <a:buClr>
                <a:srgbClr val="1A526D"/>
              </a:buClr>
              <a:buFont typeface="Arial" pitchFamily="34" charset="0"/>
              <a:buChar char="•"/>
            </a:pPr>
            <a:endParaRPr lang="de-DE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39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B_en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7" y="4484802"/>
            <a:ext cx="2611015" cy="53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Untertitel 1"/>
          <p:cNvSpPr>
            <a:spLocks noGrp="1"/>
          </p:cNvSpPr>
          <p:nvPr>
            <p:ph type="subTitle" idx="1" hasCustomPrompt="1"/>
          </p:nvPr>
        </p:nvSpPr>
        <p:spPr>
          <a:xfrm>
            <a:off x="251520" y="1059582"/>
            <a:ext cx="4536504" cy="4616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z="2400" dirty="0" err="1" smtClean="0">
                <a:latin typeface="+mj-lt"/>
              </a:rPr>
              <a:t>text</a:t>
            </a:r>
            <a:endParaRPr lang="de-DE" sz="2400" dirty="0">
              <a:latin typeface="+mj-lt"/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375156"/>
            <a:ext cx="1115864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68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8A1CCD5-D16A-4887-A752-2E09735AAD14}"/>
              </a:ext>
            </a:extLst>
          </p:cNvPr>
          <p:cNvSpPr>
            <a:spLocks/>
          </p:cNvSpPr>
          <p:nvPr userDrawn="1"/>
        </p:nvSpPr>
        <p:spPr bwMode="auto">
          <a:xfrm>
            <a:off x="489407" y="4899546"/>
            <a:ext cx="1270861" cy="1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077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1" spc="144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CARBON DELTA  </a:t>
            </a:r>
            <a:r>
              <a:rPr lang="en-US" sz="721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|   </a:t>
            </a:r>
            <a:r>
              <a:rPr lang="en-US" sz="721" spc="144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 </a:t>
            </a:r>
            <a:fld id="{59F8CE98-05EE-E841-9B07-3CF581C800C2}" type="slidenum">
              <a:rPr lang="en-US" sz="721" smtClean="0">
                <a:solidFill>
                  <a:srgbClr val="7F7F7F"/>
                </a:solidFill>
                <a:latin typeface="Lato Regular"/>
                <a:cs typeface="Lato Regular"/>
                <a:sym typeface="Montserrat-Regular" charset="0"/>
              </a:rPr>
              <a:pPr defTabSz="707787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721" dirty="0">
                <a:solidFill>
                  <a:srgbClr val="7F7F7F"/>
                </a:solidFill>
                <a:latin typeface="Lato Regular"/>
                <a:cs typeface="Lato Regular"/>
                <a:sym typeface="Montserrat-Regular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F225383-BA02-4DDC-8866-B3BC32093BC2}"/>
              </a:ext>
            </a:extLst>
          </p:cNvPr>
          <p:cNvSpPr/>
          <p:nvPr userDrawn="1"/>
        </p:nvSpPr>
        <p:spPr>
          <a:xfrm>
            <a:off x="0" y="4923110"/>
            <a:ext cx="352661" cy="75219"/>
          </a:xfrm>
          <a:prstGeom prst="rect">
            <a:avLst/>
          </a:prstGeom>
          <a:solidFill>
            <a:srgbClr val="1371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73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xmlns="" id="{18B64850-762C-4629-BF12-9D7B4E47BA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9407" y="228859"/>
            <a:ext cx="7124569" cy="342900"/>
          </a:xfrm>
        </p:spPr>
        <p:txBody>
          <a:bodyPr lIns="0"/>
          <a:lstStyle>
            <a:lvl1pPr marL="0" indent="0">
              <a:spcBef>
                <a:spcPts val="75"/>
              </a:spcBef>
              <a:buFontTx/>
              <a:buNone/>
              <a:defRPr sz="2000" b="0" i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47465A-DA1E-44F5-99BE-27625FC9761F}"/>
              </a:ext>
            </a:extLst>
          </p:cNvPr>
          <p:cNvSpPr/>
          <p:nvPr userDrawn="1"/>
        </p:nvSpPr>
        <p:spPr>
          <a:xfrm>
            <a:off x="489413" y="619873"/>
            <a:ext cx="531813" cy="21431"/>
          </a:xfrm>
          <a:prstGeom prst="rect">
            <a:avLst/>
          </a:prstGeom>
          <a:solidFill>
            <a:srgbClr val="13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94" tIns="17698" rIns="35394" bIns="17698" anchor="ctr"/>
          <a:lstStyle/>
          <a:p>
            <a:pPr algn="ctr" defTabSz="707787">
              <a:defRPr/>
            </a:pPr>
            <a:endParaRPr lang="en-US" sz="773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82BCBF4-5442-4281-AFE0-4FAFA76F1762}"/>
              </a:ext>
            </a:extLst>
          </p:cNvPr>
          <p:cNvSpPr/>
          <p:nvPr userDrawn="1"/>
        </p:nvSpPr>
        <p:spPr>
          <a:xfrm>
            <a:off x="7881940" y="4904822"/>
            <a:ext cx="772647" cy="103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673" dirty="0">
                <a:solidFill>
                  <a:srgbClr val="A6A6A6"/>
                </a:solidFill>
                <a:latin typeface="Open Sans" charset="0"/>
                <a:ea typeface="Open Sans" charset="0"/>
                <a:cs typeface="Open Sans" charset="0"/>
              </a:rPr>
              <a:t>Strictly confidential</a:t>
            </a:r>
          </a:p>
        </p:txBody>
      </p:sp>
      <p:pic>
        <p:nvPicPr>
          <p:cNvPr id="33" name="Bild 15">
            <a:extLst>
              <a:ext uri="{FF2B5EF4-FFF2-40B4-BE49-F238E27FC236}">
                <a16:creationId xmlns:a16="http://schemas.microsoft.com/office/drawing/2014/main" xmlns="" id="{931E35CA-857F-433A-9B75-203942A09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0386" y="260871"/>
            <a:ext cx="304201" cy="3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675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8A1CCD5-D16A-4887-A752-2E09735AAD14}"/>
              </a:ext>
            </a:extLst>
          </p:cNvPr>
          <p:cNvSpPr>
            <a:spLocks/>
          </p:cNvSpPr>
          <p:nvPr userDrawn="1"/>
        </p:nvSpPr>
        <p:spPr bwMode="auto">
          <a:xfrm>
            <a:off x="489407" y="4899546"/>
            <a:ext cx="1270861" cy="1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077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1" spc="144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CARBON DELTA  </a:t>
            </a:r>
            <a:r>
              <a:rPr lang="en-US" sz="721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|   </a:t>
            </a:r>
            <a:r>
              <a:rPr lang="en-US" sz="721" spc="144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 </a:t>
            </a:r>
            <a:fld id="{59F8CE98-05EE-E841-9B07-3CF581C800C2}" type="slidenum">
              <a:rPr lang="en-US" sz="721" smtClean="0">
                <a:solidFill>
                  <a:srgbClr val="7F7F7F"/>
                </a:solidFill>
                <a:latin typeface="Lato Regular"/>
                <a:cs typeface="Lato Regular"/>
                <a:sym typeface="Montserrat-Regular" charset="0"/>
              </a:rPr>
              <a:pPr defTabSz="707787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721" dirty="0">
                <a:solidFill>
                  <a:srgbClr val="7F7F7F"/>
                </a:solidFill>
                <a:latin typeface="Lato Regular"/>
                <a:cs typeface="Lato Regular"/>
                <a:sym typeface="Montserrat-Regular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F225383-BA02-4DDC-8866-B3BC32093BC2}"/>
              </a:ext>
            </a:extLst>
          </p:cNvPr>
          <p:cNvSpPr/>
          <p:nvPr userDrawn="1"/>
        </p:nvSpPr>
        <p:spPr>
          <a:xfrm>
            <a:off x="0" y="4923110"/>
            <a:ext cx="352661" cy="75219"/>
          </a:xfrm>
          <a:prstGeom prst="rect">
            <a:avLst/>
          </a:prstGeom>
          <a:solidFill>
            <a:srgbClr val="1371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73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xmlns="" id="{18B64850-762C-4629-BF12-9D7B4E47BA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9407" y="228859"/>
            <a:ext cx="7124569" cy="342900"/>
          </a:xfrm>
        </p:spPr>
        <p:txBody>
          <a:bodyPr lIns="0"/>
          <a:lstStyle>
            <a:lvl1pPr marL="0" indent="0">
              <a:spcBef>
                <a:spcPts val="75"/>
              </a:spcBef>
              <a:buFontTx/>
              <a:buNone/>
              <a:defRPr sz="2000" b="0" i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47465A-DA1E-44F5-99BE-27625FC9761F}"/>
              </a:ext>
            </a:extLst>
          </p:cNvPr>
          <p:cNvSpPr/>
          <p:nvPr userDrawn="1"/>
        </p:nvSpPr>
        <p:spPr>
          <a:xfrm>
            <a:off x="489413" y="619873"/>
            <a:ext cx="531813" cy="21431"/>
          </a:xfrm>
          <a:prstGeom prst="rect">
            <a:avLst/>
          </a:prstGeom>
          <a:solidFill>
            <a:srgbClr val="13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94" tIns="17698" rIns="35394" bIns="17698" anchor="ctr"/>
          <a:lstStyle/>
          <a:p>
            <a:pPr algn="ctr" defTabSz="707787">
              <a:defRPr/>
            </a:pPr>
            <a:endParaRPr lang="en-US" sz="773">
              <a:solidFill>
                <a:schemeClr val="tx1"/>
              </a:solidFill>
            </a:endParaRPr>
          </a:p>
        </p:txBody>
      </p:sp>
      <p:pic>
        <p:nvPicPr>
          <p:cNvPr id="33" name="Bild 15">
            <a:extLst>
              <a:ext uri="{FF2B5EF4-FFF2-40B4-BE49-F238E27FC236}">
                <a16:creationId xmlns:a16="http://schemas.microsoft.com/office/drawing/2014/main" xmlns="" id="{931E35CA-857F-433A-9B75-203942A09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0386" y="260871"/>
            <a:ext cx="304201" cy="3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89407" y="960437"/>
            <a:ext cx="8165180" cy="3593978"/>
          </a:xfrm>
        </p:spPr>
        <p:txBody>
          <a:bodyPr lIns="0" tIns="0" rIns="0" bIns="0"/>
          <a:lstStyle>
            <a:lvl1pPr marL="285750" indent="-285750">
              <a:spcAft>
                <a:spcPts val="1800"/>
              </a:spcAft>
              <a:buClr>
                <a:schemeClr val="accent1"/>
              </a:buClr>
              <a:buFont typeface="Arial" charset="0"/>
              <a:buChar char="•"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enter list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82BCBF4-5442-4281-AFE0-4FAFA76F1762}"/>
              </a:ext>
            </a:extLst>
          </p:cNvPr>
          <p:cNvSpPr/>
          <p:nvPr userDrawn="1"/>
        </p:nvSpPr>
        <p:spPr>
          <a:xfrm>
            <a:off x="7881940" y="4904822"/>
            <a:ext cx="772647" cy="103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673" dirty="0">
                <a:solidFill>
                  <a:srgbClr val="A6A6A6"/>
                </a:solidFill>
                <a:latin typeface="Open Sans" charset="0"/>
                <a:ea typeface="Open Sans" charset="0"/>
                <a:cs typeface="Open Sans" charset="0"/>
              </a:rPr>
              <a:t>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19263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list with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8A1CCD5-D16A-4887-A752-2E09735AAD14}"/>
              </a:ext>
            </a:extLst>
          </p:cNvPr>
          <p:cNvSpPr>
            <a:spLocks/>
          </p:cNvSpPr>
          <p:nvPr userDrawn="1"/>
        </p:nvSpPr>
        <p:spPr bwMode="auto">
          <a:xfrm>
            <a:off x="489407" y="4899546"/>
            <a:ext cx="1270861" cy="1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0778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1" spc="144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CARBON DELTA  </a:t>
            </a:r>
            <a:r>
              <a:rPr lang="en-US" sz="721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|   </a:t>
            </a:r>
            <a:r>
              <a:rPr lang="en-US" sz="721" spc="144" dirty="0">
                <a:solidFill>
                  <a:srgbClr val="6B6B6B"/>
                </a:solidFill>
                <a:latin typeface="Lato Regular"/>
                <a:cs typeface="Lato Regular"/>
                <a:sym typeface="Montserrat-Regular" charset="0"/>
              </a:rPr>
              <a:t> </a:t>
            </a:r>
            <a:fld id="{59F8CE98-05EE-E841-9B07-3CF581C800C2}" type="slidenum">
              <a:rPr lang="en-US" sz="721" smtClean="0">
                <a:solidFill>
                  <a:srgbClr val="7F7F7F"/>
                </a:solidFill>
                <a:latin typeface="Lato Regular"/>
                <a:cs typeface="Lato Regular"/>
                <a:sym typeface="Montserrat-Regular" charset="0"/>
              </a:rPr>
              <a:pPr defTabSz="707787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721" dirty="0">
                <a:solidFill>
                  <a:srgbClr val="7F7F7F"/>
                </a:solidFill>
                <a:latin typeface="Lato Regular"/>
                <a:cs typeface="Lato Regular"/>
                <a:sym typeface="Montserrat-Regular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F225383-BA02-4DDC-8866-B3BC32093BC2}"/>
              </a:ext>
            </a:extLst>
          </p:cNvPr>
          <p:cNvSpPr/>
          <p:nvPr userDrawn="1"/>
        </p:nvSpPr>
        <p:spPr>
          <a:xfrm>
            <a:off x="0" y="4923110"/>
            <a:ext cx="352661" cy="75219"/>
          </a:xfrm>
          <a:prstGeom prst="rect">
            <a:avLst/>
          </a:prstGeom>
          <a:solidFill>
            <a:srgbClr val="1371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73"/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xmlns="" id="{18B64850-762C-4629-BF12-9D7B4E47BA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9407" y="228859"/>
            <a:ext cx="7124569" cy="342900"/>
          </a:xfrm>
        </p:spPr>
        <p:txBody>
          <a:bodyPr lIns="0"/>
          <a:lstStyle>
            <a:lvl1pPr marL="0" indent="0">
              <a:spcBef>
                <a:spcPts val="75"/>
              </a:spcBef>
              <a:buFontTx/>
              <a:buNone/>
              <a:defRPr sz="2000" b="0" i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47465A-DA1E-44F5-99BE-27625FC9761F}"/>
              </a:ext>
            </a:extLst>
          </p:cNvPr>
          <p:cNvSpPr/>
          <p:nvPr userDrawn="1"/>
        </p:nvSpPr>
        <p:spPr>
          <a:xfrm>
            <a:off x="489413" y="619873"/>
            <a:ext cx="531813" cy="21431"/>
          </a:xfrm>
          <a:prstGeom prst="rect">
            <a:avLst/>
          </a:prstGeom>
          <a:solidFill>
            <a:srgbClr val="13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94" tIns="17698" rIns="35394" bIns="17698" anchor="ctr"/>
          <a:lstStyle/>
          <a:p>
            <a:pPr algn="ctr" defTabSz="707787">
              <a:defRPr/>
            </a:pPr>
            <a:endParaRPr lang="en-US" sz="773">
              <a:solidFill>
                <a:schemeClr val="tx1"/>
              </a:solidFill>
            </a:endParaRPr>
          </a:p>
        </p:txBody>
      </p:sp>
      <p:pic>
        <p:nvPicPr>
          <p:cNvPr id="33" name="Bild 15">
            <a:extLst>
              <a:ext uri="{FF2B5EF4-FFF2-40B4-BE49-F238E27FC236}">
                <a16:creationId xmlns:a16="http://schemas.microsoft.com/office/drawing/2014/main" xmlns="" id="{931E35CA-857F-433A-9B75-203942A09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0386" y="260871"/>
            <a:ext cx="304201" cy="3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4"/>
          <p:cNvSpPr>
            <a:spLocks noGrp="1"/>
          </p:cNvSpPr>
          <p:nvPr>
            <p:ph type="pic" sz="quarter" idx="30" hasCustomPrompt="1"/>
          </p:nvPr>
        </p:nvSpPr>
        <p:spPr>
          <a:xfrm>
            <a:off x="489407" y="941625"/>
            <a:ext cx="3657600" cy="3657600"/>
          </a:xfrm>
        </p:spPr>
        <p:txBody>
          <a:bodyPr/>
          <a:lstStyle/>
          <a:p>
            <a:r>
              <a:rPr lang="en-US"/>
              <a:t>Insert an image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654296" y="941625"/>
            <a:ext cx="4000291" cy="3657600"/>
          </a:xfrm>
        </p:spPr>
        <p:txBody>
          <a:bodyPr lIns="0" tIns="0" rIns="0" bIns="0" anchor="ctr"/>
          <a:lstStyle>
            <a:lvl1pPr marL="320040" indent="-320040"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enter a list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82BCBF4-5442-4281-AFE0-4FAFA76F1762}"/>
              </a:ext>
            </a:extLst>
          </p:cNvPr>
          <p:cNvSpPr/>
          <p:nvPr userDrawn="1"/>
        </p:nvSpPr>
        <p:spPr>
          <a:xfrm>
            <a:off x="7881940" y="4904822"/>
            <a:ext cx="772647" cy="103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673" dirty="0">
                <a:solidFill>
                  <a:srgbClr val="A6A6A6"/>
                </a:solidFill>
                <a:latin typeface="Open Sans" charset="0"/>
                <a:ea typeface="Open Sans" charset="0"/>
                <a:cs typeface="Open Sans" charset="0"/>
              </a:rPr>
              <a:t>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105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789385"/>
            <a:ext cx="8424862" cy="1625060"/>
          </a:xfrm>
        </p:spPr>
        <p:txBody>
          <a:bodyPr/>
          <a:lstStyle>
            <a:lvl5pPr>
              <a:defRPr>
                <a:ea typeface="Arial Unicode MS" panose="020B0604020202020204" pitchFamily="34" charset="-12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FBB5-49F7-4C8D-BF16-11106770B19F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jascha.lehmann@pik-potsdam.de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9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5065"/>
            <a:ext cx="77724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602D2-ED6A-4B06-8E2D-25226C57CCA1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0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300" y="789394"/>
            <a:ext cx="4135437" cy="2431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ea typeface="Arial Unicode MS" panose="020B0604020202020204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8" y="789394"/>
            <a:ext cx="4137025" cy="2431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ea typeface="Arial Unicode MS" panose="020B0604020202020204" pitchFamily="34" charset="-12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09EA-6406-4CC6-9215-BEB43E4B21FF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2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9498"/>
            <a:ext cx="4040188" cy="4616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1236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ea typeface="Arial Unicode MS" panose="020B0604020202020204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69498"/>
            <a:ext cx="4041775" cy="4616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1236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ea typeface="Arial Unicode MS" panose="020B0604020202020204" pitchFamily="34" charset="-12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0946-6A13-48D5-A3BA-4EEC60377E70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35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51470"/>
            <a:ext cx="8424862" cy="4746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0D8B3-DEA2-4D4C-B834-6C815E82E7E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27761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>
                <a:ea typeface="Arial Unicode MS" panose="020B0604020202020204" pitchFamily="34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32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922DE-67D1-4CB7-9C95-B1E0FFDDD78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6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7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04025" y="4843463"/>
            <a:ext cx="2133600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CB4BE-3B45-4BE5-A697-B02E62571BB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2642" y="4843463"/>
            <a:ext cx="3527425" cy="2492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0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788988"/>
            <a:ext cx="8424862" cy="136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dirty="0" err="1" smtClean="0"/>
              <a:t>Textmasterformate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durch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Klicken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bearbeiten</a:t>
            </a:r>
            <a:endParaRPr lang="en-US" altLang="de-DE" dirty="0" smtClean="0"/>
          </a:p>
          <a:p>
            <a:pPr lvl="1"/>
            <a:r>
              <a:rPr lang="en-US" altLang="de-DE" dirty="0" smtClean="0"/>
              <a:t>	</a:t>
            </a:r>
            <a:r>
              <a:rPr lang="en-US" altLang="de-DE" dirty="0" err="1" smtClean="0"/>
              <a:t>Zweite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Ebene</a:t>
            </a:r>
            <a:endParaRPr lang="en-US" altLang="de-DE" dirty="0" smtClean="0"/>
          </a:p>
          <a:p>
            <a:pPr lvl="2"/>
            <a:r>
              <a:rPr lang="en-US" altLang="de-DE" dirty="0" err="1" smtClean="0"/>
              <a:t>Dritte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Ebene</a:t>
            </a:r>
            <a:endParaRPr lang="en-US" altLang="de-DE" dirty="0" smtClean="0"/>
          </a:p>
          <a:p>
            <a:pPr lvl="3"/>
            <a:r>
              <a:rPr lang="en-US" altLang="de-DE" dirty="0" err="1" smtClean="0"/>
              <a:t>Vierte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Ebene</a:t>
            </a:r>
            <a:endParaRPr lang="en-US" altLang="de-DE" dirty="0" smtClean="0"/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51470"/>
            <a:ext cx="8424862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 smtClean="0"/>
              <a:t>Titelmasterformat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durch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Klicken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bearbeiten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47795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cap="small" baseline="0">
          <a:solidFill>
            <a:srgbClr val="009AD0"/>
          </a:solidFill>
          <a:latin typeface="+mj-lt"/>
          <a:ea typeface="Arial Unicode MS" panose="020B060402020202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AD0"/>
          </a:solidFill>
          <a:latin typeface="Calibri" pitchFamily="34" charset="0"/>
          <a:ea typeface="ヒラギノ角ゴ Pro W3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AD0"/>
          </a:solidFill>
          <a:latin typeface="Calibri" pitchFamily="34" charset="0"/>
          <a:ea typeface="ヒラギノ角ゴ Pro W3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AD0"/>
          </a:solidFill>
          <a:latin typeface="Calibri" pitchFamily="34" charset="0"/>
          <a:ea typeface="ヒラギノ角ゴ Pro W3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9AD0"/>
          </a:solidFill>
          <a:latin typeface="Calibri" pitchFamily="34" charset="0"/>
          <a:ea typeface="ヒラギノ角ゴ Pro W3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rgbClr val="505050"/>
          </a:solidFill>
          <a:latin typeface="+mn-lt"/>
          <a:ea typeface="Arial Unicode MS" panose="020B060402020202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1800" b="1">
          <a:solidFill>
            <a:srgbClr val="505050"/>
          </a:solidFill>
          <a:latin typeface="+mn-lt"/>
          <a:ea typeface="Arial Unicode MS" panose="020B060402020202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505050"/>
          </a:solidFill>
          <a:latin typeface="+mn-lt"/>
          <a:ea typeface="Arial Unicode MS" panose="020B060402020202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rgbClr val="505050"/>
          </a:solidFill>
          <a:latin typeface="+mn-lt"/>
          <a:ea typeface="Arial Unicode MS" panose="020B060402020202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3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7.png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png"/><Relationship Id="rId4" Type="http://schemas.microsoft.com/office/2007/relationships/hdphoto" Target="../media/hdphoto4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76.png"/><Relationship Id="rId4" Type="http://schemas.openxmlformats.org/officeDocument/2006/relationships/notesSlide" Target="../notesSlides/notesSlide5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tmp"/><Relationship Id="rId3" Type="http://schemas.openxmlformats.org/officeDocument/2006/relationships/image" Target="../media/image185.tmp"/><Relationship Id="rId7" Type="http://schemas.openxmlformats.org/officeDocument/2006/relationships/image" Target="../media/image189.tmp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tm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tiff"/><Relationship Id="rId4" Type="http://schemas.openxmlformats.org/officeDocument/2006/relationships/image" Target="../media/image194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21myia37x4r02tk6u33cqp69-wpengine.netdna-ssl.com/wp-content/uploads/2018/07/schlafapnoe-online-blog-schlafen-im-weltraum-erde-aus-dem-welt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" y="2322"/>
            <a:ext cx="9144412" cy="51435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tertitel 1"/>
          <p:cNvSpPr>
            <a:spLocks noGrp="1"/>
          </p:cNvSpPr>
          <p:nvPr>
            <p:ph type="subTitle" idx="4294967295"/>
          </p:nvPr>
        </p:nvSpPr>
        <p:spPr>
          <a:xfrm>
            <a:off x="4355976" y="1410213"/>
            <a:ext cx="4680520" cy="1089529"/>
          </a:xfrm>
        </p:spPr>
        <p:txBody>
          <a:bodyPr/>
          <a:lstStyle/>
          <a:p>
            <a:pPr marL="0" indent="0" algn="r">
              <a:buNone/>
            </a:pPr>
            <a:r>
              <a:rPr lang="de-DE" sz="3600" noProof="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Climate</a:t>
            </a:r>
            <a:r>
              <a:rPr lang="de-DE" sz="3600" noProof="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Challenge</a:t>
            </a:r>
          </a:p>
          <a:p>
            <a:pPr marL="0" indent="0" algn="r">
              <a:buNone/>
            </a:pPr>
            <a:r>
              <a:rPr lang="de-DE" sz="2400" noProof="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Risks</a:t>
            </a:r>
            <a:r>
              <a:rPr lang="de-DE" sz="2400" noProof="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sz="2400" noProof="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and</a:t>
            </a:r>
            <a:r>
              <a:rPr lang="de-DE" sz="2400" noProof="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lang="de-DE" sz="2400" noProof="0" dirty="0" err="1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Opportunities</a:t>
            </a:r>
            <a:endParaRPr lang="en-US" sz="2000" noProof="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2715766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de-DE" sz="1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Dr. </a:t>
            </a:r>
            <a:r>
              <a:rPr lang="de-DE" sz="1600" b="1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Jascha</a:t>
            </a:r>
            <a:r>
              <a:rPr lang="de-DE" sz="16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Lehmann</a:t>
            </a:r>
          </a:p>
          <a:p>
            <a:pPr algn="r">
              <a:lnSpc>
                <a:spcPct val="200000"/>
              </a:lnSpc>
            </a:pP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Potsdam Institute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</a:rPr>
              <a:t>for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</a:rPr>
              <a:t>Climate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 Impact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6442" y="195486"/>
            <a:ext cx="2070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Internal Meeting </a:t>
            </a:r>
            <a:r>
              <a:rPr lang="de-DE" sz="1400" dirty="0" err="1" smtClean="0">
                <a:solidFill>
                  <a:schemeClr val="bg1">
                    <a:lumMod val="95000"/>
                  </a:schemeClr>
                </a:solidFill>
              </a:rPr>
              <a:t>with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 CGI</a:t>
            </a:r>
          </a:p>
          <a:p>
            <a:pPr algn="r"/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</a:rPr>
              <a:t>Hamburg, 17</a:t>
            </a:r>
            <a:r>
              <a:rPr lang="de-DE" sz="1400" dirty="0" smtClean="0">
                <a:solidFill>
                  <a:schemeClr val="bg1">
                    <a:lumMod val="95000"/>
                  </a:schemeClr>
                </a:solidFill>
                <a:latin typeface="Calibri"/>
                <a:ea typeface="ヒラギノ角ゴ Pro W3"/>
              </a:rPr>
              <a:t>. April 2019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Calibri"/>
              <a:ea typeface="ヒラギノ角ゴ Pro W3"/>
            </a:endParaRPr>
          </a:p>
        </p:txBody>
      </p:sp>
      <p:sp>
        <p:nvSpPr>
          <p:cNvPr id="5" name="AutoShape 2" descr="https://bilder.t-online.de/b/64/26/83/32/id_64268332/610_50/tid_da/einzigartiger-blick-aus-dem-weltraum-auf-die-erde.jpg"/>
          <p:cNvSpPr>
            <a:spLocks noChangeAspect="1" noChangeArrowheads="1"/>
          </p:cNvSpPr>
          <p:nvPr/>
        </p:nvSpPr>
        <p:spPr bwMode="auto">
          <a:xfrm>
            <a:off x="155575" y="-1562100"/>
            <a:ext cx="58102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https://bilder.t-online.de/b/64/26/83/32/id_64268332/610_50/tid_da/einzigartiger-blick-aus-dem-weltraum-auf-die-erde.jpg"/>
          <p:cNvSpPr>
            <a:spLocks noChangeAspect="1" noChangeArrowheads="1"/>
          </p:cNvSpPr>
          <p:nvPr/>
        </p:nvSpPr>
        <p:spPr bwMode="auto">
          <a:xfrm>
            <a:off x="307975" y="-1409700"/>
            <a:ext cx="58102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https://bilder.t-online.de/b/64/26/83/32/id_64268332/610_50/tid_da/einzigartiger-blick-aus-dem-weltraum-auf-die-erde.jpg"/>
          <p:cNvSpPr>
            <a:spLocks noChangeAspect="1" noChangeArrowheads="1"/>
          </p:cNvSpPr>
          <p:nvPr/>
        </p:nvSpPr>
        <p:spPr bwMode="auto">
          <a:xfrm>
            <a:off x="460375" y="-1257300"/>
            <a:ext cx="58102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092281" y="4299942"/>
            <a:ext cx="1296143" cy="54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2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7574"/>
            <a:ext cx="5760640" cy="36013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95536" y="4613453"/>
            <a:ext cx="2569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aseline="0" dirty="0" smtClean="0">
                <a:solidFill>
                  <a:schemeClr val="bg1">
                    <a:lumMod val="50000"/>
                  </a:schemeClr>
                </a:solidFill>
                <a:latin typeface="Calibri"/>
              </a:rPr>
              <a:t>Lehmann et al., Climatic Change, 2015</a:t>
            </a:r>
            <a:endParaRPr lang="de-DE" sz="1200" baseline="0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1927" y="101805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9AD0"/>
                </a:solidFill>
                <a:latin typeface="Calibri" pitchFamily="34" charset="0"/>
              </a:rPr>
              <a:t>88%</a:t>
            </a:r>
            <a:endParaRPr lang="de-DE" sz="2000" b="1" dirty="0">
              <a:solidFill>
                <a:srgbClr val="009AD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9929" y="2459672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9AD0"/>
                </a:solidFill>
                <a:latin typeface="Calibri" pitchFamily="34" charset="0"/>
              </a:rPr>
              <a:t>26%</a:t>
            </a:r>
            <a:endParaRPr lang="de-DE" sz="2000" b="1" dirty="0">
              <a:solidFill>
                <a:srgbClr val="009AD0"/>
              </a:solidFill>
              <a:latin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 flipV="1">
            <a:off x="5469814" y="2715766"/>
            <a:ext cx="341562" cy="5763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9AD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401782" y="1120005"/>
            <a:ext cx="417214" cy="679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9AD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93564"/>
          </a:xfrm>
        </p:spPr>
        <p:txBody>
          <a:bodyPr/>
          <a:lstStyle/>
          <a:p>
            <a:r>
              <a:rPr lang="de-DE" dirty="0" smtClean="0"/>
              <a:t>Daily </a:t>
            </a:r>
            <a:r>
              <a:rPr lang="de-DE" dirty="0" err="1" smtClean="0"/>
              <a:t>Rainfall</a:t>
            </a:r>
            <a:r>
              <a:rPr lang="de-DE" dirty="0" smtClean="0"/>
              <a:t> Records </a:t>
            </a: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Globally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6012160" y="1419622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The saturation </a:t>
            </a:r>
            <a:r>
              <a:rPr lang="en-US" dirty="0" err="1">
                <a:solidFill>
                  <a:srgbClr val="505050"/>
                </a:solidFill>
                <a:latin typeface="Calibri" pitchFamily="34" charset="0"/>
              </a:rPr>
              <a:t>vapour</a:t>
            </a: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 pressure regulates the daily amounts of heavy rainfall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.</a:t>
            </a:r>
          </a:p>
          <a:p>
            <a:endParaRPr lang="en-US" dirty="0" smtClean="0">
              <a:solidFill>
                <a:srgbClr val="505050"/>
              </a:solidFill>
              <a:latin typeface="Calibri" pitchFamily="34" charset="0"/>
            </a:endParaRPr>
          </a:p>
          <a:p>
            <a:pPr marL="285750" indent="-285750">
              <a:buBlip>
                <a:blip r:embed="rId4"/>
              </a:buBlip>
            </a:pP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This increases at a rate of 7% per degree of warming (</a:t>
            </a:r>
            <a:r>
              <a:rPr lang="en-US" dirty="0" err="1">
                <a:solidFill>
                  <a:srgbClr val="505050"/>
                </a:solidFill>
                <a:latin typeface="Calibri" pitchFamily="34" charset="0"/>
              </a:rPr>
              <a:t>Clausius-Clapeyron</a:t>
            </a: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).</a:t>
            </a:r>
            <a:endParaRPr lang="en-US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1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93564"/>
          </a:xfrm>
        </p:spPr>
        <p:txBody>
          <a:bodyPr/>
          <a:lstStyle/>
          <a:p>
            <a:r>
              <a:rPr lang="en-US" dirty="0" smtClean="0"/>
              <a:t>Flash floods in Germany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64696" y="1570896"/>
            <a:ext cx="29158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505050"/>
                </a:solidFill>
                <a:latin typeface="Calibri" pitchFamily="34" charset="0"/>
              </a:rPr>
              <a:t>105</a:t>
            </a:r>
            <a:r>
              <a:rPr lang="de-DE" dirty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dirty="0" smtClean="0">
                <a:solidFill>
                  <a:srgbClr val="505050"/>
                </a:solidFill>
                <a:latin typeface="Calibri" pitchFamily="34" charset="0"/>
              </a:rPr>
              <a:t>l/m</a:t>
            </a:r>
            <a:r>
              <a:rPr lang="de-DE" baseline="30000" dirty="0" smtClean="0">
                <a:solidFill>
                  <a:srgbClr val="505050"/>
                </a:solidFill>
                <a:latin typeface="Calibri" pitchFamily="34" charset="0"/>
              </a:rPr>
              <a:t>2</a:t>
            </a:r>
            <a:r>
              <a:rPr lang="de-DE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dirty="0" err="1" smtClean="0">
                <a:solidFill>
                  <a:srgbClr val="505050"/>
                </a:solidFill>
                <a:latin typeface="Calibri" pitchFamily="34" charset="0"/>
              </a:rPr>
              <a:t>rainfall</a:t>
            </a:r>
            <a:r>
              <a:rPr lang="de-DE" dirty="0" smtClean="0">
                <a:solidFill>
                  <a:srgbClr val="505050"/>
                </a:solidFill>
                <a:latin typeface="Calibri" pitchFamily="34" charset="0"/>
              </a:rPr>
              <a:t> in 24h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solidFill>
                  <a:srgbClr val="505050"/>
                </a:solidFill>
                <a:latin typeface="Calibri" pitchFamily="34" charset="0"/>
              </a:rPr>
              <a:t>-&gt; </a:t>
            </a:r>
            <a:r>
              <a:rPr lang="de-DE" dirty="0" err="1" smtClean="0">
                <a:solidFill>
                  <a:srgbClr val="505050"/>
                </a:solidFill>
                <a:latin typeface="Calibri" pitchFamily="34" charset="0"/>
              </a:rPr>
              <a:t>once</a:t>
            </a:r>
            <a:r>
              <a:rPr lang="de-DE" dirty="0" smtClean="0">
                <a:solidFill>
                  <a:srgbClr val="505050"/>
                </a:solidFill>
                <a:latin typeface="Calibri" pitchFamily="34" charset="0"/>
              </a:rPr>
              <a:t> in a </a:t>
            </a:r>
            <a:r>
              <a:rPr lang="de-DE" dirty="0" err="1" smtClean="0">
                <a:solidFill>
                  <a:srgbClr val="505050"/>
                </a:solidFill>
                <a:latin typeface="Calibri" pitchFamily="34" charset="0"/>
              </a:rPr>
              <a:t>century</a:t>
            </a:r>
            <a:r>
              <a:rPr lang="de-DE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dirty="0" err="1" smtClean="0">
                <a:solidFill>
                  <a:srgbClr val="505050"/>
                </a:solidFill>
                <a:latin typeface="Calibri" pitchFamily="34" charset="0"/>
              </a:rPr>
              <a:t>event</a:t>
            </a:r>
            <a:endParaRPr lang="en-US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0123" y="793036"/>
            <a:ext cx="2139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505050"/>
                </a:solidFill>
                <a:latin typeface="Calibri" pitchFamily="34" charset="0"/>
              </a:rPr>
              <a:t>Braunsbach</a:t>
            </a:r>
            <a:r>
              <a:rPr lang="en-US" sz="1600" dirty="0" smtClean="0">
                <a:solidFill>
                  <a:srgbClr val="505050"/>
                </a:solidFill>
                <a:latin typeface="Calibri" pitchFamily="34" charset="0"/>
              </a:rPr>
              <a:t> 29.05.2016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4653656"/>
            <a:ext cx="2071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Quelle</a:t>
            </a: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: </a:t>
            </a:r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facebook</a:t>
            </a: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/Claudia </a:t>
            </a:r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Rost</a:t>
            </a:r>
            <a:endParaRPr lang="en-US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pic>
        <p:nvPicPr>
          <p:cNvPr id="3" name="Braunsba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131590"/>
            <a:ext cx="6097975" cy="338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2728" y="3016572"/>
            <a:ext cx="2214068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Berlin-</a:t>
            </a:r>
            <a:r>
              <a:rPr lang="en-US" dirty="0" err="1" smtClean="0">
                <a:solidFill>
                  <a:srgbClr val="505050"/>
                </a:solidFill>
                <a:latin typeface="Calibri" pitchFamily="34" charset="0"/>
              </a:rPr>
              <a:t>Tegel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, 29.06.17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505050"/>
                </a:solidFill>
                <a:latin typeface="Calibri" pitchFamily="34" charset="0"/>
              </a:rPr>
              <a:t>196,9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 Liter per m</a:t>
            </a:r>
            <a:r>
              <a:rPr lang="en-US" baseline="30000" dirty="0" smtClean="0">
                <a:solidFill>
                  <a:srgbClr val="505050"/>
                </a:solidFill>
                <a:latin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59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in Europa 2018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60" y="555526"/>
            <a:ext cx="509372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7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7504" y="4851885"/>
            <a:ext cx="2133600" cy="249237"/>
          </a:xfrm>
        </p:spPr>
        <p:txBody>
          <a:bodyPr/>
          <a:lstStyle/>
          <a:p>
            <a:pPr>
              <a:defRPr/>
            </a:pPr>
            <a:r>
              <a:rPr lang="en-US" sz="1200" dirty="0" err="1" smtClean="0">
                <a:solidFill>
                  <a:srgbClr val="808080"/>
                </a:solidFill>
              </a:rPr>
              <a:t>Quelle</a:t>
            </a:r>
            <a:r>
              <a:rPr lang="en-US" sz="1200" dirty="0" smtClean="0">
                <a:solidFill>
                  <a:srgbClr val="808080"/>
                </a:solidFill>
              </a:rPr>
              <a:t>: SZ</a:t>
            </a:r>
            <a:endParaRPr lang="en-US" sz="1200" dirty="0">
              <a:solidFill>
                <a:srgbClr val="80808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04410"/>
            <a:ext cx="3888432" cy="404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56" r="1627" b="719"/>
          <a:stretch/>
        </p:blipFill>
        <p:spPr bwMode="auto">
          <a:xfrm>
            <a:off x="1475656" y="804410"/>
            <a:ext cx="3888432" cy="404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s://projekte.sueddeutsche.de/artikel/panorama/duerre-in-deutschland-e407144/_modules_4_annotation_reference_mobilew720q70-2cb1cce03cc6456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" y="3051685"/>
            <a:ext cx="134874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1470"/>
            <a:ext cx="8229600" cy="4935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 smtClean="0"/>
              <a:t>(Heat) Drought-Summer 2018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07504" y="694234"/>
            <a:ext cx="1202893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505050"/>
                </a:solidFill>
              </a:rPr>
              <a:t>1960-1990</a:t>
            </a:r>
          </a:p>
          <a:p>
            <a:pPr algn="r">
              <a:spcBef>
                <a:spcPts val="600"/>
              </a:spcBef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2018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936" y="694800"/>
            <a:ext cx="1202893" cy="7232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1960-1990</a:t>
            </a:r>
          </a:p>
          <a:p>
            <a:pPr algn="r">
              <a:spcBef>
                <a:spcPts val="600"/>
              </a:spcBef>
            </a:pPr>
            <a:r>
              <a:rPr lang="en-US" b="1" dirty="0" smtClean="0">
                <a:solidFill>
                  <a:srgbClr val="505050"/>
                </a:solidFill>
              </a:rPr>
              <a:t>2018</a:t>
            </a:r>
            <a:endParaRPr lang="en-US" b="1" dirty="0">
              <a:solidFill>
                <a:srgbClr val="505050"/>
              </a:solidFill>
            </a:endParaRPr>
          </a:p>
        </p:txBody>
      </p:sp>
      <p:pic>
        <p:nvPicPr>
          <p:cNvPr id="12" name="Picture 2" descr="https://upload.wikimedia.org/wikipedia/commons/3/36/Niederschlagsanomalie_2018_Statistik_jahr_20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7614"/>
            <a:ext cx="37444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40984" y="4032815"/>
            <a:ext cx="1011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Source: DWD</a:t>
            </a:r>
          </a:p>
        </p:txBody>
      </p:sp>
    </p:spTree>
    <p:extLst>
      <p:ext uri="{BB962C8B-B14F-4D97-AF65-F5344CB8AC3E}">
        <p14:creationId xmlns:p14="http://schemas.microsoft.com/office/powerpoint/2010/main" val="328019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projekte.sueddeutsche.de/artikel/panorama/duerre-in-deutschland-e407144/_modules_8_infographic_desktopw2880q70-fc89fde455a560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2" y="627534"/>
            <a:ext cx="558192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52492"/>
            <a:ext cx="2973731" cy="192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681252"/>
            <a:ext cx="2973730" cy="196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endCxn id="8198" idx="1"/>
          </p:cNvCxnSpPr>
          <p:nvPr/>
        </p:nvCxnSpPr>
        <p:spPr bwMode="auto">
          <a:xfrm flipV="1">
            <a:off x="4479925" y="1662505"/>
            <a:ext cx="1460228" cy="96957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505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endCxn id="8197" idx="1"/>
          </p:cNvCxnSpPr>
          <p:nvPr/>
        </p:nvCxnSpPr>
        <p:spPr bwMode="auto">
          <a:xfrm>
            <a:off x="4457700" y="2612231"/>
            <a:ext cx="1482452" cy="13020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505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7740352" y="422543"/>
            <a:ext cx="123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Bingen</a:t>
            </a: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 am </a:t>
            </a:r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Rhein</a:t>
            </a:r>
            <a:endParaRPr lang="en-US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1379" y="2676366"/>
            <a:ext cx="830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Bacharach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1470"/>
            <a:ext cx="8229600" cy="4935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 smtClean="0"/>
              <a:t>(Heat) Drought-Summer 2018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974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erial_Superhighway_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57225"/>
            <a:ext cx="7416824" cy="38290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23805" y="471106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NASA </a:t>
            </a:r>
            <a:r>
              <a:rPr lang="de-DE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Goddard Space Flight </a:t>
            </a:r>
            <a:r>
              <a:rPr lang="de-D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Center</a:t>
            </a:r>
            <a:endParaRPr lang="de-D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7200" y="51470"/>
            <a:ext cx="8589600" cy="858600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cap="all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The </a:t>
            </a:r>
            <a:r>
              <a:rPr lang="de-DE" sz="2400" b="1" cap="all" dirty="0" err="1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Meandering</a:t>
            </a:r>
            <a:r>
              <a:rPr lang="de-DE" sz="2400" b="1" cap="all" dirty="0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 </a:t>
            </a:r>
            <a:r>
              <a:rPr lang="de-DE" sz="2400" b="1" cap="all" dirty="0" err="1" smtClean="0">
                <a:solidFill>
                  <a:srgbClr val="FFFFFF"/>
                </a:solidFill>
                <a:latin typeface="+mj-lt"/>
                <a:cs typeface="Times New Roman" pitchFamily="18" charset="0"/>
              </a:rPr>
              <a:t>Jetstream</a:t>
            </a:r>
            <a:endParaRPr lang="de-DE" sz="2400" b="1" cap="all" dirty="0">
              <a:solidFill>
                <a:srgbClr val="FFFF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9512" y="471055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Animation</a:t>
            </a:r>
            <a:endParaRPr lang="de-DE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7744" y="4987558"/>
            <a:ext cx="288032" cy="1224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 favors synchronous </a:t>
            </a:r>
            <a:r>
              <a:rPr lang="en-US" dirty="0"/>
              <a:t>weather </a:t>
            </a:r>
            <a:r>
              <a:rPr lang="en-US" dirty="0" smtClean="0"/>
              <a:t>extremes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7"/>
          <a:stretch/>
        </p:blipFill>
        <p:spPr>
          <a:xfrm>
            <a:off x="0" y="2066924"/>
            <a:ext cx="9144000" cy="3065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4856261"/>
            <a:ext cx="2117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Figure: Scientific American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520" y="539954"/>
            <a:ext cx="2808312" cy="2076032"/>
            <a:chOff x="3021732" y="2780154"/>
            <a:chExt cx="2921104" cy="2240200"/>
          </a:xfrm>
        </p:grpSpPr>
        <p:pic>
          <p:nvPicPr>
            <p:cNvPr id="12" name="Picture 6" descr="California Wildfires Rage in Astronaut Photos from the Space St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732" y="2780154"/>
              <a:ext cx="2921104" cy="224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369934" y="4661811"/>
              <a:ext cx="1343119" cy="2656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Wildfires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in California</a:t>
              </a:r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75856" y="547906"/>
            <a:ext cx="2736303" cy="2068080"/>
            <a:chOff x="107505" y="2780154"/>
            <a:chExt cx="2880319" cy="2263060"/>
          </a:xfrm>
        </p:grpSpPr>
        <p:pic>
          <p:nvPicPr>
            <p:cNvPr id="17" name="Picture 4" descr="Extreme heat anomalies shown in dark red atop northern Europe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5" r="8633"/>
            <a:stretch/>
          </p:blipFill>
          <p:spPr bwMode="auto">
            <a:xfrm>
              <a:off x="107505" y="2780154"/>
              <a:ext cx="2880319" cy="22630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19581" y="2819058"/>
              <a:ext cx="1807073" cy="2694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Drought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and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Heat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in Europa</a:t>
              </a:r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28184" y="547905"/>
            <a:ext cx="2712001" cy="2068081"/>
            <a:chOff x="6228184" y="547905"/>
            <a:chExt cx="2712001" cy="2068081"/>
          </a:xfrm>
        </p:grpSpPr>
        <p:pic>
          <p:nvPicPr>
            <p:cNvPr id="8194" name="Picture 2" descr="https://c.o0bg.com/rf/image_835w/Boston/2011-2020/2018/07/17/BostonGlobe.com/ReceivedContent/Images/Healey_WorcesterFlood_0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3"/>
            <a:stretch/>
          </p:blipFill>
          <p:spPr bwMode="auto">
            <a:xfrm>
              <a:off x="6228184" y="547905"/>
              <a:ext cx="2712001" cy="2068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372200" y="627534"/>
              <a:ext cx="18722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Torrential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rain in Massachusetts</a:t>
              </a:r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52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4/Male-total.jpg/1920px-Male-tot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"/>
            <a:ext cx="77152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Coastal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Cities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Island States Particularly Vulnerable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5490" y="4371950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Malé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0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2" y="4591097"/>
            <a:ext cx="1819798" cy="46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7973"/>
            <a:ext cx="1583507" cy="48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15503"/>
          <a:stretch/>
        </p:blipFill>
        <p:spPr bwMode="auto">
          <a:xfrm>
            <a:off x="55371" y="915566"/>
            <a:ext cx="9060055" cy="335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85369"/>
            <a:ext cx="9144000" cy="460865"/>
          </a:xfrm>
          <a:prstGeom prst="rect">
            <a:avLst/>
          </a:prstGeom>
        </p:spPr>
        <p:txBody>
          <a:bodyPr wrap="square" lIns="90647" tIns="45324" rIns="90647" bIns="45324">
            <a:spAutoFit/>
          </a:bodyPr>
          <a:lstStyle/>
          <a:p>
            <a:pPr algn="ctr" defTabSz="906398"/>
            <a:r>
              <a:rPr lang="en-US" sz="2400" b="1" cap="small" dirty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More </a:t>
            </a:r>
            <a:r>
              <a:rPr lang="en-US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People Displaced </a:t>
            </a:r>
            <a:r>
              <a:rPr lang="en-US" sz="2400" b="1" cap="small" dirty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by </a:t>
            </a:r>
            <a:r>
              <a:rPr lang="en-US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Natural Disasters Than </a:t>
            </a:r>
            <a:r>
              <a:rPr lang="en-US" sz="2400" b="1" cap="small" dirty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by C</a:t>
            </a:r>
            <a:r>
              <a:rPr lang="en-US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onflicts</a:t>
            </a:r>
            <a:endParaRPr lang="en-US" sz="2400" b="1" cap="small" dirty="0">
              <a:solidFill>
                <a:srgbClr val="009AD0"/>
              </a:solidFill>
              <a:latin typeface="+mj-lt"/>
              <a:ea typeface="Arial Unicode MS" panose="020B0604020202020204" pitchFamily="34" charset="-128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1556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505050"/>
                </a:solidFill>
                <a:latin typeface="Calibri" pitchFamily="34" charset="0"/>
              </a:rPr>
              <a:t>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9992" y="449680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Every year about 25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million people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are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displaced by natural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disasters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5" y="3661727"/>
            <a:ext cx="980504" cy="61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45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720080"/>
          </a:xfrm>
        </p:spPr>
        <p:txBody>
          <a:bodyPr/>
          <a:lstStyle/>
          <a:p>
            <a:r>
              <a:rPr lang="en-US" dirty="0"/>
              <a:t>Climate disasters increase risk of armed </a:t>
            </a:r>
            <a:r>
              <a:rPr lang="en-US" dirty="0" smtClean="0"/>
              <a:t>conflict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multi-ethnic countries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" y="915566"/>
            <a:ext cx="8944960" cy="378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751" y="4815031"/>
            <a:ext cx="2072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Schleussner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al., PNAS, 2016</a:t>
            </a:r>
          </a:p>
        </p:txBody>
      </p:sp>
    </p:spTree>
    <p:extLst>
      <p:ext uri="{BB962C8B-B14F-4D97-AF65-F5344CB8AC3E}">
        <p14:creationId xmlns:p14="http://schemas.microsoft.com/office/powerpoint/2010/main" val="20621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" y="583500"/>
            <a:ext cx="9144346" cy="45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907746" y="1347614"/>
            <a:ext cx="540862" cy="294381"/>
            <a:chOff x="1587" y="520"/>
            <a:chExt cx="413" cy="298"/>
          </a:xfrm>
        </p:grpSpPr>
        <p:sp>
          <p:nvSpPr>
            <p:cNvPr id="35" name="AutoShape 10"/>
            <p:cNvSpPr>
              <a:spLocks noChangeArrowheads="1"/>
            </p:cNvSpPr>
            <p:nvPr/>
          </p:nvSpPr>
          <p:spPr bwMode="auto">
            <a:xfrm>
              <a:off x="1623" y="520"/>
              <a:ext cx="340" cy="183"/>
            </a:xfrm>
            <a:prstGeom prst="roundRect">
              <a:avLst>
                <a:gd name="adj" fmla="val 546"/>
              </a:avLst>
            </a:prstGeom>
            <a:solidFill>
              <a:srgbClr val="B9F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AutoShape 11"/>
            <p:cNvSpPr>
              <a:spLocks noChangeArrowheads="1"/>
            </p:cNvSpPr>
            <p:nvPr/>
          </p:nvSpPr>
          <p:spPr bwMode="auto">
            <a:xfrm>
              <a:off x="1587" y="520"/>
              <a:ext cx="413" cy="298"/>
            </a:xfrm>
            <a:prstGeom prst="roundRect">
              <a:avLst>
                <a:gd name="adj" fmla="val 546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>
              <a:outerShdw blurRad="203200" sx="102000" sy="102000" algn="ctr" rotWithShape="0">
                <a:prstClr val="black"/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 b="1" dirty="0">
                  <a:solidFill>
                    <a:srgbClr val="000000"/>
                  </a:solidFill>
                  <a:latin typeface="Verdana" pitchFamily="34" charset="0"/>
                </a:rPr>
                <a:t>GFZ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566109" y="1701569"/>
            <a:ext cx="590067" cy="294117"/>
            <a:chOff x="3502" y="1144"/>
            <a:chExt cx="450" cy="298"/>
          </a:xfrm>
        </p:grpSpPr>
        <p:sp>
          <p:nvSpPr>
            <p:cNvPr id="33" name="AutoShape 13"/>
            <p:cNvSpPr>
              <a:spLocks noChangeArrowheads="1"/>
            </p:cNvSpPr>
            <p:nvPr/>
          </p:nvSpPr>
          <p:spPr bwMode="auto">
            <a:xfrm>
              <a:off x="3542" y="1144"/>
              <a:ext cx="371" cy="183"/>
            </a:xfrm>
            <a:prstGeom prst="roundRect">
              <a:avLst>
                <a:gd name="adj" fmla="val 546"/>
              </a:avLst>
            </a:prstGeom>
            <a:solidFill>
              <a:srgbClr val="B9F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AutoShape 14"/>
            <p:cNvSpPr>
              <a:spLocks noChangeArrowheads="1"/>
            </p:cNvSpPr>
            <p:nvPr/>
          </p:nvSpPr>
          <p:spPr bwMode="auto">
            <a:xfrm>
              <a:off x="3502" y="1144"/>
              <a:ext cx="450" cy="298"/>
            </a:xfrm>
            <a:prstGeom prst="roundRect">
              <a:avLst>
                <a:gd name="adj" fmla="val 546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>
              <a:outerShdw blurRad="203200" sx="102000" sy="102000" algn="ctr" rotWithShape="0">
                <a:prstClr val="black"/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 b="1" dirty="0">
                  <a:solidFill>
                    <a:srgbClr val="000000"/>
                  </a:solidFill>
                  <a:latin typeface="Verdana" pitchFamily="34" charset="0"/>
                </a:rPr>
                <a:t>AWI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081053" y="2151462"/>
            <a:ext cx="624737" cy="994469"/>
            <a:chOff x="1861" y="1669"/>
            <a:chExt cx="479" cy="1015"/>
          </a:xfrm>
          <a:solidFill>
            <a:srgbClr val="FF9900"/>
          </a:solidFill>
        </p:grpSpPr>
        <p:sp>
          <p:nvSpPr>
            <p:cNvPr id="30" name="AutoShape 16"/>
            <p:cNvSpPr>
              <a:spLocks noChangeArrowheads="1"/>
            </p:cNvSpPr>
            <p:nvPr/>
          </p:nvSpPr>
          <p:spPr bwMode="auto">
            <a:xfrm>
              <a:off x="1975" y="1669"/>
              <a:ext cx="329" cy="183"/>
            </a:xfrm>
            <a:prstGeom prst="roundRect">
              <a:avLst>
                <a:gd name="adj" fmla="val 546"/>
              </a:avLst>
            </a:prstGeom>
            <a:grpFill/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AutoShape 17"/>
            <p:cNvSpPr>
              <a:spLocks noChangeArrowheads="1"/>
            </p:cNvSpPr>
            <p:nvPr/>
          </p:nvSpPr>
          <p:spPr bwMode="auto">
            <a:xfrm>
              <a:off x="1939" y="1669"/>
              <a:ext cx="401" cy="301"/>
            </a:xfrm>
            <a:prstGeom prst="roundRect">
              <a:avLst>
                <a:gd name="adj" fmla="val 546"/>
              </a:avLst>
            </a:prstGeom>
            <a:grpFill/>
            <a:ln w="9525">
              <a:solidFill>
                <a:srgbClr val="5C2100"/>
              </a:solidFill>
              <a:round/>
              <a:headEnd/>
              <a:tailEnd/>
            </a:ln>
            <a:effectLst>
              <a:outerShdw blurRad="203200" sx="102000" sy="102000" algn="ctr" rotWithShape="0">
                <a:prstClr val="black"/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 b="1" dirty="0">
                  <a:solidFill>
                    <a:srgbClr val="000000"/>
                  </a:solidFill>
                  <a:latin typeface="Verdana" pitchFamily="34" charset="0"/>
                </a:rPr>
                <a:t>PIK</a:t>
              </a:r>
            </a:p>
          </p:txBody>
        </p:sp>
        <p:sp>
          <p:nvSpPr>
            <p:cNvPr id="32" name="AutoShape 17"/>
            <p:cNvSpPr>
              <a:spLocks noChangeArrowheads="1"/>
            </p:cNvSpPr>
            <p:nvPr/>
          </p:nvSpPr>
          <p:spPr bwMode="auto">
            <a:xfrm>
              <a:off x="1861" y="2383"/>
              <a:ext cx="401" cy="301"/>
            </a:xfrm>
            <a:prstGeom prst="roundRect">
              <a:avLst>
                <a:gd name="adj" fmla="val 546"/>
              </a:avLst>
            </a:prstGeom>
            <a:grpFill/>
            <a:ln w="9525">
              <a:solidFill>
                <a:srgbClr val="5C2100"/>
              </a:solidFill>
              <a:round/>
              <a:headEnd/>
              <a:tailEnd/>
            </a:ln>
            <a:effectLst>
              <a:outerShdw blurRad="203200" sx="102000" sy="102000" algn="ctr" rotWithShape="0">
                <a:prstClr val="black"/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 b="1" dirty="0">
                  <a:solidFill>
                    <a:srgbClr val="000000"/>
                  </a:solidFill>
                  <a:latin typeface="Verdana" pitchFamily="34" charset="0"/>
                </a:rPr>
                <a:t>PIK</a:t>
              </a: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1310956" y="1929160"/>
            <a:ext cx="523663" cy="294798"/>
            <a:chOff x="421" y="951"/>
            <a:chExt cx="399" cy="300"/>
          </a:xfrm>
        </p:grpSpPr>
        <p:sp>
          <p:nvSpPr>
            <p:cNvPr id="28" name="AutoShape 19"/>
            <p:cNvSpPr>
              <a:spLocks noChangeArrowheads="1"/>
            </p:cNvSpPr>
            <p:nvPr/>
          </p:nvSpPr>
          <p:spPr bwMode="auto">
            <a:xfrm>
              <a:off x="455" y="951"/>
              <a:ext cx="329" cy="183"/>
            </a:xfrm>
            <a:prstGeom prst="roundRect">
              <a:avLst>
                <a:gd name="adj" fmla="val 546"/>
              </a:avLst>
            </a:prstGeom>
            <a:solidFill>
              <a:srgbClr val="B9F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421" y="951"/>
              <a:ext cx="399" cy="300"/>
            </a:xfrm>
            <a:prstGeom prst="roundRect">
              <a:avLst>
                <a:gd name="adj" fmla="val 546"/>
              </a:avLst>
            </a:prstGeom>
            <a:solidFill>
              <a:srgbClr val="FF9900"/>
            </a:solidFill>
            <a:ln w="9525">
              <a:solidFill>
                <a:srgbClr val="5C2100"/>
              </a:solidFill>
              <a:round/>
              <a:headEnd/>
              <a:tailEnd/>
            </a:ln>
            <a:effectLst>
              <a:outerShdw blurRad="203200" sx="102000" sy="102000" algn="ctr" rotWithShape="0">
                <a:prstClr val="black"/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 b="1" dirty="0">
                  <a:solidFill>
                    <a:srgbClr val="000000"/>
                  </a:solidFill>
                  <a:latin typeface="Verdana" pitchFamily="34" charset="0"/>
                </a:rPr>
                <a:t>PIK</a:t>
              </a:r>
            </a:p>
          </p:txBody>
        </p:sp>
      </p:grpSp>
      <p:sp>
        <p:nvSpPr>
          <p:cNvPr id="10" name="AutoShape 21"/>
          <p:cNvSpPr>
            <a:spLocks noChangeArrowheads="1"/>
          </p:cNvSpPr>
          <p:nvPr/>
        </p:nvSpPr>
        <p:spPr bwMode="auto">
          <a:xfrm>
            <a:off x="3275856" y="4653445"/>
            <a:ext cx="1576370" cy="294569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 b="1" dirty="0">
                <a:solidFill>
                  <a:srgbClr val="FFFFFF"/>
                </a:solidFill>
                <a:effectLst>
                  <a:outerShdw blurRad="2921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Einstein</a:t>
            </a:r>
            <a:r>
              <a:rPr lang="en-GB" sz="1300" b="1" dirty="0">
                <a:solidFill>
                  <a:srgbClr val="FFFFFF"/>
                </a:solidFill>
                <a:effectLst>
                  <a:outerShdw blurRad="4445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 Tower</a:t>
            </a:r>
          </a:p>
        </p:txBody>
      </p:sp>
      <p:sp>
        <p:nvSpPr>
          <p:cNvPr id="11" name="AutoShape 22"/>
          <p:cNvSpPr>
            <a:spLocks noChangeArrowheads="1"/>
          </p:cNvSpPr>
          <p:nvPr/>
        </p:nvSpPr>
        <p:spPr bwMode="auto">
          <a:xfrm>
            <a:off x="4139952" y="3507623"/>
            <a:ext cx="1629270" cy="294569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 b="1" dirty="0">
                <a:solidFill>
                  <a:srgbClr val="FFFFFF"/>
                </a:solidFill>
                <a:effectLst>
                  <a:outerShdw blurRad="5461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Great </a:t>
            </a:r>
            <a:r>
              <a:rPr lang="en-GB" sz="1300" b="1" dirty="0">
                <a:solidFill>
                  <a:srgbClr val="FFFFFF"/>
                </a:solidFill>
                <a:effectLst>
                  <a:outerShdw blurRad="2921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Refractor</a:t>
            </a: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946354" y="2565213"/>
            <a:ext cx="1577974" cy="294569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 b="1" dirty="0">
                <a:solidFill>
                  <a:srgbClr val="FFFFFF"/>
                </a:solidFill>
                <a:effectLst>
                  <a:outerShdw blurRad="2921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Helmert Tower</a:t>
            </a: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2897383" y="2424113"/>
            <a:ext cx="1537898" cy="494624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>
                <a:srgbClr val="FFFFFF"/>
              </a:buClr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 b="1" dirty="0">
                <a:solidFill>
                  <a:srgbClr val="FFFFFF"/>
                </a:solidFill>
                <a:effectLst>
                  <a:outerShdw blurRad="2921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Michelson </a:t>
            </a:r>
            <a:r>
              <a:rPr lang="en-GB" sz="1300" b="1" dirty="0" smtClean="0">
                <a:solidFill>
                  <a:srgbClr val="FFFFFF"/>
                </a:solidFill>
                <a:effectLst>
                  <a:outerShdw blurRad="2921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Hall</a:t>
            </a:r>
            <a:endParaRPr lang="en-GB" sz="1300" b="1" dirty="0">
              <a:solidFill>
                <a:srgbClr val="FFFFFF"/>
              </a:solidFill>
              <a:effectLst>
                <a:outerShdw blurRad="292100" sx="112000" sy="112000" algn="ctr" rotWithShape="0">
                  <a:prstClr val="black"/>
                </a:outerShdw>
              </a:effectLst>
              <a:latin typeface="Verdana" pitchFamily="34" charset="0"/>
            </a:endParaRPr>
          </a:p>
          <a:p>
            <a:pPr algn="ctr" eaLnBrk="1" hangingPunct="1">
              <a:buClr>
                <a:srgbClr val="FFFFFF"/>
              </a:buClr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3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4" name="AutoShape 25"/>
          <p:cNvSpPr>
            <a:spLocks noChangeArrowheads="1"/>
          </p:cNvSpPr>
          <p:nvPr/>
        </p:nvSpPr>
        <p:spPr bwMode="auto">
          <a:xfrm>
            <a:off x="688804" y="2277181"/>
            <a:ext cx="1218900" cy="294569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 b="1" dirty="0" err="1">
                <a:solidFill>
                  <a:srgbClr val="FFFFFF"/>
                </a:solidFill>
                <a:latin typeface="Verdana" pitchFamily="34" charset="0"/>
              </a:rPr>
              <a:t>Süring</a:t>
            </a:r>
            <a:r>
              <a:rPr lang="en-GB" sz="13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GB" sz="1300" b="1" dirty="0" smtClean="0">
                <a:solidFill>
                  <a:srgbClr val="FFFFFF"/>
                </a:solidFill>
                <a:latin typeface="Verdana" pitchFamily="34" charset="0"/>
              </a:rPr>
              <a:t>Hall</a:t>
            </a:r>
            <a:endParaRPr lang="en-GB" sz="13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5" name="AutoShape 26"/>
          <p:cNvSpPr>
            <a:spLocks noChangeArrowheads="1"/>
          </p:cNvSpPr>
          <p:nvPr/>
        </p:nvSpPr>
        <p:spPr bwMode="auto">
          <a:xfrm>
            <a:off x="7812360" y="3365694"/>
            <a:ext cx="848607" cy="294569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 b="1" dirty="0">
                <a:solidFill>
                  <a:srgbClr val="FFFFFF"/>
                </a:solidFill>
                <a:effectLst>
                  <a:outerShdw blurRad="2794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Library</a:t>
            </a:r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7596336" y="2998740"/>
            <a:ext cx="541120" cy="294381"/>
            <a:chOff x="4515" y="2344"/>
            <a:chExt cx="412" cy="298"/>
          </a:xfrm>
        </p:grpSpPr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4551" y="2344"/>
              <a:ext cx="340" cy="183"/>
            </a:xfrm>
            <a:prstGeom prst="roundRect">
              <a:avLst>
                <a:gd name="adj" fmla="val 546"/>
              </a:avLst>
            </a:prstGeom>
            <a:solidFill>
              <a:srgbClr val="B9F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AutoShape 29"/>
            <p:cNvSpPr>
              <a:spLocks noChangeArrowheads="1"/>
            </p:cNvSpPr>
            <p:nvPr/>
          </p:nvSpPr>
          <p:spPr bwMode="auto">
            <a:xfrm>
              <a:off x="4515" y="2344"/>
              <a:ext cx="412" cy="298"/>
            </a:xfrm>
            <a:prstGeom prst="roundRect">
              <a:avLst>
                <a:gd name="adj" fmla="val 546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>
              <a:outerShdw blurRad="203200" sx="102000" sy="102000" algn="ctr" rotWithShape="0">
                <a:prstClr val="black"/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 b="1" dirty="0">
                  <a:solidFill>
                    <a:srgbClr val="000000"/>
                  </a:solidFill>
                  <a:latin typeface="Verdana" pitchFamily="34" charset="0"/>
                </a:rPr>
                <a:t>GFZ</a:t>
              </a:r>
            </a:p>
          </p:txBody>
        </p:sp>
      </p:grpSp>
      <p:pic>
        <p:nvPicPr>
          <p:cNvPr id="17" name="Picture 30" descr="hau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16" y="1120386"/>
            <a:ext cx="1752600" cy="121324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32"/>
          <p:cNvSpPr>
            <a:spLocks noChangeArrowheads="1"/>
          </p:cNvSpPr>
          <p:nvPr/>
        </p:nvSpPr>
        <p:spPr bwMode="auto">
          <a:xfrm rot="9900000">
            <a:off x="5013768" y="2277163"/>
            <a:ext cx="1511300" cy="100726"/>
          </a:xfrm>
          <a:prstGeom prst="rightArrow">
            <a:avLst>
              <a:gd name="adj1" fmla="val 50000"/>
              <a:gd name="adj2" fmla="val 33055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33"/>
          <p:cNvSpPr>
            <a:spLocks noChangeArrowheads="1"/>
          </p:cNvSpPr>
          <p:nvPr/>
        </p:nvSpPr>
        <p:spPr bwMode="auto">
          <a:xfrm>
            <a:off x="5364108" y="4227934"/>
            <a:ext cx="3528372" cy="70788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tx1">
                <a:alpha val="69000"/>
              </a:schemeClr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000000"/>
                </a:solidFill>
                <a:latin typeface="Calibri"/>
              </a:rPr>
              <a:t>AIP </a:t>
            </a:r>
            <a:r>
              <a:rPr lang="en-GB" sz="1000" b="1" dirty="0" smtClean="0">
                <a:solidFill>
                  <a:srgbClr val="000000"/>
                </a:solidFill>
                <a:latin typeface="Calibri"/>
              </a:rPr>
              <a:t>  -  Astrophysical </a:t>
            </a:r>
            <a:r>
              <a:rPr lang="en-GB" sz="1000" b="1" dirty="0">
                <a:solidFill>
                  <a:srgbClr val="000000"/>
                </a:solidFill>
                <a:latin typeface="Calibri"/>
              </a:rPr>
              <a:t>Institute Potsdam</a:t>
            </a:r>
          </a:p>
          <a:p>
            <a:r>
              <a:rPr lang="en-GB" sz="1000" b="1" dirty="0" smtClean="0">
                <a:solidFill>
                  <a:srgbClr val="000000"/>
                </a:solidFill>
                <a:latin typeface="Calibri"/>
              </a:rPr>
              <a:t>AWI </a:t>
            </a:r>
            <a:r>
              <a:rPr lang="en-GB" sz="1000" b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GB" sz="1000" b="1" dirty="0" smtClean="0">
                <a:solidFill>
                  <a:srgbClr val="000000"/>
                </a:solidFill>
                <a:latin typeface="Calibri"/>
              </a:rPr>
              <a:t> Alfred-Wegener-Institute </a:t>
            </a:r>
            <a:r>
              <a:rPr lang="en-GB" sz="1000" b="1" dirty="0">
                <a:solidFill>
                  <a:srgbClr val="000000"/>
                </a:solidFill>
                <a:latin typeface="Calibri"/>
              </a:rPr>
              <a:t>for Polar- and Marine </a:t>
            </a:r>
            <a:r>
              <a:rPr lang="en-GB" sz="1000" b="1" dirty="0" smtClean="0">
                <a:solidFill>
                  <a:srgbClr val="000000"/>
                </a:solidFill>
                <a:latin typeface="Calibri"/>
              </a:rPr>
              <a:t>Research</a:t>
            </a:r>
          </a:p>
          <a:p>
            <a:r>
              <a:rPr lang="en-GB" sz="1000" b="1" dirty="0" smtClean="0">
                <a:solidFill>
                  <a:srgbClr val="000000"/>
                </a:solidFill>
                <a:latin typeface="Calibri"/>
              </a:rPr>
              <a:t>GFZ  -  German </a:t>
            </a:r>
            <a:r>
              <a:rPr lang="en-GB" sz="1000" b="1" dirty="0">
                <a:solidFill>
                  <a:srgbClr val="000000"/>
                </a:solidFill>
                <a:latin typeface="Calibri"/>
              </a:rPr>
              <a:t>Research Centre for Geosciences</a:t>
            </a:r>
          </a:p>
          <a:p>
            <a:r>
              <a:rPr lang="en-GB" sz="1000" b="1" dirty="0">
                <a:solidFill>
                  <a:srgbClr val="000000"/>
                </a:solidFill>
                <a:latin typeface="Calibri"/>
              </a:rPr>
              <a:t>PIK </a:t>
            </a:r>
            <a:r>
              <a:rPr lang="en-GB" sz="1000" b="1" dirty="0" smtClean="0">
                <a:solidFill>
                  <a:srgbClr val="000000"/>
                </a:solidFill>
                <a:latin typeface="Calibri"/>
              </a:rPr>
              <a:t>  -  Potsdam </a:t>
            </a:r>
            <a:r>
              <a:rPr lang="en-GB" sz="1000" b="1" dirty="0">
                <a:solidFill>
                  <a:srgbClr val="000000"/>
                </a:solidFill>
                <a:latin typeface="Calibri"/>
              </a:rPr>
              <a:t>Institute for Climate Impact Research</a:t>
            </a: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4942124" y="3789801"/>
            <a:ext cx="524988" cy="294117"/>
            <a:chOff x="3526" y="1144"/>
            <a:chExt cx="401" cy="298"/>
          </a:xfrm>
        </p:grpSpPr>
        <p:sp>
          <p:nvSpPr>
            <p:cNvPr id="24" name="AutoShape 35"/>
            <p:cNvSpPr>
              <a:spLocks noChangeArrowheads="1"/>
            </p:cNvSpPr>
            <p:nvPr/>
          </p:nvSpPr>
          <p:spPr bwMode="auto">
            <a:xfrm>
              <a:off x="3542" y="1144"/>
              <a:ext cx="371" cy="183"/>
            </a:xfrm>
            <a:prstGeom prst="roundRect">
              <a:avLst>
                <a:gd name="adj" fmla="val 546"/>
              </a:avLst>
            </a:prstGeom>
            <a:solidFill>
              <a:srgbClr val="B9F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AutoShape 36"/>
            <p:cNvSpPr>
              <a:spLocks noChangeArrowheads="1"/>
            </p:cNvSpPr>
            <p:nvPr/>
          </p:nvSpPr>
          <p:spPr bwMode="auto">
            <a:xfrm>
              <a:off x="3526" y="1144"/>
              <a:ext cx="401" cy="298"/>
            </a:xfrm>
            <a:prstGeom prst="roundRect">
              <a:avLst>
                <a:gd name="adj" fmla="val 546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>
              <a:outerShdw blurRad="203200" sx="102000" sy="102000" algn="ctr" rotWithShape="0">
                <a:prstClr val="black"/>
              </a:outerShdw>
            </a:effectLst>
          </p:spPr>
          <p:txBody>
            <a:bodyPr wrap="none" lIns="90000" tIns="46800" rIns="90000" bIns="46800">
              <a:spAutoFit/>
            </a:bodyPr>
            <a:lstStyle/>
            <a:p>
              <a:pPr algn="ctr" eaLnBrk="1" hangingPunct="1">
                <a:buClr>
                  <a:srgbClr val="000000"/>
                </a:buClr>
                <a:buSzPct val="100000"/>
                <a:buFont typeface="Verdana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 b="1">
                  <a:solidFill>
                    <a:srgbClr val="000000"/>
                  </a:solidFill>
                  <a:latin typeface="Verdana" pitchFamily="34" charset="0"/>
                </a:rPr>
                <a:t>AIP</a:t>
              </a:r>
            </a:p>
          </p:txBody>
        </p:sp>
      </p:grp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32338" y="4149389"/>
            <a:ext cx="1303358" cy="294569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buClr>
                <a:srgbClr val="FFFFFF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 b="1" dirty="0" smtClean="0">
                <a:solidFill>
                  <a:srgbClr val="FFFFFF"/>
                </a:solidFill>
                <a:effectLst>
                  <a:outerShdw blurRad="292100" sx="112000" sy="112000" algn="ctr" rotWithShape="0">
                    <a:prstClr val="black"/>
                  </a:outerShdw>
                </a:effectLst>
                <a:latin typeface="Verdana" pitchFamily="34" charset="0"/>
              </a:rPr>
              <a:t>“Trefoil”</a:t>
            </a:r>
          </a:p>
        </p:txBody>
      </p:sp>
      <p:sp>
        <p:nvSpPr>
          <p:cNvPr id="37" name="AutoShape 17"/>
          <p:cNvSpPr>
            <a:spLocks noChangeArrowheads="1"/>
          </p:cNvSpPr>
          <p:nvPr/>
        </p:nvSpPr>
        <p:spPr bwMode="auto">
          <a:xfrm>
            <a:off x="776809" y="3789349"/>
            <a:ext cx="523198" cy="294569"/>
          </a:xfrm>
          <a:prstGeom prst="roundRect">
            <a:avLst>
              <a:gd name="adj" fmla="val 546"/>
            </a:avLst>
          </a:prstGeom>
          <a:solidFill>
            <a:srgbClr val="FF9900"/>
          </a:solidFill>
          <a:ln w="9525">
            <a:solidFill>
              <a:srgbClr val="5C2100"/>
            </a:solidFill>
            <a:round/>
            <a:headEnd/>
            <a:tailEnd/>
          </a:ln>
          <a:effectLst>
            <a:outerShdw blurRad="203200" sx="102000" sy="102000" algn="ctr" rotWithShape="0">
              <a:prstClr val="black"/>
            </a:outerShdw>
          </a:effectLst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 b="1" dirty="0">
                <a:solidFill>
                  <a:srgbClr val="000000"/>
                </a:solidFill>
                <a:latin typeface="Verdana" pitchFamily="34" charset="0"/>
              </a:rPr>
              <a:t>PIK</a:t>
            </a: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1152000" y="141481"/>
            <a:ext cx="6804000" cy="4214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b="1" cap="small" dirty="0" err="1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PIK‘s</a:t>
            </a:r>
            <a:r>
              <a:rPr lang="de-DE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 </a:t>
            </a:r>
            <a:r>
              <a:rPr lang="de-DE" sz="2400" b="1" cap="small" dirty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L</a:t>
            </a:r>
            <a:r>
              <a:rPr lang="de-DE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ocation – The Telegraph Hill</a:t>
            </a:r>
            <a:endParaRPr lang="en-US" sz="2400" b="1" cap="small" dirty="0">
              <a:solidFill>
                <a:srgbClr val="009AD0"/>
              </a:solidFill>
              <a:latin typeface="+mj-lt"/>
              <a:ea typeface="Arial Unicode MS" panose="020B0604020202020204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41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88" y="2800350"/>
            <a:ext cx="1985412" cy="22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2" y="628653"/>
            <a:ext cx="4651781" cy="196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035">
            <a:off x="6347350" y="2508231"/>
            <a:ext cx="2736667" cy="981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650"/>
            <a:ext cx="3733800" cy="168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8221" y="4951110"/>
            <a:ext cx="8867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WBGU 2007</a:t>
            </a:r>
            <a:endParaRPr lang="de-DE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7061">
            <a:off x="5151494" y="3252432"/>
            <a:ext cx="3909442" cy="852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518">
            <a:off x="5706353" y="3933350"/>
            <a:ext cx="2992943" cy="1030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391431"/>
            <a:ext cx="3305883" cy="2559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281">
            <a:off x="-3799" y="3190016"/>
            <a:ext cx="3610304" cy="5235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95288" y="51470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/>
              <a:t>First the </a:t>
            </a:r>
            <a:r>
              <a:rPr lang="en-US" kern="0" dirty="0" smtClean="0"/>
              <a:t>Drought</a:t>
            </a:r>
            <a:r>
              <a:rPr lang="en-US" kern="0" dirty="0"/>
              <a:t>, then the </a:t>
            </a:r>
            <a:r>
              <a:rPr lang="en-US" kern="0" dirty="0" smtClean="0"/>
              <a:t>Civil War</a:t>
            </a:r>
            <a:r>
              <a:rPr lang="en-US" kern="0" dirty="0"/>
              <a:t>.</a:t>
            </a:r>
            <a:endParaRPr lang="de-DE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2555776" y="1914386"/>
            <a:ext cx="129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Syrien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9357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Distribution of natural disasters in 2017</a:t>
            </a:r>
            <a:endParaRPr lang="en-US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/>
          <a:stretch/>
        </p:blipFill>
        <p:spPr bwMode="auto">
          <a:xfrm>
            <a:off x="0" y="821568"/>
            <a:ext cx="9144000" cy="387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feld 68"/>
          <p:cNvSpPr txBox="1"/>
          <p:nvPr/>
        </p:nvSpPr>
        <p:spPr>
          <a:xfrm>
            <a:off x="323528" y="4155926"/>
            <a:ext cx="1512168" cy="707886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latin typeface="Calibri"/>
              </a:rPr>
              <a:t>Total </a:t>
            </a:r>
            <a:r>
              <a:rPr lang="de-DE" sz="2000" b="1" dirty="0" err="1" smtClean="0">
                <a:solidFill>
                  <a:srgbClr val="000000"/>
                </a:solidFill>
                <a:latin typeface="Calibri"/>
              </a:rPr>
              <a:t>losses</a:t>
            </a:r>
            <a:r>
              <a:rPr lang="de-DE" sz="2000" b="1" dirty="0" smtClean="0">
                <a:solidFill>
                  <a:srgbClr val="000000"/>
                </a:solidFill>
                <a:latin typeface="Calibri"/>
              </a:rPr>
              <a:t>: </a:t>
            </a:r>
          </a:p>
          <a:p>
            <a:pPr eaLnBrk="0" hangingPunct="0"/>
            <a:r>
              <a:rPr lang="de-DE" sz="2000" b="1" dirty="0" smtClean="0">
                <a:solidFill>
                  <a:srgbClr val="000000"/>
                </a:solidFill>
                <a:latin typeface="Calibri"/>
              </a:rPr>
              <a:t>US$ 330bn</a:t>
            </a:r>
            <a:endParaRPr lang="de-DE" sz="20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Textfeld 68"/>
          <p:cNvSpPr txBox="1"/>
          <p:nvPr/>
        </p:nvSpPr>
        <p:spPr>
          <a:xfrm>
            <a:off x="6391580" y="4725264"/>
            <a:ext cx="275242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eaLnBrk="0" hangingPunct="0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Source: Munich Re, NatCatSERVICE,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2018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4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Chain Risks in a Connected World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843558"/>
            <a:ext cx="9124179" cy="398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400"/>
            <a:ext cx="9123826" cy="398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1520" y="4443958"/>
            <a:ext cx="1792351" cy="276999"/>
            <a:chOff x="251520" y="4443958"/>
            <a:chExt cx="1792351" cy="276999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251520" y="4587974"/>
              <a:ext cx="216024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421824" y="4443958"/>
              <a:ext cx="1622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505050"/>
                  </a:solidFill>
                  <a:latin typeface="Calibri" pitchFamily="34" charset="0"/>
                </a:rPr>
                <a:t>Global Economic Flows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724128" y="4520902"/>
            <a:ext cx="2626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505050"/>
                </a:solidFill>
                <a:latin typeface="Calibri" pitchFamily="34" charset="0"/>
              </a:rPr>
              <a:t>ource: www.zeean.net</a:t>
            </a:r>
          </a:p>
        </p:txBody>
      </p:sp>
    </p:spTree>
    <p:extLst>
      <p:ext uri="{BB962C8B-B14F-4D97-AF65-F5344CB8AC3E}">
        <p14:creationId xmlns:p14="http://schemas.microsoft.com/office/powerpoint/2010/main" val="18193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400"/>
            <a:ext cx="9123826" cy="398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68" y="555526"/>
            <a:ext cx="3311886" cy="24842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57289" y="2643758"/>
            <a:ext cx="2092239" cy="33855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</a:rPr>
              <a:t>Floods, Thailand, 2011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84520" y="543534"/>
            <a:ext cx="3540363" cy="2093978"/>
            <a:chOff x="5684520" y="543534"/>
            <a:chExt cx="3540363" cy="2093978"/>
          </a:xfrm>
        </p:grpSpPr>
        <p:pic>
          <p:nvPicPr>
            <p:cNvPr id="7" name="Picture 11" descr="http://cdn.thedailybeast.com/content/dailybeast/articles/2012/07/21/does-global-warming-cause-severe-weather-global-weirdness-excerpt/jcr:content/image.img.2000.jpg/1344273867735.cache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28" b="9470"/>
            <a:stretch>
              <a:fillRect/>
            </a:stretch>
          </p:blipFill>
          <p:spPr bwMode="auto">
            <a:xfrm>
              <a:off x="5684520" y="543534"/>
              <a:ext cx="3439307" cy="2091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686029" y="2298958"/>
              <a:ext cx="3538854" cy="338554"/>
            </a:xfrm>
            <a:prstGeom prst="rect">
              <a:avLst/>
            </a:prstGeom>
            <a:solidFill>
              <a:schemeClr val="tx1">
                <a:alpha val="5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Drought in Russia, Ukraine, China, 2010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64288" y="444395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00270" y="2643758"/>
            <a:ext cx="1997663" cy="2088232"/>
            <a:chOff x="6800270" y="2643758"/>
            <a:chExt cx="1997663" cy="208823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3075806"/>
              <a:ext cx="1827062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00270" y="4393436"/>
              <a:ext cx="19976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</a:rPr>
                <a:t>Increase in crop price</a:t>
              </a:r>
            </a:p>
          </p:txBody>
        </p:sp>
        <p:sp>
          <p:nvSpPr>
            <p:cNvPr id="8" name="Down Arrow 7"/>
            <p:cNvSpPr/>
            <p:nvPr/>
          </p:nvSpPr>
          <p:spPr bwMode="auto">
            <a:xfrm>
              <a:off x="7498621" y="2643758"/>
              <a:ext cx="429431" cy="432048"/>
            </a:xfrm>
            <a:prstGeom prst="down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48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66565" y="3041722"/>
            <a:ext cx="4237683" cy="2061356"/>
            <a:chOff x="2566565" y="3041722"/>
            <a:chExt cx="4237683" cy="206135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565" y="3041722"/>
              <a:ext cx="3661619" cy="206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577766" y="4764524"/>
              <a:ext cx="1696426" cy="338554"/>
            </a:xfrm>
            <a:prstGeom prst="rect">
              <a:avLst/>
            </a:prstGeom>
            <a:solidFill>
              <a:schemeClr val="tx1">
                <a:alpha val="4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Arab Spring, 2011</a:t>
              </a:r>
            </a:p>
          </p:txBody>
        </p:sp>
        <p:sp>
          <p:nvSpPr>
            <p:cNvPr id="9" name="Right Arrow 8"/>
            <p:cNvSpPr/>
            <p:nvPr/>
          </p:nvSpPr>
          <p:spPr bwMode="auto">
            <a:xfrm flipH="1">
              <a:off x="6228184" y="3723878"/>
              <a:ext cx="576064" cy="432048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48" charset="-12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17254" y="816122"/>
            <a:ext cx="1838429" cy="1246632"/>
            <a:chOff x="3317254" y="816122"/>
            <a:chExt cx="1838429" cy="1246632"/>
          </a:xfrm>
        </p:grpSpPr>
        <p:grpSp>
          <p:nvGrpSpPr>
            <p:cNvPr id="12" name="Group 11"/>
            <p:cNvGrpSpPr/>
            <p:nvPr/>
          </p:nvGrpSpPr>
          <p:grpSpPr>
            <a:xfrm>
              <a:off x="3410123" y="816122"/>
              <a:ext cx="1745560" cy="1246632"/>
              <a:chOff x="3410123" y="816122"/>
              <a:chExt cx="1745560" cy="1246632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0123" y="842400"/>
                <a:ext cx="1665933" cy="1220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286984" y="816122"/>
                <a:ext cx="8686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latin typeface="Calibri" pitchFamily="34" charset="0"/>
                  </a:rPr>
                  <a:t>Preis</a:t>
                </a:r>
                <a:r>
                  <a:rPr lang="en-US" sz="1200" b="1" dirty="0" smtClean="0">
                    <a:latin typeface="Calibri" pitchFamily="34" charset="0"/>
                  </a:rPr>
                  <a:t> +20%</a:t>
                </a:r>
              </a:p>
            </p:txBody>
          </p:sp>
        </p:grpSp>
        <p:sp>
          <p:nvSpPr>
            <p:cNvPr id="2" name="Right Arrow 1"/>
            <p:cNvSpPr/>
            <p:nvPr/>
          </p:nvSpPr>
          <p:spPr bwMode="auto">
            <a:xfrm>
              <a:off x="3317254" y="1702508"/>
              <a:ext cx="453912" cy="36004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48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1520" y="4443958"/>
            <a:ext cx="1792351" cy="276999"/>
            <a:chOff x="251520" y="4443958"/>
            <a:chExt cx="1792351" cy="276999"/>
          </a:xfrm>
        </p:grpSpPr>
        <p:cxnSp>
          <p:nvCxnSpPr>
            <p:cNvPr id="24" name="Straight Connector 23"/>
            <p:cNvCxnSpPr/>
            <p:nvPr/>
          </p:nvCxnSpPr>
          <p:spPr bwMode="auto">
            <a:xfrm>
              <a:off x="251520" y="4587974"/>
              <a:ext cx="216024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Box 24"/>
            <p:cNvSpPr txBox="1"/>
            <p:nvPr/>
          </p:nvSpPr>
          <p:spPr>
            <a:xfrm>
              <a:off x="421824" y="4443958"/>
              <a:ext cx="1622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505050"/>
                  </a:solidFill>
                  <a:latin typeface="Calibri" pitchFamily="34" charset="0"/>
                </a:rPr>
                <a:t>Global Economic Flows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72200" y="3219822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95288" y="51470"/>
            <a:ext cx="8424862" cy="474663"/>
          </a:xfrm>
        </p:spPr>
        <p:txBody>
          <a:bodyPr/>
          <a:lstStyle/>
          <a:p>
            <a:r>
              <a:rPr lang="en-US" dirty="0" smtClean="0"/>
              <a:t>Supply Chain Risks in a Connected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3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"/>
          <a:stretch/>
        </p:blipFill>
        <p:spPr bwMode="auto">
          <a:xfrm>
            <a:off x="358300" y="212786"/>
            <a:ext cx="3997676" cy="4591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987574"/>
            <a:ext cx="4176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rgbClr val="505050"/>
                </a:solidFill>
                <a:latin typeface="Calibri" pitchFamily="34" charset="0"/>
              </a:rPr>
              <a:t>Current risk management strategies from companies: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505050"/>
                </a:solidFill>
                <a:latin typeface="Calibri" pitchFamily="34" charset="0"/>
              </a:rPr>
              <a:t>u</a:t>
            </a:r>
            <a:r>
              <a:rPr lang="en-US" sz="1600" dirty="0" smtClean="0">
                <a:solidFill>
                  <a:srgbClr val="505050"/>
                </a:solidFill>
                <a:latin typeface="Calibri" pitchFamily="34" charset="0"/>
              </a:rPr>
              <a:t>nderestimate the magnitude of the costs of physical climate change risks;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505050"/>
                </a:solidFill>
                <a:latin typeface="Calibri" pitchFamily="34" charset="0"/>
              </a:rPr>
              <a:t>d</a:t>
            </a:r>
            <a:r>
              <a:rPr lang="en-US" sz="1600" dirty="0" smtClean="0">
                <a:solidFill>
                  <a:srgbClr val="505050"/>
                </a:solidFill>
                <a:latin typeface="Calibri" pitchFamily="34" charset="0"/>
              </a:rPr>
              <a:t>o not consider risks beyond their direct operations;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505050"/>
                </a:solidFill>
                <a:latin typeface="Calibri" pitchFamily="34" charset="0"/>
              </a:rPr>
              <a:t>g</a:t>
            </a:r>
            <a:r>
              <a:rPr lang="en-US" sz="1600" dirty="0" smtClean="0">
                <a:solidFill>
                  <a:srgbClr val="505050"/>
                </a:solidFill>
                <a:latin typeface="Calibri" pitchFamily="34" charset="0"/>
              </a:rPr>
              <a:t>enerally do not report the costs of adaptation;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505050"/>
                </a:solidFill>
                <a:latin typeface="Calibri" pitchFamily="34" charset="0"/>
              </a:rPr>
              <a:t>l</a:t>
            </a:r>
            <a:r>
              <a:rPr lang="en-US" sz="1600" dirty="0" smtClean="0">
                <a:solidFill>
                  <a:srgbClr val="505050"/>
                </a:solidFill>
                <a:latin typeface="Calibri" pitchFamily="34" charset="0"/>
              </a:rPr>
              <a:t>ack an appreciation for the nonlinearity of climate risks and the potential radical action that implies.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8106" y="483518"/>
            <a:ext cx="157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cap="small" dirty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500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fossil fuel divestment has doubled in just over a year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4773800"/>
            <a:ext cx="2489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505050"/>
                </a:solidFill>
                <a:latin typeface="Calibri" pitchFamily="34" charset="0"/>
              </a:rPr>
              <a:t>Source: Sustainable </a:t>
            </a:r>
            <a:r>
              <a:rPr lang="en-US" sz="1000" dirty="0">
                <a:solidFill>
                  <a:srgbClr val="505050"/>
                </a:solidFill>
                <a:latin typeface="Calibri" pitchFamily="34" charset="0"/>
              </a:rPr>
              <a:t>Energy for All (</a:t>
            </a:r>
            <a:r>
              <a:rPr lang="en-US" sz="1000" dirty="0" err="1">
                <a:solidFill>
                  <a:srgbClr val="505050"/>
                </a:solidFill>
                <a:latin typeface="Calibri" pitchFamily="34" charset="0"/>
              </a:rPr>
              <a:t>SEforALL</a:t>
            </a:r>
            <a:r>
              <a:rPr lang="en-US" sz="1000" dirty="0">
                <a:solidFill>
                  <a:srgbClr val="505050"/>
                </a:solidFill>
                <a:latin typeface="Calibri" pitchFamily="34" charset="0"/>
              </a:rPr>
              <a:t>)</a:t>
            </a:r>
            <a:endParaRPr lang="en-US" sz="10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3" name="AutoShape 2" descr="Ähnliches Foto"/>
          <p:cNvSpPr>
            <a:spLocks noChangeAspect="1" noChangeArrowheads="1"/>
          </p:cNvSpPr>
          <p:nvPr/>
        </p:nvSpPr>
        <p:spPr bwMode="auto">
          <a:xfrm>
            <a:off x="155575" y="-2392363"/>
            <a:ext cx="9496425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Ähnliches Foto"/>
          <p:cNvSpPr>
            <a:spLocks noChangeAspect="1" noChangeArrowheads="1"/>
          </p:cNvSpPr>
          <p:nvPr/>
        </p:nvSpPr>
        <p:spPr bwMode="auto">
          <a:xfrm>
            <a:off x="307975" y="-2239963"/>
            <a:ext cx="9496425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Ähnliches Foto"/>
          <p:cNvSpPr>
            <a:spLocks noChangeAspect="1" noChangeArrowheads="1"/>
          </p:cNvSpPr>
          <p:nvPr/>
        </p:nvSpPr>
        <p:spPr bwMode="auto">
          <a:xfrm>
            <a:off x="460375" y="-2087563"/>
            <a:ext cx="9496425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4" name="Picture 8" descr="Div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97" y="627534"/>
            <a:ext cx="717558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4003199"/>
            <a:ext cx="7175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05050"/>
                </a:solidFill>
                <a:latin typeface="Calibri" pitchFamily="34" charset="0"/>
              </a:rPr>
              <a:t>Institutions and individuals controlling just under </a:t>
            </a:r>
            <a:r>
              <a:rPr lang="en-US" sz="1600" b="1" dirty="0">
                <a:solidFill>
                  <a:srgbClr val="505050"/>
                </a:solidFill>
                <a:latin typeface="Calibri" pitchFamily="34" charset="0"/>
              </a:rPr>
              <a:t>$5.2 trillion</a:t>
            </a:r>
            <a:r>
              <a:rPr lang="en-US" sz="1600" dirty="0">
                <a:solidFill>
                  <a:srgbClr val="505050"/>
                </a:solidFill>
                <a:latin typeface="Calibri" pitchFamily="34" charset="0"/>
              </a:rPr>
              <a:t> in assets are now pledging to divest</a:t>
            </a:r>
            <a:r>
              <a:rPr lang="en-US" sz="1600" dirty="0" smtClean="0">
                <a:solidFill>
                  <a:srgbClr val="505050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54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584" y="766151"/>
            <a:ext cx="7272808" cy="418186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5288" y="51470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 smtClean="0"/>
              <a:t>Business Values at Risk due to Climate Change</a:t>
            </a:r>
            <a:endParaRPr lang="en-US" kern="0" dirty="0"/>
          </a:p>
        </p:txBody>
      </p:sp>
      <p:pic>
        <p:nvPicPr>
          <p:cNvPr id="8" name="Picture 14" descr="Carbon Del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70" y="4416071"/>
            <a:ext cx="2023022" cy="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home\jlehmann\Documents\Konferenz\2019-04_CGI\CG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0"/>
          <a:stretch/>
        </p:blipFill>
        <p:spPr bwMode="auto">
          <a:xfrm>
            <a:off x="611560" y="771550"/>
            <a:ext cx="7956596" cy="39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288" y="51470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 smtClean="0"/>
              <a:t>Calculating Climate </a:t>
            </a:r>
            <a:r>
              <a:rPr lang="en-US" kern="0" dirty="0" err="1" smtClean="0"/>
              <a:t>VaR</a:t>
            </a:r>
            <a:r>
              <a:rPr lang="en-US" kern="0" dirty="0" smtClean="0"/>
              <a:t>: Company Locations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307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2"/>
          <a:stretch/>
        </p:blipFill>
        <p:spPr bwMode="auto">
          <a:xfrm>
            <a:off x="323528" y="915566"/>
            <a:ext cx="8252707" cy="330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5816" y="4321536"/>
            <a:ext cx="2665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505050"/>
                </a:solidFill>
                <a:latin typeface="Calibri" pitchFamily="34" charset="0"/>
              </a:rPr>
              <a:t>Δ </a:t>
            </a:r>
            <a:r>
              <a:rPr lang="en-US" sz="2000" b="1" dirty="0">
                <a:solidFill>
                  <a:srgbClr val="505050"/>
                </a:solidFill>
                <a:latin typeface="Calibri" pitchFamily="34" charset="0"/>
              </a:rPr>
              <a:t>annual cost = $1.70M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5288" y="51470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/>
              <a:t>Danone Example: Change in Heat Risk until 2033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1547" y="4659982"/>
            <a:ext cx="6134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Total damage = Business Interruption + Asset Destruction</a:t>
            </a:r>
          </a:p>
        </p:txBody>
      </p:sp>
    </p:spTree>
    <p:extLst>
      <p:ext uri="{BB962C8B-B14F-4D97-AF65-F5344CB8AC3E}">
        <p14:creationId xmlns:p14="http://schemas.microsoft.com/office/powerpoint/2010/main" val="30054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71"/>
            <a:ext cx="8229600" cy="576064"/>
          </a:xfrm>
        </p:spPr>
        <p:txBody>
          <a:bodyPr/>
          <a:lstStyle/>
          <a:p>
            <a:r>
              <a:rPr lang="en-US" dirty="0"/>
              <a:t>Climate change is the </a:t>
            </a:r>
            <a:r>
              <a:rPr lang="en-US" dirty="0" smtClean="0"/>
              <a:t>Biggest Risk Facing our World in 2019</a:t>
            </a:r>
            <a:endParaRPr lang="en-US" dirty="0"/>
          </a:p>
        </p:txBody>
      </p:sp>
      <p:pic>
        <p:nvPicPr>
          <p:cNvPr id="2052" name="Picture 4" descr="http://www.acclimatise.uk.com/wp-content/uploads/2019/01/Screenshot-2019-01-17-at-10.53.16-1014x10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3"/>
          <a:stretch/>
        </p:blipFill>
        <p:spPr bwMode="auto">
          <a:xfrm>
            <a:off x="1403648" y="585554"/>
            <a:ext cx="4608512" cy="45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9662"/>
            <a:ext cx="1095027" cy="237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3851920" y="771550"/>
            <a:ext cx="1982708" cy="1472911"/>
          </a:xfrm>
          <a:prstGeom prst="rect">
            <a:avLst/>
          </a:prstGeom>
          <a:noFill/>
          <a:ln w="317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15753"/>
            <a:ext cx="2520280" cy="3572221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4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:\05_WIKO\Reporting\Sachberichte_Arbeitsordner\2015\weitere_oe\it_services\IBM_NeXtScale_Green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033" y="2625756"/>
            <a:ext cx="472142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V:\05_WIKO\Reporting\Sachberichte_Arbeitsordner\2015\weitere_oe\it_services\IBM_NeXtScale_Coolma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568" y="951570"/>
            <a:ext cx="3625888" cy="15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2632" y="756627"/>
            <a:ext cx="3561296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636  processors (CPU)</a:t>
            </a:r>
            <a:b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</a:b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(in total: 5088 processor cores) with scalar</a:t>
            </a:r>
            <a:b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</a:b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frequencies of up to 3.4 GHz,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altLang="de-DE" sz="14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de-DE" sz="1400" dirty="0" smtClean="0">
                <a:latin typeface="Calibri" panose="020F0502020204030204" pitchFamily="34" charset="0"/>
                <a:cs typeface="Calibri" pitchFamily="34" charset="0"/>
              </a:rPr>
              <a:t>20 </a:t>
            </a:r>
            <a:r>
              <a:rPr lang="en-US" altLang="de-DE" sz="1400" dirty="0">
                <a:latin typeface="Calibri" panose="020F0502020204030204" pitchFamily="34" charset="0"/>
                <a:cs typeface="Calibri" pitchFamily="34" charset="0"/>
              </a:rPr>
              <a:t>TB RAM in </a:t>
            </a:r>
            <a:r>
              <a:rPr lang="en-US" altLang="de-DE" sz="1400" dirty="0" smtClean="0">
                <a:latin typeface="Calibri" panose="020F0502020204030204" pitchFamily="34" charset="0"/>
                <a:cs typeface="Calibri" pitchFamily="34" charset="0"/>
              </a:rPr>
              <a:t>total,</a:t>
            </a:r>
            <a:endParaRPr lang="en-US" altLang="de-DE" sz="1400" dirty="0">
              <a:latin typeface="Calibri" panose="020F0502020204030204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de-DE" sz="14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a set of graphical coprocessors (GPU),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non-blocking </a:t>
            </a:r>
            <a:r>
              <a:rPr kumimoji="0" lang="en-US" alt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infiniband</a:t>
            </a: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 56Gbps high</a:t>
            </a:r>
            <a:b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</a:b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performance network,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direct water-cooled processors and</a:t>
            </a:r>
            <a:b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</a:br>
            <a:r>
              <a:rPr kumimoji="0" lang="en-US" alt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itchFamily="34" charset="0"/>
              </a:rPr>
              <a:t>memory, to heat office building(s)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endParaRPr kumimoji="0" lang="en-US" alt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itchFamily="34" charset="0"/>
            </a:endParaRP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itchFamily="34" charset="0"/>
              </a:rPr>
              <a:t>eight </a:t>
            </a:r>
            <a:r>
              <a:rPr lang="en-US" sz="1400" dirty="0">
                <a:latin typeface="Calibri" panose="020F0502020204030204" pitchFamily="34" charset="0"/>
                <a:cs typeface="Calibri" pitchFamily="34" charset="0"/>
              </a:rPr>
              <a:t>times performance / </a:t>
            </a:r>
            <a:r>
              <a:rPr lang="en-US" sz="1400" dirty="0" smtClean="0">
                <a:latin typeface="Calibri" panose="020F0502020204030204" pitchFamily="34" charset="0"/>
                <a:cs typeface="Calibri" pitchFamily="34" charset="0"/>
              </a:rPr>
              <a:t/>
            </a:r>
            <a:br>
              <a:rPr lang="en-US" sz="1400" dirty="0" smtClean="0">
                <a:latin typeface="Calibri" panose="020F0502020204030204" pitchFamily="34" charset="0"/>
                <a:cs typeface="Calibri" pitchFamily="34" charset="0"/>
              </a:rPr>
            </a:br>
            <a:r>
              <a:rPr lang="en-US" sz="1400" dirty="0" smtClean="0">
                <a:latin typeface="Calibri" panose="020F0502020204030204" pitchFamily="34" charset="0"/>
                <a:cs typeface="Calibri" pitchFamily="34" charset="0"/>
              </a:rPr>
              <a:t>capacity </a:t>
            </a:r>
            <a:r>
              <a:rPr lang="en-US" sz="1400" dirty="0">
                <a:latin typeface="Calibri" panose="020F0502020204030204" pitchFamily="34" charset="0"/>
                <a:cs typeface="Calibri" pitchFamily="34" charset="0"/>
              </a:rPr>
              <a:t>of previous </a:t>
            </a:r>
            <a:r>
              <a:rPr lang="en-US" sz="1400" dirty="0" smtClean="0">
                <a:latin typeface="Calibri" panose="020F0502020204030204" pitchFamily="34" charset="0"/>
                <a:cs typeface="Calibri" pitchFamily="34" charset="0"/>
              </a:rPr>
              <a:t>system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endParaRPr lang="en-US" sz="14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285750" lvl="0" indent="-285750" eaLnBrk="0" hangingPunct="0">
              <a:buFont typeface="Arial" pitchFamily="34" charset="0"/>
              <a:buChar char="•"/>
            </a:pPr>
            <a:r>
              <a:rPr lang="en-US" altLang="de-DE" sz="1400" dirty="0">
                <a:latin typeface="Calibri" panose="020F0502020204030204" pitchFamily="34" charset="0"/>
              </a:rPr>
              <a:t>extendible system design</a:t>
            </a:r>
          </a:p>
          <a:p>
            <a:pPr eaLnBrk="0" hangingPunct="0"/>
            <a:endParaRPr lang="en-US" altLang="de-DE" sz="1400" dirty="0"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Our</a:t>
            </a:r>
            <a:r>
              <a:rPr lang="de-DE" dirty="0" smtClean="0"/>
              <a:t> Super Computer</a:t>
            </a:r>
            <a:endParaRPr lang="de-DE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611560" y="3147814"/>
            <a:ext cx="2736304" cy="504056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99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1470"/>
            <a:ext cx="6840760" cy="40839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3819217"/>
            <a:ext cx="9144000" cy="13136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95" y="3881930"/>
            <a:ext cx="222636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505050"/>
                </a:solidFill>
              </a:rPr>
              <a:t>Limiting global warming </a:t>
            </a:r>
            <a:r>
              <a:rPr lang="en-US" sz="1400" b="1" dirty="0">
                <a:solidFill>
                  <a:srgbClr val="009AD0"/>
                </a:solidFill>
              </a:rPr>
              <a:t>“well below” 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009AD0"/>
                </a:solidFill>
              </a:rPr>
              <a:t>2 degrees Celsius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1856" y="3881930"/>
            <a:ext cx="2504660" cy="10284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9AD0"/>
                </a:solidFill>
              </a:rPr>
              <a:t>Net-zero emissions </a:t>
            </a:r>
            <a:r>
              <a:rPr lang="en-US" sz="1400" b="1" dirty="0">
                <a:solidFill>
                  <a:srgbClr val="505050"/>
                </a:solidFill>
              </a:rPr>
              <a:t>of greenhouse gases by mid-21st century</a:t>
            </a:r>
            <a:endParaRPr lang="de-DE" sz="1400" b="1" dirty="0">
              <a:solidFill>
                <a:srgbClr val="505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2067" y="3906696"/>
            <a:ext cx="2623930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505050"/>
                </a:solidFill>
              </a:rPr>
              <a:t>National emission targets regularly reviewed and </a:t>
            </a:r>
            <a:r>
              <a:rPr lang="en-US" sz="1400" b="1" dirty="0">
                <a:solidFill>
                  <a:srgbClr val="009AD0"/>
                </a:solidFill>
              </a:rPr>
              <a:t>tightened</a:t>
            </a:r>
            <a:endParaRPr lang="de-DE" sz="1400" b="1" dirty="0">
              <a:solidFill>
                <a:srgbClr val="009AD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33600" y="3819217"/>
            <a:ext cx="0" cy="13157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5800" y="3818570"/>
            <a:ext cx="0" cy="13157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10400" y="3819217"/>
            <a:ext cx="0" cy="13157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78004" y="3806934"/>
            <a:ext cx="2145114" cy="13515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b="1" dirty="0" err="1">
                <a:solidFill>
                  <a:srgbClr val="505050"/>
                </a:solidFill>
              </a:rPr>
              <a:t>Developed</a:t>
            </a:r>
            <a:r>
              <a:rPr lang="de-DE" sz="1400" b="1" dirty="0">
                <a:solidFill>
                  <a:srgbClr val="505050"/>
                </a:solidFill>
              </a:rPr>
              <a:t> countries </a:t>
            </a:r>
            <a:r>
              <a:rPr lang="de-DE" sz="1400" b="1" dirty="0" err="1">
                <a:solidFill>
                  <a:srgbClr val="505050"/>
                </a:solidFill>
              </a:rPr>
              <a:t>provide</a:t>
            </a:r>
            <a:r>
              <a:rPr lang="de-DE" sz="1400" b="1" dirty="0">
                <a:solidFill>
                  <a:srgbClr val="505050"/>
                </a:solidFill>
              </a:rPr>
              <a:t> </a:t>
            </a:r>
            <a:r>
              <a:rPr lang="de-DE" sz="1400" b="1" dirty="0">
                <a:solidFill>
                  <a:srgbClr val="009AD0"/>
                </a:solidFill>
              </a:rPr>
              <a:t>100 </a:t>
            </a:r>
            <a:r>
              <a:rPr lang="de-DE" sz="1400" b="1" dirty="0" err="1">
                <a:solidFill>
                  <a:srgbClr val="009AD0"/>
                </a:solidFill>
              </a:rPr>
              <a:t>billion</a:t>
            </a:r>
            <a:r>
              <a:rPr lang="de-DE" sz="1400" b="1" dirty="0">
                <a:solidFill>
                  <a:srgbClr val="009AD0"/>
                </a:solidFill>
              </a:rPr>
              <a:t> </a:t>
            </a:r>
            <a:r>
              <a:rPr lang="de-DE" sz="1400" b="1" dirty="0">
                <a:solidFill>
                  <a:srgbClr val="505050"/>
                </a:solidFill>
              </a:rPr>
              <a:t>USD per </a:t>
            </a:r>
            <a:r>
              <a:rPr lang="de-DE" sz="1400" b="1" dirty="0" err="1">
                <a:solidFill>
                  <a:srgbClr val="505050"/>
                </a:solidFill>
              </a:rPr>
              <a:t>year</a:t>
            </a:r>
            <a:r>
              <a:rPr lang="de-DE" sz="1400" b="1" dirty="0">
                <a:solidFill>
                  <a:srgbClr val="505050"/>
                </a:solidFill>
              </a:rPr>
              <a:t> </a:t>
            </a:r>
            <a:r>
              <a:rPr lang="de-DE" sz="1400" b="1" dirty="0" err="1">
                <a:solidFill>
                  <a:srgbClr val="505050"/>
                </a:solidFill>
              </a:rPr>
              <a:t>between</a:t>
            </a:r>
            <a:endParaRPr lang="de-DE" sz="1400" b="1" dirty="0">
              <a:solidFill>
                <a:srgbClr val="505050"/>
              </a:solidFill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400" b="1" dirty="0">
                <a:solidFill>
                  <a:srgbClr val="505050"/>
                </a:solidFill>
              </a:rPr>
              <a:t>2020-2025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117994" y="2097521"/>
            <a:ext cx="164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solidFill>
                  <a:prstClr val="black"/>
                </a:solidFill>
              </a:rPr>
              <a:t>Bildquelle: </a:t>
            </a:r>
            <a:r>
              <a:rPr lang="de-DE" sz="900" dirty="0">
                <a:solidFill>
                  <a:prstClr val="black"/>
                </a:solidFill>
              </a:rPr>
              <a:t>https://www.wmo.int/media</a:t>
            </a:r>
            <a:r>
              <a:rPr lang="de-DE" sz="900" dirty="0" smtClean="0">
                <a:solidFill>
                  <a:prstClr val="black"/>
                </a:solidFill>
              </a:rPr>
              <a:t>/</a:t>
            </a:r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3131840" y="-20538"/>
            <a:ext cx="3168352" cy="474663"/>
          </a:xfrm>
          <a:solidFill>
            <a:schemeClr val="bg1"/>
          </a:solidFill>
        </p:spPr>
        <p:txBody>
          <a:bodyPr/>
          <a:lstStyle/>
          <a:p>
            <a:r>
              <a:rPr lang="de-DE" dirty="0" smtClean="0"/>
              <a:t>The Paris Agreement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8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C</a:t>
            </a:r>
            <a:r>
              <a:rPr lang="en-US" dirty="0" smtClean="0"/>
              <a:t>ars </a:t>
            </a:r>
            <a:r>
              <a:rPr lang="en-US" dirty="0"/>
              <a:t>on the </a:t>
            </a:r>
            <a:r>
              <a:rPr lang="en-US" dirty="0" smtClean="0"/>
              <a:t>Rise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9542"/>
            <a:ext cx="4385332" cy="3685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515966"/>
            <a:ext cx="438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End of sale of cars with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combustion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engine planned by 2025</a:t>
            </a:r>
            <a:endParaRPr lang="en-US" sz="14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9542"/>
            <a:ext cx="4157636" cy="3685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4515966"/>
            <a:ext cx="3869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China's big cities hardly allow cars with combustion engines any more</a:t>
            </a:r>
            <a:endParaRPr lang="en-US" sz="14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Photovoltaics </a:t>
            </a:r>
            <a:r>
              <a:rPr lang="en-US" dirty="0" smtClean="0"/>
              <a:t>Spark Optimism</a:t>
            </a:r>
            <a:endParaRPr lang="en-US" dirty="0"/>
          </a:p>
        </p:txBody>
      </p:sp>
      <p:pic>
        <p:nvPicPr>
          <p:cNvPr id="8194" name="Picture 2" descr="https://pbs.twimg.com/media/D22jTpeUkAAU9Jf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" y="699542"/>
            <a:ext cx="4876923" cy="40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2615" y="4803998"/>
            <a:ext cx="2174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Source: Twitter @</a:t>
            </a:r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AukeHoekstra</a:t>
            </a:r>
            <a:endParaRPr lang="en-US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168152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Actual expansion of photovoltaics worldwide regularly exceeds 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predictions of </a:t>
            </a: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the International Energy 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Agency</a:t>
            </a:r>
          </a:p>
        </p:txBody>
      </p:sp>
    </p:spTree>
    <p:extLst>
      <p:ext uri="{BB962C8B-B14F-4D97-AF65-F5344CB8AC3E}">
        <p14:creationId xmlns:p14="http://schemas.microsoft.com/office/powerpoint/2010/main" val="93808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60D8B3-DEA2-4D4C-B834-6C815E82E7EA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Name, Forschungsbereich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Germany Reduces – But not Enough</a:t>
            </a:r>
            <a:endParaRPr lang="en-US" dirty="0"/>
          </a:p>
        </p:txBody>
      </p:sp>
      <p:sp>
        <p:nvSpPr>
          <p:cNvPr id="3" name="AutoShape 2" descr="https://www.volker-quaschning.de/grafiken/2019-01_Kohleausstieg/Kohleausstieg_lar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s://www.volker-quaschning.de/grafiken/2019-01_Kohleausstieg/Kohleausstieg_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2703"/>
            <a:ext cx="7463185" cy="432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3664064"/>
            <a:ext cx="309634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5050"/>
                </a:solidFill>
                <a:latin typeface="Calibri" pitchFamily="34" charset="0"/>
              </a:rPr>
              <a:t>300 million euro </a:t>
            </a:r>
            <a:r>
              <a:rPr lang="en-US" sz="2000" b="1" dirty="0" smtClean="0">
                <a:solidFill>
                  <a:srgbClr val="505050"/>
                </a:solidFill>
                <a:latin typeface="Calibri" pitchFamily="34" charset="0"/>
              </a:rPr>
              <a:t>CO2 fines </a:t>
            </a:r>
            <a:r>
              <a:rPr lang="en-US" sz="2000" b="1" dirty="0">
                <a:solidFill>
                  <a:srgbClr val="505050"/>
                </a:solidFill>
                <a:latin typeface="Calibri" pitchFamily="34" charset="0"/>
              </a:rPr>
              <a:t>planned for 2020-2022</a:t>
            </a:r>
            <a:endParaRPr lang="en-US" sz="2000" b="1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3518"/>
            <a:ext cx="7560840" cy="444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32040" y="4677984"/>
            <a:ext cx="421196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412" y="4803998"/>
            <a:ext cx="3456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Schellnhuber et al. , Nature </a:t>
            </a:r>
            <a:r>
              <a:rPr lang="de-D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Climate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Change, 2016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Tipping </a:t>
            </a:r>
            <a:r>
              <a:rPr lang="en-US" dirty="0"/>
              <a:t>Points Related to </a:t>
            </a:r>
            <a:r>
              <a:rPr lang="en-US" dirty="0" smtClean="0"/>
              <a:t>2°C-Guardrail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28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Guidelines are Picked up by Economy</a:t>
            </a:r>
            <a:endParaRPr lang="en-US" dirty="0"/>
          </a:p>
        </p:txBody>
      </p:sp>
      <p:pic>
        <p:nvPicPr>
          <p:cNvPr id="2050" name="Picture 2" descr="https://assets.weforum.org/editor/cKwnrxfQo7nThbfgtDw7H6DJRr88Kju3oyBcOGkHGX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1688"/>
            <a:ext cx="4127093" cy="231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912" y="3571731"/>
            <a:ext cx="365946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Encourage business to action</a:t>
            </a:r>
          </a:p>
          <a:p>
            <a:pPr marL="342900" indent="-342900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Begging governments to do more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795338"/>
            <a:ext cx="419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Open letter from business to world leaders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58" y="1445491"/>
            <a:ext cx="4540638" cy="12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92783" y="2925400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Align policies </a:t>
            </a: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and practices with the Paris Agreement 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commitments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Implement carbon pricing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Support climate-related financial disclosure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6779" y="76774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22 finance ministers join forces to raise climate ambition</a:t>
            </a:r>
          </a:p>
        </p:txBody>
      </p:sp>
    </p:spTree>
    <p:extLst>
      <p:ext uri="{BB962C8B-B14F-4D97-AF65-F5344CB8AC3E}">
        <p14:creationId xmlns:p14="http://schemas.microsoft.com/office/powerpoint/2010/main" val="31932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Worldwide </a:t>
            </a:r>
            <a:r>
              <a:rPr lang="en-US" dirty="0" smtClean="0"/>
              <a:t>Installed Wind Power is Booming</a:t>
            </a:r>
            <a:endParaRPr lang="en-US" dirty="0"/>
          </a:p>
        </p:txBody>
      </p:sp>
      <p:sp>
        <p:nvSpPr>
          <p:cNvPr id="3" name="AutoShape 2" descr="Weltweite installierte Windkraftleist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Weltweite installierte Windkraftleistu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5526"/>
            <a:ext cx="7200800" cy="43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844112"/>
            <a:ext cx="2356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Quelle</a:t>
            </a:r>
            <a:r>
              <a:rPr lang="en-US" sz="1200" dirty="0">
                <a:solidFill>
                  <a:srgbClr val="505050"/>
                </a:solidFill>
                <a:latin typeface="Calibri" pitchFamily="34" charset="0"/>
              </a:rPr>
              <a:t>: www.volker-quaschning.de</a:t>
            </a:r>
            <a:endParaRPr lang="en-US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Affected Facilities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9"/>
          </p:nvPr>
        </p:nvSpPr>
        <p:spPr>
          <a:xfrm>
            <a:off x="489407" y="960437"/>
            <a:ext cx="2861427" cy="3593978"/>
          </a:xfrm>
        </p:spPr>
        <p:txBody>
          <a:bodyPr/>
          <a:lstStyle/>
          <a:p>
            <a:r>
              <a:rPr lang="en-US" sz="1800" dirty="0"/>
              <a:t>Identify all locations that are threatened by coastal flooding </a:t>
            </a:r>
            <a:br>
              <a:rPr lang="en-US" sz="1800" dirty="0"/>
            </a:br>
            <a:r>
              <a:rPr lang="en-US" sz="1800" dirty="0"/>
              <a:t>(assume no protection)</a:t>
            </a:r>
          </a:p>
          <a:p>
            <a:r>
              <a:rPr lang="en-US" sz="1800" dirty="0"/>
              <a:t>16% of all MSCI ACWI enterprise facilities potentially threatened</a:t>
            </a:r>
            <a:endParaRPr lang="en-GB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04" y="928254"/>
            <a:ext cx="4848271" cy="3650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3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4588044" y="2750536"/>
            <a:ext cx="4248472" cy="1661993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4588044" y="915566"/>
            <a:ext cx="4248472" cy="1661993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194752" y="2750536"/>
            <a:ext cx="4248472" cy="1661993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94752" y="915566"/>
            <a:ext cx="4248472" cy="1661993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206106"/>
            <a:ext cx="8542336" cy="529828"/>
          </a:xfrm>
        </p:spPr>
        <p:txBody>
          <a:bodyPr/>
          <a:lstStyle/>
          <a:p>
            <a:r>
              <a:rPr lang="de-DE" dirty="0" err="1"/>
              <a:t>PIK‘s</a:t>
            </a:r>
            <a:r>
              <a:rPr lang="de-DE" dirty="0"/>
              <a:t> Research Departments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57B19D-2C52-4DE2-A937-D07A0CFE2A4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81167" y="953667"/>
            <a:ext cx="3528391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de-DE" sz="2000" b="1" dirty="0">
                <a:solidFill>
                  <a:srgbClr val="404040"/>
                </a:solidFill>
                <a:latin typeface="Calibri" pitchFamily="34" charset="0"/>
              </a:rPr>
              <a:t>Earth System Analysis: </a:t>
            </a:r>
            <a:br>
              <a:rPr lang="de-DE" sz="2000" b="1" dirty="0">
                <a:solidFill>
                  <a:srgbClr val="40404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404040"/>
                </a:solidFill>
                <a:latin typeface="Calibri" pitchFamily="34" charset="0"/>
              </a:rPr>
              <a:t>Oceans, Atmosphere and Biosphere in Past, </a:t>
            </a:r>
            <a:r>
              <a:rPr lang="en-US" sz="1800" dirty="0" smtClean="0">
                <a:solidFill>
                  <a:srgbClr val="404040"/>
                </a:solidFill>
                <a:latin typeface="Calibri" pitchFamily="34" charset="0"/>
              </a:rPr>
              <a:t>Present and Future</a:t>
            </a:r>
          </a:p>
          <a:p>
            <a:pPr eaLnBrk="0" hangingPunct="0"/>
            <a:r>
              <a:rPr lang="en-US" sz="1800" i="1" dirty="0" smtClean="0">
                <a:solidFill>
                  <a:srgbClr val="404040"/>
                </a:solidFill>
                <a:latin typeface="Calibri" pitchFamily="34" charset="0"/>
              </a:rPr>
              <a:t>Stefan </a:t>
            </a:r>
            <a:r>
              <a:rPr lang="en-US" sz="1800" i="1" dirty="0" err="1" smtClean="0">
                <a:solidFill>
                  <a:srgbClr val="404040"/>
                </a:solidFill>
                <a:latin typeface="Calibri" pitchFamily="34" charset="0"/>
              </a:rPr>
              <a:t>Rahmstorf</a:t>
            </a:r>
            <a:endParaRPr lang="en-US" sz="1800" i="1" dirty="0" smtClean="0">
              <a:solidFill>
                <a:srgbClr val="404040"/>
              </a:solidFill>
              <a:latin typeface="Calibri" pitchFamily="34" charset="0"/>
            </a:endParaRPr>
          </a:p>
          <a:p>
            <a:pPr eaLnBrk="0" hangingPunct="0"/>
            <a:r>
              <a:rPr lang="en-US" sz="1800" i="1" dirty="0" smtClean="0">
                <a:solidFill>
                  <a:srgbClr val="404040"/>
                </a:solidFill>
                <a:latin typeface="Calibri" pitchFamily="34" charset="0"/>
              </a:rPr>
              <a:t>Wolfgang </a:t>
            </a:r>
            <a:r>
              <a:rPr lang="en-US" sz="1800" i="1" dirty="0" err="1">
                <a:solidFill>
                  <a:srgbClr val="404040"/>
                </a:solidFill>
                <a:latin typeface="Calibri" pitchFamily="34" charset="0"/>
              </a:rPr>
              <a:t>Lucht</a:t>
            </a:r>
            <a:endParaRPr lang="de-DE" sz="1800" i="1" dirty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534114" y="953666"/>
            <a:ext cx="360988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000" b="1" dirty="0" err="1">
                <a:solidFill>
                  <a:srgbClr val="404040"/>
                </a:solidFill>
                <a:latin typeface="Calibri" pitchFamily="34" charset="0"/>
              </a:rPr>
              <a:t>Climate</a:t>
            </a:r>
            <a:r>
              <a:rPr lang="de-DE" sz="2000" b="1" dirty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2000" b="1" dirty="0" err="1">
                <a:solidFill>
                  <a:srgbClr val="404040"/>
                </a:solidFill>
                <a:latin typeface="Calibri" pitchFamily="34" charset="0"/>
              </a:rPr>
              <a:t>Resilience</a:t>
            </a:r>
            <a:r>
              <a:rPr lang="de-DE" sz="2000" b="1" dirty="0">
                <a:solidFill>
                  <a:srgbClr val="404040"/>
                </a:solidFill>
                <a:latin typeface="Calibri" pitchFamily="34" charset="0"/>
              </a:rPr>
              <a:t>:</a:t>
            </a:r>
            <a:br>
              <a:rPr lang="de-DE" sz="2000" b="1" dirty="0">
                <a:solidFill>
                  <a:srgbClr val="404040"/>
                </a:solidFill>
                <a:latin typeface="Calibri" pitchFamily="34" charset="0"/>
              </a:rPr>
            </a:b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Climate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Impacts </a:t>
            </a: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smtClean="0">
                <a:solidFill>
                  <a:srgbClr val="404040"/>
                </a:solidFill>
                <a:latin typeface="Calibri" pitchFamily="34" charset="0"/>
              </a:rPr>
              <a:t>Adaptation </a:t>
            </a:r>
            <a:endParaRPr lang="de-DE" sz="1800" dirty="0">
              <a:solidFill>
                <a:srgbClr val="404040"/>
              </a:solidFill>
              <a:latin typeface="Calibri" pitchFamily="34" charset="0"/>
            </a:endParaRPr>
          </a:p>
          <a:p>
            <a:pPr eaLnBrk="0" hangingPunct="0">
              <a:spcBef>
                <a:spcPts val="1200"/>
              </a:spcBef>
            </a:pPr>
            <a:endParaRPr lang="en-US" sz="1800" dirty="0">
              <a:solidFill>
                <a:srgbClr val="404040"/>
              </a:solidFill>
              <a:latin typeface="Calibri" pitchFamily="34" charset="0"/>
            </a:endParaRPr>
          </a:p>
          <a:p>
            <a:pPr eaLnBrk="0" hangingPunct="0"/>
            <a:r>
              <a:rPr lang="en-US" sz="1800" i="1" dirty="0">
                <a:solidFill>
                  <a:srgbClr val="404040"/>
                </a:solidFill>
                <a:latin typeface="Calibri" pitchFamily="34" charset="0"/>
              </a:rPr>
              <a:t>Hermann </a:t>
            </a:r>
            <a:r>
              <a:rPr lang="en-US" sz="1800" i="1" dirty="0" err="1" smtClean="0">
                <a:solidFill>
                  <a:srgbClr val="404040"/>
                </a:solidFill>
                <a:latin typeface="Calibri" pitchFamily="34" charset="0"/>
              </a:rPr>
              <a:t>Lotze-Campen</a:t>
            </a:r>
            <a:endParaRPr lang="en-US" sz="1800" i="1" dirty="0" smtClean="0">
              <a:solidFill>
                <a:srgbClr val="404040"/>
              </a:solidFill>
              <a:latin typeface="Calibri" pitchFamily="34" charset="0"/>
            </a:endParaRPr>
          </a:p>
          <a:p>
            <a:pPr eaLnBrk="0" hangingPunct="0"/>
            <a:r>
              <a:rPr lang="en-US" sz="1800" i="1" dirty="0" smtClean="0">
                <a:solidFill>
                  <a:srgbClr val="404040"/>
                </a:solidFill>
                <a:latin typeface="Calibri" pitchFamily="34" charset="0"/>
              </a:rPr>
              <a:t>N.N</a:t>
            </a:r>
            <a:r>
              <a:rPr lang="en-US" sz="1800" i="1" dirty="0">
                <a:solidFill>
                  <a:srgbClr val="404040"/>
                </a:solidFill>
                <a:latin typeface="Calibri" pitchFamily="34" charset="0"/>
              </a:rPr>
              <a:t>.</a:t>
            </a:r>
            <a:endParaRPr lang="de-DE" sz="1800" i="1" dirty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981167" y="2812158"/>
            <a:ext cx="3528391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rgbClr val="404040"/>
                </a:solidFill>
                <a:latin typeface="Calibri" pitchFamily="34" charset="0"/>
              </a:rPr>
              <a:t>Transformation </a:t>
            </a:r>
            <a:r>
              <a:rPr lang="de-DE" sz="2000" b="1" dirty="0" err="1">
                <a:solidFill>
                  <a:srgbClr val="404040"/>
                </a:solidFill>
                <a:latin typeface="Calibri" pitchFamily="34" charset="0"/>
              </a:rPr>
              <a:t>Pathways</a:t>
            </a:r>
            <a:r>
              <a:rPr lang="de-DE" sz="2000" b="1" dirty="0">
                <a:solidFill>
                  <a:srgbClr val="404040"/>
                </a:solidFill>
                <a:latin typeface="Calibri" pitchFamily="34" charset="0"/>
              </a:rPr>
              <a:t>: </a:t>
            </a: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Climate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Risks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Sustainable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smtClean="0">
                <a:solidFill>
                  <a:srgbClr val="404040"/>
                </a:solidFill>
                <a:latin typeface="Calibri" pitchFamily="34" charset="0"/>
              </a:rPr>
              <a:t>Development</a:t>
            </a:r>
          </a:p>
          <a:p>
            <a:pPr>
              <a:spcBef>
                <a:spcPts val="1200"/>
              </a:spcBef>
            </a:pPr>
            <a:r>
              <a:rPr lang="en-US" sz="1800" i="1" dirty="0" err="1" smtClean="0">
                <a:solidFill>
                  <a:srgbClr val="404040"/>
                </a:solidFill>
                <a:latin typeface="Calibri" pitchFamily="34" charset="0"/>
              </a:rPr>
              <a:t>Elmar</a:t>
            </a:r>
            <a:r>
              <a:rPr lang="en-US" sz="1800" i="1" dirty="0" smtClean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en-US" sz="1800" i="1" dirty="0" err="1">
                <a:solidFill>
                  <a:srgbClr val="404040"/>
                </a:solidFill>
                <a:latin typeface="Calibri" pitchFamily="34" charset="0"/>
              </a:rPr>
              <a:t>Kriegler</a:t>
            </a:r>
            <a:r>
              <a:rPr lang="en-US" sz="1800" i="1" dirty="0">
                <a:solidFill>
                  <a:srgbClr val="404040"/>
                </a:solidFill>
                <a:latin typeface="Calibri" pitchFamily="34" charset="0"/>
              </a:rPr>
              <a:t> (</a:t>
            </a:r>
            <a:r>
              <a:rPr lang="en-US" sz="1800" i="1" dirty="0" smtClean="0">
                <a:solidFill>
                  <a:srgbClr val="404040"/>
                </a:solidFill>
                <a:latin typeface="Calibri" pitchFamily="34" charset="0"/>
              </a:rPr>
              <a:t>acting)</a:t>
            </a:r>
          </a:p>
          <a:p>
            <a:pPr>
              <a:spcBef>
                <a:spcPts val="0"/>
              </a:spcBef>
            </a:pPr>
            <a:r>
              <a:rPr lang="en-US" sz="1800" i="1" dirty="0" err="1" smtClean="0">
                <a:solidFill>
                  <a:srgbClr val="404040"/>
                </a:solidFill>
                <a:latin typeface="Calibri" pitchFamily="34" charset="0"/>
              </a:rPr>
              <a:t>Katja</a:t>
            </a:r>
            <a:r>
              <a:rPr lang="en-US" sz="1800" i="1" dirty="0" smtClean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en-US" sz="1800" i="1" dirty="0" err="1">
                <a:solidFill>
                  <a:srgbClr val="404040"/>
                </a:solidFill>
                <a:latin typeface="Calibri" pitchFamily="34" charset="0"/>
              </a:rPr>
              <a:t>Frieler</a:t>
            </a:r>
            <a:r>
              <a:rPr lang="en-US" sz="1800" i="1" dirty="0">
                <a:solidFill>
                  <a:srgbClr val="404040"/>
                </a:solidFill>
                <a:latin typeface="Calibri" pitchFamily="34" charset="0"/>
              </a:rPr>
              <a:t> (acting)</a:t>
            </a:r>
            <a:endParaRPr lang="de-DE" sz="1800" i="1" dirty="0">
              <a:solidFill>
                <a:srgbClr val="404040"/>
              </a:solidFill>
              <a:latin typeface="Calibri" pitchFamily="34" charset="0"/>
            </a:endParaRPr>
          </a:p>
        </p:txBody>
      </p:sp>
      <p:grpSp>
        <p:nvGrpSpPr>
          <p:cNvPr id="9" name="Gruppieren 33"/>
          <p:cNvGrpSpPr>
            <a:grpSpLocks/>
          </p:cNvGrpSpPr>
          <p:nvPr/>
        </p:nvGrpSpPr>
        <p:grpSpPr>
          <a:xfrm>
            <a:off x="395536" y="1123985"/>
            <a:ext cx="488197" cy="367200"/>
            <a:chOff x="5076056" y="1720800"/>
            <a:chExt cx="608400" cy="488119"/>
          </a:xfrm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5540398" y="1776045"/>
              <a:ext cx="144058" cy="352453"/>
            </a:xfrm>
            <a:custGeom>
              <a:avLst/>
              <a:gdLst>
                <a:gd name="T0" fmla="*/ 0 w 619"/>
                <a:gd name="T1" fmla="*/ 0 h 1512"/>
                <a:gd name="T2" fmla="*/ 619 w 619"/>
                <a:gd name="T3" fmla="*/ 0 h 1512"/>
                <a:gd name="T4" fmla="*/ 619 w 619"/>
                <a:gd name="T5" fmla="*/ 1512 h 1512"/>
                <a:gd name="T6" fmla="*/ 223 w 619"/>
                <a:gd name="T7" fmla="*/ 1512 h 1512"/>
                <a:gd name="T8" fmla="*/ 223 w 619"/>
                <a:gd name="T9" fmla="*/ 252 h 1512"/>
                <a:gd name="T10" fmla="*/ 0 w 619"/>
                <a:gd name="T11" fmla="*/ 252 h 1512"/>
                <a:gd name="T12" fmla="*/ 0 w 619"/>
                <a:gd name="T13" fmla="*/ 0 h 1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9" h="1512">
                  <a:moveTo>
                    <a:pt x="0" y="0"/>
                  </a:moveTo>
                  <a:lnTo>
                    <a:pt x="619" y="0"/>
                  </a:lnTo>
                  <a:lnTo>
                    <a:pt x="619" y="1512"/>
                  </a:lnTo>
                  <a:lnTo>
                    <a:pt x="223" y="1512"/>
                  </a:lnTo>
                  <a:lnTo>
                    <a:pt x="223" y="252"/>
                  </a:lnTo>
                  <a:lnTo>
                    <a:pt x="0" y="2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9EC8"/>
            </a:solidFill>
            <a:ln w="0">
              <a:solidFill>
                <a:srgbClr val="719EC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5264170" y="1870453"/>
              <a:ext cx="300703" cy="338466"/>
            </a:xfrm>
            <a:custGeom>
              <a:avLst/>
              <a:gdLst>
                <a:gd name="T0" fmla="*/ 420 w 1290"/>
                <a:gd name="T1" fmla="*/ 1122 h 1451"/>
                <a:gd name="T2" fmla="*/ 582 w 1290"/>
                <a:gd name="T3" fmla="*/ 1120 h 1451"/>
                <a:gd name="T4" fmla="*/ 662 w 1290"/>
                <a:gd name="T5" fmla="*/ 1104 h 1451"/>
                <a:gd name="T6" fmla="*/ 729 w 1290"/>
                <a:gd name="T7" fmla="*/ 1073 h 1451"/>
                <a:gd name="T8" fmla="*/ 781 w 1290"/>
                <a:gd name="T9" fmla="*/ 1028 h 1451"/>
                <a:gd name="T10" fmla="*/ 816 w 1290"/>
                <a:gd name="T11" fmla="*/ 973 h 1451"/>
                <a:gd name="T12" fmla="*/ 842 w 1290"/>
                <a:gd name="T13" fmla="*/ 903 h 1451"/>
                <a:gd name="T14" fmla="*/ 858 w 1290"/>
                <a:gd name="T15" fmla="*/ 817 h 1451"/>
                <a:gd name="T16" fmla="*/ 863 w 1290"/>
                <a:gd name="T17" fmla="*/ 716 h 1451"/>
                <a:gd name="T18" fmla="*/ 857 w 1290"/>
                <a:gd name="T19" fmla="*/ 617 h 1451"/>
                <a:gd name="T20" fmla="*/ 841 w 1290"/>
                <a:gd name="T21" fmla="*/ 534 h 1451"/>
                <a:gd name="T22" fmla="*/ 814 w 1290"/>
                <a:gd name="T23" fmla="*/ 467 h 1451"/>
                <a:gd name="T24" fmla="*/ 777 w 1290"/>
                <a:gd name="T25" fmla="*/ 414 h 1451"/>
                <a:gd name="T26" fmla="*/ 731 w 1290"/>
                <a:gd name="T27" fmla="*/ 375 h 1451"/>
                <a:gd name="T28" fmla="*/ 675 w 1290"/>
                <a:gd name="T29" fmla="*/ 349 h 1451"/>
                <a:gd name="T30" fmla="*/ 588 w 1290"/>
                <a:gd name="T31" fmla="*/ 332 h 1451"/>
                <a:gd name="T32" fmla="*/ 420 w 1290"/>
                <a:gd name="T33" fmla="*/ 330 h 1451"/>
                <a:gd name="T34" fmla="*/ 564 w 1290"/>
                <a:gd name="T35" fmla="*/ 0 h 1451"/>
                <a:gd name="T36" fmla="*/ 711 w 1290"/>
                <a:gd name="T37" fmla="*/ 10 h 1451"/>
                <a:gd name="T38" fmla="*/ 848 w 1290"/>
                <a:gd name="T39" fmla="*/ 41 h 1451"/>
                <a:gd name="T40" fmla="*/ 949 w 1290"/>
                <a:gd name="T41" fmla="*/ 82 h 1451"/>
                <a:gd name="T42" fmla="*/ 1039 w 1290"/>
                <a:gd name="T43" fmla="*/ 138 h 1451"/>
                <a:gd name="T44" fmla="*/ 1116 w 1290"/>
                <a:gd name="T45" fmla="*/ 208 h 1451"/>
                <a:gd name="T46" fmla="*/ 1181 w 1290"/>
                <a:gd name="T47" fmla="*/ 294 h 1451"/>
                <a:gd name="T48" fmla="*/ 1234 w 1290"/>
                <a:gd name="T49" fmla="*/ 396 h 1451"/>
                <a:gd name="T50" fmla="*/ 1265 w 1290"/>
                <a:gd name="T51" fmla="*/ 493 h 1451"/>
                <a:gd name="T52" fmla="*/ 1283 w 1290"/>
                <a:gd name="T53" fmla="*/ 601 h 1451"/>
                <a:gd name="T54" fmla="*/ 1290 w 1290"/>
                <a:gd name="T55" fmla="*/ 721 h 1451"/>
                <a:gd name="T56" fmla="*/ 1283 w 1290"/>
                <a:gd name="T57" fmla="*/ 841 h 1451"/>
                <a:gd name="T58" fmla="*/ 1265 w 1290"/>
                <a:gd name="T59" fmla="*/ 950 h 1451"/>
                <a:gd name="T60" fmla="*/ 1234 w 1290"/>
                <a:gd name="T61" fmla="*/ 1047 h 1451"/>
                <a:gd name="T62" fmla="*/ 1181 w 1290"/>
                <a:gd name="T63" fmla="*/ 1149 h 1451"/>
                <a:gd name="T64" fmla="*/ 1116 w 1290"/>
                <a:gd name="T65" fmla="*/ 1236 h 1451"/>
                <a:gd name="T66" fmla="*/ 1039 w 1290"/>
                <a:gd name="T67" fmla="*/ 1308 h 1451"/>
                <a:gd name="T68" fmla="*/ 948 w 1290"/>
                <a:gd name="T69" fmla="*/ 1365 h 1451"/>
                <a:gd name="T70" fmla="*/ 847 w 1290"/>
                <a:gd name="T71" fmla="*/ 1407 h 1451"/>
                <a:gd name="T72" fmla="*/ 709 w 1290"/>
                <a:gd name="T73" fmla="*/ 1440 h 1451"/>
                <a:gd name="T74" fmla="*/ 562 w 1290"/>
                <a:gd name="T75" fmla="*/ 1451 h 1451"/>
                <a:gd name="T76" fmla="*/ 0 w 1290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0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2" y="1120"/>
                  </a:lnTo>
                  <a:lnTo>
                    <a:pt x="624" y="1113"/>
                  </a:lnTo>
                  <a:lnTo>
                    <a:pt x="662" y="1104"/>
                  </a:lnTo>
                  <a:lnTo>
                    <a:pt x="697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1" y="1028"/>
                  </a:lnTo>
                  <a:lnTo>
                    <a:pt x="800" y="1002"/>
                  </a:lnTo>
                  <a:lnTo>
                    <a:pt x="816" y="973"/>
                  </a:lnTo>
                  <a:lnTo>
                    <a:pt x="831" y="940"/>
                  </a:lnTo>
                  <a:lnTo>
                    <a:pt x="842" y="903"/>
                  </a:lnTo>
                  <a:lnTo>
                    <a:pt x="851" y="863"/>
                  </a:lnTo>
                  <a:lnTo>
                    <a:pt x="858" y="817"/>
                  </a:lnTo>
                  <a:lnTo>
                    <a:pt x="861" y="769"/>
                  </a:lnTo>
                  <a:lnTo>
                    <a:pt x="863" y="716"/>
                  </a:lnTo>
                  <a:lnTo>
                    <a:pt x="861" y="665"/>
                  </a:lnTo>
                  <a:lnTo>
                    <a:pt x="857" y="617"/>
                  </a:lnTo>
                  <a:lnTo>
                    <a:pt x="850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4" y="467"/>
                  </a:lnTo>
                  <a:lnTo>
                    <a:pt x="797" y="438"/>
                  </a:lnTo>
                  <a:lnTo>
                    <a:pt x="777" y="414"/>
                  </a:lnTo>
                  <a:lnTo>
                    <a:pt x="756" y="393"/>
                  </a:lnTo>
                  <a:lnTo>
                    <a:pt x="731" y="375"/>
                  </a:lnTo>
                  <a:lnTo>
                    <a:pt x="704" y="361"/>
                  </a:lnTo>
                  <a:lnTo>
                    <a:pt x="675" y="349"/>
                  </a:lnTo>
                  <a:lnTo>
                    <a:pt x="633" y="338"/>
                  </a:lnTo>
                  <a:lnTo>
                    <a:pt x="588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1" y="23"/>
                  </a:lnTo>
                  <a:lnTo>
                    <a:pt x="848" y="41"/>
                  </a:lnTo>
                  <a:lnTo>
                    <a:pt x="900" y="60"/>
                  </a:lnTo>
                  <a:lnTo>
                    <a:pt x="949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79" y="171"/>
                  </a:lnTo>
                  <a:lnTo>
                    <a:pt x="1116" y="208"/>
                  </a:lnTo>
                  <a:lnTo>
                    <a:pt x="1151" y="249"/>
                  </a:lnTo>
                  <a:lnTo>
                    <a:pt x="1181" y="294"/>
                  </a:lnTo>
                  <a:lnTo>
                    <a:pt x="1209" y="343"/>
                  </a:lnTo>
                  <a:lnTo>
                    <a:pt x="1234" y="396"/>
                  </a:lnTo>
                  <a:lnTo>
                    <a:pt x="1250" y="442"/>
                  </a:lnTo>
                  <a:lnTo>
                    <a:pt x="1265" y="493"/>
                  </a:lnTo>
                  <a:lnTo>
                    <a:pt x="1276" y="545"/>
                  </a:lnTo>
                  <a:lnTo>
                    <a:pt x="1283" y="601"/>
                  </a:lnTo>
                  <a:lnTo>
                    <a:pt x="1289" y="660"/>
                  </a:lnTo>
                  <a:lnTo>
                    <a:pt x="1290" y="721"/>
                  </a:lnTo>
                  <a:lnTo>
                    <a:pt x="1289" y="782"/>
                  </a:lnTo>
                  <a:lnTo>
                    <a:pt x="1283" y="841"/>
                  </a:lnTo>
                  <a:lnTo>
                    <a:pt x="1276" y="897"/>
                  </a:lnTo>
                  <a:lnTo>
                    <a:pt x="1265" y="950"/>
                  </a:lnTo>
                  <a:lnTo>
                    <a:pt x="1250" y="1000"/>
                  </a:lnTo>
                  <a:lnTo>
                    <a:pt x="1234" y="1047"/>
                  </a:lnTo>
                  <a:lnTo>
                    <a:pt x="1209" y="1101"/>
                  </a:lnTo>
                  <a:lnTo>
                    <a:pt x="1181" y="1149"/>
                  </a:lnTo>
                  <a:lnTo>
                    <a:pt x="1151" y="1195"/>
                  </a:lnTo>
                  <a:lnTo>
                    <a:pt x="1116" y="1236"/>
                  </a:lnTo>
                  <a:lnTo>
                    <a:pt x="1079" y="1274"/>
                  </a:lnTo>
                  <a:lnTo>
                    <a:pt x="1039" y="1308"/>
                  </a:lnTo>
                  <a:lnTo>
                    <a:pt x="995" y="1338"/>
                  </a:lnTo>
                  <a:lnTo>
                    <a:pt x="948" y="1365"/>
                  </a:lnTo>
                  <a:lnTo>
                    <a:pt x="900" y="1388"/>
                  </a:lnTo>
                  <a:lnTo>
                    <a:pt x="847" y="1407"/>
                  </a:lnTo>
                  <a:lnTo>
                    <a:pt x="779" y="1427"/>
                  </a:lnTo>
                  <a:lnTo>
                    <a:pt x="709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5076056" y="1720800"/>
              <a:ext cx="265039" cy="338466"/>
            </a:xfrm>
            <a:custGeom>
              <a:avLst/>
              <a:gdLst>
                <a:gd name="T0" fmla="*/ 408 w 1138"/>
                <a:gd name="T1" fmla="*/ 318 h 1451"/>
                <a:gd name="T2" fmla="*/ 408 w 1138"/>
                <a:gd name="T3" fmla="*/ 633 h 1451"/>
                <a:gd name="T4" fmla="*/ 490 w 1138"/>
                <a:gd name="T5" fmla="*/ 633 h 1451"/>
                <a:gd name="T6" fmla="*/ 520 w 1138"/>
                <a:gd name="T7" fmla="*/ 631 h 1451"/>
                <a:gd name="T8" fmla="*/ 548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1 w 1138"/>
                <a:gd name="T15" fmla="*/ 580 h 1451"/>
                <a:gd name="T16" fmla="*/ 623 w 1138"/>
                <a:gd name="T17" fmla="*/ 558 h 1451"/>
                <a:gd name="T18" fmla="*/ 633 w 1138"/>
                <a:gd name="T19" fmla="*/ 534 h 1451"/>
                <a:gd name="T20" fmla="*/ 638 w 1138"/>
                <a:gd name="T21" fmla="*/ 504 h 1451"/>
                <a:gd name="T22" fmla="*/ 639 w 1138"/>
                <a:gd name="T23" fmla="*/ 470 h 1451"/>
                <a:gd name="T24" fmla="*/ 638 w 1138"/>
                <a:gd name="T25" fmla="*/ 439 h 1451"/>
                <a:gd name="T26" fmla="*/ 633 w 1138"/>
                <a:gd name="T27" fmla="*/ 411 h 1451"/>
                <a:gd name="T28" fmla="*/ 624 w 1138"/>
                <a:gd name="T29" fmla="*/ 387 h 1451"/>
                <a:gd name="T30" fmla="*/ 612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49 w 1138"/>
                <a:gd name="T37" fmla="*/ 327 h 1451"/>
                <a:gd name="T38" fmla="*/ 521 w 1138"/>
                <a:gd name="T39" fmla="*/ 320 h 1451"/>
                <a:gd name="T40" fmla="*/ 490 w 1138"/>
                <a:gd name="T41" fmla="*/ 318 h 1451"/>
                <a:gd name="T42" fmla="*/ 408 w 1138"/>
                <a:gd name="T43" fmla="*/ 318 h 1451"/>
                <a:gd name="T44" fmla="*/ 0 w 1138"/>
                <a:gd name="T45" fmla="*/ 0 h 1451"/>
                <a:gd name="T46" fmla="*/ 535 w 1138"/>
                <a:gd name="T47" fmla="*/ 0 h 1451"/>
                <a:gd name="T48" fmla="*/ 602 w 1138"/>
                <a:gd name="T49" fmla="*/ 1 h 1451"/>
                <a:gd name="T50" fmla="*/ 668 w 1138"/>
                <a:gd name="T51" fmla="*/ 7 h 1451"/>
                <a:gd name="T52" fmla="*/ 733 w 1138"/>
                <a:gd name="T53" fmla="*/ 17 h 1451"/>
                <a:gd name="T54" fmla="*/ 778 w 1138"/>
                <a:gd name="T55" fmla="*/ 28 h 1451"/>
                <a:gd name="T56" fmla="*/ 821 w 1138"/>
                <a:gd name="T57" fmla="*/ 42 h 1451"/>
                <a:gd name="T58" fmla="*/ 862 w 1138"/>
                <a:gd name="T59" fmla="*/ 62 h 1451"/>
                <a:gd name="T60" fmla="*/ 899 w 1138"/>
                <a:gd name="T61" fmla="*/ 84 h 1451"/>
                <a:gd name="T62" fmla="*/ 933 w 1138"/>
                <a:gd name="T63" fmla="*/ 111 h 1451"/>
                <a:gd name="T64" fmla="*/ 963 w 1138"/>
                <a:gd name="T65" fmla="*/ 143 h 1451"/>
                <a:gd name="T66" fmla="*/ 989 w 1138"/>
                <a:gd name="T67" fmla="*/ 179 h 1451"/>
                <a:gd name="T68" fmla="*/ 1012 w 1138"/>
                <a:gd name="T69" fmla="*/ 220 h 1451"/>
                <a:gd name="T70" fmla="*/ 1028 w 1138"/>
                <a:gd name="T71" fmla="*/ 257 h 1451"/>
                <a:gd name="T72" fmla="*/ 1040 w 1138"/>
                <a:gd name="T73" fmla="*/ 298 h 1451"/>
                <a:gd name="T74" fmla="*/ 1048 w 1138"/>
                <a:gd name="T75" fmla="*/ 342 h 1451"/>
                <a:gd name="T76" fmla="*/ 1053 w 1138"/>
                <a:gd name="T77" fmla="*/ 391 h 1451"/>
                <a:gd name="T78" fmla="*/ 1055 w 1138"/>
                <a:gd name="T79" fmla="*/ 444 h 1451"/>
                <a:gd name="T80" fmla="*/ 1054 w 1138"/>
                <a:gd name="T81" fmla="*/ 479 h 1451"/>
                <a:gd name="T82" fmla="*/ 1050 w 1138"/>
                <a:gd name="T83" fmla="*/ 517 h 1451"/>
                <a:gd name="T84" fmla="*/ 1045 w 1138"/>
                <a:gd name="T85" fmla="*/ 555 h 1451"/>
                <a:gd name="T86" fmla="*/ 1037 w 1138"/>
                <a:gd name="T87" fmla="*/ 595 h 1451"/>
                <a:gd name="T88" fmla="*/ 1024 w 1138"/>
                <a:gd name="T89" fmla="*/ 633 h 1451"/>
                <a:gd name="T90" fmla="*/ 1008 w 1138"/>
                <a:gd name="T91" fmla="*/ 670 h 1451"/>
                <a:gd name="T92" fmla="*/ 986 w 1138"/>
                <a:gd name="T93" fmla="*/ 706 h 1451"/>
                <a:gd name="T94" fmla="*/ 961 w 1138"/>
                <a:gd name="T95" fmla="*/ 740 h 1451"/>
                <a:gd name="T96" fmla="*/ 930 w 1138"/>
                <a:gd name="T97" fmla="*/ 771 h 1451"/>
                <a:gd name="T98" fmla="*/ 903 w 1138"/>
                <a:gd name="T99" fmla="*/ 794 h 1451"/>
                <a:gd name="T100" fmla="*/ 872 w 1138"/>
                <a:gd name="T101" fmla="*/ 813 h 1451"/>
                <a:gd name="T102" fmla="*/ 838 w 1138"/>
                <a:gd name="T103" fmla="*/ 831 h 1451"/>
                <a:gd name="T104" fmla="*/ 800 w 1138"/>
                <a:gd name="T105" fmla="*/ 846 h 1451"/>
                <a:gd name="T106" fmla="*/ 1138 w 1138"/>
                <a:gd name="T107" fmla="*/ 1451 h 1451"/>
                <a:gd name="T108" fmla="*/ 697 w 1138"/>
                <a:gd name="T109" fmla="*/ 1451 h 1451"/>
                <a:gd name="T110" fmla="*/ 408 w 1138"/>
                <a:gd name="T111" fmla="*/ 885 h 1451"/>
                <a:gd name="T112" fmla="*/ 408 w 1138"/>
                <a:gd name="T113" fmla="*/ 1451 h 1451"/>
                <a:gd name="T114" fmla="*/ 0 w 1138"/>
                <a:gd name="T115" fmla="*/ 1451 h 1451"/>
                <a:gd name="T116" fmla="*/ 0 w 1138"/>
                <a:gd name="T11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8" h="1451">
                  <a:moveTo>
                    <a:pt x="408" y="318"/>
                  </a:moveTo>
                  <a:lnTo>
                    <a:pt x="408" y="633"/>
                  </a:lnTo>
                  <a:lnTo>
                    <a:pt x="490" y="633"/>
                  </a:lnTo>
                  <a:lnTo>
                    <a:pt x="520" y="631"/>
                  </a:lnTo>
                  <a:lnTo>
                    <a:pt x="548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3" y="558"/>
                  </a:lnTo>
                  <a:lnTo>
                    <a:pt x="633" y="534"/>
                  </a:lnTo>
                  <a:lnTo>
                    <a:pt x="638" y="504"/>
                  </a:lnTo>
                  <a:lnTo>
                    <a:pt x="639" y="470"/>
                  </a:lnTo>
                  <a:lnTo>
                    <a:pt x="638" y="439"/>
                  </a:lnTo>
                  <a:lnTo>
                    <a:pt x="633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9" y="327"/>
                  </a:lnTo>
                  <a:lnTo>
                    <a:pt x="521" y="320"/>
                  </a:lnTo>
                  <a:lnTo>
                    <a:pt x="490" y="318"/>
                  </a:lnTo>
                  <a:lnTo>
                    <a:pt x="408" y="318"/>
                  </a:lnTo>
                  <a:close/>
                  <a:moveTo>
                    <a:pt x="0" y="0"/>
                  </a:moveTo>
                  <a:lnTo>
                    <a:pt x="535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3" y="17"/>
                  </a:lnTo>
                  <a:lnTo>
                    <a:pt x="778" y="28"/>
                  </a:lnTo>
                  <a:lnTo>
                    <a:pt x="821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3" y="111"/>
                  </a:lnTo>
                  <a:lnTo>
                    <a:pt x="963" y="143"/>
                  </a:lnTo>
                  <a:lnTo>
                    <a:pt x="989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40" y="298"/>
                  </a:lnTo>
                  <a:lnTo>
                    <a:pt x="1048" y="342"/>
                  </a:lnTo>
                  <a:lnTo>
                    <a:pt x="1053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7" y="595"/>
                  </a:lnTo>
                  <a:lnTo>
                    <a:pt x="1024" y="633"/>
                  </a:lnTo>
                  <a:lnTo>
                    <a:pt x="1008" y="670"/>
                  </a:lnTo>
                  <a:lnTo>
                    <a:pt x="986" y="706"/>
                  </a:lnTo>
                  <a:lnTo>
                    <a:pt x="961" y="740"/>
                  </a:lnTo>
                  <a:lnTo>
                    <a:pt x="930" y="771"/>
                  </a:lnTo>
                  <a:lnTo>
                    <a:pt x="903" y="794"/>
                  </a:lnTo>
                  <a:lnTo>
                    <a:pt x="872" y="813"/>
                  </a:lnTo>
                  <a:lnTo>
                    <a:pt x="838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8" y="885"/>
                  </a:lnTo>
                  <a:lnTo>
                    <a:pt x="408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grpSp>
        <p:nvGrpSpPr>
          <p:cNvPr id="13" name="Gruppieren 19"/>
          <p:cNvGrpSpPr>
            <a:grpSpLocks/>
          </p:cNvGrpSpPr>
          <p:nvPr/>
        </p:nvGrpSpPr>
        <p:grpSpPr>
          <a:xfrm>
            <a:off x="4815287" y="1063583"/>
            <a:ext cx="548801" cy="367200"/>
            <a:chOff x="7215188" y="176213"/>
            <a:chExt cx="1552575" cy="1108075"/>
          </a:xfrm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8253413" y="292100"/>
              <a:ext cx="514350" cy="806450"/>
            </a:xfrm>
            <a:custGeom>
              <a:avLst/>
              <a:gdLst>
                <a:gd name="T0" fmla="*/ 555 w 973"/>
                <a:gd name="T1" fmla="*/ 2 h 1523"/>
                <a:gd name="T2" fmla="*/ 625 w 973"/>
                <a:gd name="T3" fmla="*/ 19 h 1523"/>
                <a:gd name="T4" fmla="*/ 694 w 973"/>
                <a:gd name="T5" fmla="*/ 52 h 1523"/>
                <a:gd name="T6" fmla="*/ 753 w 973"/>
                <a:gd name="T7" fmla="*/ 98 h 1523"/>
                <a:gd name="T8" fmla="*/ 805 w 973"/>
                <a:gd name="T9" fmla="*/ 158 h 1523"/>
                <a:gd name="T10" fmla="*/ 847 w 973"/>
                <a:gd name="T11" fmla="*/ 230 h 1523"/>
                <a:gd name="T12" fmla="*/ 878 w 973"/>
                <a:gd name="T13" fmla="*/ 314 h 1523"/>
                <a:gd name="T14" fmla="*/ 895 w 973"/>
                <a:gd name="T15" fmla="*/ 409 h 1523"/>
                <a:gd name="T16" fmla="*/ 895 w 973"/>
                <a:gd name="T17" fmla="*/ 519 h 1523"/>
                <a:gd name="T18" fmla="*/ 878 w 973"/>
                <a:gd name="T19" fmla="*/ 628 h 1523"/>
                <a:gd name="T20" fmla="*/ 846 w 973"/>
                <a:gd name="T21" fmla="*/ 723 h 1523"/>
                <a:gd name="T22" fmla="*/ 770 w 973"/>
                <a:gd name="T23" fmla="*/ 866 h 1523"/>
                <a:gd name="T24" fmla="*/ 698 w 973"/>
                <a:gd name="T25" fmla="*/ 969 h 1523"/>
                <a:gd name="T26" fmla="*/ 641 w 973"/>
                <a:gd name="T27" fmla="*/ 1043 h 1523"/>
                <a:gd name="T28" fmla="*/ 587 w 973"/>
                <a:gd name="T29" fmla="*/ 1105 h 1523"/>
                <a:gd name="T30" fmla="*/ 550 w 973"/>
                <a:gd name="T31" fmla="*/ 1144 h 1523"/>
                <a:gd name="T32" fmla="*/ 529 w 973"/>
                <a:gd name="T33" fmla="*/ 1164 h 1523"/>
                <a:gd name="T34" fmla="*/ 973 w 973"/>
                <a:gd name="T35" fmla="*/ 1523 h 1523"/>
                <a:gd name="T36" fmla="*/ 13 w 973"/>
                <a:gd name="T37" fmla="*/ 1275 h 1523"/>
                <a:gd name="T38" fmla="*/ 418 w 973"/>
                <a:gd name="T39" fmla="*/ 764 h 1523"/>
                <a:gd name="T40" fmla="*/ 462 w 973"/>
                <a:gd name="T41" fmla="*/ 701 h 1523"/>
                <a:gd name="T42" fmla="*/ 491 w 973"/>
                <a:gd name="T43" fmla="*/ 648 h 1523"/>
                <a:gd name="T44" fmla="*/ 516 w 973"/>
                <a:gd name="T45" fmla="*/ 563 h 1523"/>
                <a:gd name="T46" fmla="*/ 517 w 973"/>
                <a:gd name="T47" fmla="*/ 494 h 1523"/>
                <a:gd name="T48" fmla="*/ 506 w 973"/>
                <a:gd name="T49" fmla="*/ 457 h 1523"/>
                <a:gd name="T50" fmla="*/ 485 w 973"/>
                <a:gd name="T51" fmla="*/ 439 h 1523"/>
                <a:gd name="T52" fmla="*/ 450 w 973"/>
                <a:gd name="T53" fmla="*/ 434 h 1523"/>
                <a:gd name="T54" fmla="*/ 415 w 973"/>
                <a:gd name="T55" fmla="*/ 444 h 1523"/>
                <a:gd name="T56" fmla="*/ 370 w 973"/>
                <a:gd name="T57" fmla="*/ 470 h 1523"/>
                <a:gd name="T58" fmla="*/ 315 w 973"/>
                <a:gd name="T59" fmla="*/ 517 h 1523"/>
                <a:gd name="T60" fmla="*/ 252 w 973"/>
                <a:gd name="T61" fmla="*/ 586 h 1523"/>
                <a:gd name="T62" fmla="*/ 181 w 973"/>
                <a:gd name="T63" fmla="*/ 680 h 1523"/>
                <a:gd name="T64" fmla="*/ 27 w 973"/>
                <a:gd name="T65" fmla="*/ 311 h 1523"/>
                <a:gd name="T66" fmla="*/ 85 w 973"/>
                <a:gd name="T67" fmla="*/ 239 h 1523"/>
                <a:gd name="T68" fmla="*/ 152 w 973"/>
                <a:gd name="T69" fmla="*/ 164 h 1523"/>
                <a:gd name="T70" fmla="*/ 234 w 973"/>
                <a:gd name="T71" fmla="*/ 95 h 1523"/>
                <a:gd name="T72" fmla="*/ 332 w 973"/>
                <a:gd name="T73" fmla="*/ 38 h 1523"/>
                <a:gd name="T74" fmla="*/ 400 w 973"/>
                <a:gd name="T75" fmla="*/ 14 h 1523"/>
                <a:gd name="T76" fmla="*/ 477 w 973"/>
                <a:gd name="T77" fmla="*/ 2 h 1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D49E58"/>
            </a:solidFill>
            <a:ln w="0">
              <a:solidFill>
                <a:srgbClr val="D49E5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7642225" y="515938"/>
              <a:ext cx="682625" cy="768350"/>
            </a:xfrm>
            <a:custGeom>
              <a:avLst/>
              <a:gdLst>
                <a:gd name="T0" fmla="*/ 420 w 1291"/>
                <a:gd name="T1" fmla="*/ 1122 h 1451"/>
                <a:gd name="T2" fmla="*/ 584 w 1291"/>
                <a:gd name="T3" fmla="*/ 1120 h 1451"/>
                <a:gd name="T4" fmla="*/ 663 w 1291"/>
                <a:gd name="T5" fmla="*/ 1104 h 1451"/>
                <a:gd name="T6" fmla="*/ 729 w 1291"/>
                <a:gd name="T7" fmla="*/ 1073 h 1451"/>
                <a:gd name="T8" fmla="*/ 783 w 1291"/>
                <a:gd name="T9" fmla="*/ 1028 h 1451"/>
                <a:gd name="T10" fmla="*/ 818 w 1291"/>
                <a:gd name="T11" fmla="*/ 973 h 1451"/>
                <a:gd name="T12" fmla="*/ 843 w 1291"/>
                <a:gd name="T13" fmla="*/ 903 h 1451"/>
                <a:gd name="T14" fmla="*/ 858 w 1291"/>
                <a:gd name="T15" fmla="*/ 817 h 1451"/>
                <a:gd name="T16" fmla="*/ 863 w 1291"/>
                <a:gd name="T17" fmla="*/ 716 h 1451"/>
                <a:gd name="T18" fmla="*/ 858 w 1291"/>
                <a:gd name="T19" fmla="*/ 617 h 1451"/>
                <a:gd name="T20" fmla="*/ 841 w 1291"/>
                <a:gd name="T21" fmla="*/ 534 h 1451"/>
                <a:gd name="T22" fmla="*/ 815 w 1291"/>
                <a:gd name="T23" fmla="*/ 467 h 1451"/>
                <a:gd name="T24" fmla="*/ 778 w 1291"/>
                <a:gd name="T25" fmla="*/ 414 h 1451"/>
                <a:gd name="T26" fmla="*/ 732 w 1291"/>
                <a:gd name="T27" fmla="*/ 375 h 1451"/>
                <a:gd name="T28" fmla="*/ 676 w 1291"/>
                <a:gd name="T29" fmla="*/ 349 h 1451"/>
                <a:gd name="T30" fmla="*/ 589 w 1291"/>
                <a:gd name="T31" fmla="*/ 332 h 1451"/>
                <a:gd name="T32" fmla="*/ 420 w 1291"/>
                <a:gd name="T33" fmla="*/ 330 h 1451"/>
                <a:gd name="T34" fmla="*/ 564 w 1291"/>
                <a:gd name="T35" fmla="*/ 0 h 1451"/>
                <a:gd name="T36" fmla="*/ 711 w 1291"/>
                <a:gd name="T37" fmla="*/ 10 h 1451"/>
                <a:gd name="T38" fmla="*/ 850 w 1291"/>
                <a:gd name="T39" fmla="*/ 41 h 1451"/>
                <a:gd name="T40" fmla="*/ 950 w 1291"/>
                <a:gd name="T41" fmla="*/ 82 h 1451"/>
                <a:gd name="T42" fmla="*/ 1039 w 1291"/>
                <a:gd name="T43" fmla="*/ 138 h 1451"/>
                <a:gd name="T44" fmla="*/ 1118 w 1291"/>
                <a:gd name="T45" fmla="*/ 208 h 1451"/>
                <a:gd name="T46" fmla="*/ 1183 w 1291"/>
                <a:gd name="T47" fmla="*/ 294 h 1451"/>
                <a:gd name="T48" fmla="*/ 1234 w 1291"/>
                <a:gd name="T49" fmla="*/ 396 h 1451"/>
                <a:gd name="T50" fmla="*/ 1266 w 1291"/>
                <a:gd name="T51" fmla="*/ 493 h 1451"/>
                <a:gd name="T52" fmla="*/ 1285 w 1291"/>
                <a:gd name="T53" fmla="*/ 601 h 1451"/>
                <a:gd name="T54" fmla="*/ 1291 w 1291"/>
                <a:gd name="T55" fmla="*/ 721 h 1451"/>
                <a:gd name="T56" fmla="*/ 1285 w 1291"/>
                <a:gd name="T57" fmla="*/ 841 h 1451"/>
                <a:gd name="T58" fmla="*/ 1266 w 1291"/>
                <a:gd name="T59" fmla="*/ 950 h 1451"/>
                <a:gd name="T60" fmla="*/ 1234 w 1291"/>
                <a:gd name="T61" fmla="*/ 1047 h 1451"/>
                <a:gd name="T62" fmla="*/ 1183 w 1291"/>
                <a:gd name="T63" fmla="*/ 1149 h 1451"/>
                <a:gd name="T64" fmla="*/ 1118 w 1291"/>
                <a:gd name="T65" fmla="*/ 1236 h 1451"/>
                <a:gd name="T66" fmla="*/ 1039 w 1291"/>
                <a:gd name="T67" fmla="*/ 1308 h 1451"/>
                <a:gd name="T68" fmla="*/ 950 w 1291"/>
                <a:gd name="T69" fmla="*/ 1365 h 1451"/>
                <a:gd name="T70" fmla="*/ 849 w 1291"/>
                <a:gd name="T71" fmla="*/ 1407 h 1451"/>
                <a:gd name="T72" fmla="*/ 710 w 1291"/>
                <a:gd name="T73" fmla="*/ 1440 h 1451"/>
                <a:gd name="T74" fmla="*/ 562 w 1291"/>
                <a:gd name="T75" fmla="*/ 1451 h 1451"/>
                <a:gd name="T76" fmla="*/ 0 w 1291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7215188" y="176213"/>
              <a:ext cx="601663" cy="768350"/>
            </a:xfrm>
            <a:custGeom>
              <a:avLst/>
              <a:gdLst>
                <a:gd name="T0" fmla="*/ 407 w 1138"/>
                <a:gd name="T1" fmla="*/ 318 h 1451"/>
                <a:gd name="T2" fmla="*/ 407 w 1138"/>
                <a:gd name="T3" fmla="*/ 633 h 1451"/>
                <a:gd name="T4" fmla="*/ 491 w 1138"/>
                <a:gd name="T5" fmla="*/ 633 h 1451"/>
                <a:gd name="T6" fmla="*/ 521 w 1138"/>
                <a:gd name="T7" fmla="*/ 631 h 1451"/>
                <a:gd name="T8" fmla="*/ 547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1 w 1138"/>
                <a:gd name="T15" fmla="*/ 580 h 1451"/>
                <a:gd name="T16" fmla="*/ 624 w 1138"/>
                <a:gd name="T17" fmla="*/ 558 h 1451"/>
                <a:gd name="T18" fmla="*/ 632 w 1138"/>
                <a:gd name="T19" fmla="*/ 534 h 1451"/>
                <a:gd name="T20" fmla="*/ 637 w 1138"/>
                <a:gd name="T21" fmla="*/ 504 h 1451"/>
                <a:gd name="T22" fmla="*/ 639 w 1138"/>
                <a:gd name="T23" fmla="*/ 470 h 1451"/>
                <a:gd name="T24" fmla="*/ 637 w 1138"/>
                <a:gd name="T25" fmla="*/ 439 h 1451"/>
                <a:gd name="T26" fmla="*/ 632 w 1138"/>
                <a:gd name="T27" fmla="*/ 411 h 1451"/>
                <a:gd name="T28" fmla="*/ 624 w 1138"/>
                <a:gd name="T29" fmla="*/ 387 h 1451"/>
                <a:gd name="T30" fmla="*/ 612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48 w 1138"/>
                <a:gd name="T37" fmla="*/ 327 h 1451"/>
                <a:gd name="T38" fmla="*/ 522 w 1138"/>
                <a:gd name="T39" fmla="*/ 320 h 1451"/>
                <a:gd name="T40" fmla="*/ 491 w 1138"/>
                <a:gd name="T41" fmla="*/ 318 h 1451"/>
                <a:gd name="T42" fmla="*/ 407 w 1138"/>
                <a:gd name="T43" fmla="*/ 318 h 1451"/>
                <a:gd name="T44" fmla="*/ 0 w 1138"/>
                <a:gd name="T45" fmla="*/ 0 h 1451"/>
                <a:gd name="T46" fmla="*/ 534 w 1138"/>
                <a:gd name="T47" fmla="*/ 0 h 1451"/>
                <a:gd name="T48" fmla="*/ 602 w 1138"/>
                <a:gd name="T49" fmla="*/ 1 h 1451"/>
                <a:gd name="T50" fmla="*/ 668 w 1138"/>
                <a:gd name="T51" fmla="*/ 7 h 1451"/>
                <a:gd name="T52" fmla="*/ 732 w 1138"/>
                <a:gd name="T53" fmla="*/ 17 h 1451"/>
                <a:gd name="T54" fmla="*/ 778 w 1138"/>
                <a:gd name="T55" fmla="*/ 28 h 1451"/>
                <a:gd name="T56" fmla="*/ 822 w 1138"/>
                <a:gd name="T57" fmla="*/ 42 h 1451"/>
                <a:gd name="T58" fmla="*/ 862 w 1138"/>
                <a:gd name="T59" fmla="*/ 62 h 1451"/>
                <a:gd name="T60" fmla="*/ 899 w 1138"/>
                <a:gd name="T61" fmla="*/ 84 h 1451"/>
                <a:gd name="T62" fmla="*/ 932 w 1138"/>
                <a:gd name="T63" fmla="*/ 111 h 1451"/>
                <a:gd name="T64" fmla="*/ 963 w 1138"/>
                <a:gd name="T65" fmla="*/ 143 h 1451"/>
                <a:gd name="T66" fmla="*/ 990 w 1138"/>
                <a:gd name="T67" fmla="*/ 179 h 1451"/>
                <a:gd name="T68" fmla="*/ 1012 w 1138"/>
                <a:gd name="T69" fmla="*/ 220 h 1451"/>
                <a:gd name="T70" fmla="*/ 1028 w 1138"/>
                <a:gd name="T71" fmla="*/ 257 h 1451"/>
                <a:gd name="T72" fmla="*/ 1039 w 1138"/>
                <a:gd name="T73" fmla="*/ 298 h 1451"/>
                <a:gd name="T74" fmla="*/ 1048 w 1138"/>
                <a:gd name="T75" fmla="*/ 342 h 1451"/>
                <a:gd name="T76" fmla="*/ 1054 w 1138"/>
                <a:gd name="T77" fmla="*/ 391 h 1451"/>
                <a:gd name="T78" fmla="*/ 1055 w 1138"/>
                <a:gd name="T79" fmla="*/ 444 h 1451"/>
                <a:gd name="T80" fmla="*/ 1054 w 1138"/>
                <a:gd name="T81" fmla="*/ 479 h 1451"/>
                <a:gd name="T82" fmla="*/ 1050 w 1138"/>
                <a:gd name="T83" fmla="*/ 517 h 1451"/>
                <a:gd name="T84" fmla="*/ 1045 w 1138"/>
                <a:gd name="T85" fmla="*/ 555 h 1451"/>
                <a:gd name="T86" fmla="*/ 1036 w 1138"/>
                <a:gd name="T87" fmla="*/ 595 h 1451"/>
                <a:gd name="T88" fmla="*/ 1024 w 1138"/>
                <a:gd name="T89" fmla="*/ 633 h 1451"/>
                <a:gd name="T90" fmla="*/ 1007 w 1138"/>
                <a:gd name="T91" fmla="*/ 670 h 1451"/>
                <a:gd name="T92" fmla="*/ 987 w 1138"/>
                <a:gd name="T93" fmla="*/ 706 h 1451"/>
                <a:gd name="T94" fmla="*/ 961 w 1138"/>
                <a:gd name="T95" fmla="*/ 740 h 1451"/>
                <a:gd name="T96" fmla="*/ 929 w 1138"/>
                <a:gd name="T97" fmla="*/ 771 h 1451"/>
                <a:gd name="T98" fmla="*/ 902 w 1138"/>
                <a:gd name="T99" fmla="*/ 794 h 1451"/>
                <a:gd name="T100" fmla="*/ 871 w 1138"/>
                <a:gd name="T101" fmla="*/ 813 h 1451"/>
                <a:gd name="T102" fmla="*/ 837 w 1138"/>
                <a:gd name="T103" fmla="*/ 831 h 1451"/>
                <a:gd name="T104" fmla="*/ 800 w 1138"/>
                <a:gd name="T105" fmla="*/ 846 h 1451"/>
                <a:gd name="T106" fmla="*/ 1138 w 1138"/>
                <a:gd name="T107" fmla="*/ 1451 h 1451"/>
                <a:gd name="T108" fmla="*/ 697 w 1138"/>
                <a:gd name="T109" fmla="*/ 1451 h 1451"/>
                <a:gd name="T110" fmla="*/ 407 w 1138"/>
                <a:gd name="T111" fmla="*/ 885 h 1451"/>
                <a:gd name="T112" fmla="*/ 407 w 1138"/>
                <a:gd name="T113" fmla="*/ 1451 h 1451"/>
                <a:gd name="T114" fmla="*/ 0 w 1138"/>
                <a:gd name="T115" fmla="*/ 1451 h 1451"/>
                <a:gd name="T116" fmla="*/ 0 w 1138"/>
                <a:gd name="T11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grpSp>
        <p:nvGrpSpPr>
          <p:cNvPr id="17" name="Gruppieren 7"/>
          <p:cNvGrpSpPr>
            <a:grpSpLocks/>
          </p:cNvGrpSpPr>
          <p:nvPr/>
        </p:nvGrpSpPr>
        <p:grpSpPr>
          <a:xfrm>
            <a:off x="395536" y="2850584"/>
            <a:ext cx="531966" cy="367200"/>
            <a:chOff x="3709988" y="1536701"/>
            <a:chExt cx="1504950" cy="1108075"/>
          </a:xfrm>
        </p:grpSpPr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4741863" y="1658938"/>
              <a:ext cx="473075" cy="809625"/>
            </a:xfrm>
            <a:custGeom>
              <a:avLst/>
              <a:gdLst>
                <a:gd name="T0" fmla="*/ 507 w 895"/>
                <a:gd name="T1" fmla="*/ 2 h 1530"/>
                <a:gd name="T2" fmla="*/ 602 w 895"/>
                <a:gd name="T3" fmla="*/ 22 h 1530"/>
                <a:gd name="T4" fmla="*/ 685 w 895"/>
                <a:gd name="T5" fmla="*/ 62 h 1530"/>
                <a:gd name="T6" fmla="*/ 746 w 895"/>
                <a:gd name="T7" fmla="*/ 111 h 1530"/>
                <a:gd name="T8" fmla="*/ 788 w 895"/>
                <a:gd name="T9" fmla="*/ 163 h 1530"/>
                <a:gd name="T10" fmla="*/ 819 w 895"/>
                <a:gd name="T11" fmla="*/ 225 h 1530"/>
                <a:gd name="T12" fmla="*/ 835 w 895"/>
                <a:gd name="T13" fmla="*/ 295 h 1530"/>
                <a:gd name="T14" fmla="*/ 836 w 895"/>
                <a:gd name="T15" fmla="*/ 373 h 1530"/>
                <a:gd name="T16" fmla="*/ 827 w 895"/>
                <a:gd name="T17" fmla="*/ 446 h 1530"/>
                <a:gd name="T18" fmla="*/ 805 w 895"/>
                <a:gd name="T19" fmla="*/ 506 h 1530"/>
                <a:gd name="T20" fmla="*/ 767 w 895"/>
                <a:gd name="T21" fmla="*/ 566 h 1530"/>
                <a:gd name="T22" fmla="*/ 716 w 895"/>
                <a:gd name="T23" fmla="*/ 616 h 1530"/>
                <a:gd name="T24" fmla="*/ 656 w 895"/>
                <a:gd name="T25" fmla="*/ 654 h 1530"/>
                <a:gd name="T26" fmla="*/ 667 w 895"/>
                <a:gd name="T27" fmla="*/ 685 h 1530"/>
                <a:gd name="T28" fmla="*/ 745 w 895"/>
                <a:gd name="T29" fmla="*/ 722 h 1530"/>
                <a:gd name="T30" fmla="*/ 806 w 895"/>
                <a:gd name="T31" fmla="*/ 772 h 1530"/>
                <a:gd name="T32" fmla="*/ 853 w 895"/>
                <a:gd name="T33" fmla="*/ 839 h 1530"/>
                <a:gd name="T34" fmla="*/ 884 w 895"/>
                <a:gd name="T35" fmla="*/ 922 h 1530"/>
                <a:gd name="T36" fmla="*/ 895 w 895"/>
                <a:gd name="T37" fmla="*/ 1014 h 1530"/>
                <a:gd name="T38" fmla="*/ 884 w 895"/>
                <a:gd name="T39" fmla="*/ 1119 h 1530"/>
                <a:gd name="T40" fmla="*/ 852 w 895"/>
                <a:gd name="T41" fmla="*/ 1216 h 1530"/>
                <a:gd name="T42" fmla="*/ 801 w 895"/>
                <a:gd name="T43" fmla="*/ 1305 h 1530"/>
                <a:gd name="T44" fmla="*/ 728 w 895"/>
                <a:gd name="T45" fmla="*/ 1380 h 1530"/>
                <a:gd name="T46" fmla="*/ 654 w 895"/>
                <a:gd name="T47" fmla="*/ 1432 h 1530"/>
                <a:gd name="T48" fmla="*/ 567 w 895"/>
                <a:gd name="T49" fmla="*/ 1473 h 1530"/>
                <a:gd name="T50" fmla="*/ 466 w 895"/>
                <a:gd name="T51" fmla="*/ 1505 h 1530"/>
                <a:gd name="T52" fmla="*/ 350 w 895"/>
                <a:gd name="T53" fmla="*/ 1524 h 1530"/>
                <a:gd name="T54" fmla="*/ 219 w 895"/>
                <a:gd name="T55" fmla="*/ 1530 h 1530"/>
                <a:gd name="T56" fmla="*/ 127 w 895"/>
                <a:gd name="T57" fmla="*/ 1530 h 1530"/>
                <a:gd name="T58" fmla="*/ 57 w 895"/>
                <a:gd name="T59" fmla="*/ 1527 h 1530"/>
                <a:gd name="T60" fmla="*/ 13 w 895"/>
                <a:gd name="T61" fmla="*/ 1271 h 1530"/>
                <a:gd name="T62" fmla="*/ 231 w 895"/>
                <a:gd name="T63" fmla="*/ 1268 h 1530"/>
                <a:gd name="T64" fmla="*/ 326 w 895"/>
                <a:gd name="T65" fmla="*/ 1249 h 1530"/>
                <a:gd name="T66" fmla="*/ 390 w 895"/>
                <a:gd name="T67" fmla="*/ 1221 h 1530"/>
                <a:gd name="T68" fmla="*/ 442 w 895"/>
                <a:gd name="T69" fmla="*/ 1180 h 1530"/>
                <a:gd name="T70" fmla="*/ 475 w 895"/>
                <a:gd name="T71" fmla="*/ 1132 h 1530"/>
                <a:gd name="T72" fmla="*/ 488 w 895"/>
                <a:gd name="T73" fmla="*/ 1080 h 1530"/>
                <a:gd name="T74" fmla="*/ 488 w 895"/>
                <a:gd name="T75" fmla="*/ 1018 h 1530"/>
                <a:gd name="T76" fmla="*/ 475 w 895"/>
                <a:gd name="T77" fmla="*/ 963 h 1530"/>
                <a:gd name="T78" fmla="*/ 448 w 895"/>
                <a:gd name="T79" fmla="*/ 921 h 1530"/>
                <a:gd name="T80" fmla="*/ 403 w 895"/>
                <a:gd name="T81" fmla="*/ 888 h 1530"/>
                <a:gd name="T82" fmla="*/ 354 w 895"/>
                <a:gd name="T83" fmla="*/ 877 h 1530"/>
                <a:gd name="T84" fmla="*/ 138 w 895"/>
                <a:gd name="T85" fmla="*/ 655 h 1530"/>
                <a:gd name="T86" fmla="*/ 236 w 895"/>
                <a:gd name="T87" fmla="*/ 622 h 1530"/>
                <a:gd name="T88" fmla="*/ 312 w 895"/>
                <a:gd name="T89" fmla="*/ 588 h 1530"/>
                <a:gd name="T90" fmla="*/ 367 w 895"/>
                <a:gd name="T91" fmla="*/ 551 h 1530"/>
                <a:gd name="T92" fmla="*/ 409 w 895"/>
                <a:gd name="T93" fmla="*/ 500 h 1530"/>
                <a:gd name="T94" fmla="*/ 431 w 895"/>
                <a:gd name="T95" fmla="*/ 437 h 1530"/>
                <a:gd name="T96" fmla="*/ 432 w 895"/>
                <a:gd name="T97" fmla="*/ 380 h 1530"/>
                <a:gd name="T98" fmla="*/ 418 w 895"/>
                <a:gd name="T99" fmla="*/ 347 h 1530"/>
                <a:gd name="T100" fmla="*/ 388 w 895"/>
                <a:gd name="T101" fmla="*/ 325 h 1530"/>
                <a:gd name="T102" fmla="*/ 350 w 895"/>
                <a:gd name="T103" fmla="*/ 317 h 1530"/>
                <a:gd name="T104" fmla="*/ 322 w 895"/>
                <a:gd name="T105" fmla="*/ 321 h 1530"/>
                <a:gd name="T106" fmla="*/ 280 w 895"/>
                <a:gd name="T107" fmla="*/ 340 h 1530"/>
                <a:gd name="T108" fmla="*/ 221 w 895"/>
                <a:gd name="T109" fmla="*/ 373 h 1530"/>
                <a:gd name="T110" fmla="*/ 168 w 895"/>
                <a:gd name="T111" fmla="*/ 414 h 1530"/>
                <a:gd name="T112" fmla="*/ 0 w 895"/>
                <a:gd name="T113" fmla="*/ 187 h 1530"/>
                <a:gd name="T114" fmla="*/ 83 w 895"/>
                <a:gd name="T115" fmla="*/ 123 h 1530"/>
                <a:gd name="T116" fmla="*/ 188 w 895"/>
                <a:gd name="T117" fmla="*/ 62 h 1530"/>
                <a:gd name="T118" fmla="*/ 271 w 895"/>
                <a:gd name="T119" fmla="*/ 31 h 1530"/>
                <a:gd name="T120" fmla="*/ 361 w 895"/>
                <a:gd name="T121" fmla="*/ 8 h 1530"/>
                <a:gd name="T122" fmla="*/ 458 w 895"/>
                <a:gd name="T123" fmla="*/ 0 h 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5" h="1530">
                  <a:moveTo>
                    <a:pt x="458" y="0"/>
                  </a:moveTo>
                  <a:lnTo>
                    <a:pt x="507" y="2"/>
                  </a:lnTo>
                  <a:lnTo>
                    <a:pt x="554" y="10"/>
                  </a:lnTo>
                  <a:lnTo>
                    <a:pt x="602" y="22"/>
                  </a:lnTo>
                  <a:lnTo>
                    <a:pt x="645" y="41"/>
                  </a:lnTo>
                  <a:lnTo>
                    <a:pt x="685" y="62"/>
                  </a:lnTo>
                  <a:lnTo>
                    <a:pt x="722" y="88"/>
                  </a:lnTo>
                  <a:lnTo>
                    <a:pt x="746" y="111"/>
                  </a:lnTo>
                  <a:lnTo>
                    <a:pt x="769" y="136"/>
                  </a:lnTo>
                  <a:lnTo>
                    <a:pt x="788" y="163"/>
                  </a:lnTo>
                  <a:lnTo>
                    <a:pt x="805" y="193"/>
                  </a:lnTo>
                  <a:lnTo>
                    <a:pt x="819" y="225"/>
                  </a:lnTo>
                  <a:lnTo>
                    <a:pt x="829" y="259"/>
                  </a:lnTo>
                  <a:lnTo>
                    <a:pt x="835" y="295"/>
                  </a:lnTo>
                  <a:lnTo>
                    <a:pt x="837" y="334"/>
                  </a:lnTo>
                  <a:lnTo>
                    <a:pt x="836" y="373"/>
                  </a:lnTo>
                  <a:lnTo>
                    <a:pt x="832" y="416"/>
                  </a:lnTo>
                  <a:lnTo>
                    <a:pt x="827" y="446"/>
                  </a:lnTo>
                  <a:lnTo>
                    <a:pt x="818" y="476"/>
                  </a:lnTo>
                  <a:lnTo>
                    <a:pt x="805" y="506"/>
                  </a:lnTo>
                  <a:lnTo>
                    <a:pt x="788" y="536"/>
                  </a:lnTo>
                  <a:lnTo>
                    <a:pt x="767" y="566"/>
                  </a:lnTo>
                  <a:lnTo>
                    <a:pt x="740" y="594"/>
                  </a:lnTo>
                  <a:lnTo>
                    <a:pt x="716" y="616"/>
                  </a:lnTo>
                  <a:lnTo>
                    <a:pt x="688" y="636"/>
                  </a:lnTo>
                  <a:lnTo>
                    <a:pt x="656" y="654"/>
                  </a:lnTo>
                  <a:lnTo>
                    <a:pt x="621" y="672"/>
                  </a:lnTo>
                  <a:lnTo>
                    <a:pt x="667" y="685"/>
                  </a:lnTo>
                  <a:lnTo>
                    <a:pt x="709" y="703"/>
                  </a:lnTo>
                  <a:lnTo>
                    <a:pt x="745" y="722"/>
                  </a:lnTo>
                  <a:lnTo>
                    <a:pt x="778" y="745"/>
                  </a:lnTo>
                  <a:lnTo>
                    <a:pt x="806" y="772"/>
                  </a:lnTo>
                  <a:lnTo>
                    <a:pt x="830" y="801"/>
                  </a:lnTo>
                  <a:lnTo>
                    <a:pt x="853" y="839"/>
                  </a:lnTo>
                  <a:lnTo>
                    <a:pt x="871" y="880"/>
                  </a:lnTo>
                  <a:lnTo>
                    <a:pt x="884" y="922"/>
                  </a:lnTo>
                  <a:lnTo>
                    <a:pt x="891" y="968"/>
                  </a:lnTo>
                  <a:lnTo>
                    <a:pt x="895" y="1014"/>
                  </a:lnTo>
                  <a:lnTo>
                    <a:pt x="891" y="1068"/>
                  </a:lnTo>
                  <a:lnTo>
                    <a:pt x="884" y="1119"/>
                  </a:lnTo>
                  <a:lnTo>
                    <a:pt x="871" y="1169"/>
                  </a:lnTo>
                  <a:lnTo>
                    <a:pt x="852" y="1216"/>
                  </a:lnTo>
                  <a:lnTo>
                    <a:pt x="830" y="1261"/>
                  </a:lnTo>
                  <a:lnTo>
                    <a:pt x="801" y="1305"/>
                  </a:lnTo>
                  <a:lnTo>
                    <a:pt x="767" y="1344"/>
                  </a:lnTo>
                  <a:lnTo>
                    <a:pt x="728" y="1380"/>
                  </a:lnTo>
                  <a:lnTo>
                    <a:pt x="693" y="1407"/>
                  </a:lnTo>
                  <a:lnTo>
                    <a:pt x="654" y="1432"/>
                  </a:lnTo>
                  <a:lnTo>
                    <a:pt x="612" y="1453"/>
                  </a:lnTo>
                  <a:lnTo>
                    <a:pt x="567" y="1473"/>
                  </a:lnTo>
                  <a:lnTo>
                    <a:pt x="518" y="1490"/>
                  </a:lnTo>
                  <a:lnTo>
                    <a:pt x="466" y="1505"/>
                  </a:lnTo>
                  <a:lnTo>
                    <a:pt x="410" y="1516"/>
                  </a:lnTo>
                  <a:lnTo>
                    <a:pt x="350" y="1524"/>
                  </a:lnTo>
                  <a:lnTo>
                    <a:pt x="286" y="1528"/>
                  </a:lnTo>
                  <a:lnTo>
                    <a:pt x="219" y="1530"/>
                  </a:lnTo>
                  <a:lnTo>
                    <a:pt x="152" y="1530"/>
                  </a:lnTo>
                  <a:lnTo>
                    <a:pt x="127" y="1530"/>
                  </a:lnTo>
                  <a:lnTo>
                    <a:pt x="96" y="1529"/>
                  </a:lnTo>
                  <a:lnTo>
                    <a:pt x="57" y="1527"/>
                  </a:lnTo>
                  <a:lnTo>
                    <a:pt x="13" y="1526"/>
                  </a:lnTo>
                  <a:lnTo>
                    <a:pt x="13" y="1271"/>
                  </a:lnTo>
                  <a:lnTo>
                    <a:pt x="170" y="1271"/>
                  </a:lnTo>
                  <a:lnTo>
                    <a:pt x="231" y="1268"/>
                  </a:lnTo>
                  <a:lnTo>
                    <a:pt x="288" y="1258"/>
                  </a:lnTo>
                  <a:lnTo>
                    <a:pt x="326" y="1249"/>
                  </a:lnTo>
                  <a:lnTo>
                    <a:pt x="360" y="1237"/>
                  </a:lnTo>
                  <a:lnTo>
                    <a:pt x="390" y="1221"/>
                  </a:lnTo>
                  <a:lnTo>
                    <a:pt x="418" y="1203"/>
                  </a:lnTo>
                  <a:lnTo>
                    <a:pt x="442" y="1180"/>
                  </a:lnTo>
                  <a:lnTo>
                    <a:pt x="463" y="1154"/>
                  </a:lnTo>
                  <a:lnTo>
                    <a:pt x="475" y="1132"/>
                  </a:lnTo>
                  <a:lnTo>
                    <a:pt x="483" y="1107"/>
                  </a:lnTo>
                  <a:lnTo>
                    <a:pt x="488" y="1080"/>
                  </a:lnTo>
                  <a:lnTo>
                    <a:pt x="490" y="1050"/>
                  </a:lnTo>
                  <a:lnTo>
                    <a:pt x="488" y="1018"/>
                  </a:lnTo>
                  <a:lnTo>
                    <a:pt x="483" y="989"/>
                  </a:lnTo>
                  <a:lnTo>
                    <a:pt x="475" y="963"/>
                  </a:lnTo>
                  <a:lnTo>
                    <a:pt x="464" y="941"/>
                  </a:lnTo>
                  <a:lnTo>
                    <a:pt x="448" y="921"/>
                  </a:lnTo>
                  <a:lnTo>
                    <a:pt x="427" y="902"/>
                  </a:lnTo>
                  <a:lnTo>
                    <a:pt x="403" y="888"/>
                  </a:lnTo>
                  <a:lnTo>
                    <a:pt x="379" y="880"/>
                  </a:lnTo>
                  <a:lnTo>
                    <a:pt x="354" y="877"/>
                  </a:lnTo>
                  <a:lnTo>
                    <a:pt x="138" y="877"/>
                  </a:lnTo>
                  <a:lnTo>
                    <a:pt x="138" y="655"/>
                  </a:lnTo>
                  <a:lnTo>
                    <a:pt x="189" y="639"/>
                  </a:lnTo>
                  <a:lnTo>
                    <a:pt x="236" y="622"/>
                  </a:lnTo>
                  <a:lnTo>
                    <a:pt x="276" y="606"/>
                  </a:lnTo>
                  <a:lnTo>
                    <a:pt x="312" y="588"/>
                  </a:lnTo>
                  <a:lnTo>
                    <a:pt x="342" y="570"/>
                  </a:lnTo>
                  <a:lnTo>
                    <a:pt x="367" y="551"/>
                  </a:lnTo>
                  <a:lnTo>
                    <a:pt x="390" y="527"/>
                  </a:lnTo>
                  <a:lnTo>
                    <a:pt x="409" y="500"/>
                  </a:lnTo>
                  <a:lnTo>
                    <a:pt x="422" y="470"/>
                  </a:lnTo>
                  <a:lnTo>
                    <a:pt x="431" y="437"/>
                  </a:lnTo>
                  <a:lnTo>
                    <a:pt x="433" y="402"/>
                  </a:lnTo>
                  <a:lnTo>
                    <a:pt x="432" y="380"/>
                  </a:lnTo>
                  <a:lnTo>
                    <a:pt x="427" y="361"/>
                  </a:lnTo>
                  <a:lnTo>
                    <a:pt x="418" y="347"/>
                  </a:lnTo>
                  <a:lnTo>
                    <a:pt x="406" y="336"/>
                  </a:lnTo>
                  <a:lnTo>
                    <a:pt x="388" y="325"/>
                  </a:lnTo>
                  <a:lnTo>
                    <a:pt x="370" y="319"/>
                  </a:lnTo>
                  <a:lnTo>
                    <a:pt x="350" y="317"/>
                  </a:lnTo>
                  <a:lnTo>
                    <a:pt x="337" y="318"/>
                  </a:lnTo>
                  <a:lnTo>
                    <a:pt x="322" y="321"/>
                  </a:lnTo>
                  <a:lnTo>
                    <a:pt x="306" y="327"/>
                  </a:lnTo>
                  <a:lnTo>
                    <a:pt x="280" y="340"/>
                  </a:lnTo>
                  <a:lnTo>
                    <a:pt x="251" y="354"/>
                  </a:lnTo>
                  <a:lnTo>
                    <a:pt x="221" y="373"/>
                  </a:lnTo>
                  <a:lnTo>
                    <a:pt x="194" y="392"/>
                  </a:lnTo>
                  <a:lnTo>
                    <a:pt x="168" y="414"/>
                  </a:lnTo>
                  <a:lnTo>
                    <a:pt x="146" y="435"/>
                  </a:lnTo>
                  <a:lnTo>
                    <a:pt x="0" y="187"/>
                  </a:lnTo>
                  <a:lnTo>
                    <a:pt x="38" y="155"/>
                  </a:lnTo>
                  <a:lnTo>
                    <a:pt x="83" y="123"/>
                  </a:lnTo>
                  <a:lnTo>
                    <a:pt x="133" y="91"/>
                  </a:lnTo>
                  <a:lnTo>
                    <a:pt x="188" y="62"/>
                  </a:lnTo>
                  <a:lnTo>
                    <a:pt x="229" y="46"/>
                  </a:lnTo>
                  <a:lnTo>
                    <a:pt x="271" y="31"/>
                  </a:lnTo>
                  <a:lnTo>
                    <a:pt x="314" y="17"/>
                  </a:lnTo>
                  <a:lnTo>
                    <a:pt x="361" y="8"/>
                  </a:lnTo>
                  <a:lnTo>
                    <a:pt x="408" y="2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DA8678"/>
            </a:solidFill>
            <a:ln w="0">
              <a:solidFill>
                <a:srgbClr val="DA867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4135438" y="1876426"/>
              <a:ext cx="684213" cy="768350"/>
            </a:xfrm>
            <a:custGeom>
              <a:avLst/>
              <a:gdLst>
                <a:gd name="T0" fmla="*/ 420 w 1291"/>
                <a:gd name="T1" fmla="*/ 1122 h 1451"/>
                <a:gd name="T2" fmla="*/ 584 w 1291"/>
                <a:gd name="T3" fmla="*/ 1120 h 1451"/>
                <a:gd name="T4" fmla="*/ 663 w 1291"/>
                <a:gd name="T5" fmla="*/ 1104 h 1451"/>
                <a:gd name="T6" fmla="*/ 729 w 1291"/>
                <a:gd name="T7" fmla="*/ 1073 h 1451"/>
                <a:gd name="T8" fmla="*/ 783 w 1291"/>
                <a:gd name="T9" fmla="*/ 1028 h 1451"/>
                <a:gd name="T10" fmla="*/ 818 w 1291"/>
                <a:gd name="T11" fmla="*/ 973 h 1451"/>
                <a:gd name="T12" fmla="*/ 844 w 1291"/>
                <a:gd name="T13" fmla="*/ 903 h 1451"/>
                <a:gd name="T14" fmla="*/ 859 w 1291"/>
                <a:gd name="T15" fmla="*/ 817 h 1451"/>
                <a:gd name="T16" fmla="*/ 863 w 1291"/>
                <a:gd name="T17" fmla="*/ 716 h 1451"/>
                <a:gd name="T18" fmla="*/ 858 w 1291"/>
                <a:gd name="T19" fmla="*/ 617 h 1451"/>
                <a:gd name="T20" fmla="*/ 842 w 1291"/>
                <a:gd name="T21" fmla="*/ 534 h 1451"/>
                <a:gd name="T22" fmla="*/ 815 w 1291"/>
                <a:gd name="T23" fmla="*/ 467 h 1451"/>
                <a:gd name="T24" fmla="*/ 779 w 1291"/>
                <a:gd name="T25" fmla="*/ 414 h 1451"/>
                <a:gd name="T26" fmla="*/ 732 w 1291"/>
                <a:gd name="T27" fmla="*/ 375 h 1451"/>
                <a:gd name="T28" fmla="*/ 677 w 1291"/>
                <a:gd name="T29" fmla="*/ 349 h 1451"/>
                <a:gd name="T30" fmla="*/ 589 w 1291"/>
                <a:gd name="T31" fmla="*/ 332 h 1451"/>
                <a:gd name="T32" fmla="*/ 420 w 1291"/>
                <a:gd name="T33" fmla="*/ 330 h 1451"/>
                <a:gd name="T34" fmla="*/ 565 w 1291"/>
                <a:gd name="T35" fmla="*/ 0 h 1451"/>
                <a:gd name="T36" fmla="*/ 713 w 1291"/>
                <a:gd name="T37" fmla="*/ 10 h 1451"/>
                <a:gd name="T38" fmla="*/ 850 w 1291"/>
                <a:gd name="T39" fmla="*/ 41 h 1451"/>
                <a:gd name="T40" fmla="*/ 951 w 1291"/>
                <a:gd name="T41" fmla="*/ 82 h 1451"/>
                <a:gd name="T42" fmla="*/ 1040 w 1291"/>
                <a:gd name="T43" fmla="*/ 138 h 1451"/>
                <a:gd name="T44" fmla="*/ 1118 w 1291"/>
                <a:gd name="T45" fmla="*/ 208 h 1451"/>
                <a:gd name="T46" fmla="*/ 1183 w 1291"/>
                <a:gd name="T47" fmla="*/ 294 h 1451"/>
                <a:gd name="T48" fmla="*/ 1234 w 1291"/>
                <a:gd name="T49" fmla="*/ 396 h 1451"/>
                <a:gd name="T50" fmla="*/ 1266 w 1291"/>
                <a:gd name="T51" fmla="*/ 493 h 1451"/>
                <a:gd name="T52" fmla="*/ 1285 w 1291"/>
                <a:gd name="T53" fmla="*/ 601 h 1451"/>
                <a:gd name="T54" fmla="*/ 1291 w 1291"/>
                <a:gd name="T55" fmla="*/ 721 h 1451"/>
                <a:gd name="T56" fmla="*/ 1285 w 1291"/>
                <a:gd name="T57" fmla="*/ 841 h 1451"/>
                <a:gd name="T58" fmla="*/ 1266 w 1291"/>
                <a:gd name="T59" fmla="*/ 950 h 1451"/>
                <a:gd name="T60" fmla="*/ 1234 w 1291"/>
                <a:gd name="T61" fmla="*/ 1047 h 1451"/>
                <a:gd name="T62" fmla="*/ 1183 w 1291"/>
                <a:gd name="T63" fmla="*/ 1149 h 1451"/>
                <a:gd name="T64" fmla="*/ 1118 w 1291"/>
                <a:gd name="T65" fmla="*/ 1236 h 1451"/>
                <a:gd name="T66" fmla="*/ 1040 w 1291"/>
                <a:gd name="T67" fmla="*/ 1308 h 1451"/>
                <a:gd name="T68" fmla="*/ 950 w 1291"/>
                <a:gd name="T69" fmla="*/ 1365 h 1451"/>
                <a:gd name="T70" fmla="*/ 849 w 1291"/>
                <a:gd name="T71" fmla="*/ 1407 h 1451"/>
                <a:gd name="T72" fmla="*/ 711 w 1291"/>
                <a:gd name="T73" fmla="*/ 1440 h 1451"/>
                <a:gd name="T74" fmla="*/ 563 w 1291"/>
                <a:gd name="T75" fmla="*/ 1451 h 1451"/>
                <a:gd name="T76" fmla="*/ 0 w 1291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40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8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4" y="903"/>
                  </a:lnTo>
                  <a:lnTo>
                    <a:pt x="852" y="863"/>
                  </a:lnTo>
                  <a:lnTo>
                    <a:pt x="859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2" y="573"/>
                  </a:lnTo>
                  <a:lnTo>
                    <a:pt x="842" y="534"/>
                  </a:lnTo>
                  <a:lnTo>
                    <a:pt x="830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9" y="414"/>
                  </a:lnTo>
                  <a:lnTo>
                    <a:pt x="757" y="393"/>
                  </a:lnTo>
                  <a:lnTo>
                    <a:pt x="732" y="375"/>
                  </a:lnTo>
                  <a:lnTo>
                    <a:pt x="706" y="361"/>
                  </a:lnTo>
                  <a:lnTo>
                    <a:pt x="677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40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5" y="0"/>
                  </a:lnTo>
                  <a:lnTo>
                    <a:pt x="640" y="2"/>
                  </a:lnTo>
                  <a:lnTo>
                    <a:pt x="713" y="10"/>
                  </a:lnTo>
                  <a:lnTo>
                    <a:pt x="783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1" y="82"/>
                  </a:lnTo>
                  <a:lnTo>
                    <a:pt x="996" y="108"/>
                  </a:lnTo>
                  <a:lnTo>
                    <a:pt x="1040" y="138"/>
                  </a:lnTo>
                  <a:lnTo>
                    <a:pt x="1081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1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8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8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1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1" y="1274"/>
                  </a:lnTo>
                  <a:lnTo>
                    <a:pt x="1040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1" y="1388"/>
                  </a:lnTo>
                  <a:lnTo>
                    <a:pt x="849" y="1407"/>
                  </a:lnTo>
                  <a:lnTo>
                    <a:pt x="781" y="1427"/>
                  </a:lnTo>
                  <a:lnTo>
                    <a:pt x="711" y="1440"/>
                  </a:lnTo>
                  <a:lnTo>
                    <a:pt x="638" y="1448"/>
                  </a:lnTo>
                  <a:lnTo>
                    <a:pt x="563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3709988" y="1536701"/>
              <a:ext cx="601663" cy="768350"/>
            </a:xfrm>
            <a:custGeom>
              <a:avLst/>
              <a:gdLst>
                <a:gd name="T0" fmla="*/ 408 w 1138"/>
                <a:gd name="T1" fmla="*/ 318 h 1451"/>
                <a:gd name="T2" fmla="*/ 408 w 1138"/>
                <a:gd name="T3" fmla="*/ 633 h 1451"/>
                <a:gd name="T4" fmla="*/ 491 w 1138"/>
                <a:gd name="T5" fmla="*/ 633 h 1451"/>
                <a:gd name="T6" fmla="*/ 521 w 1138"/>
                <a:gd name="T7" fmla="*/ 631 h 1451"/>
                <a:gd name="T8" fmla="*/ 548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2 w 1138"/>
                <a:gd name="T15" fmla="*/ 580 h 1451"/>
                <a:gd name="T16" fmla="*/ 624 w 1138"/>
                <a:gd name="T17" fmla="*/ 558 h 1451"/>
                <a:gd name="T18" fmla="*/ 632 w 1138"/>
                <a:gd name="T19" fmla="*/ 534 h 1451"/>
                <a:gd name="T20" fmla="*/ 638 w 1138"/>
                <a:gd name="T21" fmla="*/ 504 h 1451"/>
                <a:gd name="T22" fmla="*/ 639 w 1138"/>
                <a:gd name="T23" fmla="*/ 470 h 1451"/>
                <a:gd name="T24" fmla="*/ 638 w 1138"/>
                <a:gd name="T25" fmla="*/ 439 h 1451"/>
                <a:gd name="T26" fmla="*/ 633 w 1138"/>
                <a:gd name="T27" fmla="*/ 411 h 1451"/>
                <a:gd name="T28" fmla="*/ 624 w 1138"/>
                <a:gd name="T29" fmla="*/ 387 h 1451"/>
                <a:gd name="T30" fmla="*/ 613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50 w 1138"/>
                <a:gd name="T37" fmla="*/ 327 h 1451"/>
                <a:gd name="T38" fmla="*/ 522 w 1138"/>
                <a:gd name="T39" fmla="*/ 320 h 1451"/>
                <a:gd name="T40" fmla="*/ 491 w 1138"/>
                <a:gd name="T41" fmla="*/ 318 h 1451"/>
                <a:gd name="T42" fmla="*/ 408 w 1138"/>
                <a:gd name="T43" fmla="*/ 318 h 1451"/>
                <a:gd name="T44" fmla="*/ 0 w 1138"/>
                <a:gd name="T45" fmla="*/ 0 h 1451"/>
                <a:gd name="T46" fmla="*/ 534 w 1138"/>
                <a:gd name="T47" fmla="*/ 0 h 1451"/>
                <a:gd name="T48" fmla="*/ 602 w 1138"/>
                <a:gd name="T49" fmla="*/ 1 h 1451"/>
                <a:gd name="T50" fmla="*/ 668 w 1138"/>
                <a:gd name="T51" fmla="*/ 7 h 1451"/>
                <a:gd name="T52" fmla="*/ 732 w 1138"/>
                <a:gd name="T53" fmla="*/ 17 h 1451"/>
                <a:gd name="T54" fmla="*/ 779 w 1138"/>
                <a:gd name="T55" fmla="*/ 28 h 1451"/>
                <a:gd name="T56" fmla="*/ 822 w 1138"/>
                <a:gd name="T57" fmla="*/ 42 h 1451"/>
                <a:gd name="T58" fmla="*/ 862 w 1138"/>
                <a:gd name="T59" fmla="*/ 62 h 1451"/>
                <a:gd name="T60" fmla="*/ 899 w 1138"/>
                <a:gd name="T61" fmla="*/ 84 h 1451"/>
                <a:gd name="T62" fmla="*/ 933 w 1138"/>
                <a:gd name="T63" fmla="*/ 111 h 1451"/>
                <a:gd name="T64" fmla="*/ 963 w 1138"/>
                <a:gd name="T65" fmla="*/ 143 h 1451"/>
                <a:gd name="T66" fmla="*/ 990 w 1138"/>
                <a:gd name="T67" fmla="*/ 179 h 1451"/>
                <a:gd name="T68" fmla="*/ 1013 w 1138"/>
                <a:gd name="T69" fmla="*/ 220 h 1451"/>
                <a:gd name="T70" fmla="*/ 1028 w 1138"/>
                <a:gd name="T71" fmla="*/ 257 h 1451"/>
                <a:gd name="T72" fmla="*/ 1040 w 1138"/>
                <a:gd name="T73" fmla="*/ 298 h 1451"/>
                <a:gd name="T74" fmla="*/ 1049 w 1138"/>
                <a:gd name="T75" fmla="*/ 342 h 1451"/>
                <a:gd name="T76" fmla="*/ 1054 w 1138"/>
                <a:gd name="T77" fmla="*/ 391 h 1451"/>
                <a:gd name="T78" fmla="*/ 1055 w 1138"/>
                <a:gd name="T79" fmla="*/ 444 h 1451"/>
                <a:gd name="T80" fmla="*/ 1054 w 1138"/>
                <a:gd name="T81" fmla="*/ 479 h 1451"/>
                <a:gd name="T82" fmla="*/ 1051 w 1138"/>
                <a:gd name="T83" fmla="*/ 517 h 1451"/>
                <a:gd name="T84" fmla="*/ 1046 w 1138"/>
                <a:gd name="T85" fmla="*/ 555 h 1451"/>
                <a:gd name="T86" fmla="*/ 1036 w 1138"/>
                <a:gd name="T87" fmla="*/ 595 h 1451"/>
                <a:gd name="T88" fmla="*/ 1024 w 1138"/>
                <a:gd name="T89" fmla="*/ 633 h 1451"/>
                <a:gd name="T90" fmla="*/ 1007 w 1138"/>
                <a:gd name="T91" fmla="*/ 670 h 1451"/>
                <a:gd name="T92" fmla="*/ 987 w 1138"/>
                <a:gd name="T93" fmla="*/ 706 h 1451"/>
                <a:gd name="T94" fmla="*/ 961 w 1138"/>
                <a:gd name="T95" fmla="*/ 740 h 1451"/>
                <a:gd name="T96" fmla="*/ 930 w 1138"/>
                <a:gd name="T97" fmla="*/ 771 h 1451"/>
                <a:gd name="T98" fmla="*/ 902 w 1138"/>
                <a:gd name="T99" fmla="*/ 794 h 1451"/>
                <a:gd name="T100" fmla="*/ 872 w 1138"/>
                <a:gd name="T101" fmla="*/ 813 h 1451"/>
                <a:gd name="T102" fmla="*/ 837 w 1138"/>
                <a:gd name="T103" fmla="*/ 831 h 1451"/>
                <a:gd name="T104" fmla="*/ 800 w 1138"/>
                <a:gd name="T105" fmla="*/ 846 h 1451"/>
                <a:gd name="T106" fmla="*/ 1138 w 1138"/>
                <a:gd name="T107" fmla="*/ 1451 h 1451"/>
                <a:gd name="T108" fmla="*/ 697 w 1138"/>
                <a:gd name="T109" fmla="*/ 1451 h 1451"/>
                <a:gd name="T110" fmla="*/ 408 w 1138"/>
                <a:gd name="T111" fmla="*/ 885 h 1451"/>
                <a:gd name="T112" fmla="*/ 408 w 1138"/>
                <a:gd name="T113" fmla="*/ 1451 h 1451"/>
                <a:gd name="T114" fmla="*/ 0 w 1138"/>
                <a:gd name="T115" fmla="*/ 1451 h 1451"/>
                <a:gd name="T116" fmla="*/ 0 w 1138"/>
                <a:gd name="T11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8" h="1451">
                  <a:moveTo>
                    <a:pt x="408" y="318"/>
                  </a:moveTo>
                  <a:lnTo>
                    <a:pt x="408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8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2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8" y="504"/>
                  </a:lnTo>
                  <a:lnTo>
                    <a:pt x="639" y="470"/>
                  </a:lnTo>
                  <a:lnTo>
                    <a:pt x="638" y="439"/>
                  </a:lnTo>
                  <a:lnTo>
                    <a:pt x="633" y="411"/>
                  </a:lnTo>
                  <a:lnTo>
                    <a:pt x="624" y="387"/>
                  </a:lnTo>
                  <a:lnTo>
                    <a:pt x="613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50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8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9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3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3" y="220"/>
                  </a:lnTo>
                  <a:lnTo>
                    <a:pt x="1028" y="257"/>
                  </a:lnTo>
                  <a:lnTo>
                    <a:pt x="1040" y="298"/>
                  </a:lnTo>
                  <a:lnTo>
                    <a:pt x="1049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1" y="517"/>
                  </a:lnTo>
                  <a:lnTo>
                    <a:pt x="1046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30" y="771"/>
                  </a:lnTo>
                  <a:lnTo>
                    <a:pt x="902" y="794"/>
                  </a:lnTo>
                  <a:lnTo>
                    <a:pt x="872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8" y="885"/>
                  </a:lnTo>
                  <a:lnTo>
                    <a:pt x="408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grpSp>
        <p:nvGrpSpPr>
          <p:cNvPr id="21" name="Gruppieren 15"/>
          <p:cNvGrpSpPr>
            <a:grpSpLocks/>
          </p:cNvGrpSpPr>
          <p:nvPr/>
        </p:nvGrpSpPr>
        <p:grpSpPr>
          <a:xfrm>
            <a:off x="4814008" y="2870410"/>
            <a:ext cx="550080" cy="366557"/>
            <a:chOff x="7159626" y="268288"/>
            <a:chExt cx="1558925" cy="1108075"/>
          </a:xfrm>
        </p:grpSpPr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8129588" y="398463"/>
              <a:ext cx="588963" cy="796925"/>
            </a:xfrm>
            <a:custGeom>
              <a:avLst/>
              <a:gdLst>
                <a:gd name="T0" fmla="*/ 591 w 1114"/>
                <a:gd name="T1" fmla="*/ 489 h 1506"/>
                <a:gd name="T2" fmla="*/ 333 w 1114"/>
                <a:gd name="T3" fmla="*/ 936 h 1506"/>
                <a:gd name="T4" fmla="*/ 591 w 1114"/>
                <a:gd name="T5" fmla="*/ 936 h 1506"/>
                <a:gd name="T6" fmla="*/ 591 w 1114"/>
                <a:gd name="T7" fmla="*/ 489 h 1506"/>
                <a:gd name="T8" fmla="*/ 598 w 1114"/>
                <a:gd name="T9" fmla="*/ 0 h 1506"/>
                <a:gd name="T10" fmla="*/ 897 w 1114"/>
                <a:gd name="T11" fmla="*/ 0 h 1506"/>
                <a:gd name="T12" fmla="*/ 897 w 1114"/>
                <a:gd name="T13" fmla="*/ 936 h 1506"/>
                <a:gd name="T14" fmla="*/ 1114 w 1114"/>
                <a:gd name="T15" fmla="*/ 936 h 1506"/>
                <a:gd name="T16" fmla="*/ 1114 w 1114"/>
                <a:gd name="T17" fmla="*/ 1204 h 1506"/>
                <a:gd name="T18" fmla="*/ 897 w 1114"/>
                <a:gd name="T19" fmla="*/ 1204 h 1506"/>
                <a:gd name="T20" fmla="*/ 897 w 1114"/>
                <a:gd name="T21" fmla="*/ 1506 h 1506"/>
                <a:gd name="T22" fmla="*/ 591 w 1114"/>
                <a:gd name="T23" fmla="*/ 1506 h 1506"/>
                <a:gd name="T24" fmla="*/ 591 w 1114"/>
                <a:gd name="T25" fmla="*/ 1204 h 1506"/>
                <a:gd name="T26" fmla="*/ 0 w 1114"/>
                <a:gd name="T27" fmla="*/ 1204 h 1506"/>
                <a:gd name="T28" fmla="*/ 0 w 1114"/>
                <a:gd name="T29" fmla="*/ 1001 h 1506"/>
                <a:gd name="T30" fmla="*/ 598 w 1114"/>
                <a:gd name="T31" fmla="*/ 0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4" h="1506">
                  <a:moveTo>
                    <a:pt x="591" y="489"/>
                  </a:moveTo>
                  <a:lnTo>
                    <a:pt x="333" y="936"/>
                  </a:lnTo>
                  <a:lnTo>
                    <a:pt x="591" y="936"/>
                  </a:lnTo>
                  <a:lnTo>
                    <a:pt x="591" y="489"/>
                  </a:lnTo>
                  <a:close/>
                  <a:moveTo>
                    <a:pt x="598" y="0"/>
                  </a:moveTo>
                  <a:lnTo>
                    <a:pt x="897" y="0"/>
                  </a:lnTo>
                  <a:lnTo>
                    <a:pt x="897" y="936"/>
                  </a:lnTo>
                  <a:lnTo>
                    <a:pt x="1114" y="936"/>
                  </a:lnTo>
                  <a:lnTo>
                    <a:pt x="1114" y="1204"/>
                  </a:lnTo>
                  <a:lnTo>
                    <a:pt x="897" y="1204"/>
                  </a:lnTo>
                  <a:lnTo>
                    <a:pt x="897" y="1506"/>
                  </a:lnTo>
                  <a:lnTo>
                    <a:pt x="591" y="1506"/>
                  </a:lnTo>
                  <a:lnTo>
                    <a:pt x="591" y="1204"/>
                  </a:lnTo>
                  <a:lnTo>
                    <a:pt x="0" y="1204"/>
                  </a:lnTo>
                  <a:lnTo>
                    <a:pt x="0" y="1001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9BBB71"/>
            </a:solidFill>
            <a:ln w="0">
              <a:solidFill>
                <a:srgbClr val="96B7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3" name="Freeform 7"/>
            <p:cNvSpPr>
              <a:spLocks noEditPoints="1"/>
            </p:cNvSpPr>
            <p:nvPr/>
          </p:nvSpPr>
          <p:spPr bwMode="auto">
            <a:xfrm>
              <a:off x="7586663" y="608013"/>
              <a:ext cx="682625" cy="768350"/>
            </a:xfrm>
            <a:custGeom>
              <a:avLst/>
              <a:gdLst>
                <a:gd name="T0" fmla="*/ 419 w 1291"/>
                <a:gd name="T1" fmla="*/ 1122 h 1451"/>
                <a:gd name="T2" fmla="*/ 583 w 1291"/>
                <a:gd name="T3" fmla="*/ 1120 h 1451"/>
                <a:gd name="T4" fmla="*/ 663 w 1291"/>
                <a:gd name="T5" fmla="*/ 1104 h 1451"/>
                <a:gd name="T6" fmla="*/ 729 w 1291"/>
                <a:gd name="T7" fmla="*/ 1073 h 1451"/>
                <a:gd name="T8" fmla="*/ 781 w 1291"/>
                <a:gd name="T9" fmla="*/ 1028 h 1451"/>
                <a:gd name="T10" fmla="*/ 817 w 1291"/>
                <a:gd name="T11" fmla="*/ 973 h 1451"/>
                <a:gd name="T12" fmla="*/ 843 w 1291"/>
                <a:gd name="T13" fmla="*/ 903 h 1451"/>
                <a:gd name="T14" fmla="*/ 858 w 1291"/>
                <a:gd name="T15" fmla="*/ 817 h 1451"/>
                <a:gd name="T16" fmla="*/ 863 w 1291"/>
                <a:gd name="T17" fmla="*/ 716 h 1451"/>
                <a:gd name="T18" fmla="*/ 858 w 1291"/>
                <a:gd name="T19" fmla="*/ 617 h 1451"/>
                <a:gd name="T20" fmla="*/ 841 w 1291"/>
                <a:gd name="T21" fmla="*/ 534 h 1451"/>
                <a:gd name="T22" fmla="*/ 814 w 1291"/>
                <a:gd name="T23" fmla="*/ 467 h 1451"/>
                <a:gd name="T24" fmla="*/ 778 w 1291"/>
                <a:gd name="T25" fmla="*/ 414 h 1451"/>
                <a:gd name="T26" fmla="*/ 732 w 1291"/>
                <a:gd name="T27" fmla="*/ 375 h 1451"/>
                <a:gd name="T28" fmla="*/ 676 w 1291"/>
                <a:gd name="T29" fmla="*/ 349 h 1451"/>
                <a:gd name="T30" fmla="*/ 588 w 1291"/>
                <a:gd name="T31" fmla="*/ 332 h 1451"/>
                <a:gd name="T32" fmla="*/ 419 w 1291"/>
                <a:gd name="T33" fmla="*/ 330 h 1451"/>
                <a:gd name="T34" fmla="*/ 564 w 1291"/>
                <a:gd name="T35" fmla="*/ 0 h 1451"/>
                <a:gd name="T36" fmla="*/ 711 w 1291"/>
                <a:gd name="T37" fmla="*/ 10 h 1451"/>
                <a:gd name="T38" fmla="*/ 849 w 1291"/>
                <a:gd name="T39" fmla="*/ 41 h 1451"/>
                <a:gd name="T40" fmla="*/ 949 w 1291"/>
                <a:gd name="T41" fmla="*/ 82 h 1451"/>
                <a:gd name="T42" fmla="*/ 1039 w 1291"/>
                <a:gd name="T43" fmla="*/ 138 h 1451"/>
                <a:gd name="T44" fmla="*/ 1117 w 1291"/>
                <a:gd name="T45" fmla="*/ 208 h 1451"/>
                <a:gd name="T46" fmla="*/ 1182 w 1291"/>
                <a:gd name="T47" fmla="*/ 294 h 1451"/>
                <a:gd name="T48" fmla="*/ 1234 w 1291"/>
                <a:gd name="T49" fmla="*/ 396 h 1451"/>
                <a:gd name="T50" fmla="*/ 1266 w 1291"/>
                <a:gd name="T51" fmla="*/ 493 h 1451"/>
                <a:gd name="T52" fmla="*/ 1284 w 1291"/>
                <a:gd name="T53" fmla="*/ 601 h 1451"/>
                <a:gd name="T54" fmla="*/ 1291 w 1291"/>
                <a:gd name="T55" fmla="*/ 721 h 1451"/>
                <a:gd name="T56" fmla="*/ 1284 w 1291"/>
                <a:gd name="T57" fmla="*/ 841 h 1451"/>
                <a:gd name="T58" fmla="*/ 1266 w 1291"/>
                <a:gd name="T59" fmla="*/ 950 h 1451"/>
                <a:gd name="T60" fmla="*/ 1234 w 1291"/>
                <a:gd name="T61" fmla="*/ 1047 h 1451"/>
                <a:gd name="T62" fmla="*/ 1182 w 1291"/>
                <a:gd name="T63" fmla="*/ 1149 h 1451"/>
                <a:gd name="T64" fmla="*/ 1117 w 1291"/>
                <a:gd name="T65" fmla="*/ 1236 h 1451"/>
                <a:gd name="T66" fmla="*/ 1039 w 1291"/>
                <a:gd name="T67" fmla="*/ 1308 h 1451"/>
                <a:gd name="T68" fmla="*/ 949 w 1291"/>
                <a:gd name="T69" fmla="*/ 1365 h 1451"/>
                <a:gd name="T70" fmla="*/ 848 w 1291"/>
                <a:gd name="T71" fmla="*/ 1407 h 1451"/>
                <a:gd name="T72" fmla="*/ 710 w 1291"/>
                <a:gd name="T73" fmla="*/ 1440 h 1451"/>
                <a:gd name="T74" fmla="*/ 562 w 1291"/>
                <a:gd name="T75" fmla="*/ 1451 h 1451"/>
                <a:gd name="T76" fmla="*/ 0 w 1291"/>
                <a:gd name="T77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91" h="1451">
                  <a:moveTo>
                    <a:pt x="419" y="330"/>
                  </a:moveTo>
                  <a:lnTo>
                    <a:pt x="419" y="1122"/>
                  </a:lnTo>
                  <a:lnTo>
                    <a:pt x="538" y="1122"/>
                  </a:lnTo>
                  <a:lnTo>
                    <a:pt x="583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1" y="1028"/>
                  </a:lnTo>
                  <a:lnTo>
                    <a:pt x="801" y="1002"/>
                  </a:lnTo>
                  <a:lnTo>
                    <a:pt x="817" y="973"/>
                  </a:lnTo>
                  <a:lnTo>
                    <a:pt x="831" y="940"/>
                  </a:lnTo>
                  <a:lnTo>
                    <a:pt x="843" y="903"/>
                  </a:lnTo>
                  <a:lnTo>
                    <a:pt x="851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0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4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8" y="332"/>
                  </a:lnTo>
                  <a:lnTo>
                    <a:pt x="538" y="330"/>
                  </a:lnTo>
                  <a:lnTo>
                    <a:pt x="419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1" y="23"/>
                  </a:lnTo>
                  <a:lnTo>
                    <a:pt x="849" y="41"/>
                  </a:lnTo>
                  <a:lnTo>
                    <a:pt x="901" y="60"/>
                  </a:lnTo>
                  <a:lnTo>
                    <a:pt x="949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79" y="171"/>
                  </a:lnTo>
                  <a:lnTo>
                    <a:pt x="1117" y="208"/>
                  </a:lnTo>
                  <a:lnTo>
                    <a:pt x="1151" y="249"/>
                  </a:lnTo>
                  <a:lnTo>
                    <a:pt x="1182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1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4" y="601"/>
                  </a:lnTo>
                  <a:lnTo>
                    <a:pt x="1289" y="660"/>
                  </a:lnTo>
                  <a:lnTo>
                    <a:pt x="1291" y="721"/>
                  </a:lnTo>
                  <a:lnTo>
                    <a:pt x="1289" y="782"/>
                  </a:lnTo>
                  <a:lnTo>
                    <a:pt x="1284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1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2" y="1149"/>
                  </a:lnTo>
                  <a:lnTo>
                    <a:pt x="1151" y="1195"/>
                  </a:lnTo>
                  <a:lnTo>
                    <a:pt x="1117" y="1236"/>
                  </a:lnTo>
                  <a:lnTo>
                    <a:pt x="1079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49" y="1365"/>
                  </a:lnTo>
                  <a:lnTo>
                    <a:pt x="900" y="1388"/>
                  </a:lnTo>
                  <a:lnTo>
                    <a:pt x="848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7159626" y="268288"/>
              <a:ext cx="601663" cy="768350"/>
            </a:xfrm>
            <a:custGeom>
              <a:avLst/>
              <a:gdLst>
                <a:gd name="T0" fmla="*/ 407 w 1138"/>
                <a:gd name="T1" fmla="*/ 318 h 1451"/>
                <a:gd name="T2" fmla="*/ 407 w 1138"/>
                <a:gd name="T3" fmla="*/ 633 h 1451"/>
                <a:gd name="T4" fmla="*/ 490 w 1138"/>
                <a:gd name="T5" fmla="*/ 633 h 1451"/>
                <a:gd name="T6" fmla="*/ 520 w 1138"/>
                <a:gd name="T7" fmla="*/ 631 h 1451"/>
                <a:gd name="T8" fmla="*/ 547 w 1138"/>
                <a:gd name="T9" fmla="*/ 623 h 1451"/>
                <a:gd name="T10" fmla="*/ 573 w 1138"/>
                <a:gd name="T11" fmla="*/ 612 h 1451"/>
                <a:gd name="T12" fmla="*/ 596 w 1138"/>
                <a:gd name="T13" fmla="*/ 597 h 1451"/>
                <a:gd name="T14" fmla="*/ 611 w 1138"/>
                <a:gd name="T15" fmla="*/ 580 h 1451"/>
                <a:gd name="T16" fmla="*/ 623 w 1138"/>
                <a:gd name="T17" fmla="*/ 558 h 1451"/>
                <a:gd name="T18" fmla="*/ 632 w 1138"/>
                <a:gd name="T19" fmla="*/ 534 h 1451"/>
                <a:gd name="T20" fmla="*/ 637 w 1138"/>
                <a:gd name="T21" fmla="*/ 504 h 1451"/>
                <a:gd name="T22" fmla="*/ 639 w 1138"/>
                <a:gd name="T23" fmla="*/ 470 h 1451"/>
                <a:gd name="T24" fmla="*/ 637 w 1138"/>
                <a:gd name="T25" fmla="*/ 439 h 1451"/>
                <a:gd name="T26" fmla="*/ 632 w 1138"/>
                <a:gd name="T27" fmla="*/ 411 h 1451"/>
                <a:gd name="T28" fmla="*/ 623 w 1138"/>
                <a:gd name="T29" fmla="*/ 387 h 1451"/>
                <a:gd name="T30" fmla="*/ 612 w 1138"/>
                <a:gd name="T31" fmla="*/ 368 h 1451"/>
                <a:gd name="T32" fmla="*/ 597 w 1138"/>
                <a:gd name="T33" fmla="*/ 352 h 1451"/>
                <a:gd name="T34" fmla="*/ 574 w 1138"/>
                <a:gd name="T35" fmla="*/ 338 h 1451"/>
                <a:gd name="T36" fmla="*/ 548 w 1138"/>
                <a:gd name="T37" fmla="*/ 327 h 1451"/>
                <a:gd name="T38" fmla="*/ 520 w 1138"/>
                <a:gd name="T39" fmla="*/ 320 h 1451"/>
                <a:gd name="T40" fmla="*/ 490 w 1138"/>
                <a:gd name="T41" fmla="*/ 318 h 1451"/>
                <a:gd name="T42" fmla="*/ 407 w 1138"/>
                <a:gd name="T43" fmla="*/ 318 h 1451"/>
                <a:gd name="T44" fmla="*/ 0 w 1138"/>
                <a:gd name="T45" fmla="*/ 0 h 1451"/>
                <a:gd name="T46" fmla="*/ 534 w 1138"/>
                <a:gd name="T47" fmla="*/ 0 h 1451"/>
                <a:gd name="T48" fmla="*/ 602 w 1138"/>
                <a:gd name="T49" fmla="*/ 2 h 1451"/>
                <a:gd name="T50" fmla="*/ 668 w 1138"/>
                <a:gd name="T51" fmla="*/ 7 h 1451"/>
                <a:gd name="T52" fmla="*/ 732 w 1138"/>
                <a:gd name="T53" fmla="*/ 17 h 1451"/>
                <a:gd name="T54" fmla="*/ 778 w 1138"/>
                <a:gd name="T55" fmla="*/ 28 h 1451"/>
                <a:gd name="T56" fmla="*/ 821 w 1138"/>
                <a:gd name="T57" fmla="*/ 42 h 1451"/>
                <a:gd name="T58" fmla="*/ 861 w 1138"/>
                <a:gd name="T59" fmla="*/ 62 h 1451"/>
                <a:gd name="T60" fmla="*/ 898 w 1138"/>
                <a:gd name="T61" fmla="*/ 84 h 1451"/>
                <a:gd name="T62" fmla="*/ 925 w 1138"/>
                <a:gd name="T63" fmla="*/ 105 h 1451"/>
                <a:gd name="T64" fmla="*/ 950 w 1138"/>
                <a:gd name="T65" fmla="*/ 130 h 1451"/>
                <a:gd name="T66" fmla="*/ 973 w 1138"/>
                <a:gd name="T67" fmla="*/ 156 h 1451"/>
                <a:gd name="T68" fmla="*/ 994 w 1138"/>
                <a:gd name="T69" fmla="*/ 187 h 1451"/>
                <a:gd name="T70" fmla="*/ 1012 w 1138"/>
                <a:gd name="T71" fmla="*/ 220 h 1451"/>
                <a:gd name="T72" fmla="*/ 1028 w 1138"/>
                <a:gd name="T73" fmla="*/ 257 h 1451"/>
                <a:gd name="T74" fmla="*/ 1039 w 1138"/>
                <a:gd name="T75" fmla="*/ 298 h 1451"/>
                <a:gd name="T76" fmla="*/ 1048 w 1138"/>
                <a:gd name="T77" fmla="*/ 342 h 1451"/>
                <a:gd name="T78" fmla="*/ 1053 w 1138"/>
                <a:gd name="T79" fmla="*/ 391 h 1451"/>
                <a:gd name="T80" fmla="*/ 1054 w 1138"/>
                <a:gd name="T81" fmla="*/ 444 h 1451"/>
                <a:gd name="T82" fmla="*/ 1053 w 1138"/>
                <a:gd name="T83" fmla="*/ 479 h 1451"/>
                <a:gd name="T84" fmla="*/ 1050 w 1138"/>
                <a:gd name="T85" fmla="*/ 517 h 1451"/>
                <a:gd name="T86" fmla="*/ 1045 w 1138"/>
                <a:gd name="T87" fmla="*/ 555 h 1451"/>
                <a:gd name="T88" fmla="*/ 1036 w 1138"/>
                <a:gd name="T89" fmla="*/ 595 h 1451"/>
                <a:gd name="T90" fmla="*/ 1023 w 1138"/>
                <a:gd name="T91" fmla="*/ 633 h 1451"/>
                <a:gd name="T92" fmla="*/ 1007 w 1138"/>
                <a:gd name="T93" fmla="*/ 670 h 1451"/>
                <a:gd name="T94" fmla="*/ 986 w 1138"/>
                <a:gd name="T95" fmla="*/ 706 h 1451"/>
                <a:gd name="T96" fmla="*/ 960 w 1138"/>
                <a:gd name="T97" fmla="*/ 740 h 1451"/>
                <a:gd name="T98" fmla="*/ 929 w 1138"/>
                <a:gd name="T99" fmla="*/ 771 h 1451"/>
                <a:gd name="T100" fmla="*/ 902 w 1138"/>
                <a:gd name="T101" fmla="*/ 794 h 1451"/>
                <a:gd name="T102" fmla="*/ 871 w 1138"/>
                <a:gd name="T103" fmla="*/ 813 h 1451"/>
                <a:gd name="T104" fmla="*/ 837 w 1138"/>
                <a:gd name="T105" fmla="*/ 831 h 1451"/>
                <a:gd name="T106" fmla="*/ 799 w 1138"/>
                <a:gd name="T107" fmla="*/ 846 h 1451"/>
                <a:gd name="T108" fmla="*/ 1138 w 1138"/>
                <a:gd name="T109" fmla="*/ 1451 h 1451"/>
                <a:gd name="T110" fmla="*/ 697 w 1138"/>
                <a:gd name="T111" fmla="*/ 1451 h 1451"/>
                <a:gd name="T112" fmla="*/ 407 w 1138"/>
                <a:gd name="T113" fmla="*/ 885 h 1451"/>
                <a:gd name="T114" fmla="*/ 407 w 1138"/>
                <a:gd name="T115" fmla="*/ 1451 h 1451"/>
                <a:gd name="T116" fmla="*/ 0 w 1138"/>
                <a:gd name="T117" fmla="*/ 1451 h 1451"/>
                <a:gd name="T118" fmla="*/ 0 w 1138"/>
                <a:gd name="T119" fmla="*/ 0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0" y="633"/>
                  </a:lnTo>
                  <a:lnTo>
                    <a:pt x="520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3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3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0" y="320"/>
                  </a:lnTo>
                  <a:lnTo>
                    <a:pt x="490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2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1" y="42"/>
                  </a:lnTo>
                  <a:lnTo>
                    <a:pt x="861" y="62"/>
                  </a:lnTo>
                  <a:lnTo>
                    <a:pt x="898" y="84"/>
                  </a:lnTo>
                  <a:lnTo>
                    <a:pt x="925" y="105"/>
                  </a:lnTo>
                  <a:lnTo>
                    <a:pt x="950" y="130"/>
                  </a:lnTo>
                  <a:lnTo>
                    <a:pt x="973" y="156"/>
                  </a:lnTo>
                  <a:lnTo>
                    <a:pt x="994" y="187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3" y="391"/>
                  </a:lnTo>
                  <a:lnTo>
                    <a:pt x="1054" y="444"/>
                  </a:lnTo>
                  <a:lnTo>
                    <a:pt x="1053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3" y="633"/>
                  </a:lnTo>
                  <a:lnTo>
                    <a:pt x="1007" y="670"/>
                  </a:lnTo>
                  <a:lnTo>
                    <a:pt x="986" y="706"/>
                  </a:lnTo>
                  <a:lnTo>
                    <a:pt x="960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799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sz="2400">
                <a:solidFill>
                  <a:prstClr val="black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417897" y="2757294"/>
            <a:ext cx="357559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b="1" dirty="0">
                <a:solidFill>
                  <a:srgbClr val="404040"/>
                </a:solidFill>
                <a:latin typeface="Calibri" pitchFamily="34" charset="0"/>
              </a:rPr>
              <a:t>Complexity Science: </a:t>
            </a:r>
            <a:r>
              <a:rPr lang="de-DE" sz="1800" b="1" dirty="0">
                <a:solidFill>
                  <a:srgbClr val="404040"/>
                </a:solidFill>
                <a:latin typeface="Calibri" pitchFamily="34" charset="0"/>
              </a:rPr>
              <a:t/>
            </a:r>
            <a:br>
              <a:rPr lang="de-DE" sz="1800" b="1" dirty="0">
                <a:solidFill>
                  <a:srgbClr val="404040"/>
                </a:solidFill>
                <a:latin typeface="Calibri" pitchFamily="34" charset="0"/>
              </a:rPr>
            </a:b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Machine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Learning, </a:t>
            </a:r>
            <a:r>
              <a:rPr lang="de-DE" sz="1800" dirty="0" err="1" smtClean="0">
                <a:solidFill>
                  <a:srgbClr val="404040"/>
                </a:solidFill>
                <a:latin typeface="Calibri" pitchFamily="34" charset="0"/>
              </a:rPr>
              <a:t>Nonlinear</a:t>
            </a:r>
            <a:r>
              <a:rPr lang="de-DE" sz="1800" dirty="0" smtClean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Calibri" pitchFamily="34" charset="0"/>
              </a:rPr>
              <a:t>Methods</a:t>
            </a:r>
            <a:r>
              <a:rPr lang="de-DE" sz="1800" dirty="0" smtClean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and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err="1">
                <a:solidFill>
                  <a:srgbClr val="404040"/>
                </a:solidFill>
                <a:latin typeface="Calibri" pitchFamily="34" charset="0"/>
              </a:rPr>
              <a:t>Decision</a:t>
            </a:r>
            <a:r>
              <a:rPr lang="de-DE" sz="1800" dirty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de-DE" sz="1800" dirty="0" err="1" smtClean="0">
                <a:solidFill>
                  <a:srgbClr val="404040"/>
                </a:solidFill>
                <a:latin typeface="Calibri" pitchFamily="34" charset="0"/>
              </a:rPr>
              <a:t>Strategies</a:t>
            </a:r>
            <a:endParaRPr lang="de-DE" sz="1800" dirty="0" smtClean="0">
              <a:solidFill>
                <a:srgbClr val="404040"/>
              </a:solidFill>
              <a:latin typeface="Calibri" pitchFamily="34" charset="0"/>
            </a:endParaRPr>
          </a:p>
          <a:p>
            <a:r>
              <a:rPr lang="en-US" sz="1800" i="1" dirty="0" smtClean="0">
                <a:solidFill>
                  <a:srgbClr val="404040"/>
                </a:solidFill>
                <a:latin typeface="Calibri" pitchFamily="34" charset="0"/>
              </a:rPr>
              <a:t>Jürgen </a:t>
            </a:r>
            <a:r>
              <a:rPr lang="en-US" sz="1800" i="1" dirty="0" err="1" smtClean="0">
                <a:solidFill>
                  <a:srgbClr val="404040"/>
                </a:solidFill>
                <a:latin typeface="Calibri" pitchFamily="34" charset="0"/>
              </a:rPr>
              <a:t>Kurths</a:t>
            </a:r>
            <a:endParaRPr lang="en-US" sz="1800" i="1" dirty="0" smtClean="0">
              <a:solidFill>
                <a:srgbClr val="404040"/>
              </a:solidFill>
              <a:latin typeface="Calibri" pitchFamily="34" charset="0"/>
            </a:endParaRPr>
          </a:p>
          <a:p>
            <a:r>
              <a:rPr lang="en-US" sz="1800" i="1" dirty="0" smtClean="0">
                <a:solidFill>
                  <a:srgbClr val="404040"/>
                </a:solidFill>
                <a:latin typeface="Calibri" pitchFamily="34" charset="0"/>
              </a:rPr>
              <a:t>Anders </a:t>
            </a:r>
            <a:r>
              <a:rPr lang="en-US" sz="1800" i="1" dirty="0" err="1">
                <a:solidFill>
                  <a:srgbClr val="404040"/>
                </a:solidFill>
                <a:latin typeface="Calibri" pitchFamily="34" charset="0"/>
              </a:rPr>
              <a:t>Levermann</a:t>
            </a:r>
            <a:endParaRPr lang="de-DE" sz="1800" i="1" dirty="0">
              <a:solidFill>
                <a:srgbClr val="40404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992820"/>
            <a:ext cx="5218059" cy="34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Top 20 Affected Countries in the MSCI ACWI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5462803" y="941625"/>
            <a:ext cx="3191783" cy="3657600"/>
          </a:xfrm>
        </p:spPr>
        <p:txBody>
          <a:bodyPr/>
          <a:lstStyle/>
          <a:p>
            <a:r>
              <a:rPr lang="en-US" sz="1800" dirty="0"/>
              <a:t>29% of all Asian locations are at risk from coastal flooding</a:t>
            </a:r>
          </a:p>
          <a:p>
            <a:r>
              <a:rPr lang="en-US" sz="1800" dirty="0"/>
              <a:t>13% in Europe (83% in the Netherlands)</a:t>
            </a:r>
          </a:p>
          <a:p>
            <a:r>
              <a:rPr lang="en-GB" sz="1800" dirty="0"/>
              <a:t>Only 7% of locations threatened in the Americas, but still a significant total number</a:t>
            </a:r>
          </a:p>
        </p:txBody>
      </p:sp>
    </p:spTree>
    <p:extLst>
      <p:ext uri="{BB962C8B-B14F-4D97-AF65-F5344CB8AC3E}">
        <p14:creationId xmlns:p14="http://schemas.microsoft.com/office/powerpoint/2010/main" val="32899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scilogs.de/wblogs/gallery/16/Marcot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71549"/>
            <a:ext cx="6048672" cy="407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660232" y="4815039"/>
            <a:ext cx="2232868" cy="2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Calibri" pitchFamily="34" charset="0"/>
              </a:rPr>
              <a:t>Marcott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Calibri" pitchFamily="34" charset="0"/>
              </a:rPr>
              <a:t> </a:t>
            </a:r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Calibri" pitchFamily="34" charset="0"/>
              </a:rPr>
              <a:t>et al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Calibri" pitchFamily="34" charset="0"/>
              </a:rPr>
              <a:t>. 2013, Science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Calibri" pitchFamily="34" charset="0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395288" y="51470"/>
            <a:ext cx="8424862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de-DE" kern="0" dirty="0" err="1" smtClean="0"/>
              <a:t>Temperature</a:t>
            </a:r>
            <a:r>
              <a:rPr lang="de-DE" kern="0" dirty="0" smtClean="0"/>
              <a:t> Development in </a:t>
            </a:r>
            <a:r>
              <a:rPr lang="de-DE" kern="0" dirty="0" err="1" smtClean="0"/>
              <a:t>the</a:t>
            </a:r>
            <a:r>
              <a:rPr lang="de-DE" kern="0" dirty="0" smtClean="0"/>
              <a:t> </a:t>
            </a:r>
            <a:r>
              <a:rPr lang="de-DE" kern="0" dirty="0" err="1" smtClean="0"/>
              <a:t>Holocene</a:t>
            </a:r>
            <a:endParaRPr lang="de-DE" kern="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20272" y="915566"/>
            <a:ext cx="288652" cy="2688302"/>
          </a:xfrm>
          <a:prstGeom prst="rect">
            <a:avLst/>
          </a:prstGeom>
          <a:noFill/>
          <a:ln w="254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06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Century of Cities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5576" y="699542"/>
            <a:ext cx="6408712" cy="4104456"/>
            <a:chOff x="1187624" y="627534"/>
            <a:chExt cx="6887765" cy="4325517"/>
          </a:xfrm>
        </p:grpSpPr>
        <p:pic>
          <p:nvPicPr>
            <p:cNvPr id="6146" name="Picture 2" descr="https://c40-production-images.s3.amazonaws.com/other_uploads/images/1399_newsletter_FCB_ads_3110.original.jpg?15094638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627534"/>
              <a:ext cx="6887765" cy="432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339752" y="3219822"/>
              <a:ext cx="2376264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48" charset="-128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9596" y="2790292"/>
              <a:ext cx="936104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627534"/>
            <a:ext cx="1080120" cy="95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429" y="1586801"/>
            <a:ext cx="1076693" cy="9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52" y="2575563"/>
            <a:ext cx="905046" cy="82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87" y="3396697"/>
            <a:ext cx="822132" cy="73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20" y="4155004"/>
            <a:ext cx="1068556" cy="80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4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Climate-Neutral in Berlin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0351"/>
            <a:ext cx="5844902" cy="420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klimaneutral.berlin/dev/site/themes/klimaneutral/img/klimaneutral-leben-in-berlin-klib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8" y="699542"/>
            <a:ext cx="1149474" cy="91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882" y="4835723"/>
            <a:ext cx="2206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https://klimaneutral.berlin/</a:t>
            </a:r>
            <a:endParaRPr lang="en-US" sz="14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pic>
        <p:nvPicPr>
          <p:cNvPr id="7" name="Picture 2" descr="The living lab experiment &quot;Climate-Neutral Living in Berlin&quot; takes stock: Everyone can contribute to climate stabilization, but without politics it won’t succee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r="20784" b="22328"/>
          <a:stretch/>
        </p:blipFill>
        <p:spPr bwMode="auto">
          <a:xfrm>
            <a:off x="6168430" y="984341"/>
            <a:ext cx="2711020" cy="18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00192" y="3100774"/>
            <a:ext cx="2808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05050"/>
                </a:solidFill>
                <a:latin typeface="Calibri" pitchFamily="34" charset="0"/>
              </a:rPr>
              <a:t>Conclusion:</a:t>
            </a:r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 Every individual can contribute </a:t>
            </a:r>
            <a:r>
              <a:rPr lang="en-US" sz="2000" dirty="0" smtClean="0">
                <a:solidFill>
                  <a:srgbClr val="505050"/>
                </a:solidFill>
                <a:latin typeface="Calibri" pitchFamily="34" charset="0"/>
              </a:rPr>
              <a:t>to </a:t>
            </a:r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climate stabilization, but without politics it won't work.</a:t>
            </a:r>
            <a:endParaRPr lang="en-US" sz="20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8344" y="1059582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Calibri" pitchFamily="34" charset="0"/>
              </a:rPr>
              <a:t>- 35%</a:t>
            </a:r>
          </a:p>
        </p:txBody>
      </p:sp>
    </p:spTree>
    <p:extLst>
      <p:ext uri="{BB962C8B-B14F-4D97-AF65-F5344CB8AC3E}">
        <p14:creationId xmlns:p14="http://schemas.microsoft.com/office/powerpoint/2010/main" val="20526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onut 3"/>
          <p:cNvSpPr/>
          <p:nvPr/>
        </p:nvSpPr>
        <p:spPr>
          <a:xfrm>
            <a:off x="1403648" y="-236562"/>
            <a:ext cx="3960068" cy="3960068"/>
          </a:xfrm>
          <a:prstGeom prst="donut">
            <a:avLst>
              <a:gd name="adj" fmla="val 49813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3635524" y="-236562"/>
            <a:ext cx="3960068" cy="3960068"/>
          </a:xfrm>
          <a:prstGeom prst="donut">
            <a:avLst>
              <a:gd name="adj" fmla="val 49754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2555404" y="1564010"/>
            <a:ext cx="3960068" cy="3960068"/>
          </a:xfrm>
          <a:prstGeom prst="donut">
            <a:avLst>
              <a:gd name="adj" fmla="val 49620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23556" y="1923678"/>
            <a:ext cx="848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dirty="0" smtClean="0">
                <a:latin typeface="+mn-lt"/>
              </a:rPr>
              <a:t>Risk</a:t>
            </a:r>
          </a:p>
        </p:txBody>
      </p:sp>
      <p:sp>
        <p:nvSpPr>
          <p:cNvPr id="8" name="Rectangle 7"/>
          <p:cNvSpPr/>
          <p:nvPr/>
        </p:nvSpPr>
        <p:spPr>
          <a:xfrm>
            <a:off x="1835324" y="627534"/>
            <a:ext cx="1344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dirty="0" smtClean="0">
                <a:latin typeface="+mn-lt"/>
              </a:rPr>
              <a:t>Hazard</a:t>
            </a:r>
          </a:p>
        </p:txBody>
      </p:sp>
      <p:sp>
        <p:nvSpPr>
          <p:cNvPr id="9" name="Rectangle 8"/>
          <p:cNvSpPr/>
          <p:nvPr/>
        </p:nvSpPr>
        <p:spPr>
          <a:xfrm>
            <a:off x="5572106" y="681539"/>
            <a:ext cx="17133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smtClean="0">
                <a:latin typeface="+mn-lt"/>
              </a:rPr>
              <a:t>Exposure</a:t>
            </a:r>
          </a:p>
          <a:p>
            <a:pPr algn="ctr">
              <a:defRPr/>
            </a:pPr>
            <a:endParaRPr lang="de-DE" sz="2400" dirty="0" smtClean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8237" y="3870796"/>
            <a:ext cx="2293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200" dirty="0" smtClean="0">
                <a:latin typeface="+mn-lt"/>
              </a:rPr>
              <a:t>Vulnerability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7" t="14258" r="29438" b="22352"/>
          <a:stretch/>
        </p:blipFill>
        <p:spPr bwMode="auto">
          <a:xfrm>
            <a:off x="1403648" y="-236562"/>
            <a:ext cx="3960068" cy="396006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6" r="13054"/>
          <a:stretch/>
        </p:blipFill>
        <p:spPr bwMode="auto">
          <a:xfrm>
            <a:off x="3635524" y="-236562"/>
            <a:ext cx="3960068" cy="396006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55776" y="1564010"/>
            <a:ext cx="3960068" cy="3960068"/>
            <a:chOff x="2772172" y="2709292"/>
            <a:chExt cx="3960068" cy="3960068"/>
          </a:xfrm>
        </p:grpSpPr>
        <p:sp>
          <p:nvSpPr>
            <p:cNvPr id="14" name="Donut 13"/>
            <p:cNvSpPr/>
            <p:nvPr/>
          </p:nvSpPr>
          <p:spPr>
            <a:xfrm>
              <a:off x="2772172" y="2709292"/>
              <a:ext cx="3960068" cy="3960068"/>
            </a:xfrm>
            <a:prstGeom prst="donut">
              <a:avLst>
                <a:gd name="adj" fmla="val 4962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9" t="71443" r="39731"/>
            <a:stretch/>
          </p:blipFill>
          <p:spPr bwMode="auto">
            <a:xfrm>
              <a:off x="2915816" y="3841806"/>
              <a:ext cx="3676112" cy="1977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66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144000" y="4992300"/>
            <a:ext cx="8647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© Strohbusch</a:t>
            </a:r>
            <a:endParaRPr lang="de-DE" sz="1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57200" y="33750"/>
            <a:ext cx="8229600" cy="42345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cap="small" dirty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Climate </a:t>
            </a:r>
            <a:r>
              <a:rPr lang="en-US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Change Intensifies Flooding </a:t>
            </a:r>
            <a:r>
              <a:rPr lang="en-US" sz="2400" b="1" cap="small" dirty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on US </a:t>
            </a:r>
            <a:r>
              <a:rPr lang="en-US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Coast </a:t>
            </a:r>
            <a:endParaRPr lang="de-DE" sz="2400" b="1" cap="small" dirty="0">
              <a:solidFill>
                <a:srgbClr val="009AD0"/>
              </a:solidFill>
              <a:latin typeface="+mj-lt"/>
              <a:ea typeface="Arial Unicode MS" panose="020B0604020202020204" pitchFamily="34" charset="-128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9"/>
          <a:stretch/>
        </p:blipFill>
        <p:spPr>
          <a:xfrm>
            <a:off x="0" y="694287"/>
            <a:ext cx="9144000" cy="44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was colder in Berlin than at the North Pole</a:t>
            </a:r>
          </a:p>
        </p:txBody>
      </p:sp>
      <p:pic>
        <p:nvPicPr>
          <p:cNvPr id="1028" name="Picture 4" descr="https://img.washingtonpost.com/wp-apps/imrs.php?src=https://img.washingtonpost.com/blogs/capital-weather-gang/files/2018/02/gfs_nh-sat1_t2anom_1-day.png&amp;w=14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3744416" cy="38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0379" y="895821"/>
            <a:ext cx="1343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en-US" sz="1400" dirty="0" err="1">
                <a:solidFill>
                  <a:srgbClr val="505050"/>
                </a:solidFill>
                <a:latin typeface="Calibri" pitchFamily="34" charset="0"/>
              </a:rPr>
              <a:t>Mpemba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 effect</a:t>
            </a:r>
            <a:endParaRPr lang="en-US" sz="14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4562069"/>
            <a:ext cx="1016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505050"/>
                </a:solidFill>
                <a:latin typeface="Calibri" pitchFamily="34" charset="0"/>
              </a:rPr>
              <a:t>Niagra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 Falls</a:t>
            </a:r>
          </a:p>
        </p:txBody>
      </p:sp>
      <p:pic>
        <p:nvPicPr>
          <p:cNvPr id="9" name="Picture 2" descr="  Touristen fotografieren im kanadischen  Niagara Falls die teilweise vereisten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 bwMode="auto">
          <a:xfrm>
            <a:off x="4644008" y="2931790"/>
            <a:ext cx="2160240" cy="163561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67592"/>
            <a:ext cx="2160240" cy="169218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56361" y="895821"/>
            <a:ext cx="605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Rome</a:t>
            </a:r>
          </a:p>
        </p:txBody>
      </p:sp>
      <p:pic>
        <p:nvPicPr>
          <p:cNvPr id="1032" name="Picture 8" descr="https://cs8.pikabu.ru/post_img/big/2017/01/11/2/1484094295190659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31790"/>
            <a:ext cx="2160240" cy="163027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76884" y="4567406"/>
            <a:ext cx="86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Acropolis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7" r="39521" b="27425"/>
          <a:stretch/>
        </p:blipFill>
        <p:spPr bwMode="auto">
          <a:xfrm>
            <a:off x="4644009" y="1167591"/>
            <a:ext cx="2160240" cy="169218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4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828000"/>
            <a:ext cx="7893517" cy="387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Danone Example: Change in Cold and Snow Risk until 2033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8953" y="4343856"/>
            <a:ext cx="310822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l-GR" sz="2000" dirty="0">
                <a:solidFill>
                  <a:schemeClr val="tx2"/>
                </a:solidFill>
              </a:rPr>
              <a:t>Δ</a:t>
            </a:r>
            <a:r>
              <a:rPr lang="de-DE" sz="2000" dirty="0">
                <a:solidFill>
                  <a:schemeClr val="tx2"/>
                </a:solidFill>
              </a:rPr>
              <a:t> </a:t>
            </a:r>
            <a:r>
              <a:rPr lang="en-GB" sz="2000" dirty="0">
                <a:solidFill>
                  <a:schemeClr val="tx2"/>
                </a:solidFill>
              </a:rPr>
              <a:t>annual benefit = $0.97M</a:t>
            </a:r>
          </a:p>
        </p:txBody>
      </p:sp>
    </p:spTree>
    <p:extLst>
      <p:ext uri="{BB962C8B-B14F-4D97-AF65-F5344CB8AC3E}">
        <p14:creationId xmlns:p14="http://schemas.microsoft.com/office/powerpoint/2010/main" val="1136639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r="4106"/>
          <a:stretch/>
        </p:blipFill>
        <p:spPr bwMode="auto">
          <a:xfrm>
            <a:off x="60102" y="1563638"/>
            <a:ext cx="438740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:\PHD_projects\CEN-paper\figures\final figures\Figure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r="3842"/>
          <a:stretch/>
        </p:blipFill>
        <p:spPr bwMode="auto">
          <a:xfrm>
            <a:off x="4572000" y="1589927"/>
            <a:ext cx="450094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73505" y="4424908"/>
            <a:ext cx="2394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Kretschmer et al., 2016, </a:t>
            </a:r>
            <a:r>
              <a:rPr lang="de-DE" sz="1400" i="1" dirty="0" smtClean="0">
                <a:solidFill>
                  <a:srgbClr val="505050"/>
                </a:solidFill>
                <a:latin typeface="Calibri" pitchFamily="34" charset="0"/>
              </a:rPr>
              <a:t>J </a:t>
            </a:r>
            <a:r>
              <a:rPr lang="de-DE" sz="1400" i="1" dirty="0" err="1" smtClean="0">
                <a:solidFill>
                  <a:srgbClr val="505050"/>
                </a:solidFill>
                <a:latin typeface="Calibri" pitchFamily="34" charset="0"/>
              </a:rPr>
              <a:t>Clim</a:t>
            </a:r>
            <a:endParaRPr lang="de-DE" sz="1400" i="1" dirty="0" smtClean="0">
              <a:solidFill>
                <a:srgbClr val="505050"/>
              </a:solidFill>
              <a:latin typeface="Calibri" pitchFamily="34" charset="0"/>
            </a:endParaRPr>
          </a:p>
          <a:p>
            <a:r>
              <a:rPr lang="da-DK" sz="1400" dirty="0" smtClean="0">
                <a:solidFill>
                  <a:srgbClr val="505050"/>
                </a:solidFill>
                <a:latin typeface="Calibri" pitchFamily="34" charset="0"/>
              </a:rPr>
              <a:t>Kretschmer et al., 2017,</a:t>
            </a:r>
            <a:r>
              <a:rPr lang="da-DK" sz="1400" i="1" dirty="0" smtClean="0">
                <a:solidFill>
                  <a:srgbClr val="505050"/>
                </a:solidFill>
                <a:latin typeface="Calibri" pitchFamily="34" charset="0"/>
              </a:rPr>
              <a:t> BAMS</a:t>
            </a:r>
          </a:p>
          <a:p>
            <a:r>
              <a:rPr lang="da-DK" sz="1400" dirty="0" smtClean="0">
                <a:solidFill>
                  <a:srgbClr val="505050"/>
                </a:solidFill>
                <a:latin typeface="Calibri" pitchFamily="34" charset="0"/>
              </a:rPr>
              <a:t>Kretschmer et al., 2018, </a:t>
            </a:r>
            <a:r>
              <a:rPr lang="da-DK" sz="1400" i="1" dirty="0" smtClean="0">
                <a:solidFill>
                  <a:srgbClr val="505050"/>
                </a:solidFill>
                <a:latin typeface="Calibri" pitchFamily="34" charset="0"/>
              </a:rPr>
              <a:t>npj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474663"/>
          </a:xfrm>
        </p:spPr>
        <p:txBody>
          <a:bodyPr/>
          <a:lstStyle/>
          <a:p>
            <a:r>
              <a:rPr lang="en-US" kern="1200" dirty="0"/>
              <a:t>How climate change can lead to more cold extremes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1" y="915566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PIK study confirms </a:t>
            </a:r>
            <a:r>
              <a:rPr lang="en-US" sz="2000" b="1" dirty="0">
                <a:solidFill>
                  <a:srgbClr val="505050"/>
                </a:solidFill>
                <a:latin typeface="Calibri" pitchFamily="34" charset="0"/>
              </a:rPr>
              <a:t>causal</a:t>
            </a:r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 relationship for the first time</a:t>
            </a:r>
            <a:endParaRPr lang="en-US" sz="20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91556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previous hypothesis based on </a:t>
            </a:r>
            <a:r>
              <a:rPr lang="en-US" sz="2000" b="1" dirty="0">
                <a:solidFill>
                  <a:srgbClr val="505050"/>
                </a:solidFill>
                <a:latin typeface="Calibri" pitchFamily="34" charset="0"/>
              </a:rPr>
              <a:t>correlations</a:t>
            </a:r>
            <a:endParaRPr lang="en-US" sz="2000" b="1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0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00"/>
          <a:stretch/>
        </p:blipFill>
        <p:spPr bwMode="auto">
          <a:xfrm>
            <a:off x="243642" y="1582454"/>
            <a:ext cx="5425638" cy="25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9512" y="3644411"/>
            <a:ext cx="2091821" cy="1303603"/>
            <a:chOff x="243641" y="3748645"/>
            <a:chExt cx="2091821" cy="1303603"/>
          </a:xfrm>
        </p:grpSpPr>
        <p:pic>
          <p:nvPicPr>
            <p:cNvPr id="11" name="Grafik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42" y="3748645"/>
              <a:ext cx="2034235" cy="1058477"/>
            </a:xfrm>
            <a:prstGeom prst="rect">
              <a:avLst/>
            </a:prstGeom>
          </p:spPr>
        </p:pic>
        <p:pic>
          <p:nvPicPr>
            <p:cNvPr id="12" name="Grafi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641" y="4852296"/>
              <a:ext cx="2091821" cy="199952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285023" y="85369"/>
            <a:ext cx="8568952" cy="460865"/>
          </a:xfrm>
          <a:prstGeom prst="rect">
            <a:avLst/>
          </a:prstGeom>
        </p:spPr>
        <p:txBody>
          <a:bodyPr wrap="square" lIns="90647" tIns="45324" rIns="90647" bIns="45324">
            <a:spAutoFit/>
          </a:bodyPr>
          <a:lstStyle/>
          <a:p>
            <a:pPr algn="ctr" defTabSz="906398"/>
            <a:r>
              <a:rPr lang="en-US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Projected Increase in Climate Refugees</a:t>
            </a:r>
            <a:endParaRPr lang="en-US" sz="2400" b="1" cap="small" dirty="0">
              <a:solidFill>
                <a:srgbClr val="009AD0"/>
              </a:solidFill>
              <a:latin typeface="+mj-lt"/>
              <a:ea typeface="Arial Unicode MS" panose="020B0604020202020204" pitchFamily="34" charset="-128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506" y="992360"/>
            <a:ext cx="5688630" cy="715294"/>
            <a:chOff x="107506" y="1208384"/>
            <a:chExt cx="5688630" cy="715294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6" y="1208384"/>
              <a:ext cx="5688630" cy="71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88" y="1658506"/>
              <a:ext cx="1859106" cy="139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832648" y="1851670"/>
            <a:ext cx="33478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Sea level rise may lead to</a:t>
            </a:r>
          </a:p>
          <a:p>
            <a:pPr marL="285750" indent="-285750">
              <a:spcAft>
                <a:spcPts val="600"/>
              </a:spcAft>
              <a:buBlip>
                <a:blip r:embed="rId8"/>
              </a:buBlip>
            </a:pPr>
            <a:r>
              <a:rPr lang="en-US" b="1" dirty="0" smtClean="0">
                <a:solidFill>
                  <a:srgbClr val="505050"/>
                </a:solidFill>
                <a:latin typeface="Calibri" pitchFamily="34" charset="0"/>
              </a:rPr>
              <a:t>1,4 </a:t>
            </a:r>
            <a:r>
              <a:rPr lang="en-US" b="1" dirty="0" err="1" smtClean="0">
                <a:solidFill>
                  <a:srgbClr val="505050"/>
                </a:solidFill>
                <a:latin typeface="Calibri" pitchFamily="34" charset="0"/>
              </a:rPr>
              <a:t>Mrd</a:t>
            </a:r>
            <a:r>
              <a:rPr lang="en-US" b="1" dirty="0" smtClean="0">
                <a:solidFill>
                  <a:srgbClr val="505050"/>
                </a:solidFill>
                <a:latin typeface="Calibri" pitchFamily="34" charset="0"/>
              </a:rPr>
              <a:t>.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c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limate refugees until 2060</a:t>
            </a:r>
          </a:p>
          <a:p>
            <a:pPr marL="285750" indent="-285750">
              <a:spcAft>
                <a:spcPts val="600"/>
              </a:spcAft>
              <a:buBlip>
                <a:blip r:embed="rId8"/>
              </a:buBlip>
            </a:pPr>
            <a:r>
              <a:rPr lang="en-US" b="1" dirty="0" smtClean="0">
                <a:solidFill>
                  <a:srgbClr val="505050"/>
                </a:solidFill>
                <a:latin typeface="Calibri" pitchFamily="34" charset="0"/>
              </a:rPr>
              <a:t>2,0 </a:t>
            </a:r>
            <a:r>
              <a:rPr lang="en-US" b="1" dirty="0" err="1" smtClean="0">
                <a:solidFill>
                  <a:srgbClr val="505050"/>
                </a:solidFill>
                <a:latin typeface="Calibri" pitchFamily="34" charset="0"/>
              </a:rPr>
              <a:t>Mrd</a:t>
            </a:r>
            <a:r>
              <a:rPr lang="en-US" b="1" dirty="0" smtClean="0">
                <a:solidFill>
                  <a:srgbClr val="505050"/>
                </a:solidFill>
                <a:latin typeface="Calibri" pitchFamily="34" charset="0"/>
              </a:rPr>
              <a:t>.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rgbClr val="505050"/>
                </a:solidFill>
                <a:latin typeface="Calibri" pitchFamily="34" charset="0"/>
              </a:rPr>
              <a:t>climate refugees until </a:t>
            </a:r>
            <a:r>
              <a:rPr lang="en-US" dirty="0" smtClean="0">
                <a:solidFill>
                  <a:srgbClr val="505050"/>
                </a:solidFill>
                <a:latin typeface="Calibri" pitchFamily="34" charset="0"/>
              </a:rPr>
              <a:t>2100</a:t>
            </a:r>
          </a:p>
        </p:txBody>
      </p:sp>
    </p:spTree>
    <p:extLst>
      <p:ext uri="{BB962C8B-B14F-4D97-AF65-F5344CB8AC3E}">
        <p14:creationId xmlns:p14="http://schemas.microsoft.com/office/powerpoint/2010/main" val="21228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5" y="33468"/>
            <a:ext cx="8928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2018 – A </a:t>
            </a:r>
            <a:r>
              <a:rPr lang="it-IT" sz="2400" b="1" cap="small" dirty="0" err="1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Year</a:t>
            </a:r>
            <a:r>
              <a:rPr lang="it-IT" sz="2400" b="1" cap="small" dirty="0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 of </a:t>
            </a:r>
            <a:r>
              <a:rPr lang="it-IT" sz="2400" b="1" cap="small" dirty="0" err="1" smtClean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Extremes</a:t>
            </a:r>
            <a:endParaRPr lang="de-DE" sz="2400" b="1" cap="small" dirty="0">
              <a:solidFill>
                <a:srgbClr val="009AD0"/>
              </a:solidFill>
              <a:latin typeface="+mj-lt"/>
              <a:ea typeface="Arial Unicode MS" panose="020B0604020202020204" pitchFamily="34" charset="-128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2819058"/>
            <a:ext cx="13780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Rekord-Hitzewelle, Luzifer, August 2017</a:t>
            </a:r>
            <a:endParaRPr lang="de-DE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6752" y="2311544"/>
            <a:ext cx="1927131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de-DE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Rekord-Sturm, Irma, August 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94077" y="4733077"/>
            <a:ext cx="1970411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de-DE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Rekord-Regen in Berlin, Juni 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3360440" y="4739298"/>
            <a:ext cx="2138727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de-DE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Waldbrände in Kalifornien, Juni 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53443" y="2408048"/>
            <a:ext cx="1939955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de-DE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Rekord-Fluten in Nepal, Juni </a:t>
            </a:r>
            <a:r>
              <a:rPr lang="de-DE" sz="1000" dirty="0">
                <a:solidFill>
                  <a:srgbClr val="000000"/>
                </a:solidFill>
                <a:latin typeface="Calibri" panose="020F0502020204030204" pitchFamily="34" charset="0"/>
              </a:rPr>
              <a:t>2017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7504" y="507838"/>
            <a:ext cx="4392487" cy="2207928"/>
            <a:chOff x="107505" y="507838"/>
            <a:chExt cx="4392487" cy="2207928"/>
          </a:xfrm>
        </p:grpSpPr>
        <p:pic>
          <p:nvPicPr>
            <p:cNvPr id="3" name="Picture 2" descr="satellite image of Hurricane Micha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507838"/>
              <a:ext cx="4392487" cy="2207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65356" y="2408048"/>
              <a:ext cx="235994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Record-Hurricane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, Michael, </a:t>
              </a:r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October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2018</a:t>
              </a:r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7504" y="2780154"/>
            <a:ext cx="2880319" cy="2263060"/>
            <a:chOff x="107505" y="2780154"/>
            <a:chExt cx="2880319" cy="2263060"/>
          </a:xfrm>
        </p:grpSpPr>
        <p:pic>
          <p:nvPicPr>
            <p:cNvPr id="1028" name="Picture 4" descr="Extreme heat anomalies shown in dark red atop northern Europe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5" r="8633"/>
            <a:stretch/>
          </p:blipFill>
          <p:spPr bwMode="auto">
            <a:xfrm>
              <a:off x="107505" y="2780154"/>
              <a:ext cx="2880319" cy="22630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19582" y="2819058"/>
              <a:ext cx="13780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Drought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and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heat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in Europa, Juli 2018</a:t>
              </a:r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59832" y="2780154"/>
            <a:ext cx="2921104" cy="2240200"/>
            <a:chOff x="3021732" y="2780154"/>
            <a:chExt cx="2921104" cy="2240200"/>
          </a:xfrm>
        </p:grpSpPr>
        <p:pic>
          <p:nvPicPr>
            <p:cNvPr id="1030" name="Picture 6" descr="California Wildfires Rage in Astronaut Photos from the Space St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732" y="2780154"/>
              <a:ext cx="2921104" cy="224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3637874" y="4733076"/>
              <a:ext cx="201369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Wildfires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in </a:t>
              </a:r>
              <a:r>
                <a:rPr lang="de-DE" sz="1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alifornia, August 2018</a:t>
              </a:r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2160" y="2780154"/>
            <a:ext cx="3039556" cy="2240200"/>
            <a:chOff x="5996940" y="2780154"/>
            <a:chExt cx="3039556" cy="2240200"/>
          </a:xfrm>
        </p:grpSpPr>
        <p:pic>
          <p:nvPicPr>
            <p:cNvPr id="1032" name="Picture 8" descr="Bildergebnis für heavy rainfall venice 201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4" r="10555"/>
            <a:stretch/>
          </p:blipFill>
          <p:spPr bwMode="auto">
            <a:xfrm>
              <a:off x="5996940" y="2780154"/>
              <a:ext cx="3039556" cy="224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284220" y="4739298"/>
              <a:ext cx="168026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Floods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in </a:t>
              </a:r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Italy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October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2018</a:t>
              </a:r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44008" y="507838"/>
            <a:ext cx="4402326" cy="2197439"/>
            <a:chOff x="4644008" y="507838"/>
            <a:chExt cx="4402326" cy="2197439"/>
          </a:xfrm>
        </p:grpSpPr>
        <p:pic>
          <p:nvPicPr>
            <p:cNvPr id="1034" name="Picture 10" descr="https://upload.wikimedia.org/wikipedia/commons/a/a3/SNC_Initiates_Operation_Madad_in_Kerala-opmadad7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1" b="2981"/>
            <a:stretch/>
          </p:blipFill>
          <p:spPr bwMode="auto">
            <a:xfrm>
              <a:off x="4644008" y="507838"/>
              <a:ext cx="4402326" cy="219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7119111" y="2408047"/>
              <a:ext cx="184537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r"/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Floods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in in </a:t>
              </a:r>
              <a:r>
                <a:rPr lang="de-DE" sz="1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Kerala</a:t>
              </a:r>
              <a:r>
                <a:rPr lang="de-DE" sz="1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, August 2018</a:t>
              </a:r>
              <a:endParaRPr lang="de-DE" sz="1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4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Millions of </a:t>
            </a:r>
            <a:r>
              <a:rPr lang="en-US" dirty="0" smtClean="0"/>
              <a:t>People Threatened </a:t>
            </a:r>
            <a:r>
              <a:rPr lang="en-US" dirty="0"/>
              <a:t>by </a:t>
            </a:r>
            <a:r>
              <a:rPr lang="en-US" dirty="0" smtClean="0"/>
              <a:t>Floods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7623"/>
            <a:ext cx="6051543" cy="244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987574"/>
            <a:ext cx="913548" cy="286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19" y="2336531"/>
            <a:ext cx="3455589" cy="250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419003"/>
            <a:ext cx="36724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Germany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possible increase in the number of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affected people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100,000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700,000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2040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Worldwide: Increase to &gt; 2 million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people</a:t>
            </a:r>
          </a:p>
          <a:p>
            <a:pPr marL="285750" indent="-285750">
              <a:spcAft>
                <a:spcPts val="600"/>
              </a:spcAft>
              <a:buBlip>
                <a:blip r:embed="rId6"/>
              </a:buBlip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Adaptation measures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necessary if current standard is to be maintained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777624"/>
            <a:ext cx="6039511" cy="244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28" y="818839"/>
            <a:ext cx="100611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70" y="2336531"/>
            <a:ext cx="3462837" cy="25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8825" y="4855274"/>
            <a:ext cx="2544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Willner</a:t>
            </a: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 et al., Science Advances, 2018</a:t>
            </a:r>
          </a:p>
        </p:txBody>
      </p:sp>
    </p:spTree>
    <p:extLst>
      <p:ext uri="{BB962C8B-B14F-4D97-AF65-F5344CB8AC3E}">
        <p14:creationId xmlns:p14="http://schemas.microsoft.com/office/powerpoint/2010/main" val="353781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107505" y="4897156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© AFP</a:t>
            </a:r>
            <a:endParaRPr lang="de-DE" sz="1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778"/>
            <a:ext cx="9144000" cy="4660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4518" y="4913962"/>
            <a:ext cx="2789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Bild: Damon Winter/NYT/Redux/laif</a:t>
            </a:r>
            <a:endParaRPr lang="de-DE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Ongoing</a:t>
            </a:r>
            <a:r>
              <a:rPr lang="de-DE" dirty="0" smtClean="0"/>
              <a:t> </a:t>
            </a:r>
            <a:r>
              <a:rPr lang="de-DE" dirty="0" err="1" smtClean="0"/>
              <a:t>Drought</a:t>
            </a:r>
            <a:r>
              <a:rPr lang="de-DE" dirty="0" smtClean="0"/>
              <a:t> in California 2011 – 2017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05"/>
          <a:stretch/>
        </p:blipFill>
        <p:spPr bwMode="auto">
          <a:xfrm>
            <a:off x="107505" y="1131590"/>
            <a:ext cx="5233451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11710"/>
            <a:ext cx="4270576" cy="1461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291830"/>
            <a:ext cx="4550865" cy="1452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3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</a:t>
            </a:r>
            <a:r>
              <a:rPr lang="en-US" dirty="0" smtClean="0"/>
              <a:t>Climate Dissonance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1550"/>
            <a:ext cx="860847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3723878"/>
            <a:ext cx="72175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Extreme stress activates escape-fight </a:t>
            </a:r>
            <a:r>
              <a:rPr lang="en-US" sz="2000" dirty="0" smtClean="0">
                <a:solidFill>
                  <a:srgbClr val="505050"/>
                </a:solidFill>
                <a:latin typeface="Calibri" pitchFamily="34" charset="0"/>
              </a:rPr>
              <a:t>reaction.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05050"/>
                </a:solidFill>
                <a:latin typeface="Calibri" pitchFamily="34" charset="0"/>
              </a:rPr>
              <a:t>If these are ineffective (as with climate change) solidification </a:t>
            </a:r>
            <a:r>
              <a:rPr lang="en-US" sz="2000" dirty="0" smtClean="0">
                <a:solidFill>
                  <a:srgbClr val="505050"/>
                </a:solidFill>
                <a:latin typeface="Calibri" pitchFamily="34" charset="0"/>
              </a:rPr>
              <a:t>occurs.</a:t>
            </a:r>
          </a:p>
        </p:txBody>
      </p:sp>
    </p:spTree>
    <p:extLst>
      <p:ext uri="{BB962C8B-B14F-4D97-AF65-F5344CB8AC3E}">
        <p14:creationId xmlns:p14="http://schemas.microsoft.com/office/powerpoint/2010/main" val="31497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144000" y="4992300"/>
            <a:ext cx="8647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© Strohbusch</a:t>
            </a:r>
            <a:endParaRPr lang="de-DE" sz="1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41" y="1200151"/>
            <a:ext cx="6864118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96887"/>
            <a:ext cx="8424862" cy="474663"/>
          </a:xfrm>
        </p:spPr>
        <p:txBody>
          <a:bodyPr/>
          <a:lstStyle/>
          <a:p>
            <a:r>
              <a:rPr lang="de-DE" sz="3200" dirty="0" err="1" smtClean="0"/>
              <a:t>What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do?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8868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Paris-Compatible Global Emission </a:t>
            </a:r>
            <a:r>
              <a:rPr lang="en-GB" dirty="0"/>
              <a:t>P</a:t>
            </a:r>
            <a:r>
              <a:rPr lang="en-GB" dirty="0" smtClean="0"/>
              <a:t>athways</a:t>
            </a:r>
            <a:endParaRPr lang="en-GB" dirty="0"/>
          </a:p>
        </p:txBody>
      </p:sp>
      <p:pic>
        <p:nvPicPr>
          <p:cNvPr id="3074" name="Picture 2" descr="https://2.bp.blogspot.com/-zW_RWdL_kqA/WViEMWHemkI/AAAAAAAAdGc/icHdJPL1wqkfn_wPg8JDAnjCKKTeqnWHwCLcBGAs/s1600/carbon%2Bcrunc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6"/>
          <a:stretch/>
        </p:blipFill>
        <p:spPr bwMode="auto">
          <a:xfrm>
            <a:off x="329316" y="771550"/>
            <a:ext cx="849115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4803998"/>
            <a:ext cx="1946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Figueres</a:t>
            </a: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 et al., Nature, 2017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4909">
            <a:off x="802951" y="945461"/>
            <a:ext cx="4547322" cy="339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2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Efforts are </a:t>
            </a:r>
            <a:r>
              <a:rPr lang="en-US" dirty="0"/>
              <a:t>not </a:t>
            </a:r>
            <a:r>
              <a:rPr lang="en-US" dirty="0" smtClean="0"/>
              <a:t>Enough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9" y="843558"/>
            <a:ext cx="6270233" cy="308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28617"/>
            <a:ext cx="6552728" cy="44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s://climateactiontracker.org/media/images/CAT-Thermometer-2018.12-3Bars.width-11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92"/>
          <a:stretch/>
        </p:blipFill>
        <p:spPr bwMode="auto">
          <a:xfrm>
            <a:off x="6876256" y="1128051"/>
            <a:ext cx="214276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4659982"/>
            <a:ext cx="20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Source: Climate Action Tracker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7592144" y="896898"/>
            <a:ext cx="279296" cy="57606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8100392" y="604312"/>
            <a:ext cx="279296" cy="57606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8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144000" y="4992300"/>
            <a:ext cx="8647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© Strohbusch</a:t>
            </a:r>
            <a:endParaRPr lang="de-DE" sz="1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2"/>
          <a:stretch/>
        </p:blipFill>
        <p:spPr>
          <a:xfrm>
            <a:off x="1143000" y="699542"/>
            <a:ext cx="7317432" cy="4101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43558"/>
            <a:ext cx="2043288" cy="12241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Ecological</a:t>
            </a:r>
            <a:r>
              <a:rPr lang="de-DE" dirty="0" smtClean="0"/>
              <a:t> </a:t>
            </a:r>
            <a:r>
              <a:rPr lang="de-DE" dirty="0" err="1" smtClean="0"/>
              <a:t>footprint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46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144000" y="4992300"/>
            <a:ext cx="8647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© Strohbusch</a:t>
            </a:r>
            <a:endParaRPr lang="de-DE" sz="1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80"/>
          <a:stretch/>
        </p:blipFill>
        <p:spPr>
          <a:xfrm>
            <a:off x="7362036" y="815717"/>
            <a:ext cx="609600" cy="465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454790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Humanity is using the resources of 1.7 planets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4876" y="2166540"/>
            <a:ext cx="158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3. August 2016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Planet B“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7384876" y="2535872"/>
            <a:ext cx="158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2. August 2017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7857" y="1782048"/>
            <a:ext cx="170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13. August 2015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414260" y="1851590"/>
            <a:ext cx="1524000" cy="2514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7378078" y="1920994"/>
            <a:ext cx="1589924" cy="152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7407378" y="2234238"/>
            <a:ext cx="1524000" cy="2514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371196" y="2303642"/>
            <a:ext cx="1589924" cy="152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7383780" y="2922498"/>
            <a:ext cx="158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1. August 2018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7403126" y="2607880"/>
            <a:ext cx="1524000" cy="2514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366944" y="2677284"/>
            <a:ext cx="1589924" cy="152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0" name="Picture 2" descr="http://www.overshootday.org/wp/wp-content/uploads/2017/06/EOD_GRADIENT_LOGO_329_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29" y="1446286"/>
            <a:ext cx="156686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viewsoftheworld.net/wp-content/uploads/2015/11/EcologicalFootprint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0178"/>
            <a:ext cx="7056784" cy="381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4547904"/>
            <a:ext cx="261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– </a:t>
            </a:r>
            <a:r>
              <a:rPr lang="en-US" sz="2000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Germany 3.2 planets!</a:t>
            </a:r>
            <a:endParaRPr lang="en-US" sz="2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30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Stabilisierung</a:t>
            </a:r>
            <a:r>
              <a:rPr lang="en-US" dirty="0" smtClean="0"/>
              <a:t> </a:t>
            </a:r>
            <a:r>
              <a:rPr lang="en-US" dirty="0" err="1" smtClean="0"/>
              <a:t>bedeutet</a:t>
            </a:r>
            <a:r>
              <a:rPr lang="en-US" dirty="0" smtClean="0"/>
              <a:t> </a:t>
            </a:r>
            <a:r>
              <a:rPr lang="en-US" dirty="0" err="1" smtClean="0"/>
              <a:t>Reduktion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5526"/>
            <a:ext cx="4842785" cy="45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73258" y="4803998"/>
            <a:ext cx="2535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National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Research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Council,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2011</a:t>
            </a:r>
            <a:endParaRPr lang="en-US" sz="14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19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pbs.twimg.com/media/D2ssljLXcAAKo-k.pn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55526"/>
            <a:ext cx="4374407" cy="43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41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7534"/>
            <a:ext cx="405109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sustainability.illinois.edu/wp-content/uploads/2017/01/Keeling-image-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2" b="8638"/>
          <a:stretch/>
        </p:blipFill>
        <p:spPr bwMode="auto">
          <a:xfrm>
            <a:off x="202372" y="3219822"/>
            <a:ext cx="3908487" cy="18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r="-1"/>
          <a:stretch/>
        </p:blipFill>
        <p:spPr bwMode="auto">
          <a:xfrm>
            <a:off x="4866048" y="1563638"/>
            <a:ext cx="3882416" cy="30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" name="Title 15"/>
          <p:cNvSpPr txBox="1">
            <a:spLocks/>
          </p:cNvSpPr>
          <p:nvPr/>
        </p:nvSpPr>
        <p:spPr>
          <a:xfrm>
            <a:off x="395288" y="51470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/>
              <a:t>The </a:t>
            </a:r>
            <a:r>
              <a:rPr lang="en-US" kern="0" dirty="0" smtClean="0"/>
              <a:t>Cause </a:t>
            </a:r>
            <a:r>
              <a:rPr lang="en-US" kern="0" dirty="0"/>
              <a:t>of </a:t>
            </a:r>
            <a:r>
              <a:rPr lang="en-US" kern="0" dirty="0" smtClean="0"/>
              <a:t>Today's Warming</a:t>
            </a:r>
            <a:endParaRPr lang="de-DE" kern="0" dirty="0"/>
          </a:p>
        </p:txBody>
      </p:sp>
      <p:sp>
        <p:nvSpPr>
          <p:cNvPr id="369" name="TextBox 368"/>
          <p:cNvSpPr txBox="1"/>
          <p:nvPr/>
        </p:nvSpPr>
        <p:spPr>
          <a:xfrm>
            <a:off x="4754424" y="1275606"/>
            <a:ext cx="420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Radiative Forcing in Watts per square meter since 1750</a:t>
            </a:r>
          </a:p>
        </p:txBody>
      </p:sp>
      <p:sp>
        <p:nvSpPr>
          <p:cNvPr id="370" name="TextBox 369"/>
          <p:cNvSpPr txBox="1"/>
          <p:nvPr/>
        </p:nvSpPr>
        <p:spPr>
          <a:xfrm>
            <a:off x="6588224" y="4876006"/>
            <a:ext cx="2270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505050"/>
                </a:solidFill>
                <a:latin typeface="Calibri" pitchFamily="34" charset="0"/>
              </a:rPr>
              <a:t>Source: US Climate Science Report 2017</a:t>
            </a:r>
          </a:p>
        </p:txBody>
      </p:sp>
      <p:pic>
        <p:nvPicPr>
          <p:cNvPr id="376" name="Picture 2" descr="https://scripps.ucsd.edu/programs/keelingcurve/wp-content/plugins/sio-bluemoon/graphs/co2_10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/>
          <a:stretch/>
        </p:blipFill>
        <p:spPr bwMode="auto">
          <a:xfrm>
            <a:off x="-1" y="600017"/>
            <a:ext cx="4381243" cy="26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928743" y="1063774"/>
            <a:ext cx="180729" cy="211192"/>
          </a:xfrm>
          <a:prstGeom prst="ellipse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5803" y="731480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latin typeface="Calibri" pitchFamily="34" charset="0"/>
              </a:rPr>
              <a:t>2 W/m</a:t>
            </a:r>
            <a:r>
              <a:rPr lang="en-US" sz="2000" b="1" baseline="30000" dirty="0" smtClean="0">
                <a:solidFill>
                  <a:srgbClr val="FF99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4952" y="3308299"/>
            <a:ext cx="116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505050"/>
                </a:solidFill>
                <a:latin typeface="Calibri" pitchFamily="34" charset="0"/>
              </a:rPr>
              <a:t>Charles Keeling</a:t>
            </a:r>
          </a:p>
        </p:txBody>
      </p:sp>
    </p:spTree>
    <p:extLst>
      <p:ext uri="{BB962C8B-B14F-4D97-AF65-F5344CB8AC3E}">
        <p14:creationId xmlns:p14="http://schemas.microsoft.com/office/powerpoint/2010/main" val="37875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70" grpId="0"/>
      <p:bldP spid="2" grpId="0" animBg="1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681540"/>
            <a:ext cx="4392487" cy="179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41" y="1824075"/>
            <a:ext cx="4327223" cy="250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55977" y="542002"/>
            <a:ext cx="4680521" cy="403456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utoShape 6" descr="Bildergebnis für adb report &quot;a region at risk&quot;"/>
          <p:cNvSpPr>
            <a:spLocks noChangeAspect="1" noChangeArrowheads="1"/>
          </p:cNvSpPr>
          <p:nvPr/>
        </p:nvSpPr>
        <p:spPr bwMode="auto">
          <a:xfrm>
            <a:off x="155575" y="-931069"/>
            <a:ext cx="20002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2001"/>
            <a:ext cx="3747732" cy="40345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9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HIWI PIK_VORBE\Folien\Figure 3.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24" r="38298" b="17208"/>
          <a:stretch/>
        </p:blipFill>
        <p:spPr bwMode="auto">
          <a:xfrm>
            <a:off x="35496" y="795876"/>
            <a:ext cx="2391976" cy="19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HIWI PIK_VORBE\Folien\Figure 3.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13868" r="39116" b="16190"/>
          <a:stretch/>
        </p:blipFill>
        <p:spPr bwMode="auto">
          <a:xfrm>
            <a:off x="62195" y="2957195"/>
            <a:ext cx="2097808" cy="183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HIWI PIK_VORBE\Folien\Figure 3.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2257" r="13660" b="29889"/>
          <a:stretch/>
        </p:blipFill>
        <p:spPr bwMode="auto">
          <a:xfrm>
            <a:off x="2160003" y="2981738"/>
            <a:ext cx="3560290" cy="180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HIWI PIK_VORBE\Folien\Figure 3.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14998" r="39940" b="13917"/>
          <a:stretch/>
        </p:blipFill>
        <p:spPr bwMode="auto">
          <a:xfrm>
            <a:off x="2325670" y="802702"/>
            <a:ext cx="2318338" cy="19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348" y="55133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Bangladesh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7472" y="550690"/>
            <a:ext cx="2072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Philippines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800" y="2757937"/>
            <a:ext cx="112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Indus Delta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5736" y="2757294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Tuvalu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2" descr="D:\HIWI PIK_VORBE\Folien\Figure 3.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5" t="15683" r="27620" b="71995"/>
          <a:stretch/>
        </p:blipFill>
        <p:spPr bwMode="auto">
          <a:xfrm>
            <a:off x="8446655" y="3802133"/>
            <a:ext cx="643849" cy="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HIWI PIK_VORBE\Folien\Figure 3.1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0" t="16438" r="16987" b="70855"/>
          <a:stretch/>
        </p:blipFill>
        <p:spPr bwMode="auto">
          <a:xfrm>
            <a:off x="8460432" y="4344993"/>
            <a:ext cx="630072" cy="48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D:\HIWI PIK_VORBE\Folien\Figure 3.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15647" r="34758" b="17197"/>
          <a:stretch/>
        </p:blipFill>
        <p:spPr bwMode="auto">
          <a:xfrm>
            <a:off x="5674194" y="2973637"/>
            <a:ext cx="2702373" cy="181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96136" y="2757937"/>
            <a:ext cx="258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Mekong Delta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100" name="Picture 4" descr="D:\HIWI PIK_VORBE\Folien\Figure 3.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t="11591" r="12597" b="30418"/>
          <a:stretch/>
        </p:blipFill>
        <p:spPr bwMode="auto">
          <a:xfrm>
            <a:off x="4586014" y="801448"/>
            <a:ext cx="3874418" cy="196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HIWI PIK_VORBE\Folien\Figure 3.1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5" t="28818" r="26170" b="15740"/>
          <a:stretch/>
        </p:blipFill>
        <p:spPr bwMode="auto">
          <a:xfrm>
            <a:off x="8446655" y="681540"/>
            <a:ext cx="637015" cy="22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44008" y="551334"/>
            <a:ext cx="3732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People‘s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Republic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China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5" descr="D:\HIWI PIK_VORBE\Folien\Figure 3.1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7" t="42130" r="15889" b="32917"/>
          <a:stretch/>
        </p:blipFill>
        <p:spPr bwMode="auto">
          <a:xfrm>
            <a:off x="8460432" y="2810714"/>
            <a:ext cx="684711" cy="99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D:\HIWI PIK_VORBE\Folien\Figure 3.15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84156" r="33893" b="10474"/>
          <a:stretch/>
        </p:blipFill>
        <p:spPr bwMode="auto">
          <a:xfrm>
            <a:off x="1617902" y="4831641"/>
            <a:ext cx="5330362" cy="31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" y="-74544"/>
            <a:ext cx="9143999" cy="857250"/>
          </a:xfrm>
        </p:spPr>
        <p:txBody>
          <a:bodyPr>
            <a:normAutofit/>
          </a:bodyPr>
          <a:lstStyle/>
          <a:p>
            <a:r>
              <a:rPr lang="de-DE" kern="1200" dirty="0" err="1"/>
              <a:t>Climate</a:t>
            </a:r>
            <a:r>
              <a:rPr lang="de-DE" kern="1200" dirty="0"/>
              <a:t> </a:t>
            </a:r>
            <a:r>
              <a:rPr lang="de-DE" kern="1200" dirty="0" smtClean="0"/>
              <a:t>Impacts </a:t>
            </a:r>
            <a:r>
              <a:rPr lang="de-DE" kern="1200" dirty="0" err="1"/>
              <a:t>and</a:t>
            </a:r>
            <a:r>
              <a:rPr lang="de-DE" kern="1200" dirty="0"/>
              <a:t> </a:t>
            </a:r>
            <a:r>
              <a:rPr lang="de-DE" kern="1200" dirty="0" err="1" smtClean="0"/>
              <a:t>Possible</a:t>
            </a:r>
            <a:r>
              <a:rPr lang="de-DE" kern="1200" dirty="0" smtClean="0"/>
              <a:t> Migration </a:t>
            </a:r>
            <a:r>
              <a:rPr lang="de-DE" kern="1200" dirty="0" err="1" smtClean="0"/>
              <a:t>Routes</a:t>
            </a:r>
            <a:endParaRPr lang="de-DE" kern="1200" dirty="0"/>
          </a:p>
        </p:txBody>
      </p:sp>
    </p:spTree>
    <p:extLst>
      <p:ext uri="{BB962C8B-B14F-4D97-AF65-F5344CB8AC3E}">
        <p14:creationId xmlns:p14="http://schemas.microsoft.com/office/powerpoint/2010/main" val="36776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Das </a:t>
            </a:r>
            <a:r>
              <a:rPr lang="en-US" dirty="0" err="1" smtClean="0"/>
              <a:t>verbleibende</a:t>
            </a:r>
            <a:r>
              <a:rPr lang="en-US" dirty="0" smtClean="0"/>
              <a:t> </a:t>
            </a:r>
            <a:r>
              <a:rPr lang="en-US" dirty="0" err="1" smtClean="0"/>
              <a:t>Emissionsbudget</a:t>
            </a:r>
            <a:r>
              <a:rPr lang="en-US" dirty="0" smtClean="0"/>
              <a:t> </a:t>
            </a:r>
            <a:r>
              <a:rPr lang="en-US" dirty="0" err="1" smtClean="0"/>
              <a:t>sinkt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98" y="699542"/>
            <a:ext cx="666685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08754" y="4792665"/>
            <a:ext cx="2535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National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Research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Council,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2011</a:t>
            </a:r>
            <a:endParaRPr lang="en-US" sz="14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69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tspots_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 b="5322"/>
          <a:stretch/>
        </p:blipFill>
        <p:spPr bwMode="auto">
          <a:xfrm>
            <a:off x="539552" y="555526"/>
            <a:ext cx="7920880" cy="45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95288" y="51470"/>
            <a:ext cx="8424862" cy="474663"/>
          </a:xfrm>
        </p:spPr>
        <p:txBody>
          <a:bodyPr/>
          <a:lstStyle/>
          <a:p>
            <a:r>
              <a:rPr lang="de-DE" dirty="0" err="1" smtClean="0"/>
              <a:t>Tipping</a:t>
            </a:r>
            <a:r>
              <a:rPr lang="de-DE" dirty="0" smtClean="0"/>
              <a:t> Elements in </a:t>
            </a:r>
            <a:r>
              <a:rPr lang="de-DE" dirty="0" err="1" smtClean="0"/>
              <a:t>the</a:t>
            </a:r>
            <a:r>
              <a:rPr lang="de-DE" dirty="0" smtClean="0"/>
              <a:t> Earth System</a:t>
            </a:r>
            <a:endParaRPr lang="de-DE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7524328" y="4875610"/>
            <a:ext cx="1512168" cy="23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Aft>
                <a:spcPct val="0"/>
              </a:spcAft>
              <a:buFont typeface="Arial" charset="0"/>
              <a:buNone/>
            </a:pPr>
            <a:r>
              <a:rPr lang="de-DE" sz="1200" dirty="0" smtClean="0">
                <a:solidFill>
                  <a:srgbClr val="595959"/>
                </a:solidFill>
                <a:cs typeface="Arial" charset="0"/>
              </a:rPr>
              <a:t>Source: PIK 2017</a:t>
            </a:r>
            <a:endParaRPr lang="en-US" sz="1200" dirty="0">
              <a:solidFill>
                <a:srgbClr val="59595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627534"/>
            <a:ext cx="7982143" cy="426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0272" y="4846836"/>
            <a:ext cx="2052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de-DE" sz="1200" i="1" dirty="0" smtClean="0">
                <a:solidFill>
                  <a:prstClr val="black"/>
                </a:solidFill>
                <a:latin typeface="Times" charset="0"/>
                <a:ea typeface="ＭＳ Ｐゴシック" charset="0"/>
              </a:rPr>
              <a:t>Jacobson et al. 2016, Joule</a:t>
            </a:r>
            <a:endParaRPr lang="de-DE" sz="1200" i="1" dirty="0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55779" y="0"/>
            <a:ext cx="9612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kern="0" dirty="0">
                <a:solidFill>
                  <a:srgbClr val="009900"/>
                </a:solidFill>
                <a:latin typeface="Times New Roman" pitchFamily="18" charset="0"/>
                <a:ea typeface="ＭＳ Ｐゴシック" charset="0"/>
              </a:rPr>
              <a:t>100% Clean and Renewable Wind, Water, and Sunlight </a:t>
            </a:r>
          </a:p>
          <a:p>
            <a:pPr algn="ctr" eaLnBrk="0" hangingPunct="0"/>
            <a:r>
              <a:rPr lang="en-US" sz="2400" b="1" kern="0" dirty="0">
                <a:solidFill>
                  <a:srgbClr val="009900"/>
                </a:solidFill>
                <a:latin typeface="Times New Roman" pitchFamily="18" charset="0"/>
                <a:ea typeface="ＭＳ Ｐゴシック" charset="0"/>
              </a:rPr>
              <a:t>All-Sector Energy Roadmaps for 139 </a:t>
            </a:r>
            <a:r>
              <a:rPr lang="de-DE" sz="2400" b="1" kern="0" dirty="0">
                <a:solidFill>
                  <a:srgbClr val="009900"/>
                </a:solidFill>
                <a:latin typeface="Times New Roman" pitchFamily="18" charset="0"/>
                <a:ea typeface="ＭＳ Ｐゴシック" charset="0"/>
              </a:rPr>
              <a:t>Countries </a:t>
            </a:r>
            <a:r>
              <a:rPr lang="de-DE" sz="2400" b="1" kern="0" dirty="0" err="1">
                <a:solidFill>
                  <a:srgbClr val="009900"/>
                </a:solidFill>
                <a:latin typeface="Times New Roman" pitchFamily="18" charset="0"/>
                <a:ea typeface="ＭＳ Ｐゴシック" charset="0"/>
              </a:rPr>
              <a:t>of</a:t>
            </a:r>
            <a:r>
              <a:rPr lang="de-DE" sz="2400" b="1" kern="0" dirty="0">
                <a:solidFill>
                  <a:srgbClr val="009900"/>
                </a:solidFill>
                <a:latin typeface="Times New Roman" pitchFamily="18" charset="0"/>
                <a:ea typeface="ＭＳ Ｐゴシック" charset="0"/>
              </a:rPr>
              <a:t> </a:t>
            </a:r>
            <a:r>
              <a:rPr lang="de-DE" sz="2400" b="1" kern="0" dirty="0" err="1">
                <a:solidFill>
                  <a:srgbClr val="009900"/>
                </a:solidFill>
                <a:latin typeface="Times New Roman" pitchFamily="18" charset="0"/>
                <a:ea typeface="ＭＳ Ｐゴシック" charset="0"/>
              </a:rPr>
              <a:t>the</a:t>
            </a:r>
            <a:r>
              <a:rPr lang="de-DE" sz="2400" b="1" kern="0" dirty="0">
                <a:solidFill>
                  <a:srgbClr val="009900"/>
                </a:solidFill>
                <a:latin typeface="Times New Roman" pitchFamily="18" charset="0"/>
                <a:ea typeface="ＭＳ Ｐゴシック" charset="0"/>
              </a:rPr>
              <a:t> World</a:t>
            </a:r>
          </a:p>
        </p:txBody>
      </p:sp>
    </p:spTree>
    <p:extLst>
      <p:ext uri="{BB962C8B-B14F-4D97-AF65-F5344CB8AC3E}">
        <p14:creationId xmlns:p14="http://schemas.microsoft.com/office/powerpoint/2010/main" val="37554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 </a:t>
            </a:r>
            <a:r>
              <a:rPr lang="en-US" dirty="0" err="1" smtClean="0"/>
              <a:t>Meeresspiegel</a:t>
            </a:r>
            <a:r>
              <a:rPr lang="en-US" dirty="0" smtClean="0"/>
              <a:t> </a:t>
            </a:r>
            <a:r>
              <a:rPr lang="en-US" dirty="0" err="1" smtClean="0"/>
              <a:t>steigt</a:t>
            </a:r>
            <a:r>
              <a:rPr lang="en-US" dirty="0" smtClean="0"/>
              <a:t> </a:t>
            </a:r>
            <a:r>
              <a:rPr lang="en-US" dirty="0" err="1" smtClean="0"/>
              <a:t>kontinuierlich</a:t>
            </a:r>
            <a:r>
              <a:rPr lang="en-US" dirty="0" smtClean="0"/>
              <a:t> an</a:t>
            </a:r>
            <a:endParaRPr lang="en-US" dirty="0"/>
          </a:p>
        </p:txBody>
      </p:sp>
      <p:pic>
        <p:nvPicPr>
          <p:cNvPr id="11266" name="Picture 2" descr="http://www.realclimate.org/images//IPCC_AR5_13.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71550"/>
            <a:ext cx="4206045" cy="397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8284" y="1131590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C0000"/>
                </a:solidFill>
                <a:latin typeface="Calibri" pitchFamily="34" charset="0"/>
              </a:rPr>
              <a:t>Hohe</a:t>
            </a:r>
            <a:r>
              <a:rPr lang="en-US" sz="2000" dirty="0" smtClean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rgbClr val="CC0000"/>
                </a:solidFill>
                <a:latin typeface="Calibri" pitchFamily="34" charset="0"/>
              </a:rPr>
              <a:t>Emissionen</a:t>
            </a:r>
            <a:endParaRPr lang="en-US" sz="2000" dirty="0" smtClean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8284" y="1923678"/>
            <a:ext cx="230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  <a:latin typeface="Calibri" pitchFamily="34" charset="0"/>
              </a:rPr>
              <a:t>Niedrige</a:t>
            </a:r>
            <a:r>
              <a:rPr lang="en-US" sz="2000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Calibri" pitchFamily="34" charset="0"/>
              </a:rPr>
              <a:t>Emissionen</a:t>
            </a:r>
            <a:endParaRPr lang="en-US" sz="2000" dirty="0" smtClean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4741942"/>
            <a:ext cx="1179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IPCC, AR5, 2013</a:t>
            </a:r>
          </a:p>
        </p:txBody>
      </p:sp>
    </p:spTree>
    <p:extLst>
      <p:ext uri="{BB962C8B-B14F-4D97-AF65-F5344CB8AC3E}">
        <p14:creationId xmlns:p14="http://schemas.microsoft.com/office/powerpoint/2010/main" val="23172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Monitoring</a:t>
            </a:r>
            <a:endParaRPr lang="en-US" dirty="0"/>
          </a:p>
        </p:txBody>
      </p:sp>
      <p:sp>
        <p:nvSpPr>
          <p:cNvPr id="3" name="AutoShape 2" descr="https://player.slideplayer.com/19/5836138/data/images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player.slideplayer.com/19/5836138/data/images/img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7" descr="https://player.slideplayer.com/19/5836138/data/images/img2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03598"/>
            <a:ext cx="5128500" cy="293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0403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7614"/>
            <a:ext cx="4351329" cy="309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6311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71550"/>
            <a:ext cx="3726700" cy="350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6347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4"/>
          <a:stretch/>
        </p:blipFill>
        <p:spPr bwMode="auto">
          <a:xfrm>
            <a:off x="51983" y="843558"/>
            <a:ext cx="8408449" cy="281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532440" y="917675"/>
            <a:ext cx="641522" cy="2484418"/>
            <a:chOff x="8580501" y="1086713"/>
            <a:chExt cx="641522" cy="2484418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3377" y="1295152"/>
              <a:ext cx="219075" cy="1996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580502" y="3294132"/>
              <a:ext cx="611065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cs typeface="Arial" charset="0"/>
                </a:rPr>
                <a:t>&lt; -50%</a:t>
              </a:r>
              <a:endParaRPr lang="en-US" sz="1200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80501" y="1086713"/>
              <a:ext cx="641522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cs typeface="Arial" charset="0"/>
                </a:rPr>
                <a:t>&gt; +50%</a:t>
              </a:r>
              <a:endParaRPr lang="en-US" sz="1200" dirty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7544" y="3936707"/>
            <a:ext cx="4079322" cy="7232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 err="1" smtClean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Zunahme</a:t>
            </a:r>
            <a:r>
              <a:rPr lang="en-US" sz="2000" dirty="0" smtClean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 in </a:t>
            </a:r>
            <a:r>
              <a:rPr lang="en-US" sz="2000" dirty="0" err="1" smtClean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höheren</a:t>
            </a:r>
            <a:r>
              <a:rPr lang="en-US" sz="2000" dirty="0" smtClean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Breitengraden</a:t>
            </a:r>
            <a:endParaRPr lang="en-US" sz="2000" dirty="0">
              <a:solidFill>
                <a:prstClr val="black"/>
              </a:solidFill>
              <a:latin typeface="Calibri Light" panose="020F0302020204030204"/>
              <a:cs typeface="Arial" charset="0"/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dirty="0" smtClean="0">
                <a:solidFill>
                  <a:prstClr val="black"/>
                </a:solidFill>
                <a:latin typeface="Calibri Light" panose="020F0302020204030204"/>
                <a:cs typeface="Arial" charset="0"/>
              </a:rPr>
              <a:t>Abnahme in den (Sub-) Tropen</a:t>
            </a:r>
            <a:endParaRPr lang="en-US" sz="2000" dirty="0">
              <a:solidFill>
                <a:prstClr val="black"/>
              </a:solidFill>
              <a:latin typeface="Calibri Light" panose="020F0302020204030204"/>
              <a:cs typeface="Arial" charset="0"/>
            </a:endParaRPr>
          </a:p>
        </p:txBody>
      </p:sp>
      <p:sp>
        <p:nvSpPr>
          <p:cNvPr id="25608" name="Rectangle 9"/>
          <p:cNvSpPr>
            <a:spLocks noChangeArrowheads="1"/>
          </p:cNvSpPr>
          <p:nvPr/>
        </p:nvSpPr>
        <p:spPr bwMode="auto">
          <a:xfrm>
            <a:off x="5317071" y="3716695"/>
            <a:ext cx="3143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Aft>
                <a:spcPct val="50000"/>
              </a:spcAft>
              <a:buChar char="•"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Aft>
                <a:spcPct val="50000"/>
              </a:spcAft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har char="•"/>
              <a:defRPr sz="16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1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de-DE" altLang="de-DE" sz="1800" b="0" dirty="0" smtClean="0">
                <a:solidFill>
                  <a:srgbClr val="000000"/>
                </a:solidFill>
                <a:cs typeface="Arial" charset="0"/>
              </a:rPr>
              <a:t>CO</a:t>
            </a:r>
            <a:r>
              <a:rPr lang="de-DE" altLang="de-DE" sz="1800" b="0" baseline="-25000" dirty="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de-DE" altLang="de-DE" sz="1800" b="0" dirty="0" smtClean="0">
                <a:solidFill>
                  <a:srgbClr val="000000"/>
                </a:solidFill>
                <a:cs typeface="Arial" charset="0"/>
              </a:rPr>
              <a:t> Düngeeffekt berücksichtigt</a:t>
            </a:r>
            <a:endParaRPr lang="en-US" altLang="de-DE" sz="1800" b="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8681" name="Titel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de-DE" dirty="0" err="1" smtClean="0"/>
              <a:t>Projizierte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Ertragsänderungen</a:t>
            </a:r>
            <a:r>
              <a:rPr lang="en-US" altLang="de-DE" dirty="0"/>
              <a:t> </a:t>
            </a:r>
            <a:r>
              <a:rPr lang="en-US" altLang="de-DE" dirty="0" err="1" smtClean="0"/>
              <a:t>zeigen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regionale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Abhängigkeit</a:t>
            </a:r>
            <a:endParaRPr lang="en-US" altLang="de-DE" dirty="0"/>
          </a:p>
        </p:txBody>
      </p:sp>
      <p:sp>
        <p:nvSpPr>
          <p:cNvPr id="25611" name="TextBox 23"/>
          <p:cNvSpPr txBox="1">
            <a:spLocks noChangeArrowheads="1"/>
          </p:cNvSpPr>
          <p:nvPr/>
        </p:nvSpPr>
        <p:spPr bwMode="auto">
          <a:xfrm>
            <a:off x="7128469" y="4703877"/>
            <a:ext cx="1772793" cy="251795"/>
          </a:xfrm>
          <a:prstGeom prst="rect">
            <a:avLst/>
          </a:prstGeom>
          <a:extLst/>
        </p:spPr>
        <p:txBody>
          <a:bodyPr wrap="none" lIns="0" tIns="36000" rIns="0" bIns="0">
            <a:spAutoFit/>
          </a:bodyPr>
          <a:lstStyle>
            <a:defPPr>
              <a:defRPr lang="de-DE"/>
            </a:defPPr>
            <a:lvl1pPr>
              <a:defRPr sz="8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alt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Rosenzweig</a:t>
            </a:r>
            <a:r>
              <a:rPr lang="en-US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 et </a:t>
            </a:r>
            <a:r>
              <a:rPr lang="en-US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al. (2013)</a:t>
            </a:r>
            <a:endParaRPr lang="en-US" altLang="en-US" sz="14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1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5526"/>
            <a:ext cx="8280920" cy="4320480"/>
          </a:xfrm>
          <a:prstGeom prst="rect">
            <a:avLst/>
          </a:prstGeom>
        </p:spPr>
      </p:pic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6502613" y="1001589"/>
            <a:ext cx="74892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500" b="1" dirty="0">
                <a:solidFill>
                  <a:srgbClr val="FF0000"/>
                </a:solidFill>
              </a:rPr>
              <a:t>El Niño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>
            <a:off x="6827108" y="1288778"/>
            <a:ext cx="0" cy="297000"/>
          </a:xfrm>
          <a:prstGeom prst="line">
            <a:avLst/>
          </a:prstGeom>
          <a:solidFill>
            <a:schemeClr val="bg1"/>
          </a:solidFill>
          <a:ln w="28575">
            <a:solidFill>
              <a:srgbClr val="DE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6" name="Group 17"/>
          <p:cNvGrpSpPr>
            <a:grpSpLocks/>
          </p:cNvGrpSpPr>
          <p:nvPr/>
        </p:nvGrpSpPr>
        <p:grpSpPr bwMode="auto">
          <a:xfrm>
            <a:off x="6272426" y="2685286"/>
            <a:ext cx="1236662" cy="479822"/>
            <a:chOff x="4333" y="2419"/>
            <a:chExt cx="779" cy="403"/>
          </a:xfrm>
        </p:grpSpPr>
        <p:sp>
          <p:nvSpPr>
            <p:cNvPr id="47" name="Text Box 11"/>
            <p:cNvSpPr txBox="1">
              <a:spLocks noChangeArrowheads="1"/>
            </p:cNvSpPr>
            <p:nvPr/>
          </p:nvSpPr>
          <p:spPr bwMode="auto">
            <a:xfrm>
              <a:off x="4333" y="2551"/>
              <a:ext cx="779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500" b="1" dirty="0" smtClean="0">
                  <a:solidFill>
                    <a:srgbClr val="0000FF"/>
                  </a:solidFill>
                </a:rPr>
                <a:t>Mt. Pinatubo</a:t>
              </a:r>
              <a:endParaRPr lang="en-US" sz="1500" b="1" dirty="0">
                <a:solidFill>
                  <a:srgbClr val="0000FF"/>
                </a:solidFill>
              </a:endParaRPr>
            </a:p>
          </p:txBody>
        </p:sp>
        <p:sp>
          <p:nvSpPr>
            <p:cNvPr id="48" name="Line 14"/>
            <p:cNvSpPr>
              <a:spLocks noChangeShapeType="1"/>
            </p:cNvSpPr>
            <p:nvPr/>
          </p:nvSpPr>
          <p:spPr bwMode="auto">
            <a:xfrm flipH="1" flipV="1">
              <a:off x="4528" y="2419"/>
              <a:ext cx="6" cy="1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18"/>
          <p:cNvGrpSpPr>
            <a:grpSpLocks/>
          </p:cNvGrpSpPr>
          <p:nvPr/>
        </p:nvGrpSpPr>
        <p:grpSpPr bwMode="auto">
          <a:xfrm>
            <a:off x="7045139" y="1813569"/>
            <a:ext cx="774701" cy="610791"/>
            <a:chOff x="4893" y="1483"/>
            <a:chExt cx="488" cy="513"/>
          </a:xfrm>
          <a:solidFill>
            <a:schemeClr val="accent3"/>
          </a:solidFill>
        </p:grpSpPr>
        <p:sp>
          <p:nvSpPr>
            <p:cNvPr id="50" name="Text Box 12"/>
            <p:cNvSpPr txBox="1">
              <a:spLocks noChangeArrowheads="1"/>
            </p:cNvSpPr>
            <p:nvPr/>
          </p:nvSpPr>
          <p:spPr bwMode="auto">
            <a:xfrm>
              <a:off x="4893" y="1725"/>
              <a:ext cx="48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500" b="1" dirty="0">
                  <a:solidFill>
                    <a:srgbClr val="5BADFF"/>
                  </a:solidFill>
                </a:rPr>
                <a:t>La Niña</a:t>
              </a:r>
              <a:endParaRPr lang="en-US" sz="1500" b="1" dirty="0">
                <a:solidFill>
                  <a:srgbClr val="5BADFF"/>
                </a:solidFill>
              </a:endParaRPr>
            </a:p>
          </p:txBody>
        </p:sp>
        <p:sp>
          <p:nvSpPr>
            <p:cNvPr id="51" name="Line 15"/>
            <p:cNvSpPr>
              <a:spLocks noChangeShapeType="1"/>
            </p:cNvSpPr>
            <p:nvPr/>
          </p:nvSpPr>
          <p:spPr bwMode="auto">
            <a:xfrm flipH="1" flipV="1">
              <a:off x="5045" y="1616"/>
              <a:ext cx="63" cy="133"/>
            </a:xfrm>
            <a:prstGeom prst="line">
              <a:avLst/>
            </a:prstGeom>
            <a:grpFill/>
            <a:ln w="28575">
              <a:solidFill>
                <a:srgbClr val="5BAD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Line 16"/>
            <p:cNvSpPr>
              <a:spLocks noChangeShapeType="1"/>
            </p:cNvSpPr>
            <p:nvPr/>
          </p:nvSpPr>
          <p:spPr bwMode="auto">
            <a:xfrm flipV="1">
              <a:off x="5109" y="1483"/>
              <a:ext cx="30" cy="265"/>
            </a:xfrm>
            <a:prstGeom prst="line">
              <a:avLst/>
            </a:prstGeom>
            <a:grpFill/>
            <a:ln w="28575">
              <a:solidFill>
                <a:srgbClr val="5BAD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4" name="Freihandform 53"/>
          <p:cNvSpPr/>
          <p:nvPr/>
        </p:nvSpPr>
        <p:spPr>
          <a:xfrm>
            <a:off x="7164288" y="938426"/>
            <a:ext cx="347406" cy="165470"/>
          </a:xfrm>
          <a:custGeom>
            <a:avLst/>
            <a:gdLst>
              <a:gd name="connsiteX0" fmla="*/ 0 w 804863"/>
              <a:gd name="connsiteY0" fmla="*/ 114300 h 114300"/>
              <a:gd name="connsiteX1" fmla="*/ 504825 w 804863"/>
              <a:gd name="connsiteY1" fmla="*/ 90488 h 114300"/>
              <a:gd name="connsiteX2" fmla="*/ 804863 w 804863"/>
              <a:gd name="connsiteY2" fmla="*/ 0 h 114300"/>
              <a:gd name="connsiteX0" fmla="*/ 0 w 804863"/>
              <a:gd name="connsiteY0" fmla="*/ 114300 h 114300"/>
              <a:gd name="connsiteX1" fmla="*/ 804863 w 804863"/>
              <a:gd name="connsiteY1" fmla="*/ 0 h 114300"/>
              <a:gd name="connsiteX0" fmla="*/ 0 w 804863"/>
              <a:gd name="connsiteY0" fmla="*/ 114300 h 114300"/>
              <a:gd name="connsiteX1" fmla="*/ 804863 w 804863"/>
              <a:gd name="connsiteY1" fmla="*/ 0 h 114300"/>
              <a:gd name="connsiteX0" fmla="*/ 0 w 585788"/>
              <a:gd name="connsiteY0" fmla="*/ 47625 h 47625"/>
              <a:gd name="connsiteX1" fmla="*/ 585788 w 585788"/>
              <a:gd name="connsiteY1" fmla="*/ 0 h 47625"/>
              <a:gd name="connsiteX0" fmla="*/ 0 w 585788"/>
              <a:gd name="connsiteY0" fmla="*/ 47625 h 71382"/>
              <a:gd name="connsiteX1" fmla="*/ 585788 w 585788"/>
              <a:gd name="connsiteY1" fmla="*/ 0 h 71382"/>
              <a:gd name="connsiteX0" fmla="*/ 0 w 500063"/>
              <a:gd name="connsiteY0" fmla="*/ 176212 h 181944"/>
              <a:gd name="connsiteX1" fmla="*/ 500063 w 500063"/>
              <a:gd name="connsiteY1" fmla="*/ 0 h 181944"/>
              <a:gd name="connsiteX0" fmla="*/ 0 w 728663"/>
              <a:gd name="connsiteY0" fmla="*/ 376237 h 378667"/>
              <a:gd name="connsiteX1" fmla="*/ 728663 w 728663"/>
              <a:gd name="connsiteY1" fmla="*/ 0 h 378667"/>
              <a:gd name="connsiteX0" fmla="*/ 0 w 728663"/>
              <a:gd name="connsiteY0" fmla="*/ 376237 h 377538"/>
              <a:gd name="connsiteX1" fmla="*/ 728663 w 728663"/>
              <a:gd name="connsiteY1" fmla="*/ 0 h 377538"/>
              <a:gd name="connsiteX0" fmla="*/ 0 w 728663"/>
              <a:gd name="connsiteY0" fmla="*/ 376237 h 377893"/>
              <a:gd name="connsiteX1" fmla="*/ 728663 w 728663"/>
              <a:gd name="connsiteY1" fmla="*/ 0 h 377893"/>
              <a:gd name="connsiteX0" fmla="*/ 0 w 785813"/>
              <a:gd name="connsiteY0" fmla="*/ 438149 h 439486"/>
              <a:gd name="connsiteX1" fmla="*/ 785813 w 785813"/>
              <a:gd name="connsiteY1" fmla="*/ 0 h 439486"/>
              <a:gd name="connsiteX0" fmla="*/ 0 w 785813"/>
              <a:gd name="connsiteY0" fmla="*/ 438149 h 439314"/>
              <a:gd name="connsiteX1" fmla="*/ 785813 w 785813"/>
              <a:gd name="connsiteY1" fmla="*/ 0 h 439314"/>
              <a:gd name="connsiteX0" fmla="*/ 0 w 785813"/>
              <a:gd name="connsiteY0" fmla="*/ 438149 h 439345"/>
              <a:gd name="connsiteX1" fmla="*/ 785813 w 785813"/>
              <a:gd name="connsiteY1" fmla="*/ 0 h 439345"/>
              <a:gd name="connsiteX0" fmla="*/ 0 w 785813"/>
              <a:gd name="connsiteY0" fmla="*/ 438149 h 439094"/>
              <a:gd name="connsiteX1" fmla="*/ 785813 w 785813"/>
              <a:gd name="connsiteY1" fmla="*/ 0 h 439094"/>
              <a:gd name="connsiteX0" fmla="*/ 0 w 642938"/>
              <a:gd name="connsiteY0" fmla="*/ 161924 h 164370"/>
              <a:gd name="connsiteX1" fmla="*/ 642938 w 642938"/>
              <a:gd name="connsiteY1" fmla="*/ 0 h 164370"/>
              <a:gd name="connsiteX0" fmla="*/ 0 w 642938"/>
              <a:gd name="connsiteY0" fmla="*/ 161924 h 161924"/>
              <a:gd name="connsiteX1" fmla="*/ 642938 w 642938"/>
              <a:gd name="connsiteY1" fmla="*/ 0 h 161924"/>
              <a:gd name="connsiteX0" fmla="*/ 0 w 642938"/>
              <a:gd name="connsiteY0" fmla="*/ 161924 h 161924"/>
              <a:gd name="connsiteX1" fmla="*/ 642938 w 642938"/>
              <a:gd name="connsiteY1" fmla="*/ 0 h 161924"/>
              <a:gd name="connsiteX0" fmla="*/ 0 w 642938"/>
              <a:gd name="connsiteY0" fmla="*/ 161924 h 161924"/>
              <a:gd name="connsiteX1" fmla="*/ 642938 w 642938"/>
              <a:gd name="connsiteY1" fmla="*/ 0 h 161924"/>
              <a:gd name="connsiteX0" fmla="*/ 0 w 642938"/>
              <a:gd name="connsiteY0" fmla="*/ 161924 h 161924"/>
              <a:gd name="connsiteX1" fmla="*/ 90486 w 642938"/>
              <a:gd name="connsiteY1" fmla="*/ 152400 h 161924"/>
              <a:gd name="connsiteX2" fmla="*/ 642938 w 642938"/>
              <a:gd name="connsiteY2" fmla="*/ 0 h 161924"/>
              <a:gd name="connsiteX0" fmla="*/ 0 w 642938"/>
              <a:gd name="connsiteY0" fmla="*/ 161924 h 223849"/>
              <a:gd name="connsiteX1" fmla="*/ 277609 w 642938"/>
              <a:gd name="connsiteY1" fmla="*/ 223838 h 223849"/>
              <a:gd name="connsiteX2" fmla="*/ 642938 w 642938"/>
              <a:gd name="connsiteY2" fmla="*/ 0 h 223849"/>
              <a:gd name="connsiteX0" fmla="*/ 0 w 642938"/>
              <a:gd name="connsiteY0" fmla="*/ 161924 h 161924"/>
              <a:gd name="connsiteX1" fmla="*/ 642938 w 642938"/>
              <a:gd name="connsiteY1" fmla="*/ 0 h 161924"/>
              <a:gd name="connsiteX0" fmla="*/ 0 w 586234"/>
              <a:gd name="connsiteY0" fmla="*/ 161924 h 161924"/>
              <a:gd name="connsiteX1" fmla="*/ 586234 w 586234"/>
              <a:gd name="connsiteY1" fmla="*/ 0 h 161924"/>
              <a:gd name="connsiteX0" fmla="*/ 0 w 569222"/>
              <a:gd name="connsiteY0" fmla="*/ 142874 h 142874"/>
              <a:gd name="connsiteX1" fmla="*/ 569222 w 569222"/>
              <a:gd name="connsiteY1" fmla="*/ 0 h 142874"/>
              <a:gd name="connsiteX0" fmla="*/ 0 w 603244"/>
              <a:gd name="connsiteY0" fmla="*/ 142874 h 142874"/>
              <a:gd name="connsiteX1" fmla="*/ 603244 w 603244"/>
              <a:gd name="connsiteY1" fmla="*/ 0 h 14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3244" h="142874">
                <a:moveTo>
                  <a:pt x="0" y="142874"/>
                </a:moveTo>
                <a:lnTo>
                  <a:pt x="603244" y="0"/>
                </a:lnTo>
              </a:path>
            </a:pathLst>
          </a:custGeom>
          <a:noFill/>
          <a:ln w="28575">
            <a:solidFill>
              <a:srgbClr val="DE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37" name="Title 2"/>
          <p:cNvSpPr txBox="1">
            <a:spLocks/>
          </p:cNvSpPr>
          <p:nvPr/>
        </p:nvSpPr>
        <p:spPr>
          <a:xfrm>
            <a:off x="395288" y="51470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de-DE" kern="0" dirty="0" smtClean="0"/>
              <a:t>Global </a:t>
            </a:r>
            <a:r>
              <a:rPr lang="de-DE" kern="0" dirty="0" err="1" smtClean="0"/>
              <a:t>Mean</a:t>
            </a:r>
            <a:r>
              <a:rPr lang="de-DE" kern="0" dirty="0" smtClean="0"/>
              <a:t> </a:t>
            </a:r>
            <a:r>
              <a:rPr lang="de-DE" kern="0" dirty="0" err="1"/>
              <a:t>T</a:t>
            </a:r>
            <a:r>
              <a:rPr lang="de-DE" kern="0" dirty="0" err="1" smtClean="0"/>
              <a:t>emperature</a:t>
            </a:r>
            <a:r>
              <a:rPr lang="de-DE" kern="0" dirty="0" smtClean="0"/>
              <a:t> </a:t>
            </a:r>
            <a:r>
              <a:rPr lang="de-DE" kern="0" dirty="0" err="1" smtClean="0"/>
              <a:t>Continues</a:t>
            </a:r>
            <a:r>
              <a:rPr lang="de-DE" kern="0" dirty="0" smtClean="0"/>
              <a:t> </a:t>
            </a:r>
            <a:r>
              <a:rPr lang="de-DE" kern="0" dirty="0" err="1" smtClean="0"/>
              <a:t>to</a:t>
            </a:r>
            <a:r>
              <a:rPr lang="de-DE" kern="0" dirty="0" smtClean="0"/>
              <a:t> </a:t>
            </a:r>
            <a:r>
              <a:rPr lang="de-DE" kern="0" dirty="0" err="1" smtClean="0"/>
              <a:t>Rise</a:t>
            </a:r>
            <a:endParaRPr lang="de-DE" kern="0" dirty="0"/>
          </a:p>
        </p:txBody>
      </p:sp>
      <p:grpSp>
        <p:nvGrpSpPr>
          <p:cNvPr id="38" name="Group 10"/>
          <p:cNvGrpSpPr>
            <a:grpSpLocks/>
          </p:cNvGrpSpPr>
          <p:nvPr/>
        </p:nvGrpSpPr>
        <p:grpSpPr bwMode="auto">
          <a:xfrm rot="21384832">
            <a:off x="5624395" y="884335"/>
            <a:ext cx="2160502" cy="2491206"/>
            <a:chOff x="3678" y="909"/>
            <a:chExt cx="1488" cy="2080"/>
          </a:xfrm>
        </p:grpSpPr>
        <p:sp>
          <p:nvSpPr>
            <p:cNvPr id="39" name="Line 8"/>
            <p:cNvSpPr>
              <a:spLocks noChangeShapeType="1"/>
            </p:cNvSpPr>
            <p:nvPr/>
          </p:nvSpPr>
          <p:spPr bwMode="auto">
            <a:xfrm flipH="1">
              <a:off x="3678" y="909"/>
              <a:ext cx="1470" cy="1509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flipH="1">
              <a:off x="3696" y="1480"/>
              <a:ext cx="1470" cy="1509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1299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5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6814" y="98766"/>
            <a:ext cx="6776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  <a:ea typeface="ヒラギノ角ゴ Pro W3"/>
                <a:cs typeface="ヒラギノ角ゴ Pro W3"/>
              </a:rPr>
              <a:t>Global Map of Potential Tipping Cascades </a:t>
            </a:r>
            <a:endParaRPr lang="de-DE" dirty="0">
              <a:solidFill>
                <a:prstClr val="black"/>
              </a:solidFill>
              <a:ea typeface="ＭＳ Ｐゴシック" charset="0"/>
            </a:endParaRPr>
          </a:p>
        </p:txBody>
      </p:sp>
      <p:pic>
        <p:nvPicPr>
          <p:cNvPr id="10242" name="Picture 2" descr="http://www.pnas.org/content/pnas/early/2018/07/31/1810141115/F3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959"/>
            <a:ext cx="89703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03922" y="4819728"/>
            <a:ext cx="1988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ea typeface="ＭＳ Ｐゴシック" charset="0"/>
              </a:rPr>
              <a:t>Steffen et al, 2018, PNAS</a:t>
            </a:r>
          </a:p>
        </p:txBody>
      </p:sp>
    </p:spTree>
    <p:extLst>
      <p:ext uri="{BB962C8B-B14F-4D97-AF65-F5344CB8AC3E}">
        <p14:creationId xmlns:p14="http://schemas.microsoft.com/office/powerpoint/2010/main" val="2533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3" y="1294043"/>
            <a:ext cx="9149533" cy="2826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679" y="83509"/>
            <a:ext cx="8181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  <a:ea typeface="ヒラギノ角ゴ Pro W3"/>
                <a:cs typeface="ヒラギノ角ゴ Pro W3"/>
              </a:rPr>
              <a:t>Temperature Trends for the Past 65 Ma and </a:t>
            </a:r>
          </a:p>
          <a:p>
            <a:pPr algn="ctr"/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  <a:ea typeface="ヒラギノ角ゴ Pro W3"/>
                <a:cs typeface="ヒラギノ角ゴ Pro W3"/>
              </a:rPr>
              <a:t>Potential </a:t>
            </a:r>
            <a:r>
              <a:rPr lang="en-US" sz="2800" b="1" dirty="0" err="1">
                <a:solidFill>
                  <a:srgbClr val="009900"/>
                </a:solidFill>
                <a:latin typeface="Times New Roman" pitchFamily="18" charset="0"/>
                <a:ea typeface="ヒラギノ角ゴ Pro W3"/>
                <a:cs typeface="ヒラギノ角ゴ Pro W3"/>
              </a:rPr>
              <a:t>Geohistorical</a:t>
            </a:r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  <a:ea typeface="ヒラギノ角ゴ Pro W3"/>
                <a:cs typeface="ヒラギノ角ゴ Pro W3"/>
              </a:rPr>
              <a:t> Analogs for Future Climates</a:t>
            </a:r>
            <a:endParaRPr lang="de-DE" sz="2800" b="1" dirty="0">
              <a:solidFill>
                <a:srgbClr val="009900"/>
              </a:solidFill>
              <a:latin typeface="Times New Roman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2182" y="4274561"/>
            <a:ext cx="1471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prstClr val="black"/>
                </a:solidFill>
              </a:rPr>
              <a:t>Burke et al. 2018, PNAS</a:t>
            </a:r>
          </a:p>
        </p:txBody>
      </p:sp>
    </p:spTree>
    <p:extLst>
      <p:ext uri="{BB962C8B-B14F-4D97-AF65-F5344CB8AC3E}">
        <p14:creationId xmlns:p14="http://schemas.microsoft.com/office/powerpoint/2010/main" val="323558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69" y="136236"/>
            <a:ext cx="8601559" cy="857250"/>
          </a:xfrm>
        </p:spPr>
        <p:txBody>
          <a:bodyPr/>
          <a:lstStyle/>
          <a:p>
            <a:r>
              <a:rPr lang="en-US" dirty="0"/>
              <a:t>What the World Would Look Like if All the Ice Melted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6156177" y="4866502"/>
            <a:ext cx="1939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prstClr val="black"/>
                </a:solidFill>
                <a:latin typeface="Arial" charset="0"/>
              </a:rPr>
              <a:t>Natural </a:t>
            </a:r>
            <a:r>
              <a:rPr lang="de-DE" sz="1200" dirty="0" err="1" smtClean="0">
                <a:solidFill>
                  <a:prstClr val="black"/>
                </a:solidFill>
                <a:latin typeface="Arial" charset="0"/>
              </a:rPr>
              <a:t>Geographic</a:t>
            </a:r>
            <a:r>
              <a:rPr lang="de-DE" sz="1200" dirty="0" smtClean="0">
                <a:solidFill>
                  <a:prstClr val="black"/>
                </a:solidFill>
                <a:latin typeface="Arial" charset="0"/>
              </a:rPr>
              <a:t>, 2013</a:t>
            </a:r>
            <a:endParaRPr lang="de-DE" sz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6" name="Picture 2" descr="C:\Users\mengi\Desktop\PowerPoint\Europ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1" y="1050988"/>
            <a:ext cx="6321435" cy="38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mengi\Desktop\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93" y="1050988"/>
            <a:ext cx="6886298" cy="381551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engi\Desktop\Südostasi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45" y="1050988"/>
            <a:ext cx="6856285" cy="3815513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0260" y="4371950"/>
            <a:ext cx="6190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505050"/>
                </a:solidFill>
                <a:latin typeface="Calibri" pitchFamily="34" charset="0"/>
              </a:rPr>
              <a:t>“Once climate change becomes a defining issue for financial stability, it may already be too late.”</a:t>
            </a:r>
            <a:endParaRPr lang="en-US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288" y="51470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de-DE" kern="0" dirty="0" err="1" smtClean="0"/>
              <a:t>Wasted</a:t>
            </a:r>
            <a:r>
              <a:rPr lang="de-DE" kern="0" dirty="0" smtClean="0"/>
              <a:t> </a:t>
            </a:r>
            <a:r>
              <a:rPr lang="de-DE" kern="0" dirty="0" err="1" smtClean="0"/>
              <a:t>capital</a:t>
            </a:r>
            <a:r>
              <a:rPr lang="de-DE" kern="0" dirty="0" smtClean="0"/>
              <a:t> </a:t>
            </a:r>
            <a:r>
              <a:rPr lang="de-DE" kern="0" dirty="0" err="1" smtClean="0"/>
              <a:t>and</a:t>
            </a:r>
            <a:r>
              <a:rPr lang="de-DE" kern="0" dirty="0" smtClean="0"/>
              <a:t> </a:t>
            </a:r>
            <a:r>
              <a:rPr lang="de-DE" kern="0" dirty="0" err="1" smtClean="0"/>
              <a:t>stranded</a:t>
            </a:r>
            <a:r>
              <a:rPr lang="de-DE" kern="0" dirty="0" smtClean="0"/>
              <a:t> </a:t>
            </a:r>
            <a:r>
              <a:rPr lang="de-DE" kern="0" dirty="0" err="1" smtClean="0"/>
              <a:t>assets</a:t>
            </a:r>
            <a:endParaRPr lang="de-DE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5680660" y="4803998"/>
            <a:ext cx="3241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solidFill>
                  <a:srgbClr val="505050"/>
                </a:solidFill>
                <a:latin typeface="Calibri" pitchFamily="34" charset="0"/>
              </a:rPr>
              <a:t>Quelle</a:t>
            </a:r>
            <a:r>
              <a:rPr lang="en-US" sz="1000" dirty="0" smtClean="0">
                <a:solidFill>
                  <a:srgbClr val="505050"/>
                </a:solidFill>
                <a:latin typeface="Calibri" pitchFamily="34" charset="0"/>
              </a:rPr>
              <a:t>: Mark Carney (Head of the Financial Stability Board)</a:t>
            </a:r>
          </a:p>
        </p:txBody>
      </p:sp>
      <p:pic>
        <p:nvPicPr>
          <p:cNvPr id="1028" name="Picture 4" descr="http://www.carbontracker.org/wp-content/uploads/2014/09/carbonbudget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06099"/>
            <a:ext cx="6480714" cy="324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0008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arbontracker.org/wp-content/uploads/2014/08/Carbon-Tracker-Initiative-Unburnable-Carbon-Fig4-e13102318961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510"/>
            <a:ext cx="5976664" cy="422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2497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ph of temperature anomalies from the EPICA ice core, Antarctica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0"/>
          <a:stretch/>
        </p:blipFill>
        <p:spPr bwMode="auto">
          <a:xfrm>
            <a:off x="1977414" y="1131590"/>
            <a:ext cx="713109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288" y="152871"/>
            <a:ext cx="8424862" cy="474663"/>
          </a:xfrm>
        </p:spPr>
        <p:txBody>
          <a:bodyPr/>
          <a:lstStyle/>
          <a:p>
            <a:r>
              <a:rPr lang="de-DE" dirty="0" smtClean="0"/>
              <a:t>Learning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Earth‘s</a:t>
            </a:r>
            <a:r>
              <a:rPr lang="de-DE" dirty="0" smtClean="0"/>
              <a:t> </a:t>
            </a:r>
            <a:r>
              <a:rPr lang="de-DE" dirty="0" err="1" smtClean="0"/>
              <a:t>Past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Understand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Future</a:t>
            </a:r>
            <a:endParaRPr lang="de-DE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748464" y="1686127"/>
            <a:ext cx="393543" cy="309559"/>
          </a:xfrm>
          <a:prstGeom prst="ellipse">
            <a:avLst/>
          </a:prstGeom>
          <a:noFill/>
          <a:ln w="38100">
            <a:solidFill>
              <a:srgbClr val="009AD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v-SE">
              <a:solidFill>
                <a:srgbClr val="009AD0"/>
              </a:solidFill>
              <a:ea typeface="MS PGothic" pitchFamily="34" charset="-128"/>
            </a:endParaRPr>
          </a:p>
        </p:txBody>
      </p:sp>
      <p:sp>
        <p:nvSpPr>
          <p:cNvPr id="6" name="Textfeld 12"/>
          <p:cNvSpPr txBox="1"/>
          <p:nvPr/>
        </p:nvSpPr>
        <p:spPr>
          <a:xfrm>
            <a:off x="8244408" y="1347614"/>
            <a:ext cx="984959" cy="230832"/>
          </a:xfrm>
          <a:prstGeom prst="rect">
            <a:avLst/>
          </a:prstGeom>
          <a:noFill/>
        </p:spPr>
        <p:txBody>
          <a:bodyPr wrap="square" lIns="0" tIns="0" rIns="72000" bIns="0" rtlCol="0">
            <a:spAutoFit/>
          </a:bodyPr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700" b="1" dirty="0" err="1" smtClean="0">
                <a:solidFill>
                  <a:srgbClr val="009AD0"/>
                </a:solidFill>
                <a:cs typeface="Arial" panose="020B0604020202020204" pitchFamily="34" charset="0"/>
              </a:rPr>
              <a:t>Holocene</a:t>
            </a:r>
            <a:endParaRPr lang="de-DE" sz="1700" b="1" dirty="0">
              <a:solidFill>
                <a:srgbClr val="009AD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07037" y="4310975"/>
            <a:ext cx="5604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Source: NASA graph by Robert </a:t>
            </a:r>
            <a:r>
              <a:rPr lang="en-US" sz="1200" dirty="0" err="1" smtClean="0">
                <a:solidFill>
                  <a:srgbClr val="505050"/>
                </a:solidFill>
                <a:latin typeface="Calibri" pitchFamily="34" charset="0"/>
              </a:rPr>
              <a:t>Simmon</a:t>
            </a:r>
            <a:r>
              <a:rPr lang="en-US" sz="1200" dirty="0">
                <a:solidFill>
                  <a:srgbClr val="505050"/>
                </a:solidFill>
                <a:latin typeface="Calibri" pitchFamily="34" charset="0"/>
              </a:rPr>
              <a:t>, </a:t>
            </a: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based </a:t>
            </a:r>
            <a:r>
              <a:rPr lang="en-US" sz="1200" dirty="0">
                <a:solidFill>
                  <a:srgbClr val="505050"/>
                </a:solidFill>
                <a:latin typeface="Calibri" pitchFamily="34" charset="0"/>
              </a:rPr>
              <a:t>on data from </a:t>
            </a:r>
            <a:r>
              <a:rPr lang="en-US" sz="1200" dirty="0" err="1">
                <a:solidFill>
                  <a:srgbClr val="505050"/>
                </a:solidFill>
                <a:latin typeface="Calibri" pitchFamily="34" charset="0"/>
              </a:rPr>
              <a:t>Jouzel</a:t>
            </a:r>
            <a:r>
              <a:rPr lang="en-US" sz="1200" dirty="0">
                <a:solidFill>
                  <a:srgbClr val="505050"/>
                </a:solidFill>
                <a:latin typeface="Calibri" pitchFamily="34" charset="0"/>
              </a:rPr>
              <a:t> et al., 2007, </a:t>
            </a:r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Science</a:t>
            </a:r>
            <a:endParaRPr lang="en-US" sz="1200" dirty="0">
              <a:solidFill>
                <a:srgbClr val="505050"/>
              </a:solidFill>
              <a:latin typeface="Calibri" pitchFamily="34" charset="0"/>
            </a:endParaRPr>
          </a:p>
        </p:txBody>
      </p:sp>
      <p:pic>
        <p:nvPicPr>
          <p:cNvPr id="1028" name="Picture 4" descr="Bildergebnis für eisbohrkerne antarkti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58278"/>
          <a:stretch/>
        </p:blipFill>
        <p:spPr bwMode="auto">
          <a:xfrm>
            <a:off x="43469" y="1112923"/>
            <a:ext cx="20387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lankovitch cycles: orbital changes in eccentricity, precession and obliqu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 b="-3515"/>
          <a:stretch/>
        </p:blipFill>
        <p:spPr bwMode="auto">
          <a:xfrm>
            <a:off x="686366" y="1049039"/>
            <a:ext cx="3597602" cy="11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.static.trunity.net/images/213289/479x363/scale/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36546"/>
            <a:ext cx="3651095" cy="251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746872" y="1195008"/>
            <a:ext cx="0" cy="3807000"/>
          </a:xfrm>
          <a:prstGeom prst="line">
            <a:avLst/>
          </a:prstGeom>
          <a:ln w="28575">
            <a:solidFill>
              <a:srgbClr val="009A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14297" y="771550"/>
            <a:ext cx="2592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505050"/>
                </a:solidFill>
                <a:latin typeface="Calibri" pitchFamily="34" charset="0"/>
              </a:rPr>
              <a:t>The </a:t>
            </a:r>
            <a:r>
              <a:rPr lang="de-DE" sz="2000" b="1" dirty="0" err="1" smtClean="0">
                <a:solidFill>
                  <a:srgbClr val="505050"/>
                </a:solidFill>
                <a:latin typeface="Calibri" pitchFamily="34" charset="0"/>
              </a:rPr>
              <a:t>Greenhouse</a:t>
            </a:r>
            <a:r>
              <a:rPr lang="de-DE" sz="2000" b="1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505050"/>
                </a:solidFill>
                <a:latin typeface="Calibri" pitchFamily="34" charset="0"/>
              </a:rPr>
              <a:t>Effect</a:t>
            </a:r>
            <a:endParaRPr lang="en-US" sz="2000" b="1" dirty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1425577" y="699542"/>
            <a:ext cx="2058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>
                <a:solidFill>
                  <a:srgbClr val="505050"/>
                </a:solidFill>
                <a:latin typeface="Calibri" pitchFamily="34" charset="0"/>
              </a:rPr>
              <a:t>Milankovic</a:t>
            </a:r>
            <a:r>
              <a:rPr lang="de-DE" sz="2000" b="1" dirty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2000" b="1" dirty="0" err="1" smtClean="0">
                <a:solidFill>
                  <a:srgbClr val="505050"/>
                </a:solidFill>
                <a:latin typeface="Calibri" pitchFamily="34" charset="0"/>
              </a:rPr>
              <a:t>Cycles</a:t>
            </a:r>
            <a:endParaRPr lang="en-US" sz="2000" b="1" dirty="0">
              <a:solidFill>
                <a:srgbClr val="505050"/>
              </a:solidFill>
              <a:latin typeface="Calibri" pitchFamily="34" charset="0"/>
            </a:endParaRPr>
          </a:p>
        </p:txBody>
      </p:sp>
      <p:cxnSp>
        <p:nvCxnSpPr>
          <p:cNvPr id="19" name="Straight Connector 3"/>
          <p:cNvCxnSpPr/>
          <p:nvPr/>
        </p:nvCxnSpPr>
        <p:spPr>
          <a:xfrm flipH="1">
            <a:off x="179512" y="5012067"/>
            <a:ext cx="8784000" cy="0"/>
          </a:xfrm>
          <a:prstGeom prst="line">
            <a:avLst/>
          </a:prstGeom>
          <a:ln w="28575">
            <a:solidFill>
              <a:srgbClr val="009A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832365" y="4828862"/>
            <a:ext cx="1795419" cy="184666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de-DE" sz="12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Quelle: </a:t>
            </a:r>
            <a:r>
              <a:rPr lang="de-DE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Global </a:t>
            </a:r>
            <a:r>
              <a:rPr lang="de-DE" sz="12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Warming</a:t>
            </a:r>
            <a:r>
              <a:rPr lang="de-DE" sz="12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Art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Climate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– Long-term </a:t>
            </a:r>
            <a:r>
              <a:rPr lang="de-DE" dirty="0" err="1" smtClean="0"/>
              <a:t>Factors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4098" name="Picture 2" descr="https://2.bp.blogspot.com/-aUNWXnBrJjo/Ws80p6zq2dI/AAAAAAAAAOM/5QAc098cWrE-6eAGdrUVeyNl9vrvYReFACLcBGAs/s1600/Nat%25C3%25BCrlicher%2BTreibhauseffek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404193"/>
            <a:ext cx="3628998" cy="33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26163" y="1087142"/>
            <a:ext cx="3553099" cy="3914865"/>
            <a:chOff x="526163" y="1087142"/>
            <a:chExt cx="3553099" cy="391486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087142"/>
              <a:ext cx="3179670" cy="3914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1835696" y="4567799"/>
              <a:ext cx="2088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 smtClean="0">
                  <a:solidFill>
                    <a:prstClr val="white"/>
                  </a:solidFill>
                </a:rPr>
                <a:t>M. </a:t>
              </a:r>
              <a:r>
                <a:rPr lang="de-DE" sz="1600" dirty="0" err="1" smtClean="0">
                  <a:solidFill>
                    <a:prstClr val="white"/>
                  </a:solidFill>
                </a:rPr>
                <a:t>Milankovic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6163" y="4546800"/>
              <a:ext cx="1453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rgbClr val="FF0000"/>
                  </a:solidFill>
                </a:rPr>
                <a:t>1941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90659" y="1087143"/>
            <a:ext cx="3712798" cy="3914864"/>
            <a:chOff x="4990659" y="1087143"/>
            <a:chExt cx="3712798" cy="3914864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087143"/>
              <a:ext cx="3328078" cy="3914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020272" y="4567799"/>
              <a:ext cx="16831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600" dirty="0" smtClean="0">
                  <a:solidFill>
                    <a:prstClr val="black"/>
                  </a:solidFill>
                </a:rPr>
                <a:t>S. Arrhenius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90659" y="4546967"/>
              <a:ext cx="1453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smtClean="0">
                  <a:solidFill>
                    <a:srgbClr val="FF0000"/>
                  </a:solidFill>
                </a:rPr>
                <a:t>1896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47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7694"/>
            <a:ext cx="4932040" cy="3063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87474"/>
            <a:ext cx="9058304" cy="540060"/>
          </a:xfrm>
        </p:spPr>
        <p:txBody>
          <a:bodyPr>
            <a:normAutofit fontScale="90000"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ea typeface="ヒラギノ角ゴ Pro W3"/>
                <a:cs typeface="ヒラギノ角ゴ Pro W3"/>
              </a:rPr>
              <a:t>Most Coral Ecosystems will </a:t>
            </a:r>
            <a:r>
              <a:rPr lang="en-US" dirty="0" smtClean="0">
                <a:ea typeface="ヒラギノ角ゴ Pro W3"/>
                <a:cs typeface="ヒラギノ角ゴ Pro W3"/>
              </a:rPr>
              <a:t>Face </a:t>
            </a:r>
            <a:r>
              <a:rPr lang="en-US" dirty="0">
                <a:ea typeface="ヒラギノ角ゴ Pro W3"/>
                <a:cs typeface="ヒラギノ角ゴ Pro W3"/>
              </a:rPr>
              <a:t>Extinction </a:t>
            </a:r>
            <a:r>
              <a:rPr lang="en-US" dirty="0" smtClean="0">
                <a:ea typeface="ヒラギノ角ゴ Pro W3"/>
                <a:cs typeface="ヒラギノ角ゴ Pro W3"/>
              </a:rPr>
              <a:t>Even </a:t>
            </a:r>
            <a:r>
              <a:rPr lang="en-US" dirty="0">
                <a:ea typeface="ヒラギノ角ゴ Pro W3"/>
                <a:cs typeface="ヒラギノ角ゴ Pro W3"/>
              </a:rPr>
              <a:t>at 1.5°C Global Warming</a:t>
            </a:r>
          </a:p>
        </p:txBody>
      </p:sp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664554" y="3726780"/>
            <a:ext cx="311535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Preserving &gt;10% of coral reefs worldwide would require limiting warming to below 1.5 °C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1520" y="3147814"/>
            <a:ext cx="29523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Frieler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al., Nature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Climate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2012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467544" y="685448"/>
            <a:ext cx="4968552" cy="2498369"/>
            <a:chOff x="179512" y="1340768"/>
            <a:chExt cx="6192688" cy="3178323"/>
          </a:xfrm>
        </p:grpSpPr>
        <p:sp>
          <p:nvSpPr>
            <p:cNvPr id="5" name="Rechteck 4"/>
            <p:cNvSpPr/>
            <p:nvPr/>
          </p:nvSpPr>
          <p:spPr>
            <a:xfrm>
              <a:off x="179512" y="1340768"/>
              <a:ext cx="6192688" cy="31783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de-DE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09675" y="1412776"/>
              <a:ext cx="5975895" cy="2952328"/>
              <a:chOff x="468313" y="1844675"/>
              <a:chExt cx="7502525" cy="3448050"/>
            </a:xfrm>
            <a:solidFill>
              <a:schemeClr val="bg1"/>
            </a:solidFill>
          </p:grpSpPr>
          <p:pic>
            <p:nvPicPr>
              <p:cNvPr id="7168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13" y="1844675"/>
                <a:ext cx="7502525" cy="2757488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686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313" y="4602163"/>
                <a:ext cx="6586537" cy="69056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9" name="Textfeld 8"/>
          <p:cNvSpPr txBox="1"/>
          <p:nvPr/>
        </p:nvSpPr>
        <p:spPr>
          <a:xfrm>
            <a:off x="6118049" y="1779662"/>
            <a:ext cx="310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prstClr val="black"/>
                </a:solidFill>
                <a:latin typeface="Calibri"/>
              </a:rPr>
              <a:t>Great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Barrier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Reef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, March 2016</a:t>
            </a:r>
            <a:endParaRPr lang="de-DE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ex_Greenland_melting-dT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"/>
          </a:blip>
          <a:srcRect t="13627" b="1198"/>
          <a:stretch/>
        </p:blipFill>
        <p:spPr>
          <a:xfrm>
            <a:off x="36000" y="915566"/>
            <a:ext cx="7693200" cy="3510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24128" y="4391668"/>
            <a:ext cx="28803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000" b="1" dirty="0">
                <a:solidFill>
                  <a:srgbClr val="009AD0"/>
                </a:solidFill>
                <a:latin typeface="Times New Roman" pitchFamily="18" charset="0"/>
              </a:rPr>
              <a:t>Point of no return: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NZ" sz="2000" b="1" dirty="0" smtClean="0">
                <a:solidFill>
                  <a:srgbClr val="009AD0"/>
                </a:solidFill>
                <a:latin typeface="Times New Roman" pitchFamily="18" charset="0"/>
              </a:rPr>
              <a:t>1–4°C global </a:t>
            </a:r>
            <a:r>
              <a:rPr lang="en-NZ" sz="2000" b="1" dirty="0">
                <a:solidFill>
                  <a:srgbClr val="009AD0"/>
                </a:solidFill>
                <a:latin typeface="Times New Roman" pitchFamily="18" charset="0"/>
              </a:rPr>
              <a:t>warming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79512" y="4748105"/>
            <a:ext cx="2973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ヒラギノ角ゴ Pro W3" pitchFamily="48" charset="-128"/>
              </a:rPr>
              <a:t>Robinson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a typeface="ヒラギノ角ゴ Pro W3" pitchFamily="48" charset="-128"/>
              </a:rPr>
              <a:t>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ヒラギノ角ゴ Pro W3" pitchFamily="48" charset="-128"/>
              </a:rPr>
              <a:t>et al. 2012, Nature </a:t>
            </a:r>
            <a:r>
              <a:rPr lang="de-D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ヒラギノ角ゴ Pro W3" pitchFamily="48" charset="-128"/>
              </a:rPr>
              <a:t>Climate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ヒラギノ角ゴ Pro W3" pitchFamily="48" charset="-128"/>
              </a:rPr>
              <a:t> Change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ea typeface="ヒラギノ角ゴ Pro W3" pitchFamily="48" charset="-128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95288" y="-20538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/>
              <a:t>Irreversible Loss of Greenland Ice-Sheet Could </a:t>
            </a:r>
            <a:r>
              <a:rPr lang="en-US" kern="0" dirty="0" smtClean="0"/>
              <a:t>Start</a:t>
            </a:r>
          </a:p>
          <a:p>
            <a:r>
              <a:rPr lang="en-US" kern="0" dirty="0" smtClean="0"/>
              <a:t>with </a:t>
            </a:r>
            <a:r>
              <a:rPr lang="en-US" kern="0" dirty="0"/>
              <a:t>1.6°C Temperature Rise</a:t>
            </a:r>
          </a:p>
        </p:txBody>
      </p:sp>
    </p:spTree>
    <p:extLst>
      <p:ext uri="{BB962C8B-B14F-4D97-AF65-F5344CB8AC3E}">
        <p14:creationId xmlns:p14="http://schemas.microsoft.com/office/powerpoint/2010/main" val="34716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87" y="4686300"/>
            <a:ext cx="3375025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uppieren 15"/>
          <p:cNvGrpSpPr>
            <a:grpSpLocks noChangeAspect="1"/>
          </p:cNvGrpSpPr>
          <p:nvPr/>
        </p:nvGrpSpPr>
        <p:grpSpPr>
          <a:xfrm>
            <a:off x="2339752" y="785692"/>
            <a:ext cx="4512491" cy="4187074"/>
            <a:chOff x="1164995" y="1984819"/>
            <a:chExt cx="3603801" cy="4062018"/>
          </a:xfrm>
        </p:grpSpPr>
        <p:pic>
          <p:nvPicPr>
            <p:cNvPr id="25" name="Grafik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223"/>
            <a:stretch/>
          </p:blipFill>
          <p:spPr>
            <a:xfrm>
              <a:off x="4029274" y="1986037"/>
              <a:ext cx="739522" cy="4060800"/>
            </a:xfrm>
            <a:prstGeom prst="rect">
              <a:avLst/>
            </a:prstGeom>
          </p:spPr>
        </p:pic>
        <p:pic>
          <p:nvPicPr>
            <p:cNvPr id="26" name="Grafik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37"/>
            <a:stretch/>
          </p:blipFill>
          <p:spPr>
            <a:xfrm>
              <a:off x="1253067" y="1986037"/>
              <a:ext cx="3214902" cy="3852194"/>
            </a:xfrm>
            <a:prstGeom prst="rect">
              <a:avLst/>
            </a:prstGeom>
          </p:spPr>
        </p:pic>
        <p:pic>
          <p:nvPicPr>
            <p:cNvPr id="27" name="Grafik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0" r="-13270"/>
            <a:stretch/>
          </p:blipFill>
          <p:spPr>
            <a:xfrm>
              <a:off x="1164995" y="1984819"/>
              <a:ext cx="972304" cy="4060800"/>
            </a:xfrm>
            <a:prstGeom prst="rect">
              <a:avLst/>
            </a:prstGeom>
          </p:spPr>
        </p:pic>
        <p:pic>
          <p:nvPicPr>
            <p:cNvPr id="28" name="Grafik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509" y="4937344"/>
              <a:ext cx="2952000" cy="964894"/>
            </a:xfrm>
            <a:prstGeom prst="rect">
              <a:avLst/>
            </a:prstGeom>
          </p:spPr>
        </p:pic>
        <p:pic>
          <p:nvPicPr>
            <p:cNvPr id="29" name="Grafik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35" y="4725516"/>
              <a:ext cx="256255" cy="104400"/>
            </a:xfrm>
            <a:prstGeom prst="rect">
              <a:avLst/>
            </a:prstGeom>
          </p:spPr>
        </p:pic>
        <p:pic>
          <p:nvPicPr>
            <p:cNvPr id="30" name="Grafik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697" y="4727897"/>
              <a:ext cx="246764" cy="104400"/>
            </a:xfrm>
            <a:prstGeom prst="rect">
              <a:avLst/>
            </a:prstGeom>
          </p:spPr>
        </p:pic>
        <p:pic>
          <p:nvPicPr>
            <p:cNvPr id="31" name="Grafik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292" y="4726444"/>
              <a:ext cx="261000" cy="104400"/>
            </a:xfrm>
            <a:prstGeom prst="rect">
              <a:avLst/>
            </a:prstGeom>
          </p:spPr>
        </p:pic>
      </p:grpSp>
      <p:cxnSp>
        <p:nvCxnSpPr>
          <p:cNvPr id="32" name="Gerade Verbindung 17"/>
          <p:cNvCxnSpPr/>
          <p:nvPr/>
        </p:nvCxnSpPr>
        <p:spPr>
          <a:xfrm>
            <a:off x="2948486" y="2619696"/>
            <a:ext cx="3279698" cy="0"/>
          </a:xfrm>
          <a:prstGeom prst="line">
            <a:avLst/>
          </a:prstGeom>
          <a:ln w="25400">
            <a:solidFill>
              <a:srgbClr val="009A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19"/>
          <p:cNvSpPr txBox="1"/>
          <p:nvPr/>
        </p:nvSpPr>
        <p:spPr>
          <a:xfrm>
            <a:off x="3331568" y="2355726"/>
            <a:ext cx="1657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solidFill>
                  <a:srgbClr val="009AD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2°C Leitplanke</a:t>
            </a:r>
            <a:endParaRPr lang="de-DE" sz="1600" b="1" dirty="0">
              <a:solidFill>
                <a:srgbClr val="009AD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Projections</a:t>
            </a:r>
            <a:r>
              <a:rPr lang="de-DE" dirty="0" smtClean="0"/>
              <a:t> </a:t>
            </a:r>
            <a:r>
              <a:rPr lang="de-DE" dirty="0" err="1" smtClean="0"/>
              <a:t>until</a:t>
            </a:r>
            <a:r>
              <a:rPr lang="de-DE" dirty="0" smtClean="0"/>
              <a:t> 2100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208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88024" y="1419623"/>
            <a:ext cx="4248472" cy="2880320"/>
            <a:chOff x="5214943" y="2583061"/>
            <a:chExt cx="3806821" cy="2560439"/>
          </a:xfrm>
        </p:grpSpPr>
        <p:grpSp>
          <p:nvGrpSpPr>
            <p:cNvPr id="7" name="Group 21"/>
            <p:cNvGrpSpPr/>
            <p:nvPr/>
          </p:nvGrpSpPr>
          <p:grpSpPr>
            <a:xfrm>
              <a:off x="5214943" y="2583061"/>
              <a:ext cx="3806821" cy="2560439"/>
              <a:chOff x="5459413" y="4164013"/>
              <a:chExt cx="3562350" cy="2398712"/>
            </a:xfrm>
          </p:grpSpPr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 l="3798"/>
              <a:stretch>
                <a:fillRect/>
              </a:stretch>
            </p:blipFill>
            <p:spPr bwMode="auto">
              <a:xfrm>
                <a:off x="5459413" y="4164013"/>
                <a:ext cx="3562350" cy="2398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8001000" y="4375150"/>
                <a:ext cx="884238" cy="1997075"/>
              </a:xfrm>
              <a:prstGeom prst="rect">
                <a:avLst/>
              </a:prstGeom>
              <a:solidFill>
                <a:srgbClr val="FF0000">
                  <a:alpha val="38823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altLang="en-US" sz="2000" baseline="0">
                  <a:solidFill>
                    <a:schemeClr val="tx1"/>
                  </a:solidFill>
                  <a:ea typeface="ヒラギノ角ゴ Pro W3" pitchFamily="48" charset="-128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7661275" y="4376738"/>
                <a:ext cx="352425" cy="1997075"/>
              </a:xfrm>
              <a:prstGeom prst="rect">
                <a:avLst/>
              </a:prstGeom>
              <a:solidFill>
                <a:srgbClr val="00CC00">
                  <a:alpha val="38823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altLang="en-US" sz="2000" baseline="0">
                  <a:solidFill>
                    <a:schemeClr val="tx1"/>
                  </a:solidFill>
                  <a:ea typeface="ヒラギノ角ゴ Pro W3" pitchFamily="48" charset="-128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 bwMode="auto">
            <a:xfrm>
              <a:off x="7164288" y="3978002"/>
              <a:ext cx="167904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3" name="Picture 3" descr="rueck-sommer1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5" y="1570984"/>
            <a:ext cx="4412775" cy="25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95288" y="296887"/>
            <a:ext cx="8424862" cy="4746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 smtClean="0"/>
              <a:t>Heat Record of 2003 soon Normality?</a:t>
            </a:r>
            <a:endParaRPr lang="en-US" kern="0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23528" y="1646954"/>
            <a:ext cx="1674063" cy="2369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en-US" sz="16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ヒラギノ角ゴ Pro W3" pitchFamily="48" charset="-128"/>
              </a:rPr>
              <a:t>Düsseldorf 2003</a:t>
            </a:r>
            <a:endParaRPr lang="de-DE" altLang="en-US" sz="1600" baseline="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728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20853473">
            <a:off x="4647071" y="3123155"/>
            <a:ext cx="4347679" cy="941571"/>
            <a:chOff x="4984834" y="4202103"/>
            <a:chExt cx="3677487" cy="823380"/>
          </a:xfrm>
        </p:grpSpPr>
        <p:pic>
          <p:nvPicPr>
            <p:cNvPr id="12" name="Picture 11" descr="Mouginot, Rignot, Scheuchl - 2014 - Unknown - Sustained increase in ice discharge from the Amundsen Sea Embayment , West Antarctica , fr.pdf - Adobe Acrobat Pro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97" t="28347" r="17885" b="61379"/>
            <a:stretch/>
          </p:blipFill>
          <p:spPr>
            <a:xfrm>
              <a:off x="5003180" y="4451485"/>
              <a:ext cx="3659141" cy="573998"/>
            </a:xfrm>
            <a:prstGeom prst="rect">
              <a:avLst/>
            </a:prstGeom>
          </p:spPr>
        </p:pic>
        <p:pic>
          <p:nvPicPr>
            <p:cNvPr id="13" name="Picture 12" descr="Mouginot, Rignot, Scheuchl - 2014 - Unknown - Sustained increase in ice discharge from the Amundsen Sea Embayment , West Antarctica , fr.pdf - Adobe Acrobat Pro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33" t="22977" r="48684" b="72424"/>
            <a:stretch/>
          </p:blipFill>
          <p:spPr>
            <a:xfrm>
              <a:off x="4984834" y="4202103"/>
              <a:ext cx="2128869" cy="256939"/>
            </a:xfrm>
            <a:prstGeom prst="rect">
              <a:avLst/>
            </a:prstGeom>
          </p:spPr>
        </p:pic>
      </p:grpSp>
      <p:pic>
        <p:nvPicPr>
          <p:cNvPr id="9" name="Picture 8" descr="Mouginot, Rignot, Scheuchl - 2014 - Unknown - Sustained increase in ice discharge from the Amundsen Sea Embayment , West Antarctica , fr.pdf - Adobe Acrobat Pro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8" t="39854" r="16504" b="23081"/>
          <a:stretch/>
        </p:blipFill>
        <p:spPr>
          <a:xfrm>
            <a:off x="2123728" y="951570"/>
            <a:ext cx="5138670" cy="2090638"/>
          </a:xfrm>
          <a:prstGeom prst="rect">
            <a:avLst/>
          </a:prstGeom>
        </p:spPr>
      </p:pic>
      <p:pic>
        <p:nvPicPr>
          <p:cNvPr id="1026" name="Picture 2" descr="Map of Antarctica showing Amundsen S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5486"/>
            <a:ext cx="1929307" cy="125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asa.gov/sites/default/files/styles/673xvariable_height/public/supp4rignot.jpg?itok=6o1KUZiQ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0" r="9947"/>
          <a:stretch/>
        </p:blipFill>
        <p:spPr bwMode="auto">
          <a:xfrm>
            <a:off x="6921190" y="195486"/>
            <a:ext cx="1828800" cy="12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avier et al. - 2014 - Nature Climate Change - Retreat of Pine Island Glacier controlled by marine ice-sheet instability.pdf - Adobe Acrobat Pro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0" t="12443" r="8228" b="43778"/>
          <a:stretch/>
        </p:blipFill>
        <p:spPr>
          <a:xfrm rot="446757">
            <a:off x="234670" y="3010974"/>
            <a:ext cx="4280767" cy="1242138"/>
          </a:xfrm>
          <a:prstGeom prst="rect">
            <a:avLst/>
          </a:prstGeom>
        </p:spPr>
      </p:pic>
      <p:pic>
        <p:nvPicPr>
          <p:cNvPr id="8" name="Picture 7" descr="Joughin, Smith, Medley - 2014 - Science (New York, N.Y.) - Marine Ice Sheet Collapse Potentially Underway for the Thwaites Glacier Basin.pdf - Adobe Acrobat Pro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29209" r="9269" b="50965"/>
          <a:stretch/>
        </p:blipFill>
        <p:spPr>
          <a:xfrm>
            <a:off x="1047190" y="4307581"/>
            <a:ext cx="7197218" cy="83076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95536" y="2078723"/>
            <a:ext cx="2088232" cy="369332"/>
            <a:chOff x="395536" y="2492896"/>
            <a:chExt cx="2088232" cy="492443"/>
          </a:xfrm>
        </p:grpSpPr>
        <p:sp>
          <p:nvSpPr>
            <p:cNvPr id="14" name="TextBox 13"/>
            <p:cNvSpPr txBox="1"/>
            <p:nvPr/>
          </p:nvSpPr>
          <p:spPr>
            <a:xfrm>
              <a:off x="395536" y="2492896"/>
              <a:ext cx="1604029" cy="4924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prstClr val="black"/>
                  </a:solidFill>
                </a:rPr>
                <a:t>Ice</a:t>
              </a:r>
              <a:r>
                <a:rPr lang="de-DE" dirty="0">
                  <a:solidFill>
                    <a:prstClr val="black"/>
                  </a:solidFill>
                </a:rPr>
                <a:t>-Flow Speed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195736" y="2708920"/>
              <a:ext cx="2880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921190" y="2031687"/>
            <a:ext cx="1789574" cy="646331"/>
            <a:chOff x="-37806" y="2502188"/>
            <a:chExt cx="1789574" cy="8617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1" name="TextBox 20"/>
            <p:cNvSpPr txBox="1"/>
            <p:nvPr/>
          </p:nvSpPr>
          <p:spPr>
            <a:xfrm>
              <a:off x="344460" y="2502188"/>
              <a:ext cx="1407308" cy="861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prstClr val="black"/>
                  </a:solidFill>
                </a:rPr>
                <a:t>Acceleration</a:t>
              </a:r>
              <a:r>
                <a:rPr lang="de-DE" dirty="0">
                  <a:solidFill>
                    <a:prstClr val="black"/>
                  </a:solidFill>
                </a:rPr>
                <a:t> </a:t>
              </a:r>
            </a:p>
            <a:p>
              <a:r>
                <a:rPr lang="de-DE" dirty="0" err="1">
                  <a:solidFill>
                    <a:prstClr val="black"/>
                  </a:solidFill>
                </a:rPr>
                <a:t>of</a:t>
              </a:r>
              <a:r>
                <a:rPr lang="de-DE" dirty="0">
                  <a:solidFill>
                    <a:prstClr val="black"/>
                  </a:solidFill>
                </a:rPr>
                <a:t> </a:t>
              </a:r>
              <a:r>
                <a:rPr lang="de-DE" dirty="0" err="1">
                  <a:solidFill>
                    <a:prstClr val="black"/>
                  </a:solidFill>
                </a:rPr>
                <a:t>Ice</a:t>
              </a:r>
              <a:r>
                <a:rPr lang="de-DE" dirty="0">
                  <a:solidFill>
                    <a:prstClr val="black"/>
                  </a:solidFill>
                </a:rPr>
                <a:t> Flow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-37806" y="2718212"/>
              <a:ext cx="341208" cy="0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834745" y="681540"/>
            <a:ext cx="424891" cy="3240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047186" y="1005576"/>
            <a:ext cx="0" cy="5400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6308" y="1415415"/>
            <a:ext cx="1492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b="1" dirty="0" smtClean="0">
                <a:solidFill>
                  <a:prstClr val="black"/>
                </a:solidFill>
              </a:rPr>
              <a:t>ca. 3,3 m </a:t>
            </a:r>
          </a:p>
          <a:p>
            <a:pPr algn="ctr"/>
            <a:r>
              <a:rPr lang="de-DE" sz="1200" b="1" dirty="0" err="1">
                <a:solidFill>
                  <a:prstClr val="black"/>
                </a:solidFill>
              </a:rPr>
              <a:t>Sea</a:t>
            </a:r>
            <a:r>
              <a:rPr lang="de-DE" sz="1200" b="1" dirty="0">
                <a:solidFill>
                  <a:prstClr val="black"/>
                </a:solidFill>
              </a:rPr>
              <a:t>-Level </a:t>
            </a:r>
            <a:r>
              <a:rPr lang="de-DE" sz="1200" b="1" dirty="0" err="1">
                <a:solidFill>
                  <a:prstClr val="black"/>
                </a:solidFill>
              </a:rPr>
              <a:t>Equivalent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95288" y="195486"/>
            <a:ext cx="8424862" cy="474663"/>
          </a:xfrm>
        </p:spPr>
        <p:txBody>
          <a:bodyPr/>
          <a:lstStyle/>
          <a:p>
            <a:r>
              <a:rPr lang="de-DE" dirty="0"/>
              <a:t>The Die </a:t>
            </a:r>
            <a:r>
              <a:rPr lang="de-DE" dirty="0" err="1"/>
              <a:t>is</a:t>
            </a:r>
            <a:r>
              <a:rPr lang="de-DE" dirty="0"/>
              <a:t> Cast!</a:t>
            </a:r>
          </a:p>
        </p:txBody>
      </p:sp>
    </p:spTree>
    <p:extLst>
      <p:ext uri="{BB962C8B-B14F-4D97-AF65-F5344CB8AC3E}">
        <p14:creationId xmlns:p14="http://schemas.microsoft.com/office/powerpoint/2010/main" val="262414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144000" y="4992300"/>
            <a:ext cx="86472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© Strohbusch</a:t>
            </a:r>
            <a:endParaRPr lang="de-DE" sz="12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57200" y="33750"/>
            <a:ext cx="8229600" cy="42345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cap="small" dirty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rPr>
              <a:t>Projected sea-level rise in Mumbai</a:t>
            </a:r>
            <a:endParaRPr lang="de-DE" sz="2400" b="1" cap="small" dirty="0">
              <a:solidFill>
                <a:srgbClr val="009AD0"/>
              </a:solidFill>
              <a:latin typeface="+mj-lt"/>
              <a:ea typeface="Arial Unicode MS" panose="020B0604020202020204" pitchFamily="34" charset="-128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054"/>
            <a:ext cx="9144000" cy="4539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6344" y="826353"/>
            <a:ext cx="1353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 smtClean="0"/>
              <a:t>2°C</a:t>
            </a:r>
            <a:endParaRPr lang="de-DE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054"/>
            <a:ext cx="9144000" cy="4539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6106" y="822395"/>
            <a:ext cx="1353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 smtClean="0"/>
              <a:t>4°C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228301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F24D3-5B46-4009-A4EF-354E4DE1EA1F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82</a:t>
            </a:fld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51520" y="699542"/>
              <a:ext cx="22293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olidFill>
                    <a:srgbClr val="FFFFFF"/>
                  </a:solidFill>
                  <a:latin typeface="Calibri" pitchFamily="34" charset="0"/>
                </a:rPr>
                <a:t>12 September 1979</a:t>
              </a:r>
              <a:endParaRPr lang="en-US" sz="2000" dirty="0" err="1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2000" y="698400"/>
            <a:ext cx="2229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FFFF"/>
                </a:solidFill>
                <a:latin typeface="Calibri" pitchFamily="34" charset="0"/>
              </a:rPr>
              <a:t>12 September 2012</a:t>
            </a:r>
            <a:endParaRPr lang="en-US" sz="2000" dirty="0" err="1" smtClean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 bwMode="auto">
            <a:xfrm>
              <a:off x="8196783" y="3320943"/>
              <a:ext cx="216024" cy="21602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13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93564"/>
          </a:xfrm>
        </p:spPr>
        <p:txBody>
          <a:bodyPr/>
          <a:lstStyle/>
          <a:p>
            <a:r>
              <a:rPr lang="en-US" dirty="0" smtClean="0"/>
              <a:t>Conclusion</a:t>
            </a:r>
            <a:r>
              <a:rPr lang="en-US" dirty="0"/>
              <a:t>: The </a:t>
            </a:r>
            <a:r>
              <a:rPr lang="en-US" dirty="0" smtClean="0"/>
              <a:t>Weather </a:t>
            </a:r>
            <a:r>
              <a:rPr lang="en-US" dirty="0"/>
              <a:t>is </a:t>
            </a:r>
            <a:r>
              <a:rPr lang="en-US" dirty="0" smtClean="0"/>
              <a:t>Becoming More Extreme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86761" y="1059582"/>
            <a:ext cx="4013231" cy="3096344"/>
            <a:chOff x="4973660" y="1484784"/>
            <a:chExt cx="4157247" cy="3396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2" r="35418"/>
            <a:stretch/>
          </p:blipFill>
          <p:spPr>
            <a:xfrm>
              <a:off x="6876256" y="1484784"/>
              <a:ext cx="2254651" cy="339666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81"/>
            <a:stretch/>
          </p:blipFill>
          <p:spPr>
            <a:xfrm>
              <a:off x="4973660" y="1484784"/>
              <a:ext cx="2046612" cy="339666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67544" y="4830420"/>
            <a:ext cx="2508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505050"/>
                </a:solidFill>
                <a:latin typeface="Calibri" pitchFamily="34" charset="0"/>
              </a:rPr>
              <a:t>Source: David </a:t>
            </a:r>
            <a:r>
              <a:rPr lang="en-US" sz="1200" dirty="0" err="1">
                <a:solidFill>
                  <a:srgbClr val="505050"/>
                </a:solidFill>
                <a:latin typeface="Calibri" pitchFamily="34" charset="0"/>
              </a:rPr>
              <a:t>McNew</a:t>
            </a:r>
            <a:r>
              <a:rPr lang="en-US" sz="1200" dirty="0">
                <a:solidFill>
                  <a:srgbClr val="505050"/>
                </a:solidFill>
                <a:latin typeface="Calibri" pitchFamily="34" charset="0"/>
              </a:rPr>
              <a:t> / Getty Images</a:t>
            </a:r>
            <a:endParaRPr lang="en-US" sz="1200" dirty="0" smtClean="0">
              <a:solidFill>
                <a:srgbClr val="50505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1193257"/>
            <a:ext cx="3816424" cy="303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Climate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change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is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here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...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…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and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it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is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caused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by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 </a:t>
            </a:r>
            <a:r>
              <a:rPr lang="de-DE" sz="1400" dirty="0" err="1" smtClean="0">
                <a:solidFill>
                  <a:srgbClr val="505050"/>
                </a:solidFill>
                <a:latin typeface="Calibri" pitchFamily="34" charset="0"/>
              </a:rPr>
              <a:t>humans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Natural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fluctuations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are increasingly being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superimposed by climate change induced long-term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trends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Previously rare events are becoming more frequent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Blip>
                <a:blip r:embed="rId4"/>
              </a:buBlip>
            </a:pP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This is due to dynamic and thermodynamic changes: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warming </a:t>
            </a:r>
            <a:r>
              <a:rPr lang="en-US" sz="1400" dirty="0">
                <a:solidFill>
                  <a:srgbClr val="505050"/>
                </a:solidFill>
                <a:latin typeface="Calibri" pitchFamily="34" charset="0"/>
              </a:rPr>
              <a:t>&amp; </a:t>
            </a:r>
            <a:r>
              <a:rPr lang="en-US" sz="1400" dirty="0" smtClean="0">
                <a:solidFill>
                  <a:srgbClr val="505050"/>
                </a:solidFill>
                <a:latin typeface="Calibri" pitchFamily="34" charset="0"/>
              </a:rPr>
              <a:t>circulation changes</a:t>
            </a:r>
            <a:r>
              <a:rPr lang="de-DE" sz="1400" dirty="0" smtClean="0">
                <a:solidFill>
                  <a:srgbClr val="505050"/>
                </a:solidFill>
                <a:latin typeface="Calibri" pitchFamily="34" charset="0"/>
              </a:rPr>
              <a:t>.</a:t>
            </a:r>
            <a:endParaRPr lang="en-US" sz="1400" dirty="0" err="1" smtClean="0">
              <a:solidFill>
                <a:srgbClr val="505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1" y="969532"/>
            <a:ext cx="4428207" cy="3546434"/>
            <a:chOff x="-39095" y="1915020"/>
            <a:chExt cx="3946688" cy="3849286"/>
          </a:xfrm>
        </p:grpSpPr>
        <p:pic>
          <p:nvPicPr>
            <p:cNvPr id="1054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095" y="2296101"/>
              <a:ext cx="3946688" cy="3468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81" name="TextBox 10"/>
            <p:cNvSpPr txBox="1">
              <a:spLocks noChangeArrowheads="1"/>
            </p:cNvSpPr>
            <p:nvPr/>
          </p:nvSpPr>
          <p:spPr bwMode="auto">
            <a:xfrm>
              <a:off x="352206" y="1915020"/>
              <a:ext cx="3436500" cy="334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1400" dirty="0" err="1" smtClean="0">
                  <a:solidFill>
                    <a:srgbClr val="505050"/>
                  </a:solidFill>
                  <a:latin typeface="Calibri" pitchFamily="34" charset="0"/>
                </a:rPr>
                <a:t>Increase</a:t>
              </a:r>
              <a:r>
                <a:rPr lang="de-DE" altLang="de-DE" sz="1400" dirty="0" smtClean="0">
                  <a:solidFill>
                    <a:srgbClr val="505050"/>
                  </a:solidFill>
                  <a:latin typeface="Calibri" pitchFamily="34" charset="0"/>
                </a:rPr>
                <a:t> </a:t>
              </a:r>
              <a:r>
                <a:rPr lang="de-DE" altLang="de-DE" sz="1400" dirty="0" err="1" smtClean="0">
                  <a:solidFill>
                    <a:srgbClr val="505050"/>
                  </a:solidFill>
                  <a:latin typeface="Calibri" pitchFamily="34" charset="0"/>
                </a:rPr>
                <a:t>of</a:t>
              </a:r>
              <a:r>
                <a:rPr lang="de-DE" altLang="de-DE" sz="1400" dirty="0" smtClean="0">
                  <a:solidFill>
                    <a:srgbClr val="505050"/>
                  </a:solidFill>
                  <a:latin typeface="Calibri" pitchFamily="34" charset="0"/>
                </a:rPr>
                <a:t> </a:t>
              </a:r>
              <a:r>
                <a:rPr lang="de-DE" altLang="de-DE" sz="1400" dirty="0" err="1" smtClean="0">
                  <a:solidFill>
                    <a:srgbClr val="505050"/>
                  </a:solidFill>
                  <a:latin typeface="Calibri" pitchFamily="34" charset="0"/>
                </a:rPr>
                <a:t>monthly</a:t>
              </a:r>
              <a:r>
                <a:rPr lang="de-DE" altLang="de-DE" sz="1400" dirty="0" smtClean="0">
                  <a:solidFill>
                    <a:srgbClr val="505050"/>
                  </a:solidFill>
                  <a:latin typeface="Calibri" pitchFamily="34" charset="0"/>
                </a:rPr>
                <a:t> </a:t>
              </a:r>
              <a:r>
                <a:rPr lang="de-DE" altLang="de-DE" sz="1400" dirty="0" err="1" smtClean="0">
                  <a:solidFill>
                    <a:srgbClr val="505050"/>
                  </a:solidFill>
                  <a:latin typeface="Calibri" pitchFamily="34" charset="0"/>
                </a:rPr>
                <a:t>heat</a:t>
              </a:r>
              <a:r>
                <a:rPr lang="de-DE" altLang="de-DE" sz="1400" dirty="0" smtClean="0">
                  <a:solidFill>
                    <a:srgbClr val="505050"/>
                  </a:solidFill>
                  <a:latin typeface="Calibri" pitchFamily="34" charset="0"/>
                </a:rPr>
                <a:t> </a:t>
              </a:r>
              <a:r>
                <a:rPr lang="de-DE" altLang="de-DE" sz="1400" dirty="0" err="1" smtClean="0">
                  <a:solidFill>
                    <a:srgbClr val="505050"/>
                  </a:solidFill>
                  <a:latin typeface="Calibri" pitchFamily="34" charset="0"/>
                </a:rPr>
                <a:t>records</a:t>
              </a:r>
              <a:endParaRPr lang="de-DE" altLang="de-DE" sz="1400" dirty="0">
                <a:solidFill>
                  <a:srgbClr val="505050"/>
                </a:solidFill>
                <a:latin typeface="Calibri" pitchFamily="34" charset="0"/>
              </a:endParaRP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395288" y="51470"/>
            <a:ext cx="8424862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cap="small" baseline="0">
                <a:solidFill>
                  <a:srgbClr val="009AD0"/>
                </a:solidFill>
                <a:latin typeface="+mj-lt"/>
                <a:ea typeface="Arial Unicode MS" panose="020B060402020202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AD0"/>
                </a:solidFill>
                <a:latin typeface="Calibri" pitchFamily="34" charset="0"/>
                <a:ea typeface="ヒラギノ角ゴ Pro W3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9933"/>
                </a:solidFill>
                <a:latin typeface="Calibri" pitchFamily="34" charset="0"/>
                <a:ea typeface="ヒラギノ角ゴ Pro W3" pitchFamily="48" charset="-128"/>
              </a:defRPr>
            </a:lvl9pPr>
          </a:lstStyle>
          <a:p>
            <a:r>
              <a:rPr lang="en-US" dirty="0"/>
              <a:t>Climate change can bring about conditions exceeding human thermoregulatory capacity</a:t>
            </a:r>
            <a:endParaRPr lang="en-US" kern="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076056" y="960108"/>
            <a:ext cx="3744094" cy="182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049768" y="2766421"/>
            <a:ext cx="3744094" cy="182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01108"/>
            <a:ext cx="3340817" cy="49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95536" y="4646049"/>
            <a:ext cx="410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Coumou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al.,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2013; 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Mora et al., 2017, Nature </a:t>
            </a:r>
            <a:r>
              <a:rPr lang="de-D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Climate</a:t>
            </a:r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Change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01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dirty="0" err="1" smtClean="0">
            <a:solidFill>
              <a:srgbClr val="505050"/>
            </a:solidFill>
            <a:latin typeface="Calibri" pitchFamily="34" charset="0"/>
          </a:defRPr>
        </a:defPPr>
      </a:lstStyle>
    </a:tx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3196</Words>
  <Application>Microsoft Office PowerPoint</Application>
  <PresentationFormat>On-screen Show (16:9)</PresentationFormat>
  <Paragraphs>522</Paragraphs>
  <Slides>83</Slides>
  <Notes>61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Präsentation_090514</vt:lpstr>
      <vt:lpstr>PowerPoint Presentation</vt:lpstr>
      <vt:lpstr>PowerPoint Presentation</vt:lpstr>
      <vt:lpstr>Our Super Computer</vt:lpstr>
      <vt:lpstr>PIK‘s Research Departments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Daily Rainfall Records Increase Globally</vt:lpstr>
      <vt:lpstr>Flash floods in Germany</vt:lpstr>
      <vt:lpstr>Drought in Europa 2018</vt:lpstr>
      <vt:lpstr>PowerPoint Presentation</vt:lpstr>
      <vt:lpstr>PowerPoint Presentation</vt:lpstr>
      <vt:lpstr>PowerPoint Presentation</vt:lpstr>
      <vt:lpstr>Resonance favors synchronous weather extremes</vt:lpstr>
      <vt:lpstr>Coastal Cities and Island States Particularly Vulnerable</vt:lpstr>
      <vt:lpstr>PowerPoint Presentation</vt:lpstr>
      <vt:lpstr>Climate disasters increase risk of armed conflict in multi-ethnic countries</vt:lpstr>
      <vt:lpstr>PowerPoint Presentation</vt:lpstr>
      <vt:lpstr>Distribution of natural disasters in 2017</vt:lpstr>
      <vt:lpstr>Supply Chain Risks in a Connected World</vt:lpstr>
      <vt:lpstr>Supply Chain Risks in a Connected World</vt:lpstr>
      <vt:lpstr>PowerPoint Presentation</vt:lpstr>
      <vt:lpstr>Global fossil fuel divestment has doubled in just over a year </vt:lpstr>
      <vt:lpstr>PowerPoint Presentation</vt:lpstr>
      <vt:lpstr>PowerPoint Presentation</vt:lpstr>
      <vt:lpstr>PowerPoint Presentation</vt:lpstr>
      <vt:lpstr>Climate change is the Biggest Risk Facing our World in 2019</vt:lpstr>
      <vt:lpstr>The Paris Agreement</vt:lpstr>
      <vt:lpstr>Electric Cars on the Rise</vt:lpstr>
      <vt:lpstr>Photovoltaics Spark Optimism</vt:lpstr>
      <vt:lpstr>PowerPoint Presentation</vt:lpstr>
      <vt:lpstr>PowerPoint Presentation</vt:lpstr>
      <vt:lpstr>Germany Reduces – But not Enough</vt:lpstr>
      <vt:lpstr>Tipping Points Related to 2°C-Guardrail</vt:lpstr>
      <vt:lpstr>Political Guidelines are Picked up by Economy</vt:lpstr>
      <vt:lpstr>Worldwide Installed Wind Power is Booming</vt:lpstr>
      <vt:lpstr>PowerPoint Presentation</vt:lpstr>
      <vt:lpstr>PowerPoint Presentation</vt:lpstr>
      <vt:lpstr>PowerPoint Presentation</vt:lpstr>
      <vt:lpstr>Century of Cities</vt:lpstr>
      <vt:lpstr>Living Climate-Neutral in Berlin</vt:lpstr>
      <vt:lpstr>PowerPoint Presentation</vt:lpstr>
      <vt:lpstr>PowerPoint Presentation</vt:lpstr>
      <vt:lpstr>Why it was colder in Berlin than at the North Pole</vt:lpstr>
      <vt:lpstr>PowerPoint Presentation</vt:lpstr>
      <vt:lpstr>How climate change can lead to more cold extremes</vt:lpstr>
      <vt:lpstr>PowerPoint Presentation</vt:lpstr>
      <vt:lpstr>Millions of People Threatened by Floods</vt:lpstr>
      <vt:lpstr>Ongoing Drought in California 2011 – 2017</vt:lpstr>
      <vt:lpstr>Cognitive Climate Dissonance</vt:lpstr>
      <vt:lpstr>What to do?</vt:lpstr>
      <vt:lpstr>Paris-Compatible Global Emission Pathways</vt:lpstr>
      <vt:lpstr>Current Efforts are not Enough</vt:lpstr>
      <vt:lpstr>The Ecological footprint</vt:lpstr>
      <vt:lpstr>„There is no Planet B“</vt:lpstr>
      <vt:lpstr>Stabilisierung bedeutet Reduktion</vt:lpstr>
      <vt:lpstr>PowerPoint Presentation</vt:lpstr>
      <vt:lpstr>PowerPoint Presentation</vt:lpstr>
      <vt:lpstr>Climate Impacts and Possible Migration Routes</vt:lpstr>
      <vt:lpstr>Das verbleibende Emissionsbudget sinkt</vt:lpstr>
      <vt:lpstr>Tipping Elements in the Earth System</vt:lpstr>
      <vt:lpstr>PowerPoint Presentation</vt:lpstr>
      <vt:lpstr>Der Meeresspiegel steigt kontinuierlich an</vt:lpstr>
      <vt:lpstr>Climate Monitoring</vt:lpstr>
      <vt:lpstr>PowerPoint Presentation</vt:lpstr>
      <vt:lpstr>PowerPoint Presentation</vt:lpstr>
      <vt:lpstr>Projizierte Ertragsänderungen zeigen regionale Abhängigkeit</vt:lpstr>
      <vt:lpstr>PowerPoint Presentation</vt:lpstr>
      <vt:lpstr>PowerPoint Presentation</vt:lpstr>
      <vt:lpstr>What the World Would Look Like if All the Ice Melted</vt:lpstr>
      <vt:lpstr>PowerPoint Presentation</vt:lpstr>
      <vt:lpstr>PowerPoint Presentation</vt:lpstr>
      <vt:lpstr>Learning from Earth‘s Past to Understand the Future</vt:lpstr>
      <vt:lpstr>Why the Climate Changes – Long-term Factors:</vt:lpstr>
      <vt:lpstr>Most Coral Ecosystems will Face Extinction Even at 1.5°C Global Warming</vt:lpstr>
      <vt:lpstr>PowerPoint Presentation</vt:lpstr>
      <vt:lpstr>Temperature Projections until 2100</vt:lpstr>
      <vt:lpstr>The Die is Cast!</vt:lpstr>
      <vt:lpstr>PowerPoint Presentation</vt:lpstr>
      <vt:lpstr>PowerPoint Presentation</vt:lpstr>
      <vt:lpstr>Conclusion: The Weather is Becoming More Extreme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Klimawandel:</dc:title>
  <dc:creator>Jascha Lehmann</dc:creator>
  <cp:lastModifiedBy>Administrator</cp:lastModifiedBy>
  <cp:revision>362</cp:revision>
  <cp:lastPrinted>2018-01-31T16:13:58Z</cp:lastPrinted>
  <dcterms:created xsi:type="dcterms:W3CDTF">2017-03-02T14:19:40Z</dcterms:created>
  <dcterms:modified xsi:type="dcterms:W3CDTF">2019-04-17T09:29:48Z</dcterms:modified>
</cp:coreProperties>
</file>