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66" r:id="rId4"/>
    <p:sldId id="276" r:id="rId5"/>
    <p:sldId id="282" r:id="rId6"/>
    <p:sldId id="280" r:id="rId7"/>
    <p:sldId id="281" r:id="rId8"/>
    <p:sldId id="277" r:id="rId9"/>
    <p:sldId id="278" r:id="rId10"/>
    <p:sldId id="279" r:id="rId11"/>
    <p:sldId id="265" r:id="rId12"/>
    <p:sldId id="273" r:id="rId13"/>
  </p:sldIdLst>
  <p:sldSz cx="9144000" cy="5143500" type="screen16x9"/>
  <p:notesSz cx="6858000" cy="9144000"/>
  <p:embeddedFontLst>
    <p:embeddedFont>
      <p:font typeface="Josefin Slab" pitchFamily="2" charset="0"/>
      <p:regular r:id="rId15"/>
      <p:bold r:id="rId16"/>
      <p:italic r:id="rId17"/>
      <p:boldItalic r:id="rId18"/>
    </p:embeddedFont>
    <p:embeddedFont>
      <p:font typeface="Lato Light" panose="020F0502020204030203" pitchFamily="34" charset="0"/>
      <p:regular r:id="rId19"/>
      <p:bold r:id="rId20"/>
      <p:italic r:id="rId21"/>
      <p:boldItalic r:id="rId22"/>
    </p:embeddedFont>
    <p:embeddedFont>
      <p:font typeface="Source Sans Pro Light" panose="020B040303040302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a4ANDoO/QjDGpd7cAwBhsYBsc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3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3332FE-A827-4BB9-B4DC-9451E9F4806D}" v="16" dt="2024-01-25T15:55:22.353"/>
  </p1510:revLst>
</p1510:revInfo>
</file>

<file path=ppt/tableStyles.xml><?xml version="1.0" encoding="utf-8"?>
<a:tblStyleLst xmlns:a="http://schemas.openxmlformats.org/drawingml/2006/main" def="{81A94B56-1806-44E9-B87C-3F4232DF953F}">
  <a:tblStyle styleId="{81A94B56-1806-44E9-B87C-3F4232DF953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7E7"/>
          </a:solidFill>
        </a:fill>
      </a:tcStyle>
    </a:wholeTbl>
    <a:band1H>
      <a:tcTxStyle/>
      <a:tcStyle>
        <a:tcBdr/>
        <a:fill>
          <a:solidFill>
            <a:srgbClr val="D1CB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1CB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32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DF410434-8B8B-A657-E7F4-CEFE08645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>
            <a:extLst>
              <a:ext uri="{FF2B5EF4-FFF2-40B4-BE49-F238E27FC236}">
                <a16:creationId xmlns:a16="http://schemas.microsoft.com/office/drawing/2014/main" id="{81A1FF23-75A2-82C7-8D9E-1D8629D1D3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:notes">
            <a:extLst>
              <a:ext uri="{FF2B5EF4-FFF2-40B4-BE49-F238E27FC236}">
                <a16:creationId xmlns:a16="http://schemas.microsoft.com/office/drawing/2014/main" id="{F62F4993-204D-4DDB-EA6B-F201BB532B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3974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909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85944A1F-F05A-2C19-2E86-F46C98B4C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>
            <a:extLst>
              <a:ext uri="{FF2B5EF4-FFF2-40B4-BE49-F238E27FC236}">
                <a16:creationId xmlns:a16="http://schemas.microsoft.com/office/drawing/2014/main" id="{3FBF0037-35C9-9A74-DC6B-7443B48B76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:notes">
            <a:extLst>
              <a:ext uri="{FF2B5EF4-FFF2-40B4-BE49-F238E27FC236}">
                <a16:creationId xmlns:a16="http://schemas.microsoft.com/office/drawing/2014/main" id="{E009EFCF-075C-E3CC-7D5B-9485BA2E2E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3466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C46E89AB-0A48-4C44-CA3F-445A75F4C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>
            <a:extLst>
              <a:ext uri="{FF2B5EF4-FFF2-40B4-BE49-F238E27FC236}">
                <a16:creationId xmlns:a16="http://schemas.microsoft.com/office/drawing/2014/main" id="{CA96B7DC-4CAC-77C6-1CBE-E1CC597099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:notes">
            <a:extLst>
              <a:ext uri="{FF2B5EF4-FFF2-40B4-BE49-F238E27FC236}">
                <a16:creationId xmlns:a16="http://schemas.microsoft.com/office/drawing/2014/main" id="{B284702C-B762-3FF5-D734-4B1AFE3836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569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A1097D99-9753-415D-A58E-CDA3C8418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>
            <a:extLst>
              <a:ext uri="{FF2B5EF4-FFF2-40B4-BE49-F238E27FC236}">
                <a16:creationId xmlns:a16="http://schemas.microsoft.com/office/drawing/2014/main" id="{AD340C03-C791-7911-0F16-556A4827E1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:notes">
            <a:extLst>
              <a:ext uri="{FF2B5EF4-FFF2-40B4-BE49-F238E27FC236}">
                <a16:creationId xmlns:a16="http://schemas.microsoft.com/office/drawing/2014/main" id="{F7844B4A-4DB5-F31E-759B-23D77FFF9F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6144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FC4FE953-F3A7-9419-7C53-30730CAE1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>
            <a:extLst>
              <a:ext uri="{FF2B5EF4-FFF2-40B4-BE49-F238E27FC236}">
                <a16:creationId xmlns:a16="http://schemas.microsoft.com/office/drawing/2014/main" id="{F86BC179-74BB-260B-E5F2-8FA62D25B8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:notes">
            <a:extLst>
              <a:ext uri="{FF2B5EF4-FFF2-40B4-BE49-F238E27FC236}">
                <a16:creationId xmlns:a16="http://schemas.microsoft.com/office/drawing/2014/main" id="{D9AEBA0C-08E5-8ABA-67B1-AD3C8CBF74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061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55D2A7DA-1AD0-8F3A-C16B-1DD0804BB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>
            <a:extLst>
              <a:ext uri="{FF2B5EF4-FFF2-40B4-BE49-F238E27FC236}">
                <a16:creationId xmlns:a16="http://schemas.microsoft.com/office/drawing/2014/main" id="{2447DB43-F06A-4D27-B618-2804E638DB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:notes">
            <a:extLst>
              <a:ext uri="{FF2B5EF4-FFF2-40B4-BE49-F238E27FC236}">
                <a16:creationId xmlns:a16="http://schemas.microsoft.com/office/drawing/2014/main" id="{09626FF8-3781-41E8-F384-3815D95F65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4881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>
          <a:extLst>
            <a:ext uri="{FF2B5EF4-FFF2-40B4-BE49-F238E27FC236}">
              <a16:creationId xmlns:a16="http://schemas.microsoft.com/office/drawing/2014/main" id="{841CAEB4-6F4B-6028-31A2-3E4D7DBE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>
            <a:extLst>
              <a:ext uri="{FF2B5EF4-FFF2-40B4-BE49-F238E27FC236}">
                <a16:creationId xmlns:a16="http://schemas.microsoft.com/office/drawing/2014/main" id="{C9E82122-0E91-93CB-C483-DFF4E39C2B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5:notes">
            <a:extLst>
              <a:ext uri="{FF2B5EF4-FFF2-40B4-BE49-F238E27FC236}">
                <a16:creationId xmlns:a16="http://schemas.microsoft.com/office/drawing/2014/main" id="{70A40F2D-9899-CEDF-5400-F9332CC2EF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5323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 Message">
  <p:cSld name="Welcome Messag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2"/>
          <p:cNvSpPr txBox="1">
            <a:spLocks noGrp="1"/>
          </p:cNvSpPr>
          <p:nvPr>
            <p:ph type="title"/>
          </p:nvPr>
        </p:nvSpPr>
        <p:spPr>
          <a:xfrm>
            <a:off x="234386" y="1534861"/>
            <a:ext cx="5785450" cy="714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body" idx="1"/>
          </p:nvPr>
        </p:nvSpPr>
        <p:spPr>
          <a:xfrm>
            <a:off x="222587" y="2255576"/>
            <a:ext cx="5712171" cy="31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 b="1" i="0" u="none" strike="noStrike" cap="none">
                <a:solidFill>
                  <a:srgbClr val="3A76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Google Shape;13;p12"/>
          <p:cNvSpPr/>
          <p:nvPr/>
        </p:nvSpPr>
        <p:spPr>
          <a:xfrm>
            <a:off x="199597" y="3438807"/>
            <a:ext cx="3648198" cy="25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10291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2"/>
          <p:cNvSpPr/>
          <p:nvPr/>
        </p:nvSpPr>
        <p:spPr>
          <a:xfrm>
            <a:off x="199597" y="3698302"/>
            <a:ext cx="3648198" cy="25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10291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2"/>
          <p:cNvSpPr txBox="1">
            <a:spLocks noGrp="1"/>
          </p:cNvSpPr>
          <p:nvPr>
            <p:ph type="body" idx="2"/>
          </p:nvPr>
        </p:nvSpPr>
        <p:spPr>
          <a:xfrm>
            <a:off x="266725" y="3129328"/>
            <a:ext cx="3866364" cy="31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050" b="1" i="0" u="none" strike="noStrike" cap="none">
                <a:solidFill>
                  <a:srgbClr val="46192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Google Shape;16;p12"/>
          <p:cNvSpPr txBox="1">
            <a:spLocks noGrp="1"/>
          </p:cNvSpPr>
          <p:nvPr>
            <p:ph type="body" idx="3"/>
          </p:nvPr>
        </p:nvSpPr>
        <p:spPr>
          <a:xfrm>
            <a:off x="265110" y="3531331"/>
            <a:ext cx="5712171" cy="31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 b="1" i="0" u="none" strike="noStrike" cap="none">
                <a:solidFill>
                  <a:srgbClr val="3A76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4"/>
          </p:nvPr>
        </p:nvSpPr>
        <p:spPr>
          <a:xfrm>
            <a:off x="266725" y="3930612"/>
            <a:ext cx="5712171" cy="31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 b="1" i="0" u="none" strike="noStrike" cap="none">
                <a:solidFill>
                  <a:srgbClr val="3A766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Google Shape;18;p12"/>
          <p:cNvPicPr preferRelativeResize="0"/>
          <p:nvPr/>
        </p:nvPicPr>
        <p:blipFill rotWithShape="1">
          <a:blip r:embed="rId2">
            <a:alphaModFix/>
          </a:blip>
          <a:srcRect r="704"/>
          <a:stretch/>
        </p:blipFill>
        <p:spPr>
          <a:xfrm>
            <a:off x="-1" y="-1"/>
            <a:ext cx="9144001" cy="515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597" y="4557109"/>
            <a:ext cx="1957624" cy="4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047" y="358034"/>
            <a:ext cx="2992091" cy="666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eneral Slide">
  <p:cSld name="1_General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/>
          <p:nvPr/>
        </p:nvSpPr>
        <p:spPr>
          <a:xfrm>
            <a:off x="8557207" y="4526793"/>
            <a:ext cx="313899" cy="31389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6"/>
          <p:cNvSpPr txBox="1"/>
          <p:nvPr/>
        </p:nvSpPr>
        <p:spPr>
          <a:xfrm>
            <a:off x="8556757" y="4585647"/>
            <a:ext cx="314802" cy="20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900" b="1" i="0" u="none" strike="noStrike" cap="none">
                <a:solidFill>
                  <a:schemeClr val="lt2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‹#›</a:t>
            </a:fld>
            <a:endParaRPr sz="900" b="1" i="0" u="none" strike="noStrike" cap="none">
              <a:solidFill>
                <a:schemeClr val="lt2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65" name="Google Shape;6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5498" y="-1998"/>
            <a:ext cx="7458501" cy="580698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477838" y="792945"/>
            <a:ext cx="7886700" cy="32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477838" y="1263650"/>
            <a:ext cx="3694112" cy="312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Google Shape;68;p16"/>
          <p:cNvSpPr>
            <a:spLocks noGrp="1"/>
          </p:cNvSpPr>
          <p:nvPr>
            <p:ph type="pic" idx="2"/>
          </p:nvPr>
        </p:nvSpPr>
        <p:spPr>
          <a:xfrm>
            <a:off x="4267200" y="1263650"/>
            <a:ext cx="4097338" cy="3122613"/>
          </a:xfrm>
          <a:prstGeom prst="rect">
            <a:avLst/>
          </a:prstGeom>
          <a:noFill/>
          <a:ln>
            <a:noFill/>
          </a:ln>
        </p:spPr>
      </p:sp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94" y="4584130"/>
            <a:ext cx="1154941" cy="25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Welcome Message">
  <p:cSld name="5_Welcome Messag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>
            <a:off x="0" y="-1"/>
            <a:ext cx="9156539" cy="5143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8127" y="0"/>
            <a:ext cx="51077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2527" y="4528768"/>
            <a:ext cx="1838945" cy="409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Welcome Message">
  <p:cSld name="3_Welcome Messag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/>
          <p:nvPr/>
        </p:nvSpPr>
        <p:spPr>
          <a:xfrm>
            <a:off x="0" y="-1"/>
            <a:ext cx="9156539" cy="5143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5502" y="0"/>
            <a:ext cx="7458497" cy="58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/>
          <p:nvPr/>
        </p:nvSpPr>
        <p:spPr>
          <a:xfrm>
            <a:off x="8557207" y="4526793"/>
            <a:ext cx="313899" cy="313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8548742" y="4585647"/>
            <a:ext cx="330832" cy="20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900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94" y="4698982"/>
            <a:ext cx="1154941" cy="25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893" y="4698968"/>
            <a:ext cx="1151241" cy="25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Welcome Message">
  <p:cSld name="4_Welcome Messag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/>
          <p:nvPr/>
        </p:nvSpPr>
        <p:spPr>
          <a:xfrm>
            <a:off x="0" y="-1"/>
            <a:ext cx="9156539" cy="5143501"/>
          </a:xfrm>
          <a:prstGeom prst="rect">
            <a:avLst/>
          </a:prstGeom>
          <a:solidFill>
            <a:srgbClr val="B9DC8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893" y="4698968"/>
            <a:ext cx="1151241" cy="256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/>
          <p:cNvSpPr/>
          <p:nvPr/>
        </p:nvSpPr>
        <p:spPr>
          <a:xfrm>
            <a:off x="8557207" y="4526793"/>
            <a:ext cx="313899" cy="313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3"/>
          <p:cNvSpPr txBox="1"/>
          <p:nvPr/>
        </p:nvSpPr>
        <p:spPr>
          <a:xfrm>
            <a:off x="8548742" y="4585647"/>
            <a:ext cx="330832" cy="20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900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5498" y="-1998"/>
            <a:ext cx="7458501" cy="58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Welcome Message">
  <p:cSld name="1_Welcome Messag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/>
          <p:nvPr/>
        </p:nvSpPr>
        <p:spPr>
          <a:xfrm>
            <a:off x="0" y="-1"/>
            <a:ext cx="9156539" cy="5143501"/>
          </a:xfrm>
          <a:prstGeom prst="rect">
            <a:avLst/>
          </a:prstGeom>
          <a:solidFill>
            <a:srgbClr val="E8F3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894" y="4698982"/>
            <a:ext cx="1154941" cy="25656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4"/>
          <p:cNvSpPr/>
          <p:nvPr/>
        </p:nvSpPr>
        <p:spPr>
          <a:xfrm>
            <a:off x="8557207" y="4526793"/>
            <a:ext cx="313899" cy="3138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8548742" y="4585647"/>
            <a:ext cx="330832" cy="20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900" b="1" i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5498" y="-1998"/>
            <a:ext cx="7458501" cy="58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General Slide">
  <p:cSld name="25_General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>
            <a:spLocks noGrp="1"/>
          </p:cNvSpPr>
          <p:nvPr>
            <p:ph type="pic" idx="2"/>
          </p:nvPr>
        </p:nvSpPr>
        <p:spPr>
          <a:xfrm>
            <a:off x="7612762" y="2098548"/>
            <a:ext cx="1531238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25"/>
          <p:cNvSpPr>
            <a:spLocks noGrp="1"/>
          </p:cNvSpPr>
          <p:nvPr>
            <p:ph type="pic" idx="3"/>
          </p:nvPr>
        </p:nvSpPr>
        <p:spPr>
          <a:xfrm>
            <a:off x="6089890" y="2098548"/>
            <a:ext cx="1522872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5"/>
          <p:cNvSpPr>
            <a:spLocks noGrp="1"/>
          </p:cNvSpPr>
          <p:nvPr>
            <p:ph type="pic" idx="4"/>
          </p:nvPr>
        </p:nvSpPr>
        <p:spPr>
          <a:xfrm>
            <a:off x="1519491" y="2098548"/>
            <a:ext cx="1522872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5"/>
          <p:cNvSpPr>
            <a:spLocks noGrp="1"/>
          </p:cNvSpPr>
          <p:nvPr>
            <p:ph type="pic" idx="5"/>
          </p:nvPr>
        </p:nvSpPr>
        <p:spPr>
          <a:xfrm>
            <a:off x="-3382" y="2098548"/>
            <a:ext cx="1522872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5"/>
          <p:cNvSpPr>
            <a:spLocks noGrp="1"/>
          </p:cNvSpPr>
          <p:nvPr>
            <p:ph type="pic" idx="6"/>
          </p:nvPr>
        </p:nvSpPr>
        <p:spPr>
          <a:xfrm>
            <a:off x="4565235" y="2098548"/>
            <a:ext cx="1522872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25"/>
          <p:cNvSpPr>
            <a:spLocks noGrp="1"/>
          </p:cNvSpPr>
          <p:nvPr>
            <p:ph type="pic" idx="7"/>
          </p:nvPr>
        </p:nvSpPr>
        <p:spPr>
          <a:xfrm>
            <a:off x="3042363" y="2098548"/>
            <a:ext cx="1522872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25"/>
          <p:cNvSpPr>
            <a:spLocks noGrp="1"/>
          </p:cNvSpPr>
          <p:nvPr>
            <p:ph type="pic" idx="8"/>
          </p:nvPr>
        </p:nvSpPr>
        <p:spPr>
          <a:xfrm>
            <a:off x="7612762" y="3621024"/>
            <a:ext cx="1531238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25"/>
          <p:cNvSpPr>
            <a:spLocks noGrp="1"/>
          </p:cNvSpPr>
          <p:nvPr>
            <p:ph type="pic" idx="9"/>
          </p:nvPr>
        </p:nvSpPr>
        <p:spPr>
          <a:xfrm>
            <a:off x="6089890" y="3621024"/>
            <a:ext cx="1522872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5"/>
          <p:cNvSpPr>
            <a:spLocks noGrp="1"/>
          </p:cNvSpPr>
          <p:nvPr>
            <p:ph type="pic" idx="13"/>
          </p:nvPr>
        </p:nvSpPr>
        <p:spPr>
          <a:xfrm>
            <a:off x="1519491" y="3621024"/>
            <a:ext cx="1522872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5"/>
          <p:cNvSpPr>
            <a:spLocks noGrp="1"/>
          </p:cNvSpPr>
          <p:nvPr>
            <p:ph type="pic" idx="14"/>
          </p:nvPr>
        </p:nvSpPr>
        <p:spPr>
          <a:xfrm>
            <a:off x="-3382" y="3621024"/>
            <a:ext cx="1522872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25"/>
          <p:cNvSpPr>
            <a:spLocks noGrp="1"/>
          </p:cNvSpPr>
          <p:nvPr>
            <p:ph type="pic" idx="15"/>
          </p:nvPr>
        </p:nvSpPr>
        <p:spPr>
          <a:xfrm>
            <a:off x="4565235" y="3621024"/>
            <a:ext cx="1522872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>
            <a:spLocks noGrp="1"/>
          </p:cNvSpPr>
          <p:nvPr>
            <p:ph type="pic" idx="16"/>
          </p:nvPr>
        </p:nvSpPr>
        <p:spPr>
          <a:xfrm>
            <a:off x="3042363" y="3621024"/>
            <a:ext cx="1522872" cy="1522476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25"/>
          <p:cNvSpPr/>
          <p:nvPr/>
        </p:nvSpPr>
        <p:spPr>
          <a:xfrm>
            <a:off x="8557207" y="4526793"/>
            <a:ext cx="313899" cy="313899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5"/>
          <p:cNvSpPr txBox="1"/>
          <p:nvPr/>
        </p:nvSpPr>
        <p:spPr>
          <a:xfrm>
            <a:off x="8556757" y="4585647"/>
            <a:ext cx="314802" cy="207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900" b="1" i="0">
                <a:solidFill>
                  <a:schemeClr val="lt2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‹#›</a:t>
            </a:fld>
            <a:endParaRPr sz="900" b="1" i="0">
              <a:solidFill>
                <a:schemeClr val="lt2"/>
              </a:solidFill>
              <a:latin typeface="Source Sans Pro Light"/>
              <a:ea typeface="Source Sans Pro Light"/>
              <a:cs typeface="Source Sans Pro Light"/>
              <a:sym typeface="Source Sans Pro Light"/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85498" y="-1998"/>
            <a:ext cx="7458501" cy="58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94" y="4584130"/>
            <a:ext cx="1154941" cy="25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" TargetMode="External"/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"/>
          <p:cNvSpPr/>
          <p:nvPr/>
        </p:nvSpPr>
        <p:spPr>
          <a:xfrm>
            <a:off x="389085" y="2076312"/>
            <a:ext cx="3817155" cy="5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</a:p>
        </p:txBody>
      </p:sp>
      <p:sp>
        <p:nvSpPr>
          <p:cNvPr id="153" name="Google Shape;153;p1"/>
          <p:cNvSpPr/>
          <p:nvPr/>
        </p:nvSpPr>
        <p:spPr>
          <a:xfrm>
            <a:off x="432461" y="3450706"/>
            <a:ext cx="1409402" cy="43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5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Christoph Menz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5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2024/02/08</a:t>
            </a:r>
            <a:endParaRPr sz="105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"/>
          <p:cNvSpPr/>
          <p:nvPr/>
        </p:nvSpPr>
        <p:spPr>
          <a:xfrm>
            <a:off x="389085" y="2647900"/>
            <a:ext cx="2905553" cy="68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Potsdam Institute for Climate Impact Research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7760C9BC-36F9-B2FE-7B7D-C538FDBF4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map of europe with different colors&#10;&#10;Description automatically generated">
            <a:extLst>
              <a:ext uri="{FF2B5EF4-FFF2-40B4-BE49-F238E27FC236}">
                <a16:creationId xmlns:a16="http://schemas.microsoft.com/office/drawing/2014/main" id="{71007B63-648F-A93C-D7E1-1DAEFD08C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1" b="65"/>
          <a:stretch/>
        </p:blipFill>
        <p:spPr>
          <a:xfrm>
            <a:off x="3679145" y="1944827"/>
            <a:ext cx="5088711" cy="1694159"/>
          </a:xfrm>
          <a:prstGeom prst="rect">
            <a:avLst/>
          </a:prstGeom>
        </p:spPr>
      </p:pic>
      <p:pic>
        <p:nvPicPr>
          <p:cNvPr id="39" name="Picture 38" descr="A bee on a leaf&#10;&#10;Description automatically generated">
            <a:extLst>
              <a:ext uri="{FF2B5EF4-FFF2-40B4-BE49-F238E27FC236}">
                <a16:creationId xmlns:a16="http://schemas.microsoft.com/office/drawing/2014/main" id="{29A8AC1A-066D-858F-10A7-41A2DB759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555" y="3673919"/>
            <a:ext cx="1511769" cy="1128077"/>
          </a:xfrm>
          <a:prstGeom prst="rect">
            <a:avLst/>
          </a:prstGeom>
        </p:spPr>
      </p:pic>
      <p:pic>
        <p:nvPicPr>
          <p:cNvPr id="41" name="Picture 40" descr="A bug on a leaf&#10;&#10;Description automatically generated with medium confidence">
            <a:extLst>
              <a:ext uri="{FF2B5EF4-FFF2-40B4-BE49-F238E27FC236}">
                <a16:creationId xmlns:a16="http://schemas.microsoft.com/office/drawing/2014/main" id="{A13AFA34-DAEB-6DE6-38EB-B26BEE63D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316" y="3673919"/>
            <a:ext cx="1126743" cy="1128077"/>
          </a:xfrm>
          <a:prstGeom prst="rect">
            <a:avLst/>
          </a:prstGeom>
        </p:spPr>
      </p:pic>
      <p:pic>
        <p:nvPicPr>
          <p:cNvPr id="44" name="Picture 43" descr="A close-up of a cluster of red berries&#10;&#10;Description automatically generated">
            <a:extLst>
              <a:ext uri="{FF2B5EF4-FFF2-40B4-BE49-F238E27FC236}">
                <a16:creationId xmlns:a16="http://schemas.microsoft.com/office/drawing/2014/main" id="{01E6DF1B-B76C-6E90-1C80-CD08433DF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549" y="3673919"/>
            <a:ext cx="1692115" cy="1128077"/>
          </a:xfrm>
          <a:prstGeom prst="rect">
            <a:avLst/>
          </a:prstGeom>
        </p:spPr>
      </p:pic>
      <p:sp>
        <p:nvSpPr>
          <p:cNvPr id="199" name="Google Shape;199;p5">
            <a:extLst>
              <a:ext uri="{FF2B5EF4-FFF2-40B4-BE49-F238E27FC236}">
                <a16:creationId xmlns:a16="http://schemas.microsoft.com/office/drawing/2014/main" id="{5D9E08D7-6720-4811-A471-BCF2213011C9}"/>
              </a:ext>
            </a:extLst>
          </p:cNvPr>
          <p:cNvSpPr txBox="1"/>
          <p:nvPr/>
        </p:nvSpPr>
        <p:spPr>
          <a:xfrm>
            <a:off x="7253490" y="128823"/>
            <a:ext cx="128592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00" b="1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  <a:endParaRPr lang="pt-PT" sz="800" dirty="0"/>
          </a:p>
        </p:txBody>
      </p:sp>
      <p:sp>
        <p:nvSpPr>
          <p:cNvPr id="200" name="Google Shape;200;p5">
            <a:extLst>
              <a:ext uri="{FF2B5EF4-FFF2-40B4-BE49-F238E27FC236}">
                <a16:creationId xmlns:a16="http://schemas.microsoft.com/office/drawing/2014/main" id="{B406D6F7-52F4-A670-0911-AF7521F824BF}"/>
              </a:ext>
            </a:extLst>
          </p:cNvPr>
          <p:cNvSpPr txBox="1"/>
          <p:nvPr/>
        </p:nvSpPr>
        <p:spPr>
          <a:xfrm>
            <a:off x="7253489" y="253718"/>
            <a:ext cx="1285930" cy="30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Potsdam Institute for Climate Impact Research</a:t>
            </a:r>
          </a:p>
        </p:txBody>
      </p:sp>
      <p:pic>
        <p:nvPicPr>
          <p:cNvPr id="21" name="Picture 20" descr="A globe with a grid and a map&#10;&#10;Description automatically generated">
            <a:extLst>
              <a:ext uri="{FF2B5EF4-FFF2-40B4-BE49-F238E27FC236}">
                <a16:creationId xmlns:a16="http://schemas.microsoft.com/office/drawing/2014/main" id="{D1A9E6CF-44F3-00AD-CC2F-7A5E552DB7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0179" y="838940"/>
            <a:ext cx="2281457" cy="1055727"/>
          </a:xfrm>
          <a:prstGeom prst="rect">
            <a:avLst/>
          </a:prstGeom>
        </p:spPr>
      </p:pic>
      <p:sp>
        <p:nvSpPr>
          <p:cNvPr id="5" name="Google Shape;196;p5">
            <a:extLst>
              <a:ext uri="{FF2B5EF4-FFF2-40B4-BE49-F238E27FC236}">
                <a16:creationId xmlns:a16="http://schemas.microsoft.com/office/drawing/2014/main" id="{34EDC925-B72D-023D-AE1E-82AA54C0D655}"/>
              </a:ext>
            </a:extLst>
          </p:cNvPr>
          <p:cNvSpPr txBox="1">
            <a:spLocks/>
          </p:cNvSpPr>
          <p:nvPr/>
        </p:nvSpPr>
        <p:spPr>
          <a:xfrm>
            <a:off x="90488" y="189059"/>
            <a:ext cx="7886700" cy="98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165100">
              <a:buFont typeface="Arial"/>
              <a:buNone/>
            </a:pPr>
            <a:r>
              <a:rPr lang="en-US" dirty="0"/>
              <a:t>Potsdam Institute for Climate Impact Research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RD2 – Climate Resilience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Hydroclimatic Risks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Personal Research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8DFF06-AFC1-3E5E-3265-28F415825E10}"/>
              </a:ext>
            </a:extLst>
          </p:cNvPr>
          <p:cNvSpPr txBox="1"/>
          <p:nvPr/>
        </p:nvSpPr>
        <p:spPr>
          <a:xfrm>
            <a:off x="219695" y="1358419"/>
            <a:ext cx="38639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Regional climate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weather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Vine phenology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Species habitat and spread modelling</a:t>
            </a:r>
          </a:p>
          <a:p>
            <a:r>
              <a:rPr lang="en-US" b="1" dirty="0"/>
              <a:t>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Imputation</a:t>
            </a:r>
          </a:p>
          <a:p>
            <a:endParaRPr lang="en-US" b="1" dirty="0"/>
          </a:p>
          <a:p>
            <a:r>
              <a:rPr lang="en-US" b="1" dirty="0"/>
              <a:t>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Hydroclimatic extremes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Impact of climate change on animal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6D1BAB-6DCA-E3A2-9941-4FD9BC8C81EA}"/>
              </a:ext>
            </a:extLst>
          </p:cNvPr>
          <p:cNvSpPr txBox="1"/>
          <p:nvPr/>
        </p:nvSpPr>
        <p:spPr>
          <a:xfrm>
            <a:off x="5026131" y="4764629"/>
            <a:ext cx="16123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Scott Bauer</a:t>
            </a:r>
          </a:p>
          <a:p>
            <a:pPr algn="ctr"/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U.S. Department of Agriculture</a:t>
            </a:r>
          </a:p>
          <a:p>
            <a:pPr algn="ctr"/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(public domain)</a:t>
            </a:r>
            <a:endParaRPr lang="en-DE" sz="7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A94646-4F32-C98E-AC4E-A07A6540EA1D}"/>
              </a:ext>
            </a:extLst>
          </p:cNvPr>
          <p:cNvSpPr txBox="1"/>
          <p:nvPr/>
        </p:nvSpPr>
        <p:spPr>
          <a:xfrm>
            <a:off x="3669677" y="4760709"/>
            <a:ext cx="14231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err="1">
                <a:solidFill>
                  <a:schemeClr val="bg1">
                    <a:lumMod val="75000"/>
                  </a:schemeClr>
                </a:solidFill>
              </a:rPr>
              <a:t>Hectonichus</a:t>
            </a:r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sz="700" dirty="0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DE" sz="7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1B4621-570D-4135-519A-9F449B2FB1F1}"/>
              </a:ext>
            </a:extLst>
          </p:cNvPr>
          <p:cNvSpPr txBox="1"/>
          <p:nvPr/>
        </p:nvSpPr>
        <p:spPr>
          <a:xfrm>
            <a:off x="6751061" y="4767675"/>
            <a:ext cx="1612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Klaus </a:t>
            </a:r>
            <a:r>
              <a:rPr lang="en-US" sz="700" dirty="0" err="1">
                <a:solidFill>
                  <a:schemeClr val="bg1">
                    <a:lumMod val="75000"/>
                  </a:schemeClr>
                </a:solidFill>
              </a:rPr>
              <a:t>Schrameyer</a:t>
            </a:r>
            <a:endParaRPr lang="en-US" sz="7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sz="700" dirty="0">
                <a:solidFill>
                  <a:schemeClr val="bg1">
                    <a:lumMod val="75000"/>
                  </a:schemeClr>
                </a:solidFill>
              </a:rPr>
              <a:t>(LTZ)</a:t>
            </a:r>
            <a:endParaRPr lang="en-DE" sz="7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33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 txBox="1"/>
          <p:nvPr/>
        </p:nvSpPr>
        <p:spPr>
          <a:xfrm>
            <a:off x="2979565" y="2954131"/>
            <a:ext cx="27783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 b="0" i="0" u="none" strike="noStrike" cap="none">
                <a:solidFill>
                  <a:srgbClr val="FEFBF4"/>
                </a:solidFill>
                <a:latin typeface="Arial"/>
                <a:ea typeface="Arial"/>
                <a:cs typeface="Arial"/>
                <a:sym typeface="Arial"/>
              </a:rPr>
              <a:t>Check our social media platforms</a:t>
            </a:r>
            <a:endParaRPr/>
          </a:p>
        </p:txBody>
      </p:sp>
      <p:sp>
        <p:nvSpPr>
          <p:cNvPr id="247" name="Google Shape;247;p10"/>
          <p:cNvSpPr txBox="1"/>
          <p:nvPr/>
        </p:nvSpPr>
        <p:spPr>
          <a:xfrm>
            <a:off x="2116962" y="1332906"/>
            <a:ext cx="473033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i="0" u="none" strike="noStrike" cap="none">
                <a:solidFill>
                  <a:srgbClr val="FEFBF4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grpSp>
        <p:nvGrpSpPr>
          <p:cNvPr id="248" name="Google Shape;248;p10"/>
          <p:cNvGrpSpPr/>
          <p:nvPr/>
        </p:nvGrpSpPr>
        <p:grpSpPr>
          <a:xfrm>
            <a:off x="1464678" y="3435244"/>
            <a:ext cx="6034898" cy="330434"/>
            <a:chOff x="1372993" y="2914569"/>
            <a:chExt cx="6034898" cy="330434"/>
          </a:xfrm>
        </p:grpSpPr>
        <p:grpSp>
          <p:nvGrpSpPr>
            <p:cNvPr id="249" name="Google Shape;249;p10"/>
            <p:cNvGrpSpPr/>
            <p:nvPr/>
          </p:nvGrpSpPr>
          <p:grpSpPr>
            <a:xfrm>
              <a:off x="3456269" y="2934346"/>
              <a:ext cx="1820329" cy="307777"/>
              <a:chOff x="3783815" y="3623173"/>
              <a:chExt cx="1820329" cy="307777"/>
            </a:xfrm>
          </p:grpSpPr>
          <p:pic>
            <p:nvPicPr>
              <p:cNvPr id="250" name="Google Shape;250;p10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783815" y="3626053"/>
                <a:ext cx="288000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1" name="Google Shape;251;p10"/>
              <p:cNvSpPr txBox="1"/>
              <p:nvPr/>
            </p:nvSpPr>
            <p:spPr>
              <a:xfrm>
                <a:off x="4119832" y="3623173"/>
                <a:ext cx="148431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40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@xxxxx</a:t>
                </a:r>
                <a:endParaRPr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2" name="Google Shape;252;p10"/>
            <p:cNvGrpSpPr/>
            <p:nvPr/>
          </p:nvGrpSpPr>
          <p:grpSpPr>
            <a:xfrm>
              <a:off x="1372993" y="2937226"/>
              <a:ext cx="1826687" cy="307777"/>
              <a:chOff x="808772" y="3289837"/>
              <a:chExt cx="1826687" cy="307777"/>
            </a:xfrm>
          </p:grpSpPr>
          <p:pic>
            <p:nvPicPr>
              <p:cNvPr id="253" name="Google Shape;253;p1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08772" y="3289837"/>
                <a:ext cx="288000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4" name="Google Shape;254;p10"/>
              <p:cNvSpPr txBox="1"/>
              <p:nvPr/>
            </p:nvSpPr>
            <p:spPr>
              <a:xfrm>
                <a:off x="1151147" y="3289837"/>
                <a:ext cx="148431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@xxxxx</a:t>
                </a:r>
                <a:endParaRPr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" name="Google Shape;255;p10"/>
            <p:cNvGrpSpPr/>
            <p:nvPr/>
          </p:nvGrpSpPr>
          <p:grpSpPr>
            <a:xfrm>
              <a:off x="5576349" y="2914569"/>
              <a:ext cx="1831542" cy="307777"/>
              <a:chOff x="4759309" y="3479355"/>
              <a:chExt cx="1831542" cy="307777"/>
            </a:xfrm>
          </p:grpSpPr>
          <p:pic>
            <p:nvPicPr>
              <p:cNvPr id="256" name="Google Shape;256;p10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759309" y="3493003"/>
                <a:ext cx="288000" cy="28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7" name="Google Shape;257;p10"/>
              <p:cNvSpPr txBox="1"/>
              <p:nvPr/>
            </p:nvSpPr>
            <p:spPr>
              <a:xfrm>
                <a:off x="5106539" y="3479355"/>
                <a:ext cx="148431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PT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@xxxxx</a:t>
                </a:r>
                <a:endParaRPr sz="13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8" name="Google Shape;258;p10"/>
          <p:cNvSpPr txBox="1"/>
          <p:nvPr/>
        </p:nvSpPr>
        <p:spPr>
          <a:xfrm>
            <a:off x="2979565" y="2122465"/>
            <a:ext cx="27783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200">
                <a:solidFill>
                  <a:srgbClr val="FEFBF4"/>
                </a:solidFill>
                <a:latin typeface="Arial"/>
                <a:ea typeface="Arial"/>
                <a:cs typeface="Arial"/>
                <a:sym typeface="Arial"/>
              </a:rPr>
              <a:t>Website: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FB5AC2-3CD5-F048-9003-175714055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404700"/>
              </p:ext>
            </p:extLst>
          </p:nvPr>
        </p:nvGraphicFramePr>
        <p:xfrm>
          <a:off x="1657087" y="1599750"/>
          <a:ext cx="4035551" cy="19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8732">
                  <a:extLst>
                    <a:ext uri="{9D8B030D-6E8A-4147-A177-3AD203B41FA5}">
                      <a16:colId xmlns:a16="http://schemas.microsoft.com/office/drawing/2014/main" val="3200709051"/>
                    </a:ext>
                  </a:extLst>
                </a:gridCol>
                <a:gridCol w="2896819">
                  <a:extLst>
                    <a:ext uri="{9D8B030D-6E8A-4147-A177-3AD203B41FA5}">
                      <a16:colId xmlns:a16="http://schemas.microsoft.com/office/drawing/2014/main" val="227415984"/>
                    </a:ext>
                  </a:extLst>
                </a:gridCol>
              </a:tblGrid>
              <a:tr h="324000">
                <a:tc rowSpan="6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Climate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Resilience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32323"/>
                          </a:solidFill>
                        </a:rPr>
                        <a:t>Climate Change and Health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59415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232323"/>
                          </a:solidFill>
                        </a:rPr>
                        <a:t>Land Use and Resilience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21261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32323"/>
                          </a:solidFill>
                        </a:rPr>
                        <a:t>Adaptation in Agricultural Systems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513412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32323"/>
                          </a:solidFill>
                        </a:rPr>
                        <a:t>Forest and Ecosystem Resilience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850989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232323"/>
                          </a:solidFill>
                        </a:rPr>
                        <a:t>Hydroclimatic Risks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1534600"/>
                  </a:ext>
                </a:extLst>
              </a:tr>
              <a:tr h="324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32323"/>
                          </a:solidFill>
                        </a:rPr>
                        <a:t>Urban Transformations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859772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7C64113-D069-367E-3C2A-5A52AF9DD351}"/>
              </a:ext>
            </a:extLst>
          </p:cNvPr>
          <p:cNvSpPr txBox="1"/>
          <p:nvPr/>
        </p:nvSpPr>
        <p:spPr>
          <a:xfrm>
            <a:off x="6192134" y="1830328"/>
            <a:ext cx="169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global/regional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56653-3ACF-86BC-4052-BA235CB9FA6B}"/>
              </a:ext>
            </a:extLst>
          </p:cNvPr>
          <p:cNvSpPr txBox="1"/>
          <p:nvPr/>
        </p:nvSpPr>
        <p:spPr>
          <a:xfrm>
            <a:off x="6237301" y="2708719"/>
            <a:ext cx="1697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regional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A935422-DDE7-36DB-569E-4B7416070767}"/>
              </a:ext>
            </a:extLst>
          </p:cNvPr>
          <p:cNvSpPr/>
          <p:nvPr/>
        </p:nvSpPr>
        <p:spPr>
          <a:xfrm>
            <a:off x="5782483" y="1748168"/>
            <a:ext cx="319806" cy="472099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FAC1EB65-F89D-AC50-DE6B-BDD4F46FF5F8}"/>
              </a:ext>
            </a:extLst>
          </p:cNvPr>
          <p:cNvSpPr/>
          <p:nvPr/>
        </p:nvSpPr>
        <p:spPr>
          <a:xfrm>
            <a:off x="5780419" y="2259693"/>
            <a:ext cx="321869" cy="120583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78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"/>
          <p:cNvSpPr txBox="1">
            <a:spLocks noGrp="1"/>
          </p:cNvSpPr>
          <p:nvPr>
            <p:ph type="title"/>
          </p:nvPr>
        </p:nvSpPr>
        <p:spPr>
          <a:xfrm>
            <a:off x="90488" y="189060"/>
            <a:ext cx="7886700" cy="32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lvl="0" indent="-165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/>
              <a:t>Potsdam Institute for Climate Impact Research</a:t>
            </a:r>
            <a:endParaRPr dirty="0"/>
          </a:p>
        </p:txBody>
      </p:sp>
      <p:sp>
        <p:nvSpPr>
          <p:cNvPr id="199" name="Google Shape;199;p5"/>
          <p:cNvSpPr txBox="1"/>
          <p:nvPr/>
        </p:nvSpPr>
        <p:spPr>
          <a:xfrm>
            <a:off x="7253490" y="128823"/>
            <a:ext cx="128592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00" b="1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  <a:endParaRPr dirty="0"/>
          </a:p>
        </p:txBody>
      </p:sp>
      <p:sp>
        <p:nvSpPr>
          <p:cNvPr id="200" name="Google Shape;200;p5"/>
          <p:cNvSpPr txBox="1"/>
          <p:nvPr/>
        </p:nvSpPr>
        <p:spPr>
          <a:xfrm>
            <a:off x="7253489" y="253717"/>
            <a:ext cx="1285930" cy="316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Potsdam Institute for Climate Impact Research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0CCF25-3230-F425-CFE7-0B8E1DE7EA82}"/>
              </a:ext>
            </a:extLst>
          </p:cNvPr>
          <p:cNvSpPr txBox="1"/>
          <p:nvPr/>
        </p:nvSpPr>
        <p:spPr>
          <a:xfrm>
            <a:off x="725682" y="1631352"/>
            <a:ext cx="526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“Advancing the scientific frontier on inter-disciplinary climate impact </a:t>
            </a:r>
            <a:r>
              <a:rPr lang="en-GB" dirty="0">
                <a:solidFill>
                  <a:srgbClr val="232323"/>
                </a:solidFill>
              </a:rPr>
              <a:t>research</a:t>
            </a:r>
            <a:r>
              <a:rPr lang="en-GB" dirty="0"/>
              <a:t> for global sustainability and contributing knowledge and solutions for a safe and just climate future”</a:t>
            </a:r>
            <a:endParaRPr lang="en-US" dirty="0"/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E21A11A7-4C2F-5490-180C-7C72E9339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978" y="665809"/>
            <a:ext cx="4276353" cy="850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94AC17-4E4A-998C-ABAD-08933ECE1579}"/>
              </a:ext>
            </a:extLst>
          </p:cNvPr>
          <p:cNvSpPr txBox="1"/>
          <p:nvPr/>
        </p:nvSpPr>
        <p:spPr>
          <a:xfrm>
            <a:off x="859032" y="2424602"/>
            <a:ext cx="4354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Founded 1992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Around 400 scientists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Directors: </a:t>
            </a:r>
            <a:r>
              <a:rPr lang="en-GB" dirty="0" err="1"/>
              <a:t>Ottmar</a:t>
            </a:r>
            <a:r>
              <a:rPr lang="en-GB" dirty="0"/>
              <a:t> Edenhofer &amp; Johan </a:t>
            </a:r>
            <a:r>
              <a:rPr lang="en-GB" dirty="0" err="1"/>
              <a:t>Rockström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PIK is under constant development</a:t>
            </a:r>
            <a:endParaRPr lang="en-DE" dirty="0"/>
          </a:p>
        </p:txBody>
      </p:sp>
      <p:pic>
        <p:nvPicPr>
          <p:cNvPr id="9" name="Picture 8" descr="A person in a suit&#10;&#10;Description automatically generated">
            <a:extLst>
              <a:ext uri="{FF2B5EF4-FFF2-40B4-BE49-F238E27FC236}">
                <a16:creationId xmlns:a16="http://schemas.microsoft.com/office/drawing/2014/main" id="{61AE70BA-4FE9-AEAA-08D1-97F3772D8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729" y="2144641"/>
            <a:ext cx="933450" cy="1244600"/>
          </a:xfrm>
          <a:prstGeom prst="rect">
            <a:avLst/>
          </a:prstGeom>
        </p:spPr>
      </p:pic>
      <p:pic>
        <p:nvPicPr>
          <p:cNvPr id="11" name="Picture 10" descr="A person in a suit and tie&#10;&#10;Description automatically generated">
            <a:extLst>
              <a:ext uri="{FF2B5EF4-FFF2-40B4-BE49-F238E27FC236}">
                <a16:creationId xmlns:a16="http://schemas.microsoft.com/office/drawing/2014/main" id="{23A87768-E49A-6A28-7350-8D0A654BC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040" y="2144641"/>
            <a:ext cx="933450" cy="124460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1DCC981-0D78-178B-C978-AF9766318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028198"/>
              </p:ext>
            </p:extLst>
          </p:nvPr>
        </p:nvGraphicFramePr>
        <p:xfrm>
          <a:off x="813251" y="3506049"/>
          <a:ext cx="7726168" cy="1028700"/>
        </p:xfrm>
        <a:graphic>
          <a:graphicData uri="http://schemas.openxmlformats.org/drawingml/2006/table">
            <a:tbl>
              <a:tblPr firstRow="1" bandRow="1">
                <a:tableStyleId>{81A94B56-1806-44E9-B87C-3F4232DF953F}</a:tableStyleId>
              </a:tblPr>
              <a:tblGrid>
                <a:gridCol w="1931542">
                  <a:extLst>
                    <a:ext uri="{9D8B030D-6E8A-4147-A177-3AD203B41FA5}">
                      <a16:colId xmlns:a16="http://schemas.microsoft.com/office/drawing/2014/main" val="831068604"/>
                    </a:ext>
                  </a:extLst>
                </a:gridCol>
                <a:gridCol w="1931542">
                  <a:extLst>
                    <a:ext uri="{9D8B030D-6E8A-4147-A177-3AD203B41FA5}">
                      <a16:colId xmlns:a16="http://schemas.microsoft.com/office/drawing/2014/main" val="3534319736"/>
                    </a:ext>
                  </a:extLst>
                </a:gridCol>
                <a:gridCol w="1931542">
                  <a:extLst>
                    <a:ext uri="{9D8B030D-6E8A-4147-A177-3AD203B41FA5}">
                      <a16:colId xmlns:a16="http://schemas.microsoft.com/office/drawing/2014/main" val="3960301574"/>
                    </a:ext>
                  </a:extLst>
                </a:gridCol>
                <a:gridCol w="1931542">
                  <a:extLst>
                    <a:ext uri="{9D8B030D-6E8A-4147-A177-3AD203B41FA5}">
                      <a16:colId xmlns:a16="http://schemas.microsoft.com/office/drawing/2014/main" val="666068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Earth System Analysis</a:t>
                      </a:r>
                      <a:endParaRPr lang="en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Climate Resilience</a:t>
                      </a:r>
                      <a:endParaRPr lang="en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Transformation Pathways</a:t>
                      </a:r>
                      <a:endParaRPr lang="en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Complexity Science</a:t>
                      </a:r>
                      <a:endParaRPr lang="en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3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/>
                        <a:t>Oceans, Atmosphere and Biosphere in Past, Present and Future</a:t>
                      </a:r>
                      <a:endParaRPr lang="en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Climate Impacts and Adaptation</a:t>
                      </a:r>
                      <a:endParaRPr lang="en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Climate Risks and Sustainable Development</a:t>
                      </a:r>
                      <a:endParaRPr lang="en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Machine Learning, Nonlinear Methods and Decision Strategies</a:t>
                      </a:r>
                      <a:endParaRPr lang="en-D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638704"/>
                  </a:ext>
                </a:extLst>
              </a:tr>
            </a:tbl>
          </a:graphicData>
        </a:graphic>
      </p:graphicFrame>
      <p:pic>
        <p:nvPicPr>
          <p:cNvPr id="5" name="Picture 4" descr="A close-up of a computer server&#10;&#10;Description automatically generated">
            <a:extLst>
              <a:ext uri="{FF2B5EF4-FFF2-40B4-BE49-F238E27FC236}">
                <a16:creationId xmlns:a16="http://schemas.microsoft.com/office/drawing/2014/main" id="{41E0AE03-C9C6-8BDF-2D0D-0CCB7F9DF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039" y="610759"/>
            <a:ext cx="2043139" cy="147106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0A1F132-489C-428B-85C6-1A08F183A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056375"/>
              </p:ext>
            </p:extLst>
          </p:nvPr>
        </p:nvGraphicFramePr>
        <p:xfrm>
          <a:off x="813251" y="3511450"/>
          <a:ext cx="7726168" cy="1028700"/>
        </p:xfrm>
        <a:graphic>
          <a:graphicData uri="http://schemas.openxmlformats.org/drawingml/2006/table">
            <a:tbl>
              <a:tblPr firstRow="1" bandRow="1">
                <a:tableStyleId>{81A94B56-1806-44E9-B87C-3F4232DF953F}</a:tableStyleId>
              </a:tblPr>
              <a:tblGrid>
                <a:gridCol w="1931542">
                  <a:extLst>
                    <a:ext uri="{9D8B030D-6E8A-4147-A177-3AD203B41FA5}">
                      <a16:colId xmlns:a16="http://schemas.microsoft.com/office/drawing/2014/main" val="831068604"/>
                    </a:ext>
                  </a:extLst>
                </a:gridCol>
                <a:gridCol w="1931542">
                  <a:extLst>
                    <a:ext uri="{9D8B030D-6E8A-4147-A177-3AD203B41FA5}">
                      <a16:colId xmlns:a16="http://schemas.microsoft.com/office/drawing/2014/main" val="3534319736"/>
                    </a:ext>
                  </a:extLst>
                </a:gridCol>
                <a:gridCol w="1931542">
                  <a:extLst>
                    <a:ext uri="{9D8B030D-6E8A-4147-A177-3AD203B41FA5}">
                      <a16:colId xmlns:a16="http://schemas.microsoft.com/office/drawing/2014/main" val="3960301574"/>
                    </a:ext>
                  </a:extLst>
                </a:gridCol>
                <a:gridCol w="1931542">
                  <a:extLst>
                    <a:ext uri="{9D8B030D-6E8A-4147-A177-3AD203B41FA5}">
                      <a16:colId xmlns:a16="http://schemas.microsoft.com/office/drawing/2014/main" val="666068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lt1">
                              <a:alpha val="25000"/>
                            </a:schemeClr>
                          </a:solidFill>
                        </a:rPr>
                        <a:t>Earth System Analysis</a:t>
                      </a:r>
                      <a:endParaRPr lang="en-DE" sz="1200" dirty="0">
                        <a:solidFill>
                          <a:schemeClr val="lt1">
                            <a:alpha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Climate Resilience</a:t>
                      </a:r>
                      <a:endParaRPr lang="en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lt1">
                              <a:alpha val="25000"/>
                            </a:schemeClr>
                          </a:solidFill>
                        </a:rPr>
                        <a:t>Transformation Pathways</a:t>
                      </a:r>
                      <a:endParaRPr lang="en-DE" sz="1200" dirty="0">
                        <a:solidFill>
                          <a:schemeClr val="lt1">
                            <a:alpha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lt1">
                              <a:alpha val="25000"/>
                            </a:schemeClr>
                          </a:solidFill>
                        </a:rPr>
                        <a:t>Complexity Science</a:t>
                      </a:r>
                      <a:endParaRPr lang="en-DE" sz="1200" dirty="0">
                        <a:solidFill>
                          <a:schemeClr val="lt1">
                            <a:alpha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377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dk1">
                              <a:alpha val="25000"/>
                            </a:schemeClr>
                          </a:solidFill>
                        </a:rPr>
                        <a:t>Oceans, Atmosphere and Biosphere in Past, Present and Future</a:t>
                      </a:r>
                      <a:endParaRPr lang="en-DE" sz="1050" dirty="0">
                        <a:solidFill>
                          <a:schemeClr val="dk1">
                            <a:alpha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1CBCD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Climate Impacts and Adaptation</a:t>
                      </a:r>
                      <a:endParaRPr lang="en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dk1">
                              <a:alpha val="25000"/>
                            </a:schemeClr>
                          </a:solidFill>
                        </a:rPr>
                        <a:t>Climate Risks and Sustainable Development</a:t>
                      </a:r>
                      <a:endParaRPr lang="en-DE" sz="1050" dirty="0">
                        <a:solidFill>
                          <a:schemeClr val="dk1">
                            <a:alpha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1CBCD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dk1">
                              <a:alpha val="25000"/>
                            </a:schemeClr>
                          </a:solidFill>
                        </a:rPr>
                        <a:t>Machine Learning, Nonlinear Methods and Decision Strategies</a:t>
                      </a:r>
                      <a:endParaRPr lang="en-DE" sz="1050" dirty="0">
                        <a:solidFill>
                          <a:schemeClr val="dk1">
                            <a:alpha val="2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D1CBCD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6387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global warming&#10;&#10;Description automatically generated">
            <a:extLst>
              <a:ext uri="{FF2B5EF4-FFF2-40B4-BE49-F238E27FC236}">
                <a16:creationId xmlns:a16="http://schemas.microsoft.com/office/drawing/2014/main" id="{1E235D68-11C5-01E3-27AF-0EFC4466C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011" y="820547"/>
            <a:ext cx="4112201" cy="2843202"/>
          </a:xfrm>
          <a:prstGeom prst="rect">
            <a:avLst/>
          </a:prstGeom>
        </p:spPr>
      </p:pic>
      <p:pic>
        <p:nvPicPr>
          <p:cNvPr id="14" name="Picture 13" descr="A diagram of climate resilience&#10;&#10;Description automatically generated">
            <a:extLst>
              <a:ext uri="{FF2B5EF4-FFF2-40B4-BE49-F238E27FC236}">
                <a16:creationId xmlns:a16="http://schemas.microsoft.com/office/drawing/2014/main" id="{ACA0470E-D8EE-1BD2-DE03-A3FF1DC26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011" y="820547"/>
            <a:ext cx="4112201" cy="2843202"/>
          </a:xfrm>
          <a:prstGeom prst="rect">
            <a:avLst/>
          </a:prstGeom>
        </p:spPr>
      </p:pic>
      <p:sp>
        <p:nvSpPr>
          <p:cNvPr id="199" name="Google Shape;199;p5"/>
          <p:cNvSpPr txBox="1"/>
          <p:nvPr/>
        </p:nvSpPr>
        <p:spPr>
          <a:xfrm>
            <a:off x="7253490" y="128823"/>
            <a:ext cx="128592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00" b="1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  <a:endParaRPr lang="pt-PT" sz="800" dirty="0"/>
          </a:p>
        </p:txBody>
      </p:sp>
      <p:sp>
        <p:nvSpPr>
          <p:cNvPr id="200" name="Google Shape;200;p5"/>
          <p:cNvSpPr txBox="1"/>
          <p:nvPr/>
        </p:nvSpPr>
        <p:spPr>
          <a:xfrm>
            <a:off x="7253489" y="253717"/>
            <a:ext cx="128593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Potsdam Institute for Climate Impact Research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42EB3-D6DE-5CD6-9A4E-47482638B7B1}"/>
              </a:ext>
            </a:extLst>
          </p:cNvPr>
          <p:cNvSpPr txBox="1"/>
          <p:nvPr/>
        </p:nvSpPr>
        <p:spPr>
          <a:xfrm>
            <a:off x="5551252" y="3660609"/>
            <a:ext cx="26357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Main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Land-Biosphere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Forest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Agricultural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Hydrological modelling</a:t>
            </a:r>
          </a:p>
        </p:txBody>
      </p:sp>
      <p:pic>
        <p:nvPicPr>
          <p:cNvPr id="12" name="Picture 11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7258D4F9-73A7-45AD-61A1-62B0127FC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49" y="2221185"/>
            <a:ext cx="4573916" cy="23725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13E745-4216-07DE-0E2A-84DD081C09D3}"/>
              </a:ext>
            </a:extLst>
          </p:cNvPr>
          <p:cNvSpPr txBox="1"/>
          <p:nvPr/>
        </p:nvSpPr>
        <p:spPr>
          <a:xfrm>
            <a:off x="291674" y="995245"/>
            <a:ext cx="4260715" cy="74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can we increase resilience to climate change in different sectors and across scales by managing the global commons within planetary boundaries?</a:t>
            </a:r>
            <a:endParaRPr lang="en-DE" dirty="0"/>
          </a:p>
        </p:txBody>
      </p:sp>
      <p:sp>
        <p:nvSpPr>
          <p:cNvPr id="3" name="Google Shape;196;p5">
            <a:extLst>
              <a:ext uri="{FF2B5EF4-FFF2-40B4-BE49-F238E27FC236}">
                <a16:creationId xmlns:a16="http://schemas.microsoft.com/office/drawing/2014/main" id="{ECB09A81-57BE-AC15-2FE5-41A074DF9FEE}"/>
              </a:ext>
            </a:extLst>
          </p:cNvPr>
          <p:cNvSpPr txBox="1">
            <a:spLocks/>
          </p:cNvSpPr>
          <p:nvPr/>
        </p:nvSpPr>
        <p:spPr>
          <a:xfrm>
            <a:off x="90488" y="189060"/>
            <a:ext cx="7886700" cy="72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165100">
              <a:buFont typeface="Arial"/>
              <a:buNone/>
            </a:pPr>
            <a:r>
              <a:rPr lang="en-US" dirty="0"/>
              <a:t>Potsdam Institute for Climate Impact Research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RD2 – Climate Resilience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Hydroclimatic Risks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E0A713-D6FC-6372-A46E-10B2E1B3C08E}"/>
              </a:ext>
            </a:extLst>
          </p:cNvPr>
          <p:cNvSpPr txBox="1"/>
          <p:nvPr/>
        </p:nvSpPr>
        <p:spPr>
          <a:xfrm>
            <a:off x="291674" y="1869674"/>
            <a:ext cx="3664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Hydroclimatic Risks</a:t>
            </a:r>
            <a:endParaRPr lang="en-DE" b="1" dirty="0"/>
          </a:p>
        </p:txBody>
      </p:sp>
      <p:pic>
        <p:nvPicPr>
          <p:cNvPr id="5" name="Picture 4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86EEC789-503A-D959-2D18-6B31C2199D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>
            <a:off x="395649" y="2221185"/>
            <a:ext cx="4573916" cy="237256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4FCBFC-D909-357F-C90B-9CA31CE09B57}"/>
              </a:ext>
            </a:extLst>
          </p:cNvPr>
          <p:cNvSpPr txBox="1"/>
          <p:nvPr/>
        </p:nvSpPr>
        <p:spPr>
          <a:xfrm>
            <a:off x="502939" y="2499528"/>
            <a:ext cx="44666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human dimensions of climate change in most effected regions?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improve robustness of impact assessments?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possible chances for a regional carbon free development?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achieve regional energy, food and water security under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118458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F86A0884-361D-F0C8-7106-D81DC705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>
            <a:extLst>
              <a:ext uri="{FF2B5EF4-FFF2-40B4-BE49-F238E27FC236}">
                <a16:creationId xmlns:a16="http://schemas.microsoft.com/office/drawing/2014/main" id="{087DE3C2-83F7-97F5-0908-321965F53C46}"/>
              </a:ext>
            </a:extLst>
          </p:cNvPr>
          <p:cNvSpPr txBox="1"/>
          <p:nvPr/>
        </p:nvSpPr>
        <p:spPr>
          <a:xfrm>
            <a:off x="7253490" y="128823"/>
            <a:ext cx="128592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00" b="1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  <a:endParaRPr lang="pt-PT" sz="800" dirty="0"/>
          </a:p>
        </p:txBody>
      </p:sp>
      <p:sp>
        <p:nvSpPr>
          <p:cNvPr id="200" name="Google Shape;200;p5">
            <a:extLst>
              <a:ext uri="{FF2B5EF4-FFF2-40B4-BE49-F238E27FC236}">
                <a16:creationId xmlns:a16="http://schemas.microsoft.com/office/drawing/2014/main" id="{1F58B271-6A6F-F172-862D-65B9D1614BBA}"/>
              </a:ext>
            </a:extLst>
          </p:cNvPr>
          <p:cNvSpPr txBox="1"/>
          <p:nvPr/>
        </p:nvSpPr>
        <p:spPr>
          <a:xfrm>
            <a:off x="7253489" y="253718"/>
            <a:ext cx="1285930" cy="30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Potsdam Institute for Climate Impact Research</a:t>
            </a:r>
          </a:p>
        </p:txBody>
      </p:sp>
      <p:pic>
        <p:nvPicPr>
          <p:cNvPr id="21" name="Picture 20" descr="A globe with a grid and a map&#10;&#10;Description automatically generated">
            <a:extLst>
              <a:ext uri="{FF2B5EF4-FFF2-40B4-BE49-F238E27FC236}">
                <a16:creationId xmlns:a16="http://schemas.microsoft.com/office/drawing/2014/main" id="{8D473E16-620E-6A74-4B38-14A336674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179" y="838940"/>
            <a:ext cx="2281457" cy="1055727"/>
          </a:xfrm>
          <a:prstGeom prst="rect">
            <a:avLst/>
          </a:prstGeom>
        </p:spPr>
      </p:pic>
      <p:pic>
        <p:nvPicPr>
          <p:cNvPr id="2" name="Picture 1" descr="A line of dice and graph&#10;&#10;Description automatically generated">
            <a:extLst>
              <a:ext uri="{FF2B5EF4-FFF2-40B4-BE49-F238E27FC236}">
                <a16:creationId xmlns:a16="http://schemas.microsoft.com/office/drawing/2014/main" id="{CF784A73-70A0-9D85-9277-4D805A761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199" y="3096299"/>
            <a:ext cx="2135148" cy="1276658"/>
          </a:xfrm>
          <a:prstGeom prst="rect">
            <a:avLst/>
          </a:prstGeom>
        </p:spPr>
      </p:pic>
      <p:pic>
        <p:nvPicPr>
          <p:cNvPr id="11" name="Picture 10" descr="An apple with a world map&#10;&#10;Description automatically generated">
            <a:extLst>
              <a:ext uri="{FF2B5EF4-FFF2-40B4-BE49-F238E27FC236}">
                <a16:creationId xmlns:a16="http://schemas.microsoft.com/office/drawing/2014/main" id="{7CCEE94F-A30C-BF86-281A-CED989F23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353" y="2519186"/>
            <a:ext cx="924239" cy="866833"/>
          </a:xfrm>
          <a:prstGeom prst="rect">
            <a:avLst/>
          </a:prstGeom>
        </p:spPr>
      </p:pic>
      <p:sp>
        <p:nvSpPr>
          <p:cNvPr id="5" name="Google Shape;196;p5">
            <a:extLst>
              <a:ext uri="{FF2B5EF4-FFF2-40B4-BE49-F238E27FC236}">
                <a16:creationId xmlns:a16="http://schemas.microsoft.com/office/drawing/2014/main" id="{8CAEDEFB-EB15-783B-C888-E22BA8C21E7F}"/>
              </a:ext>
            </a:extLst>
          </p:cNvPr>
          <p:cNvSpPr txBox="1">
            <a:spLocks/>
          </p:cNvSpPr>
          <p:nvPr/>
        </p:nvSpPr>
        <p:spPr>
          <a:xfrm>
            <a:off x="90488" y="189059"/>
            <a:ext cx="7886700" cy="98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165100">
              <a:buFont typeface="Arial"/>
              <a:buNone/>
            </a:pPr>
            <a:r>
              <a:rPr lang="en-US" dirty="0"/>
              <a:t>Potsdam Institute for Climate Impact Research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RD2 – Climate Resilience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Hydroclimatic Risks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Personal Research Activities</a:t>
            </a:r>
          </a:p>
        </p:txBody>
      </p:sp>
      <p:pic>
        <p:nvPicPr>
          <p:cNvPr id="10" name="Picture 9" descr="A diagram of a process&#10;&#10;Description automatically generated">
            <a:extLst>
              <a:ext uri="{FF2B5EF4-FFF2-40B4-BE49-F238E27FC236}">
                <a16:creationId xmlns:a16="http://schemas.microsoft.com/office/drawing/2014/main" id="{19EC6A5B-CA08-61EA-8804-8F3D6059A3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273" y="2370257"/>
            <a:ext cx="1337986" cy="1896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52149C-9A62-45F3-2FAA-D91E34E130FE}"/>
              </a:ext>
            </a:extLst>
          </p:cNvPr>
          <p:cNvSpPr txBox="1"/>
          <p:nvPr/>
        </p:nvSpPr>
        <p:spPr>
          <a:xfrm>
            <a:off x="219695" y="1358419"/>
            <a:ext cx="3863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Regional climate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weather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AD8C3984-ED15-E2DF-D0E7-F7AE1EE0A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60F9E09D-5361-5466-B0D0-015A9C973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388" y="2088666"/>
            <a:ext cx="3002548" cy="2981825"/>
          </a:xfrm>
          <a:prstGeom prst="rect">
            <a:avLst/>
          </a:prstGeom>
        </p:spPr>
      </p:pic>
      <p:sp>
        <p:nvSpPr>
          <p:cNvPr id="199" name="Google Shape;199;p5">
            <a:extLst>
              <a:ext uri="{FF2B5EF4-FFF2-40B4-BE49-F238E27FC236}">
                <a16:creationId xmlns:a16="http://schemas.microsoft.com/office/drawing/2014/main" id="{512E2621-1B43-077A-E7C4-8F8D2D1DDFEE}"/>
              </a:ext>
            </a:extLst>
          </p:cNvPr>
          <p:cNvSpPr txBox="1"/>
          <p:nvPr/>
        </p:nvSpPr>
        <p:spPr>
          <a:xfrm>
            <a:off x="7253490" y="128823"/>
            <a:ext cx="128592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00" b="1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  <a:endParaRPr lang="pt-PT" sz="800" dirty="0"/>
          </a:p>
        </p:txBody>
      </p:sp>
      <p:sp>
        <p:nvSpPr>
          <p:cNvPr id="200" name="Google Shape;200;p5">
            <a:extLst>
              <a:ext uri="{FF2B5EF4-FFF2-40B4-BE49-F238E27FC236}">
                <a16:creationId xmlns:a16="http://schemas.microsoft.com/office/drawing/2014/main" id="{B5221AB4-E1A8-7782-9711-2C30735C51D2}"/>
              </a:ext>
            </a:extLst>
          </p:cNvPr>
          <p:cNvSpPr txBox="1"/>
          <p:nvPr/>
        </p:nvSpPr>
        <p:spPr>
          <a:xfrm>
            <a:off x="7253489" y="253718"/>
            <a:ext cx="1285930" cy="30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Potsdam Institute for Climate Impact Research</a:t>
            </a:r>
          </a:p>
        </p:txBody>
      </p:sp>
      <p:pic>
        <p:nvPicPr>
          <p:cNvPr id="21" name="Picture 20" descr="A globe with a grid and a map&#10;&#10;Description automatically generated">
            <a:extLst>
              <a:ext uri="{FF2B5EF4-FFF2-40B4-BE49-F238E27FC236}">
                <a16:creationId xmlns:a16="http://schemas.microsoft.com/office/drawing/2014/main" id="{BB34BF13-964C-D2B3-3B10-8C9E58E2D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179" y="838940"/>
            <a:ext cx="2281457" cy="1055727"/>
          </a:xfrm>
          <a:prstGeom prst="rect">
            <a:avLst/>
          </a:prstGeom>
        </p:spPr>
      </p:pic>
      <p:sp>
        <p:nvSpPr>
          <p:cNvPr id="5" name="Google Shape;196;p5">
            <a:extLst>
              <a:ext uri="{FF2B5EF4-FFF2-40B4-BE49-F238E27FC236}">
                <a16:creationId xmlns:a16="http://schemas.microsoft.com/office/drawing/2014/main" id="{4CE1AC17-CA56-129E-C818-9E25BFF05354}"/>
              </a:ext>
            </a:extLst>
          </p:cNvPr>
          <p:cNvSpPr txBox="1">
            <a:spLocks/>
          </p:cNvSpPr>
          <p:nvPr/>
        </p:nvSpPr>
        <p:spPr>
          <a:xfrm>
            <a:off x="90488" y="189059"/>
            <a:ext cx="7886700" cy="98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165100">
              <a:buFont typeface="Arial"/>
              <a:buNone/>
            </a:pPr>
            <a:r>
              <a:rPr lang="en-US" dirty="0"/>
              <a:t>Potsdam Institute for Climate Impact Research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RD2 – Climate Resilience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Hydroclimatic Risks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Personal Research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9CA1A-8341-FA62-2D95-359F8F221A09}"/>
              </a:ext>
            </a:extLst>
          </p:cNvPr>
          <p:cNvSpPr txBox="1"/>
          <p:nvPr/>
        </p:nvSpPr>
        <p:spPr>
          <a:xfrm>
            <a:off x="219695" y="1358419"/>
            <a:ext cx="38639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Regional climate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weather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60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2744F28D-C4ED-9B58-5E2B-CDA84A29B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screenshot of a map&#10;&#10;Description automatically generated">
            <a:extLst>
              <a:ext uri="{FF2B5EF4-FFF2-40B4-BE49-F238E27FC236}">
                <a16:creationId xmlns:a16="http://schemas.microsoft.com/office/drawing/2014/main" id="{15140755-BB2D-DE9F-5863-247A0C6C9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551" y="2103180"/>
            <a:ext cx="3863900" cy="2901201"/>
          </a:xfrm>
          <a:prstGeom prst="rect">
            <a:avLst/>
          </a:prstGeom>
        </p:spPr>
      </p:pic>
      <p:sp>
        <p:nvSpPr>
          <p:cNvPr id="199" name="Google Shape;199;p5">
            <a:extLst>
              <a:ext uri="{FF2B5EF4-FFF2-40B4-BE49-F238E27FC236}">
                <a16:creationId xmlns:a16="http://schemas.microsoft.com/office/drawing/2014/main" id="{213825EA-F500-0982-CA51-34F26AA97D75}"/>
              </a:ext>
            </a:extLst>
          </p:cNvPr>
          <p:cNvSpPr txBox="1"/>
          <p:nvPr/>
        </p:nvSpPr>
        <p:spPr>
          <a:xfrm>
            <a:off x="7253490" y="128823"/>
            <a:ext cx="128592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00" b="1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  <a:endParaRPr lang="pt-PT" sz="800" dirty="0"/>
          </a:p>
        </p:txBody>
      </p:sp>
      <p:sp>
        <p:nvSpPr>
          <p:cNvPr id="200" name="Google Shape;200;p5">
            <a:extLst>
              <a:ext uri="{FF2B5EF4-FFF2-40B4-BE49-F238E27FC236}">
                <a16:creationId xmlns:a16="http://schemas.microsoft.com/office/drawing/2014/main" id="{EB3CAA7C-D2DF-F524-A2DC-5EAF9AD2FF3E}"/>
              </a:ext>
            </a:extLst>
          </p:cNvPr>
          <p:cNvSpPr txBox="1"/>
          <p:nvPr/>
        </p:nvSpPr>
        <p:spPr>
          <a:xfrm>
            <a:off x="7253489" y="253718"/>
            <a:ext cx="1285930" cy="30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Potsdam Institute for Climate Impact Research</a:t>
            </a:r>
          </a:p>
        </p:txBody>
      </p:sp>
      <p:pic>
        <p:nvPicPr>
          <p:cNvPr id="21" name="Picture 20" descr="A globe with a grid and a map&#10;&#10;Description automatically generated">
            <a:extLst>
              <a:ext uri="{FF2B5EF4-FFF2-40B4-BE49-F238E27FC236}">
                <a16:creationId xmlns:a16="http://schemas.microsoft.com/office/drawing/2014/main" id="{ED800FA8-D443-30B8-D794-410E59CC7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179" y="838940"/>
            <a:ext cx="2281457" cy="1055727"/>
          </a:xfrm>
          <a:prstGeom prst="rect">
            <a:avLst/>
          </a:prstGeom>
        </p:spPr>
      </p:pic>
      <p:sp>
        <p:nvSpPr>
          <p:cNvPr id="5" name="Google Shape;196;p5">
            <a:extLst>
              <a:ext uri="{FF2B5EF4-FFF2-40B4-BE49-F238E27FC236}">
                <a16:creationId xmlns:a16="http://schemas.microsoft.com/office/drawing/2014/main" id="{F2AFA91C-2ACC-06AE-1431-81A7CE3BEE4D}"/>
              </a:ext>
            </a:extLst>
          </p:cNvPr>
          <p:cNvSpPr txBox="1">
            <a:spLocks/>
          </p:cNvSpPr>
          <p:nvPr/>
        </p:nvSpPr>
        <p:spPr>
          <a:xfrm>
            <a:off x="90488" y="189059"/>
            <a:ext cx="7886700" cy="98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165100">
              <a:buFont typeface="Arial"/>
              <a:buNone/>
            </a:pPr>
            <a:r>
              <a:rPr lang="en-US" dirty="0"/>
              <a:t>Potsdam Institute for Climate Impact Research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RD2 – Climate Resilience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Hydroclimatic Risks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Personal Research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9BF083-12CE-EBC2-BCD3-D6BB44FDDB44}"/>
              </a:ext>
            </a:extLst>
          </p:cNvPr>
          <p:cNvSpPr txBox="1"/>
          <p:nvPr/>
        </p:nvSpPr>
        <p:spPr>
          <a:xfrm>
            <a:off x="219695" y="1358419"/>
            <a:ext cx="3863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Regional climate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weather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Hydroclimatic extremes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31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136632FD-97AC-B720-0629-EFE6CB013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map&#10;&#10;Description automatically generated">
            <a:extLst>
              <a:ext uri="{FF2B5EF4-FFF2-40B4-BE49-F238E27FC236}">
                <a16:creationId xmlns:a16="http://schemas.microsoft.com/office/drawing/2014/main" id="{AA4F3905-300F-AE31-098C-5B18F6E6C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" t="1084" r="442" b="6"/>
          <a:stretch/>
        </p:blipFill>
        <p:spPr>
          <a:xfrm>
            <a:off x="3662562" y="2080902"/>
            <a:ext cx="4644000" cy="2916000"/>
          </a:xfrm>
          <a:prstGeom prst="rect">
            <a:avLst/>
          </a:prstGeom>
        </p:spPr>
      </p:pic>
      <p:pic>
        <p:nvPicPr>
          <p:cNvPr id="14" name="Picture 13" descr="A screenshot of a map&#10;&#10;Description automatically generated">
            <a:extLst>
              <a:ext uri="{FF2B5EF4-FFF2-40B4-BE49-F238E27FC236}">
                <a16:creationId xmlns:a16="http://schemas.microsoft.com/office/drawing/2014/main" id="{F95074FB-8EDA-E641-C7E4-E49F10AF3F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" t="1939" r="158" b="-247"/>
          <a:stretch/>
        </p:blipFill>
        <p:spPr>
          <a:xfrm>
            <a:off x="3662563" y="2082197"/>
            <a:ext cx="4684160" cy="2941200"/>
          </a:xfrm>
          <a:prstGeom prst="rect">
            <a:avLst/>
          </a:prstGeom>
        </p:spPr>
      </p:pic>
      <p:sp>
        <p:nvSpPr>
          <p:cNvPr id="199" name="Google Shape;199;p5">
            <a:extLst>
              <a:ext uri="{FF2B5EF4-FFF2-40B4-BE49-F238E27FC236}">
                <a16:creationId xmlns:a16="http://schemas.microsoft.com/office/drawing/2014/main" id="{C34AF791-487E-2716-892A-E606E7D23070}"/>
              </a:ext>
            </a:extLst>
          </p:cNvPr>
          <p:cNvSpPr txBox="1"/>
          <p:nvPr/>
        </p:nvSpPr>
        <p:spPr>
          <a:xfrm>
            <a:off x="7253490" y="128823"/>
            <a:ext cx="128592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00" b="1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  <a:endParaRPr lang="pt-PT" sz="800" dirty="0"/>
          </a:p>
        </p:txBody>
      </p:sp>
      <p:sp>
        <p:nvSpPr>
          <p:cNvPr id="200" name="Google Shape;200;p5">
            <a:extLst>
              <a:ext uri="{FF2B5EF4-FFF2-40B4-BE49-F238E27FC236}">
                <a16:creationId xmlns:a16="http://schemas.microsoft.com/office/drawing/2014/main" id="{2DDF776B-BFF2-52F1-7F77-86330BA86876}"/>
              </a:ext>
            </a:extLst>
          </p:cNvPr>
          <p:cNvSpPr txBox="1"/>
          <p:nvPr/>
        </p:nvSpPr>
        <p:spPr>
          <a:xfrm>
            <a:off x="7253489" y="253718"/>
            <a:ext cx="1285930" cy="30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Potsdam Institute for Climate Impact Research</a:t>
            </a:r>
          </a:p>
        </p:txBody>
      </p:sp>
      <p:pic>
        <p:nvPicPr>
          <p:cNvPr id="21" name="Picture 20" descr="A globe with a grid and a map&#10;&#10;Description automatically generated">
            <a:extLst>
              <a:ext uri="{FF2B5EF4-FFF2-40B4-BE49-F238E27FC236}">
                <a16:creationId xmlns:a16="http://schemas.microsoft.com/office/drawing/2014/main" id="{C2CDB7FD-9EA5-534D-6BBA-A5E3936B6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179" y="838940"/>
            <a:ext cx="2281457" cy="1055727"/>
          </a:xfrm>
          <a:prstGeom prst="rect">
            <a:avLst/>
          </a:prstGeom>
        </p:spPr>
      </p:pic>
      <p:sp>
        <p:nvSpPr>
          <p:cNvPr id="5" name="Google Shape;196;p5">
            <a:extLst>
              <a:ext uri="{FF2B5EF4-FFF2-40B4-BE49-F238E27FC236}">
                <a16:creationId xmlns:a16="http://schemas.microsoft.com/office/drawing/2014/main" id="{06E68828-4223-3909-CCC6-9D0533BFFB17}"/>
              </a:ext>
            </a:extLst>
          </p:cNvPr>
          <p:cNvSpPr txBox="1">
            <a:spLocks/>
          </p:cNvSpPr>
          <p:nvPr/>
        </p:nvSpPr>
        <p:spPr>
          <a:xfrm>
            <a:off x="90488" y="189059"/>
            <a:ext cx="7886700" cy="98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165100">
              <a:buFont typeface="Arial"/>
              <a:buNone/>
            </a:pPr>
            <a:r>
              <a:rPr lang="en-US" dirty="0"/>
              <a:t>Potsdam Institute for Climate Impact Research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RD2 – Climate Resilience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Hydroclimatic Risks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Personal Research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021F7B-FEC2-34A8-AD6C-86028B58F598}"/>
              </a:ext>
            </a:extLst>
          </p:cNvPr>
          <p:cNvSpPr txBox="1"/>
          <p:nvPr/>
        </p:nvSpPr>
        <p:spPr>
          <a:xfrm>
            <a:off x="219695" y="1358419"/>
            <a:ext cx="3863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Regional climate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weather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Hydroclimatic extremes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0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5EAE9DCF-2631-6810-EB1C-32F6A1425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A8FE121-2607-0F06-535C-0275C69BE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373" y="2208059"/>
            <a:ext cx="1028107" cy="1153808"/>
          </a:xfrm>
          <a:prstGeom prst="rect">
            <a:avLst/>
          </a:prstGeom>
        </p:spPr>
      </p:pic>
      <p:pic>
        <p:nvPicPr>
          <p:cNvPr id="28" name="Picture 27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70E1F4D4-7008-758E-247D-B8640DA50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754" y="3708896"/>
            <a:ext cx="948078" cy="1153808"/>
          </a:xfrm>
          <a:prstGeom prst="rect">
            <a:avLst/>
          </a:prstGeom>
        </p:spPr>
      </p:pic>
      <p:pic>
        <p:nvPicPr>
          <p:cNvPr id="29" name="Picture 28" descr="A bunch of grapes growing on a vine&#10;&#10;Description automatically generated with medium confidence">
            <a:extLst>
              <a:ext uri="{FF2B5EF4-FFF2-40B4-BE49-F238E27FC236}">
                <a16:creationId xmlns:a16="http://schemas.microsoft.com/office/drawing/2014/main" id="{06030F87-8B81-6690-34CC-DD9FDF9A2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112" y="3653802"/>
            <a:ext cx="1113393" cy="1153808"/>
          </a:xfrm>
          <a:prstGeom prst="rect">
            <a:avLst/>
          </a:prstGeom>
        </p:spPr>
      </p:pic>
      <p:pic>
        <p:nvPicPr>
          <p:cNvPr id="30" name="Picture 29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9DB8C83A-F693-0508-52C3-B00623D62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785" y="3653802"/>
            <a:ext cx="1260567" cy="11538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ACCCFB8-423F-44D4-AE09-E691D79554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061648" y="2194371"/>
            <a:ext cx="2567299" cy="1357333"/>
          </a:xfrm>
          <a:prstGeom prst="rect">
            <a:avLst/>
          </a:prstGeom>
        </p:spPr>
      </p:pic>
      <p:sp>
        <p:nvSpPr>
          <p:cNvPr id="199" name="Google Shape;199;p5">
            <a:extLst>
              <a:ext uri="{FF2B5EF4-FFF2-40B4-BE49-F238E27FC236}">
                <a16:creationId xmlns:a16="http://schemas.microsoft.com/office/drawing/2014/main" id="{0E689934-3CFD-F522-BA94-4B542A9B99FE}"/>
              </a:ext>
            </a:extLst>
          </p:cNvPr>
          <p:cNvSpPr txBox="1"/>
          <p:nvPr/>
        </p:nvSpPr>
        <p:spPr>
          <a:xfrm>
            <a:off x="7253490" y="128823"/>
            <a:ext cx="128592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00" b="1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  <a:endParaRPr lang="pt-PT" sz="800" dirty="0"/>
          </a:p>
        </p:txBody>
      </p:sp>
      <p:sp>
        <p:nvSpPr>
          <p:cNvPr id="200" name="Google Shape;200;p5">
            <a:extLst>
              <a:ext uri="{FF2B5EF4-FFF2-40B4-BE49-F238E27FC236}">
                <a16:creationId xmlns:a16="http://schemas.microsoft.com/office/drawing/2014/main" id="{CFB43F4B-D7E4-27F8-9FAD-844D4DDA5DEE}"/>
              </a:ext>
            </a:extLst>
          </p:cNvPr>
          <p:cNvSpPr txBox="1"/>
          <p:nvPr/>
        </p:nvSpPr>
        <p:spPr>
          <a:xfrm>
            <a:off x="7253489" y="253718"/>
            <a:ext cx="1285930" cy="30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Potsdam Institute for Climate Impact Research</a:t>
            </a:r>
          </a:p>
        </p:txBody>
      </p:sp>
      <p:pic>
        <p:nvPicPr>
          <p:cNvPr id="21" name="!! gcm-rcm" descr="A globe with a grid and a map&#10;&#10;Description automatically generated">
            <a:extLst>
              <a:ext uri="{FF2B5EF4-FFF2-40B4-BE49-F238E27FC236}">
                <a16:creationId xmlns:a16="http://schemas.microsoft.com/office/drawing/2014/main" id="{800EE0D1-A0F5-DFDE-537A-2CCC04822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179" y="838940"/>
            <a:ext cx="2281457" cy="1055727"/>
          </a:xfrm>
          <a:prstGeom prst="rect">
            <a:avLst/>
          </a:prstGeom>
        </p:spPr>
      </p:pic>
      <p:sp>
        <p:nvSpPr>
          <p:cNvPr id="5" name="Google Shape;196;p5">
            <a:extLst>
              <a:ext uri="{FF2B5EF4-FFF2-40B4-BE49-F238E27FC236}">
                <a16:creationId xmlns:a16="http://schemas.microsoft.com/office/drawing/2014/main" id="{101938C9-7094-AB28-2E2D-6220F68EA31D}"/>
              </a:ext>
            </a:extLst>
          </p:cNvPr>
          <p:cNvSpPr txBox="1">
            <a:spLocks/>
          </p:cNvSpPr>
          <p:nvPr/>
        </p:nvSpPr>
        <p:spPr>
          <a:xfrm>
            <a:off x="90488" y="189059"/>
            <a:ext cx="7886700" cy="98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165100">
              <a:buFont typeface="Arial"/>
              <a:buNone/>
            </a:pPr>
            <a:r>
              <a:rPr lang="en-US" dirty="0"/>
              <a:t>Potsdam Institute for Climate Impact Research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RD2 – Climate Resilience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Hydroclimatic Risks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Personal Research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E1F89-244F-04D4-3823-1C74D9E537F4}"/>
              </a:ext>
            </a:extLst>
          </p:cNvPr>
          <p:cNvSpPr txBox="1"/>
          <p:nvPr/>
        </p:nvSpPr>
        <p:spPr>
          <a:xfrm>
            <a:off x="219695" y="1358419"/>
            <a:ext cx="3863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Regional climate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weather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Vine phenology modelling</a:t>
            </a:r>
          </a:p>
          <a:p>
            <a:endParaRPr lang="en-US" b="1" dirty="0"/>
          </a:p>
          <a:p>
            <a:r>
              <a:rPr lang="en-US" b="1" dirty="0"/>
              <a:t>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Hydroclimatic extremes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69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FE2641C4-393F-B4AB-87DA-AAAFB19B7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!! gcm-rcm" descr="A diagram of a map and a diagram of a map&#10;&#10;Description automatically generated">
            <a:extLst>
              <a:ext uri="{FF2B5EF4-FFF2-40B4-BE49-F238E27FC236}">
                <a16:creationId xmlns:a16="http://schemas.microsoft.com/office/drawing/2014/main" id="{671A243F-ED18-ACEA-8D12-953C81B8D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20" y="843388"/>
            <a:ext cx="5088711" cy="1054595"/>
          </a:xfrm>
          <a:prstGeom prst="rect">
            <a:avLst/>
          </a:prstGeom>
        </p:spPr>
      </p:pic>
      <p:pic>
        <p:nvPicPr>
          <p:cNvPr id="19" name="Picture 18" descr="A group of cows with milk bottles&#10;&#10;Description automatically generated">
            <a:extLst>
              <a:ext uri="{FF2B5EF4-FFF2-40B4-BE49-F238E27FC236}">
                <a16:creationId xmlns:a16="http://schemas.microsoft.com/office/drawing/2014/main" id="{F3B035F3-A863-A625-D649-A51836F0A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907" y="1949417"/>
            <a:ext cx="2868300" cy="2875306"/>
          </a:xfrm>
          <a:prstGeom prst="rect">
            <a:avLst/>
          </a:prstGeom>
        </p:spPr>
      </p:pic>
      <p:sp>
        <p:nvSpPr>
          <p:cNvPr id="199" name="Google Shape;199;p5">
            <a:extLst>
              <a:ext uri="{FF2B5EF4-FFF2-40B4-BE49-F238E27FC236}">
                <a16:creationId xmlns:a16="http://schemas.microsoft.com/office/drawing/2014/main" id="{9E004EF8-2BE6-3010-4BCE-A5D18CCBF182}"/>
              </a:ext>
            </a:extLst>
          </p:cNvPr>
          <p:cNvSpPr txBox="1"/>
          <p:nvPr/>
        </p:nvSpPr>
        <p:spPr>
          <a:xfrm>
            <a:off x="7253490" y="128823"/>
            <a:ext cx="128592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700" b="1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Research Activities</a:t>
            </a:r>
            <a:endParaRPr lang="pt-PT" sz="800" dirty="0"/>
          </a:p>
        </p:txBody>
      </p:sp>
      <p:sp>
        <p:nvSpPr>
          <p:cNvPr id="200" name="Google Shape;200;p5">
            <a:extLst>
              <a:ext uri="{FF2B5EF4-FFF2-40B4-BE49-F238E27FC236}">
                <a16:creationId xmlns:a16="http://schemas.microsoft.com/office/drawing/2014/main" id="{E27EF992-6E78-762D-03F5-5654CD4D4C8B}"/>
              </a:ext>
            </a:extLst>
          </p:cNvPr>
          <p:cNvSpPr txBox="1"/>
          <p:nvPr/>
        </p:nvSpPr>
        <p:spPr>
          <a:xfrm>
            <a:off x="7253489" y="253718"/>
            <a:ext cx="1285930" cy="30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 dirty="0">
                <a:solidFill>
                  <a:srgbClr val="C2557F"/>
                </a:solidFill>
                <a:latin typeface="Arial"/>
                <a:ea typeface="Arial"/>
                <a:cs typeface="Arial"/>
                <a:sym typeface="Arial"/>
              </a:rPr>
              <a:t>Potsdam Institute for Climate Impact Research</a:t>
            </a:r>
          </a:p>
        </p:txBody>
      </p:sp>
      <p:sp>
        <p:nvSpPr>
          <p:cNvPr id="5" name="Google Shape;196;p5">
            <a:extLst>
              <a:ext uri="{FF2B5EF4-FFF2-40B4-BE49-F238E27FC236}">
                <a16:creationId xmlns:a16="http://schemas.microsoft.com/office/drawing/2014/main" id="{A490020C-ABB0-322B-3955-8221BDB1921E}"/>
              </a:ext>
            </a:extLst>
          </p:cNvPr>
          <p:cNvSpPr txBox="1">
            <a:spLocks/>
          </p:cNvSpPr>
          <p:nvPr/>
        </p:nvSpPr>
        <p:spPr>
          <a:xfrm>
            <a:off x="90488" y="189059"/>
            <a:ext cx="7886700" cy="98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6700" indent="-165100">
              <a:buFont typeface="Arial"/>
              <a:buNone/>
            </a:pPr>
            <a:r>
              <a:rPr lang="en-US" dirty="0"/>
              <a:t>Potsdam Institute for Climate Impact Research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RD2 – Climate Resilience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Hydroclimatic Risks</a:t>
            </a:r>
          </a:p>
          <a:p>
            <a:pPr marL="266700" indent="-165100">
              <a:buFont typeface="Arial"/>
              <a:buNone/>
            </a:pPr>
            <a:r>
              <a:rPr lang="en-US" dirty="0"/>
              <a:t>Personal Research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4F16F-6D19-C596-18F0-D0B59C0175C4}"/>
              </a:ext>
            </a:extLst>
          </p:cNvPr>
          <p:cNvSpPr txBox="1"/>
          <p:nvPr/>
        </p:nvSpPr>
        <p:spPr>
          <a:xfrm>
            <a:off x="219695" y="1358419"/>
            <a:ext cx="38639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Regional climate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weather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Vine phenology modelling</a:t>
            </a:r>
          </a:p>
          <a:p>
            <a:endParaRPr lang="en-US" b="1" dirty="0"/>
          </a:p>
          <a:p>
            <a:r>
              <a:rPr lang="en-US" b="1" dirty="0"/>
              <a:t>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Bias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Temporal </a:t>
            </a:r>
            <a:r>
              <a:rPr lang="en-US" dirty="0" err="1"/>
              <a:t>upsampling</a:t>
            </a:r>
            <a:endParaRPr lang="en-US" dirty="0"/>
          </a:p>
          <a:p>
            <a:r>
              <a:rPr lang="en-US" b="1" dirty="0"/>
              <a:t>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Hydroclimatic extremes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Impact of climate change on animal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MONTEVITIS">
      <a:dk1>
        <a:srgbClr val="5E223A"/>
      </a:dk1>
      <a:lt1>
        <a:srgbClr val="FFFFFF"/>
      </a:lt1>
      <a:dk2>
        <a:srgbClr val="4F082D"/>
      </a:dk2>
      <a:lt2>
        <a:srgbClr val="FFFFFF"/>
      </a:lt2>
      <a:accent1>
        <a:srgbClr val="5E223A"/>
      </a:accent1>
      <a:accent2>
        <a:srgbClr val="4F082D"/>
      </a:accent2>
      <a:accent3>
        <a:srgbClr val="43A44C"/>
      </a:accent3>
      <a:accent4>
        <a:srgbClr val="8DC63F"/>
      </a:accent4>
      <a:accent5>
        <a:srgbClr val="7DCB5E"/>
      </a:accent5>
      <a:accent6>
        <a:srgbClr val="37853E"/>
      </a:accent6>
      <a:hlink>
        <a:srgbClr val="002D89"/>
      </a:hlink>
      <a:folHlink>
        <a:srgbClr val="2992F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vitis - presenation template - final.pptx" id="{97F6AD6C-A5D0-4470-9AEE-49E75EC3742B}" vid="{4DAC6EB8-6EA0-4A8D-84CE-D05388811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Montevitis - presenation template - final</Template>
  <TotalTime>979</TotalTime>
  <Words>585</Words>
  <Application>Microsoft Office PowerPoint</Application>
  <PresentationFormat>On-screen Show (16:9)</PresentationFormat>
  <Paragraphs>186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Lato Light</vt:lpstr>
      <vt:lpstr>Source Sans Pro Light</vt:lpstr>
      <vt:lpstr>Calibri</vt:lpstr>
      <vt:lpstr>Arial</vt:lpstr>
      <vt:lpstr>Josefin Slab</vt:lpstr>
      <vt:lpstr>1_Office Theme</vt:lpstr>
      <vt:lpstr>PowerPoint Presentation</vt:lpstr>
      <vt:lpstr>Potsdam Institute for Climate Impact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 Menz</dc:creator>
  <cp:lastModifiedBy>Christoph Menz</cp:lastModifiedBy>
  <cp:revision>54</cp:revision>
  <dcterms:created xsi:type="dcterms:W3CDTF">2024-01-25T14:13:48Z</dcterms:created>
  <dcterms:modified xsi:type="dcterms:W3CDTF">2024-02-07T23:40:17Z</dcterms:modified>
</cp:coreProperties>
</file>