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  <p:sldMasterId id="2147483902" r:id="rId2"/>
    <p:sldMasterId id="2147484018" r:id="rId3"/>
    <p:sldMasterId id="2147484032" r:id="rId4"/>
  </p:sldMasterIdLst>
  <p:notesMasterIdLst>
    <p:notesMasterId r:id="rId40"/>
  </p:notesMasterIdLst>
  <p:handoutMasterIdLst>
    <p:handoutMasterId r:id="rId41"/>
  </p:handoutMasterIdLst>
  <p:sldIdLst>
    <p:sldId id="256" r:id="rId5"/>
    <p:sldId id="363" r:id="rId6"/>
    <p:sldId id="257" r:id="rId7"/>
    <p:sldId id="562" r:id="rId8"/>
    <p:sldId id="609" r:id="rId9"/>
    <p:sldId id="608" r:id="rId10"/>
    <p:sldId id="261" r:id="rId11"/>
    <p:sldId id="269" r:id="rId12"/>
    <p:sldId id="610" r:id="rId13"/>
    <p:sldId id="602" r:id="rId14"/>
    <p:sldId id="270" r:id="rId15"/>
    <p:sldId id="784" r:id="rId16"/>
    <p:sldId id="785" r:id="rId17"/>
    <p:sldId id="1638" r:id="rId18"/>
    <p:sldId id="601" r:id="rId19"/>
    <p:sldId id="275" r:id="rId20"/>
    <p:sldId id="713" r:id="rId21"/>
    <p:sldId id="278" r:id="rId22"/>
    <p:sldId id="790" r:id="rId23"/>
    <p:sldId id="718" r:id="rId24"/>
    <p:sldId id="603" r:id="rId25"/>
    <p:sldId id="592" r:id="rId26"/>
    <p:sldId id="787" r:id="rId27"/>
    <p:sldId id="711" r:id="rId28"/>
    <p:sldId id="789" r:id="rId29"/>
    <p:sldId id="616" r:id="rId30"/>
    <p:sldId id="429" r:id="rId31"/>
    <p:sldId id="595" r:id="rId32"/>
    <p:sldId id="447" r:id="rId33"/>
    <p:sldId id="791" r:id="rId34"/>
    <p:sldId id="792" r:id="rId35"/>
    <p:sldId id="607" r:id="rId36"/>
    <p:sldId id="569" r:id="rId37"/>
    <p:sldId id="793" r:id="rId38"/>
    <p:sldId id="788" r:id="rId39"/>
  </p:sldIdLst>
  <p:sldSz cx="9144000" cy="5143500" type="screen16x9"/>
  <p:notesSz cx="6794500" cy="99298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1pPr>
    <a:lvl2pPr marL="457154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2pPr>
    <a:lvl3pPr marL="91431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3pPr>
    <a:lvl4pPr marL="1371464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4pPr>
    <a:lvl5pPr marL="1828619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5pPr>
    <a:lvl6pPr marL="2285772" algn="l" defTabSz="91431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6pPr>
    <a:lvl7pPr marL="2742926" algn="l" defTabSz="91431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7pPr>
    <a:lvl8pPr marL="3200080" algn="l" defTabSz="91431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8pPr>
    <a:lvl9pPr marL="3657235" algn="l" defTabSz="91431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0">
          <p15:clr>
            <a:srgbClr val="A4A3A4"/>
          </p15:clr>
        </p15:guide>
        <p15:guide id="2" orient="horz" pos="3552">
          <p15:clr>
            <a:srgbClr val="A4A3A4"/>
          </p15:clr>
        </p15:guide>
        <p15:guide id="3" orient="horz" pos="1529" userDrawn="1">
          <p15:clr>
            <a:srgbClr val="A4A3A4"/>
          </p15:clr>
        </p15:guide>
        <p15:guide id="4" pos="144">
          <p15:clr>
            <a:srgbClr val="A4A3A4"/>
          </p15:clr>
        </p15:guide>
        <p15:guide id="5" pos="2112">
          <p15:clr>
            <a:srgbClr val="A4A3A4"/>
          </p15:clr>
        </p15:guide>
        <p15:guide id="6" pos="5616">
          <p15:clr>
            <a:srgbClr val="A4A3A4"/>
          </p15:clr>
        </p15:guide>
        <p15:guide id="7" orient="horz" pos="2164">
          <p15:clr>
            <a:srgbClr val="A4A3A4"/>
          </p15:clr>
        </p15:guide>
        <p15:guide id="8" orient="horz" pos="2663" userDrawn="1">
          <p15:clr>
            <a:srgbClr val="A4A3A4"/>
          </p15:clr>
        </p15:guide>
        <p15:guide id="9" orient="horz" pos="1711">
          <p15:clr>
            <a:srgbClr val="A4A3A4"/>
          </p15:clr>
        </p15:guide>
        <p15:guide id="10" pos="29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50"/>
    <a:srgbClr val="FF6600"/>
    <a:srgbClr val="01C3FF"/>
    <a:srgbClr val="E8B218"/>
    <a:srgbClr val="FF9933"/>
    <a:srgbClr val="646464"/>
    <a:srgbClr val="8C8C82"/>
    <a:srgbClr val="8C8C80"/>
    <a:srgbClr val="B4B4B4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79" autoAdjust="0"/>
    <p:restoredTop sz="94669" autoAdjust="0"/>
  </p:normalViewPr>
  <p:slideViewPr>
    <p:cSldViewPr>
      <p:cViewPr varScale="1">
        <p:scale>
          <a:sx n="138" d="100"/>
          <a:sy n="138" d="100"/>
        </p:scale>
        <p:origin x="414" y="120"/>
      </p:cViewPr>
      <p:guideLst>
        <p:guide orient="horz" pos="240"/>
        <p:guide orient="horz" pos="3552"/>
        <p:guide orient="horz" pos="1529"/>
        <p:guide pos="144"/>
        <p:guide pos="2112"/>
        <p:guide pos="5616"/>
        <p:guide orient="horz" pos="2164"/>
        <p:guide orient="horz" pos="2663"/>
        <p:guide orient="horz" pos="1711"/>
        <p:guide pos="2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7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4497" cy="496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99" tIns="46099" rIns="92199" bIns="4609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4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398" y="0"/>
            <a:ext cx="2944497" cy="496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99" tIns="46099" rIns="92199" bIns="4609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pitchFamily="4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31406"/>
            <a:ext cx="2944497" cy="496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99" tIns="46099" rIns="92199" bIns="4609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4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398" y="9431406"/>
            <a:ext cx="2944497" cy="496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99" tIns="46099" rIns="92199" bIns="4609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pitchFamily="48" charset="-128"/>
              </a:defRPr>
            </a:lvl1pPr>
          </a:lstStyle>
          <a:p>
            <a:pPr>
              <a:defRPr/>
            </a:pPr>
            <a:fld id="{27191937-275C-456F-BB73-EAB1824D11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412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4497" cy="496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199" tIns="46099" rIns="92199" bIns="4609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48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003" y="0"/>
            <a:ext cx="2944497" cy="496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199" tIns="46099" rIns="92199" bIns="4609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pitchFamily="48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313" y="744538"/>
            <a:ext cx="66198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5505" y="4717301"/>
            <a:ext cx="4983490" cy="446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199" tIns="46099" rIns="92199" bIns="460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3003"/>
            <a:ext cx="2944497" cy="496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199" tIns="46099" rIns="92199" bIns="4609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48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003" y="9433003"/>
            <a:ext cx="2944497" cy="496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199" tIns="46099" rIns="92199" bIns="4609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pitchFamily="48" charset="-128"/>
              </a:defRPr>
            </a:lvl1pPr>
          </a:lstStyle>
          <a:p>
            <a:pPr>
              <a:defRPr/>
            </a:pPr>
            <a:fld id="{C49FB531-A37C-44EB-BDA4-C873C2E9BDD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96469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48" charset="-128"/>
        <a:cs typeface="+mn-cs"/>
      </a:defRPr>
    </a:lvl1pPr>
    <a:lvl2pPr marL="4571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48" charset="-128"/>
        <a:cs typeface="+mn-cs"/>
      </a:defRPr>
    </a:lvl2pPr>
    <a:lvl3pPr marL="91431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48" charset="-128"/>
        <a:cs typeface="+mn-cs"/>
      </a:defRPr>
    </a:lvl3pPr>
    <a:lvl4pPr marL="137146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48" charset="-128"/>
        <a:cs typeface="+mn-cs"/>
      </a:defRPr>
    </a:lvl4pPr>
    <a:lvl5pPr marL="182861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48" charset="-128"/>
        <a:cs typeface="+mn-cs"/>
      </a:defRPr>
    </a:lvl5pPr>
    <a:lvl6pPr marL="2285772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41586-021-03503-5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coded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equations</a:t>
            </a:r>
            <a:r>
              <a:rPr lang="de-DE" dirty="0"/>
              <a:t> </a:t>
            </a:r>
            <a:r>
              <a:rPr lang="de-DE" dirty="0" err="1"/>
              <a:t>provided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literature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module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calculate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WBGT. Here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Nouna</a:t>
            </a:r>
            <a:r>
              <a:rPr lang="de-DE" dirty="0"/>
              <a:t> and Kisumu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AB8DB-A836-4DC5-9C9D-255F9CB2450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837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1200" dirty="0">
              <a:latin typeface="Work Sans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Work Sans"/>
                <a:ea typeface="Roboto" panose="02000000000000000000" pitchFamily="2" charset="0"/>
              </a:rPr>
              <a:t>Water is inextricably intertwined with development challenges of the region;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Work Sans"/>
                <a:ea typeface="Roboto" panose="02000000000000000000" pitchFamily="2" charset="0"/>
              </a:rPr>
              <a:t>Up to 92% of the total arable land in Uzbekistan, Turkmenistan and around 70% in the south of Kazakhstan are irrigated areas</a:t>
            </a:r>
            <a:r>
              <a:rPr lang="de-DE" sz="1200" dirty="0">
                <a:latin typeface="Work Sans"/>
                <a:ea typeface="Roboto" panose="02000000000000000000" pitchFamily="2" charset="0"/>
              </a:rPr>
              <a:t>;</a:t>
            </a:r>
            <a:endParaRPr lang="en-US" sz="1200" dirty="0">
              <a:latin typeface="Work Sans"/>
              <a:ea typeface="Roboto" panose="02000000000000000000" pitchFamily="2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latin typeface="Work Sans"/>
                <a:ea typeface="Roboto" panose="02000000000000000000" pitchFamily="2" charset="0"/>
                <a:cs typeface="Calibri Light" panose="020F0302020204030204" pitchFamily="34" charset="0"/>
              </a:rPr>
              <a:t> Up to 85% of electricity in Kyrgyzstan is generated from hydropower, 98% in Tajikistan and 65% in Afghanistan;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latin typeface="Work Sans"/>
                <a:ea typeface="Roboto" panose="02000000000000000000" pitchFamily="2" charset="0"/>
                <a:cs typeface="Calibri Light" panose="020F0302020204030204" pitchFamily="34" charset="0"/>
              </a:rPr>
              <a:t>Changes in temperature and precipitation in the region have led to regression in glaciers which were confirmed number of studies (</a:t>
            </a:r>
            <a:r>
              <a:rPr lang="en-GB" sz="1200" dirty="0" err="1">
                <a:latin typeface="Work Sans"/>
                <a:ea typeface="Roboto" panose="02000000000000000000" pitchFamily="2" charset="0"/>
                <a:cs typeface="Calibri Light" panose="020F0302020204030204" pitchFamily="34" charset="0"/>
              </a:rPr>
              <a:t>Ibatullin</a:t>
            </a:r>
            <a:r>
              <a:rPr lang="en-GB" sz="1200" dirty="0">
                <a:latin typeface="Work Sans"/>
                <a:ea typeface="Roboto" panose="02000000000000000000" pitchFamily="2" charset="0"/>
                <a:cs typeface="Calibri Light" panose="020F0302020204030204" pitchFamily="34" charset="0"/>
              </a:rPr>
              <a:t> et al., 2009, </a:t>
            </a:r>
            <a:r>
              <a:rPr lang="en-GB" sz="1200" dirty="0" err="1">
                <a:latin typeface="Work Sans"/>
                <a:ea typeface="Roboto" panose="02000000000000000000" pitchFamily="2" charset="0"/>
                <a:cs typeface="Calibri Light" panose="020F0302020204030204" pitchFamily="34" charset="0"/>
              </a:rPr>
              <a:t>Farinotti</a:t>
            </a:r>
            <a:r>
              <a:rPr lang="en-GB" sz="1200" dirty="0">
                <a:latin typeface="Work Sans"/>
                <a:ea typeface="Roboto" panose="02000000000000000000" pitchFamily="2" charset="0"/>
                <a:cs typeface="Calibri Light" panose="020F0302020204030204" pitchFamily="34" charset="0"/>
              </a:rPr>
              <a:t> et al., 2015, Chen et al, 2017, </a:t>
            </a:r>
            <a:r>
              <a:rPr lang="en-GB" sz="1200" dirty="0" err="1">
                <a:latin typeface="Work Sans"/>
                <a:ea typeface="Roboto" panose="02000000000000000000" pitchFamily="2" charset="0"/>
                <a:cs typeface="Calibri Light" panose="020F0302020204030204" pitchFamily="34" charset="0"/>
              </a:rPr>
              <a:t>Barandun</a:t>
            </a:r>
            <a:r>
              <a:rPr lang="en-GB" sz="1200" dirty="0">
                <a:latin typeface="Work Sans"/>
                <a:ea typeface="Roboto" panose="02000000000000000000" pitchFamily="2" charset="0"/>
                <a:cs typeface="Calibri Light" panose="020F0302020204030204" pitchFamily="34" charset="0"/>
              </a:rPr>
              <a:t> et al, 2018).</a:t>
            </a:r>
          </a:p>
          <a:p>
            <a:pPr>
              <a:spcAft>
                <a:spcPts val="1200"/>
              </a:spcAft>
            </a:pPr>
            <a:endParaRPr lang="en-GB" dirty="0">
              <a:latin typeface="Work Sans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>
              <a:spcAft>
                <a:spcPts val="1200"/>
              </a:spcAft>
            </a:pPr>
            <a:endParaRPr lang="de-DE" dirty="0">
              <a:latin typeface="Work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398E6-5EAB-4125-A1E6-8D793501CDF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3500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Roboto" panose="02000000000000000000" pitchFamily="2" charset="0"/>
              <a:ea typeface="Roboto" panose="02000000000000000000" pitchFamily="2" charset="0"/>
              <a:cs typeface="Calibri Light" panose="020F03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A0D5B-04DA-7047-92AD-647C30000EBD}" type="slidenum">
              <a:rPr lang="aa-ET" smtClean="0"/>
              <a:t>19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734018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B3CD1-8310-43F7-8635-CDCE517F0AE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16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pattern</a:t>
            </a:r>
            <a:r>
              <a:rPr lang="de-DE" dirty="0"/>
              <a:t> </a:t>
            </a:r>
            <a:r>
              <a:rPr lang="de-DE" dirty="0" err="1"/>
              <a:t>seem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comparable</a:t>
            </a:r>
            <a:r>
              <a:rPr lang="de-DE" dirty="0"/>
              <a:t>: 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loss</a:t>
            </a:r>
            <a:r>
              <a:rPr lang="de-DE" dirty="0"/>
              <a:t>, </a:t>
            </a:r>
            <a:r>
              <a:rPr lang="de-DE" dirty="0" err="1"/>
              <a:t>where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forest</a:t>
            </a:r>
            <a:r>
              <a:rPr lang="de-DE" dirty="0"/>
              <a:t> was </a:t>
            </a:r>
            <a:r>
              <a:rPr lang="de-DE" dirty="0" err="1"/>
              <a:t>burned</a:t>
            </a:r>
            <a:r>
              <a:rPr lang="de-DE" dirty="0"/>
              <a:t>.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B25AF-4E58-41E8-A94C-DD9CAE3E5F3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833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This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areal</a:t>
            </a:r>
            <a:r>
              <a:rPr lang="de-DE" dirty="0"/>
              <a:t> </a:t>
            </a:r>
            <a:r>
              <a:rPr lang="de-DE" dirty="0" err="1"/>
              <a:t>average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LAI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natural</a:t>
            </a:r>
            <a:r>
              <a:rPr lang="de-DE" dirty="0"/>
              <a:t> and </a:t>
            </a:r>
            <a:r>
              <a:rPr lang="de-DE" dirty="0" err="1"/>
              <a:t>burned</a:t>
            </a:r>
            <a:r>
              <a:rPr lang="de-DE" dirty="0"/>
              <a:t> forest.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anti-</a:t>
            </a:r>
            <a:r>
              <a:rPr lang="de-DE" dirty="0" err="1"/>
              <a:t>correlated</a:t>
            </a:r>
            <a:r>
              <a:rPr lang="de-DE" dirty="0"/>
              <a:t>. </a:t>
            </a:r>
            <a:r>
              <a:rPr lang="de-DE" dirty="0" err="1"/>
              <a:t>Often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peaks</a:t>
            </a:r>
            <a:r>
              <a:rPr lang="de-DE" dirty="0"/>
              <a:t> in </a:t>
            </a:r>
            <a:r>
              <a:rPr lang="de-DE" dirty="0" err="1"/>
              <a:t>burned</a:t>
            </a:r>
            <a:r>
              <a:rPr lang="de-DE" dirty="0"/>
              <a:t> </a:t>
            </a:r>
            <a:r>
              <a:rPr lang="de-DE" dirty="0" err="1"/>
              <a:t>areas</a:t>
            </a:r>
            <a:r>
              <a:rPr lang="de-DE" dirty="0"/>
              <a:t>: </a:t>
            </a:r>
            <a:r>
              <a:rPr lang="de-DE" dirty="0" err="1"/>
              <a:t>Agriculture</a:t>
            </a:r>
            <a:r>
              <a:rPr lang="de-DE" dirty="0"/>
              <a:t>?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B25AF-4E58-41E8-A94C-DD9CAE3E5F3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76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Pascolini</a:t>
            </a:r>
            <a:r>
              <a:rPr lang="en-GB" dirty="0"/>
              <a:t>-Campbell, M. et al. (2021) A 10 per cent increase in global land evapotranspiration from 2003 to 2019, Nature, </a:t>
            </a:r>
            <a:r>
              <a:rPr lang="en-GB" dirty="0">
                <a:hlinkClick r:id="rId3"/>
              </a:rPr>
              <a:t>doi:10.1038/s41586-021-03503-5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9FB531-A37C-44EB-BDA4-C873C2E9BDDB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2499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Titelmasterformat durch Klicken bearbeiten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Formatvorlage des Untertitelmasters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ED53B-7EE0-446E-AAA8-0C6DB5E88343}" type="datetime1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73A47-FE40-4B5A-BE6A-169275DFD1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872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37887-D6F3-4934-97FE-CFB89A033CED}" type="datetime1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0F009-78C0-4EE1-81D4-D6A2AAEE22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651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BF2AD-C89F-485B-A325-2D287F4703DE}" type="datetime1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EB30-073C-4A64-B4A9-A8D3462C23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5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auto">
          <a:xfrm>
            <a:off x="0" y="1253818"/>
            <a:ext cx="9144000" cy="2074016"/>
          </a:xfrm>
          <a:prstGeom prst="rect">
            <a:avLst/>
          </a:prstGeom>
          <a:solidFill>
            <a:srgbClr val="2F5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579294" y="1815666"/>
            <a:ext cx="8424936" cy="584305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Format durch Klicken bearbeiten</a:t>
            </a:r>
            <a:endParaRPr/>
          </a:p>
        </p:txBody>
      </p:sp>
      <p:sp>
        <p:nvSpPr>
          <p:cNvPr id="12" name="Textfeld 11"/>
          <p:cNvSpPr txBox="1"/>
          <p:nvPr userDrawn="1"/>
        </p:nvSpPr>
        <p:spPr bwMode="auto">
          <a:xfrm>
            <a:off x="553390" y="877362"/>
            <a:ext cx="8499291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450"/>
              </a:spcAft>
              <a:defRPr/>
            </a:pPr>
            <a:r>
              <a:rPr lang="de-DE" sz="1650" i="0">
                <a:solidFill>
                  <a:srgbClr val="2F5942"/>
                </a:solidFill>
                <a:latin typeface="Arial"/>
                <a:cs typeface="Arial"/>
              </a:rPr>
              <a:t>Mit der Natur für den Menschen – seit mehr als 185 Jahren.</a:t>
            </a:r>
            <a:endParaRPr sz="1800"/>
          </a:p>
        </p:txBody>
      </p:sp>
      <p:sp>
        <p:nvSpPr>
          <p:cNvPr id="9" name="Fußzeilenplatzhalter 4"/>
          <p:cNvSpPr txBox="1"/>
          <p:nvPr userDrawn="1"/>
        </p:nvSpPr>
        <p:spPr bwMode="auto">
          <a:xfrm>
            <a:off x="7604881" y="4802588"/>
            <a:ext cx="14478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de-DE"/>
            </a:defPPr>
            <a:lvl1pPr marL="0" algn="r" defTabSz="914400">
              <a:defRPr sz="1000" b="1">
                <a:solidFill>
                  <a:srgbClr val="81B528"/>
                </a:solidFill>
                <a:latin typeface="Arial"/>
                <a:ea typeface="+mn-ea"/>
                <a:cs typeface="Arial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675" b="0">
                <a:solidFill>
                  <a:srgbClr val="2F5942"/>
                </a:solidFill>
              </a:rPr>
              <a:t>www.hnee.de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553390" y="156773"/>
            <a:ext cx="2018240" cy="594065"/>
          </a:xfrm>
          <a:prstGeom prst="rect">
            <a:avLst/>
          </a:prstGeom>
        </p:spPr>
      </p:pic>
      <p:sp>
        <p:nvSpPr>
          <p:cNvPr id="13" name="Rechteck 12"/>
          <p:cNvSpPr/>
          <p:nvPr userDrawn="1"/>
        </p:nvSpPr>
        <p:spPr bwMode="auto">
          <a:xfrm>
            <a:off x="739572" y="3200619"/>
            <a:ext cx="216000" cy="162000"/>
          </a:xfrm>
          <a:prstGeom prst="rect">
            <a:avLst/>
          </a:prstGeom>
          <a:solidFill>
            <a:srgbClr val="E8E8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423500" y="3200619"/>
            <a:ext cx="216000" cy="162000"/>
          </a:xfrm>
          <a:prstGeom prst="rect">
            <a:avLst/>
          </a:prstGeom>
          <a:solidFill>
            <a:srgbClr val="CF5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15" name="Rechteck 14"/>
          <p:cNvSpPr/>
          <p:nvPr userDrawn="1"/>
        </p:nvSpPr>
        <p:spPr bwMode="auto">
          <a:xfrm>
            <a:off x="1054632" y="3200619"/>
            <a:ext cx="216000" cy="162000"/>
          </a:xfrm>
          <a:prstGeom prst="rect">
            <a:avLst/>
          </a:prstGeom>
          <a:solidFill>
            <a:srgbClr val="DEA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16" name="Rechteck 15"/>
          <p:cNvSpPr/>
          <p:nvPr userDrawn="1"/>
        </p:nvSpPr>
        <p:spPr bwMode="auto">
          <a:xfrm>
            <a:off x="107504" y="3200619"/>
            <a:ext cx="216000" cy="162000"/>
          </a:xfrm>
          <a:prstGeom prst="rect">
            <a:avLst/>
          </a:prstGeom>
          <a:solidFill>
            <a:srgbClr val="74B5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6804249" y="156772"/>
            <a:ext cx="1971675" cy="64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56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10" indent="0" algn="ctr">
              <a:buNone/>
              <a:defRPr/>
            </a:lvl3pPr>
            <a:lvl4pPr marL="1371464" indent="0" algn="ctr">
              <a:buNone/>
              <a:defRPr/>
            </a:lvl4pPr>
            <a:lvl5pPr marL="1828619" indent="0" algn="ctr">
              <a:buNone/>
              <a:defRPr/>
            </a:lvl5pPr>
            <a:lvl6pPr marL="2285772" indent="0" algn="ctr">
              <a:buNone/>
              <a:defRPr/>
            </a:lvl6pPr>
            <a:lvl7pPr marL="2742926" indent="0" algn="ctr">
              <a:buNone/>
              <a:defRPr/>
            </a:lvl7pPr>
            <a:lvl8pPr marL="3200080" indent="0" algn="ctr">
              <a:buNone/>
              <a:defRPr/>
            </a:lvl8pPr>
            <a:lvl9pPr marL="365723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7E66C-6E1D-4E5B-BAB0-50BA531810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976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lIns="91432" tIns="45716" rIns="91432" bIns="4571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EFF1E-0135-4646-89A6-E555B06421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808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lIns="91432" tIns="45716" rIns="91432" bIns="45716"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10" indent="0">
              <a:buNone/>
              <a:defRPr sz="1600"/>
            </a:lvl3pPr>
            <a:lvl4pPr marL="1371464" indent="0">
              <a:buNone/>
              <a:defRPr sz="1400"/>
            </a:lvl4pPr>
            <a:lvl5pPr marL="1828619" indent="0">
              <a:buNone/>
              <a:defRPr sz="1400"/>
            </a:lvl5pPr>
            <a:lvl6pPr marL="2285772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9CDB7-8967-47D1-A6C0-FDE76B4FBC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805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1241E-AD3E-4BC6-AEAC-0C6E9412E8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211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lIns="91432" tIns="45716" rIns="91432" bIns="45716"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  <a:prstGeom prst="rect">
            <a:avLst/>
          </a:prstGeom>
        </p:spPr>
        <p:txBody>
          <a:bodyPr lIns="91432" tIns="45716" rIns="91432" bIns="45716"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D47C6-CB25-4DFB-861E-3E4713565E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056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25416-CC29-4935-9EB9-E387DF413E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603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1BA05-5911-4398-9CDC-E5A894205F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842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4DEF8-EAE4-4470-B273-EF1A0E459C57}" type="datetime1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48FFF-F8AF-43BA-9F16-6801145B60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525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0474-9188-44CE-8304-5E93E52C1C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3745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10" indent="0">
              <a:buNone/>
              <a:defRPr sz="2400"/>
            </a:lvl3pPr>
            <a:lvl4pPr marL="1371464" indent="0">
              <a:buNone/>
              <a:defRPr sz="2000"/>
            </a:lvl4pPr>
            <a:lvl5pPr marL="1828619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FB83BA-E7EA-4756-92C7-CDF94F4E09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0002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 lIns="91432" tIns="45716" rIns="91432" bIns="4571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4054F-7BE1-41C8-83DB-3DA1C5B606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627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  <a:prstGeom prst="rect">
            <a:avLst/>
          </a:prstGeom>
        </p:spPr>
        <p:txBody>
          <a:bodyPr vert="eaVert" lIns="91432" tIns="45716" rIns="91432" bIns="4571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20729-BD55-44C8-A31D-373CFA3063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0794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81"/>
            <a:ext cx="8229600" cy="2595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lIns="91432" tIns="45716" rIns="91432" bIns="45716"/>
          <a:lstStyle/>
          <a:p>
            <a:pPr lvl="0"/>
            <a:endParaRPr lang="en-US" noProof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E78CE-0991-4AFC-BC8C-FF68BB4D71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74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auto">
          <a:xfrm>
            <a:off x="0" y="1253818"/>
            <a:ext cx="9144000" cy="2074016"/>
          </a:xfrm>
          <a:prstGeom prst="rect">
            <a:avLst/>
          </a:prstGeom>
          <a:solidFill>
            <a:srgbClr val="2F5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579294" y="1815666"/>
            <a:ext cx="8424936" cy="584305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Format durch Klicken bearbeiten</a:t>
            </a:r>
            <a:endParaRPr/>
          </a:p>
        </p:txBody>
      </p:sp>
      <p:sp>
        <p:nvSpPr>
          <p:cNvPr id="12" name="Textfeld 11"/>
          <p:cNvSpPr txBox="1"/>
          <p:nvPr userDrawn="1"/>
        </p:nvSpPr>
        <p:spPr bwMode="auto">
          <a:xfrm>
            <a:off x="553390" y="877362"/>
            <a:ext cx="8499291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450"/>
              </a:spcAft>
              <a:defRPr/>
            </a:pPr>
            <a:r>
              <a:rPr lang="de-DE" sz="1650" i="0">
                <a:solidFill>
                  <a:srgbClr val="2F5942"/>
                </a:solidFill>
                <a:latin typeface="Arial"/>
                <a:cs typeface="Arial"/>
              </a:rPr>
              <a:t>Mit der Natur für den Menschen – seit mehr als 185 Jahren.</a:t>
            </a:r>
            <a:endParaRPr sz="1800"/>
          </a:p>
        </p:txBody>
      </p:sp>
      <p:sp>
        <p:nvSpPr>
          <p:cNvPr id="9" name="Fußzeilenplatzhalter 4"/>
          <p:cNvSpPr txBox="1"/>
          <p:nvPr userDrawn="1"/>
        </p:nvSpPr>
        <p:spPr bwMode="auto">
          <a:xfrm>
            <a:off x="7604881" y="4802588"/>
            <a:ext cx="14478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de-DE"/>
            </a:defPPr>
            <a:lvl1pPr marL="0" algn="r" defTabSz="914400">
              <a:defRPr sz="1000" b="1">
                <a:solidFill>
                  <a:srgbClr val="81B528"/>
                </a:solidFill>
                <a:latin typeface="Arial"/>
                <a:ea typeface="+mn-ea"/>
                <a:cs typeface="Arial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675" b="0">
                <a:solidFill>
                  <a:srgbClr val="2F5942"/>
                </a:solidFill>
              </a:rPr>
              <a:t>www.hnee.de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553390" y="156773"/>
            <a:ext cx="2018240" cy="594065"/>
          </a:xfrm>
          <a:prstGeom prst="rect">
            <a:avLst/>
          </a:prstGeom>
        </p:spPr>
      </p:pic>
      <p:sp>
        <p:nvSpPr>
          <p:cNvPr id="13" name="Rechteck 12"/>
          <p:cNvSpPr/>
          <p:nvPr userDrawn="1"/>
        </p:nvSpPr>
        <p:spPr bwMode="auto">
          <a:xfrm>
            <a:off x="739572" y="3200619"/>
            <a:ext cx="216000" cy="162000"/>
          </a:xfrm>
          <a:prstGeom prst="rect">
            <a:avLst/>
          </a:prstGeom>
          <a:solidFill>
            <a:srgbClr val="E8E8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423500" y="3200619"/>
            <a:ext cx="216000" cy="162000"/>
          </a:xfrm>
          <a:prstGeom prst="rect">
            <a:avLst/>
          </a:prstGeom>
          <a:solidFill>
            <a:srgbClr val="CF5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15" name="Rechteck 14"/>
          <p:cNvSpPr/>
          <p:nvPr userDrawn="1"/>
        </p:nvSpPr>
        <p:spPr bwMode="auto">
          <a:xfrm>
            <a:off x="1054632" y="3200619"/>
            <a:ext cx="216000" cy="162000"/>
          </a:xfrm>
          <a:prstGeom prst="rect">
            <a:avLst/>
          </a:prstGeom>
          <a:solidFill>
            <a:srgbClr val="DEA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16" name="Rechteck 15"/>
          <p:cNvSpPr/>
          <p:nvPr userDrawn="1"/>
        </p:nvSpPr>
        <p:spPr bwMode="auto">
          <a:xfrm>
            <a:off x="107504" y="3200619"/>
            <a:ext cx="216000" cy="162000"/>
          </a:xfrm>
          <a:prstGeom prst="rect">
            <a:avLst/>
          </a:prstGeom>
          <a:solidFill>
            <a:srgbClr val="74B5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6804249" y="156772"/>
            <a:ext cx="1971675" cy="64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800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auto">
          <a:xfrm>
            <a:off x="0" y="1253818"/>
            <a:ext cx="9144000" cy="2074016"/>
          </a:xfrm>
          <a:prstGeom prst="rect">
            <a:avLst/>
          </a:prstGeom>
          <a:solidFill>
            <a:srgbClr val="2F5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579294" y="1815666"/>
            <a:ext cx="8424936" cy="584305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Format durch Klicken bearbeiten</a:t>
            </a:r>
            <a:endParaRPr/>
          </a:p>
        </p:txBody>
      </p:sp>
      <p:sp>
        <p:nvSpPr>
          <p:cNvPr id="12" name="Textfeld 11"/>
          <p:cNvSpPr txBox="1"/>
          <p:nvPr userDrawn="1"/>
        </p:nvSpPr>
        <p:spPr bwMode="auto">
          <a:xfrm>
            <a:off x="553390" y="877362"/>
            <a:ext cx="8499291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450"/>
              </a:spcAft>
              <a:defRPr/>
            </a:pPr>
            <a:r>
              <a:rPr lang="de-DE" sz="1650" i="0">
                <a:solidFill>
                  <a:srgbClr val="2F5942"/>
                </a:solidFill>
                <a:latin typeface="Arial"/>
                <a:cs typeface="Arial"/>
              </a:rPr>
              <a:t>Mit der Natur für den Menschen – seit mehr als 185 Jahren.</a:t>
            </a:r>
            <a:endParaRPr sz="1800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553390" y="156773"/>
            <a:ext cx="2018240" cy="594065"/>
          </a:xfrm>
          <a:prstGeom prst="rect">
            <a:avLst/>
          </a:prstGeom>
        </p:spPr>
      </p:pic>
      <p:sp>
        <p:nvSpPr>
          <p:cNvPr id="13" name="Rechteck 12"/>
          <p:cNvSpPr/>
          <p:nvPr userDrawn="1"/>
        </p:nvSpPr>
        <p:spPr bwMode="auto">
          <a:xfrm>
            <a:off x="739572" y="3200619"/>
            <a:ext cx="216000" cy="162000"/>
          </a:xfrm>
          <a:prstGeom prst="rect">
            <a:avLst/>
          </a:prstGeom>
          <a:solidFill>
            <a:srgbClr val="E8E8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423500" y="3200619"/>
            <a:ext cx="216000" cy="162000"/>
          </a:xfrm>
          <a:prstGeom prst="rect">
            <a:avLst/>
          </a:prstGeom>
          <a:solidFill>
            <a:srgbClr val="CF5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15" name="Rechteck 14"/>
          <p:cNvSpPr/>
          <p:nvPr userDrawn="1"/>
        </p:nvSpPr>
        <p:spPr bwMode="auto">
          <a:xfrm>
            <a:off x="1054632" y="3200619"/>
            <a:ext cx="216000" cy="162000"/>
          </a:xfrm>
          <a:prstGeom prst="rect">
            <a:avLst/>
          </a:prstGeom>
          <a:solidFill>
            <a:srgbClr val="DEA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16" name="Rechteck 15"/>
          <p:cNvSpPr/>
          <p:nvPr userDrawn="1"/>
        </p:nvSpPr>
        <p:spPr bwMode="auto">
          <a:xfrm>
            <a:off x="107504" y="3200619"/>
            <a:ext cx="216000" cy="162000"/>
          </a:xfrm>
          <a:prstGeom prst="rect">
            <a:avLst/>
          </a:prstGeom>
          <a:solidFill>
            <a:srgbClr val="74B5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11" name="Foliennummernplatzhalter 14"/>
          <p:cNvSpPr>
            <a:spLocks noGrp="1"/>
          </p:cNvSpPr>
          <p:nvPr>
            <p:ph type="sldNum" sz="quarter" idx="16"/>
          </p:nvPr>
        </p:nvSpPr>
        <p:spPr bwMode="auto">
          <a:xfrm>
            <a:off x="7919680" y="4819085"/>
            <a:ext cx="778626" cy="257029"/>
          </a:xfrm>
        </p:spPr>
        <p:txBody>
          <a:bodyPr/>
          <a:lstStyle/>
          <a:p>
            <a:pPr>
              <a:defRPr/>
            </a:pPr>
            <a:r>
              <a:rPr lang="de-DE"/>
              <a:t>Seite </a:t>
            </a:r>
            <a:fld id="{959D87B1-1F1C-4319-8EA1-6710C33C6049}" type="slidenum">
              <a:rPr lang="de-DE"/>
              <a:t>‹#›</a:t>
            </a:fld>
            <a:endParaRPr lang="de-DE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6804249" y="156772"/>
            <a:ext cx="1971675" cy="64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4627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539552" y="633318"/>
            <a:ext cx="7886700" cy="521198"/>
          </a:xfrm>
        </p:spPr>
        <p:txBody>
          <a:bodyPr>
            <a:noAutofit/>
          </a:bodyPr>
          <a:lstStyle>
            <a:lvl1pPr>
              <a:defRPr sz="2400">
                <a:latin typeface="+mn-lt"/>
              </a:defRPr>
            </a:lvl1pPr>
          </a:lstStyle>
          <a:p>
            <a:pPr>
              <a:defRPr/>
            </a:pPr>
            <a:r>
              <a:rPr lang="de-DE" dirty="0"/>
              <a:t>Titelmasterformat durch Klicken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 bwMode="auto">
          <a:xfrm>
            <a:off x="628650" y="1491853"/>
            <a:ext cx="7886700" cy="3024188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>
              <a:defRPr/>
            </a:pPr>
            <a:r>
              <a:rPr lang="de-DE" dirty="0"/>
              <a:t>Formatvorlagen des Textmasters bearbeiten</a:t>
            </a:r>
            <a:endParaRPr dirty="0"/>
          </a:p>
          <a:p>
            <a:pPr lvl="1">
              <a:defRPr/>
            </a:pPr>
            <a:r>
              <a:rPr lang="de-DE" dirty="0"/>
              <a:t>Zweite Ebene</a:t>
            </a:r>
            <a:endParaRPr dirty="0"/>
          </a:p>
          <a:p>
            <a:pPr lvl="2">
              <a:defRPr/>
            </a:pPr>
            <a:r>
              <a:rPr lang="de-DE" dirty="0"/>
              <a:t>Dritte Ebene</a:t>
            </a:r>
            <a:endParaRPr dirty="0"/>
          </a:p>
          <a:p>
            <a:pPr lvl="3">
              <a:defRPr/>
            </a:pPr>
            <a:r>
              <a:rPr lang="de-DE" dirty="0"/>
              <a:t>Vierte Ebene</a:t>
            </a:r>
            <a:endParaRPr dirty="0"/>
          </a:p>
          <a:p>
            <a:pPr lvl="4">
              <a:defRPr/>
            </a:pPr>
            <a:r>
              <a:rPr lang="de-DE" dirty="0"/>
              <a:t>Fünfte Ebene</a:t>
            </a:r>
            <a:endParaRPr dirty="0"/>
          </a:p>
        </p:txBody>
      </p:sp>
      <p:sp>
        <p:nvSpPr>
          <p:cNvPr id="6" name="Foliennummernplatzhalter 14"/>
          <p:cNvSpPr>
            <a:spLocks noGrp="1"/>
          </p:cNvSpPr>
          <p:nvPr>
            <p:ph type="sldNum" sz="quarter" idx="16"/>
          </p:nvPr>
        </p:nvSpPr>
        <p:spPr bwMode="auto">
          <a:xfrm>
            <a:off x="7919680" y="4819085"/>
            <a:ext cx="778626" cy="257029"/>
          </a:xfrm>
        </p:spPr>
        <p:txBody>
          <a:bodyPr/>
          <a:lstStyle/>
          <a:p>
            <a:pPr>
              <a:defRPr/>
            </a:pPr>
            <a:r>
              <a:rPr lang="de-DE"/>
              <a:t>Seite </a:t>
            </a:r>
            <a:fld id="{959D87B1-1F1C-4319-8EA1-6710C33C6049}" type="slidenum">
              <a:rPr lang="de-DE"/>
              <a:t>‹#›</a:t>
            </a:fld>
            <a:endParaRPr lang="de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978BD8-7EC9-4150-953F-0471D0FA6D89}"/>
              </a:ext>
            </a:extLst>
          </p:cNvPr>
          <p:cNvSpPr txBox="1"/>
          <p:nvPr userDrawn="1"/>
        </p:nvSpPr>
        <p:spPr bwMode="auto">
          <a:xfrm>
            <a:off x="539552" y="4876006"/>
            <a:ext cx="1368152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700" dirty="0"/>
              <a:t>Fred Hattermann</a:t>
            </a:r>
            <a:endParaRPr lang="en-DE" sz="700" dirty="0"/>
          </a:p>
        </p:txBody>
      </p:sp>
    </p:spTree>
    <p:extLst>
      <p:ext uri="{BB962C8B-B14F-4D97-AF65-F5344CB8AC3E}">
        <p14:creationId xmlns:p14="http://schemas.microsoft.com/office/powerpoint/2010/main" val="1028641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enutzerdefiniertes Layou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562284" y="895614"/>
            <a:ext cx="7886700" cy="52119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Mastertitelformat bearbeiten</a:t>
            </a:r>
            <a:br>
              <a:rPr lang="de-DE"/>
            </a:b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12"/>
          </p:nvPr>
        </p:nvSpPr>
        <p:spPr bwMode="auto">
          <a:xfrm>
            <a:off x="580709" y="1497919"/>
            <a:ext cx="2520652" cy="3240881"/>
          </a:xfrm>
        </p:spPr>
        <p:txBody>
          <a:bodyPr/>
          <a:lstStyle/>
          <a:p>
            <a:pPr>
              <a:defRPr/>
            </a:pPr>
            <a:r>
              <a:rPr lang="de-DE"/>
              <a:t>Mastertextformat bearbeiten</a:t>
            </a:r>
            <a:br>
              <a:rPr lang="de-DE"/>
            </a:br>
            <a:r>
              <a:rPr lang="de-DE"/>
              <a:t>Zweite Ebene</a:t>
            </a:r>
            <a:br>
              <a:rPr lang="de-DE"/>
            </a:br>
            <a:r>
              <a:rPr lang="de-DE"/>
              <a:t>Dritte Ebene</a:t>
            </a:r>
            <a:br>
              <a:rPr lang="de-DE"/>
            </a:br>
            <a:r>
              <a:rPr lang="de-DE"/>
              <a:t>Vierte Ebene</a:t>
            </a:r>
            <a:br>
              <a:rPr lang="de-DE"/>
            </a:br>
            <a:r>
              <a:rPr lang="de-DE"/>
              <a:t>Fünfte Ebene</a:t>
            </a:r>
            <a:endParaRPr/>
          </a:p>
        </p:txBody>
      </p:sp>
      <p:sp>
        <p:nvSpPr>
          <p:cNvPr id="8" name="Inhaltsplatzhalter 5"/>
          <p:cNvSpPr>
            <a:spLocks noGrp="1"/>
          </p:cNvSpPr>
          <p:nvPr>
            <p:ph sz="quarter" idx="13"/>
          </p:nvPr>
        </p:nvSpPr>
        <p:spPr bwMode="auto">
          <a:xfrm>
            <a:off x="3239891" y="1497918"/>
            <a:ext cx="2520652" cy="3240881"/>
          </a:xfrm>
        </p:spPr>
        <p:txBody>
          <a:bodyPr/>
          <a:lstStyle/>
          <a:p>
            <a:pPr>
              <a:defRPr/>
            </a:pPr>
            <a:r>
              <a:rPr lang="de-DE"/>
              <a:t>Mastertextformat bearbeiten</a:t>
            </a:r>
            <a:br>
              <a:rPr lang="de-DE"/>
            </a:br>
            <a:r>
              <a:rPr lang="de-DE"/>
              <a:t>Zweite Ebene</a:t>
            </a:r>
            <a:br>
              <a:rPr lang="de-DE"/>
            </a:br>
            <a:r>
              <a:rPr lang="de-DE"/>
              <a:t>Dritte Ebene</a:t>
            </a:r>
            <a:br>
              <a:rPr lang="de-DE"/>
            </a:br>
            <a:r>
              <a:rPr lang="de-DE"/>
              <a:t>Vierte Ebene</a:t>
            </a:r>
            <a:br>
              <a:rPr lang="de-DE"/>
            </a:br>
            <a:r>
              <a:rPr lang="de-DE"/>
              <a:t>Fünfte Ebene</a:t>
            </a:r>
            <a:endParaRPr/>
          </a:p>
        </p:txBody>
      </p:sp>
      <p:sp>
        <p:nvSpPr>
          <p:cNvPr id="9" name="Inhaltsplatzhalter 5"/>
          <p:cNvSpPr>
            <a:spLocks noGrp="1"/>
          </p:cNvSpPr>
          <p:nvPr>
            <p:ph sz="quarter" idx="14"/>
          </p:nvPr>
        </p:nvSpPr>
        <p:spPr bwMode="auto">
          <a:xfrm>
            <a:off x="5897852" y="1498379"/>
            <a:ext cx="2520652" cy="3240881"/>
          </a:xfrm>
        </p:spPr>
        <p:txBody>
          <a:bodyPr/>
          <a:lstStyle/>
          <a:p>
            <a:pPr>
              <a:defRPr/>
            </a:pPr>
            <a:r>
              <a:rPr lang="de-DE"/>
              <a:t>Mastertextformat bearbeiten</a:t>
            </a:r>
            <a:br>
              <a:rPr lang="de-DE"/>
            </a:br>
            <a:r>
              <a:rPr lang="de-DE"/>
              <a:t>Zweite Ebene</a:t>
            </a:r>
            <a:br>
              <a:rPr lang="de-DE"/>
            </a:br>
            <a:r>
              <a:rPr lang="de-DE"/>
              <a:t>Dritte Ebene</a:t>
            </a:r>
            <a:br>
              <a:rPr lang="de-DE"/>
            </a:br>
            <a:r>
              <a:rPr lang="de-DE"/>
              <a:t>Vierte Ebene</a:t>
            </a:r>
            <a:br>
              <a:rPr lang="de-DE"/>
            </a:br>
            <a:r>
              <a:rPr lang="de-DE"/>
              <a:t>Fünfte Ebene</a:t>
            </a:r>
            <a:endParaRPr/>
          </a:p>
        </p:txBody>
      </p:sp>
      <p:sp>
        <p:nvSpPr>
          <p:cNvPr id="10" name="Foliennummernplatzhalter 14"/>
          <p:cNvSpPr>
            <a:spLocks noGrp="1"/>
          </p:cNvSpPr>
          <p:nvPr>
            <p:ph type="sldNum" sz="quarter" idx="16"/>
          </p:nvPr>
        </p:nvSpPr>
        <p:spPr bwMode="auto">
          <a:xfrm>
            <a:off x="7919680" y="4819085"/>
            <a:ext cx="778626" cy="257029"/>
          </a:xfrm>
        </p:spPr>
        <p:txBody>
          <a:bodyPr/>
          <a:lstStyle/>
          <a:p>
            <a:pPr>
              <a:defRPr/>
            </a:pPr>
            <a:r>
              <a:rPr lang="de-DE"/>
              <a:t>Seite </a:t>
            </a:r>
            <a:fld id="{959D87B1-1F1C-4319-8EA1-6710C33C6049}" type="slidenum">
              <a:rPr lang="de-DE"/>
              <a:t>‹#›</a:t>
            </a:fld>
            <a:endParaRPr lang="de-DE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6804249" y="156772"/>
            <a:ext cx="1971675" cy="64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759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Benutzerdefiniertes Layou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562284" y="889900"/>
            <a:ext cx="7886700" cy="52119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Mastertitelformat bearbeiten</a:t>
            </a:r>
            <a:br>
              <a:rPr lang="de-DE"/>
            </a:br>
            <a:endParaRPr lang="de-DE"/>
          </a:p>
        </p:txBody>
      </p:sp>
      <p:sp>
        <p:nvSpPr>
          <p:cNvPr id="17" name="Bildplatzhalter 16"/>
          <p:cNvSpPr>
            <a:spLocks noGrp="1" noChangeAspect="1"/>
          </p:cNvSpPr>
          <p:nvPr>
            <p:ph type="pic" sz="quarter" idx="12"/>
          </p:nvPr>
        </p:nvSpPr>
        <p:spPr bwMode="auto">
          <a:xfrm>
            <a:off x="5386948" y="1496823"/>
            <a:ext cx="3378756" cy="1563296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8" name="Bildplatzhalter 16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5386948" y="3263681"/>
            <a:ext cx="3378756" cy="1563296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0" name="Inhaltsplatzhalter 19"/>
          <p:cNvSpPr>
            <a:spLocks noGrp="1"/>
          </p:cNvSpPr>
          <p:nvPr>
            <p:ph sz="quarter" idx="14" hasCustomPrompt="1"/>
          </p:nvPr>
        </p:nvSpPr>
        <p:spPr bwMode="auto">
          <a:xfrm>
            <a:off x="562612" y="1497330"/>
            <a:ext cx="4530477" cy="3277809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8" name="Foliennummernplatzhalter 14"/>
          <p:cNvSpPr>
            <a:spLocks noGrp="1"/>
          </p:cNvSpPr>
          <p:nvPr>
            <p:ph type="sldNum" sz="quarter" idx="16"/>
          </p:nvPr>
        </p:nvSpPr>
        <p:spPr bwMode="auto">
          <a:xfrm>
            <a:off x="7919680" y="4819085"/>
            <a:ext cx="778626" cy="257029"/>
          </a:xfrm>
        </p:spPr>
        <p:txBody>
          <a:bodyPr/>
          <a:lstStyle/>
          <a:p>
            <a:pPr>
              <a:defRPr/>
            </a:pPr>
            <a:r>
              <a:rPr lang="de-DE"/>
              <a:t>Seite </a:t>
            </a:r>
            <a:fld id="{959D87B1-1F1C-4319-8EA1-6710C33C6049}" type="slidenum">
              <a:rPr lang="de-DE"/>
              <a:t>‹#›</a:t>
            </a:fld>
            <a:endParaRPr lang="de-DE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6804249" y="156772"/>
            <a:ext cx="1971675" cy="64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69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10" indent="0">
              <a:buNone/>
              <a:defRPr sz="1600"/>
            </a:lvl3pPr>
            <a:lvl4pPr marL="1371464" indent="0">
              <a:buNone/>
              <a:defRPr sz="1400"/>
            </a:lvl4pPr>
            <a:lvl5pPr marL="1828619" indent="0">
              <a:buNone/>
              <a:defRPr sz="1400"/>
            </a:lvl5pPr>
            <a:lvl6pPr marL="2285772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CC044-D9CB-4E92-BEC5-B00945A072DD}" type="datetime1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75EEE-722A-43A7-B95B-39D407BBD7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7238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Benutzerdefiniertes Layou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547044" y="889900"/>
            <a:ext cx="7886700" cy="52119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Mastertitelformat bearbeiten</a:t>
            </a:r>
            <a:br>
              <a:rPr lang="de-DE"/>
            </a:br>
            <a:endParaRPr lang="de-DE"/>
          </a:p>
        </p:txBody>
      </p:sp>
      <p:sp>
        <p:nvSpPr>
          <p:cNvPr id="10" name="Inhaltsplatzhalter 9"/>
          <p:cNvSpPr>
            <a:spLocks noGrp="1"/>
          </p:cNvSpPr>
          <p:nvPr>
            <p:ph sz="quarter" idx="15"/>
          </p:nvPr>
        </p:nvSpPr>
        <p:spPr bwMode="auto">
          <a:xfrm>
            <a:off x="576193" y="3192016"/>
            <a:ext cx="2360583" cy="1593000"/>
          </a:xfrm>
        </p:spPr>
        <p:txBody>
          <a:bodyPr/>
          <a:lstStyle>
            <a:lvl1pPr>
              <a:defRPr sz="1350"/>
            </a:lvl1pPr>
          </a:lstStyle>
          <a:p>
            <a:pPr>
              <a:defRPr/>
            </a:pPr>
            <a:r>
              <a:rPr lang="de-DE"/>
              <a:t>Mastertextformat bearbeiten</a:t>
            </a:r>
            <a:br>
              <a:rPr lang="de-DE"/>
            </a:br>
            <a:r>
              <a:rPr lang="de-DE"/>
              <a:t>Zweite Ebene</a:t>
            </a:r>
            <a:br>
              <a:rPr lang="de-DE"/>
            </a:br>
            <a:r>
              <a:rPr lang="de-DE"/>
              <a:t>Dritte Ebene</a:t>
            </a:r>
            <a:br>
              <a:rPr lang="de-DE"/>
            </a:br>
            <a:r>
              <a:rPr lang="de-DE"/>
              <a:t>Vierte Ebene</a:t>
            </a:r>
            <a:br>
              <a:rPr lang="de-DE"/>
            </a:br>
            <a:r>
              <a:rPr lang="de-DE"/>
              <a:t>Fünfte Ebene</a:t>
            </a:r>
            <a:endParaRPr/>
          </a:p>
        </p:txBody>
      </p:sp>
      <p:sp>
        <p:nvSpPr>
          <p:cNvPr id="11" name="Inhaltsplatzhalter 9"/>
          <p:cNvSpPr>
            <a:spLocks noGrp="1"/>
          </p:cNvSpPr>
          <p:nvPr>
            <p:ph sz="quarter" idx="16"/>
          </p:nvPr>
        </p:nvSpPr>
        <p:spPr bwMode="auto">
          <a:xfrm>
            <a:off x="5574773" y="1519683"/>
            <a:ext cx="2453611" cy="1593000"/>
          </a:xfrm>
        </p:spPr>
        <p:txBody>
          <a:bodyPr/>
          <a:lstStyle>
            <a:lvl1pPr>
              <a:defRPr sz="1350"/>
            </a:lvl1pPr>
          </a:lstStyle>
          <a:p>
            <a:pPr>
              <a:defRPr/>
            </a:pPr>
            <a:r>
              <a:rPr lang="de-DE"/>
              <a:t>Mastertextformat bearbeiten</a:t>
            </a:r>
            <a:br>
              <a:rPr lang="de-DE"/>
            </a:br>
            <a:r>
              <a:rPr lang="de-DE"/>
              <a:t>Zweite Ebene</a:t>
            </a:r>
            <a:br>
              <a:rPr lang="de-DE"/>
            </a:br>
            <a:r>
              <a:rPr lang="de-DE"/>
              <a:t>Dritte Ebene</a:t>
            </a:r>
            <a:br>
              <a:rPr lang="de-DE"/>
            </a:br>
            <a:r>
              <a:rPr lang="de-DE"/>
              <a:t>Vierte Ebene</a:t>
            </a:r>
            <a:br>
              <a:rPr lang="de-DE"/>
            </a:br>
            <a:r>
              <a:rPr lang="de-DE"/>
              <a:t>Fünfte Ebene</a:t>
            </a:r>
            <a:endParaRPr/>
          </a:p>
        </p:txBody>
      </p:sp>
      <p:sp>
        <p:nvSpPr>
          <p:cNvPr id="12" name="Inhaltsplatzhalter 9"/>
          <p:cNvSpPr>
            <a:spLocks noGrp="1"/>
          </p:cNvSpPr>
          <p:nvPr>
            <p:ph sz="quarter" idx="17" hasCustomPrompt="1"/>
          </p:nvPr>
        </p:nvSpPr>
        <p:spPr bwMode="auto">
          <a:xfrm>
            <a:off x="5574773" y="3206518"/>
            <a:ext cx="2453611" cy="1593000"/>
          </a:xfrm>
        </p:spPr>
        <p:txBody>
          <a:bodyPr>
            <a:normAutofit/>
          </a:bodyPr>
          <a:lstStyle>
            <a:lvl1pPr>
              <a:defRPr sz="1350"/>
            </a:lvl1pPr>
          </a:lstStyle>
          <a:p>
            <a:pPr>
              <a:defRPr/>
            </a:pPr>
            <a:r>
              <a:rPr lang="de-DE"/>
              <a:t>Mastertextformat bearbeiten</a:t>
            </a:r>
            <a:br>
              <a:rPr lang="de-DE"/>
            </a:br>
            <a:r>
              <a:rPr lang="de-DE"/>
              <a:t>Zweite Ebene</a:t>
            </a:r>
            <a:br>
              <a:rPr lang="de-DE"/>
            </a:br>
            <a:r>
              <a:rPr lang="de-DE"/>
              <a:t>Dritte Ebene</a:t>
            </a:r>
            <a:br>
              <a:rPr lang="de-DE"/>
            </a:br>
            <a:r>
              <a:rPr lang="de-DE"/>
              <a:t>Vierte Ebene</a:t>
            </a:r>
            <a:br>
              <a:rPr lang="de-DE"/>
            </a:br>
            <a:r>
              <a:rPr lang="de-DE"/>
              <a:t>Fünfte Ebene</a:t>
            </a:r>
            <a:endParaRPr/>
          </a:p>
        </p:txBody>
      </p:sp>
      <p:sp>
        <p:nvSpPr>
          <p:cNvPr id="17" name="Inhaltsplatzhalter 9"/>
          <p:cNvSpPr>
            <a:spLocks noGrp="1"/>
          </p:cNvSpPr>
          <p:nvPr>
            <p:ph sz="quarter" idx="20"/>
          </p:nvPr>
        </p:nvSpPr>
        <p:spPr bwMode="auto">
          <a:xfrm>
            <a:off x="3079292" y="1519683"/>
            <a:ext cx="2356804" cy="1593000"/>
          </a:xfrm>
        </p:spPr>
        <p:txBody>
          <a:bodyPr/>
          <a:lstStyle>
            <a:lvl1pPr>
              <a:defRPr sz="1350"/>
            </a:lvl1pPr>
          </a:lstStyle>
          <a:p>
            <a:pPr>
              <a:defRPr/>
            </a:pPr>
            <a:r>
              <a:rPr lang="de-DE"/>
              <a:t>Mastertextformat bearbeiten</a:t>
            </a:r>
            <a:br>
              <a:rPr lang="de-DE"/>
            </a:br>
            <a:r>
              <a:rPr lang="de-DE"/>
              <a:t>Zweite Ebene</a:t>
            </a:r>
            <a:br>
              <a:rPr lang="de-DE"/>
            </a:br>
            <a:r>
              <a:rPr lang="de-DE"/>
              <a:t>Dritte Ebene</a:t>
            </a:r>
            <a:br>
              <a:rPr lang="de-DE"/>
            </a:br>
            <a:r>
              <a:rPr lang="de-DE"/>
              <a:t>Vierte Ebene</a:t>
            </a:r>
            <a:br>
              <a:rPr lang="de-DE"/>
            </a:br>
            <a:r>
              <a:rPr lang="de-DE"/>
              <a:t>Fünfte Ebene</a:t>
            </a:r>
            <a:endParaRPr/>
          </a:p>
        </p:txBody>
      </p:sp>
      <p:sp>
        <p:nvSpPr>
          <p:cNvPr id="18" name="Inhaltsplatzhalter 9"/>
          <p:cNvSpPr>
            <a:spLocks noGrp="1"/>
          </p:cNvSpPr>
          <p:nvPr>
            <p:ph sz="quarter" idx="21"/>
          </p:nvPr>
        </p:nvSpPr>
        <p:spPr bwMode="auto">
          <a:xfrm>
            <a:off x="3079292" y="3192016"/>
            <a:ext cx="2356804" cy="1593000"/>
          </a:xfrm>
        </p:spPr>
        <p:txBody>
          <a:bodyPr/>
          <a:lstStyle>
            <a:lvl1pPr>
              <a:defRPr sz="1350"/>
            </a:lvl1pPr>
          </a:lstStyle>
          <a:p>
            <a:pPr>
              <a:defRPr/>
            </a:pPr>
            <a:r>
              <a:rPr lang="de-DE"/>
              <a:t>Mastertextformat bearbeiten</a:t>
            </a:r>
            <a:br>
              <a:rPr lang="de-DE"/>
            </a:br>
            <a:r>
              <a:rPr lang="de-DE"/>
              <a:t>Zweite Ebene</a:t>
            </a:r>
            <a:br>
              <a:rPr lang="de-DE"/>
            </a:br>
            <a:r>
              <a:rPr lang="de-DE"/>
              <a:t>Dritte Ebene</a:t>
            </a:r>
            <a:br>
              <a:rPr lang="de-DE"/>
            </a:br>
            <a:r>
              <a:rPr lang="de-DE"/>
              <a:t>Vierte Ebene</a:t>
            </a:r>
            <a:br>
              <a:rPr lang="de-DE"/>
            </a:br>
            <a:r>
              <a:rPr lang="de-DE"/>
              <a:t>Fünfte Ebene</a:t>
            </a:r>
            <a:endParaRPr/>
          </a:p>
        </p:txBody>
      </p:sp>
      <p:sp>
        <p:nvSpPr>
          <p:cNvPr id="19" name="Inhaltsplatzhalter 9"/>
          <p:cNvSpPr>
            <a:spLocks noGrp="1"/>
          </p:cNvSpPr>
          <p:nvPr>
            <p:ph sz="quarter" idx="22"/>
          </p:nvPr>
        </p:nvSpPr>
        <p:spPr bwMode="auto">
          <a:xfrm>
            <a:off x="576193" y="1519683"/>
            <a:ext cx="2360583" cy="1593000"/>
          </a:xfrm>
        </p:spPr>
        <p:txBody>
          <a:bodyPr/>
          <a:lstStyle>
            <a:lvl1pPr>
              <a:defRPr sz="1350"/>
            </a:lvl1pPr>
          </a:lstStyle>
          <a:p>
            <a:pPr>
              <a:defRPr/>
            </a:pPr>
            <a:r>
              <a:rPr lang="de-DE"/>
              <a:t>Mastertextformat bearbeiten</a:t>
            </a:r>
            <a:br>
              <a:rPr lang="de-DE"/>
            </a:br>
            <a:r>
              <a:rPr lang="de-DE"/>
              <a:t>Zweite Ebene</a:t>
            </a:r>
            <a:br>
              <a:rPr lang="de-DE"/>
            </a:br>
            <a:r>
              <a:rPr lang="de-DE"/>
              <a:t>Dritte Ebene</a:t>
            </a:r>
            <a:br>
              <a:rPr lang="de-DE"/>
            </a:br>
            <a:r>
              <a:rPr lang="de-DE"/>
              <a:t>Vierte Ebene</a:t>
            </a:r>
            <a:br>
              <a:rPr lang="de-DE"/>
            </a:br>
            <a:r>
              <a:rPr lang="de-DE"/>
              <a:t>Fünfte Ebene</a:t>
            </a:r>
            <a:endParaRPr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23"/>
          </p:nvPr>
        </p:nvSpPr>
        <p:spPr bwMode="auto">
          <a:xfrm>
            <a:off x="7919680" y="4819085"/>
            <a:ext cx="778626" cy="257029"/>
          </a:xfrm>
        </p:spPr>
        <p:txBody>
          <a:bodyPr/>
          <a:lstStyle/>
          <a:p>
            <a:pPr>
              <a:defRPr/>
            </a:pPr>
            <a:r>
              <a:rPr lang="de-DE"/>
              <a:t>Seite </a:t>
            </a:r>
            <a:fld id="{959D87B1-1F1C-4319-8EA1-6710C33C6049}" type="slidenum">
              <a:rPr lang="de-DE"/>
              <a:t>‹#›</a:t>
            </a:fld>
            <a:endParaRPr lang="de-DE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6804249" y="156772"/>
            <a:ext cx="1971675" cy="64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605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Benutzerdefiniertes Layou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562284" y="889900"/>
            <a:ext cx="7886700" cy="52119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Mastertitelformat bearbeiten</a:t>
            </a:r>
            <a:br>
              <a:rPr lang="de-DE"/>
            </a:b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12"/>
          </p:nvPr>
        </p:nvSpPr>
        <p:spPr bwMode="auto">
          <a:xfrm>
            <a:off x="565617" y="1583294"/>
            <a:ext cx="3722688" cy="2376487"/>
          </a:xfrm>
        </p:spPr>
        <p:txBody>
          <a:bodyPr/>
          <a:lstStyle/>
          <a:p>
            <a:pPr>
              <a:defRPr/>
            </a:pPr>
            <a:r>
              <a:rPr lang="de-DE"/>
              <a:t>Mastertextformat bearbeiten</a:t>
            </a:r>
            <a:br>
              <a:rPr lang="de-DE"/>
            </a:br>
            <a:r>
              <a:rPr lang="de-DE"/>
              <a:t>Zweite Ebene</a:t>
            </a:r>
            <a:br>
              <a:rPr lang="de-DE"/>
            </a:br>
            <a:r>
              <a:rPr lang="de-DE"/>
              <a:t>Dritte Ebene</a:t>
            </a:r>
            <a:br>
              <a:rPr lang="de-DE"/>
            </a:br>
            <a:r>
              <a:rPr lang="de-DE"/>
              <a:t>Vierte Ebene</a:t>
            </a:r>
            <a:br>
              <a:rPr lang="de-DE"/>
            </a:br>
            <a:r>
              <a:rPr lang="de-DE"/>
              <a:t>Fünfte Ebene</a:t>
            </a:r>
            <a:endParaRPr/>
          </a:p>
        </p:txBody>
      </p:sp>
      <p:sp>
        <p:nvSpPr>
          <p:cNvPr id="7" name="Inhaltsplatzhalter 5"/>
          <p:cNvSpPr>
            <a:spLocks noGrp="1"/>
          </p:cNvSpPr>
          <p:nvPr>
            <p:ph sz="quarter" idx="13"/>
          </p:nvPr>
        </p:nvSpPr>
        <p:spPr bwMode="auto">
          <a:xfrm>
            <a:off x="5054091" y="2193132"/>
            <a:ext cx="3722688" cy="2376487"/>
          </a:xfrm>
        </p:spPr>
        <p:txBody>
          <a:bodyPr/>
          <a:lstStyle/>
          <a:p>
            <a:pPr>
              <a:defRPr/>
            </a:pPr>
            <a:r>
              <a:rPr lang="de-DE"/>
              <a:t>Mastertextformat bearbeiten</a:t>
            </a:r>
            <a:br>
              <a:rPr lang="de-DE"/>
            </a:br>
            <a:r>
              <a:rPr lang="de-DE"/>
              <a:t>Zweite Ebene</a:t>
            </a:r>
            <a:br>
              <a:rPr lang="de-DE"/>
            </a:br>
            <a:r>
              <a:rPr lang="de-DE"/>
              <a:t>Dritte Ebene</a:t>
            </a:r>
            <a:br>
              <a:rPr lang="de-DE"/>
            </a:br>
            <a:r>
              <a:rPr lang="de-DE"/>
              <a:t>Vierte Ebene</a:t>
            </a:r>
            <a:br>
              <a:rPr lang="de-DE"/>
            </a:br>
            <a:r>
              <a:rPr lang="de-DE"/>
              <a:t>Fünfte Ebene</a:t>
            </a:r>
            <a:endParaRPr/>
          </a:p>
        </p:txBody>
      </p:sp>
      <p:sp>
        <p:nvSpPr>
          <p:cNvPr id="9" name="Foliennummernplatzhalter 14"/>
          <p:cNvSpPr>
            <a:spLocks noGrp="1"/>
          </p:cNvSpPr>
          <p:nvPr>
            <p:ph type="sldNum" sz="quarter" idx="16"/>
          </p:nvPr>
        </p:nvSpPr>
        <p:spPr bwMode="auto">
          <a:xfrm>
            <a:off x="7919680" y="4819085"/>
            <a:ext cx="778626" cy="257029"/>
          </a:xfrm>
        </p:spPr>
        <p:txBody>
          <a:bodyPr/>
          <a:lstStyle/>
          <a:p>
            <a:pPr>
              <a:defRPr/>
            </a:pPr>
            <a:r>
              <a:rPr lang="de-DE"/>
              <a:t>Seite </a:t>
            </a:r>
            <a:fld id="{959D87B1-1F1C-4319-8EA1-6710C33C6049}" type="slidenum">
              <a:rPr lang="de-DE"/>
              <a:t>‹#›</a:t>
            </a:fld>
            <a:endParaRPr lang="de-DE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6804249" y="156772"/>
            <a:ext cx="1971675" cy="64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224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B7B08-D143-4FDC-85BD-C47EF51B59C1}" type="slidenum">
              <a:rPr lang="en-US"/>
              <a:t>‹#›</a:t>
            </a:fld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11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3F1F91-F1E9-4A42-9AFC-1ACCD27BE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332099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289408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None/>
              <a:defRPr sz="1800">
                <a:latin typeface="+mn-lt"/>
              </a:defRPr>
            </a:lvl1pPr>
            <a:lvl2pPr marL="34290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>
                <a:latin typeface="+mn-lt"/>
              </a:defRPr>
            </a:lvl2pPr>
            <a:lvl3pPr marL="685800" indent="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>
                <a:latin typeface="+mn-lt"/>
              </a:defRPr>
            </a:lvl3pPr>
            <a:lvl4pPr marL="1028700" indent="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>
                <a:latin typeface="+mn-lt"/>
              </a:defRPr>
            </a:lvl4pPr>
            <a:lvl5pPr marL="1371600" indent="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4015D-9407-488E-8AD7-722ADB5AEF29}" type="slidenum">
              <a:rPr lang="de-DE" smtClean="0"/>
              <a:t>‹#›</a:t>
            </a:fld>
            <a:endParaRPr lang="de-DE" dirty="0"/>
          </a:p>
        </p:txBody>
      </p:sp>
      <p:pic>
        <p:nvPicPr>
          <p:cNvPr id="9" name="Picture 10" descr="A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4512469"/>
            <a:ext cx="10287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16"/>
          <p:cNvSpPr>
            <a:spLocks noChangeShapeType="1"/>
          </p:cNvSpPr>
          <p:nvPr userDrawn="1"/>
        </p:nvSpPr>
        <p:spPr bwMode="auto">
          <a:xfrm>
            <a:off x="1269205" y="4677965"/>
            <a:ext cx="7246145" cy="2442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DE" sz="1800"/>
          </a:p>
        </p:txBody>
      </p:sp>
      <p:grpSp>
        <p:nvGrpSpPr>
          <p:cNvPr id="12" name="Gruppieren 51"/>
          <p:cNvGrpSpPr>
            <a:grpSpLocks noChangeAspect="1"/>
          </p:cNvGrpSpPr>
          <p:nvPr userDrawn="1"/>
        </p:nvGrpSpPr>
        <p:grpSpPr>
          <a:xfrm>
            <a:off x="8443902" y="169850"/>
            <a:ext cx="529633" cy="378000"/>
            <a:chOff x="7215188" y="176213"/>
            <a:chExt cx="1552575" cy="1108075"/>
          </a:xfrm>
        </p:grpSpPr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8253413" y="292100"/>
              <a:ext cx="514350" cy="806450"/>
            </a:xfrm>
            <a:custGeom>
              <a:avLst/>
              <a:gdLst>
                <a:gd name="T0" fmla="*/ 555 w 973"/>
                <a:gd name="T1" fmla="*/ 2 h 1523"/>
                <a:gd name="T2" fmla="*/ 625 w 973"/>
                <a:gd name="T3" fmla="*/ 19 h 1523"/>
                <a:gd name="T4" fmla="*/ 694 w 973"/>
                <a:gd name="T5" fmla="*/ 52 h 1523"/>
                <a:gd name="T6" fmla="*/ 753 w 973"/>
                <a:gd name="T7" fmla="*/ 98 h 1523"/>
                <a:gd name="T8" fmla="*/ 805 w 973"/>
                <a:gd name="T9" fmla="*/ 158 h 1523"/>
                <a:gd name="T10" fmla="*/ 847 w 973"/>
                <a:gd name="T11" fmla="*/ 230 h 1523"/>
                <a:gd name="T12" fmla="*/ 878 w 973"/>
                <a:gd name="T13" fmla="*/ 314 h 1523"/>
                <a:gd name="T14" fmla="*/ 895 w 973"/>
                <a:gd name="T15" fmla="*/ 409 h 1523"/>
                <a:gd name="T16" fmla="*/ 895 w 973"/>
                <a:gd name="T17" fmla="*/ 519 h 1523"/>
                <a:gd name="T18" fmla="*/ 878 w 973"/>
                <a:gd name="T19" fmla="*/ 628 h 1523"/>
                <a:gd name="T20" fmla="*/ 846 w 973"/>
                <a:gd name="T21" fmla="*/ 723 h 1523"/>
                <a:gd name="T22" fmla="*/ 770 w 973"/>
                <a:gd name="T23" fmla="*/ 866 h 1523"/>
                <a:gd name="T24" fmla="*/ 698 w 973"/>
                <a:gd name="T25" fmla="*/ 969 h 1523"/>
                <a:gd name="T26" fmla="*/ 641 w 973"/>
                <a:gd name="T27" fmla="*/ 1043 h 1523"/>
                <a:gd name="T28" fmla="*/ 587 w 973"/>
                <a:gd name="T29" fmla="*/ 1105 h 1523"/>
                <a:gd name="T30" fmla="*/ 550 w 973"/>
                <a:gd name="T31" fmla="*/ 1144 h 1523"/>
                <a:gd name="T32" fmla="*/ 529 w 973"/>
                <a:gd name="T33" fmla="*/ 1164 h 1523"/>
                <a:gd name="T34" fmla="*/ 973 w 973"/>
                <a:gd name="T35" fmla="*/ 1523 h 1523"/>
                <a:gd name="T36" fmla="*/ 13 w 973"/>
                <a:gd name="T37" fmla="*/ 1275 h 1523"/>
                <a:gd name="T38" fmla="*/ 418 w 973"/>
                <a:gd name="T39" fmla="*/ 764 h 1523"/>
                <a:gd name="T40" fmla="*/ 462 w 973"/>
                <a:gd name="T41" fmla="*/ 701 h 1523"/>
                <a:gd name="T42" fmla="*/ 491 w 973"/>
                <a:gd name="T43" fmla="*/ 648 h 1523"/>
                <a:gd name="T44" fmla="*/ 516 w 973"/>
                <a:gd name="T45" fmla="*/ 563 h 1523"/>
                <a:gd name="T46" fmla="*/ 517 w 973"/>
                <a:gd name="T47" fmla="*/ 494 h 1523"/>
                <a:gd name="T48" fmla="*/ 506 w 973"/>
                <a:gd name="T49" fmla="*/ 457 h 1523"/>
                <a:gd name="T50" fmla="*/ 485 w 973"/>
                <a:gd name="T51" fmla="*/ 439 h 1523"/>
                <a:gd name="T52" fmla="*/ 450 w 973"/>
                <a:gd name="T53" fmla="*/ 434 h 1523"/>
                <a:gd name="T54" fmla="*/ 415 w 973"/>
                <a:gd name="T55" fmla="*/ 444 h 1523"/>
                <a:gd name="T56" fmla="*/ 370 w 973"/>
                <a:gd name="T57" fmla="*/ 470 h 1523"/>
                <a:gd name="T58" fmla="*/ 315 w 973"/>
                <a:gd name="T59" fmla="*/ 517 h 1523"/>
                <a:gd name="T60" fmla="*/ 252 w 973"/>
                <a:gd name="T61" fmla="*/ 586 h 1523"/>
                <a:gd name="T62" fmla="*/ 181 w 973"/>
                <a:gd name="T63" fmla="*/ 680 h 1523"/>
                <a:gd name="T64" fmla="*/ 27 w 973"/>
                <a:gd name="T65" fmla="*/ 311 h 1523"/>
                <a:gd name="T66" fmla="*/ 85 w 973"/>
                <a:gd name="T67" fmla="*/ 239 h 1523"/>
                <a:gd name="T68" fmla="*/ 152 w 973"/>
                <a:gd name="T69" fmla="*/ 164 h 1523"/>
                <a:gd name="T70" fmla="*/ 234 w 973"/>
                <a:gd name="T71" fmla="*/ 95 h 1523"/>
                <a:gd name="T72" fmla="*/ 332 w 973"/>
                <a:gd name="T73" fmla="*/ 38 h 1523"/>
                <a:gd name="T74" fmla="*/ 400 w 973"/>
                <a:gd name="T75" fmla="*/ 14 h 1523"/>
                <a:gd name="T76" fmla="*/ 477 w 973"/>
                <a:gd name="T77" fmla="*/ 2 h 1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73" h="1523">
                  <a:moveTo>
                    <a:pt x="519" y="0"/>
                  </a:moveTo>
                  <a:lnTo>
                    <a:pt x="555" y="2"/>
                  </a:lnTo>
                  <a:lnTo>
                    <a:pt x="590" y="9"/>
                  </a:lnTo>
                  <a:lnTo>
                    <a:pt x="625" y="19"/>
                  </a:lnTo>
                  <a:lnTo>
                    <a:pt x="659" y="33"/>
                  </a:lnTo>
                  <a:lnTo>
                    <a:pt x="694" y="52"/>
                  </a:lnTo>
                  <a:lnTo>
                    <a:pt x="724" y="73"/>
                  </a:lnTo>
                  <a:lnTo>
                    <a:pt x="753" y="98"/>
                  </a:lnTo>
                  <a:lnTo>
                    <a:pt x="780" y="126"/>
                  </a:lnTo>
                  <a:lnTo>
                    <a:pt x="805" y="158"/>
                  </a:lnTo>
                  <a:lnTo>
                    <a:pt x="828" y="192"/>
                  </a:lnTo>
                  <a:lnTo>
                    <a:pt x="847" y="230"/>
                  </a:lnTo>
                  <a:lnTo>
                    <a:pt x="865" y="270"/>
                  </a:lnTo>
                  <a:lnTo>
                    <a:pt x="878" y="314"/>
                  </a:lnTo>
                  <a:lnTo>
                    <a:pt x="888" y="360"/>
                  </a:lnTo>
                  <a:lnTo>
                    <a:pt x="895" y="409"/>
                  </a:lnTo>
                  <a:lnTo>
                    <a:pt x="897" y="459"/>
                  </a:lnTo>
                  <a:lnTo>
                    <a:pt x="895" y="519"/>
                  </a:lnTo>
                  <a:lnTo>
                    <a:pt x="888" y="575"/>
                  </a:lnTo>
                  <a:lnTo>
                    <a:pt x="878" y="628"/>
                  </a:lnTo>
                  <a:lnTo>
                    <a:pt x="864" y="678"/>
                  </a:lnTo>
                  <a:lnTo>
                    <a:pt x="846" y="723"/>
                  </a:lnTo>
                  <a:lnTo>
                    <a:pt x="810" y="796"/>
                  </a:lnTo>
                  <a:lnTo>
                    <a:pt x="770" y="866"/>
                  </a:lnTo>
                  <a:lnTo>
                    <a:pt x="724" y="933"/>
                  </a:lnTo>
                  <a:lnTo>
                    <a:pt x="698" y="969"/>
                  </a:lnTo>
                  <a:lnTo>
                    <a:pt x="670" y="1006"/>
                  </a:lnTo>
                  <a:lnTo>
                    <a:pt x="641" y="1043"/>
                  </a:lnTo>
                  <a:lnTo>
                    <a:pt x="613" y="1076"/>
                  </a:lnTo>
                  <a:lnTo>
                    <a:pt x="587" y="1105"/>
                  </a:lnTo>
                  <a:lnTo>
                    <a:pt x="564" y="1130"/>
                  </a:lnTo>
                  <a:lnTo>
                    <a:pt x="550" y="1144"/>
                  </a:lnTo>
                  <a:lnTo>
                    <a:pt x="538" y="1155"/>
                  </a:lnTo>
                  <a:lnTo>
                    <a:pt x="529" y="1164"/>
                  </a:lnTo>
                  <a:lnTo>
                    <a:pt x="973" y="1164"/>
                  </a:lnTo>
                  <a:lnTo>
                    <a:pt x="973" y="1523"/>
                  </a:lnTo>
                  <a:lnTo>
                    <a:pt x="13" y="1523"/>
                  </a:lnTo>
                  <a:lnTo>
                    <a:pt x="13" y="1275"/>
                  </a:lnTo>
                  <a:lnTo>
                    <a:pt x="392" y="799"/>
                  </a:lnTo>
                  <a:lnTo>
                    <a:pt x="418" y="764"/>
                  </a:lnTo>
                  <a:lnTo>
                    <a:pt x="442" y="732"/>
                  </a:lnTo>
                  <a:lnTo>
                    <a:pt x="462" y="701"/>
                  </a:lnTo>
                  <a:lnTo>
                    <a:pt x="478" y="673"/>
                  </a:lnTo>
                  <a:lnTo>
                    <a:pt x="491" y="648"/>
                  </a:lnTo>
                  <a:lnTo>
                    <a:pt x="507" y="606"/>
                  </a:lnTo>
                  <a:lnTo>
                    <a:pt x="516" y="563"/>
                  </a:lnTo>
                  <a:lnTo>
                    <a:pt x="519" y="518"/>
                  </a:lnTo>
                  <a:lnTo>
                    <a:pt x="517" y="494"/>
                  </a:lnTo>
                  <a:lnTo>
                    <a:pt x="513" y="473"/>
                  </a:lnTo>
                  <a:lnTo>
                    <a:pt x="506" y="457"/>
                  </a:lnTo>
                  <a:lnTo>
                    <a:pt x="498" y="447"/>
                  </a:lnTo>
                  <a:lnTo>
                    <a:pt x="485" y="439"/>
                  </a:lnTo>
                  <a:lnTo>
                    <a:pt x="470" y="435"/>
                  </a:lnTo>
                  <a:lnTo>
                    <a:pt x="450" y="434"/>
                  </a:lnTo>
                  <a:lnTo>
                    <a:pt x="434" y="436"/>
                  </a:lnTo>
                  <a:lnTo>
                    <a:pt x="415" y="444"/>
                  </a:lnTo>
                  <a:lnTo>
                    <a:pt x="394" y="455"/>
                  </a:lnTo>
                  <a:lnTo>
                    <a:pt x="370" y="470"/>
                  </a:lnTo>
                  <a:lnTo>
                    <a:pt x="343" y="491"/>
                  </a:lnTo>
                  <a:lnTo>
                    <a:pt x="315" y="517"/>
                  </a:lnTo>
                  <a:lnTo>
                    <a:pt x="284" y="549"/>
                  </a:lnTo>
                  <a:lnTo>
                    <a:pt x="252" y="586"/>
                  </a:lnTo>
                  <a:lnTo>
                    <a:pt x="217" y="630"/>
                  </a:lnTo>
                  <a:lnTo>
                    <a:pt x="181" y="680"/>
                  </a:lnTo>
                  <a:lnTo>
                    <a:pt x="0" y="341"/>
                  </a:lnTo>
                  <a:lnTo>
                    <a:pt x="27" y="311"/>
                  </a:lnTo>
                  <a:lnTo>
                    <a:pt x="55" y="278"/>
                  </a:lnTo>
                  <a:lnTo>
                    <a:pt x="85" y="239"/>
                  </a:lnTo>
                  <a:lnTo>
                    <a:pt x="117" y="201"/>
                  </a:lnTo>
                  <a:lnTo>
                    <a:pt x="152" y="164"/>
                  </a:lnTo>
                  <a:lnTo>
                    <a:pt x="191" y="128"/>
                  </a:lnTo>
                  <a:lnTo>
                    <a:pt x="234" y="95"/>
                  </a:lnTo>
                  <a:lnTo>
                    <a:pt x="280" y="65"/>
                  </a:lnTo>
                  <a:lnTo>
                    <a:pt x="332" y="38"/>
                  </a:lnTo>
                  <a:lnTo>
                    <a:pt x="365" y="24"/>
                  </a:lnTo>
                  <a:lnTo>
                    <a:pt x="400" y="14"/>
                  </a:lnTo>
                  <a:lnTo>
                    <a:pt x="437" y="6"/>
                  </a:lnTo>
                  <a:lnTo>
                    <a:pt x="477" y="2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E6803A"/>
            </a:solidFill>
            <a:ln w="0">
              <a:solidFill>
                <a:srgbClr val="E6803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800">
                <a:solidFill>
                  <a:srgbClr val="000000"/>
                </a:solidFill>
                <a:latin typeface="Arial" charset="0"/>
                <a:ea typeface="ヒラギノ角ゴ Pro W3" pitchFamily="48" charset="-128"/>
              </a:endParaRPr>
            </a:p>
          </p:txBody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7642225" y="515938"/>
              <a:ext cx="682625" cy="768350"/>
            </a:xfrm>
            <a:custGeom>
              <a:avLst/>
              <a:gdLst>
                <a:gd name="T0" fmla="*/ 420 w 1291"/>
                <a:gd name="T1" fmla="*/ 1122 h 1451"/>
                <a:gd name="T2" fmla="*/ 584 w 1291"/>
                <a:gd name="T3" fmla="*/ 1120 h 1451"/>
                <a:gd name="T4" fmla="*/ 663 w 1291"/>
                <a:gd name="T5" fmla="*/ 1104 h 1451"/>
                <a:gd name="T6" fmla="*/ 729 w 1291"/>
                <a:gd name="T7" fmla="*/ 1073 h 1451"/>
                <a:gd name="T8" fmla="*/ 783 w 1291"/>
                <a:gd name="T9" fmla="*/ 1028 h 1451"/>
                <a:gd name="T10" fmla="*/ 818 w 1291"/>
                <a:gd name="T11" fmla="*/ 973 h 1451"/>
                <a:gd name="T12" fmla="*/ 843 w 1291"/>
                <a:gd name="T13" fmla="*/ 903 h 1451"/>
                <a:gd name="T14" fmla="*/ 858 w 1291"/>
                <a:gd name="T15" fmla="*/ 817 h 1451"/>
                <a:gd name="T16" fmla="*/ 863 w 1291"/>
                <a:gd name="T17" fmla="*/ 716 h 1451"/>
                <a:gd name="T18" fmla="*/ 858 w 1291"/>
                <a:gd name="T19" fmla="*/ 617 h 1451"/>
                <a:gd name="T20" fmla="*/ 841 w 1291"/>
                <a:gd name="T21" fmla="*/ 534 h 1451"/>
                <a:gd name="T22" fmla="*/ 815 w 1291"/>
                <a:gd name="T23" fmla="*/ 467 h 1451"/>
                <a:gd name="T24" fmla="*/ 778 w 1291"/>
                <a:gd name="T25" fmla="*/ 414 h 1451"/>
                <a:gd name="T26" fmla="*/ 732 w 1291"/>
                <a:gd name="T27" fmla="*/ 375 h 1451"/>
                <a:gd name="T28" fmla="*/ 676 w 1291"/>
                <a:gd name="T29" fmla="*/ 349 h 1451"/>
                <a:gd name="T30" fmla="*/ 589 w 1291"/>
                <a:gd name="T31" fmla="*/ 332 h 1451"/>
                <a:gd name="T32" fmla="*/ 420 w 1291"/>
                <a:gd name="T33" fmla="*/ 330 h 1451"/>
                <a:gd name="T34" fmla="*/ 564 w 1291"/>
                <a:gd name="T35" fmla="*/ 0 h 1451"/>
                <a:gd name="T36" fmla="*/ 711 w 1291"/>
                <a:gd name="T37" fmla="*/ 10 h 1451"/>
                <a:gd name="T38" fmla="*/ 850 w 1291"/>
                <a:gd name="T39" fmla="*/ 41 h 1451"/>
                <a:gd name="T40" fmla="*/ 950 w 1291"/>
                <a:gd name="T41" fmla="*/ 82 h 1451"/>
                <a:gd name="T42" fmla="*/ 1039 w 1291"/>
                <a:gd name="T43" fmla="*/ 138 h 1451"/>
                <a:gd name="T44" fmla="*/ 1118 w 1291"/>
                <a:gd name="T45" fmla="*/ 208 h 1451"/>
                <a:gd name="T46" fmla="*/ 1183 w 1291"/>
                <a:gd name="T47" fmla="*/ 294 h 1451"/>
                <a:gd name="T48" fmla="*/ 1234 w 1291"/>
                <a:gd name="T49" fmla="*/ 396 h 1451"/>
                <a:gd name="T50" fmla="*/ 1266 w 1291"/>
                <a:gd name="T51" fmla="*/ 493 h 1451"/>
                <a:gd name="T52" fmla="*/ 1285 w 1291"/>
                <a:gd name="T53" fmla="*/ 601 h 1451"/>
                <a:gd name="T54" fmla="*/ 1291 w 1291"/>
                <a:gd name="T55" fmla="*/ 721 h 1451"/>
                <a:gd name="T56" fmla="*/ 1285 w 1291"/>
                <a:gd name="T57" fmla="*/ 841 h 1451"/>
                <a:gd name="T58" fmla="*/ 1266 w 1291"/>
                <a:gd name="T59" fmla="*/ 950 h 1451"/>
                <a:gd name="T60" fmla="*/ 1234 w 1291"/>
                <a:gd name="T61" fmla="*/ 1047 h 1451"/>
                <a:gd name="T62" fmla="*/ 1183 w 1291"/>
                <a:gd name="T63" fmla="*/ 1149 h 1451"/>
                <a:gd name="T64" fmla="*/ 1118 w 1291"/>
                <a:gd name="T65" fmla="*/ 1236 h 1451"/>
                <a:gd name="T66" fmla="*/ 1039 w 1291"/>
                <a:gd name="T67" fmla="*/ 1308 h 1451"/>
                <a:gd name="T68" fmla="*/ 950 w 1291"/>
                <a:gd name="T69" fmla="*/ 1365 h 1451"/>
                <a:gd name="T70" fmla="*/ 849 w 1291"/>
                <a:gd name="T71" fmla="*/ 1407 h 1451"/>
                <a:gd name="T72" fmla="*/ 710 w 1291"/>
                <a:gd name="T73" fmla="*/ 1440 h 1451"/>
                <a:gd name="T74" fmla="*/ 562 w 1291"/>
                <a:gd name="T75" fmla="*/ 1451 h 1451"/>
                <a:gd name="T76" fmla="*/ 0 w 1291"/>
                <a:gd name="T77" fmla="*/ 0 h 1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91" h="1451">
                  <a:moveTo>
                    <a:pt x="420" y="330"/>
                  </a:moveTo>
                  <a:lnTo>
                    <a:pt x="420" y="1122"/>
                  </a:lnTo>
                  <a:lnTo>
                    <a:pt x="538" y="1122"/>
                  </a:lnTo>
                  <a:lnTo>
                    <a:pt x="584" y="1120"/>
                  </a:lnTo>
                  <a:lnTo>
                    <a:pt x="625" y="1113"/>
                  </a:lnTo>
                  <a:lnTo>
                    <a:pt x="663" y="1104"/>
                  </a:lnTo>
                  <a:lnTo>
                    <a:pt x="698" y="1091"/>
                  </a:lnTo>
                  <a:lnTo>
                    <a:pt x="729" y="1073"/>
                  </a:lnTo>
                  <a:lnTo>
                    <a:pt x="757" y="1053"/>
                  </a:lnTo>
                  <a:lnTo>
                    <a:pt x="783" y="1028"/>
                  </a:lnTo>
                  <a:lnTo>
                    <a:pt x="801" y="1002"/>
                  </a:lnTo>
                  <a:lnTo>
                    <a:pt x="818" y="973"/>
                  </a:lnTo>
                  <a:lnTo>
                    <a:pt x="832" y="940"/>
                  </a:lnTo>
                  <a:lnTo>
                    <a:pt x="843" y="903"/>
                  </a:lnTo>
                  <a:lnTo>
                    <a:pt x="852" y="863"/>
                  </a:lnTo>
                  <a:lnTo>
                    <a:pt x="858" y="817"/>
                  </a:lnTo>
                  <a:lnTo>
                    <a:pt x="862" y="769"/>
                  </a:lnTo>
                  <a:lnTo>
                    <a:pt x="863" y="716"/>
                  </a:lnTo>
                  <a:lnTo>
                    <a:pt x="862" y="665"/>
                  </a:lnTo>
                  <a:lnTo>
                    <a:pt x="858" y="617"/>
                  </a:lnTo>
                  <a:lnTo>
                    <a:pt x="851" y="573"/>
                  </a:lnTo>
                  <a:lnTo>
                    <a:pt x="841" y="534"/>
                  </a:lnTo>
                  <a:lnTo>
                    <a:pt x="829" y="499"/>
                  </a:lnTo>
                  <a:lnTo>
                    <a:pt x="815" y="467"/>
                  </a:lnTo>
                  <a:lnTo>
                    <a:pt x="798" y="438"/>
                  </a:lnTo>
                  <a:lnTo>
                    <a:pt x="778" y="414"/>
                  </a:lnTo>
                  <a:lnTo>
                    <a:pt x="756" y="393"/>
                  </a:lnTo>
                  <a:lnTo>
                    <a:pt x="732" y="375"/>
                  </a:lnTo>
                  <a:lnTo>
                    <a:pt x="705" y="361"/>
                  </a:lnTo>
                  <a:lnTo>
                    <a:pt x="676" y="349"/>
                  </a:lnTo>
                  <a:lnTo>
                    <a:pt x="634" y="338"/>
                  </a:lnTo>
                  <a:lnTo>
                    <a:pt x="589" y="332"/>
                  </a:lnTo>
                  <a:lnTo>
                    <a:pt x="538" y="330"/>
                  </a:lnTo>
                  <a:lnTo>
                    <a:pt x="420" y="330"/>
                  </a:lnTo>
                  <a:close/>
                  <a:moveTo>
                    <a:pt x="0" y="0"/>
                  </a:moveTo>
                  <a:lnTo>
                    <a:pt x="564" y="0"/>
                  </a:lnTo>
                  <a:lnTo>
                    <a:pt x="639" y="2"/>
                  </a:lnTo>
                  <a:lnTo>
                    <a:pt x="711" y="10"/>
                  </a:lnTo>
                  <a:lnTo>
                    <a:pt x="782" y="23"/>
                  </a:lnTo>
                  <a:lnTo>
                    <a:pt x="850" y="41"/>
                  </a:lnTo>
                  <a:lnTo>
                    <a:pt x="901" y="60"/>
                  </a:lnTo>
                  <a:lnTo>
                    <a:pt x="950" y="82"/>
                  </a:lnTo>
                  <a:lnTo>
                    <a:pt x="996" y="108"/>
                  </a:lnTo>
                  <a:lnTo>
                    <a:pt x="1039" y="138"/>
                  </a:lnTo>
                  <a:lnTo>
                    <a:pt x="1080" y="171"/>
                  </a:lnTo>
                  <a:lnTo>
                    <a:pt x="1118" y="208"/>
                  </a:lnTo>
                  <a:lnTo>
                    <a:pt x="1152" y="249"/>
                  </a:lnTo>
                  <a:lnTo>
                    <a:pt x="1183" y="294"/>
                  </a:lnTo>
                  <a:lnTo>
                    <a:pt x="1210" y="343"/>
                  </a:lnTo>
                  <a:lnTo>
                    <a:pt x="1234" y="396"/>
                  </a:lnTo>
                  <a:lnTo>
                    <a:pt x="1252" y="442"/>
                  </a:lnTo>
                  <a:lnTo>
                    <a:pt x="1266" y="493"/>
                  </a:lnTo>
                  <a:lnTo>
                    <a:pt x="1276" y="545"/>
                  </a:lnTo>
                  <a:lnTo>
                    <a:pt x="1285" y="601"/>
                  </a:lnTo>
                  <a:lnTo>
                    <a:pt x="1290" y="660"/>
                  </a:lnTo>
                  <a:lnTo>
                    <a:pt x="1291" y="721"/>
                  </a:lnTo>
                  <a:lnTo>
                    <a:pt x="1290" y="782"/>
                  </a:lnTo>
                  <a:lnTo>
                    <a:pt x="1285" y="841"/>
                  </a:lnTo>
                  <a:lnTo>
                    <a:pt x="1276" y="897"/>
                  </a:lnTo>
                  <a:lnTo>
                    <a:pt x="1266" y="950"/>
                  </a:lnTo>
                  <a:lnTo>
                    <a:pt x="1252" y="1000"/>
                  </a:lnTo>
                  <a:lnTo>
                    <a:pt x="1234" y="1047"/>
                  </a:lnTo>
                  <a:lnTo>
                    <a:pt x="1210" y="1101"/>
                  </a:lnTo>
                  <a:lnTo>
                    <a:pt x="1183" y="1149"/>
                  </a:lnTo>
                  <a:lnTo>
                    <a:pt x="1152" y="1195"/>
                  </a:lnTo>
                  <a:lnTo>
                    <a:pt x="1118" y="1236"/>
                  </a:lnTo>
                  <a:lnTo>
                    <a:pt x="1080" y="1274"/>
                  </a:lnTo>
                  <a:lnTo>
                    <a:pt x="1039" y="1308"/>
                  </a:lnTo>
                  <a:lnTo>
                    <a:pt x="996" y="1338"/>
                  </a:lnTo>
                  <a:lnTo>
                    <a:pt x="950" y="1365"/>
                  </a:lnTo>
                  <a:lnTo>
                    <a:pt x="900" y="1388"/>
                  </a:lnTo>
                  <a:lnTo>
                    <a:pt x="849" y="1407"/>
                  </a:lnTo>
                  <a:lnTo>
                    <a:pt x="780" y="1427"/>
                  </a:lnTo>
                  <a:lnTo>
                    <a:pt x="710" y="1440"/>
                  </a:lnTo>
                  <a:lnTo>
                    <a:pt x="637" y="1448"/>
                  </a:lnTo>
                  <a:lnTo>
                    <a:pt x="562" y="1451"/>
                  </a:lnTo>
                  <a:lnTo>
                    <a:pt x="0" y="1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7C9"/>
            </a:solidFill>
            <a:ln w="0">
              <a:solidFill>
                <a:srgbClr val="C6C7C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800">
                <a:solidFill>
                  <a:srgbClr val="000000"/>
                </a:solidFill>
                <a:latin typeface="Arial" charset="0"/>
                <a:ea typeface="ヒラギノ角ゴ Pro W3" pitchFamily="48" charset="-128"/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/>
          </p:nvSpPr>
          <p:spPr bwMode="auto">
            <a:xfrm>
              <a:off x="7215188" y="176213"/>
              <a:ext cx="601663" cy="768350"/>
            </a:xfrm>
            <a:custGeom>
              <a:avLst/>
              <a:gdLst>
                <a:gd name="T0" fmla="*/ 407 w 1138"/>
                <a:gd name="T1" fmla="*/ 318 h 1451"/>
                <a:gd name="T2" fmla="*/ 407 w 1138"/>
                <a:gd name="T3" fmla="*/ 633 h 1451"/>
                <a:gd name="T4" fmla="*/ 491 w 1138"/>
                <a:gd name="T5" fmla="*/ 633 h 1451"/>
                <a:gd name="T6" fmla="*/ 521 w 1138"/>
                <a:gd name="T7" fmla="*/ 631 h 1451"/>
                <a:gd name="T8" fmla="*/ 547 w 1138"/>
                <a:gd name="T9" fmla="*/ 623 h 1451"/>
                <a:gd name="T10" fmla="*/ 573 w 1138"/>
                <a:gd name="T11" fmla="*/ 612 h 1451"/>
                <a:gd name="T12" fmla="*/ 596 w 1138"/>
                <a:gd name="T13" fmla="*/ 597 h 1451"/>
                <a:gd name="T14" fmla="*/ 611 w 1138"/>
                <a:gd name="T15" fmla="*/ 580 h 1451"/>
                <a:gd name="T16" fmla="*/ 624 w 1138"/>
                <a:gd name="T17" fmla="*/ 558 h 1451"/>
                <a:gd name="T18" fmla="*/ 632 w 1138"/>
                <a:gd name="T19" fmla="*/ 534 h 1451"/>
                <a:gd name="T20" fmla="*/ 637 w 1138"/>
                <a:gd name="T21" fmla="*/ 504 h 1451"/>
                <a:gd name="T22" fmla="*/ 639 w 1138"/>
                <a:gd name="T23" fmla="*/ 470 h 1451"/>
                <a:gd name="T24" fmla="*/ 637 w 1138"/>
                <a:gd name="T25" fmla="*/ 439 h 1451"/>
                <a:gd name="T26" fmla="*/ 632 w 1138"/>
                <a:gd name="T27" fmla="*/ 411 h 1451"/>
                <a:gd name="T28" fmla="*/ 624 w 1138"/>
                <a:gd name="T29" fmla="*/ 387 h 1451"/>
                <a:gd name="T30" fmla="*/ 612 w 1138"/>
                <a:gd name="T31" fmla="*/ 368 h 1451"/>
                <a:gd name="T32" fmla="*/ 597 w 1138"/>
                <a:gd name="T33" fmla="*/ 352 h 1451"/>
                <a:gd name="T34" fmla="*/ 574 w 1138"/>
                <a:gd name="T35" fmla="*/ 338 h 1451"/>
                <a:gd name="T36" fmla="*/ 548 w 1138"/>
                <a:gd name="T37" fmla="*/ 327 h 1451"/>
                <a:gd name="T38" fmla="*/ 522 w 1138"/>
                <a:gd name="T39" fmla="*/ 320 h 1451"/>
                <a:gd name="T40" fmla="*/ 491 w 1138"/>
                <a:gd name="T41" fmla="*/ 318 h 1451"/>
                <a:gd name="T42" fmla="*/ 407 w 1138"/>
                <a:gd name="T43" fmla="*/ 318 h 1451"/>
                <a:gd name="T44" fmla="*/ 0 w 1138"/>
                <a:gd name="T45" fmla="*/ 0 h 1451"/>
                <a:gd name="T46" fmla="*/ 534 w 1138"/>
                <a:gd name="T47" fmla="*/ 0 h 1451"/>
                <a:gd name="T48" fmla="*/ 602 w 1138"/>
                <a:gd name="T49" fmla="*/ 1 h 1451"/>
                <a:gd name="T50" fmla="*/ 668 w 1138"/>
                <a:gd name="T51" fmla="*/ 7 h 1451"/>
                <a:gd name="T52" fmla="*/ 732 w 1138"/>
                <a:gd name="T53" fmla="*/ 17 h 1451"/>
                <a:gd name="T54" fmla="*/ 778 w 1138"/>
                <a:gd name="T55" fmla="*/ 28 h 1451"/>
                <a:gd name="T56" fmla="*/ 822 w 1138"/>
                <a:gd name="T57" fmla="*/ 42 h 1451"/>
                <a:gd name="T58" fmla="*/ 862 w 1138"/>
                <a:gd name="T59" fmla="*/ 62 h 1451"/>
                <a:gd name="T60" fmla="*/ 899 w 1138"/>
                <a:gd name="T61" fmla="*/ 84 h 1451"/>
                <a:gd name="T62" fmla="*/ 932 w 1138"/>
                <a:gd name="T63" fmla="*/ 111 h 1451"/>
                <a:gd name="T64" fmla="*/ 963 w 1138"/>
                <a:gd name="T65" fmla="*/ 143 h 1451"/>
                <a:gd name="T66" fmla="*/ 990 w 1138"/>
                <a:gd name="T67" fmla="*/ 179 h 1451"/>
                <a:gd name="T68" fmla="*/ 1012 w 1138"/>
                <a:gd name="T69" fmla="*/ 220 h 1451"/>
                <a:gd name="T70" fmla="*/ 1028 w 1138"/>
                <a:gd name="T71" fmla="*/ 257 h 1451"/>
                <a:gd name="T72" fmla="*/ 1039 w 1138"/>
                <a:gd name="T73" fmla="*/ 298 h 1451"/>
                <a:gd name="T74" fmla="*/ 1048 w 1138"/>
                <a:gd name="T75" fmla="*/ 342 h 1451"/>
                <a:gd name="T76" fmla="*/ 1054 w 1138"/>
                <a:gd name="T77" fmla="*/ 391 h 1451"/>
                <a:gd name="T78" fmla="*/ 1055 w 1138"/>
                <a:gd name="T79" fmla="*/ 444 h 1451"/>
                <a:gd name="T80" fmla="*/ 1054 w 1138"/>
                <a:gd name="T81" fmla="*/ 479 h 1451"/>
                <a:gd name="T82" fmla="*/ 1050 w 1138"/>
                <a:gd name="T83" fmla="*/ 517 h 1451"/>
                <a:gd name="T84" fmla="*/ 1045 w 1138"/>
                <a:gd name="T85" fmla="*/ 555 h 1451"/>
                <a:gd name="T86" fmla="*/ 1036 w 1138"/>
                <a:gd name="T87" fmla="*/ 595 h 1451"/>
                <a:gd name="T88" fmla="*/ 1024 w 1138"/>
                <a:gd name="T89" fmla="*/ 633 h 1451"/>
                <a:gd name="T90" fmla="*/ 1007 w 1138"/>
                <a:gd name="T91" fmla="*/ 670 h 1451"/>
                <a:gd name="T92" fmla="*/ 987 w 1138"/>
                <a:gd name="T93" fmla="*/ 706 h 1451"/>
                <a:gd name="T94" fmla="*/ 961 w 1138"/>
                <a:gd name="T95" fmla="*/ 740 h 1451"/>
                <a:gd name="T96" fmla="*/ 929 w 1138"/>
                <a:gd name="T97" fmla="*/ 771 h 1451"/>
                <a:gd name="T98" fmla="*/ 902 w 1138"/>
                <a:gd name="T99" fmla="*/ 794 h 1451"/>
                <a:gd name="T100" fmla="*/ 871 w 1138"/>
                <a:gd name="T101" fmla="*/ 813 h 1451"/>
                <a:gd name="T102" fmla="*/ 837 w 1138"/>
                <a:gd name="T103" fmla="*/ 831 h 1451"/>
                <a:gd name="T104" fmla="*/ 800 w 1138"/>
                <a:gd name="T105" fmla="*/ 846 h 1451"/>
                <a:gd name="T106" fmla="*/ 1138 w 1138"/>
                <a:gd name="T107" fmla="*/ 1451 h 1451"/>
                <a:gd name="T108" fmla="*/ 697 w 1138"/>
                <a:gd name="T109" fmla="*/ 1451 h 1451"/>
                <a:gd name="T110" fmla="*/ 407 w 1138"/>
                <a:gd name="T111" fmla="*/ 885 h 1451"/>
                <a:gd name="T112" fmla="*/ 407 w 1138"/>
                <a:gd name="T113" fmla="*/ 1451 h 1451"/>
                <a:gd name="T114" fmla="*/ 0 w 1138"/>
                <a:gd name="T115" fmla="*/ 1451 h 1451"/>
                <a:gd name="T116" fmla="*/ 0 w 1138"/>
                <a:gd name="T117" fmla="*/ 0 h 1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38" h="1451">
                  <a:moveTo>
                    <a:pt x="407" y="318"/>
                  </a:moveTo>
                  <a:lnTo>
                    <a:pt x="407" y="633"/>
                  </a:lnTo>
                  <a:lnTo>
                    <a:pt x="491" y="633"/>
                  </a:lnTo>
                  <a:lnTo>
                    <a:pt x="521" y="631"/>
                  </a:lnTo>
                  <a:lnTo>
                    <a:pt x="547" y="623"/>
                  </a:lnTo>
                  <a:lnTo>
                    <a:pt x="573" y="612"/>
                  </a:lnTo>
                  <a:lnTo>
                    <a:pt x="596" y="597"/>
                  </a:lnTo>
                  <a:lnTo>
                    <a:pt x="611" y="580"/>
                  </a:lnTo>
                  <a:lnTo>
                    <a:pt x="624" y="558"/>
                  </a:lnTo>
                  <a:lnTo>
                    <a:pt x="632" y="534"/>
                  </a:lnTo>
                  <a:lnTo>
                    <a:pt x="637" y="504"/>
                  </a:lnTo>
                  <a:lnTo>
                    <a:pt x="639" y="470"/>
                  </a:lnTo>
                  <a:lnTo>
                    <a:pt x="637" y="439"/>
                  </a:lnTo>
                  <a:lnTo>
                    <a:pt x="632" y="411"/>
                  </a:lnTo>
                  <a:lnTo>
                    <a:pt x="624" y="387"/>
                  </a:lnTo>
                  <a:lnTo>
                    <a:pt x="612" y="368"/>
                  </a:lnTo>
                  <a:lnTo>
                    <a:pt x="597" y="352"/>
                  </a:lnTo>
                  <a:lnTo>
                    <a:pt x="574" y="338"/>
                  </a:lnTo>
                  <a:lnTo>
                    <a:pt x="548" y="327"/>
                  </a:lnTo>
                  <a:lnTo>
                    <a:pt x="522" y="320"/>
                  </a:lnTo>
                  <a:lnTo>
                    <a:pt x="491" y="318"/>
                  </a:lnTo>
                  <a:lnTo>
                    <a:pt x="407" y="318"/>
                  </a:lnTo>
                  <a:close/>
                  <a:moveTo>
                    <a:pt x="0" y="0"/>
                  </a:moveTo>
                  <a:lnTo>
                    <a:pt x="534" y="0"/>
                  </a:lnTo>
                  <a:lnTo>
                    <a:pt x="602" y="1"/>
                  </a:lnTo>
                  <a:lnTo>
                    <a:pt x="668" y="7"/>
                  </a:lnTo>
                  <a:lnTo>
                    <a:pt x="732" y="17"/>
                  </a:lnTo>
                  <a:lnTo>
                    <a:pt x="778" y="28"/>
                  </a:lnTo>
                  <a:lnTo>
                    <a:pt x="822" y="42"/>
                  </a:lnTo>
                  <a:lnTo>
                    <a:pt x="862" y="62"/>
                  </a:lnTo>
                  <a:lnTo>
                    <a:pt x="899" y="84"/>
                  </a:lnTo>
                  <a:lnTo>
                    <a:pt x="932" y="111"/>
                  </a:lnTo>
                  <a:lnTo>
                    <a:pt x="963" y="143"/>
                  </a:lnTo>
                  <a:lnTo>
                    <a:pt x="990" y="179"/>
                  </a:lnTo>
                  <a:lnTo>
                    <a:pt x="1012" y="220"/>
                  </a:lnTo>
                  <a:lnTo>
                    <a:pt x="1028" y="257"/>
                  </a:lnTo>
                  <a:lnTo>
                    <a:pt x="1039" y="298"/>
                  </a:lnTo>
                  <a:lnTo>
                    <a:pt x="1048" y="342"/>
                  </a:lnTo>
                  <a:lnTo>
                    <a:pt x="1054" y="391"/>
                  </a:lnTo>
                  <a:lnTo>
                    <a:pt x="1055" y="444"/>
                  </a:lnTo>
                  <a:lnTo>
                    <a:pt x="1054" y="479"/>
                  </a:lnTo>
                  <a:lnTo>
                    <a:pt x="1050" y="517"/>
                  </a:lnTo>
                  <a:lnTo>
                    <a:pt x="1045" y="555"/>
                  </a:lnTo>
                  <a:lnTo>
                    <a:pt x="1036" y="595"/>
                  </a:lnTo>
                  <a:lnTo>
                    <a:pt x="1024" y="633"/>
                  </a:lnTo>
                  <a:lnTo>
                    <a:pt x="1007" y="670"/>
                  </a:lnTo>
                  <a:lnTo>
                    <a:pt x="987" y="706"/>
                  </a:lnTo>
                  <a:lnTo>
                    <a:pt x="961" y="740"/>
                  </a:lnTo>
                  <a:lnTo>
                    <a:pt x="929" y="771"/>
                  </a:lnTo>
                  <a:lnTo>
                    <a:pt x="902" y="794"/>
                  </a:lnTo>
                  <a:lnTo>
                    <a:pt x="871" y="813"/>
                  </a:lnTo>
                  <a:lnTo>
                    <a:pt x="837" y="831"/>
                  </a:lnTo>
                  <a:lnTo>
                    <a:pt x="800" y="846"/>
                  </a:lnTo>
                  <a:lnTo>
                    <a:pt x="1138" y="1451"/>
                  </a:lnTo>
                  <a:lnTo>
                    <a:pt x="697" y="1451"/>
                  </a:lnTo>
                  <a:lnTo>
                    <a:pt x="407" y="885"/>
                  </a:lnTo>
                  <a:lnTo>
                    <a:pt x="407" y="1451"/>
                  </a:lnTo>
                  <a:lnTo>
                    <a:pt x="0" y="1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7173"/>
            </a:solidFill>
            <a:ln w="0">
              <a:solidFill>
                <a:srgbClr val="7071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800">
                <a:solidFill>
                  <a:srgbClr val="000000"/>
                </a:solidFill>
                <a:latin typeface="Arial" charset="0"/>
                <a:ea typeface="ヒラギノ角ゴ Pro W3" pitchFamily="48" charset="-128"/>
              </a:endParaRPr>
            </a:p>
          </p:txBody>
        </p:sp>
      </p:grp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53985" y="273844"/>
            <a:ext cx="7886700" cy="678656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E6803A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37434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-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4015D-9407-488E-8AD7-722ADB5AEF29}" type="slidenum">
              <a:rPr lang="de-DE" smtClean="0"/>
              <a:t>‹#›</a:t>
            </a:fld>
            <a:endParaRPr lang="de-DE" dirty="0"/>
          </a:p>
        </p:txBody>
      </p:sp>
      <p:pic>
        <p:nvPicPr>
          <p:cNvPr id="9" name="Picture 10" descr="A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4512469"/>
            <a:ext cx="10287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16"/>
          <p:cNvSpPr>
            <a:spLocks noChangeShapeType="1"/>
          </p:cNvSpPr>
          <p:nvPr userDrawn="1"/>
        </p:nvSpPr>
        <p:spPr bwMode="auto">
          <a:xfrm>
            <a:off x="1269205" y="4677965"/>
            <a:ext cx="7246145" cy="2442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DE" sz="180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09252"/>
            <a:ext cx="7886700" cy="589421"/>
          </a:xfrm>
        </p:spPr>
        <p:txBody>
          <a:bodyPr/>
          <a:lstStyle>
            <a:lvl1pPr>
              <a:defRPr b="0">
                <a:solidFill>
                  <a:srgbClr val="006E9E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28650" y="1305419"/>
            <a:ext cx="7886700" cy="289408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b="1"/>
            </a:lvl1pPr>
            <a:lvl2pPr marL="514350" indent="-171450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Char char="•"/>
              <a:defRPr/>
            </a:lvl2pPr>
            <a:lvl3pPr marL="857250" indent="-17145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lvl3pPr>
            <a:lvl4pPr marL="1200150" indent="-17145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lvl4pPr>
            <a:lvl5pPr marL="1543050" indent="-17145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659223" y="802835"/>
            <a:ext cx="7886700" cy="66712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6E9E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z="1500" dirty="0"/>
              <a:t> </a:t>
            </a:r>
          </a:p>
        </p:txBody>
      </p:sp>
      <p:sp>
        <p:nvSpPr>
          <p:cNvPr id="13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628650" y="731096"/>
            <a:ext cx="7886700" cy="283086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rgbClr val="006E9E"/>
                </a:solidFill>
              </a:defRPr>
            </a:lvl1pPr>
          </a:lstStyle>
          <a:p>
            <a:pPr lvl="0"/>
            <a:r>
              <a:rPr lang="en-US" dirty="0"/>
              <a:t>Click to edit </a:t>
            </a:r>
            <a:r>
              <a:rPr lang="en-US" dirty="0" err="1"/>
              <a:t>subtitile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195662"/>
            <a:ext cx="243885" cy="34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095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EB8058C5-13D4-4F37-A03B-A16C7923467D}"/>
              </a:ext>
            </a:extLst>
          </p:cNvPr>
          <p:cNvSpPr/>
          <p:nvPr userDrawn="1"/>
        </p:nvSpPr>
        <p:spPr>
          <a:xfrm>
            <a:off x="-15096" y="0"/>
            <a:ext cx="9159096" cy="5143499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noFill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636B81C-E5D3-4881-8110-302B864301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16200000">
            <a:off x="8250348" y="1100137"/>
            <a:ext cx="1204373" cy="228602"/>
          </a:xfrm>
          <a:prstGeom prst="rect">
            <a:avLst/>
          </a:prstGeom>
        </p:spPr>
        <p:txBody>
          <a:bodyPr vert="horz"/>
          <a:lstStyle>
            <a:lvl1pPr marL="0" indent="0" algn="r" defTabSz="685800" rtl="0" eaLnBrk="1" latinLnBrk="0" hangingPunct="1">
              <a:buNone/>
              <a:defRPr lang="en-US" sz="1200" b="0" i="0" kern="1200" spc="75" dirty="0">
                <a:solidFill>
                  <a:schemeClr val="bg2"/>
                </a:solidFill>
                <a:latin typeface="Roboto Condensed"/>
                <a:ea typeface="Roboto" panose="02000000000000000000" pitchFamily="2" charset="0"/>
                <a:cs typeface="+mn-cs"/>
              </a:defRPr>
            </a:lvl1pPr>
          </a:lstStyle>
          <a:p>
            <a:pPr lvl="0"/>
            <a:r>
              <a:rPr lang="de-DE" dirty="0"/>
              <a:t>PLATZHALZER</a:t>
            </a:r>
            <a:endParaRPr lang="en-US" dirty="0"/>
          </a:p>
        </p:txBody>
      </p:sp>
      <p:pic>
        <p:nvPicPr>
          <p:cNvPr id="5" name="Bild 4" descr="Praesentation_FOG-2936_PR_1903-833_Reiter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835" y="0"/>
            <a:ext cx="1771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688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 b="6821"/>
          <a:stretch/>
        </p:blipFill>
        <p:spPr>
          <a:xfrm>
            <a:off x="427445" y="4369730"/>
            <a:ext cx="1039571" cy="764825"/>
          </a:xfrm>
          <a:prstGeom prst="rect">
            <a:avLst/>
          </a:prstGeom>
        </p:spPr>
      </p:pic>
      <p:sp>
        <p:nvSpPr>
          <p:cNvPr id="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31756" y="2254981"/>
            <a:ext cx="6318647" cy="488156"/>
          </a:xfrm>
        </p:spPr>
        <p:txBody>
          <a:bodyPr/>
          <a:lstStyle>
            <a:lvl1pPr algn="ctr">
              <a:defRPr>
                <a:solidFill>
                  <a:srgbClr val="006E9E"/>
                </a:solidFill>
                <a:latin typeface="+mn-lt"/>
              </a:defRPr>
            </a:lvl1pPr>
          </a:lstStyle>
          <a:p>
            <a:pPr lvl="0"/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031756" y="3210845"/>
            <a:ext cx="6318647" cy="486966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2100">
                <a:latin typeface="+mn-lt"/>
              </a:defRPr>
            </a:lvl1pPr>
          </a:lstStyle>
          <a:p>
            <a:pPr lvl="0"/>
            <a:r>
              <a:rPr lang="en-US" noProof="0" dirty="0" err="1"/>
              <a:t>Untertitelmasterformat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10" name="Line 8"/>
          <p:cNvSpPr>
            <a:spLocks noChangeShapeType="1"/>
          </p:cNvSpPr>
          <p:nvPr userDrawn="1"/>
        </p:nvSpPr>
        <p:spPr bwMode="auto">
          <a:xfrm>
            <a:off x="162000" y="4320000"/>
            <a:ext cx="8721000" cy="0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r>
              <a:rPr lang="de-DE"/>
              <a:t>SAB - March 18, 2019</a:t>
            </a:r>
            <a:endParaRPr lang="de-DE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1B44015D-9407-488E-8AD7-722ADB5AEF29}" type="slidenum">
              <a:rPr lang="de-DE" smtClean="0"/>
              <a:t>‹#›</a:t>
            </a:fld>
            <a:endParaRPr lang="de-DE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28651"/>
            <a:ext cx="4422913" cy="87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970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4015D-9407-488E-8AD7-722ADB5AEF29}" type="slidenum">
              <a:rPr lang="de-DE" smtClean="0"/>
              <a:t>‹#›</a:t>
            </a:fld>
            <a:endParaRPr lang="de-DE" dirty="0"/>
          </a:p>
        </p:txBody>
      </p:sp>
      <p:pic>
        <p:nvPicPr>
          <p:cNvPr id="9" name="Picture 10" descr="A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4512469"/>
            <a:ext cx="10287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16"/>
          <p:cNvSpPr>
            <a:spLocks noChangeShapeType="1"/>
          </p:cNvSpPr>
          <p:nvPr userDrawn="1"/>
        </p:nvSpPr>
        <p:spPr bwMode="auto">
          <a:xfrm>
            <a:off x="1269205" y="4677965"/>
            <a:ext cx="7246145" cy="2442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DE" sz="180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589421"/>
          </a:xfrm>
        </p:spPr>
        <p:txBody>
          <a:bodyPr/>
          <a:lstStyle>
            <a:lvl1pPr>
              <a:defRPr b="0">
                <a:solidFill>
                  <a:srgbClr val="006E9E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28650" y="1305419"/>
            <a:ext cx="7886700" cy="289408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b="1"/>
            </a:lvl1pPr>
            <a:lvl2pPr marL="514350" indent="-171450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Char char="•"/>
              <a:defRPr/>
            </a:lvl2pPr>
            <a:lvl3pPr marL="857250" indent="-17145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lvl3pPr>
            <a:lvl4pPr marL="1200150" indent="-17145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lvl4pPr>
            <a:lvl5pPr marL="1543050" indent="-17145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659223" y="802835"/>
            <a:ext cx="7886700" cy="66712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6E9E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z="1500" dirty="0"/>
              <a:t> </a:t>
            </a:r>
          </a:p>
        </p:txBody>
      </p:sp>
      <p:sp>
        <p:nvSpPr>
          <p:cNvPr id="13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628650" y="813392"/>
            <a:ext cx="7886700" cy="283086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rgbClr val="006E9E"/>
                </a:solidFill>
              </a:defRPr>
            </a:lvl1pPr>
          </a:lstStyle>
          <a:p>
            <a:pPr lvl="0"/>
            <a:r>
              <a:rPr lang="en-US" dirty="0"/>
              <a:t>Click to edit </a:t>
            </a:r>
            <a:r>
              <a:rPr lang="en-US" dirty="0" err="1"/>
              <a:t>subtitile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360254"/>
            <a:ext cx="243885" cy="34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97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Blanc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4015D-9407-488E-8AD7-722ADB5AEF29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589421"/>
          </a:xfrm>
        </p:spPr>
        <p:txBody>
          <a:bodyPr/>
          <a:lstStyle>
            <a:lvl1pPr>
              <a:defRPr b="0">
                <a:solidFill>
                  <a:srgbClr val="006E9E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8650" y="1385167"/>
            <a:ext cx="7886700" cy="2894082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/>
            </a:lvl1pPr>
            <a:lvl2pPr marL="514350" indent="-17145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lvl2pPr>
            <a:lvl3pPr marL="857250" indent="-17145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lvl3pPr>
            <a:lvl4pPr marL="1200150" indent="-17145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lvl4pPr>
            <a:lvl5pPr marL="1543050" indent="-17145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59223" y="802835"/>
            <a:ext cx="7886700" cy="66712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6E9E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z="1500" dirty="0"/>
              <a:t> 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628650" y="813392"/>
            <a:ext cx="7886700" cy="283086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rgbClr val="006E9E"/>
                </a:solidFill>
              </a:defRPr>
            </a:lvl1pPr>
          </a:lstStyle>
          <a:p>
            <a:pPr lvl="0"/>
            <a:r>
              <a:rPr lang="en-US" dirty="0"/>
              <a:t>Click to edit </a:t>
            </a:r>
            <a:r>
              <a:rPr lang="en-US" dirty="0" err="1"/>
              <a:t>subtitile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0924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-MCC-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6E9E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2894082"/>
          </a:xfrm>
        </p:spPr>
        <p:txBody>
          <a:bodyPr/>
          <a:lstStyle>
            <a:lvl1pPr marL="171450" indent="-17145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lang="en-US" sz="2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lvl3pPr>
            <a:lvl4pPr marL="1200150" indent="-17145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lvl4pPr>
            <a:lvl5pPr marL="1543050" indent="-17145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lvl5pPr>
          </a:lstStyle>
          <a:p>
            <a:pPr marL="171450" lvl="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dirty="0"/>
              <a:t>Click to edit Master text styles</a:t>
            </a:r>
          </a:p>
          <a:p>
            <a:pPr marL="514350" lvl="1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SAB - March 18, 2019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4015D-9407-488E-8AD7-722ADB5AEF29}" type="slidenum">
              <a:rPr lang="de-DE" smtClean="0"/>
              <a:t>‹#›</a:t>
            </a:fld>
            <a:endParaRPr lang="de-DE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6106" y="4275087"/>
            <a:ext cx="1058748" cy="789242"/>
          </a:xfrm>
          <a:prstGeom prst="rect">
            <a:avLst/>
          </a:prstGeom>
        </p:spPr>
      </p:pic>
      <p:pic>
        <p:nvPicPr>
          <p:cNvPr id="10" name="Picture 10" descr="A_RGB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4512469"/>
            <a:ext cx="10287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16"/>
          <p:cNvSpPr>
            <a:spLocks noChangeShapeType="1"/>
          </p:cNvSpPr>
          <p:nvPr userDrawn="1"/>
        </p:nvSpPr>
        <p:spPr bwMode="auto">
          <a:xfrm flipV="1">
            <a:off x="2227083" y="4680407"/>
            <a:ext cx="6288268" cy="1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1022204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98200-5735-4BA7-A4C4-99935ED0124D}" type="datetime1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01A8A-1CD1-4281-8C59-74C549FF87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30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-MCC 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6E9E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2894082"/>
          </a:xfrm>
        </p:spPr>
        <p:txBody>
          <a:bodyPr/>
          <a:lstStyle>
            <a:lvl1pPr marL="385763" indent="-385763">
              <a:spcBef>
                <a:spcPts val="0"/>
              </a:spcBef>
              <a:spcAft>
                <a:spcPts val="450"/>
              </a:spcAft>
              <a:buFont typeface="+mj-lt"/>
              <a:buAutoNum type="arabicParenBoth"/>
              <a:defRPr/>
            </a:lvl1pPr>
            <a:lvl2pPr marL="685800" indent="-34290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lvl2pPr>
            <a:lvl3pPr marL="942975" indent="-257175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lvl3pPr>
            <a:lvl4pPr marL="1028700" indent="0">
              <a:spcBef>
                <a:spcPts val="0"/>
              </a:spcBef>
              <a:spcAft>
                <a:spcPts val="450"/>
              </a:spcAft>
              <a:buFont typeface="+mj-lt"/>
              <a:buNone/>
              <a:defRPr/>
            </a:lvl4pPr>
            <a:lvl5pPr marL="1371600" indent="0">
              <a:spcBef>
                <a:spcPts val="0"/>
              </a:spcBef>
              <a:spcAft>
                <a:spcPts val="450"/>
              </a:spcAft>
              <a:buFont typeface="+mj-lt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SAB - March 18, 2019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4015D-9407-488E-8AD7-722ADB5AEF29}" type="slidenum">
              <a:rPr lang="de-DE" smtClean="0"/>
              <a:t>‹#›</a:t>
            </a:fld>
            <a:endParaRPr lang="de-DE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6106" y="4275087"/>
            <a:ext cx="1058748" cy="789242"/>
          </a:xfrm>
          <a:prstGeom prst="rect">
            <a:avLst/>
          </a:prstGeom>
        </p:spPr>
      </p:pic>
      <p:pic>
        <p:nvPicPr>
          <p:cNvPr id="11" name="Picture 10" descr="A_RGB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4512469"/>
            <a:ext cx="10287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16"/>
          <p:cNvSpPr>
            <a:spLocks noChangeShapeType="1"/>
          </p:cNvSpPr>
          <p:nvPr userDrawn="1"/>
        </p:nvSpPr>
        <p:spPr bwMode="auto">
          <a:xfrm flipV="1">
            <a:off x="2227083" y="4680407"/>
            <a:ext cx="6288268" cy="1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1151846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B0B09-DF30-4C1C-8D6B-7D8C1C247C25}" type="datetime1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442608-41EA-4B67-B780-84875A71EE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587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E6F34-F765-4AE8-AC2C-D4ABEE29BE5E}" type="datetime1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63CC2-9885-4C2E-AE41-1900569C43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835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5A555-7363-407F-A416-372B03ED761A}" type="datetime1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25CD4-87B1-4B3D-951F-F97D39044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482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D8E031-A3FF-4595-B1B3-315637DF0E0B}" type="datetime1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D826E-195F-4B9E-9E92-9A1E4AF49B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59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10" indent="0">
              <a:buNone/>
              <a:defRPr sz="2400"/>
            </a:lvl3pPr>
            <a:lvl4pPr marL="1371464" indent="0">
              <a:buNone/>
              <a:defRPr sz="2000"/>
            </a:lvl4pPr>
            <a:lvl5pPr marL="1828619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F7E520-92C9-406A-B0A8-61CDA63999E4}" type="datetime1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DB73B-6EC9-40F7-B510-11B26872C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493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ヒラギノ角ゴ Pro W3" pitchFamily="48" charset="-128"/>
              </a:defRPr>
            </a:lvl1pPr>
          </a:lstStyle>
          <a:p>
            <a:pPr>
              <a:defRPr/>
            </a:pPr>
            <a:fld id="{9B242C59-3B85-4E3A-8B5A-02B9ADA806EE}" type="datetime1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ヒラギノ角ゴ Pro W3" pitchFamily="4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ヒラギノ角ゴ Pro W3" pitchFamily="48" charset="-128"/>
              </a:defRPr>
            </a:lvl1pPr>
          </a:lstStyle>
          <a:p>
            <a:pPr>
              <a:defRPr/>
            </a:pPr>
            <a:fld id="{A92EC60B-93FE-43C5-85D8-F467011003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4017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1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66" indent="-34286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7" indent="-285722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2pPr>
      <a:lvl3pPr marL="1142887" indent="-22857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40" indent="-22857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95" indent="-22857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48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504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58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812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9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8"/>
          <p:cNvSpPr>
            <a:spLocks noChangeShapeType="1"/>
          </p:cNvSpPr>
          <p:nvPr userDrawn="1"/>
        </p:nvSpPr>
        <p:spPr bwMode="auto">
          <a:xfrm>
            <a:off x="517532" y="573881"/>
            <a:ext cx="8158163" cy="0"/>
          </a:xfrm>
          <a:prstGeom prst="line">
            <a:avLst/>
          </a:prstGeom>
          <a:noFill/>
          <a:ln w="28575">
            <a:solidFill>
              <a:srgbClr val="FF9B0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6" rIns="91432" bIns="45716"/>
          <a:lstStyle/>
          <a:p>
            <a:pPr eaLnBrk="1" hangingPunct="1"/>
            <a:endParaRPr lang="en-US" sz="1800">
              <a:solidFill>
                <a:srgbClr val="000000"/>
              </a:solidFill>
              <a:ea typeface="+mn-ea"/>
            </a:endParaRPr>
          </a:p>
        </p:txBody>
      </p:sp>
      <p:pic>
        <p:nvPicPr>
          <p:cNvPr id="1027" name="Picture 9" descr="logo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93" y="4731545"/>
            <a:ext cx="9429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81"/>
            <a:ext cx="8229600" cy="259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eaLnBrk="1" hangingPunct="1">
              <a:defRPr/>
            </a:pPr>
            <a:fld id="{738483B8-937D-4D84-8A7E-6CBE41DA8130}" type="slidenum">
              <a:rPr lang="en-US">
                <a:solidFill>
                  <a:srgbClr val="000000"/>
                </a:solidFill>
                <a:ea typeface="+mn-ea"/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94777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5pPr>
      <a:lvl6pPr marL="457154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1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464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619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342866" indent="-34286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7" indent="-28572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87" indent="-22857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40" indent="-22857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95" indent="-22857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48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504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58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812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9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 bwMode="auto">
          <a:xfrm>
            <a:off x="-1840" y="627534"/>
            <a:ext cx="9142160" cy="554635"/>
          </a:xfrm>
          <a:prstGeom prst="rect">
            <a:avLst/>
          </a:prstGeom>
          <a:solidFill>
            <a:srgbClr val="2F5942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auto">
          <a:xfrm>
            <a:off x="562284" y="627534"/>
            <a:ext cx="7886700" cy="5211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582930" y="1275606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de-DE" dirty="0"/>
              <a:t>Formatvorlagen des Textmasters bearbeiten</a:t>
            </a:r>
            <a:endParaRPr dirty="0"/>
          </a:p>
          <a:p>
            <a:pPr lvl="1">
              <a:defRPr/>
            </a:pPr>
            <a:r>
              <a:rPr lang="de-DE" dirty="0"/>
              <a:t>Zweite Ebene</a:t>
            </a:r>
            <a:endParaRPr dirty="0"/>
          </a:p>
          <a:p>
            <a:pPr lvl="2">
              <a:defRPr/>
            </a:pPr>
            <a:r>
              <a:rPr lang="de-DE" dirty="0"/>
              <a:t>Dritte Ebene</a:t>
            </a:r>
            <a:endParaRPr dirty="0"/>
          </a:p>
          <a:p>
            <a:pPr lvl="3">
              <a:defRPr/>
            </a:pPr>
            <a:r>
              <a:rPr lang="de-DE" dirty="0"/>
              <a:t>Vierte Ebene</a:t>
            </a:r>
            <a:endParaRPr dirty="0"/>
          </a:p>
          <a:p>
            <a:pPr lvl="4">
              <a:defRPr/>
            </a:pPr>
            <a:r>
              <a:rPr lang="de-DE" dirty="0"/>
              <a:t>Fünfte Ebene</a:t>
            </a:r>
            <a:endParaRPr dirty="0"/>
          </a:p>
        </p:txBody>
      </p:sp>
      <p:sp>
        <p:nvSpPr>
          <p:cNvPr id="9" name="Datumsplatzhalter 3"/>
          <p:cNvSpPr txBox="1"/>
          <p:nvPr/>
        </p:nvSpPr>
        <p:spPr bwMode="auto">
          <a:xfrm>
            <a:off x="581328" y="4811506"/>
            <a:ext cx="6347048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de-DE"/>
            </a:defPPr>
            <a:lvl1pPr marL="0" algn="l" defTabSz="914400">
              <a:defRPr sz="1000" b="0">
                <a:solidFill>
                  <a:srgbClr val="5B5855"/>
                </a:solidFill>
                <a:latin typeface="Arial"/>
                <a:ea typeface="+mn-ea"/>
                <a:cs typeface="Arial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675" b="0">
                <a:solidFill>
                  <a:schemeClr val="tx1"/>
                </a:solidFill>
              </a:rPr>
              <a:t>VL Hydrologie, Dr. Tobias Pilz</a:t>
            </a:r>
          </a:p>
        </p:txBody>
      </p:sp>
      <p:sp>
        <p:nvSpPr>
          <p:cNvPr id="11" name="Rechteck 10"/>
          <p:cNvSpPr/>
          <p:nvPr/>
        </p:nvSpPr>
        <p:spPr bwMode="auto">
          <a:xfrm>
            <a:off x="0" y="4843889"/>
            <a:ext cx="9144000" cy="5400"/>
          </a:xfrm>
          <a:prstGeom prst="rect">
            <a:avLst/>
          </a:prstGeom>
          <a:solidFill>
            <a:srgbClr val="2F5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de-DE" sz="1800">
              <a:solidFill>
                <a:srgbClr val="C6C5BA"/>
              </a:solidFill>
              <a:latin typeface="Arial"/>
              <a:cs typeface="Arial"/>
            </a:endParaRPr>
          </a:p>
        </p:txBody>
      </p:sp>
      <p:sp>
        <p:nvSpPr>
          <p:cNvPr id="10" name="Foliennummernplatzhalter 4"/>
          <p:cNvSpPr>
            <a:spLocks noGrp="1"/>
          </p:cNvSpPr>
          <p:nvPr>
            <p:ph type="sldNum" sz="quarter" idx="4"/>
          </p:nvPr>
        </p:nvSpPr>
        <p:spPr bwMode="auto">
          <a:xfrm>
            <a:off x="7919680" y="4819085"/>
            <a:ext cx="778626" cy="257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675" b="0">
                <a:solidFill>
                  <a:srgbClr val="2F5942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de-DE"/>
              <a:t>Seite </a:t>
            </a:r>
            <a:fld id="{959D87B1-1F1C-4319-8EA1-6710C33C6049}" type="slidenum">
              <a:rPr lang="de-DE"/>
              <a:t>‹#›</a:t>
            </a:fld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553390" y="79207"/>
            <a:ext cx="1211996" cy="4763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/>
          <a:stretch/>
        </p:blipFill>
        <p:spPr bwMode="auto">
          <a:xfrm>
            <a:off x="6804252" y="126901"/>
            <a:ext cx="985838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84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8" r:id="rId8"/>
    <p:sldLayoutId id="2147484029" r:id="rId9"/>
    <p:sldLayoutId id="2147484039" r:id="rId10"/>
    <p:sldLayoutId id="2147484040" r:id="rId11"/>
  </p:sldLayoutIdLst>
  <p:hf hdr="0"/>
  <p:txStyles>
    <p:titleStyle>
      <a:lvl1pPr algn="l" defTabSz="685800">
        <a:lnSpc>
          <a:spcPct val="90000"/>
        </a:lnSpc>
        <a:spcBef>
          <a:spcPts val="0"/>
        </a:spcBef>
        <a:buNone/>
        <a:defRPr sz="2400" b="1">
          <a:solidFill>
            <a:srgbClr val="2F5942"/>
          </a:solidFill>
          <a:latin typeface="+mn-lt"/>
          <a:ea typeface="+mj-ea"/>
          <a:cs typeface="Arial"/>
        </a:defRPr>
      </a:lvl1pPr>
    </p:titleStyle>
    <p:bodyStyle>
      <a:lvl1pPr marL="171450" indent="-171450" algn="l" defTabSz="685800">
        <a:lnSpc>
          <a:spcPct val="90000"/>
        </a:lnSpc>
        <a:spcBef>
          <a:spcPts val="75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Arial"/>
        </a:defRPr>
      </a:lvl1pPr>
      <a:lvl2pPr marL="514350" indent="-171450" algn="l" defTabSz="685800">
        <a:lnSpc>
          <a:spcPct val="90000"/>
        </a:lnSpc>
        <a:spcBef>
          <a:spcPts val="375"/>
        </a:spcBef>
        <a:buFont typeface="Wingdings"/>
        <a:buChar char="§"/>
        <a:defRPr sz="1600">
          <a:solidFill>
            <a:schemeClr val="tx1"/>
          </a:solidFill>
          <a:latin typeface="+mn-lt"/>
          <a:ea typeface="+mn-ea"/>
          <a:cs typeface="Arial"/>
        </a:defRPr>
      </a:lvl2pPr>
      <a:lvl3pPr marL="857250" indent="-171450" algn="l" defTabSz="685800">
        <a:lnSpc>
          <a:spcPct val="90000"/>
        </a:lnSpc>
        <a:spcBef>
          <a:spcPts val="375"/>
        </a:spcBef>
        <a:buFont typeface="Symbol"/>
        <a:buChar char="-"/>
        <a:defRPr sz="1600">
          <a:solidFill>
            <a:schemeClr val="tx1"/>
          </a:solidFill>
          <a:latin typeface="+mn-lt"/>
          <a:ea typeface="+mn-ea"/>
          <a:cs typeface="Arial"/>
        </a:defRPr>
      </a:lvl3pPr>
      <a:lvl4pPr marL="12001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600">
          <a:solidFill>
            <a:schemeClr val="tx1"/>
          </a:solidFill>
          <a:latin typeface="+mn-lt"/>
          <a:ea typeface="+mn-ea"/>
          <a:cs typeface="Arial"/>
        </a:defRPr>
      </a:lvl4pPr>
      <a:lvl5pPr marL="1543050" indent="-171450" algn="l" defTabSz="685800">
        <a:lnSpc>
          <a:spcPct val="90000"/>
        </a:lnSpc>
        <a:spcBef>
          <a:spcPts val="375"/>
        </a:spcBef>
        <a:buFont typeface="Wingdings"/>
        <a:buChar char="§"/>
        <a:defRPr sz="1600">
          <a:solidFill>
            <a:schemeClr val="tx1"/>
          </a:solidFill>
          <a:latin typeface="+mn-lt"/>
          <a:ea typeface="+mn-ea"/>
          <a:cs typeface="Arial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B95BA-C818-42DE-81B8-EE9F05582B3E}" type="datetime1">
              <a:rPr lang="de-DE" smtClean="0"/>
              <a:t>27.03.2023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SAB - March 18,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4015D-9407-488E-8AD7-722ADB5AEF2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4609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006E9E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4.jpe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>
          <a:xfrm>
            <a:off x="1493658" y="3813888"/>
            <a:ext cx="6318702" cy="584305"/>
          </a:xfrm>
        </p:spPr>
        <p:txBody>
          <a:bodyPr>
            <a:noAutofit/>
          </a:bodyPr>
          <a:lstStyle/>
          <a:p>
            <a:pPr>
              <a:spcAft>
                <a:spcPts val="150"/>
              </a:spcAft>
              <a:defRPr/>
            </a:pP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Fred F. Hattermann</a:t>
            </a:r>
            <a:br>
              <a:rPr lang="de-DE" sz="21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35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hattermann@pik-potsdam.de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5A289F-75F9-4C0B-9FF5-D3BBBF43D5CC}"/>
              </a:ext>
            </a:extLst>
          </p:cNvPr>
          <p:cNvSpPr/>
          <p:nvPr/>
        </p:nvSpPr>
        <p:spPr>
          <a:xfrm>
            <a:off x="1493658" y="1782564"/>
            <a:ext cx="66787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Climate change and the Water-Food-Energy Nexus: Impacts and adaptation</a:t>
            </a:r>
            <a:endParaRPr lang="en-DE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C4DB16-39C5-4DDE-B6C6-C147860CEB7C}"/>
              </a:ext>
            </a:extLst>
          </p:cNvPr>
          <p:cNvSpPr/>
          <p:nvPr/>
        </p:nvSpPr>
        <p:spPr bwMode="auto">
          <a:xfrm>
            <a:off x="611560" y="915566"/>
            <a:ext cx="5688632" cy="2880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48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D3307-104A-4E9C-AC6B-FAF3CC3CB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Ongoing</a:t>
            </a:r>
            <a:r>
              <a:rPr lang="de-DE" dirty="0"/>
              <a:t> </a:t>
            </a:r>
            <a:r>
              <a:rPr lang="de-DE" dirty="0" err="1"/>
              <a:t>projects</a:t>
            </a:r>
            <a:r>
              <a:rPr lang="de-DE" dirty="0"/>
              <a:t>: The </a:t>
            </a:r>
            <a:r>
              <a:rPr lang="de-DE" dirty="0" err="1"/>
              <a:t>nexus</a:t>
            </a:r>
            <a:r>
              <a:rPr lang="de-DE" dirty="0"/>
              <a:t> and </a:t>
            </a:r>
            <a:r>
              <a:rPr lang="de-DE" dirty="0" err="1"/>
              <a:t>energy</a:t>
            </a:r>
            <a:r>
              <a:rPr lang="de-DE" dirty="0"/>
              <a:t> and </a:t>
            </a:r>
            <a:r>
              <a:rPr lang="de-DE" dirty="0" err="1"/>
              <a:t>health</a:t>
            </a:r>
            <a:r>
              <a:rPr lang="de-DE" dirty="0"/>
              <a:t> in </a:t>
            </a:r>
            <a:r>
              <a:rPr lang="de-DE" dirty="0" err="1"/>
              <a:t>Africa</a:t>
            </a:r>
            <a:endParaRPr lang="en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E0391F-B2B8-45BD-90E8-58A60C4E46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491854"/>
            <a:ext cx="1639094" cy="2419348"/>
          </a:xfrm>
        </p:spPr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316834-80AF-4B58-ADD7-9E921D1E3DF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7919680" y="4819085"/>
            <a:ext cx="778626" cy="205628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75" b="0" i="0" u="none" strike="noStrike" kern="1200" cap="none" spc="0" normalizeH="0" baseline="0" noProof="0">
                <a:ln>
                  <a:noFill/>
                </a:ln>
                <a:solidFill>
                  <a:srgbClr val="2F5942"/>
                </a:solidFill>
                <a:effectLst/>
                <a:uLnTx/>
                <a:uFillTx/>
                <a:latin typeface="Arial"/>
                <a:cs typeface="Arial"/>
              </a:rPr>
              <a:t>Seite </a:t>
            </a:r>
            <a:fld id="{959D87B1-1F1C-4319-8EA1-6710C33C6049}" type="slidenum">
              <a:rPr kumimoji="0" lang="de-DE" sz="675" b="0" i="0" u="none" strike="noStrike" kern="1200" cap="none" spc="0" normalizeH="0" baseline="0" noProof="0" smtClean="0">
                <a:ln>
                  <a:noFill/>
                </a:ln>
                <a:solidFill>
                  <a:srgbClr val="2F5942"/>
                </a:solidFill>
                <a:effectLst/>
                <a:uLnTx/>
                <a:uFillTx/>
                <a:latin typeface="Arial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675" b="0" i="0" u="none" strike="noStrike" kern="1200" cap="none" spc="0" normalizeH="0" baseline="0" noProof="0">
              <a:ln>
                <a:noFill/>
              </a:ln>
              <a:solidFill>
                <a:srgbClr val="2F594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D47F45-A8A3-4576-9CCD-83C05F834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245193"/>
            <a:ext cx="7344040" cy="3779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0C13072-097E-490C-B3C3-1FCD6EEEE2CE}"/>
              </a:ext>
            </a:extLst>
          </p:cNvPr>
          <p:cNvSpPr/>
          <p:nvPr/>
        </p:nvSpPr>
        <p:spPr>
          <a:xfrm>
            <a:off x="3715130" y="2503708"/>
            <a:ext cx="1504942" cy="71611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D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632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4015D-9407-488E-8AD7-722ADB5AEF29}" type="slidenum">
              <a:rPr lang="de-DE" smtClean="0"/>
              <a:t>11</a:t>
            </a:fld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638178"/>
            <a:ext cx="7886700" cy="589421"/>
          </a:xfrm>
        </p:spPr>
        <p:txBody>
          <a:bodyPr/>
          <a:lstStyle/>
          <a:p>
            <a:r>
              <a:rPr lang="de-DE" b="1" dirty="0">
                <a:solidFill>
                  <a:schemeClr val="accent6">
                    <a:lumMod val="50000"/>
                  </a:schemeClr>
                </a:solidFill>
              </a:rPr>
              <a:t>Political tension</a:t>
            </a:r>
            <a:endParaRPr lang="en-GB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400" y="1369360"/>
            <a:ext cx="5303161" cy="2894082"/>
          </a:xfrm>
        </p:spPr>
        <p:txBody>
          <a:bodyPr/>
          <a:lstStyle/>
          <a:p>
            <a:r>
              <a:rPr lang="de-DE" dirty="0"/>
              <a:t>Blue Nile contributes </a:t>
            </a:r>
            <a:r>
              <a:rPr lang="de-DE" b="1" dirty="0"/>
              <a:t>60-80% of flows to Egypt</a:t>
            </a:r>
          </a:p>
          <a:p>
            <a:pPr lvl="1"/>
            <a:r>
              <a:rPr lang="de-DE" dirty="0"/>
              <a:t>Ethiopia controls the major source of Egypt‘s lifeline</a:t>
            </a:r>
          </a:p>
          <a:p>
            <a:pPr lvl="1"/>
            <a:r>
              <a:rPr lang="de-DE" dirty="0"/>
              <a:t>Water &amp; energy shortage during filling and operation</a:t>
            </a:r>
          </a:p>
          <a:p>
            <a:pPr marL="171450" lvl="1">
              <a:spcAft>
                <a:spcPts val="750"/>
              </a:spcAft>
            </a:pPr>
            <a:r>
              <a:rPr lang="de-DE" dirty="0"/>
              <a:t>Lack of transparency</a:t>
            </a:r>
          </a:p>
          <a:p>
            <a:pPr marL="514350" lvl="2">
              <a:spcAft>
                <a:spcPts val="750"/>
              </a:spcAft>
            </a:pPr>
            <a:r>
              <a:rPr lang="de-DE" sz="1500" dirty="0"/>
              <a:t>No environmental / social impact assessment conducted</a:t>
            </a:r>
          </a:p>
          <a:p>
            <a:r>
              <a:rPr lang="de-DE" dirty="0"/>
              <a:t>Lack of willingness to cooperate (all parties)</a:t>
            </a:r>
          </a:p>
          <a:p>
            <a:r>
              <a:rPr lang="de-DE" dirty="0"/>
              <a:t>Construction began in 2011 without consent</a:t>
            </a:r>
          </a:p>
          <a:p>
            <a:pPr marL="171450" lvl="1">
              <a:spcAft>
                <a:spcPts val="750"/>
              </a:spcAft>
            </a:pPr>
            <a:r>
              <a:rPr lang="de-DE" dirty="0"/>
              <a:t>Filling of dead storage started in rainy season 2020</a:t>
            </a:r>
          </a:p>
          <a:p>
            <a:pPr marL="514350" lvl="2">
              <a:spcAft>
                <a:spcPts val="750"/>
              </a:spcAft>
            </a:pPr>
            <a:r>
              <a:rPr lang="de-DE" sz="1350" dirty="0"/>
              <a:t>Without agreed filling timetable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829300" y="1275606"/>
            <a:ext cx="2686050" cy="3071813"/>
            <a:chOff x="5814651" y="1510416"/>
            <a:chExt cx="3581400" cy="4095750"/>
          </a:xfrm>
        </p:grpSpPr>
        <p:grpSp>
          <p:nvGrpSpPr>
            <p:cNvPr id="13" name="Group 12"/>
            <p:cNvGrpSpPr/>
            <p:nvPr/>
          </p:nvGrpSpPr>
          <p:grpSpPr>
            <a:xfrm>
              <a:off x="5814651" y="1510416"/>
              <a:ext cx="3581400" cy="4095750"/>
              <a:chOff x="7030028" y="1575088"/>
              <a:chExt cx="3581400" cy="409575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30028" y="1575088"/>
                <a:ext cx="3581400" cy="409575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1" name="Rounded Rectangular Callout 10"/>
              <p:cNvSpPr/>
              <p:nvPr/>
            </p:nvSpPr>
            <p:spPr>
              <a:xfrm>
                <a:off x="8746836" y="3296802"/>
                <a:ext cx="794328" cy="264389"/>
              </a:xfrm>
              <a:prstGeom prst="wedgeRoundRectCallout">
                <a:avLst>
                  <a:gd name="adj1" fmla="val -50523"/>
                  <a:gd name="adj2" fmla="val 190237"/>
                  <a:gd name="adj3" fmla="val 16667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de-DE" sz="1200" b="1" dirty="0"/>
                  <a:t>GERD</a:t>
                </a:r>
                <a:endParaRPr lang="en-GB" sz="1200" b="1" dirty="0"/>
              </a:p>
            </p:txBody>
          </p:sp>
          <p:sp>
            <p:nvSpPr>
              <p:cNvPr id="12" name="Rounded Rectangular Callout 11"/>
              <p:cNvSpPr/>
              <p:nvPr/>
            </p:nvSpPr>
            <p:spPr>
              <a:xfrm>
                <a:off x="8746836" y="2179780"/>
                <a:ext cx="812801" cy="277091"/>
              </a:xfrm>
              <a:prstGeom prst="wedgeRoundRectCallout">
                <a:avLst>
                  <a:gd name="adj1" fmla="val -81205"/>
                  <a:gd name="adj2" fmla="val 116904"/>
                  <a:gd name="adj3" fmla="val 16667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de-DE" sz="1400" dirty="0"/>
                  <a:t>HAD</a:t>
                </a:r>
                <a:endParaRPr lang="en-GB" sz="1400" dirty="0"/>
              </a:p>
            </p:txBody>
          </p:sp>
        </p:grpSp>
        <p:sp>
          <p:nvSpPr>
            <p:cNvPr id="18" name="Rounded Rectangular Callout 17"/>
            <p:cNvSpPr/>
            <p:nvPr/>
          </p:nvSpPr>
          <p:spPr>
            <a:xfrm>
              <a:off x="5929746" y="2558473"/>
              <a:ext cx="886690" cy="591127"/>
            </a:xfrm>
            <a:prstGeom prst="wedgeRoundRectCallout">
              <a:avLst>
                <a:gd name="adj1" fmla="val 99541"/>
                <a:gd name="adj2" fmla="val 89116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900" dirty="0"/>
                <a:t>10</a:t>
              </a:r>
              <a:r>
                <a:rPr lang="de-DE" sz="900" baseline="30000" dirty="0"/>
                <a:t>6</a:t>
              </a:r>
              <a:r>
                <a:rPr lang="de-DE" sz="900" dirty="0"/>
                <a:t> ha </a:t>
              </a:r>
            </a:p>
            <a:p>
              <a:pPr algn="ctr"/>
              <a:r>
                <a:rPr lang="de-DE" sz="900" dirty="0"/>
                <a:t>irrigated cropland</a:t>
              </a:r>
              <a:endParaRPr lang="en-GB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83796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Improving</a:t>
            </a:r>
            <a:r>
              <a:rPr lang="de-DE" dirty="0"/>
              <a:t> </a:t>
            </a:r>
            <a:r>
              <a:rPr lang="de-DE" dirty="0" err="1"/>
              <a:t>management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integration</a:t>
            </a:r>
            <a:r>
              <a:rPr lang="de-DE" dirty="0"/>
              <a:t> of solar &amp; wind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280007" y="1485994"/>
            <a:ext cx="2503190" cy="302418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 err="1">
                <a:latin typeface="+mn-lt"/>
              </a:rPr>
              <a:t>Complementarity</a:t>
            </a:r>
            <a:r>
              <a:rPr lang="de-DE" sz="1600" dirty="0">
                <a:latin typeface="+mn-lt"/>
              </a:rPr>
              <a:t> of RE sources at diurnal and seasonal time scales</a:t>
            </a:r>
            <a:endParaRPr lang="en-GB" sz="1600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B44015D-9407-488E-8AD7-722ADB5AEF29}" type="slidenum">
              <a:rPr lang="de-DE" smtClean="0"/>
              <a:t>12</a:t>
            </a:fld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490913" y="4818063"/>
            <a:ext cx="5653087" cy="27463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de-DE" sz="800" dirty="0"/>
              <a:t>Sterl, S., Fadly, D., Liersch, S., Koch, H., Thiery, W. (2021). Linking solar and wind power in eastern Africa with operation of the Grand Ethiopian Renaissance Dam. Nature Energy (currently with Editor after 2nd submission)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571" y="1131590"/>
            <a:ext cx="5729931" cy="3594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667614"/>
            <a:ext cx="1447231" cy="132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96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Supporting the integration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hydro</a:t>
            </a:r>
            <a:r>
              <a:rPr lang="de-DE" dirty="0"/>
              <a:t>, solar &amp; wind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790E3A5-BD2E-4CDD-AA40-59A9F16EAB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-&gt; -&gt; -&gt; </a:t>
            </a:r>
            <a:r>
              <a:rPr lang="de-DE" dirty="0" err="1"/>
              <a:t>integration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solar and wind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hydro</a:t>
            </a:r>
            <a:r>
              <a:rPr lang="de-DE" dirty="0"/>
              <a:t> -&gt; -&gt; -&gt;</a:t>
            </a:r>
            <a:endParaRPr lang="en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B44015D-9407-488E-8AD7-722ADB5AEF29}" type="slidenum">
              <a:rPr lang="de-DE" smtClean="0"/>
              <a:t>13</a:t>
            </a:fld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843213" y="4818063"/>
            <a:ext cx="6300787" cy="27463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de-DE" sz="900" dirty="0">
                <a:latin typeface="+mn-lt"/>
              </a:rPr>
              <a:t>Sterl, S., Fadly, D., Liersch, S., Koch, H., Thiery, W. (2021). Linking solar and wind power in eastern Africa with operation of the Grand Ethiopian Renaissance Dam. Nature Energy (currently with Editor after 2nd submission)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6" y="1423035"/>
            <a:ext cx="7653829" cy="289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76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-20270" y="372037"/>
            <a:ext cx="362133" cy="185138"/>
          </a:xfrm>
          <a:prstGeom prst="rect">
            <a:avLst/>
          </a:prstGeom>
          <a:solidFill>
            <a:srgbClr val="91959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3E68C981-586F-4981-8C88-E44456571DE4}"/>
              </a:ext>
            </a:extLst>
          </p:cNvPr>
          <p:cNvSpPr txBox="1">
            <a:spLocks/>
          </p:cNvSpPr>
          <p:nvPr/>
        </p:nvSpPr>
        <p:spPr>
          <a:xfrm>
            <a:off x="461176" y="757364"/>
            <a:ext cx="7897343" cy="854918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sz="2700" b="1" kern="800" spc="75" dirty="0">
                <a:solidFill>
                  <a:srgbClr val="4D4D4D"/>
                </a:solidFill>
                <a:latin typeface="Calibri" panose="020F0502020204030204" pitchFamily="34" charset="0"/>
                <a:ea typeface="Roboto Condensed" charset="0"/>
                <a:cs typeface="Calibri" panose="020F0502020204030204" pitchFamily="34" charset="0"/>
              </a:rPr>
              <a:t>CC and health: Heat stress</a:t>
            </a:r>
          </a:p>
        </p:txBody>
      </p:sp>
      <p:sp>
        <p:nvSpPr>
          <p:cNvPr id="88" name="Textplatzhalter 3">
            <a:extLst>
              <a:ext uri="{FF2B5EF4-FFF2-40B4-BE49-F238E27FC236}">
                <a16:creationId xmlns:a16="http://schemas.microsoft.com/office/drawing/2014/main" id="{3E68C981-586F-4981-8C88-E44456571DE4}"/>
              </a:ext>
            </a:extLst>
          </p:cNvPr>
          <p:cNvSpPr txBox="1">
            <a:spLocks/>
          </p:cNvSpPr>
          <p:nvPr/>
        </p:nvSpPr>
        <p:spPr>
          <a:xfrm>
            <a:off x="704758" y="141481"/>
            <a:ext cx="8241728" cy="19967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80000"/>
              </a:lnSpc>
              <a:buNone/>
            </a:pPr>
            <a:r>
              <a:rPr lang="en-US" sz="900" kern="800" spc="75" dirty="0">
                <a:solidFill>
                  <a:srgbClr val="4D4D4D"/>
                </a:solidFill>
                <a:cs typeface="Arial"/>
              </a:rPr>
              <a:t>FRIELER, Potsdam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BA9E1E5-0BEE-4D90-97E3-F192221767FF}"/>
              </a:ext>
            </a:extLst>
          </p:cNvPr>
          <p:cNvSpPr/>
          <p:nvPr/>
        </p:nvSpPr>
        <p:spPr>
          <a:xfrm>
            <a:off x="1556774" y="4101194"/>
            <a:ext cx="1056132" cy="24408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800"/>
          </a:p>
        </p:txBody>
      </p:sp>
      <p:pic>
        <p:nvPicPr>
          <p:cNvPr id="13" name="Grafik 13">
            <a:extLst>
              <a:ext uri="{FF2B5EF4-FFF2-40B4-BE49-F238E27FC236}">
                <a16:creationId xmlns:a16="http://schemas.microsoft.com/office/drawing/2014/main" id="{227C5E1C-C35E-482B-AB7E-D0724FB556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50"/>
          <a:stretch/>
        </p:blipFill>
        <p:spPr>
          <a:xfrm>
            <a:off x="160796" y="1709970"/>
            <a:ext cx="3942594" cy="3019704"/>
          </a:xfrm>
          <a:prstGeom prst="rect">
            <a:avLst/>
          </a:prstGeom>
        </p:spPr>
      </p:pic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9AD59952-16C8-4A7A-B902-70BA747215D8}"/>
              </a:ext>
            </a:extLst>
          </p:cNvPr>
          <p:cNvSpPr txBox="1">
            <a:spLocks/>
          </p:cNvSpPr>
          <p:nvPr/>
        </p:nvSpPr>
        <p:spPr>
          <a:xfrm>
            <a:off x="250799" y="1345885"/>
            <a:ext cx="3736928" cy="310398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514350">
              <a:lnSpc>
                <a:spcPct val="80000"/>
              </a:lnSpc>
              <a:spcBef>
                <a:spcPts val="113"/>
              </a:spcBef>
              <a:buNone/>
              <a:defRPr/>
            </a:pPr>
            <a:r>
              <a:rPr lang="en-US" sz="1350" b="1" kern="800" spc="56" dirty="0">
                <a:latin typeface="+mj-lt"/>
                <a:ea typeface="Roboto Condensed" charset="0"/>
                <a:cs typeface="Calibri Light" panose="020F0302020204030204" pitchFamily="34" charset="0"/>
              </a:rPr>
              <a:t>Percent of full working capacity with changing WBGT and different workloads</a:t>
            </a:r>
          </a:p>
        </p:txBody>
      </p:sp>
      <p:sp>
        <p:nvSpPr>
          <p:cNvPr id="21" name="Rechteck 27">
            <a:extLst>
              <a:ext uri="{FF2B5EF4-FFF2-40B4-BE49-F238E27FC236}">
                <a16:creationId xmlns:a16="http://schemas.microsoft.com/office/drawing/2014/main" id="{8E452D3D-E248-49A3-A398-21A5BA10AD3D}"/>
              </a:ext>
            </a:extLst>
          </p:cNvPr>
          <p:cNvSpPr/>
          <p:nvPr/>
        </p:nvSpPr>
        <p:spPr>
          <a:xfrm>
            <a:off x="583439" y="1864961"/>
            <a:ext cx="3071648" cy="123046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outerShdw blurRad="50800" dir="2700000" algn="tl" rotWithShape="0">
              <a:schemeClr val="tx2">
                <a:lumMod val="20000"/>
                <a:lumOff val="8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de-DE" sz="1013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72788BE-3E7B-4A99-9052-A3EB9488B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855" y="1254909"/>
            <a:ext cx="4883944" cy="20369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FED65D1-2792-4CB1-B35F-41D5C38D51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521" y="2953263"/>
            <a:ext cx="4887278" cy="203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2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D3307-104A-4E9C-AC6B-FAF3CC3CB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Ongoing</a:t>
            </a:r>
            <a:r>
              <a:rPr lang="de-DE" dirty="0"/>
              <a:t> </a:t>
            </a:r>
            <a:r>
              <a:rPr lang="de-DE" dirty="0" err="1"/>
              <a:t>projects</a:t>
            </a:r>
            <a:r>
              <a:rPr lang="de-DE" dirty="0"/>
              <a:t>: Central Asia and </a:t>
            </a:r>
            <a:r>
              <a:rPr lang="de-DE" dirty="0" err="1"/>
              <a:t>the</a:t>
            </a:r>
            <a:r>
              <a:rPr lang="de-DE" dirty="0"/>
              <a:t> Aral Lake</a:t>
            </a:r>
            <a:endParaRPr lang="en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E0391F-B2B8-45BD-90E8-58A60C4E46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491854"/>
            <a:ext cx="1639094" cy="2419348"/>
          </a:xfrm>
        </p:spPr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316834-80AF-4B58-ADD7-9E921D1E3DF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7919680" y="4819085"/>
            <a:ext cx="778626" cy="205628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75" b="0" i="0" u="none" strike="noStrike" kern="1200" cap="none" spc="0" normalizeH="0" baseline="0" noProof="0">
                <a:ln>
                  <a:noFill/>
                </a:ln>
                <a:solidFill>
                  <a:srgbClr val="2F5942"/>
                </a:solidFill>
                <a:effectLst/>
                <a:uLnTx/>
                <a:uFillTx/>
                <a:latin typeface="Arial"/>
                <a:cs typeface="Arial"/>
              </a:rPr>
              <a:t>Seite </a:t>
            </a:r>
            <a:fld id="{959D87B1-1F1C-4319-8EA1-6710C33C6049}" type="slidenum">
              <a:rPr kumimoji="0" lang="de-DE" sz="675" b="0" i="0" u="none" strike="noStrike" kern="1200" cap="none" spc="0" normalizeH="0" baseline="0" noProof="0" smtClean="0">
                <a:ln>
                  <a:noFill/>
                </a:ln>
                <a:solidFill>
                  <a:srgbClr val="2F5942"/>
                </a:solidFill>
                <a:effectLst/>
                <a:uLnTx/>
                <a:uFillTx/>
                <a:latin typeface="Arial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675" b="0" i="0" u="none" strike="noStrike" kern="1200" cap="none" spc="0" normalizeH="0" baseline="0" noProof="0">
              <a:ln>
                <a:noFill/>
              </a:ln>
              <a:solidFill>
                <a:srgbClr val="2F594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D47F45-A8A3-4576-9CCD-83C05F834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245193"/>
            <a:ext cx="7344040" cy="3779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1CCAC6D-430D-4E9E-9E80-EE4CD48D9B3B}"/>
              </a:ext>
            </a:extLst>
          </p:cNvPr>
          <p:cNvSpPr/>
          <p:nvPr/>
        </p:nvSpPr>
        <p:spPr>
          <a:xfrm rot="19414875">
            <a:off x="5036934" y="1692878"/>
            <a:ext cx="979222" cy="91807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D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9146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A8F7B-BA00-4250-8509-9BF6DCA07E2B}" type="slidenum">
              <a:rPr lang="en-GB" smtClean="0"/>
              <a:t>16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601456"/>
            <a:ext cx="7886700" cy="589421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Water conflicts in Central Asia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15566"/>
            <a:ext cx="4467704" cy="3428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260125" y="1368709"/>
            <a:ext cx="359488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500" dirty="0">
                <a:latin typeface="+mn-lt"/>
                <a:ea typeface="Calibri" panose="020F0502020204030204" pitchFamily="34" charset="0"/>
              </a:rPr>
              <a:t>Water scarce region with strong dependence on water resources</a:t>
            </a:r>
          </a:p>
        </p:txBody>
      </p:sp>
      <p:sp>
        <p:nvSpPr>
          <p:cNvPr id="7" name="Rectangle 6"/>
          <p:cNvSpPr/>
          <p:nvPr/>
        </p:nvSpPr>
        <p:spPr>
          <a:xfrm>
            <a:off x="260125" y="2081491"/>
            <a:ext cx="3677695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500" dirty="0">
                <a:latin typeface="+mn-lt"/>
                <a:ea typeface="Calibri" panose="020F0502020204030204" pitchFamily="34" charset="0"/>
              </a:rPr>
              <a:t>Most rivers are fed by snow and ice melt in the high mountains and don’t drain into the ocean but into endorheic lakes, Amu Darya and </a:t>
            </a:r>
            <a:r>
              <a:rPr lang="en-GB" sz="1500" dirty="0" err="1">
                <a:latin typeface="+mn-lt"/>
                <a:ea typeface="Calibri" panose="020F0502020204030204" pitchFamily="34" charset="0"/>
              </a:rPr>
              <a:t>Syr</a:t>
            </a:r>
            <a:r>
              <a:rPr lang="en-GB" sz="1500" dirty="0">
                <a:latin typeface="+mn-lt"/>
                <a:ea typeface="Calibri" panose="020F0502020204030204" pitchFamily="34" charset="0"/>
              </a:rPr>
              <a:t> Darya into the Aral Sea</a:t>
            </a:r>
          </a:p>
        </p:txBody>
      </p:sp>
      <p:sp>
        <p:nvSpPr>
          <p:cNvPr id="8" name="Rectangle 7"/>
          <p:cNvSpPr/>
          <p:nvPr/>
        </p:nvSpPr>
        <p:spPr>
          <a:xfrm>
            <a:off x="260125" y="3457912"/>
            <a:ext cx="36300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500" dirty="0">
                <a:latin typeface="+mn-lt"/>
                <a:ea typeface="Calibri" panose="020F0502020204030204" pitchFamily="34" charset="0"/>
              </a:rPr>
              <a:t>Majority of glaciers in the region are losing mass since 1960</a:t>
            </a:r>
          </a:p>
        </p:txBody>
      </p:sp>
    </p:spTree>
    <p:extLst>
      <p:ext uri="{BB962C8B-B14F-4D97-AF65-F5344CB8AC3E}">
        <p14:creationId xmlns:p14="http://schemas.microsoft.com/office/powerpoint/2010/main" val="3724009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A8F7B-BA00-4250-8509-9BF6DCA07E2B}" type="slidenum">
              <a:rPr lang="en-GB" smtClean="0"/>
              <a:t>17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661" y="598346"/>
            <a:ext cx="7886700" cy="589421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Water resources in CA</a:t>
            </a:r>
          </a:p>
        </p:txBody>
      </p:sp>
      <p:sp>
        <p:nvSpPr>
          <p:cNvPr id="6" name="Rectangle 5"/>
          <p:cNvSpPr/>
          <p:nvPr/>
        </p:nvSpPr>
        <p:spPr>
          <a:xfrm>
            <a:off x="260125" y="1368709"/>
            <a:ext cx="359488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500" dirty="0">
                <a:latin typeface="+mn-lt"/>
                <a:ea typeface="Calibri" panose="020F0502020204030204" pitchFamily="34" charset="0"/>
              </a:rPr>
              <a:t>Water scarce region with strong dependence on water resources</a:t>
            </a:r>
          </a:p>
        </p:txBody>
      </p:sp>
      <p:sp>
        <p:nvSpPr>
          <p:cNvPr id="7" name="Rectangle 6"/>
          <p:cNvSpPr/>
          <p:nvPr/>
        </p:nvSpPr>
        <p:spPr>
          <a:xfrm>
            <a:off x="260125" y="2081491"/>
            <a:ext cx="3677695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500" dirty="0">
                <a:latin typeface="+mn-lt"/>
                <a:ea typeface="Calibri" panose="020F0502020204030204" pitchFamily="34" charset="0"/>
              </a:rPr>
              <a:t>Most rivers are fed by snow and ice melt in the high mountains and don’t drain into the ocean but into endorheic lakes, Amu Darya and </a:t>
            </a:r>
            <a:r>
              <a:rPr lang="en-GB" sz="1500" dirty="0" err="1">
                <a:latin typeface="+mn-lt"/>
                <a:ea typeface="Calibri" panose="020F0502020204030204" pitchFamily="34" charset="0"/>
              </a:rPr>
              <a:t>Syr</a:t>
            </a:r>
            <a:r>
              <a:rPr lang="en-GB" sz="1500" dirty="0">
                <a:latin typeface="+mn-lt"/>
                <a:ea typeface="Calibri" panose="020F0502020204030204" pitchFamily="34" charset="0"/>
              </a:rPr>
              <a:t> Darya into the Aral Sea</a:t>
            </a:r>
          </a:p>
        </p:txBody>
      </p:sp>
      <p:sp>
        <p:nvSpPr>
          <p:cNvPr id="8" name="Rectangle 7"/>
          <p:cNvSpPr/>
          <p:nvPr/>
        </p:nvSpPr>
        <p:spPr>
          <a:xfrm>
            <a:off x="260125" y="3457912"/>
            <a:ext cx="36300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500" dirty="0">
                <a:latin typeface="+mn-lt"/>
                <a:ea typeface="Calibri" panose="020F0502020204030204" pitchFamily="34" charset="0"/>
              </a:rPr>
              <a:t>Majority of glaciers in the region are losing mass since 1960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1DDCA8-98F0-4E2B-8A24-E3AC5BD88A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529" y="1046606"/>
            <a:ext cx="4638843" cy="3465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262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A8F7B-BA00-4250-8509-9BF6DCA07E2B}" type="slidenum">
              <a:rPr lang="en-GB" smtClean="0"/>
              <a:t>18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616133"/>
            <a:ext cx="7886700" cy="589421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Importance</a:t>
            </a:r>
            <a:r>
              <a:rPr lang="de-DE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of</a:t>
            </a:r>
            <a:r>
              <a:rPr lang="de-DE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water resources in Central Asia</a:t>
            </a:r>
          </a:p>
        </p:txBody>
      </p:sp>
      <p:sp>
        <p:nvSpPr>
          <p:cNvPr id="4" name="Rectangle 3"/>
          <p:cNvSpPr/>
          <p:nvPr/>
        </p:nvSpPr>
        <p:spPr>
          <a:xfrm>
            <a:off x="693391" y="2873834"/>
            <a:ext cx="218427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500" b="1" dirty="0">
                <a:latin typeface="+mj-lt"/>
              </a:rPr>
              <a:t>GDP from Agriculture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09479" y="3109866"/>
            <a:ext cx="1952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chemeClr val="accent1"/>
                </a:solidFill>
                <a:latin typeface="+mj-lt"/>
              </a:rPr>
              <a:t>20-22%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3514" y="3705238"/>
            <a:ext cx="230402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500" b="1" dirty="0">
                <a:solidFill>
                  <a:schemeClr val="accent1"/>
                </a:solidFill>
                <a:latin typeface="+mj-lt"/>
              </a:rPr>
              <a:t>(except for Kazakhstan - 5%)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51460" y="2873834"/>
            <a:ext cx="119507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GB" sz="1500" b="1" dirty="0">
                <a:latin typeface="+mj-lt"/>
              </a:rPr>
              <a:t>Irrigated land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910416" y="3109866"/>
            <a:ext cx="8771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chemeClr val="accent1"/>
                </a:solidFill>
                <a:latin typeface="+mj-lt"/>
              </a:rPr>
              <a:t>90%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744856" y="3705238"/>
            <a:ext cx="120827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de-DE" sz="1500" b="1" dirty="0">
                <a:solidFill>
                  <a:schemeClr val="accent1"/>
                </a:solidFill>
                <a:latin typeface="+mj-lt"/>
              </a:rPr>
              <a:t>Turkmenistan</a:t>
            </a:r>
          </a:p>
          <a:p>
            <a:pPr algn="ctr" fontAlgn="ctr"/>
            <a:r>
              <a:rPr lang="de-DE" sz="1500" b="1" dirty="0">
                <a:solidFill>
                  <a:schemeClr val="accent1"/>
                </a:solidFill>
                <a:latin typeface="+mj-lt"/>
              </a:rPr>
              <a:t>Usbekistan</a:t>
            </a:r>
            <a:endParaRPr lang="en-GB" sz="15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963467" y="2873834"/>
            <a:ext cx="213090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500" b="1" dirty="0">
                <a:latin typeface="+mj-lt"/>
              </a:rPr>
              <a:t>Share of energy from HPP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564831" y="3744836"/>
            <a:ext cx="97552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b="1" dirty="0">
                <a:solidFill>
                  <a:schemeClr val="accent1"/>
                </a:solidFill>
                <a:latin typeface="+mj-lt"/>
              </a:rPr>
              <a:t>Kyrgyzstan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614011" y="3150833"/>
            <a:ext cx="8771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de-DE" sz="3200" b="1" dirty="0">
                <a:solidFill>
                  <a:schemeClr val="accent1"/>
                </a:solidFill>
                <a:latin typeface="+mj-lt"/>
              </a:rPr>
              <a:t>85%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46263" y="3712908"/>
            <a:ext cx="87620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500" b="1" dirty="0">
                <a:solidFill>
                  <a:schemeClr val="accent1"/>
                </a:solidFill>
                <a:latin typeface="+mj-lt"/>
              </a:rPr>
              <a:t>Tajikistan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45784" y="3118905"/>
            <a:ext cx="8771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de-DE" sz="3200" b="1" dirty="0">
                <a:solidFill>
                  <a:schemeClr val="accent1"/>
                </a:solidFill>
                <a:latin typeface="+mj-lt"/>
              </a:rPr>
              <a:t>98%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652286" y="3090073"/>
            <a:ext cx="8771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rPr>
              <a:t>63%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625116" y="3680858"/>
            <a:ext cx="111383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500" b="1" dirty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rPr>
              <a:t>Afghanistan </a:t>
            </a:r>
            <a:endParaRPr lang="en-GB" sz="1500" b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603" y="1866119"/>
            <a:ext cx="968786" cy="836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71" y="1812531"/>
            <a:ext cx="1041116" cy="106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862" y="1812531"/>
            <a:ext cx="1216112" cy="96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1023" y="46529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chemeClr val="tx2">
                    <a:lumMod val="65000"/>
                    <a:lumOff val="35000"/>
                  </a:schemeClr>
                </a:solidFill>
                <a:latin typeface="Work Sans"/>
              </a:rPr>
              <a:t>Source: World Bank</a:t>
            </a:r>
          </a:p>
          <a:p>
            <a:pPr>
              <a:defRPr/>
            </a:pPr>
            <a:r>
              <a:rPr lang="en-US" sz="900" dirty="0">
                <a:solidFill>
                  <a:schemeClr val="tx2">
                    <a:lumMod val="65000"/>
                    <a:lumOff val="35000"/>
                  </a:schemeClr>
                </a:solidFill>
                <a:latin typeface="Work Sans"/>
              </a:rPr>
              <a:t> Development Indices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740496-A528-4621-8D1E-EDEC91581ABE}"/>
              </a:ext>
            </a:extLst>
          </p:cNvPr>
          <p:cNvSpPr txBox="1"/>
          <p:nvPr/>
        </p:nvSpPr>
        <p:spPr>
          <a:xfrm>
            <a:off x="1550761" y="1367199"/>
            <a:ext cx="1041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chemeClr val="accent1">
                    <a:lumMod val="75000"/>
                  </a:schemeClr>
                </a:solidFill>
              </a:rPr>
              <a:t>All</a:t>
            </a:r>
            <a:endParaRPr lang="en-DE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8C9DCC-02AB-45A2-BD99-002D0DD46F86}"/>
              </a:ext>
            </a:extLst>
          </p:cNvPr>
          <p:cNvSpPr txBox="1"/>
          <p:nvPr/>
        </p:nvSpPr>
        <p:spPr>
          <a:xfrm>
            <a:off x="3345576" y="1330691"/>
            <a:ext cx="1921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chemeClr val="accent1">
                    <a:lumMod val="75000"/>
                  </a:schemeClr>
                </a:solidFill>
              </a:rPr>
              <a:t>Downstream</a:t>
            </a:r>
            <a:endParaRPr lang="en-DE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DFF8552-9279-4566-9A3E-6E7EE84D1A4C}"/>
              </a:ext>
            </a:extLst>
          </p:cNvPr>
          <p:cNvSpPr txBox="1"/>
          <p:nvPr/>
        </p:nvSpPr>
        <p:spPr>
          <a:xfrm>
            <a:off x="6331894" y="1330692"/>
            <a:ext cx="155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chemeClr val="accent1">
                    <a:lumMod val="75000"/>
                  </a:schemeClr>
                </a:solidFill>
              </a:rPr>
              <a:t>Upstream</a:t>
            </a:r>
            <a:endParaRPr lang="en-DE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209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89CF3-3D34-6E40-8E65-5EAFBD8B1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de-DE" b="1" dirty="0">
                <a:solidFill>
                  <a:schemeClr val="accent6">
                    <a:lumMod val="50000"/>
                  </a:schemeClr>
                </a:solidFill>
              </a:rPr>
              <a:t>Future </a:t>
            </a:r>
            <a:r>
              <a:rPr lang="de-DE" b="1" dirty="0" err="1">
                <a:solidFill>
                  <a:schemeClr val="accent6">
                    <a:lumMod val="50000"/>
                  </a:schemeClr>
                </a:solidFill>
              </a:rPr>
              <a:t>projections</a:t>
            </a:r>
            <a:r>
              <a:rPr lang="de-DE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6">
                    <a:lumMod val="50000"/>
                  </a:schemeClr>
                </a:solidFill>
              </a:rPr>
              <a:t>for</a:t>
            </a:r>
            <a:r>
              <a:rPr lang="de-DE" b="1" dirty="0">
                <a:solidFill>
                  <a:schemeClr val="accent6">
                    <a:lumMod val="50000"/>
                  </a:schemeClr>
                </a:solidFill>
              </a:rPr>
              <a:t> CA: Hydrological Impacts </a:t>
            </a:r>
            <a:r>
              <a:rPr lang="de-DE" sz="1300" b="1" dirty="0">
                <a:solidFill>
                  <a:schemeClr val="accent6">
                    <a:lumMod val="50000"/>
                  </a:schemeClr>
                </a:solidFill>
              </a:rPr>
              <a:t>(Hattermann et al. 2022)</a:t>
            </a:r>
            <a:endParaRPr lang="aa-ET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4B4362A-8286-41FA-9708-79C88A87F2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6800" y="1723793"/>
            <a:ext cx="7886700" cy="3024188"/>
          </a:xfrm>
        </p:spPr>
        <p:txBody>
          <a:bodyPr/>
          <a:lstStyle/>
          <a:p>
            <a:r>
              <a:rPr lang="de-DE" dirty="0"/>
              <a:t>Hattermann et al. 2021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7897830" y="5051025"/>
            <a:ext cx="778626" cy="257029"/>
          </a:xfrm>
        </p:spPr>
        <p:txBody>
          <a:bodyPr/>
          <a:lstStyle/>
          <a:p>
            <a:fld id="{3FEA8F7B-BA00-4250-8509-9BF6DCA07E2B}" type="slidenum">
              <a:rPr lang="en-GB" smtClean="0"/>
              <a:t>19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06750" y="1186306"/>
            <a:ext cx="47577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en-GB" sz="1800" dirty="0">
              <a:latin typeface="Roboto" panose="02000000000000000000" pitchFamily="2" charset="0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800" dirty="0">
              <a:latin typeface="Roboto" panose="02000000000000000000" pitchFamily="2" charset="0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endParaRPr lang="de-DE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5486254" y="1168992"/>
            <a:ext cx="263431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dirty="0" err="1">
                <a:latin typeface="+mn-lt"/>
              </a:rPr>
              <a:t>Number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of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days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with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drought</a:t>
            </a:r>
            <a:endParaRPr lang="de-DE" sz="1600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D36350-E447-4317-84F2-22D9CEDB39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2" r="3526" b="3735"/>
          <a:stretch/>
        </p:blipFill>
        <p:spPr>
          <a:xfrm>
            <a:off x="4753766" y="1496524"/>
            <a:ext cx="3856601" cy="352659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D7589F-337A-4F4C-8DE7-37FE8BB2253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07313" y="1481569"/>
            <a:ext cx="3682821" cy="3520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021758" y="1147506"/>
            <a:ext cx="248632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dirty="0" err="1">
                <a:latin typeface="+mn-lt"/>
              </a:rPr>
              <a:t>Changes</a:t>
            </a:r>
            <a:r>
              <a:rPr lang="de-DE" sz="1600" dirty="0">
                <a:latin typeface="+mn-lt"/>
              </a:rPr>
              <a:t> in </a:t>
            </a:r>
            <a:r>
              <a:rPr lang="de-DE" sz="1600" dirty="0" err="1">
                <a:latin typeface="+mn-lt"/>
              </a:rPr>
              <a:t>local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water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yield</a:t>
            </a:r>
            <a:endParaRPr lang="de-DE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1311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5EF6D9-3936-4A8D-A847-8DD04AC72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67611"/>
            <a:ext cx="7886700" cy="521198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Outline</a:t>
            </a:r>
            <a:endParaRPr lang="en-DE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7058CD-9E66-4209-9755-A6AF1550F5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7584" y="1507974"/>
            <a:ext cx="5976664" cy="3024188"/>
          </a:xfrm>
        </p:spPr>
        <p:txBody>
          <a:bodyPr>
            <a:normAutofit/>
          </a:bodyPr>
          <a:lstStyle/>
          <a:p>
            <a:pPr marL="341313" indent="-341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b="1" dirty="0">
                <a:latin typeface="Calibri" panose="020F0502020204030204" pitchFamily="34" charset="0"/>
              </a:rPr>
              <a:t>Introduction</a:t>
            </a:r>
          </a:p>
          <a:p>
            <a:pPr marL="341313" indent="-341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b="1" dirty="0">
                <a:latin typeface="Calibri" panose="020F0502020204030204" pitchFamily="34" charset="0"/>
              </a:rPr>
              <a:t>Selected ongoing projects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0925CD4-87B1-4B3D-951F-F97D390442A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62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3A125B-BD6A-4BE3-AB0A-E6C717496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>
                <a:solidFill>
                  <a:schemeClr val="accent6">
                    <a:lumMod val="50000"/>
                  </a:schemeClr>
                </a:solidFill>
              </a:rPr>
              <a:t>Capacity</a:t>
            </a:r>
            <a:r>
              <a:rPr lang="de-DE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6">
                    <a:lumMod val="50000"/>
                  </a:schemeClr>
                </a:solidFill>
              </a:rPr>
              <a:t>building</a:t>
            </a:r>
            <a:endParaRPr lang="en-DE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70F926-B0D8-46DD-98EC-3513EC02AA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903074" y="4840169"/>
            <a:ext cx="778626" cy="257029"/>
          </a:xfrm>
        </p:spPr>
        <p:txBody>
          <a:bodyPr/>
          <a:lstStyle/>
          <a:p>
            <a:fld id="{1B44015D-9407-488E-8AD7-722ADB5AEF29}" type="slidenum">
              <a:rPr lang="de-DE" smtClean="0"/>
              <a:t>20</a:t>
            </a:fld>
            <a:endParaRPr lang="de-DE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45D5898-4861-4654-B002-C3A51C7C6C3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de-DE"/>
              <a:t> </a:t>
            </a:r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DA3F77-A289-48E2-979C-8114093736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7" y="1407324"/>
            <a:ext cx="3585462" cy="2689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2CFC86-6748-4E8A-A3C2-AEC3FEC9F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104" y="2117173"/>
            <a:ext cx="3086100" cy="2314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7F2323-DFC8-4B0A-BC81-AF3EF089ACA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49433" y="1865007"/>
            <a:ext cx="3286125" cy="246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9B1718-2856-4D2F-A48A-AFFC35CCF0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09" y="1302935"/>
            <a:ext cx="890276" cy="12072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6F6EB9-3BBB-4BE8-8660-A4E8FF03BB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52" y="633275"/>
            <a:ext cx="4197434" cy="187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1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D3307-104A-4E9C-AC6B-FAF3CC3CB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Ongoing</a:t>
            </a:r>
            <a:r>
              <a:rPr lang="de-DE" dirty="0"/>
              <a:t> </a:t>
            </a:r>
            <a:r>
              <a:rPr lang="de-DE" dirty="0" err="1"/>
              <a:t>projects</a:t>
            </a:r>
            <a:r>
              <a:rPr lang="de-DE" dirty="0"/>
              <a:t>: Upper Amazon / </a:t>
            </a:r>
            <a:r>
              <a:rPr lang="de-DE" dirty="0" err="1"/>
              <a:t>Bolivia</a:t>
            </a:r>
            <a:r>
              <a:rPr lang="de-DE" dirty="0"/>
              <a:t> and Peru</a:t>
            </a:r>
            <a:endParaRPr lang="en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E0391F-B2B8-45BD-90E8-58A60C4E46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491854"/>
            <a:ext cx="1639094" cy="2419348"/>
          </a:xfrm>
        </p:spPr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316834-80AF-4B58-ADD7-9E921D1E3DF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7919680" y="4819085"/>
            <a:ext cx="778626" cy="205628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75" b="0" i="0" u="none" strike="noStrike" kern="1200" cap="none" spc="0" normalizeH="0" baseline="0" noProof="0">
                <a:ln>
                  <a:noFill/>
                </a:ln>
                <a:solidFill>
                  <a:srgbClr val="2F5942"/>
                </a:solidFill>
                <a:effectLst/>
                <a:uLnTx/>
                <a:uFillTx/>
                <a:latin typeface="Arial"/>
                <a:cs typeface="Arial"/>
              </a:rPr>
              <a:t>Seite </a:t>
            </a:r>
            <a:fld id="{959D87B1-1F1C-4319-8EA1-6710C33C6049}" type="slidenum">
              <a:rPr kumimoji="0" lang="de-DE" sz="675" b="0" i="0" u="none" strike="noStrike" kern="1200" cap="none" spc="0" normalizeH="0" baseline="0" noProof="0" smtClean="0">
                <a:ln>
                  <a:noFill/>
                </a:ln>
                <a:solidFill>
                  <a:srgbClr val="2F5942"/>
                </a:solidFill>
                <a:effectLst/>
                <a:uLnTx/>
                <a:uFillTx/>
                <a:latin typeface="Arial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675" b="0" i="0" u="none" strike="noStrike" kern="1200" cap="none" spc="0" normalizeH="0" baseline="0" noProof="0">
              <a:ln>
                <a:noFill/>
              </a:ln>
              <a:solidFill>
                <a:srgbClr val="2F594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D47F45-A8A3-4576-9CCD-83C05F834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245193"/>
            <a:ext cx="7344040" cy="3779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1259C2E-9BC4-4C03-BB96-8E5DE2A96119}"/>
              </a:ext>
            </a:extLst>
          </p:cNvPr>
          <p:cNvSpPr/>
          <p:nvPr/>
        </p:nvSpPr>
        <p:spPr>
          <a:xfrm>
            <a:off x="2235644" y="2919846"/>
            <a:ext cx="1152129" cy="7814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D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2891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BD56299-9D18-4E42-9F12-D2D7854D2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Target </a:t>
            </a:r>
            <a:r>
              <a:rPr lang="de-DE" dirty="0" err="1"/>
              <a:t>region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A9808F-B6B9-42D7-A12A-939B9B826ED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B44015D-9407-488E-8AD7-722ADB5AEF29}" type="slidenum">
              <a:rPr lang="de-DE" smtClean="0"/>
              <a:t>22</a:t>
            </a:fld>
            <a:endParaRPr lang="de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4996E9-10A2-4059-A82A-C00CD1544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63350"/>
            <a:ext cx="2954114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9FDE6B-C1A4-4963-83BC-9531ECEC74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42" t="18314"/>
          <a:stretch/>
        </p:blipFill>
        <p:spPr>
          <a:xfrm>
            <a:off x="4860032" y="1457880"/>
            <a:ext cx="2458100" cy="280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495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0821EEF-99D1-4B58-BF21-FE47BFCE8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Tarija-</a:t>
            </a:r>
            <a:r>
              <a:rPr lang="de-DE" dirty="0" err="1"/>
              <a:t>Basin</a:t>
            </a:r>
            <a:endParaRPr lang="en-DE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EDE929-A4B1-41F4-8823-26FF503F41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698081"/>
            <a:ext cx="7886700" cy="3024188"/>
          </a:xfrm>
        </p:spPr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0E93F-DA81-4FF1-B7D8-5254437AFE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7919680" y="5025313"/>
            <a:ext cx="778626" cy="257029"/>
          </a:xfrm>
        </p:spPr>
        <p:txBody>
          <a:bodyPr/>
          <a:lstStyle/>
          <a:p>
            <a:fld id="{1B44015D-9407-488E-8AD7-722ADB5AEF29}" type="slidenum">
              <a:rPr lang="de-DE" smtClean="0"/>
              <a:t>23</a:t>
            </a:fld>
            <a:endParaRPr lang="de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E042B9-1C02-4B4F-AC94-6CF772A44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10" y="1209477"/>
            <a:ext cx="2863288" cy="3521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E33253-BED5-49DA-A560-4CFA832FF3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99"/>
          <a:stretch/>
        </p:blipFill>
        <p:spPr>
          <a:xfrm>
            <a:off x="4140134" y="677570"/>
            <a:ext cx="4635632" cy="2821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531651F-055B-4D07-B639-FFA874FD0F96}"/>
              </a:ext>
            </a:extLst>
          </p:cNvPr>
          <p:cNvGrpSpPr/>
          <p:nvPr/>
        </p:nvGrpSpPr>
        <p:grpSpPr>
          <a:xfrm>
            <a:off x="1091667" y="1351756"/>
            <a:ext cx="2865928" cy="3524250"/>
            <a:chOff x="1455555" y="1327511"/>
            <a:chExt cx="3821237" cy="4699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F422160-B04D-401E-B8C6-E60B20D23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55555" y="1327511"/>
              <a:ext cx="3821237" cy="4699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2FB1D5E-44C9-4F3D-87DB-E120659F5490}"/>
                </a:ext>
              </a:extLst>
            </p:cNvPr>
            <p:cNvSpPr/>
            <p:nvPr/>
          </p:nvSpPr>
          <p:spPr>
            <a:xfrm rot="13477755">
              <a:off x="2883594" y="2676243"/>
              <a:ext cx="304800" cy="21674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80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A25D406-385B-46D8-9092-0A3A09C29B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327" y="3142198"/>
            <a:ext cx="1651044" cy="195029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AF21F07-E8A8-490C-B82E-7B608EFD53CD}"/>
              </a:ext>
            </a:extLst>
          </p:cNvPr>
          <p:cNvGrpSpPr/>
          <p:nvPr/>
        </p:nvGrpSpPr>
        <p:grpSpPr>
          <a:xfrm>
            <a:off x="4086283" y="1028475"/>
            <a:ext cx="3348777" cy="3847750"/>
            <a:chOff x="477202" y="1068440"/>
            <a:chExt cx="4445511" cy="528791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6A75CD4-ACD2-402F-B31F-E67C6E74D3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3"/>
            <a:stretch/>
          </p:blipFill>
          <p:spPr>
            <a:xfrm>
              <a:off x="732240" y="1068440"/>
              <a:ext cx="4190473" cy="52879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22AEEC-56AC-4CBC-B0DB-493C99F9EA4C}"/>
                </a:ext>
              </a:extLst>
            </p:cNvPr>
            <p:cNvSpPr txBox="1"/>
            <p:nvPr/>
          </p:nvSpPr>
          <p:spPr>
            <a:xfrm>
              <a:off x="503641" y="1508022"/>
              <a:ext cx="530295" cy="3806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[m]</a:t>
              </a:r>
              <a:endParaRPr lang="en-DE" sz="12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7651C4E-3CD2-41F2-B93C-F5D926C958C8}"/>
                </a:ext>
              </a:extLst>
            </p:cNvPr>
            <p:cNvSpPr txBox="1"/>
            <p:nvPr/>
          </p:nvSpPr>
          <p:spPr>
            <a:xfrm>
              <a:off x="477202" y="3955534"/>
              <a:ext cx="643080" cy="3806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[m3]</a:t>
              </a:r>
              <a:endParaRPr lang="en-DE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13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241479" y="1131590"/>
          <a:ext cx="8661043" cy="3383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9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1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08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397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372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Scenarios</a:t>
                      </a:r>
                      <a:endParaRPr lang="en-US" sz="1400" dirty="0"/>
                    </a:p>
                  </a:txBody>
                  <a:tcPr marL="68580" marR="68580" marT="34290" marB="3429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Change </a:t>
                      </a:r>
                      <a:r>
                        <a:rPr lang="de-DE" sz="1400" dirty="0" err="1"/>
                        <a:t>of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crop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rotations</a:t>
                      </a:r>
                      <a:endParaRPr lang="de-DE" sz="14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marL="68580" marR="68580" marT="34290" marB="3429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Irrigation </a:t>
                      </a:r>
                      <a:r>
                        <a:rPr lang="de-DE" sz="1400" dirty="0" err="1"/>
                        <a:t>of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strawberries</a:t>
                      </a:r>
                      <a:endParaRPr lang="en-US" sz="1400" dirty="0"/>
                    </a:p>
                  </a:txBody>
                  <a:tcPr marL="68580" marR="68580" marT="34290" marB="3429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Change </a:t>
                      </a:r>
                      <a:r>
                        <a:rPr lang="de-DE" sz="1400" dirty="0" err="1"/>
                        <a:t>of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reservoir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management</a:t>
                      </a:r>
                      <a:endParaRPr lang="en-US" sz="1400" dirty="0"/>
                    </a:p>
                  </a:txBody>
                  <a:tcPr marL="68580" marR="68580" marT="34290" marB="3429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Baseline (</a:t>
                      </a:r>
                      <a:r>
                        <a:rPr lang="de-DE" sz="1400" dirty="0" err="1"/>
                        <a:t>under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current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climate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conditions</a:t>
                      </a:r>
                      <a:r>
                        <a:rPr lang="de-DE" sz="1400" baseline="0" dirty="0"/>
                        <a:t>)</a:t>
                      </a:r>
                      <a:endParaRPr lang="en-US" sz="1400" dirty="0"/>
                    </a:p>
                  </a:txBody>
                  <a:tcPr marL="68580" marR="68580" marT="34290" marB="3429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Corn cultivation</a:t>
                      </a:r>
                    </a:p>
                  </a:txBody>
                  <a:tcPr marL="68580" marR="68580" marT="34290" marB="34290" anchor="ctr"/>
                </a:tc>
                <a:tc rowSpan="2">
                  <a:txBody>
                    <a:bodyPr/>
                    <a:lstStyle/>
                    <a:p>
                      <a:r>
                        <a:rPr lang="de-DE" sz="1400" dirty="0" err="1"/>
                        <a:t>Strawberry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cultivation</a:t>
                      </a:r>
                      <a:r>
                        <a:rPr lang="de-DE" sz="1400" baseline="0" dirty="0"/>
                        <a:t> (16 ha) </a:t>
                      </a:r>
                      <a:r>
                        <a:rPr lang="de-DE" sz="1400" baseline="0" dirty="0" err="1"/>
                        <a:t>with</a:t>
                      </a:r>
                      <a:r>
                        <a:rPr lang="de-DE" sz="1400" baseline="0" dirty="0"/>
                        <a:t> </a:t>
                      </a:r>
                      <a:r>
                        <a:rPr lang="de-DE" sz="1400" baseline="0" dirty="0" err="1"/>
                        <a:t>flood</a:t>
                      </a:r>
                      <a:r>
                        <a:rPr lang="de-DE" sz="1400" baseline="0" dirty="0"/>
                        <a:t> </a:t>
                      </a:r>
                      <a:r>
                        <a:rPr lang="de-DE" sz="1400" baseline="0" dirty="0" err="1"/>
                        <a:t>irrigation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 rowSpan="2">
                  <a:txBody>
                    <a:bodyPr/>
                    <a:lstStyle/>
                    <a:p>
                      <a:r>
                        <a:rPr lang="en-US" sz="1400" dirty="0"/>
                        <a:t>Priority (first operational objective) on hydropower generation with generation peaks in rainy season, second objective is irrigation (no flood control)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err="1"/>
                        <a:t>Noadaptation</a:t>
                      </a:r>
                      <a:r>
                        <a:rPr lang="de-DE" sz="1400" dirty="0"/>
                        <a:t> (</a:t>
                      </a:r>
                      <a:r>
                        <a:rPr lang="de-DE" sz="1400" baseline="0" dirty="0" err="1"/>
                        <a:t>under</a:t>
                      </a:r>
                      <a:r>
                        <a:rPr lang="de-DE" sz="1400" baseline="0" dirty="0"/>
                        <a:t> CC</a:t>
                      </a:r>
                      <a:r>
                        <a:rPr lang="en-US" sz="1400" baseline="0" dirty="0"/>
                        <a:t>)</a:t>
                      </a:r>
                      <a:endParaRPr lang="en-US" sz="1400" dirty="0"/>
                    </a:p>
                  </a:txBody>
                  <a:tcPr marL="68580" marR="68580" marT="34290" marB="3429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err="1"/>
                        <a:t>No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regret</a:t>
                      </a:r>
                      <a:r>
                        <a:rPr lang="de-DE" sz="1400" dirty="0"/>
                        <a:t> (</a:t>
                      </a:r>
                      <a:r>
                        <a:rPr lang="de-DE" sz="1400" dirty="0" err="1"/>
                        <a:t>under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current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climate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conditions</a:t>
                      </a:r>
                      <a:r>
                        <a:rPr lang="de-DE" sz="1400" baseline="0" dirty="0"/>
                        <a:t>)</a:t>
                      </a:r>
                      <a:endParaRPr lang="en-US" sz="1400" dirty="0"/>
                    </a:p>
                  </a:txBody>
                  <a:tcPr marL="68580" marR="68580" marT="34290" marB="3429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err="1"/>
                        <a:t>Wine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err="1"/>
                        <a:t>Strawberry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cultivation</a:t>
                      </a:r>
                      <a:r>
                        <a:rPr lang="de-DE" sz="1400" baseline="0" dirty="0"/>
                        <a:t>  (3000 ha) </a:t>
                      </a:r>
                      <a:r>
                        <a:rPr lang="de-DE" sz="1400" baseline="0" dirty="0" err="1"/>
                        <a:t>with</a:t>
                      </a:r>
                      <a:r>
                        <a:rPr lang="de-DE" sz="1400" baseline="0" dirty="0"/>
                        <a:t> </a:t>
                      </a:r>
                      <a:r>
                        <a:rPr lang="de-DE" sz="1400" baseline="0" dirty="0" err="1"/>
                        <a:t>drop</a:t>
                      </a:r>
                      <a:r>
                        <a:rPr lang="de-DE" sz="1400" baseline="0" dirty="0"/>
                        <a:t> </a:t>
                      </a:r>
                      <a:r>
                        <a:rPr lang="de-DE" sz="1400" baseline="0" dirty="0" err="1"/>
                        <a:t>irrigation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 rowSpan="2">
                  <a:txBody>
                    <a:bodyPr/>
                    <a:lstStyle/>
                    <a:p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Priority on irrigation, second goal hydropower generation (peak generation in rainy season, no flood control).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Adaptation (</a:t>
                      </a:r>
                      <a:r>
                        <a:rPr lang="de-DE" sz="1400" dirty="0" err="1"/>
                        <a:t>under</a:t>
                      </a:r>
                      <a:r>
                        <a:rPr lang="de-DE" sz="1400" dirty="0"/>
                        <a:t> CC</a:t>
                      </a:r>
                      <a:r>
                        <a:rPr lang="en-US" sz="1400" baseline="0" dirty="0"/>
                        <a:t>)</a:t>
                      </a:r>
                      <a:endParaRPr lang="en-US" sz="1400" dirty="0"/>
                    </a:p>
                  </a:txBody>
                  <a:tcPr marL="68580" marR="68580" marT="34290" marB="3429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810D46D-37D2-4007-8BF8-A746F912F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6">
                    <a:lumMod val="50000"/>
                  </a:schemeClr>
                </a:solidFill>
              </a:rPr>
              <a:t>Scenario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</a:rPr>
              <a:t>development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</a:rPr>
              <a:t> Tarija </a:t>
            </a:r>
            <a:endParaRPr lang="en-DE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4250B5-E361-49EF-B2A0-9ED3DD9D79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9" r="37160"/>
          <a:stretch/>
        </p:blipFill>
        <p:spPr>
          <a:xfrm>
            <a:off x="3297219" y="2067695"/>
            <a:ext cx="2549564" cy="225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15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521901-CC73-4CEA-A2A5-40816CD17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volume</a:t>
            </a:r>
            <a:r>
              <a:rPr lang="de-DE" dirty="0"/>
              <a:t> in </a:t>
            </a:r>
            <a:r>
              <a:rPr lang="de-DE" dirty="0" err="1"/>
              <a:t>reservoir</a:t>
            </a:r>
            <a:r>
              <a:rPr lang="de-DE" dirty="0"/>
              <a:t> </a:t>
            </a:r>
            <a:r>
              <a:rPr lang="de-DE" dirty="0" err="1"/>
              <a:t>under</a:t>
            </a:r>
            <a:r>
              <a:rPr lang="de-DE" dirty="0"/>
              <a:t> </a:t>
            </a:r>
            <a:r>
              <a:rPr lang="de-DE" dirty="0" err="1"/>
              <a:t>scenario</a:t>
            </a:r>
            <a:r>
              <a:rPr lang="de-DE" dirty="0"/>
              <a:t> </a:t>
            </a:r>
            <a:r>
              <a:rPr lang="de-DE" dirty="0" err="1"/>
              <a:t>conditions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018DB2-FF1F-47FF-81DF-6E9D2FB47D1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B44015D-9407-488E-8AD7-722ADB5AEF29}" type="slidenum">
              <a:rPr lang="de-DE" smtClean="0"/>
              <a:t>25</a:t>
            </a:fld>
            <a:endParaRPr lang="de-DE" dirty="0"/>
          </a:p>
        </p:txBody>
      </p:sp>
      <p:pic>
        <p:nvPicPr>
          <p:cNvPr id="1026" name="Picture 2" descr="C:\Users\gaedeke\Documents\Bolivia\adaptation_measures\plots\bermejo\dam_operation\Act_stor_Mio_m3_monthly_period_means.jpg">
            <a:extLst>
              <a:ext uri="{FF2B5EF4-FFF2-40B4-BE49-F238E27FC236}">
                <a16:creationId xmlns:a16="http://schemas.microsoft.com/office/drawing/2014/main" id="{71B23F98-83D8-4456-ACA0-794604725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321780"/>
            <a:ext cx="5341563" cy="3754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0700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9C65E-BCD9-4E3B-85A3-CC2BE675B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Impacts of forest fires in the Upper Amazon</a:t>
            </a:r>
            <a:br>
              <a:rPr lang="en-US" sz="2000" dirty="0"/>
            </a:br>
            <a:r>
              <a:rPr lang="en-US" sz="1600" dirty="0"/>
              <a:t>Leaf area index LAI (MODIS satellite data)</a:t>
            </a:r>
            <a:endParaRPr lang="en-DE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BF305D-94FC-4787-A9E0-FF42CEFA6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AEFA46-CF53-4380-95C0-54FB153D8CB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B44015D-9407-488E-8AD7-722ADB5AEF2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F343DC-F031-4140-BB39-DF5258B160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40" y="1247949"/>
            <a:ext cx="5416835" cy="3538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06375B-AAE2-4EC7-BF45-A4EE895856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69" y="1336777"/>
            <a:ext cx="5416835" cy="3538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2029E6-A86D-4BAB-B3D3-4D80156D7B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97615"/>
            <a:ext cx="1285875" cy="1620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9FDD54-EE95-46D3-A1C5-337221969567}"/>
              </a:ext>
            </a:extLst>
          </p:cNvPr>
          <p:cNvGrpSpPr/>
          <p:nvPr/>
        </p:nvGrpSpPr>
        <p:grpSpPr>
          <a:xfrm>
            <a:off x="6890486" y="32192"/>
            <a:ext cx="2231188" cy="2558159"/>
            <a:chOff x="1937443" y="2121153"/>
            <a:chExt cx="2974917" cy="34108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D7E4F05-631F-4119-A0DD-A6B8AAD676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443" t="35286" r="44485" b="46802"/>
            <a:stretch/>
          </p:blipFill>
          <p:spPr>
            <a:xfrm>
              <a:off x="1937443" y="2121153"/>
              <a:ext cx="2974917" cy="34108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7767C8E-0522-4CB7-843B-DFA076EDFB74}"/>
                </a:ext>
              </a:extLst>
            </p:cNvPr>
            <p:cNvSpPr txBox="1"/>
            <p:nvPr/>
          </p:nvSpPr>
          <p:spPr>
            <a:xfrm>
              <a:off x="2748054" y="2312830"/>
              <a:ext cx="2024485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800" dirty="0"/>
                <a:t>GRACE </a:t>
              </a:r>
              <a:r>
                <a:rPr lang="de-DE" sz="1800" dirty="0" err="1"/>
                <a:t>data</a:t>
              </a:r>
              <a:endParaRPr lang="en-DE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7335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E75A5-826F-4EE9-A88E-4F55850BC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an burned forest areas: </a:t>
            </a:r>
            <a:br>
              <a:rPr lang="en-US" sz="2800" dirty="0"/>
            </a:br>
            <a:r>
              <a:rPr lang="en-US" sz="2000" dirty="0"/>
              <a:t>Leaf area index LAI (MODIS satellite data)</a:t>
            </a:r>
            <a:endParaRPr lang="aa-ET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D3E70A-2CCC-487A-8AB8-0C2C3A7F97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3CEB44-2C00-4D8F-908F-13F7CFE0FFA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B44015D-9407-488E-8AD7-722ADB5AEF2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9EC2B04-CA4A-4775-9EEC-76CC04FA4B55}"/>
              </a:ext>
            </a:extLst>
          </p:cNvPr>
          <p:cNvPicPr>
            <a:picLocks noGrp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343841"/>
            <a:ext cx="3355975" cy="2316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006004-D976-43F0-9002-312F440222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03" y="1343673"/>
            <a:ext cx="4474169" cy="2316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1D4F9B-B0A8-4C93-93A9-DE90D315B32F}"/>
              </a:ext>
            </a:extLst>
          </p:cNvPr>
          <p:cNvSpPr txBox="1"/>
          <p:nvPr/>
        </p:nvSpPr>
        <p:spPr>
          <a:xfrm>
            <a:off x="1763688" y="3837135"/>
            <a:ext cx="4728539" cy="959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Strong and permanent decrease of vegetation cover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Highly variable annual course of vegetation cover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Agriculture?</a:t>
            </a:r>
            <a:endParaRPr lang="aa-ET" sz="1600" dirty="0">
              <a:latin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FF50433-C273-4B12-9FA2-D4A89EBB67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780" y="20821"/>
            <a:ext cx="1285875" cy="1620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D414D04-B698-4199-B79F-5776C0F58C30}"/>
              </a:ext>
            </a:extLst>
          </p:cNvPr>
          <p:cNvSpPr/>
          <p:nvPr/>
        </p:nvSpPr>
        <p:spPr>
          <a:xfrm>
            <a:off x="1124620" y="1654604"/>
            <a:ext cx="1791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dirty="0">
                <a:latin typeface="+mn-lt"/>
              </a:rPr>
              <a:t>LAI </a:t>
            </a:r>
            <a:r>
              <a:rPr lang="de-DE" sz="1800" dirty="0" err="1">
                <a:latin typeface="+mn-lt"/>
              </a:rPr>
              <a:t>natural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forest</a:t>
            </a:r>
            <a:endParaRPr lang="aa-ET" sz="1800" dirty="0">
              <a:latin typeface="+mn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C0761A-0945-4FCC-B2FA-6038ACFA25C3}"/>
              </a:ext>
            </a:extLst>
          </p:cNvPr>
          <p:cNvSpPr/>
          <p:nvPr/>
        </p:nvSpPr>
        <p:spPr>
          <a:xfrm>
            <a:off x="1124619" y="2887705"/>
            <a:ext cx="1344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dirty="0">
                <a:latin typeface="+mn-lt"/>
              </a:rPr>
              <a:t>LAI after </a:t>
            </a:r>
            <a:r>
              <a:rPr lang="de-DE" sz="1800" dirty="0" err="1">
                <a:latin typeface="+mn-lt"/>
              </a:rPr>
              <a:t>fire</a:t>
            </a:r>
            <a:endParaRPr lang="aa-ET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08203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D3307-104A-4E9C-AC6B-FAF3CC3CB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Ongoing</a:t>
            </a:r>
            <a:r>
              <a:rPr lang="de-DE" dirty="0"/>
              <a:t> </a:t>
            </a:r>
            <a:r>
              <a:rPr lang="de-DE" dirty="0" err="1"/>
              <a:t>projects</a:t>
            </a:r>
            <a:r>
              <a:rPr lang="de-DE" dirty="0"/>
              <a:t>: </a:t>
            </a:r>
            <a:r>
              <a:rPr lang="de-DE" dirty="0" err="1"/>
              <a:t>focus</a:t>
            </a:r>
            <a:r>
              <a:rPr lang="de-DE" dirty="0"/>
              <a:t> </a:t>
            </a:r>
            <a:r>
              <a:rPr lang="de-DE" dirty="0" err="1"/>
              <a:t>regions</a:t>
            </a:r>
            <a:endParaRPr lang="en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E0391F-B2B8-45BD-90E8-58A60C4E46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491854"/>
            <a:ext cx="1639094" cy="2419348"/>
          </a:xfrm>
        </p:spPr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316834-80AF-4B58-ADD7-9E921D1E3DF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7919680" y="4819085"/>
            <a:ext cx="778626" cy="205628"/>
          </a:xfrm>
        </p:spPr>
        <p:txBody>
          <a:bodyPr/>
          <a:lstStyle/>
          <a:p>
            <a:pPr>
              <a:defRPr/>
            </a:pPr>
            <a:r>
              <a:rPr lang="de-DE"/>
              <a:t>Seite </a:t>
            </a:r>
            <a:fld id="{959D87B1-1F1C-4319-8EA1-6710C33C6049}" type="slidenum">
              <a:rPr lang="de-DE" smtClean="0"/>
              <a:t>28</a:t>
            </a:fld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D47F45-A8A3-4576-9CCD-83C05F834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245193"/>
            <a:ext cx="7344040" cy="3779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D56F6E3-D3E8-4E37-B05B-58ADC02E21BB}"/>
              </a:ext>
            </a:extLst>
          </p:cNvPr>
          <p:cNvSpPr/>
          <p:nvPr/>
        </p:nvSpPr>
        <p:spPr>
          <a:xfrm>
            <a:off x="3755821" y="1547944"/>
            <a:ext cx="1404025" cy="88633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4420096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95536" y="1715631"/>
            <a:ext cx="2305289" cy="1712238"/>
            <a:chOff x="173515" y="2103018"/>
            <a:chExt cx="3073718" cy="2282984"/>
          </a:xfrm>
        </p:grpSpPr>
        <p:pic>
          <p:nvPicPr>
            <p:cNvPr id="4" name="Grafik 4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515" y="2103018"/>
              <a:ext cx="3073718" cy="18726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539412" y="3975633"/>
              <a:ext cx="2144177" cy="41036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E7E6E6">
                      <a:lumMod val="10000"/>
                    </a:srgbClr>
                  </a:solidFill>
                  <a:latin typeface="Raleway"/>
                  <a:ea typeface="+mn-ea"/>
                </a:rPr>
                <a:t>Expert workshops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F0AA6AE-EC11-4348-8FAD-E40680BBE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800" y="1298663"/>
            <a:ext cx="3394755" cy="1821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85CAFCB-FBEA-48E6-B998-51F5CDDD7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Flood risk in Central Europe</a:t>
            </a:r>
            <a:endParaRPr lang="en-DE" dirty="0"/>
          </a:p>
        </p:txBody>
      </p:sp>
      <p:pic>
        <p:nvPicPr>
          <p:cNvPr id="27" name="Bild 26" descr="F:\PIK\Bearbeiten\daten.png">
            <a:extLst>
              <a:ext uri="{FF2B5EF4-FFF2-40B4-BE49-F238E27FC236}">
                <a16:creationId xmlns:a16="http://schemas.microsoft.com/office/drawing/2014/main" id="{5ABCA63C-388E-4DAC-A0FE-EB389ADE1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75199"/>
            <a:ext cx="2044052" cy="2553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F2CCD9F1-AB62-49F7-AC4C-DB6B8F9CD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708994"/>
            <a:ext cx="3805238" cy="3038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549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Curriculum </a:t>
            </a:r>
            <a:r>
              <a:rPr lang="de-DE" dirty="0" err="1"/>
              <a:t>vitae</a:t>
            </a:r>
            <a:r>
              <a:rPr lang="de-DE" dirty="0"/>
              <a:t> and </a:t>
            </a:r>
            <a:r>
              <a:rPr lang="de-DE" dirty="0" err="1"/>
              <a:t>reseach</a:t>
            </a:r>
            <a:r>
              <a:rPr lang="de-DE" dirty="0"/>
              <a:t> </a:t>
            </a:r>
            <a:r>
              <a:rPr lang="de-DE" dirty="0" err="1"/>
              <a:t>interests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 bwMode="auto">
          <a:xfrm>
            <a:off x="539552" y="1382853"/>
            <a:ext cx="7886700" cy="3240137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de-DE" sz="2000" b="1" dirty="0">
                <a:latin typeface="+mn-lt"/>
              </a:rPr>
              <a:t>Curriculum </a:t>
            </a:r>
            <a:r>
              <a:rPr lang="de-DE" sz="2000" b="1" dirty="0" err="1">
                <a:latin typeface="+mn-lt"/>
              </a:rPr>
              <a:t>vitae</a:t>
            </a:r>
            <a:endParaRPr lang="de-DE" sz="2000" b="1" dirty="0">
              <a:latin typeface="+mn-lt"/>
            </a:endParaRPr>
          </a:p>
          <a:p>
            <a:pPr>
              <a:spcBef>
                <a:spcPts val="0"/>
              </a:spcBef>
              <a:spcAft>
                <a:spcPts val="1000"/>
              </a:spcAft>
              <a:defRPr/>
            </a:pPr>
            <a:r>
              <a:rPr lang="de-DE" dirty="0">
                <a:latin typeface="+mn-lt"/>
              </a:rPr>
              <a:t>B</a:t>
            </a:r>
            <a:r>
              <a:rPr lang="en-US" dirty="0" err="1">
                <a:latin typeface="+mn-lt"/>
              </a:rPr>
              <a:t>orn</a:t>
            </a:r>
            <a:r>
              <a:rPr lang="en-US" dirty="0">
                <a:latin typeface="+mn-lt"/>
              </a:rPr>
              <a:t> on a farm in East </a:t>
            </a:r>
            <a:r>
              <a:rPr lang="en-US" dirty="0" err="1">
                <a:latin typeface="+mn-lt"/>
              </a:rPr>
              <a:t>Frisia</a:t>
            </a:r>
            <a:r>
              <a:rPr lang="en-US" dirty="0">
                <a:latin typeface="+mn-lt"/>
              </a:rPr>
              <a:t> (</a:t>
            </a:r>
            <a:r>
              <a:rPr lang="en-US" dirty="0" err="1">
                <a:latin typeface="+mn-lt"/>
              </a:rPr>
              <a:t>Ostfriesland</a:t>
            </a:r>
            <a:r>
              <a:rPr lang="en-US" dirty="0">
                <a:latin typeface="+mn-lt"/>
              </a:rPr>
              <a:t>)</a:t>
            </a:r>
          </a:p>
          <a:p>
            <a:pPr>
              <a:spcBef>
                <a:spcPts val="0"/>
              </a:spcBef>
              <a:spcAft>
                <a:spcPts val="1000"/>
              </a:spcAft>
              <a:defRPr/>
            </a:pPr>
            <a:r>
              <a:rPr lang="en-US" dirty="0">
                <a:latin typeface="+mn-lt"/>
              </a:rPr>
              <a:t>Civil service at the seal nursery and care station in </a:t>
            </a:r>
            <a:r>
              <a:rPr lang="en-US" dirty="0" err="1">
                <a:latin typeface="+mn-lt"/>
              </a:rPr>
              <a:t>Norddeich</a:t>
            </a:r>
            <a:r>
              <a:rPr lang="en-US" dirty="0">
                <a:latin typeface="+mn-lt"/>
              </a:rPr>
              <a:t>.</a:t>
            </a:r>
            <a:endParaRPr lang="de-DE" dirty="0">
              <a:latin typeface="+mn-lt"/>
            </a:endParaRPr>
          </a:p>
          <a:p>
            <a:pPr>
              <a:spcBef>
                <a:spcPts val="0"/>
              </a:spcBef>
              <a:spcAft>
                <a:spcPts val="1000"/>
              </a:spcAft>
              <a:defRPr/>
            </a:pPr>
            <a:r>
              <a:rPr lang="de-DE" dirty="0">
                <a:latin typeface="+mn-lt"/>
              </a:rPr>
              <a:t>1992 - 1998: Studies </a:t>
            </a:r>
            <a:r>
              <a:rPr lang="de-DE" dirty="0" err="1">
                <a:latin typeface="+mn-lt"/>
              </a:rPr>
              <a:t>of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Geoecology</a:t>
            </a:r>
            <a:r>
              <a:rPr lang="de-DE" dirty="0">
                <a:latin typeface="+mn-lt"/>
              </a:rPr>
              <a:t> and System Analysis, Techn. University Braunschweig</a:t>
            </a:r>
          </a:p>
          <a:p>
            <a:pPr>
              <a:spcBef>
                <a:spcPts val="0"/>
              </a:spcBef>
              <a:spcAft>
                <a:spcPts val="1000"/>
              </a:spcAft>
              <a:defRPr/>
            </a:pPr>
            <a:r>
              <a:rPr lang="de-DE" dirty="0">
                <a:latin typeface="+mn-lt"/>
              </a:rPr>
              <a:t>1999 - 2000: Potsdam Institut </a:t>
            </a:r>
            <a:r>
              <a:rPr lang="de-DE" dirty="0" err="1">
                <a:latin typeface="+mn-lt"/>
              </a:rPr>
              <a:t>for</a:t>
            </a:r>
            <a:r>
              <a:rPr lang="de-DE" dirty="0">
                <a:latin typeface="+mn-lt"/>
              </a:rPr>
              <a:t> Climate Impact Research (PIK), </a:t>
            </a:r>
            <a:r>
              <a:rPr lang="de-DE" dirty="0" err="1">
                <a:latin typeface="+mn-lt"/>
              </a:rPr>
              <a:t>Odra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flood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project</a:t>
            </a:r>
            <a:endParaRPr lang="de-DE" dirty="0">
              <a:latin typeface="+mn-lt"/>
            </a:endParaRPr>
          </a:p>
          <a:p>
            <a:pPr>
              <a:spcBef>
                <a:spcPts val="0"/>
              </a:spcBef>
              <a:spcAft>
                <a:spcPts val="1000"/>
              </a:spcAft>
              <a:defRPr/>
            </a:pPr>
            <a:r>
              <a:rPr lang="de-DE" dirty="0">
                <a:latin typeface="+mn-lt"/>
              </a:rPr>
              <a:t>2001 - 2005: PhD in </a:t>
            </a:r>
            <a:r>
              <a:rPr lang="de-DE" dirty="0" err="1">
                <a:latin typeface="+mn-lt"/>
              </a:rPr>
              <a:t>Geoecology</a:t>
            </a:r>
            <a:r>
              <a:rPr lang="de-DE" dirty="0">
                <a:latin typeface="+mn-lt"/>
              </a:rPr>
              <a:t>, Uni Potsdam / PIK</a:t>
            </a:r>
          </a:p>
          <a:p>
            <a:pPr>
              <a:spcBef>
                <a:spcPts val="0"/>
              </a:spcBef>
              <a:spcAft>
                <a:spcPts val="1000"/>
              </a:spcAft>
              <a:defRPr/>
            </a:pPr>
            <a:r>
              <a:rPr lang="de-DE" dirty="0" err="1">
                <a:latin typeface="+mn-lt"/>
              </a:rPr>
              <a:t>Since</a:t>
            </a:r>
            <a:r>
              <a:rPr lang="de-DE" dirty="0">
                <a:latin typeface="+mn-lt"/>
              </a:rPr>
              <a:t> 2011: Working Group Lead „</a:t>
            </a:r>
            <a:r>
              <a:rPr lang="de-DE" dirty="0" err="1">
                <a:latin typeface="+mn-lt"/>
              </a:rPr>
              <a:t>Hydroclimatic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Risks</a:t>
            </a:r>
            <a:r>
              <a:rPr lang="de-DE" dirty="0">
                <a:latin typeface="+mn-lt"/>
              </a:rPr>
              <a:t>“</a:t>
            </a:r>
          </a:p>
          <a:p>
            <a:pPr>
              <a:spcBef>
                <a:spcPts val="0"/>
              </a:spcBef>
              <a:spcAft>
                <a:spcPts val="1000"/>
              </a:spcAft>
              <a:defRPr/>
            </a:pPr>
            <a:r>
              <a:rPr lang="de-DE" dirty="0" err="1">
                <a:latin typeface="+mn-lt"/>
              </a:rPr>
              <a:t>Since</a:t>
            </a:r>
            <a:r>
              <a:rPr lang="de-DE" dirty="0">
                <a:latin typeface="+mn-lt"/>
              </a:rPr>
              <a:t> 2019: Deputy Head </a:t>
            </a:r>
            <a:r>
              <a:rPr lang="de-DE" dirty="0" err="1">
                <a:latin typeface="+mn-lt"/>
              </a:rPr>
              <a:t>of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Reserach</a:t>
            </a:r>
            <a:r>
              <a:rPr lang="de-DE" dirty="0">
                <a:latin typeface="+mn-lt"/>
              </a:rPr>
              <a:t> Department II „Climate </a:t>
            </a:r>
            <a:r>
              <a:rPr lang="de-DE" dirty="0" err="1">
                <a:latin typeface="+mn-lt"/>
              </a:rPr>
              <a:t>Resilience</a:t>
            </a:r>
            <a:r>
              <a:rPr lang="de-DE" dirty="0">
                <a:latin typeface="+mn-lt"/>
              </a:rPr>
              <a:t>“</a:t>
            </a:r>
          </a:p>
          <a:p>
            <a:pPr>
              <a:spcBef>
                <a:spcPts val="0"/>
              </a:spcBef>
              <a:spcAft>
                <a:spcPts val="1000"/>
              </a:spcAft>
              <a:defRPr/>
            </a:pPr>
            <a:endParaRPr lang="de-DE" dirty="0">
              <a:latin typeface="+mn-lt"/>
            </a:endParaRP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endParaRPr lang="de-DE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kern="0"/>
              <a:t>Seite </a:t>
            </a:r>
            <a:fld id="{959D87B1-1F1C-4319-8EA1-6710C33C6049}" type="slidenum">
              <a:rPr lang="de-DE" kern="0"/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de-DE" kern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931D61F-E190-4C33-8FA2-CFBA931CB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100" dirty="0"/>
              <a:t>SWIM </a:t>
            </a:r>
            <a:r>
              <a:rPr lang="de-DE" sz="2100" dirty="0" err="1"/>
              <a:t>model</a:t>
            </a:r>
            <a:r>
              <a:rPr lang="de-DE" sz="2100" dirty="0"/>
              <a:t> </a:t>
            </a:r>
            <a:r>
              <a:rPr lang="de-DE" sz="2100" dirty="0" err="1"/>
              <a:t>implementation</a:t>
            </a:r>
            <a:r>
              <a:rPr lang="de-DE" sz="2100" dirty="0"/>
              <a:t> (Spree-Havel)</a:t>
            </a:r>
            <a:endParaRPr lang="en-DE" sz="21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BBDF9F-B317-4D48-85EC-7D33E85133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5A0B5C-1DA9-4B5D-9D33-88645F08371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B44015D-9407-488E-8AD7-722ADB5AEF29}" type="slidenum">
              <a:rPr lang="de-DE" smtClean="0"/>
              <a:t>30</a:t>
            </a:fld>
            <a:endParaRPr lang="de-DE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4280B64-FF16-4AF8-A906-7EB3C833C1D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500"/>
            <a:ext cx="5211763" cy="3686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34549F-03CB-41E1-BE4B-40884BF019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66" t="11576" r="30344" b="5324"/>
          <a:stretch/>
        </p:blipFill>
        <p:spPr>
          <a:xfrm>
            <a:off x="5786022" y="124003"/>
            <a:ext cx="2443577" cy="3022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D7939B4-23D2-40AC-89A5-C75695EA21F6}"/>
              </a:ext>
            </a:extLst>
          </p:cNvPr>
          <p:cNvSpPr/>
          <p:nvPr/>
        </p:nvSpPr>
        <p:spPr>
          <a:xfrm>
            <a:off x="6457950" y="1178511"/>
            <a:ext cx="512686" cy="4205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F19519-904C-4484-82FD-971D33EB62E4}"/>
              </a:ext>
            </a:extLst>
          </p:cNvPr>
          <p:cNvSpPr txBox="1"/>
          <p:nvPr/>
        </p:nvSpPr>
        <p:spPr>
          <a:xfrm>
            <a:off x="5730625" y="3461644"/>
            <a:ext cx="3215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+mn-lt"/>
              </a:rPr>
              <a:t>All </a:t>
            </a:r>
            <a:r>
              <a:rPr lang="de-DE" sz="1600" dirty="0" err="1">
                <a:latin typeface="+mn-lt"/>
              </a:rPr>
              <a:t>maps</a:t>
            </a:r>
            <a:r>
              <a:rPr lang="de-DE" sz="1600" dirty="0">
                <a:latin typeface="+mn-lt"/>
              </a:rPr>
              <a:t> (</a:t>
            </a:r>
            <a:r>
              <a:rPr lang="de-DE" sz="1600" dirty="0" err="1">
                <a:latin typeface="+mn-lt"/>
              </a:rPr>
              <a:t>soils</a:t>
            </a:r>
            <a:r>
              <a:rPr lang="de-DE" sz="1600" dirty="0">
                <a:latin typeface="+mn-lt"/>
              </a:rPr>
              <a:t>, </a:t>
            </a:r>
            <a:r>
              <a:rPr lang="de-DE" sz="1600" dirty="0" err="1">
                <a:latin typeface="+mn-lt"/>
              </a:rPr>
              <a:t>land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use</a:t>
            </a:r>
            <a:r>
              <a:rPr lang="de-DE" sz="1600" dirty="0">
                <a:latin typeface="+mn-lt"/>
              </a:rPr>
              <a:t>, DEM etc.) </a:t>
            </a:r>
            <a:r>
              <a:rPr lang="de-DE" sz="1600" dirty="0" err="1">
                <a:latin typeface="+mn-lt"/>
              </a:rPr>
              <a:t>have</a:t>
            </a:r>
            <a:r>
              <a:rPr lang="de-DE" sz="1600" dirty="0">
                <a:latin typeface="+mn-lt"/>
              </a:rPr>
              <a:t> a </a:t>
            </a:r>
            <a:r>
              <a:rPr lang="de-DE" sz="1600" dirty="0" err="1">
                <a:latin typeface="+mn-lt"/>
              </a:rPr>
              <a:t>resolution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of</a:t>
            </a:r>
            <a:r>
              <a:rPr lang="de-DE" sz="1600" dirty="0">
                <a:latin typeface="+mn-lt"/>
              </a:rPr>
              <a:t> 10 m. </a:t>
            </a:r>
            <a:endParaRPr lang="en-DE" sz="1600" dirty="0">
              <a:latin typeface="+mn-lt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AED20D3-60F4-46D1-9E16-6F8D44E4BAA6}"/>
              </a:ext>
            </a:extLst>
          </p:cNvPr>
          <p:cNvSpPr/>
          <p:nvPr/>
        </p:nvSpPr>
        <p:spPr>
          <a:xfrm>
            <a:off x="3873792" y="3081588"/>
            <a:ext cx="1263317" cy="11309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80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1431CF0-61CD-4747-9AED-C334B20B63D3}"/>
              </a:ext>
            </a:extLst>
          </p:cNvPr>
          <p:cNvSpPr/>
          <p:nvPr/>
        </p:nvSpPr>
        <p:spPr>
          <a:xfrm>
            <a:off x="4012155" y="3598946"/>
            <a:ext cx="264695" cy="13234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80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2B2ACD1-9A03-481E-8743-5015FFC710B6}"/>
              </a:ext>
            </a:extLst>
          </p:cNvPr>
          <p:cNvSpPr/>
          <p:nvPr/>
        </p:nvSpPr>
        <p:spPr>
          <a:xfrm>
            <a:off x="4012155" y="3779420"/>
            <a:ext cx="264695" cy="1323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80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70D8760-82AA-4121-AFDA-DF94DDB60C9E}"/>
              </a:ext>
            </a:extLst>
          </p:cNvPr>
          <p:cNvSpPr/>
          <p:nvPr/>
        </p:nvSpPr>
        <p:spPr>
          <a:xfrm>
            <a:off x="4012155" y="3418472"/>
            <a:ext cx="264695" cy="13234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8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AA02FBC-7B12-42DD-8B8B-E499252D55F6}"/>
              </a:ext>
            </a:extLst>
          </p:cNvPr>
          <p:cNvSpPr/>
          <p:nvPr/>
        </p:nvSpPr>
        <p:spPr>
          <a:xfrm>
            <a:off x="4012155" y="3237998"/>
            <a:ext cx="264695" cy="132348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8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52B72EB-C319-47CD-A6B9-E1529B0A909A}"/>
              </a:ext>
            </a:extLst>
          </p:cNvPr>
          <p:cNvSpPr/>
          <p:nvPr/>
        </p:nvSpPr>
        <p:spPr>
          <a:xfrm>
            <a:off x="4012155" y="3959894"/>
            <a:ext cx="264695" cy="13234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84E56C-4995-429C-A554-CB5EADFB7A7E}"/>
              </a:ext>
            </a:extLst>
          </p:cNvPr>
          <p:cNvSpPr txBox="1"/>
          <p:nvPr/>
        </p:nvSpPr>
        <p:spPr>
          <a:xfrm>
            <a:off x="4276850" y="3194282"/>
            <a:ext cx="4924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 err="1"/>
              <a:t>Water</a:t>
            </a:r>
            <a:endParaRPr lang="en-DE" sz="9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E214A5-4B0C-4995-A9A1-662B2A80E41E}"/>
              </a:ext>
            </a:extLst>
          </p:cNvPr>
          <p:cNvSpPr txBox="1"/>
          <p:nvPr/>
        </p:nvSpPr>
        <p:spPr>
          <a:xfrm>
            <a:off x="4276850" y="3380771"/>
            <a:ext cx="5116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/>
              <a:t>Forest</a:t>
            </a:r>
            <a:endParaRPr lang="en-DE" sz="9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528CB8-C97B-43AF-88E0-4CE000C62397}"/>
              </a:ext>
            </a:extLst>
          </p:cNvPr>
          <p:cNvSpPr txBox="1"/>
          <p:nvPr/>
        </p:nvSpPr>
        <p:spPr>
          <a:xfrm>
            <a:off x="4276850" y="3561245"/>
            <a:ext cx="7681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 err="1"/>
              <a:t>Arable</a:t>
            </a:r>
            <a:r>
              <a:rPr lang="de-DE" sz="900" dirty="0"/>
              <a:t> </a:t>
            </a:r>
            <a:r>
              <a:rPr lang="de-DE" sz="900" dirty="0" err="1"/>
              <a:t>land</a:t>
            </a:r>
            <a:endParaRPr lang="en-DE" sz="9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DF479-2A29-46C6-9823-19106059CC1F}"/>
              </a:ext>
            </a:extLst>
          </p:cNvPr>
          <p:cNvSpPr txBox="1"/>
          <p:nvPr/>
        </p:nvSpPr>
        <p:spPr>
          <a:xfrm>
            <a:off x="4276850" y="3741719"/>
            <a:ext cx="7360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/>
              <a:t>Settlement</a:t>
            </a:r>
            <a:endParaRPr lang="en-DE" sz="9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E5E598-360A-44A2-B074-77B76CA7558E}"/>
              </a:ext>
            </a:extLst>
          </p:cNvPr>
          <p:cNvSpPr txBox="1"/>
          <p:nvPr/>
        </p:nvSpPr>
        <p:spPr>
          <a:xfrm>
            <a:off x="4276850" y="3922193"/>
            <a:ext cx="4924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/>
              <a:t>Grass</a:t>
            </a:r>
            <a:endParaRPr lang="en-DE" sz="900" dirty="0"/>
          </a:p>
        </p:txBody>
      </p:sp>
      <p:pic>
        <p:nvPicPr>
          <p:cNvPr id="20" name="Picture 4" descr="SWIM_Scheme2011">
            <a:extLst>
              <a:ext uri="{FF2B5EF4-FFF2-40B4-BE49-F238E27FC236}">
                <a16:creationId xmlns:a16="http://schemas.microsoft.com/office/drawing/2014/main" id="{E0E16711-9EDA-4396-8236-D515E6437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84" y="1541772"/>
            <a:ext cx="4550593" cy="318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783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000" dirty="0"/>
              <a:t>Development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water</a:t>
            </a:r>
            <a:br>
              <a:rPr lang="de-DE" sz="2000" dirty="0"/>
            </a:br>
            <a:r>
              <a:rPr lang="de-DE" sz="2000" dirty="0" err="1"/>
              <a:t>components</a:t>
            </a:r>
            <a:r>
              <a:rPr lang="de-DE" sz="2000" dirty="0"/>
              <a:t> 1951-2020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ABB8A1-AD3E-45FE-930B-899691243A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0B422E1-CC09-465E-ABE8-F76358226C44}"/>
              </a:ext>
            </a:extLst>
          </p:cNvPr>
          <p:cNvGrpSpPr/>
          <p:nvPr/>
        </p:nvGrpSpPr>
        <p:grpSpPr>
          <a:xfrm>
            <a:off x="971600" y="1347614"/>
            <a:ext cx="3782722" cy="3023294"/>
            <a:chOff x="338647" y="1347610"/>
            <a:chExt cx="5043629" cy="403105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E253E0A-3B6A-4791-8610-92CE454B8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647" y="1347610"/>
              <a:ext cx="5043629" cy="40310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8DBF98-A2D9-4DED-B481-63BEC52C4A53}"/>
                </a:ext>
              </a:extLst>
            </p:cNvPr>
            <p:cNvSpPr txBox="1"/>
            <p:nvPr/>
          </p:nvSpPr>
          <p:spPr>
            <a:xfrm>
              <a:off x="1202743" y="1401398"/>
              <a:ext cx="3563368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800" b="1" dirty="0"/>
                <a:t>Annual sums Potsdam</a:t>
              </a:r>
              <a:endParaRPr lang="en-DE" sz="1800" b="1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0020B92-16F3-4DF9-BB0B-7CD26188F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052" y="105435"/>
            <a:ext cx="3329783" cy="4710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2BBD2F13-1DFB-4225-937C-14AFA97FC6C1}"/>
              </a:ext>
            </a:extLst>
          </p:cNvPr>
          <p:cNvGrpSpPr/>
          <p:nvPr/>
        </p:nvGrpSpPr>
        <p:grpSpPr>
          <a:xfrm>
            <a:off x="5840853" y="294661"/>
            <a:ext cx="3166336" cy="4620451"/>
            <a:chOff x="6495961" y="362252"/>
            <a:chExt cx="3609220" cy="531783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DC74C28-1A1E-4224-81D6-6A88BDEAB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5961" y="574791"/>
              <a:ext cx="3609220" cy="51053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D23B746-16DB-473C-B1D2-8BB260CA28AA}"/>
                </a:ext>
              </a:extLst>
            </p:cNvPr>
            <p:cNvSpPr/>
            <p:nvPr/>
          </p:nvSpPr>
          <p:spPr>
            <a:xfrm>
              <a:off x="7138829" y="362252"/>
              <a:ext cx="2330070" cy="4250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de-DE" sz="1800" b="1" dirty="0"/>
                <a:t>Diff in GWR 2019</a:t>
              </a:r>
              <a:endParaRPr lang="en-DE" sz="18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FA6A732-4B25-4E1D-90CF-E5F6DFA2B672}"/>
              </a:ext>
            </a:extLst>
          </p:cNvPr>
          <p:cNvSpPr txBox="1"/>
          <p:nvPr/>
        </p:nvSpPr>
        <p:spPr>
          <a:xfrm>
            <a:off x="2411760" y="4846507"/>
            <a:ext cx="19891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F.F. Hattermann 2020, PIK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3634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0D14B-58BD-4AA2-97E4-7919BF0D2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FB60D-F174-4E08-ABC5-C578B805DE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99792" y="2139702"/>
            <a:ext cx="3168352" cy="12244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2800" dirty="0" err="1">
                <a:latin typeface="Comic Sans MS" panose="030F0702030302020204" pitchFamily="66" charset="0"/>
              </a:rPr>
              <a:t>Thanks</a:t>
            </a:r>
            <a:r>
              <a:rPr lang="de-DE" sz="2800" dirty="0">
                <a:latin typeface="Comic Sans MS" panose="030F0702030302020204" pitchFamily="66" charset="0"/>
              </a:rPr>
              <a:t>!</a:t>
            </a:r>
            <a:endParaRPr lang="en-DE" sz="2800" dirty="0"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BAA99-C226-44DA-A31C-40CD4F1AAC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Seite </a:t>
            </a:r>
            <a:fld id="{959D87B1-1F1C-4319-8EA1-6710C33C6049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97758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43940D-035C-4D68-B57C-4ADFEF067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Global 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trends</a:t>
            </a:r>
            <a:r>
              <a:rPr lang="de-DE" dirty="0"/>
              <a:t> </a:t>
            </a:r>
            <a:endParaRPr lang="en-DE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11B12C-DE04-4F3E-8B66-BDCBACFD663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0925CD4-87B1-4B3D-951F-F97D390442A5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466D4C-0CAC-46F8-8991-37E6D2E87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898" y="1444083"/>
            <a:ext cx="2420303" cy="1840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DA4A3E-604E-4F42-A078-0723C0F292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2381" y="52000"/>
            <a:ext cx="3881438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B3E910-A31B-4CB4-8138-B5C5A0D311A2}"/>
              </a:ext>
            </a:extLst>
          </p:cNvPr>
          <p:cNvSpPr/>
          <p:nvPr/>
        </p:nvSpPr>
        <p:spPr>
          <a:xfrm>
            <a:off x="2883515" y="4866501"/>
            <a:ext cx="22322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err="1">
                <a:latin typeface="+mn-lt"/>
              </a:rPr>
              <a:t>Pascolini</a:t>
            </a:r>
            <a:r>
              <a:rPr lang="en-GB" sz="1200" dirty="0">
                <a:latin typeface="+mn-lt"/>
              </a:rPr>
              <a:t>-Campbell et al (2021)</a:t>
            </a:r>
            <a:endParaRPr lang="en-DE" sz="1200" dirty="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6223D4-6B2A-491B-A9B1-56E120796D2B}"/>
              </a:ext>
            </a:extLst>
          </p:cNvPr>
          <p:cNvSpPr txBox="1"/>
          <p:nvPr/>
        </p:nvSpPr>
        <p:spPr bwMode="auto">
          <a:xfrm>
            <a:off x="7380312" y="726544"/>
            <a:ext cx="1597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>
                <a:latin typeface="+mn-lt"/>
              </a:rPr>
              <a:t>Evapotranspiration</a:t>
            </a:r>
            <a:endParaRPr lang="en-DE" sz="1400" b="1" dirty="0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56F3D-5300-4DF4-8342-6382A910F973}"/>
              </a:ext>
            </a:extLst>
          </p:cNvPr>
          <p:cNvSpPr txBox="1"/>
          <p:nvPr/>
        </p:nvSpPr>
        <p:spPr bwMode="auto">
          <a:xfrm>
            <a:off x="7836911" y="1851670"/>
            <a:ext cx="1141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>
                <a:latin typeface="+mn-lt"/>
              </a:rPr>
              <a:t>Precipitation</a:t>
            </a:r>
            <a:endParaRPr lang="en-DE" sz="1400" b="1" dirty="0"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6BED78-72B4-414A-851A-5EF6DD0EA02E}"/>
              </a:ext>
            </a:extLst>
          </p:cNvPr>
          <p:cNvSpPr txBox="1"/>
          <p:nvPr/>
        </p:nvSpPr>
        <p:spPr bwMode="auto">
          <a:xfrm>
            <a:off x="8308993" y="3003798"/>
            <a:ext cx="686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>
                <a:latin typeface="+mn-lt"/>
              </a:rPr>
              <a:t>Runoff</a:t>
            </a:r>
            <a:endParaRPr lang="en-DE" sz="1400" b="1" dirty="0"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53DF17-7901-4906-AB8A-4F1D993C5410}"/>
              </a:ext>
            </a:extLst>
          </p:cNvPr>
          <p:cNvSpPr txBox="1"/>
          <p:nvPr/>
        </p:nvSpPr>
        <p:spPr bwMode="auto">
          <a:xfrm>
            <a:off x="7836911" y="4136181"/>
            <a:ext cx="1217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>
                <a:latin typeface="+mn-lt"/>
              </a:rPr>
              <a:t>Groundwater</a:t>
            </a:r>
            <a:r>
              <a:rPr lang="de-DE" sz="1400" b="1" dirty="0">
                <a:latin typeface="+mn-lt"/>
              </a:rPr>
              <a:t> </a:t>
            </a:r>
            <a:endParaRPr lang="en-DE" sz="1400" b="1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5B2780-F18F-4772-AC5C-544031A48269}"/>
              </a:ext>
            </a:extLst>
          </p:cNvPr>
          <p:cNvSpPr txBox="1"/>
          <p:nvPr/>
        </p:nvSpPr>
        <p:spPr bwMode="auto">
          <a:xfrm>
            <a:off x="539552" y="3355127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+mn-lt"/>
              </a:rPr>
              <a:t>Gravity Recovery and Climate Experiment (GRACE)</a:t>
            </a:r>
            <a:endParaRPr lang="en-DE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32515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F3813-E31D-4737-A933-560EF82BB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 and </a:t>
            </a:r>
            <a:r>
              <a:rPr lang="de-DE" dirty="0" err="1"/>
              <a:t>conclusions</a:t>
            </a:r>
            <a:endParaRPr lang="en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054F2-0672-4834-B4AA-5139BB43BF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CCE3DF-F402-4207-BA8D-7F2E6F4AB29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Seite </a:t>
            </a:r>
            <a:fld id="{959D87B1-1F1C-4319-8EA1-6710C33C6049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59291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A08A17-F0E2-4211-8CDF-320F5D901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Example</a:t>
            </a:r>
            <a:r>
              <a:rPr lang="de-DE" dirty="0"/>
              <a:t> </a:t>
            </a:r>
            <a:r>
              <a:rPr lang="de-DE" dirty="0" err="1"/>
              <a:t>irrigation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F5C74B-0AF9-4852-ABC0-9787743C4EB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B44015D-9407-488E-8AD7-722ADB5AEF29}" type="slidenum">
              <a:rPr lang="de-DE" smtClean="0"/>
              <a:t>35</a:t>
            </a:fld>
            <a:endParaRPr lang="de-DE" dirty="0"/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3973F4EB-4CDB-429E-AFCF-1646A4CEBCA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88" y="841375"/>
            <a:ext cx="4913312" cy="3811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BCFFC7-6B8E-4AE9-A935-10FFE70BE1B5}"/>
              </a:ext>
            </a:extLst>
          </p:cNvPr>
          <p:cNvSpPr txBox="1"/>
          <p:nvPr/>
        </p:nvSpPr>
        <p:spPr>
          <a:xfrm>
            <a:off x="412813" y="1314122"/>
            <a:ext cx="2516819" cy="2564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1800" dirty="0">
                <a:latin typeface="+mn-lt"/>
              </a:rPr>
              <a:t>Rotation </a:t>
            </a:r>
            <a:r>
              <a:rPr lang="de-DE" sz="1800" dirty="0" err="1">
                <a:latin typeface="+mn-lt"/>
              </a:rPr>
              <a:t>maize</a:t>
            </a:r>
            <a:r>
              <a:rPr lang="de-DE" sz="1800" dirty="0">
                <a:latin typeface="+mn-lt"/>
              </a:rPr>
              <a:t> – </a:t>
            </a:r>
            <a:r>
              <a:rPr lang="de-DE" sz="1800" dirty="0" err="1">
                <a:latin typeface="+mn-lt"/>
              </a:rPr>
              <a:t>potatoes</a:t>
            </a:r>
            <a:endParaRPr lang="de-DE" sz="1800" dirty="0">
              <a:latin typeface="+mn-lt"/>
            </a:endParaRP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1800" dirty="0">
                <a:latin typeface="+mn-lt"/>
              </a:rPr>
              <a:t>2155 m </a:t>
            </a:r>
            <a:r>
              <a:rPr lang="de-DE" sz="1800" dirty="0" err="1">
                <a:latin typeface="+mn-lt"/>
              </a:rPr>
              <a:t>asl</a:t>
            </a:r>
            <a:endParaRPr lang="de-DE" sz="1800" dirty="0">
              <a:latin typeface="+mn-lt"/>
            </a:endParaRP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1800" dirty="0">
                <a:latin typeface="+mn-lt"/>
              </a:rPr>
              <a:t>Average </a:t>
            </a:r>
            <a:r>
              <a:rPr lang="de-DE" sz="1800" dirty="0" err="1">
                <a:latin typeface="+mn-lt"/>
              </a:rPr>
              <a:t>Temperature</a:t>
            </a:r>
            <a:r>
              <a:rPr lang="de-DE" sz="1800" dirty="0">
                <a:latin typeface="+mn-lt"/>
              </a:rPr>
              <a:t> 15.5 °C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1800" dirty="0" err="1">
                <a:latin typeface="+mn-lt"/>
              </a:rPr>
              <a:t>Sum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precipitation</a:t>
            </a:r>
            <a:r>
              <a:rPr lang="de-DE" sz="1800" dirty="0">
                <a:latin typeface="+mn-lt"/>
              </a:rPr>
              <a:t> 642 mm</a:t>
            </a:r>
          </a:p>
          <a:p>
            <a:pPr>
              <a:spcAft>
                <a:spcPts val="450"/>
              </a:spcAft>
            </a:pPr>
            <a:r>
              <a:rPr lang="de-DE" sz="1800" dirty="0" err="1">
                <a:latin typeface="+mn-lt"/>
              </a:rPr>
              <a:t>Sum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irrigation</a:t>
            </a:r>
            <a:r>
              <a:rPr lang="de-DE" sz="1800" dirty="0">
                <a:latin typeface="+mn-lt"/>
              </a:rPr>
              <a:t> ~250 mm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D52AC0-59C1-4FE5-BCBD-ECBC63C60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82" y="1264644"/>
            <a:ext cx="3630454" cy="290357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80AE70B-504A-4565-AE96-261F54BB1ED8}"/>
              </a:ext>
            </a:extLst>
          </p:cNvPr>
          <p:cNvGrpSpPr/>
          <p:nvPr/>
        </p:nvGrpSpPr>
        <p:grpSpPr>
          <a:xfrm>
            <a:off x="3939695" y="1339073"/>
            <a:ext cx="5020209" cy="2469356"/>
            <a:chOff x="5073167" y="26046"/>
            <a:chExt cx="6693612" cy="3292475"/>
          </a:xfrm>
        </p:grpSpPr>
        <p:pic>
          <p:nvPicPr>
            <p:cNvPr id="9" name="Content Placeholder 13">
              <a:extLst>
                <a:ext uri="{FF2B5EF4-FFF2-40B4-BE49-F238E27FC236}">
                  <a16:creationId xmlns:a16="http://schemas.microsoft.com/office/drawing/2014/main" id="{C9039B46-4F40-43AE-AB72-87A84BD8BD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>
            <a:xfrm>
              <a:off x="5073167" y="26046"/>
              <a:ext cx="6693612" cy="32924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754F02E-2EC1-4270-93BB-B12178A6F557}"/>
                </a:ext>
              </a:extLst>
            </p:cNvPr>
            <p:cNvGrpSpPr/>
            <p:nvPr/>
          </p:nvGrpSpPr>
          <p:grpSpPr>
            <a:xfrm>
              <a:off x="9875939" y="729673"/>
              <a:ext cx="1626512" cy="370013"/>
              <a:chOff x="1588655" y="4193309"/>
              <a:chExt cx="1626512" cy="370013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15F17399-B44F-4330-BAFE-F5A4CB24B497}"/>
                  </a:ext>
                </a:extLst>
              </p:cNvPr>
              <p:cNvSpPr/>
              <p:nvPr/>
            </p:nvSpPr>
            <p:spPr>
              <a:xfrm>
                <a:off x="1588655" y="4193309"/>
                <a:ext cx="1477861" cy="37001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sz="1600" dirty="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439B9AB-3F47-42B0-BB7C-E836D96BBF12}"/>
                  </a:ext>
                </a:extLst>
              </p:cNvPr>
              <p:cNvSpPr/>
              <p:nvPr/>
            </p:nvSpPr>
            <p:spPr>
              <a:xfrm>
                <a:off x="2691093" y="4255532"/>
                <a:ext cx="524074" cy="3077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>
                  <a:spcAft>
                    <a:spcPts val="450"/>
                  </a:spcAft>
                </a:pPr>
                <a:r>
                  <a:rPr lang="de-DE" sz="900" dirty="0" err="1">
                    <a:latin typeface="+mn-lt"/>
                  </a:rPr>
                  <a:t>with</a:t>
                </a:r>
                <a:endParaRPr lang="de-DE" sz="800" dirty="0">
                  <a:latin typeface="+mn-lt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0023262-E0E4-4D18-AB6F-4EF2C58DDA94}"/>
                  </a:ext>
                </a:extLst>
              </p:cNvPr>
              <p:cNvSpPr/>
              <p:nvPr/>
            </p:nvSpPr>
            <p:spPr>
              <a:xfrm>
                <a:off x="1951290" y="4255533"/>
                <a:ext cx="739801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>
                  <a:spcAft>
                    <a:spcPts val="450"/>
                  </a:spcAft>
                </a:pPr>
                <a:r>
                  <a:rPr lang="de-DE" sz="900" dirty="0" err="1">
                    <a:latin typeface="+mn-lt"/>
                  </a:rPr>
                  <a:t>no</a:t>
                </a:r>
                <a:endParaRPr lang="de-DE" sz="800" dirty="0">
                  <a:latin typeface="+mn-lt"/>
                </a:endParaRP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B818FDA6-63D7-4AA5-8858-34A433FB03CA}"/>
                  </a:ext>
                </a:extLst>
              </p:cNvPr>
              <p:cNvCxnSpPr/>
              <p:nvPr/>
            </p:nvCxnSpPr>
            <p:spPr>
              <a:xfrm>
                <a:off x="1683350" y="4391141"/>
                <a:ext cx="267941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76967B2E-2049-493A-A261-10A5A4029E3A}"/>
                  </a:ext>
                </a:extLst>
              </p:cNvPr>
              <p:cNvCxnSpPr/>
              <p:nvPr/>
            </p:nvCxnSpPr>
            <p:spPr>
              <a:xfrm>
                <a:off x="2427750" y="4386337"/>
                <a:ext cx="267941" cy="0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5827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4F20F6E-7424-433D-B125-A7314D2F5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27534"/>
            <a:ext cx="7886700" cy="521198"/>
          </a:xfrm>
        </p:spPr>
        <p:txBody>
          <a:bodyPr/>
          <a:lstStyle/>
          <a:p>
            <a:r>
              <a:rPr lang="de-DE" dirty="0">
                <a:solidFill>
                  <a:schemeClr val="accent6">
                    <a:lumMod val="50000"/>
                  </a:schemeClr>
                </a:solidFill>
              </a:rPr>
              <a:t>Topics and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</a:rPr>
              <a:t>interests</a:t>
            </a:r>
            <a:endParaRPr lang="en-DE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CB2E5EE-A730-41BC-A3A2-7A1FDE9BE0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auto">
          <a:xfrm>
            <a:off x="4211960" y="1275606"/>
            <a:ext cx="4303390" cy="302418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  <a:defRPr/>
            </a:pPr>
            <a:r>
              <a:rPr lang="de-DE" sz="2400" b="1" dirty="0">
                <a:latin typeface="+mn-lt"/>
              </a:rPr>
              <a:t>Research </a:t>
            </a:r>
            <a:r>
              <a:rPr lang="de-DE" sz="2400" b="1" dirty="0" err="1">
                <a:latin typeface="+mn-lt"/>
              </a:rPr>
              <a:t>topics</a:t>
            </a:r>
            <a:r>
              <a:rPr lang="de-DE" sz="2400" b="1" dirty="0">
                <a:latin typeface="+mn-lt"/>
              </a:rPr>
              <a:t> and </a:t>
            </a:r>
            <a:r>
              <a:rPr lang="de-DE" sz="2400" b="1" dirty="0" err="1">
                <a:latin typeface="+mn-lt"/>
              </a:rPr>
              <a:t>interests</a:t>
            </a:r>
            <a:endParaRPr lang="de-DE" sz="2400" b="1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latin typeface="+mn-lt"/>
              </a:rPr>
              <a:t>Climate </a:t>
            </a:r>
            <a:r>
              <a:rPr lang="de-DE" sz="2000" dirty="0" err="1">
                <a:latin typeface="+mn-lt"/>
              </a:rPr>
              <a:t>change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impacts</a:t>
            </a:r>
            <a:r>
              <a:rPr lang="de-DE" sz="2000" dirty="0">
                <a:latin typeface="+mn-lt"/>
              </a:rPr>
              <a:t> on </a:t>
            </a:r>
            <a:r>
              <a:rPr lang="de-DE" sz="2000" dirty="0" err="1">
                <a:latin typeface="+mn-lt"/>
              </a:rPr>
              <a:t>water</a:t>
            </a:r>
            <a:r>
              <a:rPr lang="de-DE" sz="2000" dirty="0">
                <a:latin typeface="+mn-lt"/>
              </a:rPr>
              <a:t> and </a:t>
            </a:r>
            <a:r>
              <a:rPr lang="de-DE" sz="2000" dirty="0" err="1">
                <a:latin typeface="+mn-lt"/>
              </a:rPr>
              <a:t>vegetation</a:t>
            </a:r>
            <a:endParaRPr lang="de-DE" sz="20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latin typeface="+mn-lt"/>
              </a:rPr>
              <a:t>The Nexus </a:t>
            </a:r>
            <a:r>
              <a:rPr lang="de-DE" sz="2000" dirty="0" err="1">
                <a:latin typeface="+mn-lt"/>
              </a:rPr>
              <a:t>Water</a:t>
            </a:r>
            <a:r>
              <a:rPr lang="de-DE" sz="2000" dirty="0">
                <a:latin typeface="+mn-lt"/>
              </a:rPr>
              <a:t> – Energy – Food – Health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latin typeface="+mn-lt"/>
              </a:rPr>
              <a:t>Adaptation and </a:t>
            </a:r>
            <a:r>
              <a:rPr lang="de-DE" sz="2000" dirty="0" err="1">
                <a:latin typeface="+mn-lt"/>
              </a:rPr>
              <a:t>mitigation</a:t>
            </a:r>
            <a:endParaRPr lang="de-DE" sz="20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000" dirty="0" err="1">
                <a:latin typeface="+mn-lt"/>
              </a:rPr>
              <a:t>Hydroclimatic</a:t>
            </a:r>
            <a:r>
              <a:rPr lang="de-DE" sz="2000" dirty="0">
                <a:latin typeface="+mn-lt"/>
              </a:rPr>
              <a:t> extremes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latin typeface="+mn-lt"/>
              </a:rPr>
              <a:t>Model </a:t>
            </a:r>
            <a:r>
              <a:rPr lang="de-DE" sz="2000" dirty="0" err="1">
                <a:latin typeface="+mn-lt"/>
              </a:rPr>
              <a:t>development</a:t>
            </a:r>
            <a:endParaRPr lang="de-DE" sz="20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latin typeface="+mn-lt"/>
              </a:rPr>
              <a:t>At </a:t>
            </a:r>
            <a:r>
              <a:rPr lang="de-DE" sz="2000" dirty="0" err="1">
                <a:latin typeface="+mn-lt"/>
              </a:rPr>
              <a:t>the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local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to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the</a:t>
            </a:r>
            <a:r>
              <a:rPr lang="de-DE" sz="2000" dirty="0">
                <a:latin typeface="+mn-lt"/>
              </a:rPr>
              <a:t> regional and </a:t>
            </a:r>
            <a:r>
              <a:rPr lang="de-DE" sz="2000" dirty="0" err="1">
                <a:latin typeface="+mn-lt"/>
              </a:rPr>
              <a:t>continental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scales</a:t>
            </a:r>
            <a:endParaRPr lang="de-DE" sz="20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latin typeface="+mn-lt"/>
              </a:rPr>
              <a:t>Co-design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28559F-A3FA-45CD-BD17-767E042C52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B44015D-9407-488E-8AD7-722ADB5AEF29}" type="slidenum">
              <a:rPr lang="de-DE" smtClean="0"/>
              <a:t>4</a:t>
            </a:fld>
            <a:endParaRPr lang="de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844DD7-A956-430A-B162-E59836101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75606"/>
            <a:ext cx="3876227" cy="329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58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8C57B-BE34-4EE8-AA5E-9EBA5177E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Nexus </a:t>
            </a:r>
            <a:r>
              <a:rPr lang="de-DE" dirty="0" err="1"/>
              <a:t>Water</a:t>
            </a:r>
            <a:r>
              <a:rPr lang="de-DE" dirty="0"/>
              <a:t> – Energy – Food</a:t>
            </a:r>
            <a:endParaRPr lang="en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CF10C4-9BEF-4102-A881-BF807CDB1C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528" y="1485994"/>
            <a:ext cx="3774713" cy="30241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+mn-lt"/>
              </a:rPr>
              <a:t>FAO 2019: </a:t>
            </a:r>
          </a:p>
          <a:p>
            <a:r>
              <a:rPr lang="en-US" dirty="0">
                <a:latin typeface="+mn-lt"/>
              </a:rPr>
              <a:t>Water security, energy security and food security are very much linked to one another, and</a:t>
            </a:r>
          </a:p>
          <a:p>
            <a:r>
              <a:rPr lang="en-US" dirty="0">
                <a:latin typeface="+mn-lt"/>
              </a:rPr>
              <a:t>actions in one area have effects in one or both of the other areas.</a:t>
            </a:r>
          </a:p>
          <a:p>
            <a:r>
              <a:rPr lang="de-DE" dirty="0" err="1">
                <a:latin typeface="+mn-lt"/>
              </a:rPr>
              <a:t>One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could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add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other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sectors</a:t>
            </a:r>
            <a:r>
              <a:rPr lang="de-DE" dirty="0">
                <a:latin typeface="+mn-lt"/>
              </a:rPr>
              <a:t> such </a:t>
            </a:r>
            <a:r>
              <a:rPr lang="de-DE" dirty="0" err="1">
                <a:latin typeface="+mn-lt"/>
              </a:rPr>
              <a:t>as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health</a:t>
            </a:r>
            <a:r>
              <a:rPr lang="de-DE" dirty="0">
                <a:latin typeface="+mn-lt"/>
              </a:rPr>
              <a:t> and </a:t>
            </a:r>
            <a:r>
              <a:rPr lang="de-DE" dirty="0" err="1">
                <a:latin typeface="+mn-lt"/>
              </a:rPr>
              <a:t>ecology</a:t>
            </a:r>
            <a:r>
              <a:rPr lang="de-DE" dirty="0">
                <a:latin typeface="+mn-lt"/>
              </a:rPr>
              <a:t>.</a:t>
            </a:r>
          </a:p>
          <a:p>
            <a:r>
              <a:rPr lang="de-DE" dirty="0">
                <a:latin typeface="+mn-lt"/>
              </a:rPr>
              <a:t>Strong links </a:t>
            </a:r>
            <a:r>
              <a:rPr lang="de-DE" dirty="0" err="1">
                <a:latin typeface="+mn-lt"/>
              </a:rPr>
              <a:t>to</a:t>
            </a:r>
            <a:r>
              <a:rPr lang="de-DE" dirty="0">
                <a:latin typeface="+mn-lt"/>
              </a:rPr>
              <a:t> </a:t>
            </a:r>
            <a:r>
              <a:rPr lang="en-GB" dirty="0">
                <a:latin typeface="+mn-lt"/>
              </a:rPr>
              <a:t>Sustainable Development Goals</a:t>
            </a:r>
            <a:endParaRPr lang="en-DE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E3B0B2-FAFC-4915-8197-B4F8F82D8D5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Seite </a:t>
            </a:r>
            <a:fld id="{959D87B1-1F1C-4319-8EA1-6710C33C6049}" type="slidenum">
              <a:rPr lang="de-DE" smtClean="0"/>
              <a:t>5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905B03-BCD8-49A4-8100-3AE007482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389988"/>
            <a:ext cx="3230555" cy="32198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F48115-70A4-4AC6-B2C2-B1429583E92B}"/>
              </a:ext>
            </a:extLst>
          </p:cNvPr>
          <p:cNvSpPr/>
          <p:nvPr/>
        </p:nvSpPr>
        <p:spPr>
          <a:xfrm>
            <a:off x="3203848" y="4845282"/>
            <a:ext cx="207050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DE" sz="9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https://www.water-energy-food.org/</a:t>
            </a:r>
          </a:p>
        </p:txBody>
      </p:sp>
    </p:spTree>
    <p:extLst>
      <p:ext uri="{BB962C8B-B14F-4D97-AF65-F5344CB8AC3E}">
        <p14:creationId xmlns:p14="http://schemas.microsoft.com/office/powerpoint/2010/main" val="2711235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E52D8E-328E-4EBB-B2EA-7DD915E76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Map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case</a:t>
            </a:r>
            <a:r>
              <a:rPr lang="de-DE" dirty="0"/>
              <a:t> </a:t>
            </a:r>
            <a:r>
              <a:rPr lang="de-DE" dirty="0" err="1"/>
              <a:t>studies</a:t>
            </a:r>
            <a:r>
              <a:rPr lang="de-DE" dirty="0"/>
              <a:t> and </a:t>
            </a:r>
            <a:r>
              <a:rPr lang="de-DE" dirty="0" err="1"/>
              <a:t>projects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700DA8-4C97-40BE-9AA1-2F24B4C5A66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B44015D-9407-488E-8AD7-722ADB5AEF29}" type="slidenum">
              <a:rPr lang="de-DE" smtClean="0"/>
              <a:t>6</a:t>
            </a:fld>
            <a:endParaRPr lang="de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2761DA-75A3-4494-ADE7-48695C908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327" y="1275606"/>
            <a:ext cx="6885035" cy="3543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E9A753-AAAF-4495-BB22-DCE6521EEB19}"/>
              </a:ext>
            </a:extLst>
          </p:cNvPr>
          <p:cNvSpPr/>
          <p:nvPr/>
        </p:nvSpPr>
        <p:spPr>
          <a:xfrm>
            <a:off x="2369127" y="2875374"/>
            <a:ext cx="1177637" cy="73255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8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A26DF13-7C4B-47E6-9FF4-8C3A98CC0C0D}"/>
              </a:ext>
            </a:extLst>
          </p:cNvPr>
          <p:cNvSpPr/>
          <p:nvPr/>
        </p:nvSpPr>
        <p:spPr>
          <a:xfrm>
            <a:off x="3852430" y="2493509"/>
            <a:ext cx="1439141" cy="97588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8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5B9434B-E4C0-43D7-B6DC-17F841276BEB}"/>
              </a:ext>
            </a:extLst>
          </p:cNvPr>
          <p:cNvSpPr/>
          <p:nvPr/>
        </p:nvSpPr>
        <p:spPr>
          <a:xfrm>
            <a:off x="3852429" y="1535592"/>
            <a:ext cx="1349954" cy="90790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8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C64291E-88E3-4755-BBC2-105CF7688CF2}"/>
              </a:ext>
            </a:extLst>
          </p:cNvPr>
          <p:cNvSpPr/>
          <p:nvPr/>
        </p:nvSpPr>
        <p:spPr>
          <a:xfrm rot="19414875">
            <a:off x="5180475" y="1687205"/>
            <a:ext cx="992176" cy="108457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800" dirty="0"/>
          </a:p>
        </p:txBody>
      </p:sp>
    </p:spTree>
    <p:extLst>
      <p:ext uri="{BB962C8B-B14F-4D97-AF65-F5344CB8AC3E}">
        <p14:creationId xmlns:p14="http://schemas.microsoft.com/office/powerpoint/2010/main" val="473279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1B44015D-9407-488E-8AD7-722ADB5AEF29}" type="slidenum">
              <a:rPr lang="de-DE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7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Eco-hydrological model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03598"/>
            <a:ext cx="7886700" cy="2894082"/>
          </a:xfrm>
        </p:spPr>
        <p:txBody>
          <a:bodyPr>
            <a:noAutofit/>
          </a:bodyPr>
          <a:lstStyle/>
          <a:p>
            <a:r>
              <a:rPr lang="de-DE" sz="1500" dirty="0"/>
              <a:t>Weather / climate</a:t>
            </a:r>
            <a:r>
              <a:rPr lang="de-DE" sz="1350" b="0" dirty="0"/>
              <a:t> (input)</a:t>
            </a:r>
            <a:endParaRPr lang="de-DE" sz="1500" b="0" dirty="0"/>
          </a:p>
          <a:p>
            <a:pPr lvl="1"/>
            <a:r>
              <a:rPr lang="de-DE" sz="1500" dirty="0"/>
              <a:t>Precipitation (rain &amp; snow)</a:t>
            </a:r>
          </a:p>
          <a:p>
            <a:pPr lvl="1"/>
            <a:r>
              <a:rPr lang="de-DE" sz="1500" dirty="0"/>
              <a:t>Temperature, solar radiation, rel. humidity</a:t>
            </a:r>
          </a:p>
          <a:p>
            <a:r>
              <a:rPr lang="de-DE" sz="1500" dirty="0"/>
              <a:t>Hydrology</a:t>
            </a:r>
          </a:p>
          <a:p>
            <a:pPr lvl="1"/>
            <a:r>
              <a:rPr lang="de-DE" sz="1500" dirty="0"/>
              <a:t>Infiltration</a:t>
            </a:r>
          </a:p>
          <a:p>
            <a:pPr lvl="1"/>
            <a:r>
              <a:rPr lang="de-DE" sz="1500" dirty="0"/>
              <a:t>Runoff: surface, sub-surface, groundwater</a:t>
            </a:r>
          </a:p>
          <a:p>
            <a:pPr lvl="1"/>
            <a:r>
              <a:rPr lang="de-DE" sz="1500" dirty="0"/>
              <a:t>River discharge</a:t>
            </a:r>
          </a:p>
          <a:p>
            <a:pPr lvl="1"/>
            <a:r>
              <a:rPr lang="de-DE" sz="1500" dirty="0"/>
              <a:t>Evapotranspiration</a:t>
            </a:r>
          </a:p>
          <a:p>
            <a:r>
              <a:rPr lang="de-DE" sz="1500" dirty="0"/>
              <a:t>Vegetation</a:t>
            </a:r>
          </a:p>
          <a:p>
            <a:pPr lvl="1"/>
            <a:r>
              <a:rPr lang="de-DE" sz="1500" dirty="0"/>
              <a:t>Natural: forests, grasslands, savannah...</a:t>
            </a:r>
          </a:p>
          <a:p>
            <a:pPr lvl="1"/>
            <a:r>
              <a:rPr lang="de-DE" sz="1500" dirty="0"/>
              <a:t>Managed crops</a:t>
            </a:r>
          </a:p>
          <a:p>
            <a:r>
              <a:rPr lang="de-DE" sz="1500" dirty="0"/>
              <a:t>Glaciers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dirty="0"/>
              <a:t>Natural processes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007" y="1"/>
            <a:ext cx="4781993" cy="478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857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1B44015D-9407-488E-8AD7-722ADB5AEF29}" type="slidenum">
              <a:rPr lang="de-DE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8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Eco-hydrological model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dirty="0"/>
              <a:t>Water and land management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007" y="1"/>
            <a:ext cx="4781993" cy="4781993"/>
          </a:xfrm>
          <a:prstGeom prst="rect">
            <a:avLst/>
          </a:prstGeom>
        </p:spPr>
      </p:pic>
      <p:sp>
        <p:nvSpPr>
          <p:cNvPr id="8" name="Content Placeholder 4"/>
          <p:cNvSpPr>
            <a:spLocks noGrp="1"/>
          </p:cNvSpPr>
          <p:nvPr>
            <p:ph idx="1"/>
          </p:nvPr>
        </p:nvSpPr>
        <p:spPr>
          <a:xfrm>
            <a:off x="628650" y="1203598"/>
            <a:ext cx="7886700" cy="2894082"/>
          </a:xfrm>
        </p:spPr>
        <p:txBody>
          <a:bodyPr/>
          <a:lstStyle/>
          <a:p>
            <a:r>
              <a:rPr lang="de-DE" sz="1800" dirty="0"/>
              <a:t>Crop management</a:t>
            </a:r>
          </a:p>
          <a:p>
            <a:pPr lvl="1"/>
            <a:r>
              <a:rPr lang="de-DE" sz="1500" dirty="0"/>
              <a:t>Crop rotations</a:t>
            </a:r>
          </a:p>
          <a:p>
            <a:pPr lvl="1"/>
            <a:r>
              <a:rPr lang="de-DE" sz="1500" dirty="0"/>
              <a:t>Fertilization</a:t>
            </a:r>
            <a:endParaRPr lang="en-GB" sz="1500" dirty="0"/>
          </a:p>
          <a:p>
            <a:r>
              <a:rPr lang="en-GB" sz="1800" dirty="0"/>
              <a:t>Irrigation</a:t>
            </a:r>
          </a:p>
          <a:p>
            <a:pPr lvl="1"/>
            <a:r>
              <a:rPr lang="en-GB" sz="1500" dirty="0"/>
              <a:t>Crop water demand / deficits</a:t>
            </a:r>
          </a:p>
          <a:p>
            <a:pPr lvl="1"/>
            <a:r>
              <a:rPr lang="de-DE" sz="1500" dirty="0"/>
              <a:t>Water use efficiency</a:t>
            </a:r>
            <a:endParaRPr lang="en-GB" sz="1500" dirty="0"/>
          </a:p>
          <a:p>
            <a:r>
              <a:rPr lang="en-GB" sz="1800" dirty="0"/>
              <a:t>Water allocation</a:t>
            </a:r>
          </a:p>
          <a:p>
            <a:r>
              <a:rPr lang="en-GB" sz="1800" dirty="0"/>
              <a:t>Reservoirs</a:t>
            </a:r>
          </a:p>
          <a:p>
            <a:pPr lvl="1"/>
            <a:r>
              <a:rPr lang="en-GB" sz="1500" dirty="0"/>
              <a:t>Hydropower</a:t>
            </a:r>
          </a:p>
          <a:p>
            <a:pPr lvl="1"/>
            <a:r>
              <a:rPr lang="en-GB" sz="1500" dirty="0"/>
              <a:t>Flood protection</a:t>
            </a:r>
          </a:p>
          <a:p>
            <a:pPr lvl="1"/>
            <a:r>
              <a:rPr lang="en-GB" sz="1500" dirty="0"/>
              <a:t>Water supply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7094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5EF6D9-3936-4A8D-A847-8DD04AC72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67611"/>
            <a:ext cx="7886700" cy="521198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Outline</a:t>
            </a:r>
            <a:endParaRPr lang="en-DE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7058CD-9E66-4209-9755-A6AF1550F5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7584" y="1507974"/>
            <a:ext cx="5976664" cy="3024188"/>
          </a:xfrm>
        </p:spPr>
        <p:txBody>
          <a:bodyPr>
            <a:normAutofit/>
          </a:bodyPr>
          <a:lstStyle/>
          <a:p>
            <a:pPr marL="341313" indent="-341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b="1" dirty="0">
                <a:latin typeface="Calibri" panose="020F0502020204030204" pitchFamily="34" charset="0"/>
              </a:rPr>
              <a:t>Introduction</a:t>
            </a:r>
          </a:p>
          <a:p>
            <a:pPr marL="341313" indent="-341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Selected ongoing projects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0925CD4-87B1-4B3D-951F-F97D390442A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04242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48" charset="-128"/>
          </a:defRPr>
        </a:defPPr>
      </a:lstStyle>
    </a:lnDef>
  </a:objectDefaults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prstGeom prst="rect">
          <a:avLst/>
        </a:prstGeom>
        <a:noFill/>
      </a:spPr>
      <a:bodyPr/>
      <a:lstStyle/>
    </a:tx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jobs:Projekte:PIK_ab2006:2_Corporate Design:03_Ausarbeitung:6_Powerpoint:Präsentation_090514.pot</Template>
  <TotalTime>2842</TotalTime>
  <Words>1315</Words>
  <Application>Microsoft Office PowerPoint</Application>
  <PresentationFormat>On-screen Show (16:9)</PresentationFormat>
  <Paragraphs>228</Paragraphs>
  <Slides>35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Arial</vt:lpstr>
      <vt:lpstr>Calibri</vt:lpstr>
      <vt:lpstr>Calibri Light</vt:lpstr>
      <vt:lpstr>Comic Sans MS</vt:lpstr>
      <vt:lpstr>Raleway</vt:lpstr>
      <vt:lpstr>Roboto</vt:lpstr>
      <vt:lpstr>Roboto Condensed</vt:lpstr>
      <vt:lpstr>Symbol</vt:lpstr>
      <vt:lpstr>Wingdings</vt:lpstr>
      <vt:lpstr>Work Sans</vt:lpstr>
      <vt:lpstr>ヒラギノ角ゴ Pro W3</vt:lpstr>
      <vt:lpstr>Benutzerdefiniertes Design</vt:lpstr>
      <vt:lpstr>4_Custom Design</vt:lpstr>
      <vt:lpstr>1_Benutzerdefiniertes Design</vt:lpstr>
      <vt:lpstr>1_Office Theme</vt:lpstr>
      <vt:lpstr>Fred F. Hattermann hattermann@pik-potsdam.de</vt:lpstr>
      <vt:lpstr>Outline</vt:lpstr>
      <vt:lpstr>Curriculum vitae and reseach interests</vt:lpstr>
      <vt:lpstr>Topics and interests</vt:lpstr>
      <vt:lpstr>The Nexus Water – Energy – Food</vt:lpstr>
      <vt:lpstr>Map of case studies and projects</vt:lpstr>
      <vt:lpstr>Eco-hydrological model</vt:lpstr>
      <vt:lpstr>Eco-hydrological model</vt:lpstr>
      <vt:lpstr>Outline</vt:lpstr>
      <vt:lpstr>Ongoing projects: The nexus and energy and health in Africa</vt:lpstr>
      <vt:lpstr>Political tension</vt:lpstr>
      <vt:lpstr>Improving management by integration of solar &amp; wind</vt:lpstr>
      <vt:lpstr>Supporting the integration of hydro, solar &amp; wind</vt:lpstr>
      <vt:lpstr>PowerPoint Presentation</vt:lpstr>
      <vt:lpstr>Ongoing projects: Central Asia and the Aral Lake</vt:lpstr>
      <vt:lpstr>Water conflicts in Central Asia</vt:lpstr>
      <vt:lpstr>Water resources in CA</vt:lpstr>
      <vt:lpstr>Importance of water resources in Central Asia</vt:lpstr>
      <vt:lpstr>Future projections for CA: Hydrological Impacts (Hattermann et al. 2022)</vt:lpstr>
      <vt:lpstr>Capacity building</vt:lpstr>
      <vt:lpstr>Ongoing projects: Upper Amazon / Bolivia and Peru</vt:lpstr>
      <vt:lpstr>Target region</vt:lpstr>
      <vt:lpstr>Tarija-Basin</vt:lpstr>
      <vt:lpstr>Scenario development Tarija </vt:lpstr>
      <vt:lpstr>Water volume in reservoir under scenario conditions</vt:lpstr>
      <vt:lpstr>Impacts of forest fires in the Upper Amazon Leaf area index LAI (MODIS satellite data)</vt:lpstr>
      <vt:lpstr>Natural an burned forest areas:  Leaf area index LAI (MODIS satellite data)</vt:lpstr>
      <vt:lpstr>Ongoing projects: focus regions</vt:lpstr>
      <vt:lpstr>Flood risk in Central Europe</vt:lpstr>
      <vt:lpstr>SWIM model implementation (Spree-Havel)</vt:lpstr>
      <vt:lpstr>Development of water components 1951-2020</vt:lpstr>
      <vt:lpstr>PowerPoint Presentation</vt:lpstr>
      <vt:lpstr>Global water trends </vt:lpstr>
      <vt:lpstr>Summary and conclusions</vt:lpstr>
      <vt:lpstr>Example irrigation</vt:lpstr>
    </vt:vector>
  </TitlesOfParts>
  <Company>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. .</dc:creator>
  <cp:lastModifiedBy>Fred Hattermann</cp:lastModifiedBy>
  <cp:revision>364</cp:revision>
  <cp:lastPrinted>2012-12-05T08:54:19Z</cp:lastPrinted>
  <dcterms:created xsi:type="dcterms:W3CDTF">2009-05-18T10:53:25Z</dcterms:created>
  <dcterms:modified xsi:type="dcterms:W3CDTF">2023-03-27T19:47:16Z</dcterms:modified>
</cp:coreProperties>
</file>