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902" r:id="rId2"/>
    <p:sldMasterId id="2147483916" r:id="rId3"/>
  </p:sldMasterIdLst>
  <p:notesMasterIdLst>
    <p:notesMasterId r:id="rId33"/>
  </p:notesMasterIdLst>
  <p:handoutMasterIdLst>
    <p:handoutMasterId r:id="rId34"/>
  </p:handoutMasterIdLst>
  <p:sldIdLst>
    <p:sldId id="293" r:id="rId4"/>
    <p:sldId id="788" r:id="rId5"/>
    <p:sldId id="793" r:id="rId6"/>
    <p:sldId id="570" r:id="rId7"/>
    <p:sldId id="777" r:id="rId8"/>
    <p:sldId id="791" r:id="rId9"/>
    <p:sldId id="778" r:id="rId10"/>
    <p:sldId id="786" r:id="rId11"/>
    <p:sldId id="763" r:id="rId12"/>
    <p:sldId id="784" r:id="rId13"/>
    <p:sldId id="785" r:id="rId14"/>
    <p:sldId id="294" r:id="rId15"/>
    <p:sldId id="764" r:id="rId16"/>
    <p:sldId id="572" r:id="rId17"/>
    <p:sldId id="347" r:id="rId18"/>
    <p:sldId id="792" r:id="rId19"/>
    <p:sldId id="789" r:id="rId20"/>
    <p:sldId id="776" r:id="rId21"/>
    <p:sldId id="377" r:id="rId22"/>
    <p:sldId id="782" r:id="rId23"/>
    <p:sldId id="529" r:id="rId24"/>
    <p:sldId id="402" r:id="rId25"/>
    <p:sldId id="355" r:id="rId26"/>
    <p:sldId id="422" r:id="rId27"/>
    <p:sldId id="359" r:id="rId28"/>
    <p:sldId id="433" r:id="rId29"/>
    <p:sldId id="790" r:id="rId30"/>
    <p:sldId id="787" r:id="rId31"/>
    <p:sldId id="783" r:id="rId32"/>
  </p:sldIdLst>
  <p:sldSz cx="9144000" cy="5143500" type="screen16x9"/>
  <p:notesSz cx="6794500" cy="9929813"/>
  <p:defaultTextStyle>
    <a:defPPr>
      <a:defRPr lang="de-DE"/>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15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31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46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619"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5772" algn="l" defTabSz="914310" rtl="0" eaLnBrk="1" latinLnBrk="0" hangingPunct="1">
      <a:defRPr sz="2400" kern="1200">
        <a:solidFill>
          <a:schemeClr val="tx1"/>
        </a:solidFill>
        <a:latin typeface="Arial" pitchFamily="34" charset="0"/>
        <a:ea typeface="ヒラギノ角ゴ Pro W3" charset="-128"/>
        <a:cs typeface="+mn-cs"/>
      </a:defRPr>
    </a:lvl6pPr>
    <a:lvl7pPr marL="2742926" algn="l" defTabSz="914310" rtl="0" eaLnBrk="1" latinLnBrk="0" hangingPunct="1">
      <a:defRPr sz="2400" kern="1200">
        <a:solidFill>
          <a:schemeClr val="tx1"/>
        </a:solidFill>
        <a:latin typeface="Arial" pitchFamily="34" charset="0"/>
        <a:ea typeface="ヒラギノ角ゴ Pro W3" charset="-128"/>
        <a:cs typeface="+mn-cs"/>
      </a:defRPr>
    </a:lvl7pPr>
    <a:lvl8pPr marL="3200080" algn="l" defTabSz="914310" rtl="0" eaLnBrk="1" latinLnBrk="0" hangingPunct="1">
      <a:defRPr sz="2400" kern="1200">
        <a:solidFill>
          <a:schemeClr val="tx1"/>
        </a:solidFill>
        <a:latin typeface="Arial" pitchFamily="34" charset="0"/>
        <a:ea typeface="ヒラギノ角ゴ Pro W3" charset="-128"/>
        <a:cs typeface="+mn-cs"/>
      </a:defRPr>
    </a:lvl8pPr>
    <a:lvl9pPr marL="3657235" algn="l" defTabSz="914310" rtl="0" eaLnBrk="1" latinLnBrk="0" hangingPunct="1">
      <a:defRPr sz="2400" kern="1200">
        <a:solidFill>
          <a:schemeClr val="tx1"/>
        </a:solidFill>
        <a:latin typeface="Arial" pitchFamily="34" charset="0"/>
        <a:ea typeface="ヒラギノ角ゴ Pro W3" charset="-128"/>
        <a:cs typeface="+mn-cs"/>
      </a:defRPr>
    </a:lvl9pPr>
  </p:defaultTextStyle>
  <p:extLst>
    <p:ext uri="{EFAFB233-063F-42B5-8137-9DF3F51BA10A}">
      <p15:sldGuideLst xmlns:p15="http://schemas.microsoft.com/office/powerpoint/2012/main">
        <p15:guide id="1" orient="horz" pos="214" userDrawn="1">
          <p15:clr>
            <a:srgbClr val="A4A3A4"/>
          </p15:clr>
        </p15:guide>
        <p15:guide id="2" orient="horz" pos="3552">
          <p15:clr>
            <a:srgbClr val="A4A3A4"/>
          </p15:clr>
        </p15:guide>
        <p15:guide id="3" orient="horz" pos="1536">
          <p15:clr>
            <a:srgbClr val="A4A3A4"/>
          </p15:clr>
        </p15:guide>
        <p15:guide id="4" pos="144">
          <p15:clr>
            <a:srgbClr val="A4A3A4"/>
          </p15:clr>
        </p15:guide>
        <p15:guide id="5" pos="2112">
          <p15:clr>
            <a:srgbClr val="A4A3A4"/>
          </p15:clr>
        </p15:guide>
        <p15:guide id="6" pos="5511" userDrawn="1">
          <p15:clr>
            <a:srgbClr val="A4A3A4"/>
          </p15:clr>
        </p15:guide>
        <p15:guide id="7" orient="horz" pos="2164">
          <p15:clr>
            <a:srgbClr val="A4A3A4"/>
          </p15:clr>
        </p15:guide>
        <p15:guide id="8" orient="horz" pos="3117" userDrawn="1">
          <p15:clr>
            <a:srgbClr val="A4A3A4"/>
          </p15:clr>
        </p15:guide>
        <p15:guide id="9" orient="horz" pos="1711">
          <p15:clr>
            <a:srgbClr val="A4A3A4"/>
          </p15:clr>
        </p15:guide>
        <p15:guide id="10" pos="6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9900"/>
    <a:srgbClr val="FF6600"/>
    <a:srgbClr val="01C3FF"/>
    <a:srgbClr val="E8B218"/>
    <a:srgbClr val="505050"/>
    <a:srgbClr val="646464"/>
    <a:srgbClr val="8C8C82"/>
    <a:srgbClr val="8C8C80"/>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79" autoAdjust="0"/>
    <p:restoredTop sz="96374" autoAdjust="0"/>
  </p:normalViewPr>
  <p:slideViewPr>
    <p:cSldViewPr>
      <p:cViewPr varScale="1">
        <p:scale>
          <a:sx n="146" d="100"/>
          <a:sy n="146" d="100"/>
        </p:scale>
        <p:origin x="174" y="120"/>
      </p:cViewPr>
      <p:guideLst>
        <p:guide orient="horz" pos="214"/>
        <p:guide orient="horz" pos="3552"/>
        <p:guide orient="horz" pos="1536"/>
        <p:guide pos="144"/>
        <p:guide pos="2112"/>
        <p:guide pos="5511"/>
        <p:guide orient="horz" pos="2164"/>
        <p:guide orient="horz" pos="3117"/>
        <p:guide orient="horz" pos="1711"/>
        <p:guide pos="6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39" name="Rectangle 3"/>
          <p:cNvSpPr>
            <a:spLocks noGrp="1" noChangeArrowheads="1"/>
          </p:cNvSpPr>
          <p:nvPr>
            <p:ph type="dt" sz="quarter" idx="1"/>
          </p:nvPr>
        </p:nvSpPr>
        <p:spPr bwMode="auto">
          <a:xfrm>
            <a:off x="3848398"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en-US"/>
          </a:p>
        </p:txBody>
      </p:sp>
      <p:sp>
        <p:nvSpPr>
          <p:cNvPr id="39940" name="Rectangle 4"/>
          <p:cNvSpPr>
            <a:spLocks noGrp="1" noChangeArrowheads="1"/>
          </p:cNvSpPr>
          <p:nvPr>
            <p:ph type="ftr" sz="quarter" idx="2"/>
          </p:nvPr>
        </p:nvSpPr>
        <p:spPr bwMode="auto">
          <a:xfrm>
            <a:off x="1"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41" name="Rectangle 5"/>
          <p:cNvSpPr>
            <a:spLocks noGrp="1" noChangeArrowheads="1"/>
          </p:cNvSpPr>
          <p:nvPr>
            <p:ph type="sldNum" sz="quarter" idx="3"/>
          </p:nvPr>
        </p:nvSpPr>
        <p:spPr bwMode="auto">
          <a:xfrm>
            <a:off x="3848398"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27191937-275C-456F-BB73-EAB1824D11D9}" type="slidenum">
              <a:rPr lang="en-US"/>
              <a:pPr>
                <a:defRPr/>
              </a:pPr>
              <a:t>‹#›</a:t>
            </a:fld>
            <a:endParaRPr lang="en-US"/>
          </a:p>
        </p:txBody>
      </p:sp>
    </p:spTree>
    <p:extLst>
      <p:ext uri="{BB962C8B-B14F-4D97-AF65-F5344CB8AC3E}">
        <p14:creationId xmlns:p14="http://schemas.microsoft.com/office/powerpoint/2010/main" val="485341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07" name="Rectangle 3"/>
          <p:cNvSpPr>
            <a:spLocks noGrp="1" noChangeArrowheads="1"/>
          </p:cNvSpPr>
          <p:nvPr>
            <p:ph type="dt" idx="1"/>
          </p:nvPr>
        </p:nvSpPr>
        <p:spPr bwMode="auto">
          <a:xfrm>
            <a:off x="3850003"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de-DE"/>
          </a:p>
        </p:txBody>
      </p:sp>
      <p:sp>
        <p:nvSpPr>
          <p:cNvPr id="23556"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05505" y="4717301"/>
            <a:ext cx="4983490" cy="446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1510" name="Rectangle 6"/>
          <p:cNvSpPr>
            <a:spLocks noGrp="1" noChangeArrowheads="1"/>
          </p:cNvSpPr>
          <p:nvPr>
            <p:ph type="ftr" sz="quarter" idx="4"/>
          </p:nvPr>
        </p:nvSpPr>
        <p:spPr bwMode="auto">
          <a:xfrm>
            <a:off x="1"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11" name="Rectangle 7"/>
          <p:cNvSpPr>
            <a:spLocks noGrp="1" noChangeArrowheads="1"/>
          </p:cNvSpPr>
          <p:nvPr>
            <p:ph type="sldNum" sz="quarter" idx="5"/>
          </p:nvPr>
        </p:nvSpPr>
        <p:spPr bwMode="auto">
          <a:xfrm>
            <a:off x="3850003"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C49FB531-A37C-44EB-BDA4-C873C2E9BDDB}" type="slidenum">
              <a:rPr lang="de-DE"/>
              <a:pPr>
                <a:defRPr/>
              </a:pPr>
              <a:t>‹#›</a:t>
            </a:fld>
            <a:endParaRPr lang="de-DE"/>
          </a:p>
        </p:txBody>
      </p:sp>
    </p:spTree>
    <p:extLst>
      <p:ext uri="{BB962C8B-B14F-4D97-AF65-F5344CB8AC3E}">
        <p14:creationId xmlns:p14="http://schemas.microsoft.com/office/powerpoint/2010/main" val="1769646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1pPr>
    <a:lvl2pPr marL="45715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2pPr>
    <a:lvl3pPr marL="91431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3pPr>
    <a:lvl4pPr marL="137146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4pPr>
    <a:lvl5pPr marL="1828619"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5pPr>
    <a:lvl6pPr marL="2285772" algn="l" defTabSz="914310" rtl="0" eaLnBrk="1" latinLnBrk="0" hangingPunct="1">
      <a:defRPr sz="1200" kern="1200">
        <a:solidFill>
          <a:schemeClr val="tx1"/>
        </a:solidFill>
        <a:latin typeface="+mn-lt"/>
        <a:ea typeface="+mn-ea"/>
        <a:cs typeface="+mn-cs"/>
      </a:defRPr>
    </a:lvl6pPr>
    <a:lvl7pPr marL="2742926" algn="l" defTabSz="914310" rtl="0" eaLnBrk="1" latinLnBrk="0" hangingPunct="1">
      <a:defRPr sz="1200" kern="1200">
        <a:solidFill>
          <a:schemeClr val="tx1"/>
        </a:solidFill>
        <a:latin typeface="+mn-lt"/>
        <a:ea typeface="+mn-ea"/>
        <a:cs typeface="+mn-cs"/>
      </a:defRPr>
    </a:lvl7pPr>
    <a:lvl8pPr marL="3200080" algn="l" defTabSz="914310" rtl="0" eaLnBrk="1" latinLnBrk="0" hangingPunct="1">
      <a:defRPr sz="1200" kern="1200">
        <a:solidFill>
          <a:schemeClr val="tx1"/>
        </a:solidFill>
        <a:latin typeface="+mn-lt"/>
        <a:ea typeface="+mn-ea"/>
        <a:cs typeface="+mn-cs"/>
      </a:defRPr>
    </a:lvl8pPr>
    <a:lvl9pPr marL="3657235" algn="l" defTabSz="9143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charset="-128"/>
              </a:defRPr>
            </a:lvl1pPr>
            <a:lvl2pPr marL="749116" indent="-288122">
              <a:defRPr sz="2400">
                <a:solidFill>
                  <a:schemeClr val="tx1"/>
                </a:solidFill>
                <a:latin typeface="Arial" pitchFamily="34" charset="0"/>
                <a:ea typeface="ヒラギノ角ゴ Pro W3" charset="-128"/>
              </a:defRPr>
            </a:lvl2pPr>
            <a:lvl3pPr marL="1152487" indent="-230497">
              <a:defRPr sz="2400">
                <a:solidFill>
                  <a:schemeClr val="tx1"/>
                </a:solidFill>
                <a:latin typeface="Arial" pitchFamily="34" charset="0"/>
                <a:ea typeface="ヒラギノ角ゴ Pro W3" charset="-128"/>
              </a:defRPr>
            </a:lvl3pPr>
            <a:lvl4pPr marL="1613482" indent="-230497">
              <a:defRPr sz="2400">
                <a:solidFill>
                  <a:schemeClr val="tx1"/>
                </a:solidFill>
                <a:latin typeface="Arial" pitchFamily="34" charset="0"/>
                <a:ea typeface="ヒラギノ角ゴ Pro W3" charset="-128"/>
              </a:defRPr>
            </a:lvl4pPr>
            <a:lvl5pPr marL="2074476" indent="-230497">
              <a:defRPr sz="2400">
                <a:solidFill>
                  <a:schemeClr val="tx1"/>
                </a:solidFill>
                <a:latin typeface="Arial" pitchFamily="34" charset="0"/>
                <a:ea typeface="ヒラギノ角ゴ Pro W3" charset="-128"/>
              </a:defRPr>
            </a:lvl5pPr>
            <a:lvl6pPr marL="2535471" indent="-230497" eaLnBrk="0" fontAlgn="base" hangingPunct="0">
              <a:spcBef>
                <a:spcPct val="0"/>
              </a:spcBef>
              <a:spcAft>
                <a:spcPct val="0"/>
              </a:spcAft>
              <a:defRPr sz="2400">
                <a:solidFill>
                  <a:schemeClr val="tx1"/>
                </a:solidFill>
                <a:latin typeface="Arial" pitchFamily="34" charset="0"/>
                <a:ea typeface="ヒラギノ角ゴ Pro W3" charset="-128"/>
              </a:defRPr>
            </a:lvl6pPr>
            <a:lvl7pPr marL="2996466" indent="-230497" eaLnBrk="0" fontAlgn="base" hangingPunct="0">
              <a:spcBef>
                <a:spcPct val="0"/>
              </a:spcBef>
              <a:spcAft>
                <a:spcPct val="0"/>
              </a:spcAft>
              <a:defRPr sz="2400">
                <a:solidFill>
                  <a:schemeClr val="tx1"/>
                </a:solidFill>
                <a:latin typeface="Arial" pitchFamily="34" charset="0"/>
                <a:ea typeface="ヒラギノ角ゴ Pro W3" charset="-128"/>
              </a:defRPr>
            </a:lvl7pPr>
            <a:lvl8pPr marL="3457461" indent="-230497" eaLnBrk="0" fontAlgn="base" hangingPunct="0">
              <a:spcBef>
                <a:spcPct val="0"/>
              </a:spcBef>
              <a:spcAft>
                <a:spcPct val="0"/>
              </a:spcAft>
              <a:defRPr sz="2400">
                <a:solidFill>
                  <a:schemeClr val="tx1"/>
                </a:solidFill>
                <a:latin typeface="Arial" pitchFamily="34" charset="0"/>
                <a:ea typeface="ヒラギノ角ゴ Pro W3" charset="-128"/>
              </a:defRPr>
            </a:lvl8pPr>
            <a:lvl9pPr marL="3918455" indent="-230497"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2D291F9D-9180-44D7-A2B4-94A3C424FEED}" type="slidenum">
              <a:rPr lang="en-US" sz="1200"/>
              <a:pPr/>
              <a:t>1</a:t>
            </a:fld>
            <a:endParaRPr lang="en-US" sz="1200"/>
          </a:p>
        </p:txBody>
      </p:sp>
      <p:sp>
        <p:nvSpPr>
          <p:cNvPr id="24579" name="Rectangle 7"/>
          <p:cNvSpPr txBox="1">
            <a:spLocks noGrp="1" noChangeArrowheads="1"/>
          </p:cNvSpPr>
          <p:nvPr/>
        </p:nvSpPr>
        <p:spPr bwMode="auto">
          <a:xfrm>
            <a:off x="3848398" y="9431406"/>
            <a:ext cx="2944497" cy="49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4" tIns="46243" rIns="92484" bIns="46243" anchor="b"/>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fld id="{2E642324-E287-4917-A642-33CEA4318FA8}" type="slidenum">
              <a:rPr lang="en-US" sz="1200"/>
              <a:pPr algn="r"/>
              <a:t>1</a:t>
            </a:fld>
            <a:endParaRPr lang="en-US" sz="1200"/>
          </a:p>
        </p:txBody>
      </p:sp>
      <p:sp>
        <p:nvSpPr>
          <p:cNvPr id="24580" name="Rectangle 7"/>
          <p:cNvSpPr txBox="1">
            <a:spLocks noGrp="1" noChangeArrowheads="1"/>
          </p:cNvSpPr>
          <p:nvPr/>
        </p:nvSpPr>
        <p:spPr bwMode="auto">
          <a:xfrm>
            <a:off x="3848398" y="9433004"/>
            <a:ext cx="2944497" cy="49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7" tIns="46622" rIns="93247" bIns="46622" anchor="b"/>
          <a:lstStyle>
            <a:lvl1pPr defTabSz="923925">
              <a:defRPr sz="2400">
                <a:solidFill>
                  <a:schemeClr val="tx1"/>
                </a:solidFill>
                <a:latin typeface="Arial" pitchFamily="34" charset="0"/>
                <a:ea typeface="ヒラギノ角ゴ Pro W3" charset="-128"/>
              </a:defRPr>
            </a:lvl1pPr>
            <a:lvl2pPr marL="742950" indent="-285750" defTabSz="923925">
              <a:defRPr sz="2400">
                <a:solidFill>
                  <a:schemeClr val="tx1"/>
                </a:solidFill>
                <a:latin typeface="Arial" pitchFamily="34" charset="0"/>
                <a:ea typeface="ヒラギノ角ゴ Pro W3" charset="-128"/>
              </a:defRPr>
            </a:lvl2pPr>
            <a:lvl3pPr marL="1143000" indent="-228600" defTabSz="923925">
              <a:defRPr sz="2400">
                <a:solidFill>
                  <a:schemeClr val="tx1"/>
                </a:solidFill>
                <a:latin typeface="Arial" pitchFamily="34" charset="0"/>
                <a:ea typeface="ヒラギノ角ゴ Pro W3" charset="-128"/>
              </a:defRPr>
            </a:lvl3pPr>
            <a:lvl4pPr marL="1600200" indent="-228600" defTabSz="923925">
              <a:defRPr sz="2400">
                <a:solidFill>
                  <a:schemeClr val="tx1"/>
                </a:solidFill>
                <a:latin typeface="Arial" pitchFamily="34" charset="0"/>
                <a:ea typeface="ヒラギノ角ゴ Pro W3" charset="-128"/>
              </a:defRPr>
            </a:lvl4pPr>
            <a:lvl5pPr marL="2057400" indent="-228600" defTabSz="923925">
              <a:defRPr sz="2400">
                <a:solidFill>
                  <a:schemeClr val="tx1"/>
                </a:solidFill>
                <a:latin typeface="Arial" pitchFamily="34" charset="0"/>
                <a:ea typeface="ヒラギノ角ゴ Pro W3" charset="-128"/>
              </a:defRPr>
            </a:lvl5pPr>
            <a:lvl6pPr marL="25146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fld id="{688B10FB-6E1F-4A1A-A5B8-72F023467633}" type="slidenum">
              <a:rPr lang="en-US" sz="1200"/>
              <a:pPr algn="r"/>
              <a:t>1</a:t>
            </a:fld>
            <a:endParaRPr lang="en-US" sz="1200"/>
          </a:p>
        </p:txBody>
      </p:sp>
      <p:sp>
        <p:nvSpPr>
          <p:cNvPr id="24581" name="Rectangle 2"/>
          <p:cNvSpPr>
            <a:spLocks noGrp="1" noRot="1" noChangeAspect="1" noChangeArrowheads="1" noTextEdit="1"/>
          </p:cNvSpPr>
          <p:nvPr>
            <p:ph type="sldImg"/>
          </p:nvPr>
        </p:nvSpPr>
        <p:spPr>
          <a:xfrm>
            <a:off x="88900" y="746125"/>
            <a:ext cx="6618288" cy="3724275"/>
          </a:xfrm>
          <a:ln/>
        </p:spPr>
      </p:sp>
      <p:sp>
        <p:nvSpPr>
          <p:cNvPr id="24582" name="Rectangle 3"/>
          <p:cNvSpPr>
            <a:spLocks noGrp="1" noChangeArrowheads="1"/>
          </p:cNvSpPr>
          <p:nvPr>
            <p:ph type="body" idx="1"/>
          </p:nvPr>
        </p:nvSpPr>
        <p:spPr>
          <a:xfrm>
            <a:off x="679130" y="4718898"/>
            <a:ext cx="5436242" cy="4464902"/>
          </a:xfrm>
          <a:noFill/>
        </p:spPr>
        <p:txBody>
          <a:bodyPr lIns="93247" tIns="46622" rIns="93247" bIns="46622"/>
          <a:lstStyle/>
          <a:p>
            <a:pPr eaLnBrk="1" hangingPunct="1"/>
            <a:endParaRPr lang="en-US">
              <a:latin typeface="Arial" pitchFamily="34" charset="0"/>
              <a:ea typeface="ヒラギノ角ゴ Pro W3" charset="-128"/>
            </a:endParaRPr>
          </a:p>
        </p:txBody>
      </p:sp>
    </p:spTree>
    <p:extLst>
      <p:ext uri="{BB962C8B-B14F-4D97-AF65-F5344CB8AC3E}">
        <p14:creationId xmlns:p14="http://schemas.microsoft.com/office/powerpoint/2010/main" val="302077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https://www.isimip.org/ Phase 3b based on 5 Global Circulation</a:t>
            </a:r>
            <a:r>
              <a:rPr lang="en-US" baseline="0" dirty="0"/>
              <a:t> </a:t>
            </a:r>
            <a:r>
              <a:rPr lang="en-US" dirty="0"/>
              <a:t>Models (GCMs) of the CMIP 6 family which were used for the latest IPCC report (AR6).</a:t>
            </a:r>
          </a:p>
          <a:p>
            <a:endParaRPr lang="en-US" dirty="0"/>
          </a:p>
          <a:p>
            <a:r>
              <a:rPr lang="en-US" dirty="0"/>
              <a:t>3</a:t>
            </a:r>
            <a:r>
              <a:rPr lang="en-US" baseline="0" dirty="0"/>
              <a:t> emission scenarios (as used in latest IPCC report, AR6):</a:t>
            </a:r>
          </a:p>
          <a:p>
            <a:r>
              <a:rPr lang="en-US" baseline="0" dirty="0"/>
              <a:t>  - Purple line: SSP 1 RCP 2.6 (optimistic)</a:t>
            </a:r>
          </a:p>
          <a:p>
            <a:r>
              <a:rPr lang="en-US" baseline="0" dirty="0"/>
              <a:t>  - Green: SSP 3 RCP 7.0 (business as usual)</a:t>
            </a:r>
          </a:p>
          <a:p>
            <a:r>
              <a:rPr lang="en-US" baseline="0" dirty="0"/>
              <a:t>  - Yellow: SSP 5 RCP 8.5 (pessimistic)</a:t>
            </a:r>
            <a:endParaRPr lang="en-US" dirty="0"/>
          </a:p>
          <a:p>
            <a:endParaRPr lang="en-US" dirty="0"/>
          </a:p>
        </p:txBody>
      </p:sp>
      <p:sp>
        <p:nvSpPr>
          <p:cNvPr id="4" name="Slide Number Placeholder 3"/>
          <p:cNvSpPr>
            <a:spLocks noGrp="1"/>
          </p:cNvSpPr>
          <p:nvPr>
            <p:ph type="sldNum" sz="quarter" idx="5"/>
          </p:nvPr>
        </p:nvSpPr>
        <p:spPr/>
        <p:txBody>
          <a:bodyPr/>
          <a:lstStyle/>
          <a:p>
            <a:fld id="{E1F4F531-B937-C442-A30F-1A7228F890B8}" type="slidenum">
              <a:rPr lang="en-US" smtClean="0"/>
              <a:t>22</a:t>
            </a:fld>
            <a:endParaRPr lang="en-US"/>
          </a:p>
        </p:txBody>
      </p:sp>
    </p:spTree>
    <p:extLst>
      <p:ext uri="{BB962C8B-B14F-4D97-AF65-F5344CB8AC3E}">
        <p14:creationId xmlns:p14="http://schemas.microsoft.com/office/powerpoint/2010/main" val="2086632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23</a:t>
            </a:fld>
            <a:endParaRPr lang="en-US"/>
          </a:p>
        </p:txBody>
      </p:sp>
    </p:spTree>
    <p:extLst>
      <p:ext uri="{BB962C8B-B14F-4D97-AF65-F5344CB8AC3E}">
        <p14:creationId xmlns:p14="http://schemas.microsoft.com/office/powerpoint/2010/main" val="4004254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F4F531-B937-C442-A30F-1A7228F890B8}" type="slidenum">
              <a:rPr lang="en-US" smtClean="0"/>
              <a:t>24</a:t>
            </a:fld>
            <a:endParaRPr lang="en-US"/>
          </a:p>
        </p:txBody>
      </p:sp>
    </p:spTree>
    <p:extLst>
      <p:ext uri="{BB962C8B-B14F-4D97-AF65-F5344CB8AC3E}">
        <p14:creationId xmlns:p14="http://schemas.microsoft.com/office/powerpoint/2010/main" val="139380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F4F531-B937-C442-A30F-1A7228F890B8}" type="slidenum">
              <a:rPr lang="en-US" smtClean="0"/>
              <a:t>25</a:t>
            </a:fld>
            <a:endParaRPr lang="en-US"/>
          </a:p>
        </p:txBody>
      </p:sp>
    </p:spTree>
    <p:extLst>
      <p:ext uri="{BB962C8B-B14F-4D97-AF65-F5344CB8AC3E}">
        <p14:creationId xmlns:p14="http://schemas.microsoft.com/office/powerpoint/2010/main" val="197014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C49FB531-A37C-44EB-BDA4-C873C2E9BDDB}" type="slidenum">
              <a:rPr lang="de-DE" smtClean="0"/>
              <a:pPr>
                <a:defRPr/>
              </a:pPr>
              <a:t>4</a:t>
            </a:fld>
            <a:endParaRPr lang="de-DE"/>
          </a:p>
        </p:txBody>
      </p:sp>
    </p:spTree>
    <p:extLst>
      <p:ext uri="{BB962C8B-B14F-4D97-AF65-F5344CB8AC3E}">
        <p14:creationId xmlns:p14="http://schemas.microsoft.com/office/powerpoint/2010/main" val="353412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Klimawandel verändert auch die Dynamik des Wetters. Die Grundidee dabei ist, dass der </a:t>
            </a:r>
            <a:r>
              <a:rPr lang="de-DE" dirty="0" err="1"/>
              <a:t>Jetstream</a:t>
            </a:r>
            <a:r>
              <a:rPr lang="de-DE" dirty="0"/>
              <a:t> sich verändert: Der </a:t>
            </a:r>
            <a:r>
              <a:rPr lang="de-DE" dirty="0" err="1"/>
              <a:t>Jetstream</a:t>
            </a:r>
            <a:r>
              <a:rPr lang="de-DE" baseline="0" dirty="0"/>
              <a:t> bezeichnet das Band starker Höhenwinde um die nördliche Hemisphäre der von den Temperaturunterschieden zwischen Äquator und Nordpol sowie der Rotation der Erde angetrieben wird. </a:t>
            </a:r>
            <a:r>
              <a:rPr lang="de-DE" dirty="0"/>
              <a:t>Diese Luftströmung mäandern, die sogenannten </a:t>
            </a:r>
            <a:r>
              <a:rPr lang="de-DE" dirty="0" err="1"/>
              <a:t>Rossby</a:t>
            </a:r>
            <a:r>
              <a:rPr lang="de-DE" dirty="0"/>
              <a:t>-Wellen, und beeinflusst so entscheidend</a:t>
            </a:r>
            <a:r>
              <a:rPr lang="de-DE" baseline="0" dirty="0"/>
              <a:t> die Lage der Hoch- und Tiefdruckgebiete, welche sich stark auf das Wettergeschehen auswirken beeinflussen. Normalerweise bewegen sich Täler und Rücken der </a:t>
            </a:r>
            <a:r>
              <a:rPr lang="de-DE" baseline="0" dirty="0" err="1"/>
              <a:t>Rossby</a:t>
            </a:r>
            <a:r>
              <a:rPr lang="de-DE" baseline="0" dirty="0"/>
              <a:t>-Wellen </a:t>
            </a:r>
            <a:r>
              <a:rPr lang="de-DE" baseline="0" dirty="0" err="1"/>
              <a:t>ostwärst</a:t>
            </a:r>
            <a:r>
              <a:rPr lang="de-DE" baseline="0" dirty="0"/>
              <a:t> und verschieben so auch die Lage der Hoch-und Tiefdruckgebiete. Unter bestimmten Bedingungen kann es aber dazu kommen, dass die Atmosphäre nord- und südlich des </a:t>
            </a:r>
            <a:r>
              <a:rPr lang="de-DE" baseline="0" dirty="0" err="1"/>
              <a:t>Jetstream</a:t>
            </a:r>
            <a:r>
              <a:rPr lang="de-DE" baseline="0" dirty="0"/>
              <a:t> diese Wellen mehr oder weniger einfängt, worauf sich die Schwingungen verstärken und die Ostwärts Bewegung mehr oder weniger zum Erliegen kommt. Die mit den Hoch-und Tiefdruckgebieten verbundenen Wetterlagen, je nach Lage der Welle können das Hitze, Trockenheit oder Regen sein werden so einerseits verstärkt und halten andererseits länger an. So entstehen langanhaltenden Hitzewellen, Dürren und Überschwemmungen. </a:t>
            </a:r>
          </a:p>
          <a:p>
            <a:r>
              <a:rPr lang="de-DE" baseline="0" dirty="0"/>
              <a:t>Dieser Mechanismus nimmt zu. Warum? In Folge der globalen Erwärmung hat sich der </a:t>
            </a:r>
            <a:r>
              <a:rPr lang="de-DE" dirty="0" err="1"/>
              <a:t>Jetstream</a:t>
            </a:r>
            <a:r>
              <a:rPr lang="de-DE" dirty="0"/>
              <a:t> in den letzten Jahrzehnten signifikant verlangsamt unter anderem weil</a:t>
            </a:r>
            <a:r>
              <a:rPr lang="de-DE" baseline="0" dirty="0"/>
              <a:t> der Temperaturunterschied zwischen Äquator und Pol aufgrund der </a:t>
            </a:r>
            <a:r>
              <a:rPr lang="de-DE" dirty="0"/>
              <a:t>starke Erwärmung der Arktis geringer geworden ist</a:t>
            </a:r>
            <a:r>
              <a:rPr lang="de-DE" baseline="0" dirty="0"/>
              <a:t>. Ein langsamer </a:t>
            </a:r>
            <a:r>
              <a:rPr lang="de-DE" baseline="0" dirty="0" err="1"/>
              <a:t>Jetstream</a:t>
            </a:r>
            <a:r>
              <a:rPr lang="de-DE" baseline="0" dirty="0"/>
              <a:t> mäandert stärker und Extremwetter werden häufiger. </a:t>
            </a:r>
          </a:p>
          <a:p>
            <a:r>
              <a:rPr lang="de-DE" baseline="0" dirty="0"/>
              <a:t>Ein Beispiel ist der letzte Sommer wo es im Juli zu solch einer stationären Verstärkung des </a:t>
            </a:r>
            <a:r>
              <a:rPr lang="de-DE" baseline="0" dirty="0" err="1"/>
              <a:t>Jetstreams</a:t>
            </a:r>
            <a:r>
              <a:rPr lang="de-DE" baseline="0" dirty="0"/>
              <a:t> kam. Und es zeitgleich zur Trockenheit und Hitze im Western der USA, Überflutungen an deren Ostküste, der lagen Trockenperiode bei uns, und einer Hitzewelle in Japan kam. Dies veranschaulicht auch gut, die Gefahr dieser Ereignisse. Dadurch, dass der </a:t>
            </a:r>
            <a:r>
              <a:rPr lang="de-DE" baseline="0" dirty="0" err="1"/>
              <a:t>Jetstream</a:t>
            </a:r>
            <a:r>
              <a:rPr lang="de-DE" baseline="0" dirty="0"/>
              <a:t> ein die ganze nördliche Hemisphäre umfassendes Band ist, kann er gleichzeitig an verschiedenen Orten extreme Wetterlagen begünstigen.</a:t>
            </a:r>
            <a:endParaRPr lang="de-DE" dirty="0"/>
          </a:p>
          <a:p>
            <a:endParaRPr lang="de-DE" dirty="0"/>
          </a:p>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8</a:t>
            </a:fld>
            <a:endParaRPr lang="de-DE"/>
          </a:p>
        </p:txBody>
      </p:sp>
    </p:spTree>
    <p:extLst>
      <p:ext uri="{BB962C8B-B14F-4D97-AF65-F5344CB8AC3E}">
        <p14:creationId xmlns:p14="http://schemas.microsoft.com/office/powerpoint/2010/main" val="188264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Klimawandel verändert auch die Dynamik des Wetters. Die Grundidee dabei ist, dass der </a:t>
            </a:r>
            <a:r>
              <a:rPr lang="de-DE" dirty="0" err="1"/>
              <a:t>Jetstream</a:t>
            </a:r>
            <a:r>
              <a:rPr lang="de-DE" dirty="0"/>
              <a:t> sich verändert: Der </a:t>
            </a:r>
            <a:r>
              <a:rPr lang="de-DE" dirty="0" err="1"/>
              <a:t>Jetstream</a:t>
            </a:r>
            <a:r>
              <a:rPr lang="de-DE" baseline="0" dirty="0"/>
              <a:t> bezeichnet das Band starker Höhenwinde um die nördliche Hemisphäre der von den Temperaturunterschieden zwischen Äquator und Nordpol sowie der Rotation der Erde angetrieben wird. </a:t>
            </a:r>
            <a:r>
              <a:rPr lang="de-DE" dirty="0"/>
              <a:t>Diese Luftströmung mäandern, die sogenannten </a:t>
            </a:r>
            <a:r>
              <a:rPr lang="de-DE" dirty="0" err="1"/>
              <a:t>Rossby</a:t>
            </a:r>
            <a:r>
              <a:rPr lang="de-DE" dirty="0"/>
              <a:t>-Wellen, und beeinflusst so entscheidend</a:t>
            </a:r>
            <a:r>
              <a:rPr lang="de-DE" baseline="0" dirty="0"/>
              <a:t> die Lage der Hoch- und Tiefdruckgebiete, welche sich stark auf das Wettergeschehen auswirken beeinflussen. Normalerweise bewegen sich Täler und Rücken der </a:t>
            </a:r>
            <a:r>
              <a:rPr lang="de-DE" baseline="0" dirty="0" err="1"/>
              <a:t>Rossby</a:t>
            </a:r>
            <a:r>
              <a:rPr lang="de-DE" baseline="0" dirty="0"/>
              <a:t>-Wellen </a:t>
            </a:r>
            <a:r>
              <a:rPr lang="de-DE" baseline="0" dirty="0" err="1"/>
              <a:t>ostwärst</a:t>
            </a:r>
            <a:r>
              <a:rPr lang="de-DE" baseline="0" dirty="0"/>
              <a:t> und verschieben so auch die Lage der Hoch-und Tiefdruckgebiete. Unter bestimmten Bedingungen kann es aber dazu kommen, dass die Atmosphäre nord- und südlich des </a:t>
            </a:r>
            <a:r>
              <a:rPr lang="de-DE" baseline="0" dirty="0" err="1"/>
              <a:t>Jetstream</a:t>
            </a:r>
            <a:r>
              <a:rPr lang="de-DE" baseline="0" dirty="0"/>
              <a:t> diese Wellen mehr oder weniger einfängt, worauf sich die Schwingungen verstärken und die Ostwärts Bewegung mehr oder weniger zum Erliegen kommt. Die mit den Hoch-und Tiefdruckgebieten verbundenen Wetterlagen, je nach Lage der Welle können das Hitze, Trockenheit oder Regen sein werden so einerseits verstärkt und halten andererseits länger an. So entstehen langanhaltenden Hitzewellen, Dürren und Überschwemmungen. </a:t>
            </a:r>
          </a:p>
          <a:p>
            <a:r>
              <a:rPr lang="de-DE" baseline="0" dirty="0"/>
              <a:t>Dieser Mechanismus nimmt zu. Warum? In Folge der globalen Erwärmung hat sich der </a:t>
            </a:r>
            <a:r>
              <a:rPr lang="de-DE" dirty="0" err="1"/>
              <a:t>Jetstream</a:t>
            </a:r>
            <a:r>
              <a:rPr lang="de-DE" dirty="0"/>
              <a:t> in den letzten Jahrzehnten signifikant verlangsamt unter anderem weil</a:t>
            </a:r>
            <a:r>
              <a:rPr lang="de-DE" baseline="0" dirty="0"/>
              <a:t> der Temperaturunterschied zwischen Äquator und Pol aufgrund der </a:t>
            </a:r>
            <a:r>
              <a:rPr lang="de-DE" dirty="0"/>
              <a:t>starke Erwärmung der Arktis geringer geworden ist</a:t>
            </a:r>
            <a:r>
              <a:rPr lang="de-DE" baseline="0" dirty="0"/>
              <a:t>. Ein langsamer </a:t>
            </a:r>
            <a:r>
              <a:rPr lang="de-DE" baseline="0" dirty="0" err="1"/>
              <a:t>Jetstream</a:t>
            </a:r>
            <a:r>
              <a:rPr lang="de-DE" baseline="0" dirty="0"/>
              <a:t> mäandert stärker und Extremwetter werden häufiger. </a:t>
            </a:r>
          </a:p>
          <a:p>
            <a:r>
              <a:rPr lang="de-DE" baseline="0" dirty="0"/>
              <a:t>Ein Beispiel ist der letzte Sommer wo es im Juli zu solch einer stationären Verstärkung des </a:t>
            </a:r>
            <a:r>
              <a:rPr lang="de-DE" baseline="0" dirty="0" err="1"/>
              <a:t>Jetstreams</a:t>
            </a:r>
            <a:r>
              <a:rPr lang="de-DE" baseline="0" dirty="0"/>
              <a:t> kam. Und es zeitgleich zur Trockenheit und Hitze im Western der USA, Überflutungen an deren Ostküste, der lagen Trockenperiode bei uns, und einer Hitzewelle in Japan kam. Dies veranschaulicht auch gut, die Gefahr dieser Ereignisse. Dadurch, dass der </a:t>
            </a:r>
            <a:r>
              <a:rPr lang="de-DE" baseline="0" dirty="0" err="1"/>
              <a:t>Jetstream</a:t>
            </a:r>
            <a:r>
              <a:rPr lang="de-DE" baseline="0" dirty="0"/>
              <a:t> ein die ganze nördliche Hemisphäre umfassendes Band ist, kann er gleichzeitig an verschiedenen Orten extreme Wetterlagen begünstigen.</a:t>
            </a:r>
            <a:endParaRPr lang="de-DE" dirty="0"/>
          </a:p>
          <a:p>
            <a:endParaRPr lang="de-DE" dirty="0"/>
          </a:p>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9</a:t>
            </a:fld>
            <a:endParaRPr lang="de-DE"/>
          </a:p>
        </p:txBody>
      </p:sp>
    </p:spTree>
    <p:extLst>
      <p:ext uri="{BB962C8B-B14F-4D97-AF65-F5344CB8AC3E}">
        <p14:creationId xmlns:p14="http://schemas.microsoft.com/office/powerpoint/2010/main" val="2563255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Klimawandel verändert auch die Dynamik des Wetters. Die Grundidee dabei ist, dass der </a:t>
            </a:r>
            <a:r>
              <a:rPr lang="de-DE" dirty="0" err="1"/>
              <a:t>Jetstream</a:t>
            </a:r>
            <a:r>
              <a:rPr lang="de-DE" dirty="0"/>
              <a:t> sich verändert: Der </a:t>
            </a:r>
            <a:r>
              <a:rPr lang="de-DE" dirty="0" err="1"/>
              <a:t>Jetstream</a:t>
            </a:r>
            <a:r>
              <a:rPr lang="de-DE" baseline="0" dirty="0"/>
              <a:t> bezeichnet das Band starker Höhenwinde um die nördliche Hemisphäre der von den Temperaturunterschieden zwischen Äquator und Nordpol sowie der Rotation der Erde angetrieben wird. </a:t>
            </a:r>
            <a:r>
              <a:rPr lang="de-DE" dirty="0"/>
              <a:t>Diese Luftströmung mäandern, die sogenannten </a:t>
            </a:r>
            <a:r>
              <a:rPr lang="de-DE" dirty="0" err="1"/>
              <a:t>Rossby</a:t>
            </a:r>
            <a:r>
              <a:rPr lang="de-DE" dirty="0"/>
              <a:t>-Wellen, und beeinflusst so entscheidend</a:t>
            </a:r>
            <a:r>
              <a:rPr lang="de-DE" baseline="0" dirty="0"/>
              <a:t> die Lage der Hoch- und Tiefdruckgebiete, welche sich stark auf das Wettergeschehen auswirken beeinflussen. Normalerweise bewegen sich Täler und Rücken der </a:t>
            </a:r>
            <a:r>
              <a:rPr lang="de-DE" baseline="0" dirty="0" err="1"/>
              <a:t>Rossby</a:t>
            </a:r>
            <a:r>
              <a:rPr lang="de-DE" baseline="0" dirty="0"/>
              <a:t>-Wellen </a:t>
            </a:r>
            <a:r>
              <a:rPr lang="de-DE" baseline="0" dirty="0" err="1"/>
              <a:t>ostwärst</a:t>
            </a:r>
            <a:r>
              <a:rPr lang="de-DE" baseline="0" dirty="0"/>
              <a:t> und verschieben so auch die Lage der Hoch-und Tiefdruckgebiete. Unter bestimmten Bedingungen kann es aber dazu kommen, dass die Atmosphäre nord- und südlich des </a:t>
            </a:r>
            <a:r>
              <a:rPr lang="de-DE" baseline="0" dirty="0" err="1"/>
              <a:t>Jetstream</a:t>
            </a:r>
            <a:r>
              <a:rPr lang="de-DE" baseline="0" dirty="0"/>
              <a:t> diese Wellen mehr oder weniger einfängt, worauf sich die Schwingungen verstärken und die Ostwärts Bewegung mehr oder weniger zum Erliegen kommt. Die mit den Hoch-und Tiefdruckgebieten verbundenen Wetterlagen, je nach Lage der Welle können das Hitze, Trockenheit oder Regen sein werden so einerseits verstärkt und halten andererseits länger an. So entstehen langanhaltenden Hitzewellen, Dürren und Überschwemmungen. </a:t>
            </a:r>
          </a:p>
          <a:p>
            <a:r>
              <a:rPr lang="de-DE" baseline="0" dirty="0"/>
              <a:t>Dieser Mechanismus nimmt zu. Warum? In Folge der globalen Erwärmung hat sich der </a:t>
            </a:r>
            <a:r>
              <a:rPr lang="de-DE" dirty="0" err="1"/>
              <a:t>Jetstream</a:t>
            </a:r>
            <a:r>
              <a:rPr lang="de-DE" dirty="0"/>
              <a:t> in den letzten Jahrzehnten signifikant verlangsamt unter anderem weil</a:t>
            </a:r>
            <a:r>
              <a:rPr lang="de-DE" baseline="0" dirty="0"/>
              <a:t> der Temperaturunterschied zwischen Äquator und Pol aufgrund der </a:t>
            </a:r>
            <a:r>
              <a:rPr lang="de-DE" dirty="0"/>
              <a:t>starke Erwärmung der Arktis geringer geworden ist</a:t>
            </a:r>
            <a:r>
              <a:rPr lang="de-DE" baseline="0" dirty="0"/>
              <a:t>. Ein langsamer </a:t>
            </a:r>
            <a:r>
              <a:rPr lang="de-DE" baseline="0" dirty="0" err="1"/>
              <a:t>Jetstream</a:t>
            </a:r>
            <a:r>
              <a:rPr lang="de-DE" baseline="0" dirty="0"/>
              <a:t> mäandert stärker und Extremwetter werden häufiger. </a:t>
            </a:r>
          </a:p>
          <a:p>
            <a:r>
              <a:rPr lang="de-DE" baseline="0" dirty="0"/>
              <a:t>Ein Beispiel ist der letzte Sommer wo es im Juli zu solch einer stationären Verstärkung des </a:t>
            </a:r>
            <a:r>
              <a:rPr lang="de-DE" baseline="0" dirty="0" err="1"/>
              <a:t>Jetstreams</a:t>
            </a:r>
            <a:r>
              <a:rPr lang="de-DE" baseline="0" dirty="0"/>
              <a:t> kam. Und es zeitgleich zur Trockenheit und Hitze im Western der USA, Überflutungen an deren Ostküste, der lagen Trockenperiode bei uns, und einer Hitzewelle in Japan kam. Dies veranschaulicht auch gut, die Gefahr dieser Ereignisse. Dadurch, dass der </a:t>
            </a:r>
            <a:r>
              <a:rPr lang="de-DE" baseline="0" dirty="0" err="1"/>
              <a:t>Jetstream</a:t>
            </a:r>
            <a:r>
              <a:rPr lang="de-DE" baseline="0" dirty="0"/>
              <a:t> ein die ganze nördliche Hemisphäre umfassendes Band ist, kann er gleichzeitig an verschiedenen Orten extreme Wetterlagen begünstigen.</a:t>
            </a:r>
            <a:endParaRPr lang="de-DE" dirty="0"/>
          </a:p>
          <a:p>
            <a:endParaRPr lang="de-DE" dirty="0"/>
          </a:p>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10</a:t>
            </a:fld>
            <a:endParaRPr lang="de-DE"/>
          </a:p>
        </p:txBody>
      </p:sp>
    </p:spTree>
    <p:extLst>
      <p:ext uri="{BB962C8B-B14F-4D97-AF65-F5344CB8AC3E}">
        <p14:creationId xmlns:p14="http://schemas.microsoft.com/office/powerpoint/2010/main" val="1843155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Klimawandel verändert auch die Dynamik des Wetters. Die Grundidee dabei ist, dass der </a:t>
            </a:r>
            <a:r>
              <a:rPr lang="de-DE" dirty="0" err="1"/>
              <a:t>Jetstream</a:t>
            </a:r>
            <a:r>
              <a:rPr lang="de-DE" dirty="0"/>
              <a:t> sich verändert: Der </a:t>
            </a:r>
            <a:r>
              <a:rPr lang="de-DE" dirty="0" err="1"/>
              <a:t>Jetstream</a:t>
            </a:r>
            <a:r>
              <a:rPr lang="de-DE" baseline="0" dirty="0"/>
              <a:t> bezeichnet das Band starker Höhenwinde um die nördliche Hemisphäre der von den Temperaturunterschieden zwischen Äquator und Nordpol sowie der Rotation der Erde angetrieben wird. </a:t>
            </a:r>
            <a:r>
              <a:rPr lang="de-DE" dirty="0"/>
              <a:t>Diese Luftströmung mäandern, die sogenannten </a:t>
            </a:r>
            <a:r>
              <a:rPr lang="de-DE" dirty="0" err="1"/>
              <a:t>Rossby</a:t>
            </a:r>
            <a:r>
              <a:rPr lang="de-DE" dirty="0"/>
              <a:t>-Wellen, und beeinflusst so entscheidend</a:t>
            </a:r>
            <a:r>
              <a:rPr lang="de-DE" baseline="0" dirty="0"/>
              <a:t> die Lage der Hoch- und Tiefdruckgebiete, welche sich stark auf das Wettergeschehen auswirken beeinflussen. Normalerweise bewegen sich Täler und Rücken der </a:t>
            </a:r>
            <a:r>
              <a:rPr lang="de-DE" baseline="0" dirty="0" err="1"/>
              <a:t>Rossby</a:t>
            </a:r>
            <a:r>
              <a:rPr lang="de-DE" baseline="0" dirty="0"/>
              <a:t>-Wellen </a:t>
            </a:r>
            <a:r>
              <a:rPr lang="de-DE" baseline="0" dirty="0" err="1"/>
              <a:t>ostwärst</a:t>
            </a:r>
            <a:r>
              <a:rPr lang="de-DE" baseline="0" dirty="0"/>
              <a:t> und verschieben so auch die Lage der Hoch-und Tiefdruckgebiete. Unter bestimmten Bedingungen kann es aber dazu kommen, dass die Atmosphäre nord- und südlich des </a:t>
            </a:r>
            <a:r>
              <a:rPr lang="de-DE" baseline="0" dirty="0" err="1"/>
              <a:t>Jetstream</a:t>
            </a:r>
            <a:r>
              <a:rPr lang="de-DE" baseline="0" dirty="0"/>
              <a:t> diese Wellen mehr oder weniger einfängt, worauf sich die Schwingungen verstärken und die Ostwärts Bewegung mehr oder weniger zum Erliegen kommt. Die mit den Hoch-und Tiefdruckgebieten verbundenen Wetterlagen, je nach Lage der Welle können das Hitze, Trockenheit oder Regen sein werden so einerseits verstärkt und halten andererseits länger an. So entstehen langanhaltenden Hitzewellen, Dürren und Überschwemmungen. </a:t>
            </a:r>
          </a:p>
          <a:p>
            <a:r>
              <a:rPr lang="de-DE" baseline="0" dirty="0"/>
              <a:t>Dieser Mechanismus nimmt zu. Warum? In Folge der globalen Erwärmung hat sich der </a:t>
            </a:r>
            <a:r>
              <a:rPr lang="de-DE" dirty="0" err="1"/>
              <a:t>Jetstream</a:t>
            </a:r>
            <a:r>
              <a:rPr lang="de-DE" dirty="0"/>
              <a:t> in den letzten Jahrzehnten signifikant verlangsamt unter anderem weil</a:t>
            </a:r>
            <a:r>
              <a:rPr lang="de-DE" baseline="0" dirty="0"/>
              <a:t> der Temperaturunterschied zwischen Äquator und Pol aufgrund der </a:t>
            </a:r>
            <a:r>
              <a:rPr lang="de-DE" dirty="0"/>
              <a:t>starke Erwärmung der Arktis geringer geworden ist</a:t>
            </a:r>
            <a:r>
              <a:rPr lang="de-DE" baseline="0" dirty="0"/>
              <a:t>. Ein langsamer </a:t>
            </a:r>
            <a:r>
              <a:rPr lang="de-DE" baseline="0" dirty="0" err="1"/>
              <a:t>Jetstream</a:t>
            </a:r>
            <a:r>
              <a:rPr lang="de-DE" baseline="0" dirty="0"/>
              <a:t> mäandert stärker und Extremwetter werden häufiger. </a:t>
            </a:r>
          </a:p>
          <a:p>
            <a:r>
              <a:rPr lang="de-DE" baseline="0" dirty="0"/>
              <a:t>Ein Beispiel ist der letzte Sommer wo es im Juli zu solch einer stationären Verstärkung des </a:t>
            </a:r>
            <a:r>
              <a:rPr lang="de-DE" baseline="0" dirty="0" err="1"/>
              <a:t>Jetstreams</a:t>
            </a:r>
            <a:r>
              <a:rPr lang="de-DE" baseline="0" dirty="0"/>
              <a:t> kam. Und es zeitgleich zur Trockenheit und Hitze im Western der USA, Überflutungen an deren Ostküste, der lagen Trockenperiode bei uns, und einer Hitzewelle in Japan kam. Dies veranschaulicht auch gut, die Gefahr dieser Ereignisse. Dadurch, dass der </a:t>
            </a:r>
            <a:r>
              <a:rPr lang="de-DE" baseline="0" dirty="0" err="1"/>
              <a:t>Jetstream</a:t>
            </a:r>
            <a:r>
              <a:rPr lang="de-DE" baseline="0" dirty="0"/>
              <a:t> ein die ganze nördliche Hemisphäre umfassendes Band ist, kann er gleichzeitig an verschiedenen Orten extreme Wetterlagen begünstigen.</a:t>
            </a:r>
            <a:endParaRPr lang="de-DE" dirty="0"/>
          </a:p>
          <a:p>
            <a:endParaRPr lang="de-DE" dirty="0"/>
          </a:p>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11</a:t>
            </a:fld>
            <a:endParaRPr lang="de-DE"/>
          </a:p>
        </p:txBody>
      </p:sp>
    </p:spTree>
    <p:extLst>
      <p:ext uri="{BB962C8B-B14F-4D97-AF65-F5344CB8AC3E}">
        <p14:creationId xmlns:p14="http://schemas.microsoft.com/office/powerpoint/2010/main" val="2480082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C49FB531-A37C-44EB-BDA4-C873C2E9BDDB}" type="slidenum">
              <a:rPr lang="de-DE" smtClean="0"/>
              <a:pPr>
                <a:defRPr/>
              </a:pPr>
              <a:t>12</a:t>
            </a:fld>
            <a:endParaRPr lang="de-DE"/>
          </a:p>
        </p:txBody>
      </p:sp>
    </p:spTree>
    <p:extLst>
      <p:ext uri="{BB962C8B-B14F-4D97-AF65-F5344CB8AC3E}">
        <p14:creationId xmlns:p14="http://schemas.microsoft.com/office/powerpoint/2010/main" val="213217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e-DE" dirty="0"/>
              <a:t>Pflanzen</a:t>
            </a:r>
            <a:r>
              <a:rPr lang="de-DE" baseline="0" dirty="0"/>
              <a:t>verfügbares Wasser in Durchwurzelbarer Bodenzone, simuliert durch SWIM und, wo möglich, durch DWD-Daten validiert.</a:t>
            </a:r>
            <a:endParaRPr lang="de-DE" dirty="0"/>
          </a:p>
        </p:txBody>
      </p:sp>
      <p:sp>
        <p:nvSpPr>
          <p:cNvPr id="4" name="Slide Number Placeholder 3"/>
          <p:cNvSpPr>
            <a:spLocks noGrp="1"/>
          </p:cNvSpPr>
          <p:nvPr>
            <p:ph type="sldNum" sz="quarter" idx="10"/>
          </p:nvPr>
        </p:nvSpPr>
        <p:spPr/>
        <p:txBody>
          <a:bodyPr/>
          <a:lstStyle/>
          <a:p>
            <a:pPr>
              <a:defRPr/>
            </a:pPr>
            <a:fld id="{658265E3-42D8-4FD6-BFF5-559EFD911E66}" type="slidenum">
              <a:rPr lang="de-DE" smtClean="0"/>
              <a:pPr>
                <a:defRPr/>
              </a:pPr>
              <a:t>15</a:t>
            </a:fld>
            <a:endParaRPr lang="de-DE"/>
          </a:p>
        </p:txBody>
      </p:sp>
    </p:spTree>
    <p:extLst>
      <p:ext uri="{BB962C8B-B14F-4D97-AF65-F5344CB8AC3E}">
        <p14:creationId xmlns:p14="http://schemas.microsoft.com/office/powerpoint/2010/main" val="2827793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20EC391-BA46-4AF5-8CF5-A9B1FC32E97C}" type="slidenum">
              <a:rPr lang="de-DE" altLang="en-US" smtClean="0">
                <a:latin typeface="Arial" pitchFamily="34" charset="0"/>
              </a:rPr>
              <a:pPr eaLnBrk="1" hangingPunct="1">
                <a:spcBef>
                  <a:spcPct val="0"/>
                </a:spcBef>
              </a:pPr>
              <a:t>21</a:t>
            </a:fld>
            <a:endParaRPr lang="de-DE" altLang="en-US">
              <a:latin typeface="Arial" pitchFamily="34" charset="0"/>
            </a:endParaRPr>
          </a:p>
        </p:txBody>
      </p:sp>
      <p:sp>
        <p:nvSpPr>
          <p:cNvPr id="92163" name="Rectangle 2"/>
          <p:cNvSpPr>
            <a:spLocks noGrp="1" noRot="1" noChangeAspect="1" noChangeArrowheads="1" noTextEdit="1"/>
          </p:cNvSpPr>
          <p:nvPr>
            <p:ph type="sldImg"/>
          </p:nvPr>
        </p:nvSpPr>
        <p:spPr>
          <a:xfrm>
            <a:off x="74613" y="738188"/>
            <a:ext cx="6569075" cy="3695700"/>
          </a:xfrm>
          <a:ln/>
        </p:spPr>
      </p:sp>
      <p:sp>
        <p:nvSpPr>
          <p:cNvPr id="92164" name="Rectangle 3"/>
          <p:cNvSpPr>
            <a:spLocks noGrp="1" noChangeArrowheads="1"/>
          </p:cNvSpPr>
          <p:nvPr>
            <p:ph type="body" idx="1"/>
          </p:nvPr>
        </p:nvSpPr>
        <p:spPr>
          <a:xfrm>
            <a:off x="895350" y="4681538"/>
            <a:ext cx="4927600" cy="4435475"/>
          </a:xfrm>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685800" y="1597824"/>
            <a:ext cx="7772400" cy="1102519"/>
          </a:xfrm>
        </p:spPr>
        <p:txBody>
          <a:bodyPr/>
          <a:lstStyle>
            <a:lvl1pPr>
              <a:defRPr/>
            </a:lvl1pPr>
          </a:lstStyle>
          <a:p>
            <a:pPr lvl="0"/>
            <a:r>
              <a:rPr lang="en-US" noProof="0"/>
              <a:t>Titelmasterformat durch Klicken bearbeiten</a:t>
            </a:r>
          </a:p>
        </p:txBody>
      </p:sp>
      <p:sp>
        <p:nvSpPr>
          <p:cNvPr id="41987"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A9CED53B-7EE0-446E-AAA8-0C6DB5E88343}" type="datetime1">
              <a:rPr lang="en-US"/>
              <a:pPr>
                <a:defRPr/>
              </a:pPr>
              <a:t>10/18/2023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273A47-FE40-4B5A-BE6A-169275DFD1BC}" type="slidenum">
              <a:rPr lang="en-US"/>
              <a:pPr>
                <a:defRPr/>
              </a:pPr>
              <a:t>‹#›</a:t>
            </a:fld>
            <a:endParaRPr lang="en-US"/>
          </a:p>
        </p:txBody>
      </p:sp>
    </p:spTree>
    <p:extLst>
      <p:ext uri="{BB962C8B-B14F-4D97-AF65-F5344CB8AC3E}">
        <p14:creationId xmlns:p14="http://schemas.microsoft.com/office/powerpoint/2010/main" val="3694872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4E37887-D6F3-4934-97FE-CFB89A033CED}" type="datetime1">
              <a:rPr lang="en-US"/>
              <a:pPr>
                <a:defRPr/>
              </a:pPr>
              <a:t>10/18/2023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E0F009-78C0-4EE1-81D4-D6A2AAEE22E3}" type="slidenum">
              <a:rPr lang="en-US"/>
              <a:pPr>
                <a:defRPr/>
              </a:pPr>
              <a:t>‹#›</a:t>
            </a:fld>
            <a:endParaRPr lang="en-US"/>
          </a:p>
        </p:txBody>
      </p:sp>
    </p:spTree>
    <p:extLst>
      <p:ext uri="{BB962C8B-B14F-4D97-AF65-F5344CB8AC3E}">
        <p14:creationId xmlns:p14="http://schemas.microsoft.com/office/powerpoint/2010/main" val="7436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BABF2AD-C89F-485B-A325-2D287F4703DE}" type="datetime1">
              <a:rPr lang="en-US"/>
              <a:pPr>
                <a:defRPr/>
              </a:pPr>
              <a:t>10/18/2023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EB30-073C-4A64-B4A9-A8D3462C2308}" type="slidenum">
              <a:rPr lang="en-US"/>
              <a:pPr>
                <a:defRPr/>
              </a:pPr>
              <a:t>‹#›</a:t>
            </a:fld>
            <a:endParaRPr lang="en-US"/>
          </a:p>
        </p:txBody>
      </p:sp>
    </p:spTree>
    <p:extLst>
      <p:ext uri="{BB962C8B-B14F-4D97-AF65-F5344CB8AC3E}">
        <p14:creationId xmlns:p14="http://schemas.microsoft.com/office/powerpoint/2010/main" val="273975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7886700" cy="2894082"/>
          </a:xfrm>
        </p:spPr>
        <p:txBody>
          <a:bodyPr>
            <a:noAutofit/>
          </a:bodyPr>
          <a:lstStyle>
            <a:lvl1pPr marL="0" indent="0">
              <a:lnSpc>
                <a:spcPct val="100000"/>
              </a:lnSpc>
              <a:spcBef>
                <a:spcPts val="0"/>
              </a:spcBef>
              <a:spcAft>
                <a:spcPts val="750"/>
              </a:spcAft>
              <a:buFont typeface="Arial" panose="020B0604020202020204" pitchFamily="34" charset="0"/>
              <a:buNone/>
              <a:defRPr sz="1800">
                <a:latin typeface="+mn-lt"/>
              </a:defRPr>
            </a:lvl1pPr>
            <a:lvl2pPr marL="342900" indent="0">
              <a:lnSpc>
                <a:spcPct val="100000"/>
              </a:lnSpc>
              <a:spcBef>
                <a:spcPts val="0"/>
              </a:spcBef>
              <a:spcAft>
                <a:spcPts val="450"/>
              </a:spcAft>
              <a:buFont typeface="Arial" panose="020B0604020202020204" pitchFamily="34" charset="0"/>
              <a:buNone/>
              <a:defRPr>
                <a:latin typeface="+mn-lt"/>
              </a:defRPr>
            </a:lvl2pPr>
            <a:lvl3pPr marL="685800" indent="0">
              <a:spcBef>
                <a:spcPts val="0"/>
              </a:spcBef>
              <a:spcAft>
                <a:spcPts val="450"/>
              </a:spcAft>
              <a:buFont typeface="Arial" panose="020B0604020202020204" pitchFamily="34" charset="0"/>
              <a:buNone/>
              <a:defRPr>
                <a:latin typeface="+mn-lt"/>
              </a:defRPr>
            </a:lvl3pPr>
            <a:lvl4pPr marL="1028700" indent="0">
              <a:spcBef>
                <a:spcPts val="0"/>
              </a:spcBef>
              <a:spcAft>
                <a:spcPts val="450"/>
              </a:spcAft>
              <a:buFont typeface="Arial" panose="020B0604020202020204" pitchFamily="34" charset="0"/>
              <a:buNone/>
              <a:defRPr>
                <a:latin typeface="+mn-lt"/>
              </a:defRPr>
            </a:lvl4pPr>
            <a:lvl5pPr marL="1371600" indent="0">
              <a:spcBef>
                <a:spcPts val="0"/>
              </a:spcBef>
              <a:spcAft>
                <a:spcPts val="450"/>
              </a:spcAft>
              <a:buFont typeface="Arial" panose="020B0604020202020204" pitchFamily="34" charset="0"/>
              <a:buNone/>
              <a:defRPr>
                <a:latin typeface="+mn-lt"/>
              </a:defRPr>
            </a:lvl5pPr>
          </a:lstStyle>
          <a:p>
            <a:pPr lvl="0"/>
            <a:r>
              <a:rPr lang="en-US" dirty="0"/>
              <a:t>Click to edit Master text styles</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269205" y="4677965"/>
            <a:ext cx="7246145" cy="244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grpSp>
        <p:nvGrpSpPr>
          <p:cNvPr id="12" name="Gruppieren 51"/>
          <p:cNvGrpSpPr>
            <a:grpSpLocks noChangeAspect="1"/>
          </p:cNvGrpSpPr>
          <p:nvPr userDrawn="1"/>
        </p:nvGrpSpPr>
        <p:grpSpPr>
          <a:xfrm>
            <a:off x="8443902" y="169850"/>
            <a:ext cx="529633" cy="378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253985" y="273844"/>
            <a:ext cx="7886700" cy="678656"/>
          </a:xfrm>
        </p:spPr>
        <p:txBody>
          <a:bodyPr>
            <a:normAutofit/>
          </a:bodyPr>
          <a:lstStyle>
            <a:lvl1pPr>
              <a:defRPr sz="24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3098703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Titel + Inhal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39552" y="633318"/>
            <a:ext cx="7886700" cy="521198"/>
          </a:xfrm>
        </p:spPr>
        <p:txBody>
          <a:bodyPr>
            <a:noAutofit/>
          </a:bodyPr>
          <a:lstStyle>
            <a:lvl1pPr>
              <a:defRPr sz="2400">
                <a:latin typeface="+mn-lt"/>
              </a:defRPr>
            </a:lvl1pPr>
          </a:lstStyle>
          <a:p>
            <a:pPr>
              <a:defRPr/>
            </a:pPr>
            <a:r>
              <a:rPr lang="de-DE" dirty="0"/>
              <a:t>Titelmasterformat durch Klicken bearbeiten</a:t>
            </a:r>
          </a:p>
        </p:txBody>
      </p:sp>
      <p:sp>
        <p:nvSpPr>
          <p:cNvPr id="7" name="Textplatzhalter 6"/>
          <p:cNvSpPr>
            <a:spLocks noGrp="1"/>
          </p:cNvSpPr>
          <p:nvPr>
            <p:ph type="body" sz="quarter" idx="13"/>
          </p:nvPr>
        </p:nvSpPr>
        <p:spPr bwMode="auto">
          <a:xfrm>
            <a:off x="628650" y="1491853"/>
            <a:ext cx="7886700" cy="3024188"/>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dirty="0"/>
              <a:t>Formatvorlagen des Textmasters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6" name="Foliennummernplatzhalter 14"/>
          <p:cNvSpPr>
            <a:spLocks noGrp="1"/>
          </p:cNvSpPr>
          <p:nvPr>
            <p:ph type="sldNum" sz="quarter" idx="16"/>
          </p:nvPr>
        </p:nvSpPr>
        <p:spPr bwMode="auto">
          <a:xfrm>
            <a:off x="7919680" y="4819086"/>
            <a:ext cx="778626" cy="257029"/>
          </a:xfrm>
        </p:spPr>
        <p:txBody>
          <a:bodyPr/>
          <a:lstStyle/>
          <a:p>
            <a:pPr>
              <a:defRPr/>
            </a:pPr>
            <a:r>
              <a:rPr lang="de-DE"/>
              <a:t>Seite </a:t>
            </a:r>
            <a:fld id="{959D87B1-1F1C-4319-8EA1-6710C33C6049}" type="slidenum">
              <a:rPr lang="de-DE"/>
              <a:t>‹#›</a:t>
            </a:fld>
            <a:endParaRPr lang="de-DE"/>
          </a:p>
        </p:txBody>
      </p:sp>
      <p:sp>
        <p:nvSpPr>
          <p:cNvPr id="3" name="TextBox 2">
            <a:extLst>
              <a:ext uri="{FF2B5EF4-FFF2-40B4-BE49-F238E27FC236}">
                <a16:creationId xmlns:a16="http://schemas.microsoft.com/office/drawing/2014/main" id="{54978BD8-7EC9-4150-953F-0471D0FA6D89}"/>
              </a:ext>
            </a:extLst>
          </p:cNvPr>
          <p:cNvSpPr txBox="1"/>
          <p:nvPr userDrawn="1"/>
        </p:nvSpPr>
        <p:spPr bwMode="auto">
          <a:xfrm>
            <a:off x="539553" y="4876006"/>
            <a:ext cx="1368152" cy="200055"/>
          </a:xfrm>
          <a:prstGeom prst="rect">
            <a:avLst/>
          </a:prstGeom>
          <a:solidFill>
            <a:schemeClr val="bg1"/>
          </a:solidFill>
        </p:spPr>
        <p:txBody>
          <a:bodyPr wrap="square" rtlCol="0">
            <a:spAutoFit/>
          </a:bodyPr>
          <a:lstStyle/>
          <a:p>
            <a:r>
              <a:rPr lang="de-DE" sz="700" dirty="0"/>
              <a:t>Fred Hattermann</a:t>
            </a:r>
            <a:endParaRPr lang="en-DE" sz="700" dirty="0"/>
          </a:p>
        </p:txBody>
      </p:sp>
    </p:spTree>
    <p:extLst>
      <p:ext uri="{BB962C8B-B14F-4D97-AF65-F5344CB8AC3E}">
        <p14:creationId xmlns:p14="http://schemas.microsoft.com/office/powerpoint/2010/main" val="2631469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lIns="91432" tIns="45716" rIns="91432" bIns="45716"/>
          <a:lstStyle>
            <a:lvl1pPr marL="0" indent="0" algn="ctr">
              <a:buNone/>
              <a:defRPr/>
            </a:lvl1pPr>
            <a:lvl2pPr marL="457154" indent="0" algn="ctr">
              <a:buNone/>
              <a:defRPr/>
            </a:lvl2pPr>
            <a:lvl3pPr marL="914310" indent="0" algn="ctr">
              <a:buNone/>
              <a:defRPr/>
            </a:lvl3pPr>
            <a:lvl4pPr marL="1371464" indent="0" algn="ctr">
              <a:buNone/>
              <a:defRPr/>
            </a:lvl4pPr>
            <a:lvl5pPr marL="1828619" indent="0" algn="ctr">
              <a:buNone/>
              <a:defRPr/>
            </a:lvl5pPr>
            <a:lvl6pPr marL="2285772" indent="0" algn="ctr">
              <a:buNone/>
              <a:defRPr/>
            </a:lvl6pPr>
            <a:lvl7pPr marL="2742926" indent="0" algn="ctr">
              <a:buNone/>
              <a:defRPr/>
            </a:lvl7pPr>
            <a:lvl8pPr marL="3200080" indent="0" algn="ctr">
              <a:buNone/>
              <a:defRPr/>
            </a:lvl8pPr>
            <a:lvl9pPr marL="3657235" indent="0" algn="ctr">
              <a:buNone/>
              <a:defRPr/>
            </a:lvl9pPr>
          </a:lstStyle>
          <a:p>
            <a:r>
              <a:rPr lang="en-US"/>
              <a:t>Click to edit Master subtitle style</a:t>
            </a:r>
          </a:p>
        </p:txBody>
      </p:sp>
      <p:sp>
        <p:nvSpPr>
          <p:cNvPr id="4" name="Rectangle 11"/>
          <p:cNvSpPr>
            <a:spLocks noGrp="1" noChangeArrowheads="1"/>
          </p:cNvSpPr>
          <p:nvPr>
            <p:ph type="sldNum" sz="quarter" idx="10"/>
          </p:nvPr>
        </p:nvSpPr>
        <p:spPr>
          <a:ln/>
        </p:spPr>
        <p:txBody>
          <a:bodyPr/>
          <a:lstStyle>
            <a:lvl1pPr>
              <a:defRPr/>
            </a:lvl1pPr>
          </a:lstStyle>
          <a:p>
            <a:pPr>
              <a:defRPr/>
            </a:pPr>
            <a:fld id="{0F97E66C-6E1D-4E5B-BAB0-50BA53181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76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5BBEFF1E-0135-4646-89A6-E555B06421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808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lIns="91432" tIns="45716" rIns="91432" bIns="45716"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FD19CDB7-8967-47D1-A6C0-FDE76B4FBC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80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a:ln/>
        </p:spPr>
        <p:txBody>
          <a:bodyPr/>
          <a:lstStyle>
            <a:lvl1pPr>
              <a:defRPr/>
            </a:lvl1pPr>
          </a:lstStyle>
          <a:p>
            <a:pPr>
              <a:defRPr/>
            </a:pPr>
            <a:fld id="{4E21241E-AD3E-4BC6-AEAC-0C6E9412E8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211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a:ln/>
        </p:spPr>
        <p:txBody>
          <a:bodyPr/>
          <a:lstStyle>
            <a:lvl1pPr>
              <a:defRPr/>
            </a:lvl1pPr>
          </a:lstStyle>
          <a:p>
            <a:pPr>
              <a:defRPr/>
            </a:pPr>
            <a:fld id="{8D3D47C6-CB25-4DFB-861E-3E4713565E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56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defRPr/>
            </a:pPr>
            <a:fld id="{EB725416-CC29-4935-9EB9-E387DF413E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60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A64DEF8-EAE4-4470-B273-EF1A0E459C57}" type="datetime1">
              <a:rPr lang="en-US"/>
              <a:pPr>
                <a:defRPr/>
              </a:pPr>
              <a:t>10/18/2023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48FFF-F8AF-43BA-9F16-6801145B6078}" type="slidenum">
              <a:rPr lang="en-US"/>
              <a:pPr>
                <a:defRPr/>
              </a:pPr>
              <a:t>‹#›</a:t>
            </a:fld>
            <a:endParaRPr lang="en-US"/>
          </a:p>
        </p:txBody>
      </p:sp>
    </p:spTree>
    <p:extLst>
      <p:ext uri="{BB962C8B-B14F-4D97-AF65-F5344CB8AC3E}">
        <p14:creationId xmlns:p14="http://schemas.microsoft.com/office/powerpoint/2010/main" val="3332852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9321BA05-5911-4398-9CDC-E5A894205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842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C0170474-9188-44CE-8304-5E93E52C1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374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lIns="91432" tIns="45716" rIns="91432" bIns="45716"/>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45FB83BA-E7EA-4756-92C7-CDF94F4E0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000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224054F-7BE1-41C8-83DB-3DA1C5B606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627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F820729-BD55-44C8-A31D-373CFA306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079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1"/>
            <a:ext cx="8229600" cy="259556"/>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a:prstGeom prst="rect">
            <a:avLst/>
          </a:prstGeom>
        </p:spPr>
        <p:txBody>
          <a:bodyPr lIns="91432" tIns="45716" rIns="91432" bIns="45716"/>
          <a:lstStyle/>
          <a:p>
            <a:pPr lvl="0"/>
            <a:endParaRPr lang="en-US" noProof="0"/>
          </a:p>
        </p:txBody>
      </p:sp>
      <p:sp>
        <p:nvSpPr>
          <p:cNvPr id="4" name="Rectangle 11"/>
          <p:cNvSpPr>
            <a:spLocks noGrp="1" noChangeArrowheads="1"/>
          </p:cNvSpPr>
          <p:nvPr>
            <p:ph type="sldNum" sz="quarter" idx="10"/>
          </p:nvPr>
        </p:nvSpPr>
        <p:spPr>
          <a:ln/>
        </p:spPr>
        <p:txBody>
          <a:bodyPr/>
          <a:lstStyle>
            <a:lvl1pPr>
              <a:defRPr/>
            </a:lvl1pPr>
          </a:lstStyle>
          <a:p>
            <a:pPr>
              <a:defRPr/>
            </a:pPr>
            <a:fld id="{2ECE78CE-0991-4AFC-BC8C-FF68BB4D71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774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1" descr="B_dt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28650"/>
            <a:ext cx="4343400" cy="87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p:cNvSpPr>
            <a:spLocks noGrp="1" noChangeArrowheads="1"/>
          </p:cNvSpPr>
          <p:nvPr>
            <p:ph type="ctrTitle"/>
          </p:nvPr>
        </p:nvSpPr>
        <p:spPr>
          <a:xfrm>
            <a:off x="1409715" y="1930401"/>
            <a:ext cx="6315353" cy="812736"/>
          </a:xfrm>
        </p:spPr>
        <p:txBody>
          <a:bodyPr>
            <a:noAutofit/>
          </a:bodyPr>
          <a:lstStyle>
            <a:lvl1pPr algn="ctr">
              <a:defRPr sz="3000" b="1">
                <a:solidFill>
                  <a:srgbClr val="E6803A"/>
                </a:solidFill>
                <a:latin typeface="+mn-lt"/>
              </a:defRPr>
            </a:lvl1pPr>
          </a:lstStyle>
          <a:p>
            <a:pPr lvl="0"/>
            <a:r>
              <a:rPr lang="en-US" dirty="0"/>
              <a:t>Click to edit Master title style</a:t>
            </a:r>
            <a:endParaRPr lang="en-US" noProof="0" dirty="0"/>
          </a:p>
        </p:txBody>
      </p:sp>
      <p:sp>
        <p:nvSpPr>
          <p:cNvPr id="9" name="Rectangle 13"/>
          <p:cNvSpPr>
            <a:spLocks noGrp="1" noChangeArrowheads="1"/>
          </p:cNvSpPr>
          <p:nvPr>
            <p:ph type="subTitle" idx="1" hasCustomPrompt="1"/>
          </p:nvPr>
        </p:nvSpPr>
        <p:spPr>
          <a:xfrm>
            <a:off x="1409715" y="3210845"/>
            <a:ext cx="6315353" cy="776955"/>
          </a:xfrm>
        </p:spPr>
        <p:txBody>
          <a:bodyPr>
            <a:noAutofit/>
          </a:bodyPr>
          <a:lstStyle>
            <a:lvl1pPr marL="0" indent="0" algn="ctr">
              <a:buFont typeface="Arial" panose="020B0604020202020204" pitchFamily="34" charset="0"/>
              <a:buNone/>
              <a:defRPr sz="1800" b="0">
                <a:latin typeface="+mn-lt"/>
              </a:defRPr>
            </a:lvl1pPr>
          </a:lstStyle>
          <a:p>
            <a:pPr lvl="0"/>
            <a:r>
              <a:rPr lang="en-US" noProof="0" dirty="0"/>
              <a:t>Name</a:t>
            </a:r>
          </a:p>
          <a:p>
            <a:pPr lvl="0"/>
            <a:r>
              <a:rPr lang="en-US" noProof="0" dirty="0"/>
              <a:t>Meeting, Date</a:t>
            </a:r>
          </a:p>
        </p:txBody>
      </p:sp>
      <p:sp>
        <p:nvSpPr>
          <p:cNvPr id="10" name="Line 8"/>
          <p:cNvSpPr>
            <a:spLocks noChangeShapeType="1"/>
          </p:cNvSpPr>
          <p:nvPr userDrawn="1"/>
        </p:nvSpPr>
        <p:spPr bwMode="auto">
          <a:xfrm>
            <a:off x="162000" y="4320000"/>
            <a:ext cx="8721000" cy="0"/>
          </a:xfrm>
          <a:prstGeom prst="line">
            <a:avLst/>
          </a:prstGeom>
          <a:noFill/>
          <a:ln w="28575">
            <a:solidFill>
              <a:srgbClr val="80808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de-DE" sz="1800">
              <a:solidFill>
                <a:srgbClr val="000000"/>
              </a:solidFill>
              <a:latin typeface="Arial"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000" y="4376700"/>
            <a:ext cx="1096028" cy="753300"/>
          </a:xfrm>
          <a:prstGeom prst="rect">
            <a:avLst/>
          </a:prstGeom>
        </p:spPr>
      </p:pic>
      <p:sp>
        <p:nvSpPr>
          <p:cNvPr id="12" name="Footer Placeholder 4"/>
          <p:cNvSpPr>
            <a:spLocks noGrp="1"/>
          </p:cNvSpPr>
          <p:nvPr>
            <p:ph type="ftr" sz="quarter" idx="11"/>
          </p:nvPr>
        </p:nvSpPr>
        <p:spPr>
          <a:xfrm>
            <a:off x="3028950" y="4767263"/>
            <a:ext cx="3086100" cy="273844"/>
          </a:xfrm>
        </p:spPr>
        <p:txBody>
          <a:bodyPr/>
          <a:lstStyle/>
          <a:p>
            <a:endParaRPr lang="de-DE" dirty="0"/>
          </a:p>
        </p:txBody>
      </p:sp>
      <p:sp>
        <p:nvSpPr>
          <p:cNvPr id="13" name="Slide Number Placeholder 5"/>
          <p:cNvSpPr>
            <a:spLocks noGrp="1"/>
          </p:cNvSpPr>
          <p:nvPr>
            <p:ph type="sldNum" sz="quarter" idx="12"/>
          </p:nvPr>
        </p:nvSpPr>
        <p:spPr>
          <a:xfrm>
            <a:off x="6457950" y="4767263"/>
            <a:ext cx="2057400" cy="273844"/>
          </a:xfrm>
        </p:spPr>
        <p:txBody>
          <a:bodyPr/>
          <a:lstStyle/>
          <a:p>
            <a:fld id="{1B44015D-9407-488E-8AD7-722ADB5AEF29}" type="slidenum">
              <a:rPr lang="de-DE" smtClean="0"/>
              <a:t>‹#›</a:t>
            </a:fld>
            <a:endParaRPr lang="de-DE"/>
          </a:p>
        </p:txBody>
      </p:sp>
      <p:grpSp>
        <p:nvGrpSpPr>
          <p:cNvPr id="14" name="Gruppieren 51"/>
          <p:cNvGrpSpPr>
            <a:grpSpLocks noChangeAspect="1"/>
          </p:cNvGrpSpPr>
          <p:nvPr userDrawn="1"/>
        </p:nvGrpSpPr>
        <p:grpSpPr>
          <a:xfrm>
            <a:off x="8083975" y="4564350"/>
            <a:ext cx="529633" cy="378000"/>
            <a:chOff x="7215188" y="176213"/>
            <a:chExt cx="1552575" cy="1108075"/>
          </a:xfrm>
        </p:grpSpPr>
        <p:sp>
          <p:nvSpPr>
            <p:cNvPr id="18"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9"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20"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Tree>
    <p:extLst>
      <p:ext uri="{BB962C8B-B14F-4D97-AF65-F5344CB8AC3E}">
        <p14:creationId xmlns:p14="http://schemas.microsoft.com/office/powerpoint/2010/main" val="1697111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7886700" cy="2894082"/>
          </a:xfrm>
        </p:spPr>
        <p:txBody>
          <a:bodyPr>
            <a:noAutofit/>
          </a:bodyPr>
          <a:lstStyle>
            <a:lvl1pPr marL="0" indent="0">
              <a:lnSpc>
                <a:spcPct val="100000"/>
              </a:lnSpc>
              <a:spcBef>
                <a:spcPts val="0"/>
              </a:spcBef>
              <a:spcAft>
                <a:spcPts val="750"/>
              </a:spcAft>
              <a:buFont typeface="Arial" panose="020B0604020202020204" pitchFamily="34" charset="0"/>
              <a:buNone/>
              <a:defRPr sz="1800">
                <a:latin typeface="+mn-lt"/>
              </a:defRPr>
            </a:lvl1pPr>
            <a:lvl2pPr marL="342900" indent="0">
              <a:lnSpc>
                <a:spcPct val="100000"/>
              </a:lnSpc>
              <a:spcBef>
                <a:spcPts val="0"/>
              </a:spcBef>
              <a:spcAft>
                <a:spcPts val="450"/>
              </a:spcAft>
              <a:buFont typeface="Arial" panose="020B0604020202020204" pitchFamily="34" charset="0"/>
              <a:buNone/>
              <a:defRPr>
                <a:latin typeface="+mn-lt"/>
              </a:defRPr>
            </a:lvl2pPr>
            <a:lvl3pPr marL="685800" indent="0">
              <a:spcBef>
                <a:spcPts val="0"/>
              </a:spcBef>
              <a:spcAft>
                <a:spcPts val="450"/>
              </a:spcAft>
              <a:buFont typeface="Arial" panose="020B0604020202020204" pitchFamily="34" charset="0"/>
              <a:buNone/>
              <a:defRPr>
                <a:latin typeface="+mn-lt"/>
              </a:defRPr>
            </a:lvl3pPr>
            <a:lvl4pPr marL="1028700" indent="0">
              <a:spcBef>
                <a:spcPts val="0"/>
              </a:spcBef>
              <a:spcAft>
                <a:spcPts val="450"/>
              </a:spcAft>
              <a:buFont typeface="Arial" panose="020B0604020202020204" pitchFamily="34" charset="0"/>
              <a:buNone/>
              <a:defRPr>
                <a:latin typeface="+mn-lt"/>
              </a:defRPr>
            </a:lvl4pPr>
            <a:lvl5pPr marL="1371600" indent="0">
              <a:spcBef>
                <a:spcPts val="0"/>
              </a:spcBef>
              <a:spcAft>
                <a:spcPts val="450"/>
              </a:spcAft>
              <a:buFont typeface="Arial" panose="020B0604020202020204" pitchFamily="34" charset="0"/>
              <a:buNone/>
              <a:defRPr>
                <a:latin typeface="+mn-lt"/>
              </a:defRPr>
            </a:lvl5pPr>
          </a:lstStyle>
          <a:p>
            <a:pPr lvl="0"/>
            <a:r>
              <a:rPr lang="en-US" dirty="0"/>
              <a:t>Click to edit Master text styles</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269205" y="4677965"/>
            <a:ext cx="7246145" cy="244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grpSp>
        <p:nvGrpSpPr>
          <p:cNvPr id="12" name="Gruppieren 51"/>
          <p:cNvGrpSpPr>
            <a:grpSpLocks noChangeAspect="1"/>
          </p:cNvGrpSpPr>
          <p:nvPr userDrawn="1"/>
        </p:nvGrpSpPr>
        <p:grpSpPr>
          <a:xfrm>
            <a:off x="8443902" y="169850"/>
            <a:ext cx="529633" cy="378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253985" y="273844"/>
            <a:ext cx="7886700" cy="678656"/>
          </a:xfrm>
        </p:spPr>
        <p:txBody>
          <a:bodyPr>
            <a:normAutofit/>
          </a:bodyPr>
          <a:lstStyle>
            <a:lvl1pPr>
              <a:defRPr sz="24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1418931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253985" y="273844"/>
            <a:ext cx="7886700" cy="678656"/>
          </a:xfrm>
        </p:spPr>
        <p:txBody>
          <a:bodyPr>
            <a:normAutofit/>
          </a:bodyPr>
          <a:lstStyle>
            <a:lvl1pPr>
              <a:defRPr sz="2400" b="1">
                <a:solidFill>
                  <a:srgbClr val="E6803A"/>
                </a:solidFill>
                <a:latin typeface="+mn-lt"/>
              </a:defRPr>
            </a:lvl1pPr>
          </a:lstStyle>
          <a:p>
            <a:r>
              <a:rPr lang="en-US" dirty="0"/>
              <a:t>Click to edit Master title style</a:t>
            </a:r>
            <a:endParaRPr lang="de-DE" dirty="0"/>
          </a:p>
        </p:txBody>
      </p:sp>
      <p:sp>
        <p:nvSpPr>
          <p:cNvPr id="3" name="Content Placeholder 2"/>
          <p:cNvSpPr>
            <a:spLocks noGrp="1"/>
          </p:cNvSpPr>
          <p:nvPr>
            <p:ph idx="1"/>
          </p:nvPr>
        </p:nvSpPr>
        <p:spPr>
          <a:xfrm>
            <a:off x="628650" y="1369219"/>
            <a:ext cx="7886700" cy="2894082"/>
          </a:xfrm>
        </p:spPr>
        <p:txBody>
          <a:bodyPr>
            <a:noAutofit/>
          </a:bodyPr>
          <a:lstStyle>
            <a:lvl1pPr marL="171450" indent="-171450">
              <a:lnSpc>
                <a:spcPct val="100000"/>
              </a:lnSpc>
              <a:spcBef>
                <a:spcPts val="0"/>
              </a:spcBef>
              <a:spcAft>
                <a:spcPts val="750"/>
              </a:spcAft>
              <a:buFont typeface="Arial" panose="020B0604020202020204" pitchFamily="34" charset="0"/>
              <a:buChar char="•"/>
              <a:defRPr>
                <a:latin typeface="+mn-lt"/>
              </a:defRPr>
            </a:lvl1pPr>
            <a:lvl2pPr marL="514350" indent="-171450">
              <a:lnSpc>
                <a:spcPct val="100000"/>
              </a:lnSpc>
              <a:spcBef>
                <a:spcPts val="0"/>
              </a:spcBef>
              <a:spcAft>
                <a:spcPts val="450"/>
              </a:spcAft>
              <a:buFont typeface="Arial" panose="020B0604020202020204" pitchFamily="34" charset="0"/>
              <a:buChar char="•"/>
              <a:defRPr>
                <a:latin typeface="+mn-lt"/>
              </a:defRPr>
            </a:lvl2pPr>
            <a:lvl3pPr marL="857250" indent="-171450">
              <a:spcBef>
                <a:spcPts val="0"/>
              </a:spcBef>
              <a:spcAft>
                <a:spcPts val="450"/>
              </a:spcAft>
              <a:buFont typeface="Arial" panose="020B0604020202020204" pitchFamily="34" charset="0"/>
              <a:buChar char="•"/>
              <a:defRPr>
                <a:latin typeface="+mn-lt"/>
              </a:defRPr>
            </a:lvl3pPr>
            <a:lvl4pPr marL="1200150" indent="-171450">
              <a:spcBef>
                <a:spcPts val="0"/>
              </a:spcBef>
              <a:spcAft>
                <a:spcPts val="450"/>
              </a:spcAft>
              <a:buFont typeface="Arial" panose="020B0604020202020204" pitchFamily="34" charset="0"/>
              <a:buChar char="•"/>
              <a:defRPr>
                <a:latin typeface="+mn-lt"/>
              </a:defRPr>
            </a:lvl4pPr>
            <a:lvl5pPr marL="1543050" indent="-171450">
              <a:spcBef>
                <a:spcPts val="0"/>
              </a:spcBef>
              <a:spcAft>
                <a:spcPts val="450"/>
              </a:spcAft>
              <a:buFont typeface="Arial" panose="020B0604020202020204" pitchFamily="34" charset="0"/>
              <a:buChar cha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269205" y="4677965"/>
            <a:ext cx="7246145" cy="244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grpSp>
        <p:nvGrpSpPr>
          <p:cNvPr id="12" name="Gruppieren 51"/>
          <p:cNvGrpSpPr>
            <a:grpSpLocks noChangeAspect="1"/>
          </p:cNvGrpSpPr>
          <p:nvPr userDrawn="1"/>
        </p:nvGrpSpPr>
        <p:grpSpPr>
          <a:xfrm>
            <a:off x="8443902" y="169850"/>
            <a:ext cx="529633" cy="378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Tree>
    <p:extLst>
      <p:ext uri="{BB962C8B-B14F-4D97-AF65-F5344CB8AC3E}">
        <p14:creationId xmlns:p14="http://schemas.microsoft.com/office/powerpoint/2010/main" val="3458097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Numberin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7886700" cy="2894082"/>
          </a:xfrm>
        </p:spPr>
        <p:txBody>
          <a:bodyPr/>
          <a:lstStyle>
            <a:lvl1pPr marL="385763" indent="-385763">
              <a:spcBef>
                <a:spcPts val="0"/>
              </a:spcBef>
              <a:spcAft>
                <a:spcPts val="450"/>
              </a:spcAft>
              <a:buFont typeface="+mj-lt"/>
              <a:buAutoNum type="arabicParenBoth"/>
              <a:defRPr/>
            </a:lvl1pPr>
            <a:lvl2pPr marL="685800" indent="-342900">
              <a:spcBef>
                <a:spcPts val="0"/>
              </a:spcBef>
              <a:spcAft>
                <a:spcPts val="450"/>
              </a:spcAft>
              <a:buFont typeface="Arial" panose="020B0604020202020204" pitchFamily="34" charset="0"/>
              <a:buChar char="•"/>
              <a:defRPr/>
            </a:lvl2pPr>
            <a:lvl3pPr marL="942975" indent="-257175">
              <a:spcBef>
                <a:spcPts val="0"/>
              </a:spcBef>
              <a:spcAft>
                <a:spcPts val="450"/>
              </a:spcAft>
              <a:buFont typeface="Arial" panose="020B0604020202020204" pitchFamily="34" charset="0"/>
              <a:buChar char="•"/>
              <a:defRPr/>
            </a:lvl3pPr>
            <a:lvl4pPr marL="1028700" indent="0">
              <a:spcBef>
                <a:spcPts val="0"/>
              </a:spcBef>
              <a:spcAft>
                <a:spcPts val="450"/>
              </a:spcAft>
              <a:buFont typeface="+mj-lt"/>
              <a:buNone/>
              <a:defRPr/>
            </a:lvl4pPr>
            <a:lvl5pPr marL="1371600" indent="0">
              <a:spcBef>
                <a:spcPts val="0"/>
              </a:spcBef>
              <a:spcAft>
                <a:spcPts val="450"/>
              </a:spcAft>
              <a:buFont typeface="+mj-lt"/>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a:p>
        </p:txBody>
      </p:sp>
      <p:pic>
        <p:nvPicPr>
          <p:cNvPr id="11"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6"/>
          <p:cNvSpPr>
            <a:spLocks noChangeShapeType="1"/>
          </p:cNvSpPr>
          <p:nvPr userDrawn="1"/>
        </p:nvSpPr>
        <p:spPr bwMode="auto">
          <a:xfrm flipV="1">
            <a:off x="1285876" y="4680407"/>
            <a:ext cx="7229475"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grpSp>
        <p:nvGrpSpPr>
          <p:cNvPr id="9" name="Gruppieren 51"/>
          <p:cNvGrpSpPr>
            <a:grpSpLocks noChangeAspect="1"/>
          </p:cNvGrpSpPr>
          <p:nvPr userDrawn="1"/>
        </p:nvGrpSpPr>
        <p:grpSpPr>
          <a:xfrm>
            <a:off x="8443902" y="169850"/>
            <a:ext cx="529633" cy="378000"/>
            <a:chOff x="7215188" y="176213"/>
            <a:chExt cx="1552575" cy="1108075"/>
          </a:xfrm>
        </p:grpSpPr>
        <p:sp>
          <p:nvSpPr>
            <p:cNvPr id="10"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3"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4"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253985" y="273844"/>
            <a:ext cx="7886700" cy="678656"/>
          </a:xfrm>
        </p:spPr>
        <p:txBody>
          <a:bodyPr>
            <a:normAutofit/>
          </a:bodyPr>
          <a:lstStyle>
            <a:lvl1pPr>
              <a:defRPr sz="24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2590574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5BCC044-D9CB-4E92-BEC5-B00945A072DD}" type="datetime1">
              <a:rPr lang="en-US"/>
              <a:pPr>
                <a:defRPr/>
              </a:pPr>
              <a:t>10/18/2023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475EEE-722A-43A7-B95B-39D407BBD76D}" type="slidenum">
              <a:rPr lang="en-US"/>
              <a:pPr>
                <a:defRPr/>
              </a:pPr>
              <a:t>‹#›</a:t>
            </a:fld>
            <a:endParaRPr lang="en-US"/>
          </a:p>
        </p:txBody>
      </p:sp>
    </p:spTree>
    <p:extLst>
      <p:ext uri="{BB962C8B-B14F-4D97-AF65-F5344CB8AC3E}">
        <p14:creationId xmlns:p14="http://schemas.microsoft.com/office/powerpoint/2010/main" val="2098723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C51D2C4-8BCE-40DA-9704-DEAB61600C1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63421"/>
            <a:ext cx="9144000" cy="4565730"/>
          </a:xfrm>
          <a:prstGeom prst="rect">
            <a:avLst/>
          </a:prstGeom>
        </p:spPr>
      </p:pic>
      <p:sp>
        <p:nvSpPr>
          <p:cNvPr id="24" name="Rectangle 23">
            <a:extLst>
              <a:ext uri="{FF2B5EF4-FFF2-40B4-BE49-F238E27FC236}">
                <a16:creationId xmlns:a16="http://schemas.microsoft.com/office/drawing/2014/main" id="{F21BEDFF-58DD-41B5-8B8B-39D3DB00D0D1}"/>
              </a:ext>
            </a:extLst>
          </p:cNvPr>
          <p:cNvSpPr/>
          <p:nvPr userDrawn="1"/>
        </p:nvSpPr>
        <p:spPr>
          <a:xfrm rot="10800000">
            <a:off x="-2" y="72778"/>
            <a:ext cx="9144001" cy="4556372"/>
          </a:xfrm>
          <a:prstGeom prst="rect">
            <a:avLst/>
          </a:prstGeom>
          <a:gradFill flip="none" rotWithShape="1">
            <a:gsLst>
              <a:gs pos="17000">
                <a:schemeClr val="bg1">
                  <a:alpha val="15000"/>
                </a:schemeClr>
              </a:gs>
              <a:gs pos="68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11"/>
          <p:cNvSpPr>
            <a:spLocks noGrp="1"/>
          </p:cNvSpPr>
          <p:nvPr>
            <p:ph type="body" sz="quarter" idx="10" hasCustomPrompt="1"/>
          </p:nvPr>
        </p:nvSpPr>
        <p:spPr>
          <a:xfrm>
            <a:off x="521494" y="811549"/>
            <a:ext cx="5848901" cy="1450326"/>
          </a:xfrm>
          <a:prstGeom prst="rect">
            <a:avLst/>
          </a:prstGeom>
        </p:spPr>
        <p:txBody>
          <a:bodyPr anchor="b" anchorCtr="0">
            <a:normAutofit/>
          </a:bodyPr>
          <a:lstStyle>
            <a:lvl1pPr marL="0" indent="0">
              <a:buFontTx/>
              <a:buNone/>
              <a:defRPr sz="3000" b="0" i="0">
                <a:solidFill>
                  <a:schemeClr val="accent1"/>
                </a:solidFill>
                <a:latin typeface="Raleway"/>
                <a:ea typeface="Raleway"/>
                <a:cs typeface="Raleway"/>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PRESENTATION TITLE</a:t>
            </a:r>
          </a:p>
        </p:txBody>
      </p:sp>
      <p:sp>
        <p:nvSpPr>
          <p:cNvPr id="19" name="Text Placeholder 11"/>
          <p:cNvSpPr>
            <a:spLocks noGrp="1"/>
          </p:cNvSpPr>
          <p:nvPr>
            <p:ph type="body" sz="quarter" idx="11" hasCustomPrompt="1"/>
          </p:nvPr>
        </p:nvSpPr>
        <p:spPr>
          <a:xfrm>
            <a:off x="521494" y="2826160"/>
            <a:ext cx="5848901" cy="285953"/>
          </a:xfrm>
          <a:prstGeom prst="rect">
            <a:avLst/>
          </a:prstGeom>
        </p:spPr>
        <p:txBody>
          <a:bodyPr anchor="t" anchorCtr="0">
            <a:normAutofit/>
          </a:bodyPr>
          <a:lstStyle>
            <a:lvl1pPr marL="0" indent="0">
              <a:buFontTx/>
              <a:buNone/>
              <a:defRPr sz="1500" b="0" i="0" baseline="0">
                <a:solidFill>
                  <a:schemeClr val="accent4"/>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a:t>Name of speaker </a:t>
            </a:r>
            <a:endParaRPr lang="en-US" dirty="0"/>
          </a:p>
        </p:txBody>
      </p:sp>
      <p:sp>
        <p:nvSpPr>
          <p:cNvPr id="6" name="Rectangle 5"/>
          <p:cNvSpPr/>
          <p:nvPr userDrawn="1"/>
        </p:nvSpPr>
        <p:spPr>
          <a:xfrm>
            <a:off x="0" y="0"/>
            <a:ext cx="9144000" cy="7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3"/>
          <a:stretch>
            <a:fillRect/>
          </a:stretch>
        </p:blipFill>
        <p:spPr>
          <a:xfrm>
            <a:off x="521493" y="389256"/>
            <a:ext cx="2352904" cy="423523"/>
          </a:xfrm>
          <a:prstGeom prst="rect">
            <a:avLst/>
          </a:prstGeom>
        </p:spPr>
      </p:pic>
      <p:sp>
        <p:nvSpPr>
          <p:cNvPr id="9" name="Text Placeholder 11">
            <a:extLst>
              <a:ext uri="{FF2B5EF4-FFF2-40B4-BE49-F238E27FC236}">
                <a16:creationId xmlns:a16="http://schemas.microsoft.com/office/drawing/2014/main" id="{130947C5-C5DD-486C-B530-7F12A117311A}"/>
              </a:ext>
            </a:extLst>
          </p:cNvPr>
          <p:cNvSpPr>
            <a:spLocks noGrp="1"/>
          </p:cNvSpPr>
          <p:nvPr>
            <p:ph type="body" sz="quarter" idx="13" hasCustomPrompt="1"/>
          </p:nvPr>
        </p:nvSpPr>
        <p:spPr>
          <a:xfrm>
            <a:off x="521494" y="3070522"/>
            <a:ext cx="5848901" cy="315911"/>
          </a:xfrm>
          <a:prstGeom prst="rect">
            <a:avLst/>
          </a:prstGeom>
        </p:spPr>
        <p:txBody>
          <a:bodyPr anchor="t" anchorCtr="0">
            <a:normAutofit/>
          </a:bodyPr>
          <a:lstStyle>
            <a:lvl1pPr marL="0" indent="0">
              <a:buFontTx/>
              <a:buNone/>
              <a:defRPr sz="1500" b="0" i="0" baseline="0">
                <a:solidFill>
                  <a:schemeClr val="accent4"/>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Date of presentation</a:t>
            </a:r>
          </a:p>
        </p:txBody>
      </p:sp>
      <p:sp>
        <p:nvSpPr>
          <p:cNvPr id="10" name="Text Placeholder 11">
            <a:extLst>
              <a:ext uri="{FF2B5EF4-FFF2-40B4-BE49-F238E27FC236}">
                <a16:creationId xmlns:a16="http://schemas.microsoft.com/office/drawing/2014/main" id="{C14044D3-89CF-4734-80A9-544C8235E577}"/>
              </a:ext>
            </a:extLst>
          </p:cNvPr>
          <p:cNvSpPr>
            <a:spLocks noGrp="1"/>
          </p:cNvSpPr>
          <p:nvPr>
            <p:ph type="body" sz="quarter" idx="14" hasCustomPrompt="1"/>
          </p:nvPr>
        </p:nvSpPr>
        <p:spPr>
          <a:xfrm>
            <a:off x="2432274" y="3425618"/>
            <a:ext cx="6459478" cy="837339"/>
          </a:xfrm>
          <a:prstGeom prst="rect">
            <a:avLst/>
          </a:prstGeom>
        </p:spPr>
        <p:txBody>
          <a:bodyPr anchor="b" anchorCtr="0">
            <a:normAutofit/>
          </a:bodyPr>
          <a:lstStyle>
            <a:lvl1pPr marL="0" indent="0">
              <a:buFontTx/>
              <a:buNone/>
              <a:defRPr sz="1500" b="0" i="0" baseline="0">
                <a:solidFill>
                  <a:schemeClr val="tx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Partner name</a:t>
            </a:r>
          </a:p>
        </p:txBody>
      </p:sp>
      <p:sp>
        <p:nvSpPr>
          <p:cNvPr id="5" name="Picture Placeholder 4">
            <a:extLst>
              <a:ext uri="{FF2B5EF4-FFF2-40B4-BE49-F238E27FC236}">
                <a16:creationId xmlns:a16="http://schemas.microsoft.com/office/drawing/2014/main" id="{C1D5A73F-1817-44FF-94E9-CC2165826A33}"/>
              </a:ext>
            </a:extLst>
          </p:cNvPr>
          <p:cNvSpPr>
            <a:spLocks noGrp="1"/>
          </p:cNvSpPr>
          <p:nvPr>
            <p:ph type="pic" sz="quarter" idx="15" hasCustomPrompt="1"/>
          </p:nvPr>
        </p:nvSpPr>
        <p:spPr>
          <a:xfrm>
            <a:off x="521494" y="3425618"/>
            <a:ext cx="1781849" cy="837339"/>
          </a:xfrm>
          <a:prstGeom prst="rect">
            <a:avLst/>
          </a:prstGeom>
        </p:spPr>
        <p:txBody>
          <a:bodyPr anchor="b"/>
          <a:lstStyle>
            <a:lvl1pPr marL="0" indent="0">
              <a:buNone/>
              <a:defRPr sz="1500">
                <a:solidFill>
                  <a:schemeClr val="tx1"/>
                </a:solidFill>
              </a:defRPr>
            </a:lvl1pPr>
          </a:lstStyle>
          <a:p>
            <a:r>
              <a:rPr lang="es-ES" dirty="0" err="1"/>
              <a:t>Partner</a:t>
            </a:r>
            <a:r>
              <a:rPr lang="es-ES" dirty="0"/>
              <a:t> logo</a:t>
            </a:r>
            <a:endParaRPr lang="en-GB" dirty="0"/>
          </a:p>
        </p:txBody>
      </p:sp>
      <p:pic>
        <p:nvPicPr>
          <p:cNvPr id="15" name="Picture 14">
            <a:extLst>
              <a:ext uri="{FF2B5EF4-FFF2-40B4-BE49-F238E27FC236}">
                <a16:creationId xmlns:a16="http://schemas.microsoft.com/office/drawing/2014/main" id="{1181F03A-29C8-49C7-830B-F9BF786AB75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11135" y="4730911"/>
            <a:ext cx="4121727" cy="298826"/>
          </a:xfrm>
          <a:prstGeom prst="rect">
            <a:avLst/>
          </a:prstGeom>
        </p:spPr>
      </p:pic>
      <p:cxnSp>
        <p:nvCxnSpPr>
          <p:cNvPr id="17" name="Straight Connector 16">
            <a:extLst>
              <a:ext uri="{FF2B5EF4-FFF2-40B4-BE49-F238E27FC236}">
                <a16:creationId xmlns:a16="http://schemas.microsoft.com/office/drawing/2014/main" id="{B0DD7CE0-C3E3-4920-9CC0-E04C540A49AC}"/>
              </a:ext>
            </a:extLst>
          </p:cNvPr>
          <p:cNvCxnSpPr>
            <a:cxnSpLocks/>
          </p:cNvCxnSpPr>
          <p:nvPr userDrawn="1"/>
        </p:nvCxnSpPr>
        <p:spPr>
          <a:xfrm flipH="1">
            <a:off x="-1" y="4629151"/>
            <a:ext cx="91440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FE629DA7-8315-4EF7-9075-4AF2DE5B9181}"/>
              </a:ext>
            </a:extLst>
          </p:cNvPr>
          <p:cNvSpPr>
            <a:spLocks noGrp="1"/>
          </p:cNvSpPr>
          <p:nvPr>
            <p:ph type="body" sz="quarter" idx="16" hasCustomPrompt="1"/>
          </p:nvPr>
        </p:nvSpPr>
        <p:spPr>
          <a:xfrm>
            <a:off x="521494" y="2329817"/>
            <a:ext cx="5848901" cy="986058"/>
          </a:xfrm>
          <a:prstGeom prst="rect">
            <a:avLst/>
          </a:prstGeom>
        </p:spPr>
        <p:txBody>
          <a:bodyPr/>
          <a:lstStyle>
            <a:lvl1pPr marL="0" indent="0">
              <a:buNone/>
              <a:defRPr sz="2100">
                <a:solidFill>
                  <a:schemeClr val="accent2"/>
                </a:solidFill>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Name of the event</a:t>
            </a:r>
            <a:endParaRPr lang="en-GB" dirty="0"/>
          </a:p>
        </p:txBody>
      </p:sp>
    </p:spTree>
    <p:extLst>
      <p:ext uri="{BB962C8B-B14F-4D97-AF65-F5344CB8AC3E}">
        <p14:creationId xmlns:p14="http://schemas.microsoft.com/office/powerpoint/2010/main" val="1213094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umbered text with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494" y="1246368"/>
            <a:ext cx="8276997" cy="3148715"/>
          </a:xfrm>
          <a:prstGeom prst="rect">
            <a:avLst/>
          </a:prstGeom>
        </p:spPr>
        <p:txBody>
          <a:bodyPr/>
          <a:lstStyle>
            <a:lvl1pPr marL="385763" indent="-385763">
              <a:buFont typeface="+mj-lt"/>
              <a:buAutoNum type="arabicPeriod"/>
              <a:defRPr lang="en-US" dirty="0" smtClean="0">
                <a:solidFill>
                  <a:srgbClr val="8A8A8D"/>
                </a:solidFill>
                <a:latin typeface="Raleway" panose="020B0503030101060003" pitchFamily="34" charset="0"/>
              </a:defRPr>
            </a:lvl1pPr>
            <a:lvl2pPr marL="685800" indent="-342900">
              <a:buFont typeface="+mj-lt"/>
              <a:buAutoNum type="arabicPeriod"/>
              <a:defRPr lang="en-US" dirty="0" smtClean="0">
                <a:solidFill>
                  <a:srgbClr val="8A8A8D"/>
                </a:solidFill>
                <a:latin typeface="Raleway" panose="020B0503030101060003" pitchFamily="34" charset="0"/>
              </a:defRPr>
            </a:lvl2pPr>
            <a:lvl3pPr marL="1028700" indent="-342900">
              <a:buFont typeface="+mj-lt"/>
              <a:buAutoNum type="arabicPeriod"/>
              <a:defRPr lang="en-US" dirty="0" smtClean="0">
                <a:solidFill>
                  <a:srgbClr val="8A8A8D"/>
                </a:solidFill>
                <a:latin typeface="Raleway" panose="020B0503030101060003" pitchFamily="34" charset="0"/>
              </a:defRPr>
            </a:lvl3pPr>
            <a:lvl4pPr marL="1285875" indent="-257175">
              <a:buFont typeface="+mj-lt"/>
              <a:buAutoNum type="arabicPeriod"/>
              <a:defRPr lang="en-US" dirty="0" smtClean="0">
                <a:solidFill>
                  <a:srgbClr val="8A8A8D"/>
                </a:solidFill>
                <a:latin typeface="Raleway" panose="020B0503030101060003" pitchFamily="34" charset="0"/>
              </a:defRPr>
            </a:lvl4pPr>
            <a:lvl5pPr marL="1628775" indent="-257175">
              <a:buFont typeface="+mj-lt"/>
              <a:buAutoNum type="arabicPeriod"/>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1"/>
          <p:cNvSpPr>
            <a:spLocks noGrp="1"/>
          </p:cNvSpPr>
          <p:nvPr>
            <p:ph type="body" sz="quarter" idx="11" hasCustomPrompt="1"/>
          </p:nvPr>
        </p:nvSpPr>
        <p:spPr>
          <a:xfrm>
            <a:off x="686349" y="316876"/>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686349" y="588499"/>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521494" y="260866"/>
            <a:ext cx="77087" cy="4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7" name="TextBox 6"/>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3810613E-6768-436B-AA60-4806AF3052C4}"/>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12" name="Text Placeholder 11">
            <a:extLst>
              <a:ext uri="{FF2B5EF4-FFF2-40B4-BE49-F238E27FC236}">
                <a16:creationId xmlns:a16="http://schemas.microsoft.com/office/drawing/2014/main" id="{C3C904C8-A6DE-4F29-A7ED-8C07EB0D262C}"/>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Tree>
    <p:extLst>
      <p:ext uri="{BB962C8B-B14F-4D97-AF65-F5344CB8AC3E}">
        <p14:creationId xmlns:p14="http://schemas.microsoft.com/office/powerpoint/2010/main" val="2953374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lIns="121917" tIns="60958" rIns="121917" bIns="60958"/>
          <a:lstStyle/>
          <a:p>
            <a:r>
              <a:rPr lang="en-US"/>
              <a:t>Click to edit Master title style</a:t>
            </a:r>
          </a:p>
        </p:txBody>
      </p:sp>
      <p:sp>
        <p:nvSpPr>
          <p:cNvPr id="3" name="Rectangle 4"/>
          <p:cNvSpPr>
            <a:spLocks noGrp="1" noChangeArrowheads="1"/>
          </p:cNvSpPr>
          <p:nvPr>
            <p:ph type="dt" sz="half" idx="10"/>
          </p:nvPr>
        </p:nvSpPr>
        <p:spPr>
          <a:xfrm>
            <a:off x="457200" y="4767264"/>
            <a:ext cx="2133600" cy="273844"/>
          </a:xfrm>
          <a:prstGeom prst="rect">
            <a:avLst/>
          </a:prstGeom>
          <a:ln/>
        </p:spPr>
        <p:txBody>
          <a:bodyPr lIns="121917" tIns="60958" rIns="121917" bIns="60958"/>
          <a:lstStyle>
            <a:lvl1pPr>
              <a:defRPr/>
            </a:lvl1pPr>
          </a:lstStyle>
          <a:p>
            <a:pPr>
              <a:defRPr/>
            </a:pPr>
            <a:endParaRPr lang="en-US"/>
          </a:p>
        </p:txBody>
      </p:sp>
      <p:sp>
        <p:nvSpPr>
          <p:cNvPr id="4" name="Rectangle 5"/>
          <p:cNvSpPr>
            <a:spLocks noGrp="1" noChangeArrowheads="1"/>
          </p:cNvSpPr>
          <p:nvPr>
            <p:ph type="ftr" sz="quarter" idx="11"/>
          </p:nvPr>
        </p:nvSpPr>
        <p:spPr>
          <a:xfrm>
            <a:off x="3124200" y="4767264"/>
            <a:ext cx="2895600" cy="273844"/>
          </a:xfrm>
          <a:prstGeom prst="rect">
            <a:avLst/>
          </a:prstGeom>
          <a:ln/>
        </p:spPr>
        <p:txBody>
          <a:bodyPr lIns="121917" tIns="60958" rIns="121917" bIns="60958"/>
          <a:lstStyle>
            <a:lvl1pPr>
              <a:defRPr/>
            </a:lvl1pPr>
          </a:lstStyle>
          <a:p>
            <a:pPr>
              <a:defRPr/>
            </a:pPr>
            <a:endParaRPr lang="en-US"/>
          </a:p>
        </p:txBody>
      </p:sp>
      <p:sp>
        <p:nvSpPr>
          <p:cNvPr id="5" name="Rectangle 6"/>
          <p:cNvSpPr>
            <a:spLocks noGrp="1" noChangeArrowheads="1"/>
          </p:cNvSpPr>
          <p:nvPr>
            <p:ph type="sldNum" sz="quarter" idx="12"/>
          </p:nvPr>
        </p:nvSpPr>
        <p:spPr>
          <a:xfrm>
            <a:off x="6553200" y="4767264"/>
            <a:ext cx="2133600" cy="273844"/>
          </a:xfrm>
          <a:prstGeom prst="rect">
            <a:avLst/>
          </a:prstGeom>
          <a:ln/>
        </p:spPr>
        <p:txBody>
          <a:bodyPr lIns="121917" tIns="60958" rIns="121917" bIns="60958"/>
          <a:lstStyle>
            <a:lvl1pPr>
              <a:defRPr/>
            </a:lvl1pPr>
          </a:lstStyle>
          <a:p>
            <a:pPr>
              <a:defRPr/>
            </a:pPr>
            <a:fld id="{7C6144FC-F239-4363-BD35-E1D8BDF7889D}" type="slidenum">
              <a:rPr lang="en-US" smtClean="0"/>
              <a:pPr>
                <a:defRPr/>
              </a:pPr>
              <a:t>‹#›</a:t>
            </a:fld>
            <a:endParaRPr lang="en-US" dirty="0"/>
          </a:p>
        </p:txBody>
      </p:sp>
    </p:spTree>
    <p:extLst>
      <p:ext uri="{BB962C8B-B14F-4D97-AF65-F5344CB8AC3E}">
        <p14:creationId xmlns:p14="http://schemas.microsoft.com/office/powerpoint/2010/main" val="1109248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Full image 6 with 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E2580DD-87E4-4B73-858C-A8DA968D585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4797644"/>
          </a:xfrm>
          <a:prstGeom prst="rect">
            <a:avLst/>
          </a:prstGeom>
        </p:spPr>
      </p:pic>
      <p:sp>
        <p:nvSpPr>
          <p:cNvPr id="21" name="Rectangle 20">
            <a:extLst>
              <a:ext uri="{FF2B5EF4-FFF2-40B4-BE49-F238E27FC236}">
                <a16:creationId xmlns:a16="http://schemas.microsoft.com/office/drawing/2014/main" id="{AD1DAA3E-A22B-4B3D-AD21-5D42EBB64D07}"/>
              </a:ext>
            </a:extLst>
          </p:cNvPr>
          <p:cNvSpPr/>
          <p:nvPr userDrawn="1"/>
        </p:nvSpPr>
        <p:spPr>
          <a:xfrm rot="10800000">
            <a:off x="-1" y="-2233"/>
            <a:ext cx="9144001" cy="4796923"/>
          </a:xfrm>
          <a:prstGeom prst="rect">
            <a:avLst/>
          </a:prstGeom>
          <a:gradFill flip="none" rotWithShape="1">
            <a:gsLst>
              <a:gs pos="17000">
                <a:schemeClr val="bg1">
                  <a:alpha val="15000"/>
                </a:schemeClr>
              </a:gs>
              <a:gs pos="87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a:extLst>
              <a:ext uri="{FF2B5EF4-FFF2-40B4-BE49-F238E27FC236}">
                <a16:creationId xmlns:a16="http://schemas.microsoft.com/office/drawing/2014/main" id="{845CC07F-A1D4-4E85-9C73-EB225DF78518}"/>
              </a:ext>
            </a:extLst>
          </p:cNvPr>
          <p:cNvPicPr>
            <a:picLocks noChangeAspect="1"/>
          </p:cNvPicPr>
          <p:nvPr userDrawn="1"/>
        </p:nvPicPr>
        <p:blipFill>
          <a:blip r:embed="rId3"/>
          <a:stretch>
            <a:fillRect/>
          </a:stretch>
        </p:blipFill>
        <p:spPr>
          <a:xfrm>
            <a:off x="4197162" y="-34320"/>
            <a:ext cx="4841468" cy="4841468"/>
          </a:xfrm>
          <a:prstGeom prst="rect">
            <a:avLst/>
          </a:prstGeom>
        </p:spPr>
      </p:pic>
      <p:cxnSp>
        <p:nvCxnSpPr>
          <p:cNvPr id="9" name="Straight Connector 8">
            <a:extLst>
              <a:ext uri="{FF2B5EF4-FFF2-40B4-BE49-F238E27FC236}">
                <a16:creationId xmlns:a16="http://schemas.microsoft.com/office/drawing/2014/main" id="{1ADA31B3-761C-4D34-A896-2FD9F28E7E1B}"/>
              </a:ext>
            </a:extLst>
          </p:cNvPr>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3E5B7A-0578-416C-9F47-E03687913797}"/>
              </a:ext>
            </a:extLst>
          </p:cNvPr>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C7AA514-619D-4888-BC14-9E6E0AD777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14" name="TextBox 13">
            <a:extLst>
              <a:ext uri="{FF2B5EF4-FFF2-40B4-BE49-F238E27FC236}">
                <a16:creationId xmlns:a16="http://schemas.microsoft.com/office/drawing/2014/main" id="{64A01D37-CA28-417A-990F-2F4A5611A688}"/>
              </a:ext>
            </a:extLst>
          </p:cNvPr>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sp>
        <p:nvSpPr>
          <p:cNvPr id="22" name="Rectangle 21">
            <a:extLst>
              <a:ext uri="{FF2B5EF4-FFF2-40B4-BE49-F238E27FC236}">
                <a16:creationId xmlns:a16="http://schemas.microsoft.com/office/drawing/2014/main" id="{6E06156F-1537-494F-99D0-54AB9BE29AF0}"/>
              </a:ext>
            </a:extLst>
          </p:cNvPr>
          <p:cNvSpPr/>
          <p:nvPr userDrawn="1"/>
        </p:nvSpPr>
        <p:spPr>
          <a:xfrm>
            <a:off x="0" y="0"/>
            <a:ext cx="9144000" cy="7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11">
            <a:extLst>
              <a:ext uri="{FF2B5EF4-FFF2-40B4-BE49-F238E27FC236}">
                <a16:creationId xmlns:a16="http://schemas.microsoft.com/office/drawing/2014/main" id="{5E3DA9AC-6A51-479F-8938-E39629DA16B5}"/>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20" name="Text Placeholder 11">
            <a:extLst>
              <a:ext uri="{FF2B5EF4-FFF2-40B4-BE49-F238E27FC236}">
                <a16:creationId xmlns:a16="http://schemas.microsoft.com/office/drawing/2014/main" id="{AA373DCB-6FAC-4367-BF25-7EC57D504C43}"/>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
        <p:nvSpPr>
          <p:cNvPr id="16" name="Text Placeholder 11">
            <a:extLst>
              <a:ext uri="{FF2B5EF4-FFF2-40B4-BE49-F238E27FC236}">
                <a16:creationId xmlns:a16="http://schemas.microsoft.com/office/drawing/2014/main" id="{7EFF4259-F5B1-4514-A948-218CDCEB18E7}"/>
              </a:ext>
            </a:extLst>
          </p:cNvPr>
          <p:cNvSpPr>
            <a:spLocks noGrp="1"/>
          </p:cNvSpPr>
          <p:nvPr>
            <p:ph type="body" sz="quarter" idx="11" hasCustomPrompt="1"/>
          </p:nvPr>
        </p:nvSpPr>
        <p:spPr>
          <a:xfrm>
            <a:off x="686349" y="638345"/>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17" name="Text Placeholder 11">
            <a:extLst>
              <a:ext uri="{FF2B5EF4-FFF2-40B4-BE49-F238E27FC236}">
                <a16:creationId xmlns:a16="http://schemas.microsoft.com/office/drawing/2014/main" id="{5E340A1D-6403-4347-9880-7DEAD1F285E4}"/>
              </a:ext>
            </a:extLst>
          </p:cNvPr>
          <p:cNvSpPr>
            <a:spLocks noGrp="1"/>
          </p:cNvSpPr>
          <p:nvPr>
            <p:ph type="body" sz="quarter" idx="12" hasCustomPrompt="1"/>
          </p:nvPr>
        </p:nvSpPr>
        <p:spPr>
          <a:xfrm>
            <a:off x="686349" y="909968"/>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18" name="Rectangle 17">
            <a:extLst>
              <a:ext uri="{FF2B5EF4-FFF2-40B4-BE49-F238E27FC236}">
                <a16:creationId xmlns:a16="http://schemas.microsoft.com/office/drawing/2014/main" id="{AFCA56C5-1328-4524-8106-63CF2F639495}"/>
              </a:ext>
            </a:extLst>
          </p:cNvPr>
          <p:cNvSpPr/>
          <p:nvPr userDrawn="1"/>
        </p:nvSpPr>
        <p:spPr>
          <a:xfrm>
            <a:off x="521494" y="582335"/>
            <a:ext cx="77087" cy="4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77779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19" name="Text Placeholder 11"/>
          <p:cNvSpPr>
            <a:spLocks noGrp="1"/>
          </p:cNvSpPr>
          <p:nvPr>
            <p:ph type="body" sz="quarter" idx="11" hasCustomPrompt="1"/>
          </p:nvPr>
        </p:nvSpPr>
        <p:spPr>
          <a:xfrm>
            <a:off x="686349" y="331163"/>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686349" y="602787"/>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521494" y="275153"/>
            <a:ext cx="77087" cy="4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8" name="TextBox 7"/>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cxnSp>
        <p:nvCxnSpPr>
          <p:cNvPr id="9" name="Straight Connector 8"/>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EB57004D-C9DA-447B-9C9C-77D2BE5FECD0}"/>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13" name="Text Placeholder 11">
            <a:extLst>
              <a:ext uri="{FF2B5EF4-FFF2-40B4-BE49-F238E27FC236}">
                <a16:creationId xmlns:a16="http://schemas.microsoft.com/office/drawing/2014/main" id="{14576D3D-D2D8-4002-8F02-13FD8D842F39}"/>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Tree>
    <p:extLst>
      <p:ext uri="{BB962C8B-B14F-4D97-AF65-F5344CB8AC3E}">
        <p14:creationId xmlns:p14="http://schemas.microsoft.com/office/powerpoint/2010/main" val="2671698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ull image 5 with 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46F03C-B265-4E9D-8AF9-4327DFD519E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4797644"/>
          </a:xfrm>
          <a:prstGeom prst="rect">
            <a:avLst/>
          </a:prstGeom>
        </p:spPr>
      </p:pic>
      <p:sp>
        <p:nvSpPr>
          <p:cNvPr id="12" name="Rectangle 11">
            <a:extLst>
              <a:ext uri="{FF2B5EF4-FFF2-40B4-BE49-F238E27FC236}">
                <a16:creationId xmlns:a16="http://schemas.microsoft.com/office/drawing/2014/main" id="{F21BEDFF-58DD-41B5-8B8B-39D3DB00D0D1}"/>
              </a:ext>
            </a:extLst>
          </p:cNvPr>
          <p:cNvSpPr/>
          <p:nvPr userDrawn="1"/>
        </p:nvSpPr>
        <p:spPr>
          <a:xfrm rot="10800000">
            <a:off x="-1" y="-2233"/>
            <a:ext cx="9144001" cy="4796923"/>
          </a:xfrm>
          <a:prstGeom prst="rect">
            <a:avLst/>
          </a:prstGeom>
          <a:gradFill flip="none" rotWithShape="1">
            <a:gsLst>
              <a:gs pos="17000">
                <a:schemeClr val="bg1">
                  <a:alpha val="15000"/>
                </a:schemeClr>
              </a:gs>
              <a:gs pos="68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a:extLst>
              <a:ext uri="{FF2B5EF4-FFF2-40B4-BE49-F238E27FC236}">
                <a16:creationId xmlns:a16="http://schemas.microsoft.com/office/drawing/2014/main" id="{E7C368D3-5B68-4557-B546-229528B65FF0}"/>
              </a:ext>
            </a:extLst>
          </p:cNvPr>
          <p:cNvPicPr>
            <a:picLocks noChangeAspect="1"/>
          </p:cNvPicPr>
          <p:nvPr userDrawn="1"/>
        </p:nvPicPr>
        <p:blipFill>
          <a:blip r:embed="rId3"/>
          <a:stretch>
            <a:fillRect/>
          </a:stretch>
        </p:blipFill>
        <p:spPr>
          <a:xfrm>
            <a:off x="4197162" y="-34320"/>
            <a:ext cx="4841468" cy="4841468"/>
          </a:xfrm>
          <a:prstGeom prst="rect">
            <a:avLst/>
          </a:prstGeom>
        </p:spPr>
      </p:pic>
      <p:cxnSp>
        <p:nvCxnSpPr>
          <p:cNvPr id="9" name="Straight Connector 8">
            <a:extLst>
              <a:ext uri="{FF2B5EF4-FFF2-40B4-BE49-F238E27FC236}">
                <a16:creationId xmlns:a16="http://schemas.microsoft.com/office/drawing/2014/main" id="{1ADA31B3-761C-4D34-A896-2FD9F28E7E1B}"/>
              </a:ext>
            </a:extLst>
          </p:cNvPr>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3E5B7A-0578-416C-9F47-E03687913797}"/>
              </a:ext>
            </a:extLst>
          </p:cNvPr>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C7AA514-619D-4888-BC14-9E6E0AD777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14" name="TextBox 13">
            <a:extLst>
              <a:ext uri="{FF2B5EF4-FFF2-40B4-BE49-F238E27FC236}">
                <a16:creationId xmlns:a16="http://schemas.microsoft.com/office/drawing/2014/main" id="{64A01D37-CA28-417A-990F-2F4A5611A688}"/>
              </a:ext>
            </a:extLst>
          </p:cNvPr>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sp>
        <p:nvSpPr>
          <p:cNvPr id="22" name="Rectangle 21">
            <a:extLst>
              <a:ext uri="{FF2B5EF4-FFF2-40B4-BE49-F238E27FC236}">
                <a16:creationId xmlns:a16="http://schemas.microsoft.com/office/drawing/2014/main" id="{6E06156F-1537-494F-99D0-54AB9BE29AF0}"/>
              </a:ext>
            </a:extLst>
          </p:cNvPr>
          <p:cNvSpPr/>
          <p:nvPr userDrawn="1"/>
        </p:nvSpPr>
        <p:spPr>
          <a:xfrm>
            <a:off x="0" y="0"/>
            <a:ext cx="9144000" cy="7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11">
            <a:extLst>
              <a:ext uri="{FF2B5EF4-FFF2-40B4-BE49-F238E27FC236}">
                <a16:creationId xmlns:a16="http://schemas.microsoft.com/office/drawing/2014/main" id="{889B32D3-5855-408D-B57A-0CE0F8D20FC6}"/>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20" name="Text Placeholder 11">
            <a:extLst>
              <a:ext uri="{FF2B5EF4-FFF2-40B4-BE49-F238E27FC236}">
                <a16:creationId xmlns:a16="http://schemas.microsoft.com/office/drawing/2014/main" id="{EDDE3649-E9D1-428A-A005-CE87F9467DE3}"/>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
        <p:nvSpPr>
          <p:cNvPr id="16" name="Text Placeholder 11">
            <a:extLst>
              <a:ext uri="{FF2B5EF4-FFF2-40B4-BE49-F238E27FC236}">
                <a16:creationId xmlns:a16="http://schemas.microsoft.com/office/drawing/2014/main" id="{A1EA201B-54B4-445A-A74C-B39F094EE345}"/>
              </a:ext>
            </a:extLst>
          </p:cNvPr>
          <p:cNvSpPr>
            <a:spLocks noGrp="1"/>
          </p:cNvSpPr>
          <p:nvPr>
            <p:ph type="body" sz="quarter" idx="11" hasCustomPrompt="1"/>
          </p:nvPr>
        </p:nvSpPr>
        <p:spPr>
          <a:xfrm>
            <a:off x="686349" y="309732"/>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17" name="Text Placeholder 11">
            <a:extLst>
              <a:ext uri="{FF2B5EF4-FFF2-40B4-BE49-F238E27FC236}">
                <a16:creationId xmlns:a16="http://schemas.microsoft.com/office/drawing/2014/main" id="{901C07AD-2AD4-4359-A6F7-F3D4DDCD4F0A}"/>
              </a:ext>
            </a:extLst>
          </p:cNvPr>
          <p:cNvSpPr>
            <a:spLocks noGrp="1"/>
          </p:cNvSpPr>
          <p:nvPr>
            <p:ph type="body" sz="quarter" idx="12" hasCustomPrompt="1"/>
          </p:nvPr>
        </p:nvSpPr>
        <p:spPr>
          <a:xfrm>
            <a:off x="686349" y="581355"/>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18" name="Rectangle 17">
            <a:extLst>
              <a:ext uri="{FF2B5EF4-FFF2-40B4-BE49-F238E27FC236}">
                <a16:creationId xmlns:a16="http://schemas.microsoft.com/office/drawing/2014/main" id="{6DF10D2A-0F3B-4E31-904E-E4BF948DFEE1}"/>
              </a:ext>
            </a:extLst>
          </p:cNvPr>
          <p:cNvSpPr/>
          <p:nvPr userDrawn="1"/>
        </p:nvSpPr>
        <p:spPr>
          <a:xfrm>
            <a:off x="521494" y="253722"/>
            <a:ext cx="77087" cy="4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08314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21" name="Text Placeholder 11"/>
          <p:cNvSpPr>
            <a:spLocks noGrp="1"/>
          </p:cNvSpPr>
          <p:nvPr>
            <p:ph type="body" sz="quarter" idx="15" hasCustomPrompt="1"/>
          </p:nvPr>
        </p:nvSpPr>
        <p:spPr>
          <a:xfrm>
            <a:off x="686349" y="316876"/>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Charts and Graphs</a:t>
            </a:r>
          </a:p>
        </p:txBody>
      </p:sp>
      <p:sp>
        <p:nvSpPr>
          <p:cNvPr id="22" name="Text Placeholder 11"/>
          <p:cNvSpPr>
            <a:spLocks noGrp="1"/>
          </p:cNvSpPr>
          <p:nvPr>
            <p:ph type="body" sz="quarter" idx="16" hasCustomPrompt="1"/>
          </p:nvPr>
        </p:nvSpPr>
        <p:spPr>
          <a:xfrm>
            <a:off x="686349" y="588499"/>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Use this slide to illustrate figures and stats</a:t>
            </a:r>
          </a:p>
        </p:txBody>
      </p:sp>
      <p:sp>
        <p:nvSpPr>
          <p:cNvPr id="23" name="Rectangle 22"/>
          <p:cNvSpPr/>
          <p:nvPr userDrawn="1"/>
        </p:nvSpPr>
        <p:spPr>
          <a:xfrm rot="16200000">
            <a:off x="334918" y="447444"/>
            <a:ext cx="450240" cy="770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hart Placeholder 2"/>
          <p:cNvSpPr>
            <a:spLocks noGrp="1"/>
          </p:cNvSpPr>
          <p:nvPr>
            <p:ph type="chart" sz="quarter" idx="17"/>
          </p:nvPr>
        </p:nvSpPr>
        <p:spPr>
          <a:xfrm>
            <a:off x="521494" y="1138237"/>
            <a:ext cx="8277225" cy="3529013"/>
          </a:xfrm>
          <a:prstGeom prst="rect">
            <a:avLst/>
          </a:prstGeom>
        </p:spPr>
        <p:txBody>
          <a:bodyPr/>
          <a:lstStyle/>
          <a:p>
            <a:r>
              <a:rPr lang="en-US"/>
              <a:t>Click icon to add chart</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24" name="TextBox 23"/>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cxnSp>
        <p:nvCxnSpPr>
          <p:cNvPr id="25" name="Straight Connector 24"/>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1"/>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12" name="Text Placeholder 11">
            <a:extLst>
              <a:ext uri="{FF2B5EF4-FFF2-40B4-BE49-F238E27FC236}">
                <a16:creationId xmlns:a16="http://schemas.microsoft.com/office/drawing/2014/main" id="{58D794AD-7647-4B3F-8D93-6380DC70A0FF}"/>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Tree>
    <p:extLst>
      <p:ext uri="{BB962C8B-B14F-4D97-AF65-F5344CB8AC3E}">
        <p14:creationId xmlns:p14="http://schemas.microsoft.com/office/powerpoint/2010/main" val="4210547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ullet text with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494" y="1246368"/>
            <a:ext cx="8276997" cy="3148715"/>
          </a:xfrm>
          <a:prstGeom prst="rect">
            <a:avLst/>
          </a:prstGeom>
        </p:spPr>
        <p:txBody>
          <a:bodyPr/>
          <a:lstStyle>
            <a:lvl1pPr>
              <a:defRPr lang="en-US" dirty="0" smtClean="0">
                <a:solidFill>
                  <a:srgbClr val="8A8A8D"/>
                </a:solidFill>
                <a:latin typeface="Raleway" panose="020B0503030101060003" pitchFamily="34" charset="0"/>
              </a:defRPr>
            </a:lvl1pPr>
            <a:lvl2pPr>
              <a:defRPr lang="en-US" dirty="0" smtClean="0">
                <a:solidFill>
                  <a:srgbClr val="8A8A8D"/>
                </a:solidFill>
                <a:latin typeface="Raleway" panose="020B0503030101060003" pitchFamily="34" charset="0"/>
              </a:defRPr>
            </a:lvl2pPr>
            <a:lvl3pPr>
              <a:defRPr lang="en-US" dirty="0" smtClean="0">
                <a:solidFill>
                  <a:srgbClr val="8A8A8D"/>
                </a:solidFill>
                <a:latin typeface="Raleway" panose="020B0503030101060003" pitchFamily="34" charset="0"/>
              </a:defRPr>
            </a:lvl3pPr>
            <a:lvl4pPr>
              <a:defRPr lang="en-US" dirty="0" smtClean="0">
                <a:solidFill>
                  <a:srgbClr val="8A8A8D"/>
                </a:solidFill>
                <a:latin typeface="Raleway" panose="020B0503030101060003" pitchFamily="34" charset="0"/>
              </a:defRPr>
            </a:lvl4pPr>
            <a:lvl5pPr>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1"/>
          <p:cNvSpPr>
            <a:spLocks noGrp="1"/>
          </p:cNvSpPr>
          <p:nvPr>
            <p:ph type="body" sz="quarter" idx="11" hasCustomPrompt="1"/>
          </p:nvPr>
        </p:nvSpPr>
        <p:spPr>
          <a:xfrm>
            <a:off x="686349" y="638345"/>
            <a:ext cx="8112142" cy="207236"/>
          </a:xfrm>
          <a:prstGeom prst="rect">
            <a:avLst/>
          </a:prstGeom>
        </p:spPr>
        <p:txBody>
          <a:bodyPr wrap="square" lIns="0" tIns="0" rIns="0" bIns="0" anchor="t" anchorCtr="0">
            <a:spAutoFit/>
          </a:bodyPr>
          <a:lstStyle>
            <a:lvl1pPr marL="0" indent="0">
              <a:lnSpc>
                <a:spcPct val="60000"/>
              </a:lnSpc>
              <a:buFontTx/>
              <a:buNone/>
              <a:defRPr sz="2100" b="0" i="0" baseline="0">
                <a:solidFill>
                  <a:schemeClr val="accent1"/>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686349" y="909968"/>
            <a:ext cx="8112142" cy="133242"/>
          </a:xfrm>
          <a:prstGeom prst="rect">
            <a:avLst/>
          </a:prstGeom>
        </p:spPr>
        <p:txBody>
          <a:bodyPr wrap="square" lIns="0" tIns="0" rIns="0" bIns="0" anchor="t" anchorCtr="0">
            <a:spAutoFit/>
          </a:bodyPr>
          <a:lstStyle>
            <a:lvl1pPr marL="0" indent="0">
              <a:lnSpc>
                <a:spcPct val="60000"/>
              </a:lnSpc>
              <a:buFontTx/>
              <a:buNone/>
              <a:defRPr sz="1350" b="0" i="0" baseline="0">
                <a:solidFill>
                  <a:srgbClr val="8A8A8D"/>
                </a:solidFill>
                <a:latin typeface="Raleway" charset="0"/>
                <a:ea typeface="Raleway" charset="0"/>
                <a:cs typeface="Raleway" charset="0"/>
              </a:defRPr>
            </a:lvl1pPr>
            <a:lvl2pPr marL="342900" indent="0">
              <a:buFontTx/>
              <a:buNone/>
              <a:defRPr b="0" i="0">
                <a:solidFill>
                  <a:schemeClr val="bg1"/>
                </a:solidFill>
                <a:latin typeface="Segoe UI Light" charset="0"/>
                <a:ea typeface="Segoe UI Light" charset="0"/>
                <a:cs typeface="Segoe UI Light" charset="0"/>
              </a:defRPr>
            </a:lvl2pPr>
            <a:lvl3pPr marL="685800" indent="0">
              <a:buFontTx/>
              <a:buNone/>
              <a:defRPr b="0" i="0">
                <a:solidFill>
                  <a:schemeClr val="bg1"/>
                </a:solidFill>
                <a:latin typeface="Segoe UI Light" charset="0"/>
                <a:ea typeface="Segoe UI Light" charset="0"/>
                <a:cs typeface="Segoe UI Light" charset="0"/>
              </a:defRPr>
            </a:lvl3pPr>
            <a:lvl4pPr marL="1028700" indent="0">
              <a:buFontTx/>
              <a:buNone/>
              <a:defRPr b="0" i="0">
                <a:solidFill>
                  <a:schemeClr val="bg1"/>
                </a:solidFill>
                <a:latin typeface="Segoe UI Light" charset="0"/>
                <a:ea typeface="Segoe UI Light" charset="0"/>
                <a:cs typeface="Segoe UI Light" charset="0"/>
              </a:defRPr>
            </a:lvl4pPr>
            <a:lvl5pPr marL="13716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521494" y="582335"/>
            <a:ext cx="77087" cy="45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7" name="TextBox 6"/>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1070BA40-CDAF-472D-A2D2-8BCB3C1F9240}"/>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12" name="Text Placeholder 11">
            <a:extLst>
              <a:ext uri="{FF2B5EF4-FFF2-40B4-BE49-F238E27FC236}">
                <a16:creationId xmlns:a16="http://schemas.microsoft.com/office/drawing/2014/main" id="{45A48B96-84D8-46B4-A2E8-A6427021C976}"/>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Tree>
    <p:extLst>
      <p:ext uri="{BB962C8B-B14F-4D97-AF65-F5344CB8AC3E}">
        <p14:creationId xmlns:p14="http://schemas.microsoft.com/office/powerpoint/2010/main" val="2852520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ullet text no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494" y="638345"/>
            <a:ext cx="8276997" cy="3756738"/>
          </a:xfrm>
          <a:prstGeom prst="rect">
            <a:avLst/>
          </a:prstGeom>
        </p:spPr>
        <p:txBody>
          <a:bodyPr/>
          <a:lstStyle>
            <a:lvl1pPr>
              <a:defRPr lang="en-US" dirty="0" smtClean="0">
                <a:solidFill>
                  <a:srgbClr val="8A8A8D"/>
                </a:solidFill>
                <a:latin typeface="Raleway" panose="020B0503030101060003" pitchFamily="34" charset="0"/>
              </a:defRPr>
            </a:lvl1pPr>
            <a:lvl2pPr>
              <a:defRPr lang="en-US" dirty="0" smtClean="0">
                <a:solidFill>
                  <a:srgbClr val="8A8A8D"/>
                </a:solidFill>
                <a:latin typeface="Raleway" panose="020B0503030101060003" pitchFamily="34" charset="0"/>
              </a:defRPr>
            </a:lvl2pPr>
            <a:lvl3pPr>
              <a:defRPr lang="en-US" dirty="0" smtClean="0">
                <a:solidFill>
                  <a:srgbClr val="8A8A8D"/>
                </a:solidFill>
                <a:latin typeface="Raleway" panose="020B0503030101060003" pitchFamily="34" charset="0"/>
              </a:defRPr>
            </a:lvl3pPr>
            <a:lvl4pPr>
              <a:defRPr lang="en-US" dirty="0" smtClean="0">
                <a:solidFill>
                  <a:srgbClr val="8A8A8D"/>
                </a:solidFill>
                <a:latin typeface="Raleway" panose="020B0503030101060003" pitchFamily="34" charset="0"/>
              </a:defRPr>
            </a:lvl4pPr>
            <a:lvl5pPr>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2435" y="4525270"/>
            <a:ext cx="372637" cy="531689"/>
          </a:xfrm>
          <a:prstGeom prst="rect">
            <a:avLst/>
          </a:prstGeom>
        </p:spPr>
      </p:pic>
      <p:sp>
        <p:nvSpPr>
          <p:cNvPr id="7" name="TextBox 6"/>
          <p:cNvSpPr txBox="1"/>
          <p:nvPr userDrawn="1"/>
        </p:nvSpPr>
        <p:spPr>
          <a:xfrm>
            <a:off x="8539529" y="4692123"/>
            <a:ext cx="258963" cy="438582"/>
          </a:xfrm>
          <a:prstGeom prst="rect">
            <a:avLst/>
          </a:prstGeom>
          <a:noFill/>
        </p:spPr>
        <p:txBody>
          <a:bodyPr wrap="square" rtlCol="0">
            <a:spAutoFit/>
          </a:bodyPr>
          <a:lstStyle/>
          <a:p>
            <a:pPr algn="ctr"/>
            <a:fld id="{B6663E9A-1F10-ED4D-AF0B-E10550469CA1}" type="slidenum">
              <a:rPr lang="en-US" sz="750" b="0" i="0" smtClean="0">
                <a:solidFill>
                  <a:schemeClr val="accent1"/>
                </a:solidFill>
                <a:latin typeface="Segoe UI" charset="0"/>
                <a:ea typeface="Segoe UI" charset="0"/>
                <a:cs typeface="Segoe UI" charset="0"/>
              </a:rPr>
              <a:pPr algn="ctr"/>
              <a:t>‹#›</a:t>
            </a:fld>
            <a:endParaRPr lang="en-US" sz="75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1" y="4797644"/>
            <a:ext cx="84510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8886825" y="4797644"/>
            <a:ext cx="257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B6CA3C9D-F735-4771-ABB3-A3EBF89541B7}"/>
              </a:ext>
            </a:extLst>
          </p:cNvPr>
          <p:cNvSpPr txBox="1">
            <a:spLocks/>
          </p:cNvSpPr>
          <p:nvPr userDrawn="1"/>
        </p:nvSpPr>
        <p:spPr>
          <a:xfrm>
            <a:off x="529384" y="4888477"/>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t>A Presentation by OASIS | Horizon2020 Insurance</a:t>
            </a:r>
          </a:p>
        </p:txBody>
      </p:sp>
      <p:sp>
        <p:nvSpPr>
          <p:cNvPr id="12" name="Text Placeholder 11">
            <a:extLst>
              <a:ext uri="{FF2B5EF4-FFF2-40B4-BE49-F238E27FC236}">
                <a16:creationId xmlns:a16="http://schemas.microsoft.com/office/drawing/2014/main" id="{259066BA-8808-4396-9D4B-8B35FFD70F91}"/>
              </a:ext>
            </a:extLst>
          </p:cNvPr>
          <p:cNvSpPr txBox="1">
            <a:spLocks/>
          </p:cNvSpPr>
          <p:nvPr userDrawn="1"/>
        </p:nvSpPr>
        <p:spPr>
          <a:xfrm>
            <a:off x="529384" y="4996495"/>
            <a:ext cx="3084968" cy="73995"/>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750" dirty="0">
                <a:solidFill>
                  <a:schemeClr val="accent1"/>
                </a:solidFill>
              </a:rPr>
              <a:t>www.h2020insurance.oasishub.co</a:t>
            </a:r>
          </a:p>
        </p:txBody>
      </p:sp>
    </p:spTree>
    <p:extLst>
      <p:ext uri="{BB962C8B-B14F-4D97-AF65-F5344CB8AC3E}">
        <p14:creationId xmlns:p14="http://schemas.microsoft.com/office/powerpoint/2010/main" val="910929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8EED7BE2-6B7B-4E16-9F89-A3DA648B7B87}" type="slidenum">
              <a:rPr lang="en-US"/>
              <a:pPr>
                <a:defRPr/>
              </a:pPr>
              <a:t>‹#›</a:t>
            </a:fld>
            <a:endParaRPr lang="en-US"/>
          </a:p>
        </p:txBody>
      </p:sp>
    </p:spTree>
    <p:extLst>
      <p:ext uri="{BB962C8B-B14F-4D97-AF65-F5344CB8AC3E}">
        <p14:creationId xmlns:p14="http://schemas.microsoft.com/office/powerpoint/2010/main" val="162637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A498200-5735-4BA7-A4C4-99935ED0124D}" type="datetime1">
              <a:rPr lang="en-US"/>
              <a:pPr>
                <a:defRPr/>
              </a:pPr>
              <a:t>10/18/2023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C01A8A-1CD1-4281-8C59-74C549FF879C}" type="slidenum">
              <a:rPr lang="en-US"/>
              <a:pPr>
                <a:defRPr/>
              </a:pPr>
              <a:t>‹#›</a:t>
            </a:fld>
            <a:endParaRPr lang="en-US"/>
          </a:p>
        </p:txBody>
      </p:sp>
    </p:spTree>
    <p:extLst>
      <p:ext uri="{BB962C8B-B14F-4D97-AF65-F5344CB8AC3E}">
        <p14:creationId xmlns:p14="http://schemas.microsoft.com/office/powerpoint/2010/main" val="182733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defRPr/>
            </a:pPr>
            <a:fld id="{1EF5DA9D-6A2A-4E1E-B9FD-49D3E30DD582}" type="slidenum">
              <a:rPr lang="en-US"/>
              <a:pPr>
                <a:defRPr/>
              </a:pPr>
              <a:t>‹#›</a:t>
            </a:fld>
            <a:endParaRPr lang="en-US"/>
          </a:p>
        </p:txBody>
      </p:sp>
      <p:sp>
        <p:nvSpPr>
          <p:cNvPr id="4"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5259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tyle 1 - 1 column">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FF663AC4-6086-4E0C-B2DB-B8E4F384802C}"/>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t="-654" b="72009"/>
          <a:stretch/>
        </p:blipFill>
        <p:spPr>
          <a:xfrm>
            <a:off x="0" y="4270413"/>
            <a:ext cx="9144000" cy="873088"/>
          </a:xfrm>
          <a:prstGeom prst="rect">
            <a:avLst/>
          </a:prstGeom>
        </p:spPr>
      </p:pic>
      <p:sp>
        <p:nvSpPr>
          <p:cNvPr id="3" name="Content Placeholder 2">
            <a:extLst>
              <a:ext uri="{FF2B5EF4-FFF2-40B4-BE49-F238E27FC236}">
                <a16:creationId xmlns:a16="http://schemas.microsoft.com/office/drawing/2014/main" id="{480A60EE-DF4D-A440-AE44-3AB1CECCB364}"/>
              </a:ext>
            </a:extLst>
          </p:cNvPr>
          <p:cNvSpPr>
            <a:spLocks noGrp="1"/>
          </p:cNvSpPr>
          <p:nvPr>
            <p:ph idx="1"/>
          </p:nvPr>
        </p:nvSpPr>
        <p:spPr>
          <a:xfrm>
            <a:off x="282633" y="1034363"/>
            <a:ext cx="8630543" cy="3516792"/>
          </a:xfrm>
          <a:prstGeom prst="rect">
            <a:avLst/>
          </a:prstGeom>
        </p:spPr>
        <p:txBody>
          <a:bodyPr>
            <a:normAutofit/>
          </a:bodyPr>
          <a:lstStyle>
            <a:lvl1pPr>
              <a:lnSpc>
                <a:spcPct val="100000"/>
              </a:lnSpc>
              <a:defRPr sz="21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a:lnSpc>
                <a:spcPct val="100000"/>
              </a:lnSpc>
              <a:defRPr sz="15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a:lnSpc>
                <a:spcPct val="100000"/>
              </a:lnSpc>
              <a:defRPr sz="135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a:lnSpc>
                <a:spcPct val="100000"/>
              </a:lnSpc>
              <a:defRPr sz="135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1483185" y="136780"/>
            <a:ext cx="7338999" cy="321500"/>
          </a:xfrm>
          <a:prstGeom prst="rect">
            <a:avLst/>
          </a:prstGeom>
          <a:solidFill>
            <a:schemeClr val="bg1"/>
          </a:solidFill>
        </p:spPr>
        <p:txBody>
          <a:bodyPr anchor="b">
            <a:normAutofit/>
          </a:bodyPr>
          <a:lstStyle>
            <a:lvl1pPr algn="l">
              <a:defRPr sz="1500" b="0">
                <a:solidFill>
                  <a:srgbClr val="BF1E2D"/>
                </a:solidFill>
                <a:latin typeface="Verdana" panose="020B0604030504040204" pitchFamily="34" charset="0"/>
                <a:ea typeface="Verdana" panose="020B0604030504040204" pitchFamily="34" charset="0"/>
                <a:cs typeface="Tahoma" panose="020B0604030504040204" pitchFamily="34" charset="0"/>
              </a:defRPr>
            </a:lvl1pPr>
          </a:lstStyle>
          <a:p>
            <a:r>
              <a:rPr lang="en-US"/>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6881631" y="4767262"/>
            <a:ext cx="2057400" cy="273844"/>
          </a:xfrm>
          <a:prstGeom prst="rect">
            <a:avLst/>
          </a:prstGeom>
        </p:spPr>
        <p:txBody>
          <a:bodyPr/>
          <a:lstStyle>
            <a:lvl1pPr algn="r">
              <a:defRPr sz="900">
                <a:solidFill>
                  <a:schemeClr val="tx1">
                    <a:lumMod val="75000"/>
                    <a:lumOff val="25000"/>
                  </a:schemeClr>
                </a:solidFill>
                <a:latin typeface="Verdana" panose="020B0604030504040204" pitchFamily="34" charset="0"/>
                <a:ea typeface="Verdana" panose="020B0604030504040204" pitchFamily="34" charset="0"/>
              </a:defRPr>
            </a:lvl1pPr>
          </a:lstStyle>
          <a:p>
            <a:fld id="{6B3F9B04-52E9-D64B-8808-0308FE78F2E0}" type="slidenum">
              <a:rPr lang="en-US" smtClean="0"/>
              <a:pPr/>
              <a:t>‹#›</a:t>
            </a:fld>
            <a:endParaRPr lang="en-US"/>
          </a:p>
        </p:txBody>
      </p:sp>
      <p:sp>
        <p:nvSpPr>
          <p:cNvPr id="7" name="Text Placeholder 6">
            <a:extLst>
              <a:ext uri="{FF2B5EF4-FFF2-40B4-BE49-F238E27FC236}">
                <a16:creationId xmlns:a16="http://schemas.microsoft.com/office/drawing/2014/main" id="{A03842E7-49D3-4D34-A791-100B6CEEBC22}"/>
              </a:ext>
            </a:extLst>
          </p:cNvPr>
          <p:cNvSpPr>
            <a:spLocks noGrp="1"/>
          </p:cNvSpPr>
          <p:nvPr>
            <p:ph type="body" sz="quarter" idx="13" hasCustomPrompt="1"/>
          </p:nvPr>
        </p:nvSpPr>
        <p:spPr>
          <a:xfrm>
            <a:off x="1496307" y="487491"/>
            <a:ext cx="7352511" cy="299656"/>
          </a:xfrm>
          <a:prstGeom prst="rect">
            <a:avLst/>
          </a:prstGeom>
        </p:spPr>
        <p:txBody>
          <a:bodyPr/>
          <a:lstStyle>
            <a:lvl1pPr marL="0" indent="0">
              <a:buNone/>
              <a:defRPr sz="1350">
                <a:solidFill>
                  <a:srgbClr val="3DC1F2"/>
                </a:solidFill>
              </a:defRPr>
            </a:lvl1pPr>
            <a:lvl2pPr marL="342900" indent="0">
              <a:buNone/>
              <a:defRPr/>
            </a:lvl2pPr>
            <a:lvl3pPr marL="685800" indent="0">
              <a:buNone/>
              <a:defRPr/>
            </a:lvl3pPr>
            <a:lvl4pPr marL="1028700" indent="0">
              <a:buNone/>
              <a:defRPr/>
            </a:lvl4pPr>
            <a:lvl5pPr marL="1371600" indent="0">
              <a:buNone/>
              <a:defRPr/>
            </a:lvl5pPr>
          </a:lstStyle>
          <a:p>
            <a:r>
              <a:rPr lang="en-US" dirty="0"/>
              <a:t>Workshop II: Lappeenranta – Climate vulnerability, Impacts and Projections</a:t>
            </a:r>
          </a:p>
        </p:txBody>
      </p:sp>
      <p:pic>
        <p:nvPicPr>
          <p:cNvPr id="9" name="Picture 8" descr="Logo, company name&#10;&#10;Description automatically generated">
            <a:extLst>
              <a:ext uri="{FF2B5EF4-FFF2-40B4-BE49-F238E27FC236}">
                <a16:creationId xmlns:a16="http://schemas.microsoft.com/office/drawing/2014/main" id="{F4789087-0D66-4D80-B2B8-F2F567375E7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1457" t="32444" r="30986" b="37111"/>
          <a:stretch/>
        </p:blipFill>
        <p:spPr>
          <a:xfrm>
            <a:off x="377457" y="140264"/>
            <a:ext cx="974926" cy="558849"/>
          </a:xfrm>
          <a:prstGeom prst="rect">
            <a:avLst/>
          </a:prstGeom>
        </p:spPr>
      </p:pic>
      <p:grpSp>
        <p:nvGrpSpPr>
          <p:cNvPr id="10" name="Group 9">
            <a:extLst>
              <a:ext uri="{FF2B5EF4-FFF2-40B4-BE49-F238E27FC236}">
                <a16:creationId xmlns:a16="http://schemas.microsoft.com/office/drawing/2014/main" id="{6D89B5A4-E817-40BA-903E-0D498949773E}"/>
              </a:ext>
            </a:extLst>
          </p:cNvPr>
          <p:cNvGrpSpPr/>
          <p:nvPr userDrawn="1"/>
        </p:nvGrpSpPr>
        <p:grpSpPr>
          <a:xfrm flipV="1">
            <a:off x="312938" y="756702"/>
            <a:ext cx="8535880" cy="42283"/>
            <a:chOff x="2396971" y="1331650"/>
            <a:chExt cx="7856737" cy="85670"/>
          </a:xfrm>
        </p:grpSpPr>
        <p:sp>
          <p:nvSpPr>
            <p:cNvPr id="13" name="Rectangle 12">
              <a:extLst>
                <a:ext uri="{FF2B5EF4-FFF2-40B4-BE49-F238E27FC236}">
                  <a16:creationId xmlns:a16="http://schemas.microsoft.com/office/drawing/2014/main" id="{A6F4F81B-06AC-44B9-BEF4-8D48286513E6}"/>
                </a:ext>
              </a:extLst>
            </p:cNvPr>
            <p:cNvSpPr/>
            <p:nvPr/>
          </p:nvSpPr>
          <p:spPr>
            <a:xfrm>
              <a:off x="2396971" y="1331650"/>
              <a:ext cx="1127464" cy="85670"/>
            </a:xfrm>
            <a:prstGeom prst="rect">
              <a:avLst/>
            </a:prstGeom>
            <a:solidFill>
              <a:srgbClr val="B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Rectangle 13">
              <a:extLst>
                <a:ext uri="{FF2B5EF4-FFF2-40B4-BE49-F238E27FC236}">
                  <a16:creationId xmlns:a16="http://schemas.microsoft.com/office/drawing/2014/main" id="{DD68AEE7-BE09-4B06-BAC9-BEC1548FD5BD}"/>
                </a:ext>
              </a:extLst>
            </p:cNvPr>
            <p:cNvSpPr/>
            <p:nvPr/>
          </p:nvSpPr>
          <p:spPr>
            <a:xfrm>
              <a:off x="3524435" y="1331650"/>
              <a:ext cx="1127464" cy="85670"/>
            </a:xfrm>
            <a:prstGeom prst="rect">
              <a:avLst/>
            </a:prstGeom>
            <a:solidFill>
              <a:srgbClr val="F26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Rectangle 14">
              <a:extLst>
                <a:ext uri="{FF2B5EF4-FFF2-40B4-BE49-F238E27FC236}">
                  <a16:creationId xmlns:a16="http://schemas.microsoft.com/office/drawing/2014/main" id="{8F2ACA25-3493-4C78-BEFC-64101E91BFD9}"/>
                </a:ext>
              </a:extLst>
            </p:cNvPr>
            <p:cNvSpPr/>
            <p:nvPr/>
          </p:nvSpPr>
          <p:spPr>
            <a:xfrm>
              <a:off x="4651899" y="1331650"/>
              <a:ext cx="1127464" cy="85670"/>
            </a:xfrm>
            <a:prstGeom prst="rect">
              <a:avLst/>
            </a:prstGeom>
            <a:solidFill>
              <a:srgbClr val="F7A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Rectangle 15">
              <a:extLst>
                <a:ext uri="{FF2B5EF4-FFF2-40B4-BE49-F238E27FC236}">
                  <a16:creationId xmlns:a16="http://schemas.microsoft.com/office/drawing/2014/main" id="{75AF0746-2FF3-4518-A5E9-840E1691F5BF}"/>
                </a:ext>
              </a:extLst>
            </p:cNvPr>
            <p:cNvSpPr/>
            <p:nvPr/>
          </p:nvSpPr>
          <p:spPr>
            <a:xfrm>
              <a:off x="5779363" y="1331650"/>
              <a:ext cx="1127464" cy="85670"/>
            </a:xfrm>
            <a:prstGeom prst="rect">
              <a:avLst/>
            </a:prstGeom>
            <a:solidFill>
              <a:srgbClr val="FAF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a:extLst>
                <a:ext uri="{FF2B5EF4-FFF2-40B4-BE49-F238E27FC236}">
                  <a16:creationId xmlns:a16="http://schemas.microsoft.com/office/drawing/2014/main" id="{D3C8CA45-BFFD-4289-8D70-CE0FD7117279}"/>
                </a:ext>
              </a:extLst>
            </p:cNvPr>
            <p:cNvSpPr/>
            <p:nvPr/>
          </p:nvSpPr>
          <p:spPr>
            <a:xfrm>
              <a:off x="6906827" y="1331650"/>
              <a:ext cx="1127464" cy="85670"/>
            </a:xfrm>
            <a:prstGeom prst="rect">
              <a:avLst/>
            </a:prstGeom>
            <a:solidFill>
              <a:srgbClr val="67C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Rectangle 17">
              <a:extLst>
                <a:ext uri="{FF2B5EF4-FFF2-40B4-BE49-F238E27FC236}">
                  <a16:creationId xmlns:a16="http://schemas.microsoft.com/office/drawing/2014/main" id="{68612B2A-4A6D-4CF0-A9EA-34093EA14EAB}"/>
                </a:ext>
              </a:extLst>
            </p:cNvPr>
            <p:cNvSpPr/>
            <p:nvPr/>
          </p:nvSpPr>
          <p:spPr>
            <a:xfrm>
              <a:off x="8025413" y="1331650"/>
              <a:ext cx="1127464" cy="85670"/>
            </a:xfrm>
            <a:prstGeom prst="rect">
              <a:avLst/>
            </a:prstGeom>
            <a:solidFill>
              <a:srgbClr val="95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Rectangle 18">
              <a:extLst>
                <a:ext uri="{FF2B5EF4-FFF2-40B4-BE49-F238E27FC236}">
                  <a16:creationId xmlns:a16="http://schemas.microsoft.com/office/drawing/2014/main" id="{91E3E56C-831B-4843-B1BC-D5EA7EE8177D}"/>
                </a:ext>
              </a:extLst>
            </p:cNvPr>
            <p:cNvSpPr/>
            <p:nvPr/>
          </p:nvSpPr>
          <p:spPr>
            <a:xfrm>
              <a:off x="9126244" y="1331650"/>
              <a:ext cx="1127464" cy="85670"/>
            </a:xfrm>
            <a:prstGeom prst="rect">
              <a:avLst/>
            </a:prstGeom>
            <a:solidFill>
              <a:srgbClr val="3D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631387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62B0B09-DF30-4C1C-8D6B-7D8C1C247C25}" type="datetime1">
              <a:rPr lang="en-US"/>
              <a:pPr>
                <a:defRPr/>
              </a:pPr>
              <a:t>10/18/2023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442608-41EA-4B67-B780-84875A71EE95}" type="slidenum">
              <a:rPr lang="en-US"/>
              <a:pPr>
                <a:defRPr/>
              </a:pPr>
              <a:t>‹#›</a:t>
            </a:fld>
            <a:endParaRPr lang="en-US"/>
          </a:p>
        </p:txBody>
      </p:sp>
    </p:spTree>
    <p:extLst>
      <p:ext uri="{BB962C8B-B14F-4D97-AF65-F5344CB8AC3E}">
        <p14:creationId xmlns:p14="http://schemas.microsoft.com/office/powerpoint/2010/main" val="53958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0AE6F34-F765-4AE8-AC2C-D4ABEE29BE5E}" type="datetime1">
              <a:rPr lang="en-US"/>
              <a:pPr>
                <a:defRPr/>
              </a:pPr>
              <a:t>10/18/2023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E63CC2-9885-4C2E-AE41-1900569C4376}" type="slidenum">
              <a:rPr lang="en-US"/>
              <a:pPr>
                <a:defRPr/>
              </a:pPr>
              <a:t>‹#›</a:t>
            </a:fld>
            <a:endParaRPr lang="en-US"/>
          </a:p>
        </p:txBody>
      </p:sp>
    </p:spTree>
    <p:extLst>
      <p:ext uri="{BB962C8B-B14F-4D97-AF65-F5344CB8AC3E}">
        <p14:creationId xmlns:p14="http://schemas.microsoft.com/office/powerpoint/2010/main" val="695835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D55A555-7363-407F-A416-372B03ED761A}" type="datetime1">
              <a:rPr lang="en-US"/>
              <a:pPr>
                <a:defRPr/>
              </a:pPr>
              <a:t>10/18/2023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925CD4-87B1-4B3D-951F-F97D390442A5}" type="slidenum">
              <a:rPr lang="en-US"/>
              <a:pPr>
                <a:defRPr/>
              </a:pPr>
              <a:t>‹#›</a:t>
            </a:fld>
            <a:endParaRPr lang="en-US"/>
          </a:p>
        </p:txBody>
      </p:sp>
    </p:spTree>
    <p:extLst>
      <p:ext uri="{BB962C8B-B14F-4D97-AF65-F5344CB8AC3E}">
        <p14:creationId xmlns:p14="http://schemas.microsoft.com/office/powerpoint/2010/main" val="307748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8D8E031-A3FF-4595-B1B3-315637DF0E0B}" type="datetime1">
              <a:rPr lang="en-US"/>
              <a:pPr>
                <a:defRPr/>
              </a:pPr>
              <a:t>10/18/2023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826E-195F-4B9E-9E92-9A1E4AF49B6D}" type="slidenum">
              <a:rPr lang="en-US"/>
              <a:pPr>
                <a:defRPr/>
              </a:pPr>
              <a:t>‹#›</a:t>
            </a:fld>
            <a:endParaRPr lang="en-US"/>
          </a:p>
        </p:txBody>
      </p:sp>
    </p:spTree>
    <p:extLst>
      <p:ext uri="{BB962C8B-B14F-4D97-AF65-F5344CB8AC3E}">
        <p14:creationId xmlns:p14="http://schemas.microsoft.com/office/powerpoint/2010/main" val="98975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F7E520-92C9-406A-B0A8-61CDA63999E4}" type="datetime1">
              <a:rPr lang="en-US"/>
              <a:pPr>
                <a:defRPr/>
              </a:pPr>
              <a:t>10/18/2023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DB73B-6EC9-40F7-B510-11B26872CD77}" type="slidenum">
              <a:rPr lang="en-US"/>
              <a:pPr>
                <a:defRPr/>
              </a:pPr>
              <a:t>‹#›</a:t>
            </a:fld>
            <a:endParaRPr lang="en-US"/>
          </a:p>
        </p:txBody>
      </p:sp>
    </p:spTree>
    <p:extLst>
      <p:ext uri="{BB962C8B-B14F-4D97-AF65-F5344CB8AC3E}">
        <p14:creationId xmlns:p14="http://schemas.microsoft.com/office/powerpoint/2010/main" val="366049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Titelmasterformat durch Klicken bearbeiten</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p>
        </p:txBody>
      </p:sp>
      <p:sp>
        <p:nvSpPr>
          <p:cNvPr id="40964"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defRPr sz="1400">
                <a:latin typeface="Arial" charset="0"/>
                <a:ea typeface="ヒラギノ角ゴ Pro W3" pitchFamily="48" charset="-128"/>
              </a:defRPr>
            </a:lvl1pPr>
          </a:lstStyle>
          <a:p>
            <a:pPr>
              <a:defRPr/>
            </a:pPr>
            <a:fld id="{9B242C59-3B85-4E3A-8B5A-02B9ADA806EE}" type="datetime1">
              <a:rPr lang="en-US"/>
              <a:pPr>
                <a:defRPr/>
              </a:pPr>
              <a:t>10/18/2023</a:t>
            </a:fld>
            <a:endParaRPr lang="en-US"/>
          </a:p>
        </p:txBody>
      </p:sp>
      <p:sp>
        <p:nvSpPr>
          <p:cNvPr id="40965"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ctr">
              <a:defRPr sz="1400">
                <a:latin typeface="Arial" charset="0"/>
                <a:ea typeface="ヒラギノ角ゴ Pro W3" pitchFamily="48" charset="-128"/>
              </a:defRPr>
            </a:lvl1pPr>
          </a:lstStyle>
          <a:p>
            <a:pPr>
              <a:defRPr/>
            </a:pPr>
            <a:endParaRPr lang="en-US"/>
          </a:p>
        </p:txBody>
      </p:sp>
      <p:sp>
        <p:nvSpPr>
          <p:cNvPr id="40966"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ea typeface="ヒラギノ角ゴ Pro W3" pitchFamily="48" charset="-128"/>
              </a:defRPr>
            </a:lvl1pPr>
          </a:lstStyle>
          <a:p>
            <a:pPr>
              <a:defRPr/>
            </a:pPr>
            <a:fld id="{A92EC60B-93FE-43C5-85D8-F467011003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15" r:id="rId12"/>
    <p:sldLayoutId id="214748393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54" algn="ctr" rtl="0" fontAlgn="base">
        <a:spcBef>
          <a:spcPct val="0"/>
        </a:spcBef>
        <a:spcAft>
          <a:spcPct val="0"/>
        </a:spcAft>
        <a:defRPr sz="4400">
          <a:solidFill>
            <a:schemeClr val="tx2"/>
          </a:solidFill>
          <a:latin typeface="Arial" charset="0"/>
        </a:defRPr>
      </a:lvl6pPr>
      <a:lvl7pPr marL="914310" algn="ctr" rtl="0" fontAlgn="base">
        <a:spcBef>
          <a:spcPct val="0"/>
        </a:spcBef>
        <a:spcAft>
          <a:spcPct val="0"/>
        </a:spcAft>
        <a:defRPr sz="4400">
          <a:solidFill>
            <a:schemeClr val="tx2"/>
          </a:solidFill>
          <a:latin typeface="Arial" charset="0"/>
        </a:defRPr>
      </a:lvl7pPr>
      <a:lvl8pPr marL="1371464" algn="ctr" rtl="0" fontAlgn="base">
        <a:spcBef>
          <a:spcPct val="0"/>
        </a:spcBef>
        <a:spcAft>
          <a:spcPct val="0"/>
        </a:spcAft>
        <a:defRPr sz="4400">
          <a:solidFill>
            <a:schemeClr val="tx2"/>
          </a:solidFill>
          <a:latin typeface="Arial" charset="0"/>
        </a:defRPr>
      </a:lvl8pPr>
      <a:lvl9pPr marL="1828619" algn="ctr" rtl="0" fontAlgn="base">
        <a:spcBef>
          <a:spcPct val="0"/>
        </a:spcBef>
        <a:spcAft>
          <a:spcPct val="0"/>
        </a:spcAft>
        <a:defRPr sz="4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8"/>
          <p:cNvSpPr>
            <a:spLocks noChangeShapeType="1"/>
          </p:cNvSpPr>
          <p:nvPr userDrawn="1"/>
        </p:nvSpPr>
        <p:spPr bwMode="auto">
          <a:xfrm>
            <a:off x="517532" y="573881"/>
            <a:ext cx="8158163" cy="0"/>
          </a:xfrm>
          <a:prstGeom prst="line">
            <a:avLst/>
          </a:prstGeom>
          <a:noFill/>
          <a:ln w="28575">
            <a:solidFill>
              <a:srgbClr val="FF9B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pPr eaLnBrk="1" hangingPunct="1"/>
            <a:endParaRPr lang="en-US" sz="1800">
              <a:solidFill>
                <a:srgbClr val="000000"/>
              </a:solidFill>
              <a:ea typeface="+mn-ea"/>
            </a:endParaRPr>
          </a:p>
        </p:txBody>
      </p:sp>
      <p:pic>
        <p:nvPicPr>
          <p:cNvPr id="1027" name="Picture 9"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9393" y="4731545"/>
            <a:ext cx="9429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0"/>
          <p:cNvSpPr>
            <a:spLocks noGrp="1" noChangeArrowheads="1"/>
          </p:cNvSpPr>
          <p:nvPr>
            <p:ph type="title"/>
          </p:nvPr>
        </p:nvSpPr>
        <p:spPr bwMode="auto">
          <a:xfrm>
            <a:off x="457200" y="205981"/>
            <a:ext cx="8229600" cy="25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Click to edit Master title style</a:t>
            </a:r>
          </a:p>
        </p:txBody>
      </p:sp>
      <p:sp>
        <p:nvSpPr>
          <p:cNvPr id="7179" name="Rectangle 11"/>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defRPr>
            </a:lvl1pPr>
          </a:lstStyle>
          <a:p>
            <a:pPr eaLnBrk="1" hangingPunct="1">
              <a:defRPr/>
            </a:pPr>
            <a:fld id="{738483B8-937D-4D84-8A7E-6CBE41DA8130}"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219477794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154" algn="l" rtl="0" fontAlgn="base">
        <a:spcBef>
          <a:spcPct val="0"/>
        </a:spcBef>
        <a:spcAft>
          <a:spcPct val="0"/>
        </a:spcAft>
        <a:defRPr sz="2400">
          <a:solidFill>
            <a:schemeClr val="tx2"/>
          </a:solidFill>
          <a:latin typeface="Arial" charset="0"/>
        </a:defRPr>
      </a:lvl6pPr>
      <a:lvl7pPr marL="914310" algn="l" rtl="0" fontAlgn="base">
        <a:spcBef>
          <a:spcPct val="0"/>
        </a:spcBef>
        <a:spcAft>
          <a:spcPct val="0"/>
        </a:spcAft>
        <a:defRPr sz="2400">
          <a:solidFill>
            <a:schemeClr val="tx2"/>
          </a:solidFill>
          <a:latin typeface="Arial" charset="0"/>
        </a:defRPr>
      </a:lvl7pPr>
      <a:lvl8pPr marL="1371464" algn="l" rtl="0" fontAlgn="base">
        <a:spcBef>
          <a:spcPct val="0"/>
        </a:spcBef>
        <a:spcAft>
          <a:spcPct val="0"/>
        </a:spcAft>
        <a:defRPr sz="2400">
          <a:solidFill>
            <a:schemeClr val="tx2"/>
          </a:solidFill>
          <a:latin typeface="Arial" charset="0"/>
        </a:defRPr>
      </a:lvl8pPr>
      <a:lvl9pPr marL="1828619" algn="l" rtl="0" fontAlgn="base">
        <a:spcBef>
          <a:spcPct val="0"/>
        </a:spcBef>
        <a:spcAft>
          <a:spcPct val="0"/>
        </a:spcAft>
        <a:defRPr sz="2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endParaRPr lang="de-DE"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44015D-9407-488E-8AD7-722ADB5AEF29}" type="slidenum">
              <a:rPr lang="de-DE" smtClean="0"/>
              <a:t>‹#›</a:t>
            </a:fld>
            <a:endParaRPr lang="de-DE"/>
          </a:p>
        </p:txBody>
      </p:sp>
    </p:spTree>
    <p:extLst>
      <p:ext uri="{BB962C8B-B14F-4D97-AF65-F5344CB8AC3E}">
        <p14:creationId xmlns:p14="http://schemas.microsoft.com/office/powerpoint/2010/main" val="166051052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2" r:id="rId15"/>
    <p:sldLayoutId id="2147483933" r:id="rId16"/>
  </p:sldLayoutIdLst>
  <p:hf hdr="0" dt="0"/>
  <p:txStyles>
    <p:title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0.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2FE232-FCD1-40A7-8F77-FCAF117CA9C2}"/>
              </a:ext>
            </a:extLst>
          </p:cNvPr>
          <p:cNvSpPr>
            <a:spLocks noGrp="1"/>
          </p:cNvSpPr>
          <p:nvPr>
            <p:ph type="ctrTitle"/>
          </p:nvPr>
        </p:nvSpPr>
        <p:spPr>
          <a:xfrm>
            <a:off x="1409715" y="2139702"/>
            <a:ext cx="6315353" cy="812736"/>
          </a:xfrm>
        </p:spPr>
        <p:txBody>
          <a:bodyPr/>
          <a:lstStyle/>
          <a:p>
            <a:r>
              <a:rPr lang="de-DE" dirty="0"/>
              <a:t>Was sonst noch auf uns zukommt: </a:t>
            </a:r>
            <a:br>
              <a:rPr lang="de-DE" dirty="0"/>
            </a:br>
            <a:r>
              <a:rPr lang="de-DE" sz="2400" dirty="0"/>
              <a:t>Wie der Klimawandel zu mehr Extremen führt</a:t>
            </a:r>
            <a:br>
              <a:rPr lang="en-US" dirty="0"/>
            </a:br>
            <a:endParaRPr lang="en-DE" dirty="0"/>
          </a:p>
        </p:txBody>
      </p:sp>
      <p:sp>
        <p:nvSpPr>
          <p:cNvPr id="7" name="Subtitle 6">
            <a:extLst>
              <a:ext uri="{FF2B5EF4-FFF2-40B4-BE49-F238E27FC236}">
                <a16:creationId xmlns:a16="http://schemas.microsoft.com/office/drawing/2014/main" id="{F8421332-2AE4-45F8-A0E3-08A32475E03D}"/>
              </a:ext>
            </a:extLst>
          </p:cNvPr>
          <p:cNvSpPr>
            <a:spLocks noGrp="1"/>
          </p:cNvSpPr>
          <p:nvPr>
            <p:ph type="subTitle" idx="1"/>
          </p:nvPr>
        </p:nvSpPr>
        <p:spPr/>
        <p:txBody>
          <a:bodyPr/>
          <a:lstStyle/>
          <a:p>
            <a:r>
              <a:rPr lang="de-DE" dirty="0"/>
              <a:t>Fred </a:t>
            </a:r>
            <a:r>
              <a:rPr lang="de-DE" dirty="0" err="1"/>
              <a:t>Fokko</a:t>
            </a:r>
            <a:r>
              <a:rPr lang="de-DE" dirty="0"/>
              <a:t> Hattermann</a:t>
            </a:r>
          </a:p>
          <a:p>
            <a:r>
              <a:rPr lang="de-DE" sz="1200" dirty="0">
                <a:solidFill>
                  <a:schemeClr val="bg1">
                    <a:lumMod val="50000"/>
                  </a:schemeClr>
                </a:solidFill>
              </a:rPr>
              <a:t>hattermann@pik-potsdam.de</a:t>
            </a:r>
            <a:endParaRPr lang="en-DE" sz="1200" dirty="0">
              <a:solidFill>
                <a:schemeClr val="bg1">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stomShape 7">
            <a:extLst>
              <a:ext uri="{FF2B5EF4-FFF2-40B4-BE49-F238E27FC236}">
                <a16:creationId xmlns:a16="http://schemas.microsoft.com/office/drawing/2014/main" id="{A7A29BF1-68FF-4268-92AA-34FA926DFEEE}"/>
              </a:ext>
            </a:extLst>
          </p:cNvPr>
          <p:cNvSpPr/>
          <p:nvPr/>
        </p:nvSpPr>
        <p:spPr>
          <a:xfrm>
            <a:off x="3866096" y="1491630"/>
            <a:ext cx="4847972" cy="2575127"/>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txBody>
          <a:bodyPr lIns="67500" tIns="33750" rIns="67500" bIns="3375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1650" spc="-1" dirty="0">
                <a:solidFill>
                  <a:srgbClr val="000000"/>
                </a:solidFill>
                <a:latin typeface="Times New Roman"/>
                <a:ea typeface="DejaVu Sans"/>
              </a:rPr>
              <a:t>Weather persistence Index</a:t>
            </a: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050" spc="-1" dirty="0">
              <a:solidFill>
                <a:srgbClr val="000000"/>
              </a:solidFill>
              <a:latin typeface="Times New Roman"/>
              <a:ea typeface="DejaVu Sans"/>
            </a:endParaRPr>
          </a:p>
        </p:txBody>
      </p:sp>
      <p:sp>
        <p:nvSpPr>
          <p:cNvPr id="9" name="Title 3">
            <a:extLst>
              <a:ext uri="{FF2B5EF4-FFF2-40B4-BE49-F238E27FC236}">
                <a16:creationId xmlns:a16="http://schemas.microsoft.com/office/drawing/2014/main" id="{543D4F42-2990-41A3-885A-7AC47DF344B3}"/>
              </a:ext>
            </a:extLst>
          </p:cNvPr>
          <p:cNvSpPr txBox="1">
            <a:spLocks/>
          </p:cNvSpPr>
          <p:nvPr/>
        </p:nvSpPr>
        <p:spPr>
          <a:xfrm>
            <a:off x="406385" y="426244"/>
            <a:ext cx="7886700" cy="678656"/>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a:lstStyle>
          <a:p>
            <a:pPr fontAlgn="auto">
              <a:spcAft>
                <a:spcPts val="0"/>
              </a:spcAft>
            </a:pPr>
            <a:r>
              <a:rPr lang="en-US" sz="2800" dirty="0" err="1">
                <a:latin typeface="Calibri" panose="020F0502020204030204" pitchFamily="34" charset="0"/>
                <a:cs typeface="Calibri" panose="020F0502020204030204" pitchFamily="34" charset="0"/>
              </a:rPr>
              <a:t>Beobachteter</a:t>
            </a:r>
            <a:r>
              <a:rPr lang="en-US" sz="2800" dirty="0">
                <a:latin typeface="Calibri" panose="020F0502020204030204" pitchFamily="34" charset="0"/>
                <a:cs typeface="Calibri" panose="020F0502020204030204" pitchFamily="34" charset="0"/>
              </a:rPr>
              <a:t> Trend in der </a:t>
            </a:r>
            <a:r>
              <a:rPr lang="en-US" sz="2800" dirty="0" err="1">
                <a:latin typeface="Calibri" panose="020F0502020204030204" pitchFamily="34" charset="0"/>
                <a:cs typeface="Calibri" panose="020F0502020204030204" pitchFamily="34" charset="0"/>
              </a:rPr>
              <a:t>Andauer</a:t>
            </a:r>
            <a:r>
              <a:rPr lang="en-US" sz="2800" dirty="0">
                <a:latin typeface="Calibri" panose="020F0502020204030204" pitchFamily="34" charset="0"/>
                <a:cs typeface="Calibri" panose="020F0502020204030204" pitchFamily="34" charset="0"/>
              </a:rPr>
              <a:t> von </a:t>
            </a:r>
            <a:r>
              <a:rPr lang="en-US" sz="2800" dirty="0" err="1">
                <a:latin typeface="Calibri" panose="020F0502020204030204" pitchFamily="34" charset="0"/>
                <a:cs typeface="Calibri" panose="020F0502020204030204" pitchFamily="34" charset="0"/>
              </a:rPr>
              <a:t>Wetterlagen</a:t>
            </a:r>
            <a:endParaRPr lang="en-DE" sz="2800" dirty="0">
              <a:latin typeface="Calibri" panose="020F0502020204030204" pitchFamily="34" charset="0"/>
              <a:cs typeface="Calibri" panose="020F0502020204030204" pitchFamily="34" charset="0"/>
            </a:endParaRPr>
          </a:p>
        </p:txBody>
      </p:sp>
      <p:sp>
        <p:nvSpPr>
          <p:cNvPr id="13" name="Star: 7 Points 12">
            <a:extLst>
              <a:ext uri="{FF2B5EF4-FFF2-40B4-BE49-F238E27FC236}">
                <a16:creationId xmlns:a16="http://schemas.microsoft.com/office/drawing/2014/main" id="{B75A22E9-E293-4FE6-8C16-8C4EF19F801F}"/>
              </a:ext>
            </a:extLst>
          </p:cNvPr>
          <p:cNvSpPr/>
          <p:nvPr/>
        </p:nvSpPr>
        <p:spPr bwMode="auto">
          <a:xfrm>
            <a:off x="6084168" y="1805406"/>
            <a:ext cx="360040" cy="334429"/>
          </a:xfrm>
          <a:prstGeom prst="star7">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2400" b="0" i="0" u="none" strike="noStrike" cap="none" normalizeH="0" baseline="0" dirty="0">
              <a:ln>
                <a:noFill/>
              </a:ln>
              <a:solidFill>
                <a:schemeClr val="tx1"/>
              </a:solidFill>
              <a:effectLst/>
              <a:latin typeface="Calibri" panose="020F0502020204030204" pitchFamily="34" charset="0"/>
              <a:ea typeface="ヒラギノ角ゴ Pro W3" pitchFamily="48" charset="-128"/>
              <a:cs typeface="Calibri" panose="020F0502020204030204" pitchFamily="34" charset="0"/>
            </a:endParaRPr>
          </a:p>
        </p:txBody>
      </p:sp>
      <p:sp>
        <p:nvSpPr>
          <p:cNvPr id="7" name="TextBox 6">
            <a:extLst>
              <a:ext uri="{FF2B5EF4-FFF2-40B4-BE49-F238E27FC236}">
                <a16:creationId xmlns:a16="http://schemas.microsoft.com/office/drawing/2014/main" id="{12D6B133-E949-424D-9F4C-ABE0E3414396}"/>
              </a:ext>
            </a:extLst>
          </p:cNvPr>
          <p:cNvSpPr txBox="1"/>
          <p:nvPr/>
        </p:nvSpPr>
        <p:spPr>
          <a:xfrm>
            <a:off x="6099720" y="1787954"/>
            <a:ext cx="328936" cy="369332"/>
          </a:xfrm>
          <a:prstGeom prst="rect">
            <a:avLst/>
          </a:prstGeom>
          <a:noFill/>
        </p:spPr>
        <p:txBody>
          <a:bodyPr wrap="none" rtlCol="0">
            <a:spAutoFit/>
          </a:bodyPr>
          <a:lstStyle/>
          <a:p>
            <a:r>
              <a:rPr lang="de-DE" sz="1800" dirty="0">
                <a:latin typeface="+mn-lt"/>
              </a:rPr>
              <a:t>H</a:t>
            </a:r>
            <a:endParaRPr lang="en-DE" sz="1800" dirty="0">
              <a:latin typeface="+mn-lt"/>
            </a:endParaRPr>
          </a:p>
        </p:txBody>
      </p:sp>
      <p:sp>
        <p:nvSpPr>
          <p:cNvPr id="8" name="Footer Placeholder 3">
            <a:extLst>
              <a:ext uri="{FF2B5EF4-FFF2-40B4-BE49-F238E27FC236}">
                <a16:creationId xmlns:a16="http://schemas.microsoft.com/office/drawing/2014/main" id="{2C38A6C4-951C-4706-A361-922FC6526760}"/>
              </a:ext>
            </a:extLst>
          </p:cNvPr>
          <p:cNvSpPr>
            <a:spLocks noGrp="1"/>
          </p:cNvSpPr>
          <p:nvPr>
            <p:ph type="ftr" sz="quarter" idx="11"/>
          </p:nvPr>
        </p:nvSpPr>
        <p:spPr>
          <a:xfrm>
            <a:off x="3028949" y="4767263"/>
            <a:ext cx="5264135" cy="273844"/>
          </a:xfrm>
        </p:spPr>
        <p:txBody>
          <a:bodyPr/>
          <a:lstStyle/>
          <a:p>
            <a:pPr algn="r"/>
            <a:r>
              <a:rPr lang="de-DE" sz="1200" dirty="0">
                <a:latin typeface="Calibri" panose="020F0502020204030204" pitchFamily="34" charset="0"/>
                <a:cs typeface="Calibri" panose="020F0502020204030204" pitchFamily="34" charset="0"/>
              </a:rPr>
              <a:t>Hoffmann P, </a:t>
            </a:r>
            <a:r>
              <a:rPr lang="de-DE" sz="1200" dirty="0" err="1">
                <a:latin typeface="Calibri" panose="020F0502020204030204" pitchFamily="34" charset="0"/>
                <a:cs typeface="Calibri" panose="020F0502020204030204" pitchFamily="34" charset="0"/>
              </a:rPr>
              <a:t>Fallah</a:t>
            </a:r>
            <a:r>
              <a:rPr lang="de-DE" sz="1200" dirty="0">
                <a:latin typeface="Calibri" panose="020F0502020204030204" pitchFamily="34" charset="0"/>
                <a:cs typeface="Calibri" panose="020F0502020204030204" pitchFamily="34" charset="0"/>
              </a:rPr>
              <a:t> B. &amp; Hattermann FF (2021), Scientific Reports</a:t>
            </a:r>
          </a:p>
        </p:txBody>
      </p:sp>
      <p:sp>
        <p:nvSpPr>
          <p:cNvPr id="10" name="Rectangle 9">
            <a:extLst>
              <a:ext uri="{FF2B5EF4-FFF2-40B4-BE49-F238E27FC236}">
                <a16:creationId xmlns:a16="http://schemas.microsoft.com/office/drawing/2014/main" id="{F00F940D-E4B6-4AF9-9096-9778D1257E6E}"/>
              </a:ext>
            </a:extLst>
          </p:cNvPr>
          <p:cNvSpPr/>
          <p:nvPr/>
        </p:nvSpPr>
        <p:spPr>
          <a:xfrm>
            <a:off x="395536" y="1358259"/>
            <a:ext cx="3384376" cy="2831544"/>
          </a:xfrm>
          <a:prstGeom prst="rect">
            <a:avLst/>
          </a:prstGeom>
        </p:spPr>
        <p:txBody>
          <a:bodyPr wrap="square">
            <a:spAutoFit/>
          </a:bodyPr>
          <a:lstStyle/>
          <a:p>
            <a:pPr>
              <a:spcAft>
                <a:spcPts val="600"/>
              </a:spcAft>
            </a:pPr>
            <a:r>
              <a:rPr lang="de-DE" sz="2000" b="1" dirty="0">
                <a:latin typeface="+mn-lt"/>
              </a:rPr>
              <a:t>Die Wetterpersistenz beschreibt die Dauer einer bestimmten Wetterlage:</a:t>
            </a:r>
          </a:p>
          <a:p>
            <a:pPr marL="285750" indent="-285750">
              <a:spcAft>
                <a:spcPts val="600"/>
              </a:spcAft>
              <a:buFont typeface="Arial" panose="020B0604020202020204" pitchFamily="34" charset="0"/>
              <a:buChar char="•"/>
            </a:pPr>
            <a:r>
              <a:rPr lang="de-DE" sz="1800" dirty="0">
                <a:solidFill>
                  <a:srgbClr val="FF0000"/>
                </a:solidFill>
                <a:latin typeface="+mn-lt"/>
              </a:rPr>
              <a:t>Eine lang anhaltende Hochdruckwetterlage führt zu einer Dürre, </a:t>
            </a:r>
          </a:p>
          <a:p>
            <a:pPr marL="285750" indent="-285750">
              <a:spcAft>
                <a:spcPts val="600"/>
              </a:spcAft>
              <a:buFont typeface="Arial" panose="020B0604020202020204" pitchFamily="34" charset="0"/>
              <a:buChar char="•"/>
            </a:pPr>
            <a:r>
              <a:rPr lang="de-DE" sz="1800" dirty="0">
                <a:latin typeface="+mn-lt"/>
              </a:rPr>
              <a:t>ein lang anhaltender Tiefdruck oft zu einer Überschwemmung.</a:t>
            </a:r>
            <a:endParaRPr lang="en-DE" sz="1800" dirty="0">
              <a:latin typeface="+mn-lt"/>
            </a:endParaRPr>
          </a:p>
        </p:txBody>
      </p:sp>
    </p:spTree>
    <p:extLst>
      <p:ext uri="{BB962C8B-B14F-4D97-AF65-F5344CB8AC3E}">
        <p14:creationId xmlns:p14="http://schemas.microsoft.com/office/powerpoint/2010/main" val="258400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stomShape 7">
            <a:extLst>
              <a:ext uri="{FF2B5EF4-FFF2-40B4-BE49-F238E27FC236}">
                <a16:creationId xmlns:a16="http://schemas.microsoft.com/office/drawing/2014/main" id="{A7A29BF1-68FF-4268-92AA-34FA926DFEEE}"/>
              </a:ext>
            </a:extLst>
          </p:cNvPr>
          <p:cNvSpPr/>
          <p:nvPr/>
        </p:nvSpPr>
        <p:spPr>
          <a:xfrm>
            <a:off x="3866096" y="1491630"/>
            <a:ext cx="4847972" cy="2575127"/>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txBody>
          <a:bodyPr lIns="67500" tIns="33750" rIns="67500" bIns="3375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1650" spc="-1" dirty="0">
                <a:solidFill>
                  <a:srgbClr val="000000"/>
                </a:solidFill>
                <a:latin typeface="Times New Roman"/>
                <a:ea typeface="DejaVu Sans"/>
              </a:rPr>
              <a:t>Weather persistence Index</a:t>
            </a: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050" spc="-1" dirty="0">
              <a:solidFill>
                <a:srgbClr val="000000"/>
              </a:solidFill>
              <a:latin typeface="Times New Roman"/>
              <a:ea typeface="DejaVu Sans"/>
            </a:endParaRPr>
          </a:p>
        </p:txBody>
      </p:sp>
      <p:sp>
        <p:nvSpPr>
          <p:cNvPr id="9" name="Title 3">
            <a:extLst>
              <a:ext uri="{FF2B5EF4-FFF2-40B4-BE49-F238E27FC236}">
                <a16:creationId xmlns:a16="http://schemas.microsoft.com/office/drawing/2014/main" id="{543D4F42-2990-41A3-885A-7AC47DF344B3}"/>
              </a:ext>
            </a:extLst>
          </p:cNvPr>
          <p:cNvSpPr txBox="1">
            <a:spLocks/>
          </p:cNvSpPr>
          <p:nvPr/>
        </p:nvSpPr>
        <p:spPr>
          <a:xfrm>
            <a:off x="406385" y="426244"/>
            <a:ext cx="7886700" cy="678656"/>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a:lstStyle>
          <a:p>
            <a:pPr fontAlgn="auto">
              <a:spcAft>
                <a:spcPts val="0"/>
              </a:spcAft>
            </a:pPr>
            <a:r>
              <a:rPr lang="en-US" sz="2800" dirty="0" err="1">
                <a:latin typeface="Calibri" panose="020F0502020204030204" pitchFamily="34" charset="0"/>
                <a:cs typeface="Calibri" panose="020F0502020204030204" pitchFamily="34" charset="0"/>
              </a:rPr>
              <a:t>Beobachteter</a:t>
            </a:r>
            <a:r>
              <a:rPr lang="en-US" sz="2800" dirty="0">
                <a:latin typeface="Calibri" panose="020F0502020204030204" pitchFamily="34" charset="0"/>
                <a:cs typeface="Calibri" panose="020F0502020204030204" pitchFamily="34" charset="0"/>
              </a:rPr>
              <a:t> Trend in der </a:t>
            </a:r>
            <a:r>
              <a:rPr lang="en-US" sz="2800" dirty="0" err="1">
                <a:latin typeface="Calibri" panose="020F0502020204030204" pitchFamily="34" charset="0"/>
                <a:cs typeface="Calibri" panose="020F0502020204030204" pitchFamily="34" charset="0"/>
              </a:rPr>
              <a:t>Andauer</a:t>
            </a:r>
            <a:r>
              <a:rPr lang="en-US" sz="2800" dirty="0">
                <a:latin typeface="Calibri" panose="020F0502020204030204" pitchFamily="34" charset="0"/>
                <a:cs typeface="Calibri" panose="020F0502020204030204" pitchFamily="34" charset="0"/>
              </a:rPr>
              <a:t> von </a:t>
            </a:r>
            <a:r>
              <a:rPr lang="en-US" sz="2800" dirty="0" err="1">
                <a:latin typeface="Calibri" panose="020F0502020204030204" pitchFamily="34" charset="0"/>
                <a:cs typeface="Calibri" panose="020F0502020204030204" pitchFamily="34" charset="0"/>
              </a:rPr>
              <a:t>Wetterlagen</a:t>
            </a:r>
            <a:endParaRPr lang="en-DE" sz="2800" dirty="0">
              <a:latin typeface="Calibri" panose="020F0502020204030204" pitchFamily="34" charset="0"/>
              <a:cs typeface="Calibri" panose="020F0502020204030204" pitchFamily="34" charset="0"/>
            </a:endParaRPr>
          </a:p>
        </p:txBody>
      </p:sp>
      <p:sp>
        <p:nvSpPr>
          <p:cNvPr id="13" name="Star: 7 Points 12">
            <a:extLst>
              <a:ext uri="{FF2B5EF4-FFF2-40B4-BE49-F238E27FC236}">
                <a16:creationId xmlns:a16="http://schemas.microsoft.com/office/drawing/2014/main" id="{B75A22E9-E293-4FE6-8C16-8C4EF19F801F}"/>
              </a:ext>
            </a:extLst>
          </p:cNvPr>
          <p:cNvSpPr/>
          <p:nvPr/>
        </p:nvSpPr>
        <p:spPr bwMode="auto">
          <a:xfrm>
            <a:off x="6084168" y="1805406"/>
            <a:ext cx="360040" cy="334429"/>
          </a:xfrm>
          <a:prstGeom prst="star7">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2400" b="0" i="0" u="none" strike="noStrike" cap="none" normalizeH="0" baseline="0" dirty="0">
              <a:ln>
                <a:noFill/>
              </a:ln>
              <a:solidFill>
                <a:schemeClr val="tx1"/>
              </a:solidFill>
              <a:effectLst/>
              <a:latin typeface="Calibri" panose="020F0502020204030204" pitchFamily="34" charset="0"/>
              <a:ea typeface="ヒラギノ角ゴ Pro W3" pitchFamily="48" charset="-128"/>
              <a:cs typeface="Calibri" panose="020F0502020204030204" pitchFamily="34" charset="0"/>
            </a:endParaRPr>
          </a:p>
        </p:txBody>
      </p:sp>
      <p:sp>
        <p:nvSpPr>
          <p:cNvPr id="7" name="TextBox 6">
            <a:extLst>
              <a:ext uri="{FF2B5EF4-FFF2-40B4-BE49-F238E27FC236}">
                <a16:creationId xmlns:a16="http://schemas.microsoft.com/office/drawing/2014/main" id="{D61DE6B6-14CA-4D22-941E-EC1EA0801268}"/>
              </a:ext>
            </a:extLst>
          </p:cNvPr>
          <p:cNvSpPr txBox="1"/>
          <p:nvPr/>
        </p:nvSpPr>
        <p:spPr>
          <a:xfrm>
            <a:off x="6130886" y="1794628"/>
            <a:ext cx="282450" cy="369332"/>
          </a:xfrm>
          <a:prstGeom prst="rect">
            <a:avLst/>
          </a:prstGeom>
          <a:noFill/>
        </p:spPr>
        <p:txBody>
          <a:bodyPr wrap="none" rtlCol="0">
            <a:spAutoFit/>
          </a:bodyPr>
          <a:lstStyle/>
          <a:p>
            <a:r>
              <a:rPr lang="de-DE" sz="1800" dirty="0">
                <a:latin typeface="+mn-lt"/>
              </a:rPr>
              <a:t>L</a:t>
            </a:r>
            <a:endParaRPr lang="en-DE" sz="1800" dirty="0">
              <a:latin typeface="+mn-lt"/>
            </a:endParaRPr>
          </a:p>
        </p:txBody>
      </p:sp>
      <p:sp>
        <p:nvSpPr>
          <p:cNvPr id="8" name="Footer Placeholder 3">
            <a:extLst>
              <a:ext uri="{FF2B5EF4-FFF2-40B4-BE49-F238E27FC236}">
                <a16:creationId xmlns:a16="http://schemas.microsoft.com/office/drawing/2014/main" id="{85E519DE-B6DB-4A58-B7BD-5B22869B01F1}"/>
              </a:ext>
            </a:extLst>
          </p:cNvPr>
          <p:cNvSpPr>
            <a:spLocks noGrp="1"/>
          </p:cNvSpPr>
          <p:nvPr>
            <p:ph type="ftr" sz="quarter" idx="11"/>
          </p:nvPr>
        </p:nvSpPr>
        <p:spPr>
          <a:xfrm>
            <a:off x="3028949" y="4767263"/>
            <a:ext cx="5264135" cy="273844"/>
          </a:xfrm>
        </p:spPr>
        <p:txBody>
          <a:bodyPr/>
          <a:lstStyle/>
          <a:p>
            <a:pPr algn="r"/>
            <a:r>
              <a:rPr lang="de-DE" sz="1200" dirty="0">
                <a:latin typeface="Calibri" panose="020F0502020204030204" pitchFamily="34" charset="0"/>
                <a:cs typeface="Calibri" panose="020F0502020204030204" pitchFamily="34" charset="0"/>
              </a:rPr>
              <a:t>Hoffmann P, </a:t>
            </a:r>
            <a:r>
              <a:rPr lang="de-DE" sz="1200" dirty="0" err="1">
                <a:latin typeface="Calibri" panose="020F0502020204030204" pitchFamily="34" charset="0"/>
                <a:cs typeface="Calibri" panose="020F0502020204030204" pitchFamily="34" charset="0"/>
              </a:rPr>
              <a:t>Fallah</a:t>
            </a:r>
            <a:r>
              <a:rPr lang="de-DE" sz="1200" dirty="0">
                <a:latin typeface="Calibri" panose="020F0502020204030204" pitchFamily="34" charset="0"/>
                <a:cs typeface="Calibri" panose="020F0502020204030204" pitchFamily="34" charset="0"/>
              </a:rPr>
              <a:t> B. &amp; Hattermann FF (2021), Scientific Reports</a:t>
            </a:r>
          </a:p>
        </p:txBody>
      </p:sp>
      <p:sp>
        <p:nvSpPr>
          <p:cNvPr id="10" name="Rectangle 9">
            <a:extLst>
              <a:ext uri="{FF2B5EF4-FFF2-40B4-BE49-F238E27FC236}">
                <a16:creationId xmlns:a16="http://schemas.microsoft.com/office/drawing/2014/main" id="{1795D6F7-5E80-4032-BC69-B6B76CAF36FF}"/>
              </a:ext>
            </a:extLst>
          </p:cNvPr>
          <p:cNvSpPr/>
          <p:nvPr/>
        </p:nvSpPr>
        <p:spPr>
          <a:xfrm>
            <a:off x="395536" y="1358259"/>
            <a:ext cx="3384376" cy="2831544"/>
          </a:xfrm>
          <a:prstGeom prst="rect">
            <a:avLst/>
          </a:prstGeom>
        </p:spPr>
        <p:txBody>
          <a:bodyPr wrap="square">
            <a:spAutoFit/>
          </a:bodyPr>
          <a:lstStyle/>
          <a:p>
            <a:pPr>
              <a:spcAft>
                <a:spcPts val="600"/>
              </a:spcAft>
            </a:pPr>
            <a:r>
              <a:rPr lang="de-DE" sz="2000" b="1" dirty="0">
                <a:latin typeface="+mn-lt"/>
              </a:rPr>
              <a:t>Die Wetterpersistenz beschreibt die Dauer einer bestimmten Wetterlage:</a:t>
            </a:r>
          </a:p>
          <a:p>
            <a:pPr marL="285750" indent="-285750">
              <a:spcAft>
                <a:spcPts val="600"/>
              </a:spcAft>
              <a:buFont typeface="Arial" panose="020B0604020202020204" pitchFamily="34" charset="0"/>
              <a:buChar char="•"/>
            </a:pPr>
            <a:r>
              <a:rPr lang="de-DE" sz="1800" dirty="0">
                <a:latin typeface="+mn-lt"/>
              </a:rPr>
              <a:t>Eine lang anhaltende Hochdruckwetterlage führt zu einer Dürre, </a:t>
            </a:r>
          </a:p>
          <a:p>
            <a:pPr marL="285750" indent="-285750">
              <a:spcAft>
                <a:spcPts val="600"/>
              </a:spcAft>
              <a:buFont typeface="Arial" panose="020B0604020202020204" pitchFamily="34" charset="0"/>
              <a:buChar char="•"/>
            </a:pPr>
            <a:r>
              <a:rPr lang="de-DE" sz="1800" dirty="0">
                <a:solidFill>
                  <a:srgbClr val="FF0000"/>
                </a:solidFill>
                <a:latin typeface="+mn-lt"/>
              </a:rPr>
              <a:t>ein lang anhaltender Tiefdruck oft zu einer Überschwemmung.</a:t>
            </a:r>
            <a:endParaRPr lang="en-DE" sz="1800" dirty="0">
              <a:solidFill>
                <a:srgbClr val="FF0000"/>
              </a:solidFill>
              <a:latin typeface="+mn-lt"/>
            </a:endParaRPr>
          </a:p>
        </p:txBody>
      </p:sp>
    </p:spTree>
    <p:extLst>
      <p:ext uri="{BB962C8B-B14F-4D97-AF65-F5344CB8AC3E}">
        <p14:creationId xmlns:p14="http://schemas.microsoft.com/office/powerpoint/2010/main" val="125941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F54378-C900-4350-8001-DC0C148B00F5}"/>
              </a:ext>
            </a:extLst>
          </p:cNvPr>
          <p:cNvSpPr>
            <a:spLocks noGrp="1"/>
          </p:cNvSpPr>
          <p:nvPr>
            <p:ph type="sldNum" sz="quarter" idx="12"/>
          </p:nvPr>
        </p:nvSpPr>
        <p:spPr/>
        <p:txBody>
          <a:bodyPr/>
          <a:lstStyle/>
          <a:p>
            <a:pPr>
              <a:defRPr/>
            </a:pPr>
            <a:fld id="{10925CD4-87B1-4B3D-951F-F97D390442A5}" type="slidenum">
              <a:rPr lang="en-US" smtClean="0"/>
              <a:pPr>
                <a:defRPr/>
              </a:pPr>
              <a:t>12</a:t>
            </a:fld>
            <a:endParaRPr lang="en-US"/>
          </a:p>
        </p:txBody>
      </p:sp>
      <p:sp>
        <p:nvSpPr>
          <p:cNvPr id="6" name="Title 5">
            <a:extLst>
              <a:ext uri="{FF2B5EF4-FFF2-40B4-BE49-F238E27FC236}">
                <a16:creationId xmlns:a16="http://schemas.microsoft.com/office/drawing/2014/main" id="{EDE53026-7BD5-4227-A853-FD44A131324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Aktuelle Daten der Klimastation Potsdam</a:t>
            </a:r>
            <a:endParaRPr lang="en-DE"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5237638-BE65-4D72-87F8-E74229582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15" y="1100390"/>
            <a:ext cx="4267200" cy="298704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9CE4675-839C-4AA6-A49C-E27AEBD21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100390"/>
            <a:ext cx="4267200" cy="2987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0527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B179AA-878C-474F-8ABD-89358223369B}"/>
              </a:ext>
            </a:extLst>
          </p:cNvPr>
          <p:cNvSpPr>
            <a:spLocks noGrp="1"/>
          </p:cNvSpPr>
          <p:nvPr>
            <p:ph type="sldNum" sz="quarter" idx="12"/>
          </p:nvPr>
        </p:nvSpPr>
        <p:spPr/>
        <p:txBody>
          <a:bodyPr/>
          <a:lstStyle/>
          <a:p>
            <a:fld id="{1B44015D-9407-488E-8AD7-722ADB5AEF29}" type="slidenum">
              <a:rPr lang="de-DE" smtClean="0"/>
              <a:t>13</a:t>
            </a:fld>
            <a:endParaRPr lang="de-DE" dirty="0"/>
          </a:p>
        </p:txBody>
      </p:sp>
      <p:sp>
        <p:nvSpPr>
          <p:cNvPr id="4" name="Title 3">
            <a:extLst>
              <a:ext uri="{FF2B5EF4-FFF2-40B4-BE49-F238E27FC236}">
                <a16:creationId xmlns:a16="http://schemas.microsoft.com/office/drawing/2014/main" id="{B9860355-E861-4F01-B73B-67FFA67DC9BF}"/>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Aktuelle Daten der Klimastation Potsdam</a:t>
            </a:r>
            <a:endParaRPr lang="en-DE" dirty="0"/>
          </a:p>
        </p:txBody>
      </p:sp>
      <p:pic>
        <p:nvPicPr>
          <p:cNvPr id="5" name="Picture 4">
            <a:extLst>
              <a:ext uri="{FF2B5EF4-FFF2-40B4-BE49-F238E27FC236}">
                <a16:creationId xmlns:a16="http://schemas.microsoft.com/office/drawing/2014/main" id="{174FC242-CEE6-455F-B8E9-1E976D1C2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275606"/>
            <a:ext cx="4267200" cy="2987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4026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AFA192-C989-4714-84F1-7A02971E2701}"/>
              </a:ext>
            </a:extLst>
          </p:cNvPr>
          <p:cNvSpPr>
            <a:spLocks noGrp="1"/>
          </p:cNvSpPr>
          <p:nvPr>
            <p:ph type="sldNum" sz="quarter" idx="12"/>
          </p:nvPr>
        </p:nvSpPr>
        <p:spPr/>
        <p:txBody>
          <a:bodyPr/>
          <a:lstStyle/>
          <a:p>
            <a:fld id="{1B44015D-9407-488E-8AD7-722ADB5AEF29}" type="slidenum">
              <a:rPr lang="de-DE" smtClean="0"/>
              <a:t>14</a:t>
            </a:fld>
            <a:endParaRPr lang="de-DE" dirty="0"/>
          </a:p>
        </p:txBody>
      </p:sp>
      <p:sp>
        <p:nvSpPr>
          <p:cNvPr id="4" name="Title 3">
            <a:extLst>
              <a:ext uri="{FF2B5EF4-FFF2-40B4-BE49-F238E27FC236}">
                <a16:creationId xmlns:a16="http://schemas.microsoft.com/office/drawing/2014/main" id="{7CF03D24-B5D7-4930-AB44-43EB7F19E912}"/>
              </a:ext>
            </a:extLst>
          </p:cNvPr>
          <p:cNvSpPr>
            <a:spLocks noGrp="1"/>
          </p:cNvSpPr>
          <p:nvPr>
            <p:ph type="title"/>
          </p:nvPr>
        </p:nvSpPr>
        <p:spPr/>
        <p:txBody>
          <a:bodyPr>
            <a:normAutofit/>
          </a:bodyPr>
          <a:lstStyle/>
          <a:p>
            <a:r>
              <a:rPr lang="de-DE" dirty="0">
                <a:latin typeface="Calibri" panose="020F0502020204030204" pitchFamily="34" charset="0"/>
                <a:cs typeface="Calibri" panose="020F0502020204030204" pitchFamily="34" charset="0"/>
              </a:rPr>
              <a:t>UFZ Dürremonitor </a:t>
            </a:r>
            <a:r>
              <a:rPr lang="de-DE" sz="1400" dirty="0">
                <a:latin typeface="Calibri" panose="020F0502020204030204" pitchFamily="34" charset="0"/>
                <a:cs typeface="Calibri" panose="020F0502020204030204" pitchFamily="34" charset="0"/>
              </a:rPr>
              <a:t>(https://www.ufz.de/index.php?de=37937)</a:t>
            </a:r>
            <a:endParaRPr lang="en-DE"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F159EFD-285C-45DF-9683-D173F5EAA706}"/>
              </a:ext>
            </a:extLst>
          </p:cNvPr>
          <p:cNvPicPr>
            <a:picLocks noChangeAspect="1"/>
          </p:cNvPicPr>
          <p:nvPr/>
        </p:nvPicPr>
        <p:blipFill>
          <a:blip r:embed="rId2"/>
          <a:stretch>
            <a:fillRect/>
          </a:stretch>
        </p:blipFill>
        <p:spPr>
          <a:xfrm>
            <a:off x="1547664" y="861785"/>
            <a:ext cx="6423660" cy="3947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772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990600" y="57151"/>
            <a:ext cx="7793038" cy="627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gn="l" eaLnBrk="0" hangingPunct="0">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1pPr>
            <a:lvl2pPr marL="742950" indent="-28575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2pPr>
            <a:lvl3pPr marL="1143000" indent="-22860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3pPr>
            <a:lvl4pPr marL="1600200" indent="-22860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4pPr>
            <a:lvl5pPr marL="2057400" indent="-22860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9pPr>
          </a:lstStyle>
          <a:p>
            <a:pPr algn="ctr" eaLnBrk="1" hangingPunct="1">
              <a:spcBef>
                <a:spcPct val="0"/>
              </a:spcBef>
              <a:spcAft>
                <a:spcPts val="431"/>
              </a:spcAft>
            </a:pPr>
            <a:r>
              <a:rPr lang="de-DE" altLang="en-US" sz="2100">
                <a:solidFill>
                  <a:srgbClr val="FFFFFF"/>
                </a:solidFill>
                <a:latin typeface="Calibri" panose="020F0502020204030204" pitchFamily="34" charset="0"/>
                <a:ea typeface="DejaVu Sans"/>
                <a:cs typeface="Calibri" panose="020F0502020204030204" pitchFamily="34" charset="0"/>
              </a:rPr>
              <a:t>7. Versickerung</a:t>
            </a:r>
            <a:br>
              <a:rPr lang="de-DE" altLang="en-US" sz="2100">
                <a:solidFill>
                  <a:srgbClr val="FFFFFF"/>
                </a:solidFill>
                <a:latin typeface="Calibri" panose="020F0502020204030204" pitchFamily="34" charset="0"/>
                <a:ea typeface="DejaVu Sans"/>
                <a:cs typeface="Calibri" panose="020F0502020204030204" pitchFamily="34" charset="0"/>
              </a:rPr>
            </a:br>
            <a:r>
              <a:rPr lang="de-DE" altLang="en-US" sz="1800">
                <a:solidFill>
                  <a:srgbClr val="FFFFFF"/>
                </a:solidFill>
                <a:latin typeface="Calibri" panose="020F0502020204030204" pitchFamily="34" charset="0"/>
                <a:ea typeface="DejaVu Sans"/>
                <a:cs typeface="Calibri" panose="020F0502020204030204" pitchFamily="34" charset="0"/>
              </a:rPr>
              <a:t>7.4 Bodenwasserhaushalt Deutschland</a:t>
            </a:r>
          </a:p>
        </p:txBody>
      </p:sp>
      <p:pic>
        <p:nvPicPr>
          <p:cNvPr id="49155" name="Picture 4" descr="dtl_ezgs_moisture_y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229" y="771550"/>
            <a:ext cx="2731361" cy="3534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9156" name="Picture 5" descr="dtl_ezgs_moisture_summ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5" y="771550"/>
            <a:ext cx="2731361" cy="3534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9157" name="Text Box 7"/>
          <p:cNvSpPr txBox="1">
            <a:spLocks noChangeArrowheads="1"/>
          </p:cNvSpPr>
          <p:nvPr/>
        </p:nvSpPr>
        <p:spPr bwMode="auto">
          <a:xfrm>
            <a:off x="2210518" y="4365162"/>
            <a:ext cx="989373" cy="369332"/>
          </a:xfrm>
          <a:prstGeom prst="rect">
            <a:avLst/>
          </a:prstGeom>
          <a:solidFill>
            <a:schemeClr val="bg1"/>
          </a:solidFill>
          <a:ln>
            <a:noFill/>
          </a:ln>
          <a:effectLst/>
          <a:extLst/>
        </p:spPr>
        <p:txBody>
          <a:bodyPr wrap="none">
            <a:spAutoFit/>
          </a:bodyPr>
          <a:lstStyle>
            <a:lvl1pPr algn="l" eaLnBrk="0" hangingPunct="0">
              <a:spcBef>
                <a:spcPct val="20000"/>
              </a:spcBef>
              <a:defRPr sz="1600">
                <a:solidFill>
                  <a:schemeClr val="tx1"/>
                </a:solidFill>
                <a:latin typeface="Arial" pitchFamily="34" charset="0"/>
              </a:defRPr>
            </a:lvl1pPr>
            <a:lvl2pPr marL="742950" indent="-285750" algn="l" eaLnBrk="0" hangingPunct="0">
              <a:spcBef>
                <a:spcPct val="20000"/>
              </a:spcBef>
              <a:buChar char="–"/>
              <a:defRPr sz="1600">
                <a:solidFill>
                  <a:schemeClr val="tx1"/>
                </a:solidFill>
                <a:latin typeface="Arial" pitchFamily="34" charset="0"/>
              </a:defRPr>
            </a:lvl2pPr>
            <a:lvl3pPr marL="1143000" indent="-228600" algn="l" eaLnBrk="0" hangingPunct="0">
              <a:spcBef>
                <a:spcPct val="20000"/>
              </a:spcBef>
              <a:buChar char="•"/>
              <a:defRPr sz="1600">
                <a:solidFill>
                  <a:schemeClr val="tx1"/>
                </a:solidFill>
                <a:latin typeface="Arial" pitchFamily="34" charset="0"/>
              </a:defRPr>
            </a:lvl3pPr>
            <a:lvl4pPr marL="1600200" indent="-228600" algn="l" eaLnBrk="0" hangingPunct="0">
              <a:spcBef>
                <a:spcPct val="20000"/>
              </a:spcBef>
              <a:buChar char="–"/>
              <a:defRPr sz="1600">
                <a:solidFill>
                  <a:schemeClr val="tx1"/>
                </a:solidFill>
                <a:latin typeface="Arial" pitchFamily="34" charset="0"/>
              </a:defRPr>
            </a:lvl4pPr>
            <a:lvl5pPr marL="2057400" indent="-228600" algn="l"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pPr>
            <a:r>
              <a:rPr lang="de-DE" altLang="en-US" sz="1800" b="1" dirty="0">
                <a:latin typeface="Calibri" panose="020F0502020204030204" pitchFamily="34" charset="0"/>
                <a:cs typeface="Calibri" panose="020F0502020204030204" pitchFamily="34" charset="0"/>
              </a:rPr>
              <a:t>Sommer</a:t>
            </a:r>
            <a:endParaRPr lang="en-US" altLang="en-US" sz="1800" b="1" dirty="0">
              <a:latin typeface="Calibri" panose="020F0502020204030204" pitchFamily="34" charset="0"/>
              <a:cs typeface="Calibri" panose="020F0502020204030204" pitchFamily="34" charset="0"/>
            </a:endParaRPr>
          </a:p>
        </p:txBody>
      </p:sp>
      <p:sp>
        <p:nvSpPr>
          <p:cNvPr id="49158" name="Text Box 8"/>
          <p:cNvSpPr txBox="1">
            <a:spLocks noChangeArrowheads="1"/>
          </p:cNvSpPr>
          <p:nvPr/>
        </p:nvSpPr>
        <p:spPr bwMode="auto">
          <a:xfrm>
            <a:off x="5436096" y="4351981"/>
            <a:ext cx="1312089" cy="369332"/>
          </a:xfrm>
          <a:prstGeom prst="rect">
            <a:avLst/>
          </a:prstGeom>
          <a:solidFill>
            <a:schemeClr val="bg1"/>
          </a:solidFill>
          <a:ln>
            <a:noFill/>
          </a:ln>
          <a:effectLst/>
          <a:extLst/>
        </p:spPr>
        <p:txBody>
          <a:bodyPr wrap="none">
            <a:spAutoFit/>
          </a:bodyPr>
          <a:lstStyle>
            <a:lvl1pPr algn="l" eaLnBrk="0" hangingPunct="0">
              <a:spcBef>
                <a:spcPct val="20000"/>
              </a:spcBef>
              <a:defRPr sz="1600">
                <a:solidFill>
                  <a:schemeClr val="tx1"/>
                </a:solidFill>
                <a:latin typeface="Arial" pitchFamily="34" charset="0"/>
              </a:defRPr>
            </a:lvl1pPr>
            <a:lvl2pPr marL="742950" indent="-285750" algn="l" eaLnBrk="0" hangingPunct="0">
              <a:spcBef>
                <a:spcPct val="20000"/>
              </a:spcBef>
              <a:buChar char="–"/>
              <a:defRPr sz="1600">
                <a:solidFill>
                  <a:schemeClr val="tx1"/>
                </a:solidFill>
                <a:latin typeface="Arial" pitchFamily="34" charset="0"/>
              </a:defRPr>
            </a:lvl2pPr>
            <a:lvl3pPr marL="1143000" indent="-228600" algn="l" eaLnBrk="0" hangingPunct="0">
              <a:spcBef>
                <a:spcPct val="20000"/>
              </a:spcBef>
              <a:buChar char="•"/>
              <a:defRPr sz="1600">
                <a:solidFill>
                  <a:schemeClr val="tx1"/>
                </a:solidFill>
                <a:latin typeface="Arial" pitchFamily="34" charset="0"/>
              </a:defRPr>
            </a:lvl3pPr>
            <a:lvl4pPr marL="1600200" indent="-228600" algn="l" eaLnBrk="0" hangingPunct="0">
              <a:spcBef>
                <a:spcPct val="20000"/>
              </a:spcBef>
              <a:buChar char="–"/>
              <a:defRPr sz="1600">
                <a:solidFill>
                  <a:schemeClr val="tx1"/>
                </a:solidFill>
                <a:latin typeface="Arial" pitchFamily="34" charset="0"/>
              </a:defRPr>
            </a:lvl4pPr>
            <a:lvl5pPr marL="2057400" indent="-228600" algn="l"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pPr>
            <a:r>
              <a:rPr lang="de-DE" altLang="en-US" sz="1800" b="1" dirty="0">
                <a:latin typeface="Calibri" panose="020F0502020204030204" pitchFamily="34" charset="0"/>
                <a:cs typeface="Calibri" panose="020F0502020204030204" pitchFamily="34" charset="0"/>
              </a:rPr>
              <a:t>Ganzes Jahr</a:t>
            </a:r>
            <a:endParaRPr lang="en-US" altLang="en-US" sz="1800" b="1"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266700" y="75598"/>
            <a:ext cx="7886700" cy="678656"/>
          </a:xfrm>
        </p:spPr>
        <p:txBody>
          <a:bodyPr>
            <a:normAutofit/>
          </a:bodyPr>
          <a:lstStyle/>
          <a:p>
            <a:pPr algn="l"/>
            <a:r>
              <a:rPr lang="de-DE" altLang="en-US" dirty="0">
                <a:latin typeface="Calibri" panose="020F0502020204030204" pitchFamily="34" charset="0"/>
                <a:cs typeface="Calibri" panose="020F0502020204030204" pitchFamily="34" charset="0"/>
              </a:rPr>
              <a:t>Trends im Pflanzenverfügbaren Bodenwasser </a:t>
            </a:r>
            <a:br>
              <a:rPr lang="de-DE" altLang="en-US" dirty="0">
                <a:latin typeface="Calibri" panose="020F0502020204030204" pitchFamily="34" charset="0"/>
                <a:cs typeface="Calibri" panose="020F0502020204030204" pitchFamily="34" charset="0"/>
              </a:rPr>
            </a:br>
            <a:r>
              <a:rPr lang="de-DE" altLang="en-US" sz="1500" dirty="0">
                <a:latin typeface="Calibri" panose="020F0502020204030204" pitchFamily="34" charset="0"/>
                <a:cs typeface="Calibri" panose="020F0502020204030204" pitchFamily="34" charset="0"/>
              </a:rPr>
              <a:t>(1951-2010, simuliert)</a:t>
            </a:r>
            <a:endParaRPr lang="de-DE" sz="1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C7533AF-5EF3-4B28-88AC-3012F3C488D1}"/>
              </a:ext>
            </a:extLst>
          </p:cNvPr>
          <p:cNvSpPr txBox="1"/>
          <p:nvPr/>
        </p:nvSpPr>
        <p:spPr>
          <a:xfrm>
            <a:off x="7236296" y="4419807"/>
            <a:ext cx="1398140" cy="246221"/>
          </a:xfrm>
          <a:prstGeom prst="rect">
            <a:avLst/>
          </a:prstGeom>
          <a:noFill/>
        </p:spPr>
        <p:txBody>
          <a:bodyPr wrap="none" rtlCol="0">
            <a:spAutoFit/>
          </a:bodyPr>
          <a:lstStyle/>
          <a:p>
            <a:r>
              <a:rPr lang="de-DE" sz="1000" dirty="0">
                <a:latin typeface="Calibri" panose="020F0502020204030204" pitchFamily="34" charset="0"/>
                <a:cs typeface="Calibri" panose="020F0502020204030204" pitchFamily="34" charset="0"/>
              </a:rPr>
              <a:t>Hattermann et al. 2015</a:t>
            </a:r>
            <a:endParaRPr lang="en-DE"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7086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30BC956-1166-4E35-B724-847FA91ADC88}"/>
              </a:ext>
            </a:extLst>
          </p:cNvPr>
          <p:cNvSpPr>
            <a:spLocks noGrp="1"/>
          </p:cNvSpPr>
          <p:nvPr>
            <p:ph type="ftr" sz="quarter" idx="11"/>
          </p:nvPr>
        </p:nvSpPr>
        <p:spPr>
          <a:xfrm>
            <a:off x="2123728" y="4767263"/>
            <a:ext cx="5832648" cy="273844"/>
          </a:xfrm>
        </p:spPr>
        <p:txBody>
          <a:bodyPr/>
          <a:lstStyle/>
          <a:p>
            <a:r>
              <a:rPr lang="de-DE" sz="1000" dirty="0">
                <a:latin typeface="+mn-lt"/>
              </a:rPr>
              <a:t>https://maps.brandenburg.de/WebOffice/synserver?project=GWM_www_CORE&amp;client=core&amp;language=de</a:t>
            </a:r>
          </a:p>
        </p:txBody>
      </p:sp>
      <p:sp>
        <p:nvSpPr>
          <p:cNvPr id="4" name="Slide Number Placeholder 3">
            <a:extLst>
              <a:ext uri="{FF2B5EF4-FFF2-40B4-BE49-F238E27FC236}">
                <a16:creationId xmlns:a16="http://schemas.microsoft.com/office/drawing/2014/main" id="{D751EBBF-E7BB-4C71-B889-EBC84936FA85}"/>
              </a:ext>
            </a:extLst>
          </p:cNvPr>
          <p:cNvSpPr>
            <a:spLocks noGrp="1"/>
          </p:cNvSpPr>
          <p:nvPr>
            <p:ph type="sldNum" sz="quarter" idx="12"/>
          </p:nvPr>
        </p:nvSpPr>
        <p:spPr/>
        <p:txBody>
          <a:bodyPr/>
          <a:lstStyle/>
          <a:p>
            <a:fld id="{1B44015D-9407-488E-8AD7-722ADB5AEF29}" type="slidenum">
              <a:rPr lang="de-DE" smtClean="0"/>
              <a:t>16</a:t>
            </a:fld>
            <a:endParaRPr lang="de-DE" dirty="0"/>
          </a:p>
        </p:txBody>
      </p:sp>
      <p:sp>
        <p:nvSpPr>
          <p:cNvPr id="5" name="Title 4">
            <a:extLst>
              <a:ext uri="{FF2B5EF4-FFF2-40B4-BE49-F238E27FC236}">
                <a16:creationId xmlns:a16="http://schemas.microsoft.com/office/drawing/2014/main" id="{2F2834A6-4B93-4DC3-87C3-3B6D3AD0759D}"/>
              </a:ext>
            </a:extLst>
          </p:cNvPr>
          <p:cNvSpPr>
            <a:spLocks noGrp="1"/>
          </p:cNvSpPr>
          <p:nvPr>
            <p:ph type="title"/>
          </p:nvPr>
        </p:nvSpPr>
        <p:spPr>
          <a:xfrm>
            <a:off x="228600" y="397"/>
            <a:ext cx="6735363" cy="678656"/>
          </a:xfrm>
        </p:spPr>
        <p:txBody>
          <a:bodyPr>
            <a:noAutofit/>
          </a:bodyPr>
          <a:lstStyle/>
          <a:p>
            <a:r>
              <a:rPr lang="de-DE" sz="2800" dirty="0"/>
              <a:t>Grundwasserstände Fläming (</a:t>
            </a:r>
            <a:r>
              <a:rPr lang="de-DE" sz="2800" dirty="0" err="1"/>
              <a:t>Seddin</a:t>
            </a:r>
            <a:r>
              <a:rPr lang="de-DE" sz="2800" dirty="0"/>
              <a:t>)</a:t>
            </a:r>
            <a:endParaRPr lang="en-DE" sz="2800" dirty="0"/>
          </a:p>
        </p:txBody>
      </p:sp>
      <p:pic>
        <p:nvPicPr>
          <p:cNvPr id="9" name="Picture 8">
            <a:extLst>
              <a:ext uri="{FF2B5EF4-FFF2-40B4-BE49-F238E27FC236}">
                <a16:creationId xmlns:a16="http://schemas.microsoft.com/office/drawing/2014/main" id="{126975C5-AC25-45F7-939A-9446DC981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15566"/>
            <a:ext cx="4354830" cy="327040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4299EAB-F902-415F-A752-B9A86168A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915565"/>
            <a:ext cx="4354830" cy="3270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566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3B0B58-81E4-457C-A3FA-18BB98169ACB}"/>
              </a:ext>
            </a:extLst>
          </p:cNvPr>
          <p:cNvSpPr>
            <a:spLocks noGrp="1"/>
          </p:cNvSpPr>
          <p:nvPr>
            <p:ph idx="1"/>
          </p:nvPr>
        </p:nvSpPr>
        <p:spPr>
          <a:xfrm>
            <a:off x="194148" y="1346773"/>
            <a:ext cx="3585763" cy="2894082"/>
          </a:xfrm>
        </p:spPr>
        <p:txBody>
          <a:bodyPr/>
          <a:lstStyle/>
          <a:p>
            <a:pPr marL="285750" indent="-285750">
              <a:buFont typeface="Arial" panose="020B0604020202020204" pitchFamily="34" charset="0"/>
              <a:buChar char="•"/>
            </a:pPr>
            <a:r>
              <a:rPr lang="de-DE" dirty="0"/>
              <a:t>Niederschlag mit hoher Variabilität, leichter negativer  Trend</a:t>
            </a:r>
          </a:p>
          <a:p>
            <a:pPr marL="285750" indent="-285750">
              <a:buFont typeface="Arial" panose="020B0604020202020204" pitchFamily="34" charset="0"/>
              <a:buChar char="•"/>
            </a:pPr>
            <a:r>
              <a:rPr lang="de-DE" dirty="0"/>
              <a:t>Deutlicher Trend zu mehr Verdunstung</a:t>
            </a:r>
          </a:p>
          <a:p>
            <a:pPr marL="285750" indent="-285750">
              <a:buFont typeface="Arial" panose="020B0604020202020204" pitchFamily="34" charset="0"/>
              <a:buChar char="•"/>
            </a:pPr>
            <a:r>
              <a:rPr lang="de-DE" dirty="0"/>
              <a:t>Relativ starker Trend bei der Grundwasserneubildung</a:t>
            </a:r>
          </a:p>
          <a:p>
            <a:pPr marL="285750" indent="-285750">
              <a:buFont typeface="Arial" panose="020B0604020202020204" pitchFamily="34" charset="0"/>
              <a:buChar char="•"/>
            </a:pPr>
            <a:r>
              <a:rPr lang="de-DE" dirty="0">
                <a:solidFill>
                  <a:srgbClr val="FF0000"/>
                </a:solidFill>
              </a:rPr>
              <a:t>Weniger Wasserverfügbarkeit!</a:t>
            </a:r>
            <a:endParaRPr lang="en-DE" dirty="0">
              <a:solidFill>
                <a:srgbClr val="FF0000"/>
              </a:solidFill>
            </a:endParaRPr>
          </a:p>
          <a:p>
            <a:pPr marL="285750" indent="-285750">
              <a:buFont typeface="Arial" panose="020B0604020202020204" pitchFamily="34" charset="0"/>
              <a:buChar char="•"/>
            </a:pPr>
            <a:endParaRPr lang="en-DE" dirty="0"/>
          </a:p>
        </p:txBody>
      </p:sp>
      <p:sp>
        <p:nvSpPr>
          <p:cNvPr id="3" name="Footer Placeholder 2">
            <a:extLst>
              <a:ext uri="{FF2B5EF4-FFF2-40B4-BE49-F238E27FC236}">
                <a16:creationId xmlns:a16="http://schemas.microsoft.com/office/drawing/2014/main" id="{A57878F8-9A51-4854-99CF-20E8D3AF32FA}"/>
              </a:ext>
            </a:extLst>
          </p:cNvPr>
          <p:cNvSpPr>
            <a:spLocks noGrp="1"/>
          </p:cNvSpPr>
          <p:nvPr>
            <p:ph type="ftr" sz="quarter" idx="11"/>
          </p:nvPr>
        </p:nvSpPr>
        <p:spPr/>
        <p:txBody>
          <a:bodyPr/>
          <a:lstStyle/>
          <a:p>
            <a:r>
              <a:rPr lang="de-DE" dirty="0"/>
              <a:t>Hattermann et al. 2020</a:t>
            </a:r>
          </a:p>
        </p:txBody>
      </p:sp>
      <p:sp>
        <p:nvSpPr>
          <p:cNvPr id="4" name="Slide Number Placeholder 3">
            <a:extLst>
              <a:ext uri="{FF2B5EF4-FFF2-40B4-BE49-F238E27FC236}">
                <a16:creationId xmlns:a16="http://schemas.microsoft.com/office/drawing/2014/main" id="{6923E99B-EDC3-40FC-BB99-867F535E98C6}"/>
              </a:ext>
            </a:extLst>
          </p:cNvPr>
          <p:cNvSpPr>
            <a:spLocks noGrp="1"/>
          </p:cNvSpPr>
          <p:nvPr>
            <p:ph type="sldNum" sz="quarter" idx="12"/>
          </p:nvPr>
        </p:nvSpPr>
        <p:spPr/>
        <p:txBody>
          <a:bodyPr/>
          <a:lstStyle/>
          <a:p>
            <a:fld id="{1B44015D-9407-488E-8AD7-722ADB5AEF29}" type="slidenum">
              <a:rPr lang="de-DE" smtClean="0"/>
              <a:t>17</a:t>
            </a:fld>
            <a:endParaRPr lang="de-DE" dirty="0"/>
          </a:p>
        </p:txBody>
      </p:sp>
      <p:sp>
        <p:nvSpPr>
          <p:cNvPr id="5" name="Title 4">
            <a:extLst>
              <a:ext uri="{FF2B5EF4-FFF2-40B4-BE49-F238E27FC236}">
                <a16:creationId xmlns:a16="http://schemas.microsoft.com/office/drawing/2014/main" id="{B2B2B977-924C-460B-8C84-88CC7DDDAC3B}"/>
              </a:ext>
            </a:extLst>
          </p:cNvPr>
          <p:cNvSpPr>
            <a:spLocks noGrp="1"/>
          </p:cNvSpPr>
          <p:nvPr>
            <p:ph type="title"/>
          </p:nvPr>
        </p:nvSpPr>
        <p:spPr/>
        <p:txBody>
          <a:bodyPr>
            <a:normAutofit fontScale="90000"/>
          </a:bodyPr>
          <a:lstStyle/>
          <a:p>
            <a:r>
              <a:rPr lang="de-DE" dirty="0"/>
              <a:t>Folgen des Klimawandels für die </a:t>
            </a:r>
            <a:r>
              <a:rPr lang="de-DE" dirty="0" err="1"/>
              <a:t>gegewärtige</a:t>
            </a:r>
            <a:r>
              <a:rPr lang="de-DE" dirty="0"/>
              <a:t> Wassersituation</a:t>
            </a:r>
            <a:endParaRPr lang="en-DE" dirty="0"/>
          </a:p>
        </p:txBody>
      </p:sp>
      <p:grpSp>
        <p:nvGrpSpPr>
          <p:cNvPr id="6" name="Group 5">
            <a:extLst>
              <a:ext uri="{FF2B5EF4-FFF2-40B4-BE49-F238E27FC236}">
                <a16:creationId xmlns:a16="http://schemas.microsoft.com/office/drawing/2014/main" id="{7D2849DE-F586-43F2-8758-24C1511511D3}"/>
              </a:ext>
            </a:extLst>
          </p:cNvPr>
          <p:cNvGrpSpPr/>
          <p:nvPr/>
        </p:nvGrpSpPr>
        <p:grpSpPr>
          <a:xfrm>
            <a:off x="3965104" y="1072475"/>
            <a:ext cx="4320480" cy="3300515"/>
            <a:chOff x="218594" y="1363357"/>
            <a:chExt cx="5043629" cy="4031058"/>
          </a:xfrm>
        </p:grpSpPr>
        <p:pic>
          <p:nvPicPr>
            <p:cNvPr id="7" name="Picture 6">
              <a:extLst>
                <a:ext uri="{FF2B5EF4-FFF2-40B4-BE49-F238E27FC236}">
                  <a16:creationId xmlns:a16="http://schemas.microsoft.com/office/drawing/2014/main" id="{72C7C080-09D0-4C29-A06F-BEC3A38B0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94" y="1363357"/>
              <a:ext cx="5043629" cy="403105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EA76E49E-EF4A-4DC1-B9B7-018F19060085}"/>
                </a:ext>
              </a:extLst>
            </p:cNvPr>
            <p:cNvSpPr txBox="1"/>
            <p:nvPr/>
          </p:nvSpPr>
          <p:spPr>
            <a:xfrm>
              <a:off x="1202743" y="1401398"/>
              <a:ext cx="3016925" cy="375901"/>
            </a:xfrm>
            <a:prstGeom prst="rect">
              <a:avLst/>
            </a:prstGeom>
            <a:solidFill>
              <a:schemeClr val="bg1"/>
            </a:solidFill>
          </p:spPr>
          <p:txBody>
            <a:bodyPr wrap="none" rtlCol="0">
              <a:spAutoFit/>
            </a:bodyPr>
            <a:lstStyle/>
            <a:p>
              <a:r>
                <a:rPr lang="de-DE" sz="1400" b="1" dirty="0"/>
                <a:t>Jährliche Summen Potsdam</a:t>
              </a:r>
              <a:endParaRPr lang="en-DE" sz="1400" b="1" dirty="0"/>
            </a:p>
          </p:txBody>
        </p:sp>
      </p:grpSp>
      <p:cxnSp>
        <p:nvCxnSpPr>
          <p:cNvPr id="10" name="Straight Connector 9">
            <a:extLst>
              <a:ext uri="{FF2B5EF4-FFF2-40B4-BE49-F238E27FC236}">
                <a16:creationId xmlns:a16="http://schemas.microsoft.com/office/drawing/2014/main" id="{D563EF54-B4DA-4312-B2CD-B0EBA4440281}"/>
              </a:ext>
            </a:extLst>
          </p:cNvPr>
          <p:cNvCxnSpPr>
            <a:cxnSpLocks/>
          </p:cNvCxnSpPr>
          <p:nvPr/>
        </p:nvCxnSpPr>
        <p:spPr>
          <a:xfrm>
            <a:off x="4548236" y="2519764"/>
            <a:ext cx="3312368" cy="7200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EFCA7F-6921-45BA-A924-804F22CB9F6A}"/>
              </a:ext>
            </a:extLst>
          </p:cNvPr>
          <p:cNvCxnSpPr>
            <a:cxnSpLocks/>
          </p:cNvCxnSpPr>
          <p:nvPr/>
        </p:nvCxnSpPr>
        <p:spPr>
          <a:xfrm flipV="1">
            <a:off x="4542592" y="2859782"/>
            <a:ext cx="3318012" cy="105002"/>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FE83BD-8451-4A63-AF64-901AFED529C4}"/>
              </a:ext>
            </a:extLst>
          </p:cNvPr>
          <p:cNvCxnSpPr>
            <a:cxnSpLocks/>
          </p:cNvCxnSpPr>
          <p:nvPr/>
        </p:nvCxnSpPr>
        <p:spPr>
          <a:xfrm>
            <a:off x="4542592" y="3402946"/>
            <a:ext cx="3339936" cy="121165"/>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CB0B1C84-5E7A-45D1-A8D3-9A58CBD4CA63}"/>
              </a:ext>
            </a:extLst>
          </p:cNvPr>
          <p:cNvSpPr/>
          <p:nvPr/>
        </p:nvSpPr>
        <p:spPr>
          <a:xfrm>
            <a:off x="4598126" y="2605939"/>
            <a:ext cx="3250956" cy="294015"/>
          </a:xfrm>
          <a:custGeom>
            <a:avLst/>
            <a:gdLst>
              <a:gd name="connsiteX0" fmla="*/ 0 w 3250956"/>
              <a:gd name="connsiteY0" fmla="*/ 267890 h 294015"/>
              <a:gd name="connsiteX1" fmla="*/ 189411 w 3250956"/>
              <a:gd name="connsiteY1" fmla="*/ 101 h 294015"/>
              <a:gd name="connsiteX2" fmla="*/ 365760 w 3250956"/>
              <a:gd name="connsiteY2" fmla="*/ 294015 h 294015"/>
              <a:gd name="connsiteX3" fmla="*/ 568234 w 3250956"/>
              <a:gd name="connsiteY3" fmla="*/ 101 h 294015"/>
              <a:gd name="connsiteX4" fmla="*/ 738051 w 3250956"/>
              <a:gd name="connsiteY4" fmla="*/ 274421 h 294015"/>
              <a:gd name="connsiteX5" fmla="*/ 875211 w 3250956"/>
              <a:gd name="connsiteY5" fmla="*/ 26227 h 294015"/>
              <a:gd name="connsiteX6" fmla="*/ 1025434 w 3250956"/>
              <a:gd name="connsiteY6" fmla="*/ 274421 h 294015"/>
              <a:gd name="connsiteX7" fmla="*/ 1208314 w 3250956"/>
              <a:gd name="connsiteY7" fmla="*/ 32758 h 294015"/>
              <a:gd name="connsiteX8" fmla="*/ 1319348 w 3250956"/>
              <a:gd name="connsiteY8" fmla="*/ 261358 h 294015"/>
              <a:gd name="connsiteX9" fmla="*/ 1463040 w 3250956"/>
              <a:gd name="connsiteY9" fmla="*/ 32758 h 294015"/>
              <a:gd name="connsiteX10" fmla="*/ 1580605 w 3250956"/>
              <a:gd name="connsiteY10" fmla="*/ 248295 h 294015"/>
              <a:gd name="connsiteX11" fmla="*/ 1717765 w 3250956"/>
              <a:gd name="connsiteY11" fmla="*/ 45821 h 294015"/>
              <a:gd name="connsiteX12" fmla="*/ 1828800 w 3250956"/>
              <a:gd name="connsiteY12" fmla="*/ 228701 h 294015"/>
              <a:gd name="connsiteX13" fmla="*/ 1998617 w 3250956"/>
              <a:gd name="connsiteY13" fmla="*/ 58884 h 294015"/>
              <a:gd name="connsiteX14" fmla="*/ 2116183 w 3250956"/>
              <a:gd name="connsiteY14" fmla="*/ 235232 h 294015"/>
              <a:gd name="connsiteX15" fmla="*/ 2259874 w 3250956"/>
              <a:gd name="connsiteY15" fmla="*/ 45821 h 294015"/>
              <a:gd name="connsiteX16" fmla="*/ 2390503 w 3250956"/>
              <a:gd name="connsiteY16" fmla="*/ 215638 h 294015"/>
              <a:gd name="connsiteX17" fmla="*/ 2488474 w 3250956"/>
              <a:gd name="connsiteY17" fmla="*/ 71947 h 294015"/>
              <a:gd name="connsiteX18" fmla="*/ 2606040 w 3250956"/>
              <a:gd name="connsiteY18" fmla="*/ 202575 h 294015"/>
              <a:gd name="connsiteX19" fmla="*/ 2717074 w 3250956"/>
              <a:gd name="connsiteY19" fmla="*/ 45821 h 294015"/>
              <a:gd name="connsiteX20" fmla="*/ 2847703 w 3250956"/>
              <a:gd name="connsiteY20" fmla="*/ 209107 h 294015"/>
              <a:gd name="connsiteX21" fmla="*/ 2952205 w 3250956"/>
              <a:gd name="connsiteY21" fmla="*/ 71947 h 294015"/>
              <a:gd name="connsiteX22" fmla="*/ 3063240 w 3250956"/>
              <a:gd name="connsiteY22" fmla="*/ 209107 h 294015"/>
              <a:gd name="connsiteX23" fmla="*/ 3161211 w 3250956"/>
              <a:gd name="connsiteY23" fmla="*/ 78478 h 294015"/>
              <a:gd name="connsiteX24" fmla="*/ 3246120 w 3250956"/>
              <a:gd name="connsiteY24" fmla="*/ 156855 h 294015"/>
              <a:gd name="connsiteX25" fmla="*/ 3233057 w 3250956"/>
              <a:gd name="connsiteY25" fmla="*/ 169918 h 29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0956" h="294015">
                <a:moveTo>
                  <a:pt x="0" y="267890"/>
                </a:moveTo>
                <a:cubicBezTo>
                  <a:pt x="64225" y="131818"/>
                  <a:pt x="128451" y="-4253"/>
                  <a:pt x="189411" y="101"/>
                </a:cubicBezTo>
                <a:cubicBezTo>
                  <a:pt x="250371" y="4455"/>
                  <a:pt x="302623" y="294015"/>
                  <a:pt x="365760" y="294015"/>
                </a:cubicBezTo>
                <a:cubicBezTo>
                  <a:pt x="428897" y="294015"/>
                  <a:pt x="506186" y="3367"/>
                  <a:pt x="568234" y="101"/>
                </a:cubicBezTo>
                <a:cubicBezTo>
                  <a:pt x="630283" y="-3165"/>
                  <a:pt x="686888" y="270067"/>
                  <a:pt x="738051" y="274421"/>
                </a:cubicBezTo>
                <a:cubicBezTo>
                  <a:pt x="789214" y="278775"/>
                  <a:pt x="827314" y="26227"/>
                  <a:pt x="875211" y="26227"/>
                </a:cubicBezTo>
                <a:cubicBezTo>
                  <a:pt x="923108" y="26227"/>
                  <a:pt x="969917" y="273333"/>
                  <a:pt x="1025434" y="274421"/>
                </a:cubicBezTo>
                <a:cubicBezTo>
                  <a:pt x="1080951" y="275509"/>
                  <a:pt x="1159328" y="34935"/>
                  <a:pt x="1208314" y="32758"/>
                </a:cubicBezTo>
                <a:cubicBezTo>
                  <a:pt x="1257300" y="30581"/>
                  <a:pt x="1276894" y="261358"/>
                  <a:pt x="1319348" y="261358"/>
                </a:cubicBezTo>
                <a:cubicBezTo>
                  <a:pt x="1361802" y="261358"/>
                  <a:pt x="1419497" y="34935"/>
                  <a:pt x="1463040" y="32758"/>
                </a:cubicBezTo>
                <a:cubicBezTo>
                  <a:pt x="1506583" y="30581"/>
                  <a:pt x="1538151" y="246118"/>
                  <a:pt x="1580605" y="248295"/>
                </a:cubicBezTo>
                <a:cubicBezTo>
                  <a:pt x="1623059" y="250472"/>
                  <a:pt x="1676399" y="49087"/>
                  <a:pt x="1717765" y="45821"/>
                </a:cubicBezTo>
                <a:cubicBezTo>
                  <a:pt x="1759131" y="42555"/>
                  <a:pt x="1781991" y="226524"/>
                  <a:pt x="1828800" y="228701"/>
                </a:cubicBezTo>
                <a:cubicBezTo>
                  <a:pt x="1875609" y="230878"/>
                  <a:pt x="1950720" y="57796"/>
                  <a:pt x="1998617" y="58884"/>
                </a:cubicBezTo>
                <a:cubicBezTo>
                  <a:pt x="2046514" y="59972"/>
                  <a:pt x="2072640" y="237409"/>
                  <a:pt x="2116183" y="235232"/>
                </a:cubicBezTo>
                <a:cubicBezTo>
                  <a:pt x="2159726" y="233055"/>
                  <a:pt x="2214154" y="49087"/>
                  <a:pt x="2259874" y="45821"/>
                </a:cubicBezTo>
                <a:cubicBezTo>
                  <a:pt x="2305594" y="42555"/>
                  <a:pt x="2352403" y="211284"/>
                  <a:pt x="2390503" y="215638"/>
                </a:cubicBezTo>
                <a:cubicBezTo>
                  <a:pt x="2428603" y="219992"/>
                  <a:pt x="2452551" y="74124"/>
                  <a:pt x="2488474" y="71947"/>
                </a:cubicBezTo>
                <a:cubicBezTo>
                  <a:pt x="2524397" y="69770"/>
                  <a:pt x="2567940" y="206929"/>
                  <a:pt x="2606040" y="202575"/>
                </a:cubicBezTo>
                <a:cubicBezTo>
                  <a:pt x="2644140" y="198221"/>
                  <a:pt x="2676797" y="44732"/>
                  <a:pt x="2717074" y="45821"/>
                </a:cubicBezTo>
                <a:cubicBezTo>
                  <a:pt x="2757351" y="46910"/>
                  <a:pt x="2808515" y="204753"/>
                  <a:pt x="2847703" y="209107"/>
                </a:cubicBezTo>
                <a:cubicBezTo>
                  <a:pt x="2886891" y="213461"/>
                  <a:pt x="2916282" y="71947"/>
                  <a:pt x="2952205" y="71947"/>
                </a:cubicBezTo>
                <a:cubicBezTo>
                  <a:pt x="2988128" y="71947"/>
                  <a:pt x="3028406" y="208018"/>
                  <a:pt x="3063240" y="209107"/>
                </a:cubicBezTo>
                <a:cubicBezTo>
                  <a:pt x="3098074" y="210195"/>
                  <a:pt x="3130731" y="87187"/>
                  <a:pt x="3161211" y="78478"/>
                </a:cubicBezTo>
                <a:cubicBezTo>
                  <a:pt x="3191691" y="69769"/>
                  <a:pt x="3246120" y="156855"/>
                  <a:pt x="3246120" y="156855"/>
                </a:cubicBezTo>
                <a:cubicBezTo>
                  <a:pt x="3258094" y="172095"/>
                  <a:pt x="3245575" y="171006"/>
                  <a:pt x="3233057" y="169918"/>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97433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71FD4C-9F95-4207-A92C-F2A24FDFC8D1}"/>
              </a:ext>
            </a:extLst>
          </p:cNvPr>
          <p:cNvPicPr>
            <a:picLocks noChangeAspect="1"/>
          </p:cNvPicPr>
          <p:nvPr/>
        </p:nvPicPr>
        <p:blipFill>
          <a:blip r:embed="rId2"/>
          <a:stretch>
            <a:fillRect/>
          </a:stretch>
        </p:blipFill>
        <p:spPr>
          <a:xfrm>
            <a:off x="4032914" y="949076"/>
            <a:ext cx="4381379" cy="3620346"/>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E33B0B58-81E4-457C-A3FA-18BB98169ACB}"/>
              </a:ext>
            </a:extLst>
          </p:cNvPr>
          <p:cNvSpPr>
            <a:spLocks noGrp="1"/>
          </p:cNvSpPr>
          <p:nvPr>
            <p:ph idx="1"/>
          </p:nvPr>
        </p:nvSpPr>
        <p:spPr>
          <a:xfrm>
            <a:off x="194148" y="1346773"/>
            <a:ext cx="3585763" cy="2894082"/>
          </a:xfrm>
        </p:spPr>
        <p:txBody>
          <a:bodyPr/>
          <a:lstStyle/>
          <a:p>
            <a:pPr marL="285750" indent="-285750">
              <a:buFont typeface="Arial" panose="020B0604020202020204" pitchFamily="34" charset="0"/>
              <a:buChar char="•"/>
            </a:pPr>
            <a:r>
              <a:rPr lang="de-DE" dirty="0"/>
              <a:t>Niederschlag mit hoher Variabilität, etwas zunehmender Trend</a:t>
            </a:r>
          </a:p>
          <a:p>
            <a:pPr marL="285750" indent="-285750">
              <a:buFont typeface="Arial" panose="020B0604020202020204" pitchFamily="34" charset="0"/>
              <a:buChar char="•"/>
            </a:pPr>
            <a:r>
              <a:rPr lang="de-DE" dirty="0"/>
              <a:t>Starker Trend zu mehr Verdunstung</a:t>
            </a:r>
          </a:p>
          <a:p>
            <a:pPr marL="285750" indent="-285750">
              <a:buFont typeface="Arial" panose="020B0604020202020204" pitchFamily="34" charset="0"/>
              <a:buChar char="•"/>
            </a:pPr>
            <a:r>
              <a:rPr lang="de-DE" dirty="0"/>
              <a:t>Trend zu abnehmender Grundwasserneubildung</a:t>
            </a:r>
            <a:endParaRPr lang="en-DE" dirty="0"/>
          </a:p>
        </p:txBody>
      </p:sp>
      <p:sp>
        <p:nvSpPr>
          <p:cNvPr id="3" name="Footer Placeholder 2">
            <a:extLst>
              <a:ext uri="{FF2B5EF4-FFF2-40B4-BE49-F238E27FC236}">
                <a16:creationId xmlns:a16="http://schemas.microsoft.com/office/drawing/2014/main" id="{A57878F8-9A51-4854-99CF-20E8D3AF32FA}"/>
              </a:ext>
            </a:extLst>
          </p:cNvPr>
          <p:cNvSpPr>
            <a:spLocks noGrp="1"/>
          </p:cNvSpPr>
          <p:nvPr>
            <p:ph type="ftr" sz="quarter" idx="11"/>
          </p:nvPr>
        </p:nvSpPr>
        <p:spPr/>
        <p:txBody>
          <a:bodyPr/>
          <a:lstStyle/>
          <a:p>
            <a:r>
              <a:rPr lang="de-DE" dirty="0"/>
              <a:t>Hattermann et al. 2023</a:t>
            </a:r>
          </a:p>
        </p:txBody>
      </p:sp>
      <p:sp>
        <p:nvSpPr>
          <p:cNvPr id="4" name="Slide Number Placeholder 3">
            <a:extLst>
              <a:ext uri="{FF2B5EF4-FFF2-40B4-BE49-F238E27FC236}">
                <a16:creationId xmlns:a16="http://schemas.microsoft.com/office/drawing/2014/main" id="{6923E99B-EDC3-40FC-BB99-867F535E98C6}"/>
              </a:ext>
            </a:extLst>
          </p:cNvPr>
          <p:cNvSpPr>
            <a:spLocks noGrp="1"/>
          </p:cNvSpPr>
          <p:nvPr>
            <p:ph type="sldNum" sz="quarter" idx="12"/>
          </p:nvPr>
        </p:nvSpPr>
        <p:spPr>
          <a:xfrm>
            <a:off x="6457950" y="4818186"/>
            <a:ext cx="2057400" cy="273844"/>
          </a:xfrm>
        </p:spPr>
        <p:txBody>
          <a:bodyPr/>
          <a:lstStyle/>
          <a:p>
            <a:fld id="{1B44015D-9407-488E-8AD7-722ADB5AEF29}" type="slidenum">
              <a:rPr lang="de-DE" smtClean="0"/>
              <a:t>18</a:t>
            </a:fld>
            <a:endParaRPr lang="de-DE" dirty="0"/>
          </a:p>
        </p:txBody>
      </p:sp>
      <p:sp>
        <p:nvSpPr>
          <p:cNvPr id="5" name="Title 4">
            <a:extLst>
              <a:ext uri="{FF2B5EF4-FFF2-40B4-BE49-F238E27FC236}">
                <a16:creationId xmlns:a16="http://schemas.microsoft.com/office/drawing/2014/main" id="{B2B2B977-924C-460B-8C84-88CC7DDDAC3B}"/>
              </a:ext>
            </a:extLst>
          </p:cNvPr>
          <p:cNvSpPr>
            <a:spLocks noGrp="1"/>
          </p:cNvSpPr>
          <p:nvPr>
            <p:ph type="title"/>
          </p:nvPr>
        </p:nvSpPr>
        <p:spPr>
          <a:xfrm>
            <a:off x="253984" y="273844"/>
            <a:ext cx="8134439" cy="678656"/>
          </a:xfrm>
        </p:spPr>
        <p:txBody>
          <a:bodyPr>
            <a:noAutofit/>
          </a:bodyPr>
          <a:lstStyle/>
          <a:p>
            <a:r>
              <a:rPr lang="de-DE" dirty="0"/>
              <a:t>Folgen des Klimawandels für die gegenwärtige Wassersituation – DWD-</a:t>
            </a:r>
            <a:r>
              <a:rPr lang="de-DE" dirty="0" err="1"/>
              <a:t>Atern</a:t>
            </a:r>
            <a:endParaRPr lang="en-DE" dirty="0"/>
          </a:p>
        </p:txBody>
      </p:sp>
      <p:cxnSp>
        <p:nvCxnSpPr>
          <p:cNvPr id="10" name="Straight Connector 9">
            <a:extLst>
              <a:ext uri="{FF2B5EF4-FFF2-40B4-BE49-F238E27FC236}">
                <a16:creationId xmlns:a16="http://schemas.microsoft.com/office/drawing/2014/main" id="{D563EF54-B4DA-4312-B2CD-B0EBA4440281}"/>
              </a:ext>
            </a:extLst>
          </p:cNvPr>
          <p:cNvCxnSpPr>
            <a:cxnSpLocks/>
          </p:cNvCxnSpPr>
          <p:nvPr/>
        </p:nvCxnSpPr>
        <p:spPr>
          <a:xfrm flipV="1">
            <a:off x="4598126" y="2619144"/>
            <a:ext cx="3358250" cy="10514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EFCA7F-6921-45BA-A924-804F22CB9F6A}"/>
              </a:ext>
            </a:extLst>
          </p:cNvPr>
          <p:cNvCxnSpPr>
            <a:cxnSpLocks/>
          </p:cNvCxnSpPr>
          <p:nvPr/>
        </p:nvCxnSpPr>
        <p:spPr>
          <a:xfrm flipV="1">
            <a:off x="4598126" y="2724284"/>
            <a:ext cx="3358250" cy="178928"/>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FE83BD-8451-4A63-AF64-901AFED529C4}"/>
              </a:ext>
            </a:extLst>
          </p:cNvPr>
          <p:cNvCxnSpPr>
            <a:cxnSpLocks/>
          </p:cNvCxnSpPr>
          <p:nvPr/>
        </p:nvCxnSpPr>
        <p:spPr>
          <a:xfrm>
            <a:off x="4594039" y="3756533"/>
            <a:ext cx="3362337" cy="86456"/>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CB0B1C84-5E7A-45D1-A8D3-9A58CBD4CA63}"/>
              </a:ext>
            </a:extLst>
          </p:cNvPr>
          <p:cNvSpPr/>
          <p:nvPr/>
        </p:nvSpPr>
        <p:spPr>
          <a:xfrm rot="21420000">
            <a:off x="4598125" y="2633885"/>
            <a:ext cx="3250956" cy="241250"/>
          </a:xfrm>
          <a:custGeom>
            <a:avLst/>
            <a:gdLst>
              <a:gd name="connsiteX0" fmla="*/ 0 w 3250956"/>
              <a:gd name="connsiteY0" fmla="*/ 267890 h 294015"/>
              <a:gd name="connsiteX1" fmla="*/ 189411 w 3250956"/>
              <a:gd name="connsiteY1" fmla="*/ 101 h 294015"/>
              <a:gd name="connsiteX2" fmla="*/ 365760 w 3250956"/>
              <a:gd name="connsiteY2" fmla="*/ 294015 h 294015"/>
              <a:gd name="connsiteX3" fmla="*/ 568234 w 3250956"/>
              <a:gd name="connsiteY3" fmla="*/ 101 h 294015"/>
              <a:gd name="connsiteX4" fmla="*/ 738051 w 3250956"/>
              <a:gd name="connsiteY4" fmla="*/ 274421 h 294015"/>
              <a:gd name="connsiteX5" fmla="*/ 875211 w 3250956"/>
              <a:gd name="connsiteY5" fmla="*/ 26227 h 294015"/>
              <a:gd name="connsiteX6" fmla="*/ 1025434 w 3250956"/>
              <a:gd name="connsiteY6" fmla="*/ 274421 h 294015"/>
              <a:gd name="connsiteX7" fmla="*/ 1208314 w 3250956"/>
              <a:gd name="connsiteY7" fmla="*/ 32758 h 294015"/>
              <a:gd name="connsiteX8" fmla="*/ 1319348 w 3250956"/>
              <a:gd name="connsiteY8" fmla="*/ 261358 h 294015"/>
              <a:gd name="connsiteX9" fmla="*/ 1463040 w 3250956"/>
              <a:gd name="connsiteY9" fmla="*/ 32758 h 294015"/>
              <a:gd name="connsiteX10" fmla="*/ 1580605 w 3250956"/>
              <a:gd name="connsiteY10" fmla="*/ 248295 h 294015"/>
              <a:gd name="connsiteX11" fmla="*/ 1717765 w 3250956"/>
              <a:gd name="connsiteY11" fmla="*/ 45821 h 294015"/>
              <a:gd name="connsiteX12" fmla="*/ 1828800 w 3250956"/>
              <a:gd name="connsiteY12" fmla="*/ 228701 h 294015"/>
              <a:gd name="connsiteX13" fmla="*/ 1998617 w 3250956"/>
              <a:gd name="connsiteY13" fmla="*/ 58884 h 294015"/>
              <a:gd name="connsiteX14" fmla="*/ 2116183 w 3250956"/>
              <a:gd name="connsiteY14" fmla="*/ 235232 h 294015"/>
              <a:gd name="connsiteX15" fmla="*/ 2259874 w 3250956"/>
              <a:gd name="connsiteY15" fmla="*/ 45821 h 294015"/>
              <a:gd name="connsiteX16" fmla="*/ 2390503 w 3250956"/>
              <a:gd name="connsiteY16" fmla="*/ 215638 h 294015"/>
              <a:gd name="connsiteX17" fmla="*/ 2488474 w 3250956"/>
              <a:gd name="connsiteY17" fmla="*/ 71947 h 294015"/>
              <a:gd name="connsiteX18" fmla="*/ 2606040 w 3250956"/>
              <a:gd name="connsiteY18" fmla="*/ 202575 h 294015"/>
              <a:gd name="connsiteX19" fmla="*/ 2717074 w 3250956"/>
              <a:gd name="connsiteY19" fmla="*/ 45821 h 294015"/>
              <a:gd name="connsiteX20" fmla="*/ 2847703 w 3250956"/>
              <a:gd name="connsiteY20" fmla="*/ 209107 h 294015"/>
              <a:gd name="connsiteX21" fmla="*/ 2952205 w 3250956"/>
              <a:gd name="connsiteY21" fmla="*/ 71947 h 294015"/>
              <a:gd name="connsiteX22" fmla="*/ 3063240 w 3250956"/>
              <a:gd name="connsiteY22" fmla="*/ 209107 h 294015"/>
              <a:gd name="connsiteX23" fmla="*/ 3161211 w 3250956"/>
              <a:gd name="connsiteY23" fmla="*/ 78478 h 294015"/>
              <a:gd name="connsiteX24" fmla="*/ 3246120 w 3250956"/>
              <a:gd name="connsiteY24" fmla="*/ 156855 h 294015"/>
              <a:gd name="connsiteX25" fmla="*/ 3233057 w 3250956"/>
              <a:gd name="connsiteY25" fmla="*/ 169918 h 29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0956" h="294015">
                <a:moveTo>
                  <a:pt x="0" y="267890"/>
                </a:moveTo>
                <a:cubicBezTo>
                  <a:pt x="64225" y="131818"/>
                  <a:pt x="128451" y="-4253"/>
                  <a:pt x="189411" y="101"/>
                </a:cubicBezTo>
                <a:cubicBezTo>
                  <a:pt x="250371" y="4455"/>
                  <a:pt x="302623" y="294015"/>
                  <a:pt x="365760" y="294015"/>
                </a:cubicBezTo>
                <a:cubicBezTo>
                  <a:pt x="428897" y="294015"/>
                  <a:pt x="506186" y="3367"/>
                  <a:pt x="568234" y="101"/>
                </a:cubicBezTo>
                <a:cubicBezTo>
                  <a:pt x="630283" y="-3165"/>
                  <a:pt x="686888" y="270067"/>
                  <a:pt x="738051" y="274421"/>
                </a:cubicBezTo>
                <a:cubicBezTo>
                  <a:pt x="789214" y="278775"/>
                  <a:pt x="827314" y="26227"/>
                  <a:pt x="875211" y="26227"/>
                </a:cubicBezTo>
                <a:cubicBezTo>
                  <a:pt x="923108" y="26227"/>
                  <a:pt x="969917" y="273333"/>
                  <a:pt x="1025434" y="274421"/>
                </a:cubicBezTo>
                <a:cubicBezTo>
                  <a:pt x="1080951" y="275509"/>
                  <a:pt x="1159328" y="34935"/>
                  <a:pt x="1208314" y="32758"/>
                </a:cubicBezTo>
                <a:cubicBezTo>
                  <a:pt x="1257300" y="30581"/>
                  <a:pt x="1276894" y="261358"/>
                  <a:pt x="1319348" y="261358"/>
                </a:cubicBezTo>
                <a:cubicBezTo>
                  <a:pt x="1361802" y="261358"/>
                  <a:pt x="1419497" y="34935"/>
                  <a:pt x="1463040" y="32758"/>
                </a:cubicBezTo>
                <a:cubicBezTo>
                  <a:pt x="1506583" y="30581"/>
                  <a:pt x="1538151" y="246118"/>
                  <a:pt x="1580605" y="248295"/>
                </a:cubicBezTo>
                <a:cubicBezTo>
                  <a:pt x="1623059" y="250472"/>
                  <a:pt x="1676399" y="49087"/>
                  <a:pt x="1717765" y="45821"/>
                </a:cubicBezTo>
                <a:cubicBezTo>
                  <a:pt x="1759131" y="42555"/>
                  <a:pt x="1781991" y="226524"/>
                  <a:pt x="1828800" y="228701"/>
                </a:cubicBezTo>
                <a:cubicBezTo>
                  <a:pt x="1875609" y="230878"/>
                  <a:pt x="1950720" y="57796"/>
                  <a:pt x="1998617" y="58884"/>
                </a:cubicBezTo>
                <a:cubicBezTo>
                  <a:pt x="2046514" y="59972"/>
                  <a:pt x="2072640" y="237409"/>
                  <a:pt x="2116183" y="235232"/>
                </a:cubicBezTo>
                <a:cubicBezTo>
                  <a:pt x="2159726" y="233055"/>
                  <a:pt x="2214154" y="49087"/>
                  <a:pt x="2259874" y="45821"/>
                </a:cubicBezTo>
                <a:cubicBezTo>
                  <a:pt x="2305594" y="42555"/>
                  <a:pt x="2352403" y="211284"/>
                  <a:pt x="2390503" y="215638"/>
                </a:cubicBezTo>
                <a:cubicBezTo>
                  <a:pt x="2428603" y="219992"/>
                  <a:pt x="2452551" y="74124"/>
                  <a:pt x="2488474" y="71947"/>
                </a:cubicBezTo>
                <a:cubicBezTo>
                  <a:pt x="2524397" y="69770"/>
                  <a:pt x="2567940" y="206929"/>
                  <a:pt x="2606040" y="202575"/>
                </a:cubicBezTo>
                <a:cubicBezTo>
                  <a:pt x="2644140" y="198221"/>
                  <a:pt x="2676797" y="44732"/>
                  <a:pt x="2717074" y="45821"/>
                </a:cubicBezTo>
                <a:cubicBezTo>
                  <a:pt x="2757351" y="46910"/>
                  <a:pt x="2808515" y="204753"/>
                  <a:pt x="2847703" y="209107"/>
                </a:cubicBezTo>
                <a:cubicBezTo>
                  <a:pt x="2886891" y="213461"/>
                  <a:pt x="2916282" y="71947"/>
                  <a:pt x="2952205" y="71947"/>
                </a:cubicBezTo>
                <a:cubicBezTo>
                  <a:pt x="2988128" y="71947"/>
                  <a:pt x="3028406" y="208018"/>
                  <a:pt x="3063240" y="209107"/>
                </a:cubicBezTo>
                <a:cubicBezTo>
                  <a:pt x="3098074" y="210195"/>
                  <a:pt x="3130731" y="87187"/>
                  <a:pt x="3161211" y="78478"/>
                </a:cubicBezTo>
                <a:cubicBezTo>
                  <a:pt x="3191691" y="69769"/>
                  <a:pt x="3246120" y="156855"/>
                  <a:pt x="3246120" y="156855"/>
                </a:cubicBezTo>
                <a:cubicBezTo>
                  <a:pt x="3258094" y="172095"/>
                  <a:pt x="3245575" y="171006"/>
                  <a:pt x="3233057" y="169918"/>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Rectangle 19">
            <a:extLst>
              <a:ext uri="{FF2B5EF4-FFF2-40B4-BE49-F238E27FC236}">
                <a16:creationId xmlns:a16="http://schemas.microsoft.com/office/drawing/2014/main" id="{62CE1714-FC37-4F4C-8DB3-442AF005E5C0}"/>
              </a:ext>
            </a:extLst>
          </p:cNvPr>
          <p:cNvSpPr/>
          <p:nvPr/>
        </p:nvSpPr>
        <p:spPr>
          <a:xfrm>
            <a:off x="4728497" y="1036622"/>
            <a:ext cx="2723823" cy="307777"/>
          </a:xfrm>
          <a:prstGeom prst="rect">
            <a:avLst/>
          </a:prstGeom>
          <a:solidFill>
            <a:schemeClr val="bg1"/>
          </a:solidFill>
        </p:spPr>
        <p:txBody>
          <a:bodyPr wrap="none">
            <a:spAutoFit/>
          </a:bodyPr>
          <a:lstStyle/>
          <a:p>
            <a:r>
              <a:rPr lang="de-DE" sz="1400" b="1" dirty="0"/>
              <a:t>Jährliche Summen Norderney</a:t>
            </a:r>
            <a:endParaRPr lang="en-DE" sz="1400" b="1" dirty="0"/>
          </a:p>
        </p:txBody>
      </p:sp>
    </p:spTree>
    <p:extLst>
      <p:ext uri="{BB962C8B-B14F-4D97-AF65-F5344CB8AC3E}">
        <p14:creationId xmlns:p14="http://schemas.microsoft.com/office/powerpoint/2010/main" val="11164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5196289-E5C8-4194-81FF-4AA897764987}"/>
              </a:ext>
            </a:extLst>
          </p:cNvPr>
          <p:cNvSpPr>
            <a:spLocks noGrp="1"/>
          </p:cNvSpPr>
          <p:nvPr>
            <p:ph type="ftr" sz="quarter" idx="11"/>
          </p:nvPr>
        </p:nvSpPr>
        <p:spPr/>
        <p:txBody>
          <a:bodyPr/>
          <a:lstStyle/>
          <a:p>
            <a:r>
              <a:rPr lang="de-DE" dirty="0"/>
              <a:t>Di Sante et al. 2021, Int. J. </a:t>
            </a:r>
            <a:r>
              <a:rPr lang="de-DE" dirty="0" err="1"/>
              <a:t>Clim.Change</a:t>
            </a:r>
            <a:r>
              <a:rPr lang="de-DE" dirty="0"/>
              <a:t>, geändert</a:t>
            </a:r>
            <a:endParaRPr lang="en-DE" dirty="0"/>
          </a:p>
          <a:p>
            <a:endParaRPr lang="de-DE" dirty="0"/>
          </a:p>
        </p:txBody>
      </p:sp>
      <p:sp>
        <p:nvSpPr>
          <p:cNvPr id="5" name="Slide Number Placeholder 4">
            <a:extLst>
              <a:ext uri="{FF2B5EF4-FFF2-40B4-BE49-F238E27FC236}">
                <a16:creationId xmlns:a16="http://schemas.microsoft.com/office/drawing/2014/main" id="{4F284E01-6AFB-47EA-9426-F6C23491477A}"/>
              </a:ext>
            </a:extLst>
          </p:cNvPr>
          <p:cNvSpPr>
            <a:spLocks noGrp="1"/>
          </p:cNvSpPr>
          <p:nvPr>
            <p:ph type="sldNum" sz="quarter" idx="12"/>
          </p:nvPr>
        </p:nvSpPr>
        <p:spPr/>
        <p:txBody>
          <a:bodyPr/>
          <a:lstStyle/>
          <a:p>
            <a:fld id="{1B44015D-9407-488E-8AD7-722ADB5AEF29}" type="slidenum">
              <a:rPr lang="de-DE" smtClean="0"/>
              <a:t>19</a:t>
            </a:fld>
            <a:endParaRPr lang="de-DE" dirty="0"/>
          </a:p>
        </p:txBody>
      </p:sp>
      <p:sp>
        <p:nvSpPr>
          <p:cNvPr id="2" name="Title 1">
            <a:extLst>
              <a:ext uri="{FF2B5EF4-FFF2-40B4-BE49-F238E27FC236}">
                <a16:creationId xmlns:a16="http://schemas.microsoft.com/office/drawing/2014/main" id="{F6BF8B39-1753-4CCB-B637-843886671F9F}"/>
              </a:ext>
            </a:extLst>
          </p:cNvPr>
          <p:cNvSpPr>
            <a:spLocks noGrp="1"/>
          </p:cNvSpPr>
          <p:nvPr>
            <p:ph type="title"/>
          </p:nvPr>
        </p:nvSpPr>
        <p:spPr/>
        <p:txBody>
          <a:bodyPr>
            <a:normAutofit/>
          </a:bodyPr>
          <a:lstStyle/>
          <a:p>
            <a:r>
              <a:rPr lang="de-DE" dirty="0"/>
              <a:t>Mehr Dürren unter Klimawandel? Ja</a:t>
            </a:r>
            <a:endParaRPr lang="en-DE" dirty="0"/>
          </a:p>
        </p:txBody>
      </p:sp>
      <p:sp>
        <p:nvSpPr>
          <p:cNvPr id="8" name="Rectangle 7">
            <a:extLst>
              <a:ext uri="{FF2B5EF4-FFF2-40B4-BE49-F238E27FC236}">
                <a16:creationId xmlns:a16="http://schemas.microsoft.com/office/drawing/2014/main" id="{6ED4BB3B-56D4-4108-8529-7EC71F9FBFEA}"/>
              </a:ext>
            </a:extLst>
          </p:cNvPr>
          <p:cNvSpPr/>
          <p:nvPr/>
        </p:nvSpPr>
        <p:spPr>
          <a:xfrm>
            <a:off x="8028384" y="2375372"/>
            <a:ext cx="389850" cy="369332"/>
          </a:xfrm>
          <a:prstGeom prst="rect">
            <a:avLst/>
          </a:prstGeom>
        </p:spPr>
        <p:txBody>
          <a:bodyPr wrap="none">
            <a:spAutoFit/>
          </a:bodyPr>
          <a:lstStyle/>
          <a:p>
            <a:r>
              <a:rPr lang="de-DE" sz="1800" dirty="0"/>
              <a:t>%</a:t>
            </a:r>
            <a:endParaRPr lang="en-DE" sz="1800" dirty="0"/>
          </a:p>
        </p:txBody>
      </p:sp>
      <p:sp>
        <p:nvSpPr>
          <p:cNvPr id="3" name="Content Placeholder 2">
            <a:extLst>
              <a:ext uri="{FF2B5EF4-FFF2-40B4-BE49-F238E27FC236}">
                <a16:creationId xmlns:a16="http://schemas.microsoft.com/office/drawing/2014/main" id="{710EBAD3-1F26-40DC-89AF-084D1FB65050}"/>
              </a:ext>
            </a:extLst>
          </p:cNvPr>
          <p:cNvSpPr>
            <a:spLocks noGrp="1"/>
          </p:cNvSpPr>
          <p:nvPr>
            <p:ph idx="1"/>
          </p:nvPr>
        </p:nvSpPr>
        <p:spPr>
          <a:xfrm>
            <a:off x="971600" y="1373738"/>
            <a:ext cx="3312368" cy="430113"/>
          </a:xfrm>
          <a:solidFill>
            <a:schemeClr val="bg1"/>
          </a:solidFill>
        </p:spPr>
        <p:txBody>
          <a:bodyPr/>
          <a:lstStyle/>
          <a:p>
            <a:pPr algn="ctr"/>
            <a:r>
              <a:rPr lang="de-DE" sz="2000" dirty="0"/>
              <a:t>Moderates Klimaszenario</a:t>
            </a:r>
            <a:endParaRPr lang="en-DE" sz="2000" dirty="0"/>
          </a:p>
        </p:txBody>
      </p:sp>
      <p:sp>
        <p:nvSpPr>
          <p:cNvPr id="23" name="Content Placeholder 2">
            <a:extLst>
              <a:ext uri="{FF2B5EF4-FFF2-40B4-BE49-F238E27FC236}">
                <a16:creationId xmlns:a16="http://schemas.microsoft.com/office/drawing/2014/main" id="{92971AF9-3E7C-48B1-9715-5AB1D0B0BBB0}"/>
              </a:ext>
            </a:extLst>
          </p:cNvPr>
          <p:cNvSpPr txBox="1">
            <a:spLocks/>
          </p:cNvSpPr>
          <p:nvPr/>
        </p:nvSpPr>
        <p:spPr>
          <a:xfrm>
            <a:off x="4309208" y="1369023"/>
            <a:ext cx="3312368" cy="430113"/>
          </a:xfrm>
          <a:prstGeom prst="rect">
            <a:avLst/>
          </a:prstGeom>
          <a:solidFill>
            <a:schemeClr val="bg1"/>
          </a:solidFill>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2000" dirty="0"/>
              <a:t>Extremes Klimaszenario</a:t>
            </a:r>
            <a:endParaRPr lang="en-DE" sz="2000" dirty="0"/>
          </a:p>
        </p:txBody>
      </p:sp>
      <p:pic>
        <p:nvPicPr>
          <p:cNvPr id="9" name="Picture 8">
            <a:extLst>
              <a:ext uri="{FF2B5EF4-FFF2-40B4-BE49-F238E27FC236}">
                <a16:creationId xmlns:a16="http://schemas.microsoft.com/office/drawing/2014/main" id="{7109F333-1B0C-4443-B639-3AC41E4966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3" t="36000" r="5783" b="33210"/>
          <a:stretch/>
        </p:blipFill>
        <p:spPr>
          <a:xfrm>
            <a:off x="971600" y="1851669"/>
            <a:ext cx="6704237" cy="1668884"/>
          </a:xfrm>
          <a:prstGeom prst="rect">
            <a:avLst/>
          </a:prstGeom>
        </p:spPr>
      </p:pic>
      <p:pic>
        <p:nvPicPr>
          <p:cNvPr id="12" name="Picture 11">
            <a:extLst>
              <a:ext uri="{FF2B5EF4-FFF2-40B4-BE49-F238E27FC236}">
                <a16:creationId xmlns:a16="http://schemas.microsoft.com/office/drawing/2014/main" id="{5FD5F04A-54CF-48CA-A523-63BBE3B315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217"/>
          <a:stretch/>
        </p:blipFill>
        <p:spPr>
          <a:xfrm>
            <a:off x="7621576" y="0"/>
            <a:ext cx="398870" cy="5143500"/>
          </a:xfrm>
          <a:prstGeom prst="rect">
            <a:avLst/>
          </a:prstGeom>
        </p:spPr>
      </p:pic>
      <p:sp>
        <p:nvSpPr>
          <p:cNvPr id="19" name="TextBox 18">
            <a:extLst>
              <a:ext uri="{FF2B5EF4-FFF2-40B4-BE49-F238E27FC236}">
                <a16:creationId xmlns:a16="http://schemas.microsoft.com/office/drawing/2014/main" id="{70AABE59-7284-439B-AFD4-FBCAB182D65E}"/>
              </a:ext>
            </a:extLst>
          </p:cNvPr>
          <p:cNvSpPr txBox="1"/>
          <p:nvPr/>
        </p:nvSpPr>
        <p:spPr>
          <a:xfrm>
            <a:off x="253985" y="771550"/>
            <a:ext cx="3887346" cy="307777"/>
          </a:xfrm>
          <a:prstGeom prst="rect">
            <a:avLst/>
          </a:prstGeom>
          <a:noFill/>
        </p:spPr>
        <p:txBody>
          <a:bodyPr wrap="none" rtlCol="0">
            <a:spAutoFit/>
          </a:bodyPr>
          <a:lstStyle/>
          <a:p>
            <a:r>
              <a:rPr lang="de-DE" sz="1400" dirty="0"/>
              <a:t>(Änderung der jährlichen Wasserverfügbarkeit)</a:t>
            </a:r>
            <a:endParaRPr lang="en-DE" sz="1400" dirty="0"/>
          </a:p>
        </p:txBody>
      </p:sp>
      <p:sp>
        <p:nvSpPr>
          <p:cNvPr id="16" name="Content Placeholder 2">
            <a:extLst>
              <a:ext uri="{FF2B5EF4-FFF2-40B4-BE49-F238E27FC236}">
                <a16:creationId xmlns:a16="http://schemas.microsoft.com/office/drawing/2014/main" id="{CD8A9525-42FD-4182-A21C-A015575EC060}"/>
              </a:ext>
            </a:extLst>
          </p:cNvPr>
          <p:cNvSpPr txBox="1">
            <a:spLocks/>
          </p:cNvSpPr>
          <p:nvPr/>
        </p:nvSpPr>
        <p:spPr>
          <a:xfrm>
            <a:off x="1187624" y="358179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Nahe Zukunft</a:t>
            </a:r>
            <a:endParaRPr lang="en-DE" sz="1600" dirty="0"/>
          </a:p>
        </p:txBody>
      </p:sp>
      <p:sp>
        <p:nvSpPr>
          <p:cNvPr id="17" name="Content Placeholder 2">
            <a:extLst>
              <a:ext uri="{FF2B5EF4-FFF2-40B4-BE49-F238E27FC236}">
                <a16:creationId xmlns:a16="http://schemas.microsoft.com/office/drawing/2014/main" id="{4C1AA801-11D1-4F92-862E-3AB7475C025F}"/>
              </a:ext>
            </a:extLst>
          </p:cNvPr>
          <p:cNvSpPr txBox="1">
            <a:spLocks/>
          </p:cNvSpPr>
          <p:nvPr/>
        </p:nvSpPr>
        <p:spPr>
          <a:xfrm>
            <a:off x="2773621" y="358179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Entfernte </a:t>
            </a:r>
            <a:r>
              <a:rPr lang="de-DE" sz="1600" dirty="0" err="1"/>
              <a:t>Zukinft</a:t>
            </a:r>
            <a:endParaRPr lang="en-DE" sz="1600" dirty="0"/>
          </a:p>
        </p:txBody>
      </p:sp>
      <p:sp>
        <p:nvSpPr>
          <p:cNvPr id="18" name="Content Placeholder 2">
            <a:extLst>
              <a:ext uri="{FF2B5EF4-FFF2-40B4-BE49-F238E27FC236}">
                <a16:creationId xmlns:a16="http://schemas.microsoft.com/office/drawing/2014/main" id="{623865BA-5336-4A4A-AA50-B3F01AC7588C}"/>
              </a:ext>
            </a:extLst>
          </p:cNvPr>
          <p:cNvSpPr txBox="1">
            <a:spLocks/>
          </p:cNvSpPr>
          <p:nvPr/>
        </p:nvSpPr>
        <p:spPr>
          <a:xfrm>
            <a:off x="4472743" y="358093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Nahe Zukunft</a:t>
            </a:r>
            <a:endParaRPr lang="en-DE" sz="1600" dirty="0"/>
          </a:p>
        </p:txBody>
      </p:sp>
      <p:sp>
        <p:nvSpPr>
          <p:cNvPr id="26" name="Content Placeholder 2">
            <a:extLst>
              <a:ext uri="{FF2B5EF4-FFF2-40B4-BE49-F238E27FC236}">
                <a16:creationId xmlns:a16="http://schemas.microsoft.com/office/drawing/2014/main" id="{86F50659-5B32-49BD-8809-223B1C63D94F}"/>
              </a:ext>
            </a:extLst>
          </p:cNvPr>
          <p:cNvSpPr txBox="1">
            <a:spLocks/>
          </p:cNvSpPr>
          <p:nvPr/>
        </p:nvSpPr>
        <p:spPr>
          <a:xfrm>
            <a:off x="6058740" y="358093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Entfernte Zukunft</a:t>
            </a:r>
            <a:endParaRPr lang="en-DE" sz="1600" dirty="0"/>
          </a:p>
        </p:txBody>
      </p:sp>
    </p:spTree>
    <p:extLst>
      <p:ext uri="{BB962C8B-B14F-4D97-AF65-F5344CB8AC3E}">
        <p14:creationId xmlns:p14="http://schemas.microsoft.com/office/powerpoint/2010/main" val="384891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F0ABD93-E03A-4075-85EA-0811824D259D}"/>
              </a:ext>
            </a:extLst>
          </p:cNvPr>
          <p:cNvSpPr>
            <a:spLocks noGrp="1"/>
          </p:cNvSpPr>
          <p:nvPr>
            <p:ph type="ftr" sz="quarter" idx="11"/>
          </p:nvPr>
        </p:nvSpPr>
        <p:spPr>
          <a:xfrm>
            <a:off x="2843808" y="4767263"/>
            <a:ext cx="3312368" cy="273844"/>
          </a:xfrm>
        </p:spPr>
        <p:txBody>
          <a:bodyPr/>
          <a:lstStyle/>
          <a:p>
            <a:r>
              <a:rPr lang="de-DE" dirty="0"/>
              <a:t>Daten: ERA5, bearbeitet am PIK sowie Klimadaten des DWD</a:t>
            </a:r>
            <a:endParaRPr lang="en-DE" dirty="0"/>
          </a:p>
        </p:txBody>
      </p:sp>
      <p:sp>
        <p:nvSpPr>
          <p:cNvPr id="4" name="Slide Number Placeholder 3">
            <a:extLst>
              <a:ext uri="{FF2B5EF4-FFF2-40B4-BE49-F238E27FC236}">
                <a16:creationId xmlns:a16="http://schemas.microsoft.com/office/drawing/2014/main" id="{E57B595F-F9B7-4F35-A42A-38AD986A496D}"/>
              </a:ext>
            </a:extLst>
          </p:cNvPr>
          <p:cNvSpPr>
            <a:spLocks noGrp="1"/>
          </p:cNvSpPr>
          <p:nvPr>
            <p:ph type="sldNum" sz="quarter" idx="12"/>
          </p:nvPr>
        </p:nvSpPr>
        <p:spPr/>
        <p:txBody>
          <a:bodyPr/>
          <a:lstStyle/>
          <a:p>
            <a:fld id="{1B44015D-9407-488E-8AD7-722ADB5AEF29}" type="slidenum">
              <a:rPr lang="de-DE" smtClean="0"/>
              <a:t>2</a:t>
            </a:fld>
            <a:endParaRPr lang="de-DE" dirty="0"/>
          </a:p>
        </p:txBody>
      </p:sp>
      <p:sp>
        <p:nvSpPr>
          <p:cNvPr id="5" name="Title 4">
            <a:extLst>
              <a:ext uri="{FF2B5EF4-FFF2-40B4-BE49-F238E27FC236}">
                <a16:creationId xmlns:a16="http://schemas.microsoft.com/office/drawing/2014/main" id="{329A9144-DDFC-4884-AD2B-E9B7E2C8C276}"/>
              </a:ext>
            </a:extLst>
          </p:cNvPr>
          <p:cNvSpPr>
            <a:spLocks noGrp="1"/>
          </p:cNvSpPr>
          <p:nvPr>
            <p:ph type="title"/>
          </p:nvPr>
        </p:nvSpPr>
        <p:spPr/>
        <p:txBody>
          <a:bodyPr>
            <a:normAutofit/>
          </a:bodyPr>
          <a:lstStyle/>
          <a:p>
            <a:r>
              <a:rPr lang="de-DE" sz="2800" dirty="0"/>
              <a:t>Beobachteter Klimawandel in Deutschland</a:t>
            </a:r>
            <a:endParaRPr lang="en-DE" sz="2800" dirty="0"/>
          </a:p>
        </p:txBody>
      </p:sp>
      <p:pic>
        <p:nvPicPr>
          <p:cNvPr id="6" name="Picture 5">
            <a:extLst>
              <a:ext uri="{FF2B5EF4-FFF2-40B4-BE49-F238E27FC236}">
                <a16:creationId xmlns:a16="http://schemas.microsoft.com/office/drawing/2014/main" id="{1A7709C0-5AD5-464E-8EF1-F8170555BDBF}"/>
              </a:ext>
            </a:extLst>
          </p:cNvPr>
          <p:cNvPicPr>
            <a:picLocks noChangeAspect="1"/>
          </p:cNvPicPr>
          <p:nvPr/>
        </p:nvPicPr>
        <p:blipFill>
          <a:blip r:embed="rId2"/>
          <a:stretch>
            <a:fillRect/>
          </a:stretch>
        </p:blipFill>
        <p:spPr>
          <a:xfrm>
            <a:off x="4622757" y="1061848"/>
            <a:ext cx="3981691" cy="330457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E691714-BA12-4BAF-AED7-E59149A10199}"/>
              </a:ext>
            </a:extLst>
          </p:cNvPr>
          <p:cNvPicPr>
            <a:picLocks noChangeAspect="1"/>
          </p:cNvPicPr>
          <p:nvPr/>
        </p:nvPicPr>
        <p:blipFill>
          <a:blip r:embed="rId3"/>
          <a:stretch>
            <a:fillRect/>
          </a:stretch>
        </p:blipFill>
        <p:spPr>
          <a:xfrm>
            <a:off x="520199" y="1059582"/>
            <a:ext cx="3958542" cy="3310359"/>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C72A0E23-A1BE-44CD-90BA-D7AC68490F91}"/>
              </a:ext>
            </a:extLst>
          </p:cNvPr>
          <p:cNvSpPr>
            <a:spLocks noGrp="1"/>
          </p:cNvSpPr>
          <p:nvPr>
            <p:ph idx="1"/>
          </p:nvPr>
        </p:nvSpPr>
        <p:spPr>
          <a:xfrm>
            <a:off x="1692455" y="1077000"/>
            <a:ext cx="1855118" cy="323106"/>
          </a:xfrm>
          <a:solidFill>
            <a:schemeClr val="bg1"/>
          </a:solidFill>
        </p:spPr>
        <p:txBody>
          <a:bodyPr/>
          <a:lstStyle/>
          <a:p>
            <a:pPr algn="ctr">
              <a:spcAft>
                <a:spcPts val="0"/>
              </a:spcAft>
            </a:pPr>
            <a:r>
              <a:rPr lang="de-DE" dirty="0"/>
              <a:t>Trend Temperatur</a:t>
            </a:r>
            <a:endParaRPr lang="en-DE" dirty="0"/>
          </a:p>
        </p:txBody>
      </p:sp>
      <p:sp>
        <p:nvSpPr>
          <p:cNvPr id="9" name="Content Placeholder 1">
            <a:extLst>
              <a:ext uri="{FF2B5EF4-FFF2-40B4-BE49-F238E27FC236}">
                <a16:creationId xmlns:a16="http://schemas.microsoft.com/office/drawing/2014/main" id="{CEA1DD51-F34E-4ACE-9A6B-E6D59E6CF019}"/>
              </a:ext>
            </a:extLst>
          </p:cNvPr>
          <p:cNvSpPr txBox="1">
            <a:spLocks/>
          </p:cNvSpPr>
          <p:nvPr/>
        </p:nvSpPr>
        <p:spPr>
          <a:xfrm>
            <a:off x="5558861" y="1077000"/>
            <a:ext cx="2016224" cy="323106"/>
          </a:xfrm>
          <a:prstGeom prst="rect">
            <a:avLst/>
          </a:prstGeom>
          <a:solidFill>
            <a:schemeClr val="bg1"/>
          </a:solidFill>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spcAft>
                <a:spcPts val="0"/>
              </a:spcAft>
            </a:pPr>
            <a:r>
              <a:rPr lang="de-DE" dirty="0"/>
              <a:t>Trend Niederschlag</a:t>
            </a:r>
            <a:endParaRPr lang="en-DE" dirty="0"/>
          </a:p>
        </p:txBody>
      </p:sp>
    </p:spTree>
    <p:extLst>
      <p:ext uri="{BB962C8B-B14F-4D97-AF65-F5344CB8AC3E}">
        <p14:creationId xmlns:p14="http://schemas.microsoft.com/office/powerpoint/2010/main" val="3074081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8B3C94-2054-4509-9746-7F99997AF13B}"/>
              </a:ext>
            </a:extLst>
          </p:cNvPr>
          <p:cNvSpPr>
            <a:spLocks noGrp="1"/>
          </p:cNvSpPr>
          <p:nvPr>
            <p:ph type="sldNum" sz="quarter" idx="12"/>
          </p:nvPr>
        </p:nvSpPr>
        <p:spPr/>
        <p:txBody>
          <a:bodyPr/>
          <a:lstStyle/>
          <a:p>
            <a:fld id="{1B44015D-9407-488E-8AD7-722ADB5AEF29}" type="slidenum">
              <a:rPr lang="de-DE" smtClean="0"/>
              <a:t>20</a:t>
            </a:fld>
            <a:endParaRPr lang="de-DE" dirty="0"/>
          </a:p>
        </p:txBody>
      </p:sp>
      <p:sp>
        <p:nvSpPr>
          <p:cNvPr id="5" name="Title 4">
            <a:extLst>
              <a:ext uri="{FF2B5EF4-FFF2-40B4-BE49-F238E27FC236}">
                <a16:creationId xmlns:a16="http://schemas.microsoft.com/office/drawing/2014/main" id="{C7AB40B1-4C33-4C50-BA03-620A92D09CF4}"/>
              </a:ext>
            </a:extLst>
          </p:cNvPr>
          <p:cNvSpPr>
            <a:spLocks noGrp="1"/>
          </p:cNvSpPr>
          <p:nvPr>
            <p:ph type="title"/>
          </p:nvPr>
        </p:nvSpPr>
        <p:spPr>
          <a:xfrm>
            <a:off x="253985" y="273844"/>
            <a:ext cx="7886700" cy="678656"/>
          </a:xfrm>
        </p:spPr>
        <p:txBody>
          <a:bodyPr>
            <a:normAutofit/>
          </a:bodyPr>
          <a:lstStyle/>
          <a:p>
            <a:r>
              <a:rPr lang="de-DE" dirty="0"/>
              <a:t>Mehr Hochwasser unter Klimawandel? Ja </a:t>
            </a:r>
            <a:endParaRPr lang="en-DE" dirty="0"/>
          </a:p>
        </p:txBody>
      </p:sp>
      <p:pic>
        <p:nvPicPr>
          <p:cNvPr id="8" name="Picture 7">
            <a:extLst>
              <a:ext uri="{FF2B5EF4-FFF2-40B4-BE49-F238E27FC236}">
                <a16:creationId xmlns:a16="http://schemas.microsoft.com/office/drawing/2014/main" id="{68CBFFB4-1107-4CD8-9DB0-29265E96D2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7" t="36000" r="7220" b="33210"/>
          <a:stretch/>
        </p:blipFill>
        <p:spPr>
          <a:xfrm>
            <a:off x="1043608" y="1851671"/>
            <a:ext cx="6521739" cy="1667833"/>
          </a:xfrm>
          <a:prstGeom prst="rect">
            <a:avLst/>
          </a:prstGeom>
        </p:spPr>
      </p:pic>
      <p:pic>
        <p:nvPicPr>
          <p:cNvPr id="10" name="Picture 9">
            <a:extLst>
              <a:ext uri="{FF2B5EF4-FFF2-40B4-BE49-F238E27FC236}">
                <a16:creationId xmlns:a16="http://schemas.microsoft.com/office/drawing/2014/main" id="{7D11DE31-4A44-4480-A9A3-FF79139451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823"/>
          <a:stretch/>
        </p:blipFill>
        <p:spPr>
          <a:xfrm>
            <a:off x="7596336" y="0"/>
            <a:ext cx="426284" cy="5143500"/>
          </a:xfrm>
          <a:prstGeom prst="rect">
            <a:avLst/>
          </a:prstGeom>
        </p:spPr>
      </p:pic>
      <p:sp>
        <p:nvSpPr>
          <p:cNvPr id="12" name="Content Placeholder 2">
            <a:extLst>
              <a:ext uri="{FF2B5EF4-FFF2-40B4-BE49-F238E27FC236}">
                <a16:creationId xmlns:a16="http://schemas.microsoft.com/office/drawing/2014/main" id="{0A02816B-A451-4C20-9001-57D1B311C78F}"/>
              </a:ext>
            </a:extLst>
          </p:cNvPr>
          <p:cNvSpPr txBox="1">
            <a:spLocks/>
          </p:cNvSpPr>
          <p:nvPr/>
        </p:nvSpPr>
        <p:spPr>
          <a:xfrm>
            <a:off x="1187624" y="358179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Nahe Zukunft</a:t>
            </a:r>
            <a:endParaRPr lang="en-DE" sz="1600" dirty="0"/>
          </a:p>
        </p:txBody>
      </p:sp>
      <p:sp>
        <p:nvSpPr>
          <p:cNvPr id="13" name="Content Placeholder 2">
            <a:extLst>
              <a:ext uri="{FF2B5EF4-FFF2-40B4-BE49-F238E27FC236}">
                <a16:creationId xmlns:a16="http://schemas.microsoft.com/office/drawing/2014/main" id="{2851E821-21E1-4BC2-A9AF-27933E8CA15C}"/>
              </a:ext>
            </a:extLst>
          </p:cNvPr>
          <p:cNvSpPr txBox="1">
            <a:spLocks/>
          </p:cNvSpPr>
          <p:nvPr/>
        </p:nvSpPr>
        <p:spPr>
          <a:xfrm>
            <a:off x="2773621" y="358179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Entfernte </a:t>
            </a:r>
            <a:r>
              <a:rPr lang="de-DE" sz="1600" dirty="0" err="1"/>
              <a:t>Zukinft</a:t>
            </a:r>
            <a:endParaRPr lang="en-DE" sz="1600" dirty="0"/>
          </a:p>
        </p:txBody>
      </p:sp>
      <p:sp>
        <p:nvSpPr>
          <p:cNvPr id="14" name="Content Placeholder 2">
            <a:extLst>
              <a:ext uri="{FF2B5EF4-FFF2-40B4-BE49-F238E27FC236}">
                <a16:creationId xmlns:a16="http://schemas.microsoft.com/office/drawing/2014/main" id="{FB825E14-04A9-4109-9CC1-82287AEFDB66}"/>
              </a:ext>
            </a:extLst>
          </p:cNvPr>
          <p:cNvSpPr>
            <a:spLocks noGrp="1"/>
          </p:cNvSpPr>
          <p:nvPr>
            <p:ph idx="1"/>
          </p:nvPr>
        </p:nvSpPr>
        <p:spPr>
          <a:xfrm>
            <a:off x="971600" y="1373738"/>
            <a:ext cx="3312368" cy="430113"/>
          </a:xfrm>
          <a:solidFill>
            <a:schemeClr val="bg1"/>
          </a:solidFill>
        </p:spPr>
        <p:txBody>
          <a:bodyPr/>
          <a:lstStyle/>
          <a:p>
            <a:pPr algn="ctr"/>
            <a:r>
              <a:rPr lang="de-DE" sz="2000" dirty="0" err="1"/>
              <a:t>Moderats</a:t>
            </a:r>
            <a:r>
              <a:rPr lang="de-DE" sz="2000" dirty="0"/>
              <a:t> Klimaszenario</a:t>
            </a:r>
            <a:endParaRPr lang="en-DE" sz="2000" dirty="0"/>
          </a:p>
        </p:txBody>
      </p:sp>
      <p:sp>
        <p:nvSpPr>
          <p:cNvPr id="15" name="Content Placeholder 2">
            <a:extLst>
              <a:ext uri="{FF2B5EF4-FFF2-40B4-BE49-F238E27FC236}">
                <a16:creationId xmlns:a16="http://schemas.microsoft.com/office/drawing/2014/main" id="{CEFB1D1F-2EE1-4A76-9825-6529B1A8137C}"/>
              </a:ext>
            </a:extLst>
          </p:cNvPr>
          <p:cNvSpPr txBox="1">
            <a:spLocks/>
          </p:cNvSpPr>
          <p:nvPr/>
        </p:nvSpPr>
        <p:spPr>
          <a:xfrm>
            <a:off x="4309208" y="1369023"/>
            <a:ext cx="3312368" cy="430113"/>
          </a:xfrm>
          <a:prstGeom prst="rect">
            <a:avLst/>
          </a:prstGeom>
          <a:solidFill>
            <a:schemeClr val="bg1"/>
          </a:solidFill>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2000" dirty="0"/>
              <a:t>Extremes Klimaszenario</a:t>
            </a:r>
            <a:endParaRPr lang="en-DE" sz="2000" dirty="0"/>
          </a:p>
        </p:txBody>
      </p:sp>
      <p:sp>
        <p:nvSpPr>
          <p:cNvPr id="16" name="Content Placeholder 2">
            <a:extLst>
              <a:ext uri="{FF2B5EF4-FFF2-40B4-BE49-F238E27FC236}">
                <a16:creationId xmlns:a16="http://schemas.microsoft.com/office/drawing/2014/main" id="{705BF035-BA59-4D5C-B548-6033C2A66F69}"/>
              </a:ext>
            </a:extLst>
          </p:cNvPr>
          <p:cNvSpPr txBox="1">
            <a:spLocks/>
          </p:cNvSpPr>
          <p:nvPr/>
        </p:nvSpPr>
        <p:spPr>
          <a:xfrm>
            <a:off x="4472743" y="358093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Nahe Zukunft</a:t>
            </a:r>
            <a:endParaRPr lang="en-DE" sz="1600" dirty="0"/>
          </a:p>
        </p:txBody>
      </p:sp>
      <p:sp>
        <p:nvSpPr>
          <p:cNvPr id="17" name="Content Placeholder 2">
            <a:extLst>
              <a:ext uri="{FF2B5EF4-FFF2-40B4-BE49-F238E27FC236}">
                <a16:creationId xmlns:a16="http://schemas.microsoft.com/office/drawing/2014/main" id="{8339EDE3-28DB-488D-9A16-FA84B057E634}"/>
              </a:ext>
            </a:extLst>
          </p:cNvPr>
          <p:cNvSpPr txBox="1">
            <a:spLocks/>
          </p:cNvSpPr>
          <p:nvPr/>
        </p:nvSpPr>
        <p:spPr>
          <a:xfrm>
            <a:off x="6058740" y="3580938"/>
            <a:ext cx="1321572" cy="43011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r>
              <a:rPr lang="de-DE" sz="1600" dirty="0"/>
              <a:t>Entfernte Zukunft</a:t>
            </a:r>
            <a:endParaRPr lang="en-DE" sz="1600" dirty="0"/>
          </a:p>
        </p:txBody>
      </p:sp>
      <p:sp>
        <p:nvSpPr>
          <p:cNvPr id="18" name="Rectangle 17">
            <a:extLst>
              <a:ext uri="{FF2B5EF4-FFF2-40B4-BE49-F238E27FC236}">
                <a16:creationId xmlns:a16="http://schemas.microsoft.com/office/drawing/2014/main" id="{570A78CD-AB71-4F3E-B661-EC7BBDDA747F}"/>
              </a:ext>
            </a:extLst>
          </p:cNvPr>
          <p:cNvSpPr/>
          <p:nvPr/>
        </p:nvSpPr>
        <p:spPr>
          <a:xfrm>
            <a:off x="8028384" y="2375372"/>
            <a:ext cx="389850" cy="369332"/>
          </a:xfrm>
          <a:prstGeom prst="rect">
            <a:avLst/>
          </a:prstGeom>
        </p:spPr>
        <p:txBody>
          <a:bodyPr wrap="none">
            <a:spAutoFit/>
          </a:bodyPr>
          <a:lstStyle/>
          <a:p>
            <a:r>
              <a:rPr lang="de-DE" sz="1800" dirty="0"/>
              <a:t>%</a:t>
            </a:r>
            <a:endParaRPr lang="en-DE" sz="1800" dirty="0"/>
          </a:p>
        </p:txBody>
      </p:sp>
      <p:sp>
        <p:nvSpPr>
          <p:cNvPr id="19" name="TextBox 18">
            <a:extLst>
              <a:ext uri="{FF2B5EF4-FFF2-40B4-BE49-F238E27FC236}">
                <a16:creationId xmlns:a16="http://schemas.microsoft.com/office/drawing/2014/main" id="{2D3E6DCA-A121-4032-B264-1859EB0D53DD}"/>
              </a:ext>
            </a:extLst>
          </p:cNvPr>
          <p:cNvSpPr txBox="1"/>
          <p:nvPr/>
        </p:nvSpPr>
        <p:spPr>
          <a:xfrm>
            <a:off x="253985" y="771550"/>
            <a:ext cx="3959033" cy="307777"/>
          </a:xfrm>
          <a:prstGeom prst="rect">
            <a:avLst/>
          </a:prstGeom>
          <a:noFill/>
        </p:spPr>
        <p:txBody>
          <a:bodyPr wrap="none" rtlCol="0">
            <a:spAutoFit/>
          </a:bodyPr>
          <a:lstStyle/>
          <a:p>
            <a:r>
              <a:rPr lang="de-DE" sz="1400" dirty="0"/>
              <a:t>(Änderung in der Niederschlägen über 7 Tagen)</a:t>
            </a:r>
            <a:endParaRPr lang="en-DE" sz="1400" dirty="0"/>
          </a:p>
        </p:txBody>
      </p:sp>
      <p:sp>
        <p:nvSpPr>
          <p:cNvPr id="21" name="Footer Placeholder 3">
            <a:extLst>
              <a:ext uri="{FF2B5EF4-FFF2-40B4-BE49-F238E27FC236}">
                <a16:creationId xmlns:a16="http://schemas.microsoft.com/office/drawing/2014/main" id="{0C771C23-9242-41F7-8BF5-39F3B7C9295C}"/>
              </a:ext>
            </a:extLst>
          </p:cNvPr>
          <p:cNvSpPr>
            <a:spLocks noGrp="1"/>
          </p:cNvSpPr>
          <p:nvPr>
            <p:ph type="ftr" sz="quarter" idx="11"/>
          </p:nvPr>
        </p:nvSpPr>
        <p:spPr>
          <a:xfrm>
            <a:off x="3028950" y="4767263"/>
            <a:ext cx="3086100" cy="273844"/>
          </a:xfrm>
        </p:spPr>
        <p:txBody>
          <a:bodyPr/>
          <a:lstStyle/>
          <a:p>
            <a:r>
              <a:rPr lang="de-DE" dirty="0"/>
              <a:t>Di Sante et al. 2021, Int. J. </a:t>
            </a:r>
            <a:r>
              <a:rPr lang="de-DE" dirty="0" err="1"/>
              <a:t>Clim.Change</a:t>
            </a:r>
            <a:r>
              <a:rPr lang="de-DE" dirty="0"/>
              <a:t>, geändert</a:t>
            </a:r>
            <a:endParaRPr lang="en-DE" dirty="0"/>
          </a:p>
          <a:p>
            <a:endParaRPr lang="de-DE" dirty="0"/>
          </a:p>
        </p:txBody>
      </p:sp>
    </p:spTree>
    <p:extLst>
      <p:ext uri="{BB962C8B-B14F-4D97-AF65-F5344CB8AC3E}">
        <p14:creationId xmlns:p14="http://schemas.microsoft.com/office/powerpoint/2010/main" val="719398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10"/>
          <p:cNvSpPr>
            <a:spLocks noGrp="1" noChangeArrowheads="1"/>
          </p:cNvSpPr>
          <p:nvPr>
            <p:ph type="title"/>
          </p:nvPr>
        </p:nvSpPr>
        <p:spPr>
          <a:xfrm>
            <a:off x="439615" y="141685"/>
            <a:ext cx="7210151" cy="594122"/>
          </a:xfrm>
        </p:spPr>
        <p:txBody>
          <a:bodyPr>
            <a:normAutofit fontScale="90000"/>
          </a:bodyPr>
          <a:lstStyle/>
          <a:p>
            <a:r>
              <a:rPr lang="de-DE" altLang="en-US" dirty="0"/>
              <a:t>Szenarien zeigen Übereinstimmung zu mehr Hochwassern und </a:t>
            </a:r>
            <a:r>
              <a:rPr lang="de-DE" altLang="en-US" dirty="0" err="1"/>
              <a:t>Hochwasserschägen</a:t>
            </a:r>
            <a:r>
              <a:rPr lang="de-DE" altLang="en-US" dirty="0"/>
              <a:t> unter Klimawandel</a:t>
            </a:r>
            <a:endParaRPr lang="en-US" altLang="en-US" dirty="0"/>
          </a:p>
        </p:txBody>
      </p:sp>
      <p:sp>
        <p:nvSpPr>
          <p:cNvPr id="12" name="Text Box 5"/>
          <p:cNvSpPr txBox="1">
            <a:spLocks noChangeArrowheads="1"/>
          </p:cNvSpPr>
          <p:nvPr/>
        </p:nvSpPr>
        <p:spPr bwMode="auto">
          <a:xfrm>
            <a:off x="2736298" y="4717617"/>
            <a:ext cx="5580117" cy="2616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ct val="50000"/>
              </a:spcAft>
              <a:buChar char="•"/>
              <a:defRPr sz="2400" b="1">
                <a:solidFill>
                  <a:schemeClr val="tx1"/>
                </a:solidFill>
                <a:latin typeface="Calibri" pitchFamily="34" charset="0"/>
              </a:defRPr>
            </a:lvl1pPr>
            <a:lvl2pPr marL="742950" indent="-285750" eaLnBrk="0" hangingPunct="0">
              <a:spcAft>
                <a:spcPct val="50000"/>
              </a:spcAft>
              <a:buChar char="–"/>
              <a:defRPr sz="2000" b="1">
                <a:solidFill>
                  <a:schemeClr val="tx1"/>
                </a:solidFill>
                <a:latin typeface="Calibri" pitchFamily="34" charset="0"/>
              </a:defRPr>
            </a:lvl2pPr>
            <a:lvl3pPr marL="1143000" indent="-228600" eaLnBrk="0" hangingPunct="0">
              <a:spcAft>
                <a:spcPct val="50000"/>
              </a:spcAft>
              <a:buChar char="•"/>
              <a:defRPr sz="1600" b="1">
                <a:solidFill>
                  <a:schemeClr val="tx1"/>
                </a:solidFill>
                <a:latin typeface="Calibri" pitchFamily="34" charset="0"/>
              </a:defRPr>
            </a:lvl3pPr>
            <a:lvl4pPr marL="1600200" indent="-228600" eaLnBrk="0" hangingPunct="0">
              <a:spcAft>
                <a:spcPct val="50000"/>
              </a:spcAft>
              <a:buChar char="–"/>
              <a:defRPr sz="1400" b="1">
                <a:solidFill>
                  <a:schemeClr val="tx1"/>
                </a:solidFill>
                <a:latin typeface="Calibri"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a:spcAft>
                <a:spcPct val="0"/>
              </a:spcAft>
              <a:buFontTx/>
              <a:buNone/>
            </a:pPr>
            <a:r>
              <a:rPr lang="de-DE" altLang="en-US" sz="1100" b="0" dirty="0">
                <a:ea typeface="ヒラギノ角ゴ Pro W3"/>
                <a:cs typeface="ヒラギノ角ゴ Pro W3"/>
              </a:rPr>
              <a:t>Hattermann et al. 2017, </a:t>
            </a:r>
            <a:r>
              <a:rPr lang="de-DE" altLang="en-US" sz="1100" b="0" dirty="0">
                <a:latin typeface="+mn-lt"/>
                <a:ea typeface="ヒラギノ角ゴ Pro W3"/>
                <a:cs typeface="ヒラギノ角ゴ Pro W3"/>
              </a:rPr>
              <a:t>Source </a:t>
            </a:r>
            <a:r>
              <a:rPr lang="de-DE" altLang="en-US" sz="1100" b="0" dirty="0" err="1">
                <a:latin typeface="+mn-lt"/>
                <a:ea typeface="ヒラギノ角ゴ Pro W3"/>
                <a:cs typeface="ヒラギノ角ゴ Pro W3"/>
              </a:rPr>
              <a:t>of</a:t>
            </a:r>
            <a:r>
              <a:rPr lang="de-DE" altLang="en-US" sz="1100" b="0" dirty="0">
                <a:latin typeface="+mn-lt"/>
                <a:ea typeface="ヒラギノ角ゴ Pro W3"/>
                <a:cs typeface="ヒラギノ角ゴ Pro W3"/>
              </a:rPr>
              <a:t> </a:t>
            </a:r>
            <a:r>
              <a:rPr lang="de-DE" altLang="en-US" sz="1100" b="0" dirty="0" err="1">
                <a:latin typeface="+mn-lt"/>
                <a:ea typeface="ヒラギノ角ゴ Pro W3"/>
                <a:cs typeface="ヒラギノ角ゴ Pro W3"/>
              </a:rPr>
              <a:t>damage</a:t>
            </a:r>
            <a:r>
              <a:rPr lang="de-DE" altLang="en-US" sz="1100" b="0" dirty="0">
                <a:latin typeface="+mn-lt"/>
                <a:ea typeface="ヒラギノ角ゴ Pro W3"/>
                <a:cs typeface="ヒラギノ角ゴ Pro W3"/>
              </a:rPr>
              <a:t> </a:t>
            </a:r>
            <a:r>
              <a:rPr lang="de-DE" altLang="en-US" sz="1100" b="0" dirty="0" err="1">
                <a:latin typeface="+mn-lt"/>
                <a:ea typeface="ヒラギノ角ゴ Pro W3"/>
                <a:cs typeface="ヒラギノ角ゴ Pro W3"/>
              </a:rPr>
              <a:t>functions</a:t>
            </a:r>
            <a:r>
              <a:rPr lang="de-DE" altLang="en-US" sz="1100" b="0" dirty="0">
                <a:latin typeface="+mn-lt"/>
                <a:ea typeface="ヒラギノ角ゴ Pro W3"/>
                <a:cs typeface="ヒラギノ角ゴ Pro W3"/>
              </a:rPr>
              <a:t>: German Insurance </a:t>
            </a:r>
            <a:r>
              <a:rPr lang="de-DE" altLang="en-US" sz="1100" b="0" dirty="0" err="1">
                <a:latin typeface="+mn-lt"/>
                <a:ea typeface="ヒラギノ角ゴ Pro W3"/>
                <a:cs typeface="ヒラギノ角ゴ Pro W3"/>
              </a:rPr>
              <a:t>Association</a:t>
            </a:r>
            <a:r>
              <a:rPr lang="de-DE" altLang="en-US" sz="1100" b="0" dirty="0">
                <a:latin typeface="+mn-lt"/>
                <a:ea typeface="ヒラギノ角ゴ Pro W3"/>
                <a:cs typeface="ヒラギノ角ゴ Pro W3"/>
              </a:rPr>
              <a:t> (GDV)</a:t>
            </a:r>
            <a:endParaRPr lang="en-US" altLang="en-US" sz="1100" b="0" dirty="0">
              <a:latin typeface="+mn-lt"/>
              <a:ea typeface="ヒラギノ角ゴ Pro W3"/>
              <a:cs typeface="ヒラギノ角ゴ Pro W3"/>
            </a:endParaRP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71" y="843558"/>
            <a:ext cx="4566285" cy="3646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Bild 26" descr="F:\PIK\Bearbeiten\daten.png">
            <a:extLst>
              <a:ext uri="{FF2B5EF4-FFF2-40B4-BE49-F238E27FC236}">
                <a16:creationId xmlns:a16="http://schemas.microsoft.com/office/drawing/2014/main" id="{59B59C07-D933-436A-977C-A6CE34AB51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9916" y="141685"/>
            <a:ext cx="1714990" cy="2142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96AFD31-CD75-48CC-A2AF-D0A04E3FC3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9676" y="2129002"/>
            <a:ext cx="2743332" cy="27433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0"/>
          </p:nvPr>
        </p:nvSpPr>
        <p:spPr/>
        <p:txBody>
          <a:bodyPr/>
          <a:lstStyle/>
          <a:p>
            <a:fld id="{6B3F9B04-52E9-D64B-8808-0308FE78F2E0}" type="slidenum">
              <a:rPr lang="en-US" smtClean="0"/>
              <a:pPr/>
              <a:t>22</a:t>
            </a:fld>
            <a:endParaRPr lang="en-US" dirty="0"/>
          </a:p>
        </p:txBody>
      </p:sp>
      <p:sp>
        <p:nvSpPr>
          <p:cNvPr id="8" name="Textfeld 7">
            <a:extLst>
              <a:ext uri="{FF2B5EF4-FFF2-40B4-BE49-F238E27FC236}">
                <a16:creationId xmlns:a16="http://schemas.microsoft.com/office/drawing/2014/main" id="{1CAAFFE1-1EF2-4297-B788-7BCB0B91A0CD}"/>
              </a:ext>
            </a:extLst>
          </p:cNvPr>
          <p:cNvSpPr txBox="1"/>
          <p:nvPr/>
        </p:nvSpPr>
        <p:spPr>
          <a:xfrm>
            <a:off x="595469" y="901948"/>
            <a:ext cx="7584222"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dirty="0" err="1">
                <a:latin typeface="+mn-lt"/>
              </a:rPr>
              <a:t>Temperatur</a:t>
            </a:r>
            <a:endParaRPr lang="de-DE" sz="1800" b="1" dirty="0">
              <a:solidFill>
                <a:srgbClr val="524F4F"/>
              </a:solidFill>
              <a:latin typeface="+mn-lt"/>
              <a:cs typeface="Calibri"/>
            </a:endParaRPr>
          </a:p>
        </p:txBody>
      </p:sp>
      <p:sp>
        <p:nvSpPr>
          <p:cNvPr id="18" name="Textfeld 9">
            <a:extLst>
              <a:ext uri="{FF2B5EF4-FFF2-40B4-BE49-F238E27FC236}">
                <a16:creationId xmlns:a16="http://schemas.microsoft.com/office/drawing/2014/main" id="{7D70CF65-51BB-4120-B8C6-8BF11EE0C1BD}"/>
              </a:ext>
            </a:extLst>
          </p:cNvPr>
          <p:cNvSpPr txBox="1"/>
          <p:nvPr/>
        </p:nvSpPr>
        <p:spPr>
          <a:xfrm>
            <a:off x="5968946" y="1075073"/>
            <a:ext cx="2928589" cy="256224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de-DE" sz="1800" dirty="0">
                <a:latin typeface="+mn-lt"/>
              </a:rPr>
              <a:t>Sehr starke Temperaturzunahme im Vergleich zu den aktuellen Bedingungen im Verlauf des 21. Jahrhunderts.</a:t>
            </a:r>
          </a:p>
          <a:p>
            <a:endParaRPr lang="de-DE" sz="1800" dirty="0">
              <a:latin typeface="+mn-lt"/>
            </a:endParaRPr>
          </a:p>
          <a:p>
            <a:r>
              <a:rPr lang="de-DE" sz="1800" dirty="0">
                <a:latin typeface="+mn-lt"/>
              </a:rPr>
              <a:t>Die Zunahme hängt stark vom Emissionsszenario ab → Zeit für Maßnahmen!</a:t>
            </a:r>
          </a:p>
        </p:txBody>
      </p:sp>
      <p:sp>
        <p:nvSpPr>
          <p:cNvPr id="21" name="Title 2">
            <a:extLst>
              <a:ext uri="{FF2B5EF4-FFF2-40B4-BE49-F238E27FC236}">
                <a16:creationId xmlns:a16="http://schemas.microsoft.com/office/drawing/2014/main" id="{2253974C-00CB-4A4A-8406-7004DC950D34}"/>
              </a:ext>
            </a:extLst>
          </p:cNvPr>
          <p:cNvSpPr txBox="1">
            <a:spLocks/>
          </p:cNvSpPr>
          <p:nvPr/>
        </p:nvSpPr>
        <p:spPr>
          <a:xfrm>
            <a:off x="733715" y="22791"/>
            <a:ext cx="7339012" cy="736789"/>
          </a:xfrm>
          <a:prstGeom prst="rect">
            <a:avLst/>
          </a:prstGeom>
        </p:spPr>
        <p:txBody>
          <a:bodyPr vert="horz" lIns="68580" tIns="34290" rIns="68580" bIns="34290" rtlCol="0" anchor="b">
            <a:noAutofit/>
          </a:bodyPr>
          <a:lst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a:lstStyle>
          <a:p>
            <a:pPr fontAlgn="auto">
              <a:spcAft>
                <a:spcPts val="0"/>
              </a:spcAft>
            </a:pPr>
            <a:r>
              <a:rPr lang="de-DE" dirty="0"/>
              <a:t>Projizierte Klimaveränderungen für Ostfriesland im Vergleich zu 1991-2020</a:t>
            </a:r>
            <a:endParaRPr lang="fr-FR" dirty="0"/>
          </a:p>
        </p:txBody>
      </p:sp>
      <p:pic>
        <p:nvPicPr>
          <p:cNvPr id="7" name="Picture 6">
            <a:extLst>
              <a:ext uri="{FF2B5EF4-FFF2-40B4-BE49-F238E27FC236}">
                <a16:creationId xmlns:a16="http://schemas.microsoft.com/office/drawing/2014/main" id="{93B0E079-2340-4DF6-AC83-62266DD06476}"/>
              </a:ext>
            </a:extLst>
          </p:cNvPr>
          <p:cNvPicPr>
            <a:picLocks noChangeAspect="1"/>
          </p:cNvPicPr>
          <p:nvPr/>
        </p:nvPicPr>
        <p:blipFill>
          <a:blip r:embed="rId3"/>
          <a:stretch>
            <a:fillRect/>
          </a:stretch>
        </p:blipFill>
        <p:spPr>
          <a:xfrm>
            <a:off x="107504" y="1295396"/>
            <a:ext cx="5846748" cy="2716513"/>
          </a:xfrm>
          <a:prstGeom prst="rect">
            <a:avLst/>
          </a:prstGeom>
        </p:spPr>
      </p:pic>
      <p:sp>
        <p:nvSpPr>
          <p:cNvPr id="10" name="Footer Placeholder 3">
            <a:extLst>
              <a:ext uri="{FF2B5EF4-FFF2-40B4-BE49-F238E27FC236}">
                <a16:creationId xmlns:a16="http://schemas.microsoft.com/office/drawing/2014/main" id="{1B92F997-EB3C-4BB0-A05E-5BE106CCF60D}"/>
              </a:ext>
            </a:extLst>
          </p:cNvPr>
          <p:cNvSpPr txBox="1">
            <a:spLocks/>
          </p:cNvSpPr>
          <p:nvPr/>
        </p:nvSpPr>
        <p:spPr>
          <a:xfrm>
            <a:off x="3028950" y="4767263"/>
            <a:ext cx="3086100" cy="273844"/>
          </a:xfrm>
          <a:prstGeom prst="rect">
            <a:avLst/>
          </a:prstGeom>
        </p:spPr>
        <p:txBody>
          <a:bodyPr/>
          <a:lstStyle>
            <a:defPPr>
              <a:defRPr lang="de-DE"/>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15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31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46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619"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5772" algn="l" defTabSz="914310" rtl="0" eaLnBrk="1" latinLnBrk="0" hangingPunct="1">
              <a:defRPr sz="2400" kern="1200">
                <a:solidFill>
                  <a:schemeClr val="tx1"/>
                </a:solidFill>
                <a:latin typeface="Arial" pitchFamily="34" charset="0"/>
                <a:ea typeface="ヒラギノ角ゴ Pro W3" charset="-128"/>
                <a:cs typeface="+mn-cs"/>
              </a:defRPr>
            </a:lvl6pPr>
            <a:lvl7pPr marL="2742926" algn="l" defTabSz="914310" rtl="0" eaLnBrk="1" latinLnBrk="0" hangingPunct="1">
              <a:defRPr sz="2400" kern="1200">
                <a:solidFill>
                  <a:schemeClr val="tx1"/>
                </a:solidFill>
                <a:latin typeface="Arial" pitchFamily="34" charset="0"/>
                <a:ea typeface="ヒラギノ角ゴ Pro W3" charset="-128"/>
                <a:cs typeface="+mn-cs"/>
              </a:defRPr>
            </a:lvl7pPr>
            <a:lvl8pPr marL="3200080" algn="l" defTabSz="914310" rtl="0" eaLnBrk="1" latinLnBrk="0" hangingPunct="1">
              <a:defRPr sz="2400" kern="1200">
                <a:solidFill>
                  <a:schemeClr val="tx1"/>
                </a:solidFill>
                <a:latin typeface="Arial" pitchFamily="34" charset="0"/>
                <a:ea typeface="ヒラギノ角ゴ Pro W3" charset="-128"/>
                <a:cs typeface="+mn-cs"/>
              </a:defRPr>
            </a:lvl8pPr>
            <a:lvl9pPr marL="3657235" algn="l" defTabSz="914310" rtl="0" eaLnBrk="1" latinLnBrk="0" hangingPunct="1">
              <a:defRPr sz="2400" kern="1200">
                <a:solidFill>
                  <a:schemeClr val="tx1"/>
                </a:solidFill>
                <a:latin typeface="Arial" pitchFamily="34" charset="0"/>
                <a:ea typeface="ヒラギノ角ゴ Pro W3" charset="-128"/>
                <a:cs typeface="+mn-cs"/>
              </a:defRPr>
            </a:lvl9pPr>
          </a:lstStyle>
          <a:p>
            <a:r>
              <a:rPr lang="de-DE" sz="1100" dirty="0">
                <a:solidFill>
                  <a:schemeClr val="bg1">
                    <a:lumMod val="50000"/>
                  </a:schemeClr>
                </a:solidFill>
                <a:latin typeface="+mn-lt"/>
              </a:rPr>
              <a:t>Klimadaten: CMIP6, bearbeitet am PIK </a:t>
            </a:r>
          </a:p>
        </p:txBody>
      </p:sp>
    </p:spTree>
    <p:extLst>
      <p:ext uri="{BB962C8B-B14F-4D97-AF65-F5344CB8AC3E}">
        <p14:creationId xmlns:p14="http://schemas.microsoft.com/office/powerpoint/2010/main" val="41325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0"/>
          </p:nvPr>
        </p:nvSpPr>
        <p:spPr/>
        <p:txBody>
          <a:bodyPr/>
          <a:lstStyle/>
          <a:p>
            <a:fld id="{6B3F9B04-52E9-D64B-8808-0308FE78F2E0}" type="slidenum">
              <a:rPr lang="en-US" smtClean="0"/>
              <a:pPr/>
              <a:t>23</a:t>
            </a:fld>
            <a:endParaRPr lang="en-US"/>
          </a:p>
        </p:txBody>
      </p:sp>
      <p:sp>
        <p:nvSpPr>
          <p:cNvPr id="13" name="Textfeld 15">
            <a:extLst>
              <a:ext uri="{FF2B5EF4-FFF2-40B4-BE49-F238E27FC236}">
                <a16:creationId xmlns:a16="http://schemas.microsoft.com/office/drawing/2014/main" id="{F75E200A-5D29-48B1-B0C6-C11BFC5AAED3}"/>
              </a:ext>
            </a:extLst>
          </p:cNvPr>
          <p:cNvSpPr txBox="1"/>
          <p:nvPr/>
        </p:nvSpPr>
        <p:spPr>
          <a:xfrm>
            <a:off x="372172" y="860038"/>
            <a:ext cx="7584222" cy="346249"/>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dirty="0" err="1">
                <a:latin typeface="+mn-lt"/>
              </a:rPr>
              <a:t>Niederschlag</a:t>
            </a:r>
            <a:endParaRPr lang="de-DE" sz="1800" b="1" dirty="0">
              <a:solidFill>
                <a:srgbClr val="524F4F"/>
              </a:solidFill>
              <a:latin typeface="+mn-lt"/>
              <a:cs typeface="Calibri"/>
            </a:endParaRPr>
          </a:p>
        </p:txBody>
      </p:sp>
      <p:sp>
        <p:nvSpPr>
          <p:cNvPr id="21" name="Textfeld 9">
            <a:extLst>
              <a:ext uri="{FF2B5EF4-FFF2-40B4-BE49-F238E27FC236}">
                <a16:creationId xmlns:a16="http://schemas.microsoft.com/office/drawing/2014/main" id="{3D976F86-04A7-4530-9664-920F700979C2}"/>
              </a:ext>
            </a:extLst>
          </p:cNvPr>
          <p:cNvSpPr txBox="1"/>
          <p:nvPr/>
        </p:nvSpPr>
        <p:spPr>
          <a:xfrm>
            <a:off x="5848994" y="1092789"/>
            <a:ext cx="3275312"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dirty="0" err="1">
                <a:latin typeface="+mn-lt"/>
              </a:rPr>
              <a:t>Große</a:t>
            </a:r>
            <a:r>
              <a:rPr lang="en-US" sz="1800" dirty="0">
                <a:latin typeface="+mn-lt"/>
              </a:rPr>
              <a:t> </a:t>
            </a:r>
            <a:r>
              <a:rPr lang="en-US" sz="1800" dirty="0" err="1">
                <a:latin typeface="+mn-lt"/>
              </a:rPr>
              <a:t>Schwankungen</a:t>
            </a:r>
            <a:r>
              <a:rPr lang="en-US" sz="1800" dirty="0">
                <a:latin typeface="+mn-lt"/>
              </a:rPr>
              <a:t> in den </a:t>
            </a:r>
            <a:r>
              <a:rPr lang="en-US" sz="1800" dirty="0" err="1">
                <a:latin typeface="+mn-lt"/>
              </a:rPr>
              <a:t>Niederschlagsprognosen</a:t>
            </a:r>
            <a:endParaRPr lang="de-DE" sz="1800" dirty="0">
              <a:latin typeface="+mn-lt"/>
              <a:cs typeface="Calibri"/>
            </a:endParaRPr>
          </a:p>
        </p:txBody>
      </p:sp>
      <p:sp>
        <p:nvSpPr>
          <p:cNvPr id="28" name="Title 2">
            <a:extLst>
              <a:ext uri="{FF2B5EF4-FFF2-40B4-BE49-F238E27FC236}">
                <a16:creationId xmlns:a16="http://schemas.microsoft.com/office/drawing/2014/main" id="{4C16F67F-6341-4A92-A945-BB681C1F3203}"/>
              </a:ext>
            </a:extLst>
          </p:cNvPr>
          <p:cNvSpPr txBox="1">
            <a:spLocks/>
          </p:cNvSpPr>
          <p:nvPr/>
        </p:nvSpPr>
        <p:spPr>
          <a:xfrm>
            <a:off x="733715" y="22791"/>
            <a:ext cx="7339012" cy="736789"/>
          </a:xfrm>
          <a:prstGeom prst="rect">
            <a:avLst/>
          </a:prstGeom>
        </p:spPr>
        <p:txBody>
          <a:bodyPr vert="horz" lIns="68580" tIns="34290" rIns="68580" bIns="34290" rtlCol="0" anchor="b">
            <a:noAutofit/>
          </a:bodyPr>
          <a:lst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a:lstStyle>
          <a:p>
            <a:pPr fontAlgn="auto">
              <a:spcAft>
                <a:spcPts val="0"/>
              </a:spcAft>
            </a:pPr>
            <a:r>
              <a:rPr lang="de-DE" dirty="0"/>
              <a:t>Projizierte Klimaveränderungen für Ostfriesland im Vergleich zu 1991-2020</a:t>
            </a:r>
            <a:endParaRPr lang="fr-FR" dirty="0"/>
          </a:p>
        </p:txBody>
      </p:sp>
      <p:pic>
        <p:nvPicPr>
          <p:cNvPr id="3" name="Picture 2">
            <a:extLst>
              <a:ext uri="{FF2B5EF4-FFF2-40B4-BE49-F238E27FC236}">
                <a16:creationId xmlns:a16="http://schemas.microsoft.com/office/drawing/2014/main" id="{C4CBAEDF-BDE7-453C-999B-C76B42EB8243}"/>
              </a:ext>
            </a:extLst>
          </p:cNvPr>
          <p:cNvPicPr>
            <a:picLocks noChangeAspect="1"/>
          </p:cNvPicPr>
          <p:nvPr/>
        </p:nvPicPr>
        <p:blipFill>
          <a:blip r:embed="rId3"/>
          <a:stretch>
            <a:fillRect/>
          </a:stretch>
        </p:blipFill>
        <p:spPr>
          <a:xfrm>
            <a:off x="251519" y="1369130"/>
            <a:ext cx="5993181" cy="2914332"/>
          </a:xfrm>
          <a:prstGeom prst="rect">
            <a:avLst/>
          </a:prstGeom>
        </p:spPr>
      </p:pic>
      <p:sp>
        <p:nvSpPr>
          <p:cNvPr id="7" name="Footer Placeholder 3">
            <a:extLst>
              <a:ext uri="{FF2B5EF4-FFF2-40B4-BE49-F238E27FC236}">
                <a16:creationId xmlns:a16="http://schemas.microsoft.com/office/drawing/2014/main" id="{26B819EF-1D6C-4BF0-99DA-B4AC64FF95C9}"/>
              </a:ext>
            </a:extLst>
          </p:cNvPr>
          <p:cNvSpPr txBox="1">
            <a:spLocks/>
          </p:cNvSpPr>
          <p:nvPr/>
        </p:nvSpPr>
        <p:spPr>
          <a:xfrm>
            <a:off x="3028950" y="4767263"/>
            <a:ext cx="3086100" cy="273844"/>
          </a:xfrm>
          <a:prstGeom prst="rect">
            <a:avLst/>
          </a:prstGeom>
        </p:spPr>
        <p:txBody>
          <a:bodyPr/>
          <a:lstStyle>
            <a:defPPr>
              <a:defRPr lang="de-DE"/>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15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31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46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619"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5772" algn="l" defTabSz="914310" rtl="0" eaLnBrk="1" latinLnBrk="0" hangingPunct="1">
              <a:defRPr sz="2400" kern="1200">
                <a:solidFill>
                  <a:schemeClr val="tx1"/>
                </a:solidFill>
                <a:latin typeface="Arial" pitchFamily="34" charset="0"/>
                <a:ea typeface="ヒラギノ角ゴ Pro W3" charset="-128"/>
                <a:cs typeface="+mn-cs"/>
              </a:defRPr>
            </a:lvl6pPr>
            <a:lvl7pPr marL="2742926" algn="l" defTabSz="914310" rtl="0" eaLnBrk="1" latinLnBrk="0" hangingPunct="1">
              <a:defRPr sz="2400" kern="1200">
                <a:solidFill>
                  <a:schemeClr val="tx1"/>
                </a:solidFill>
                <a:latin typeface="Arial" pitchFamily="34" charset="0"/>
                <a:ea typeface="ヒラギノ角ゴ Pro W3" charset="-128"/>
                <a:cs typeface="+mn-cs"/>
              </a:defRPr>
            </a:lvl7pPr>
            <a:lvl8pPr marL="3200080" algn="l" defTabSz="914310" rtl="0" eaLnBrk="1" latinLnBrk="0" hangingPunct="1">
              <a:defRPr sz="2400" kern="1200">
                <a:solidFill>
                  <a:schemeClr val="tx1"/>
                </a:solidFill>
                <a:latin typeface="Arial" pitchFamily="34" charset="0"/>
                <a:ea typeface="ヒラギノ角ゴ Pro W3" charset="-128"/>
                <a:cs typeface="+mn-cs"/>
              </a:defRPr>
            </a:lvl8pPr>
            <a:lvl9pPr marL="3657235" algn="l" defTabSz="914310" rtl="0" eaLnBrk="1" latinLnBrk="0" hangingPunct="1">
              <a:defRPr sz="2400" kern="1200">
                <a:solidFill>
                  <a:schemeClr val="tx1"/>
                </a:solidFill>
                <a:latin typeface="Arial" pitchFamily="34" charset="0"/>
                <a:ea typeface="ヒラギノ角ゴ Pro W3" charset="-128"/>
                <a:cs typeface="+mn-cs"/>
              </a:defRPr>
            </a:lvl9pPr>
          </a:lstStyle>
          <a:p>
            <a:r>
              <a:rPr lang="de-DE" sz="1100" dirty="0">
                <a:solidFill>
                  <a:schemeClr val="bg1">
                    <a:lumMod val="50000"/>
                  </a:schemeClr>
                </a:solidFill>
                <a:latin typeface="+mn-lt"/>
              </a:rPr>
              <a:t>Klimadaten: CMIP6, bearbeitet am PIK </a:t>
            </a:r>
          </a:p>
        </p:txBody>
      </p:sp>
    </p:spTree>
    <p:extLst>
      <p:ext uri="{BB962C8B-B14F-4D97-AF65-F5344CB8AC3E}">
        <p14:creationId xmlns:p14="http://schemas.microsoft.com/office/powerpoint/2010/main" val="4265087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501D52-02C5-43A9-BDF0-3F6C871AE4AA}"/>
              </a:ext>
            </a:extLst>
          </p:cNvPr>
          <p:cNvPicPr>
            <a:picLocks noChangeAspect="1"/>
          </p:cNvPicPr>
          <p:nvPr/>
        </p:nvPicPr>
        <p:blipFill>
          <a:blip r:embed="rId3"/>
          <a:stretch>
            <a:fillRect/>
          </a:stretch>
        </p:blipFill>
        <p:spPr>
          <a:xfrm>
            <a:off x="1575645" y="2898105"/>
            <a:ext cx="3707024" cy="1858518"/>
          </a:xfrm>
          <a:prstGeom prst="rect">
            <a:avLst/>
          </a:prstGeom>
        </p:spPr>
      </p:pic>
      <p:grpSp>
        <p:nvGrpSpPr>
          <p:cNvPr id="36" name="Group 35">
            <a:extLst>
              <a:ext uri="{FF2B5EF4-FFF2-40B4-BE49-F238E27FC236}">
                <a16:creationId xmlns:a16="http://schemas.microsoft.com/office/drawing/2014/main" id="{1F7DCB75-5B52-40F2-B326-E0BA533D8664}"/>
              </a:ext>
            </a:extLst>
          </p:cNvPr>
          <p:cNvGrpSpPr/>
          <p:nvPr/>
        </p:nvGrpSpPr>
        <p:grpSpPr>
          <a:xfrm>
            <a:off x="599905" y="987574"/>
            <a:ext cx="4519634" cy="1920240"/>
            <a:chOff x="975360" y="1564304"/>
            <a:chExt cx="6026178" cy="2560320"/>
          </a:xfrm>
        </p:grpSpPr>
        <p:pic>
          <p:nvPicPr>
            <p:cNvPr id="37" name="Picture 36">
              <a:extLst>
                <a:ext uri="{FF2B5EF4-FFF2-40B4-BE49-F238E27FC236}">
                  <a16:creationId xmlns:a16="http://schemas.microsoft.com/office/drawing/2014/main" id="{7488B470-6C4B-4535-B950-93ECE40735CE}"/>
                </a:ext>
              </a:extLst>
            </p:cNvPr>
            <p:cNvPicPr>
              <a:picLocks noChangeAspect="1"/>
            </p:cNvPicPr>
            <p:nvPr/>
          </p:nvPicPr>
          <p:blipFill>
            <a:blip r:embed="rId4"/>
            <a:stretch>
              <a:fillRect/>
            </a:stretch>
          </p:blipFill>
          <p:spPr>
            <a:xfrm>
              <a:off x="975360" y="1564304"/>
              <a:ext cx="5120640" cy="2560320"/>
            </a:xfrm>
            <a:prstGeom prst="rect">
              <a:avLst/>
            </a:prstGeom>
          </p:spPr>
        </p:pic>
        <p:sp>
          <p:nvSpPr>
            <p:cNvPr id="38" name="TextBox 37">
              <a:extLst>
                <a:ext uri="{FF2B5EF4-FFF2-40B4-BE49-F238E27FC236}">
                  <a16:creationId xmlns:a16="http://schemas.microsoft.com/office/drawing/2014/main" id="{12276BE9-B75D-472D-88BD-739545485585}"/>
                </a:ext>
              </a:extLst>
            </p:cNvPr>
            <p:cNvSpPr txBox="1"/>
            <p:nvPr/>
          </p:nvSpPr>
          <p:spPr>
            <a:xfrm>
              <a:off x="5549191" y="2589504"/>
              <a:ext cx="1452347" cy="584776"/>
            </a:xfrm>
            <a:prstGeom prst="rect">
              <a:avLst/>
            </a:prstGeom>
            <a:noFill/>
          </p:spPr>
          <p:txBody>
            <a:bodyPr wrap="square" rtlCol="0">
              <a:spAutoFit/>
            </a:bodyPr>
            <a:lstStyle/>
            <a:p>
              <a:pPr algn="ctr"/>
              <a:r>
                <a:rPr lang="en-US" sz="750" dirty="0" err="1">
                  <a:cs typeface="Arial" panose="020B0604020202020204" pitchFamily="34" charset="0"/>
                </a:rPr>
                <a:t>Klimamodelle</a:t>
              </a:r>
              <a:endParaRPr lang="en-US" sz="750" dirty="0">
                <a:cs typeface="Arial" panose="020B0604020202020204" pitchFamily="34" charset="0"/>
              </a:endParaRPr>
            </a:p>
            <a:p>
              <a:pPr algn="ctr"/>
              <a:r>
                <a:rPr lang="en-US" sz="750" dirty="0">
                  <a:cs typeface="Arial" panose="020B0604020202020204" pitchFamily="34" charset="0"/>
                </a:rPr>
                <a:t>x</a:t>
              </a:r>
            </a:p>
            <a:p>
              <a:pPr algn="ctr"/>
              <a:r>
                <a:rPr lang="en-US" sz="750" dirty="0" err="1">
                  <a:cs typeface="Arial" panose="020B0604020202020204" pitchFamily="34" charset="0"/>
                </a:rPr>
                <a:t>Emissionsszenarien</a:t>
              </a:r>
              <a:endParaRPr lang="LID4096" sz="750" dirty="0">
                <a:cs typeface="Arial" panose="020B0604020202020204" pitchFamily="34" charset="0"/>
              </a:endParaRPr>
            </a:p>
          </p:txBody>
        </p:sp>
        <p:sp>
          <p:nvSpPr>
            <p:cNvPr id="39" name="TextBox 38">
              <a:extLst>
                <a:ext uri="{FF2B5EF4-FFF2-40B4-BE49-F238E27FC236}">
                  <a16:creationId xmlns:a16="http://schemas.microsoft.com/office/drawing/2014/main" id="{4209C89D-56D4-47AB-B4B0-28C9B3F84EC7}"/>
                </a:ext>
              </a:extLst>
            </p:cNvPr>
            <p:cNvSpPr txBox="1"/>
            <p:nvPr/>
          </p:nvSpPr>
          <p:spPr>
            <a:xfrm>
              <a:off x="2824642" y="1780637"/>
              <a:ext cx="1510158" cy="276999"/>
            </a:xfrm>
            <a:prstGeom prst="rect">
              <a:avLst/>
            </a:prstGeom>
            <a:noFill/>
          </p:spPr>
          <p:txBody>
            <a:bodyPr wrap="square" rtlCol="0">
              <a:spAutoFit/>
            </a:bodyPr>
            <a:lstStyle/>
            <a:p>
              <a:pPr algn="ctr"/>
              <a:r>
                <a:rPr lang="en-US" sz="750" dirty="0" err="1">
                  <a:cs typeface="Arial" panose="020B0604020202020204" pitchFamily="34" charset="0"/>
                </a:rPr>
                <a:t>Emissionsszenarien</a:t>
              </a:r>
              <a:endParaRPr lang="LID4096" sz="750" dirty="0">
                <a:cs typeface="Arial" panose="020B0604020202020204" pitchFamily="34" charset="0"/>
              </a:endParaRPr>
            </a:p>
          </p:txBody>
        </p:sp>
        <p:cxnSp>
          <p:nvCxnSpPr>
            <p:cNvPr id="40" name="Straight Arrow Connector 39">
              <a:extLst>
                <a:ext uri="{FF2B5EF4-FFF2-40B4-BE49-F238E27FC236}">
                  <a16:creationId xmlns:a16="http://schemas.microsoft.com/office/drawing/2014/main" id="{9C0501A3-A18A-4B15-B490-512989C70696}"/>
                </a:ext>
              </a:extLst>
            </p:cNvPr>
            <p:cNvCxnSpPr>
              <a:cxnSpLocks/>
              <a:stCxn id="39" idx="2"/>
            </p:cNvCxnSpPr>
            <p:nvPr/>
          </p:nvCxnSpPr>
          <p:spPr>
            <a:xfrm>
              <a:off x="3579722" y="2057636"/>
              <a:ext cx="378195" cy="6021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9CDFC64-71FC-40B1-95C4-829168B0FD00}"/>
                </a:ext>
              </a:extLst>
            </p:cNvPr>
            <p:cNvCxnSpPr>
              <a:cxnSpLocks/>
            </p:cNvCxnSpPr>
            <p:nvPr/>
          </p:nvCxnSpPr>
          <p:spPr>
            <a:xfrm flipH="1">
              <a:off x="3727151" y="2332721"/>
              <a:ext cx="20554" cy="5732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2FBBC20-F8AA-489E-936A-C89C94FE158A}"/>
                </a:ext>
              </a:extLst>
            </p:cNvPr>
            <p:cNvCxnSpPr>
              <a:cxnSpLocks/>
            </p:cNvCxnSpPr>
            <p:nvPr/>
          </p:nvCxnSpPr>
          <p:spPr>
            <a:xfrm>
              <a:off x="3747705" y="2352564"/>
              <a:ext cx="420424" cy="2683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0"/>
          </p:nvPr>
        </p:nvSpPr>
        <p:spPr/>
        <p:txBody>
          <a:bodyPr/>
          <a:lstStyle/>
          <a:p>
            <a:fld id="{6B3F9B04-52E9-D64B-8808-0308FE78F2E0}" type="slidenum">
              <a:rPr lang="en-US" smtClean="0"/>
              <a:pPr/>
              <a:t>24</a:t>
            </a:fld>
            <a:endParaRPr lang="en-US"/>
          </a:p>
        </p:txBody>
      </p:sp>
      <p:sp>
        <p:nvSpPr>
          <p:cNvPr id="14" name="Textfeld 13">
            <a:extLst>
              <a:ext uri="{FF2B5EF4-FFF2-40B4-BE49-F238E27FC236}">
                <a16:creationId xmlns:a16="http://schemas.microsoft.com/office/drawing/2014/main" id="{2EF2C7F8-7DC0-4B5D-AC65-99BD126C4D12}"/>
              </a:ext>
            </a:extLst>
          </p:cNvPr>
          <p:cNvSpPr txBox="1"/>
          <p:nvPr/>
        </p:nvSpPr>
        <p:spPr>
          <a:xfrm>
            <a:off x="4013410" y="4750055"/>
            <a:ext cx="851675" cy="18466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de-DE" sz="750"/>
              <a:t>Data: ISIMIP 3b</a:t>
            </a:r>
            <a:endParaRPr lang="de-DE" sz="750">
              <a:cs typeface="Calibri"/>
            </a:endParaRPr>
          </a:p>
        </p:txBody>
      </p:sp>
      <p:pic>
        <p:nvPicPr>
          <p:cNvPr id="2" name="Grafik 5">
            <a:extLst>
              <a:ext uri="{FF2B5EF4-FFF2-40B4-BE49-F238E27FC236}">
                <a16:creationId xmlns:a16="http://schemas.microsoft.com/office/drawing/2014/main" id="{1E90411B-8F9B-408F-A6B9-495D91169DB0}"/>
              </a:ext>
            </a:extLst>
          </p:cNvPr>
          <p:cNvPicPr>
            <a:picLocks noChangeAspect="1"/>
          </p:cNvPicPr>
          <p:nvPr/>
        </p:nvPicPr>
        <p:blipFill>
          <a:blip r:embed="rId5"/>
          <a:stretch>
            <a:fillRect/>
          </a:stretch>
        </p:blipFill>
        <p:spPr>
          <a:xfrm rot="5400000" flipH="1">
            <a:off x="2161546" y="4054901"/>
            <a:ext cx="139813" cy="1590335"/>
          </a:xfrm>
          <a:prstGeom prst="rect">
            <a:avLst/>
          </a:prstGeom>
        </p:spPr>
      </p:pic>
      <p:sp>
        <p:nvSpPr>
          <p:cNvPr id="5" name="Textfeld 4">
            <a:extLst>
              <a:ext uri="{FF2B5EF4-FFF2-40B4-BE49-F238E27FC236}">
                <a16:creationId xmlns:a16="http://schemas.microsoft.com/office/drawing/2014/main" id="{2743116B-6AC6-492E-850F-E464AE34086B}"/>
              </a:ext>
            </a:extLst>
          </p:cNvPr>
          <p:cNvSpPr txBox="1"/>
          <p:nvPr/>
        </p:nvSpPr>
        <p:spPr>
          <a:xfrm>
            <a:off x="3077136" y="4729644"/>
            <a:ext cx="585036"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dirty="0" err="1"/>
              <a:t>trocken</a:t>
            </a:r>
            <a:endParaRPr lang="de-DE" sz="1050" dirty="0">
              <a:cs typeface="Calibri"/>
            </a:endParaRPr>
          </a:p>
        </p:txBody>
      </p:sp>
      <p:sp>
        <p:nvSpPr>
          <p:cNvPr id="7" name="Textfeld 6">
            <a:extLst>
              <a:ext uri="{FF2B5EF4-FFF2-40B4-BE49-F238E27FC236}">
                <a16:creationId xmlns:a16="http://schemas.microsoft.com/office/drawing/2014/main" id="{2C09332A-8640-419F-B7CB-EF9302B286C0}"/>
              </a:ext>
            </a:extLst>
          </p:cNvPr>
          <p:cNvSpPr txBox="1"/>
          <p:nvPr/>
        </p:nvSpPr>
        <p:spPr>
          <a:xfrm>
            <a:off x="1002047" y="4736448"/>
            <a:ext cx="45459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dirty="0" err="1"/>
              <a:t>nass</a:t>
            </a:r>
            <a:endParaRPr lang="de-DE" sz="1050" dirty="0">
              <a:cs typeface="Calibri"/>
            </a:endParaRPr>
          </a:p>
        </p:txBody>
      </p:sp>
      <p:sp>
        <p:nvSpPr>
          <p:cNvPr id="15" name="Textfeld 15">
            <a:extLst>
              <a:ext uri="{FF2B5EF4-FFF2-40B4-BE49-F238E27FC236}">
                <a16:creationId xmlns:a16="http://schemas.microsoft.com/office/drawing/2014/main" id="{F75E200A-5D29-48B1-B0C6-C11BFC5AAED3}"/>
              </a:ext>
            </a:extLst>
          </p:cNvPr>
          <p:cNvSpPr txBox="1"/>
          <p:nvPr/>
        </p:nvSpPr>
        <p:spPr>
          <a:xfrm>
            <a:off x="1042988" y="810456"/>
            <a:ext cx="2592908" cy="346249"/>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b="1" dirty="0" err="1">
                <a:solidFill>
                  <a:srgbClr val="524F4F"/>
                </a:solidFill>
                <a:latin typeface="+mn-lt"/>
              </a:rPr>
              <a:t>Niederschlag</a:t>
            </a:r>
            <a:r>
              <a:rPr lang="de-DE" sz="1800" b="1" dirty="0">
                <a:solidFill>
                  <a:srgbClr val="524F4F"/>
                </a:solidFill>
                <a:latin typeface="+mn-lt"/>
              </a:rPr>
              <a:t> (2071-2100)</a:t>
            </a:r>
            <a:endParaRPr lang="de-DE" sz="1800" b="1" dirty="0">
              <a:solidFill>
                <a:srgbClr val="524F4F"/>
              </a:solidFill>
              <a:latin typeface="+mn-lt"/>
              <a:cs typeface="Calibri"/>
            </a:endParaRPr>
          </a:p>
        </p:txBody>
      </p:sp>
      <p:grpSp>
        <p:nvGrpSpPr>
          <p:cNvPr id="28" name="Group 27">
            <a:extLst>
              <a:ext uri="{FF2B5EF4-FFF2-40B4-BE49-F238E27FC236}">
                <a16:creationId xmlns:a16="http://schemas.microsoft.com/office/drawing/2014/main" id="{0420F45F-D5B3-49A2-97F9-A2ACC58EF63D}"/>
              </a:ext>
            </a:extLst>
          </p:cNvPr>
          <p:cNvGrpSpPr/>
          <p:nvPr/>
        </p:nvGrpSpPr>
        <p:grpSpPr>
          <a:xfrm>
            <a:off x="1891146" y="1672084"/>
            <a:ext cx="4269154" cy="2413566"/>
            <a:chOff x="2521527" y="2476984"/>
            <a:chExt cx="5692205" cy="3218087"/>
          </a:xfrm>
        </p:grpSpPr>
        <p:sp>
          <p:nvSpPr>
            <p:cNvPr id="23" name="Rectangle 22">
              <a:extLst>
                <a:ext uri="{FF2B5EF4-FFF2-40B4-BE49-F238E27FC236}">
                  <a16:creationId xmlns:a16="http://schemas.microsoft.com/office/drawing/2014/main" id="{EFC604ED-BB39-4C66-BFCC-016845ACA2DA}"/>
                </a:ext>
              </a:extLst>
            </p:cNvPr>
            <p:cNvSpPr/>
            <p:nvPr/>
          </p:nvSpPr>
          <p:spPr>
            <a:xfrm>
              <a:off x="4308592" y="2476984"/>
              <a:ext cx="962462" cy="95201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800"/>
            </a:p>
          </p:txBody>
        </p:sp>
        <p:cxnSp>
          <p:nvCxnSpPr>
            <p:cNvPr id="24" name="Straight Connector 23">
              <a:extLst>
                <a:ext uri="{FF2B5EF4-FFF2-40B4-BE49-F238E27FC236}">
                  <a16:creationId xmlns:a16="http://schemas.microsoft.com/office/drawing/2014/main" id="{6624309D-C821-482B-A44B-A475AA58C7B0}"/>
                </a:ext>
              </a:extLst>
            </p:cNvPr>
            <p:cNvCxnSpPr>
              <a:cxnSpLocks/>
            </p:cNvCxnSpPr>
            <p:nvPr/>
          </p:nvCxnSpPr>
          <p:spPr>
            <a:xfrm flipH="1">
              <a:off x="2521527" y="3422537"/>
              <a:ext cx="1787066" cy="706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31FB020-FC7A-49C3-9234-47E11E8E8713}"/>
                </a:ext>
              </a:extLst>
            </p:cNvPr>
            <p:cNvCxnSpPr>
              <a:cxnSpLocks/>
            </p:cNvCxnSpPr>
            <p:nvPr/>
          </p:nvCxnSpPr>
          <p:spPr>
            <a:xfrm>
              <a:off x="5271054" y="3423658"/>
              <a:ext cx="1737175" cy="705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A40E7B3-B2F9-4C17-86B3-B673B2055644}"/>
                </a:ext>
              </a:extLst>
            </p:cNvPr>
            <p:cNvSpPr txBox="1"/>
            <p:nvPr/>
          </p:nvSpPr>
          <p:spPr>
            <a:xfrm>
              <a:off x="6870245" y="4956407"/>
              <a:ext cx="1343487" cy="738664"/>
            </a:xfrm>
            <a:prstGeom prst="rect">
              <a:avLst/>
            </a:prstGeom>
            <a:noFill/>
          </p:spPr>
          <p:txBody>
            <a:bodyPr wrap="square" rtlCol="0">
              <a:spAutoFit/>
            </a:bodyPr>
            <a:lstStyle/>
            <a:p>
              <a:pPr algn="ctr"/>
              <a:r>
                <a:rPr lang="en-US" sz="750" dirty="0" err="1">
                  <a:cs typeface="Arial" panose="020B0604020202020204" pitchFamily="34" charset="0"/>
                </a:rPr>
                <a:t>Klimamodelle</a:t>
              </a:r>
              <a:endParaRPr lang="en-US" sz="750" dirty="0">
                <a:cs typeface="Arial" panose="020B0604020202020204" pitchFamily="34" charset="0"/>
              </a:endParaRPr>
            </a:p>
            <a:p>
              <a:pPr algn="ctr"/>
              <a:r>
                <a:rPr lang="en-US" sz="750" dirty="0">
                  <a:cs typeface="Arial" panose="020B0604020202020204" pitchFamily="34" charset="0"/>
                </a:rPr>
                <a:t>x</a:t>
              </a:r>
            </a:p>
            <a:p>
              <a:pPr algn="ctr"/>
              <a:r>
                <a:rPr lang="en-US" sz="750" dirty="0" err="1">
                  <a:cs typeface="Arial" panose="020B0604020202020204" pitchFamily="34" charset="0"/>
                </a:rPr>
                <a:t>Emissionsszenarien</a:t>
              </a:r>
              <a:endParaRPr lang="LID4096" sz="750" dirty="0">
                <a:cs typeface="Arial" panose="020B0604020202020204" pitchFamily="34" charset="0"/>
              </a:endParaRPr>
            </a:p>
          </p:txBody>
        </p:sp>
      </p:grpSp>
      <p:sp>
        <p:nvSpPr>
          <p:cNvPr id="26" name="Textfeld 12">
            <a:extLst>
              <a:ext uri="{FF2B5EF4-FFF2-40B4-BE49-F238E27FC236}">
                <a16:creationId xmlns:a16="http://schemas.microsoft.com/office/drawing/2014/main" id="{558C0247-C84C-4958-8A47-47F733532F3D}"/>
              </a:ext>
            </a:extLst>
          </p:cNvPr>
          <p:cNvSpPr txBox="1"/>
          <p:nvPr/>
        </p:nvSpPr>
        <p:spPr>
          <a:xfrm>
            <a:off x="5760953" y="669527"/>
            <a:ext cx="3088887" cy="16850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spcAft>
                <a:spcPts val="600"/>
              </a:spcAft>
            </a:pPr>
            <a:r>
              <a:rPr lang="de-DE" sz="1800" dirty="0">
                <a:latin typeface="+mn-lt"/>
              </a:rPr>
              <a:t>Ferne Zukunft:</a:t>
            </a:r>
          </a:p>
          <a:p>
            <a:pPr marL="214313" indent="-214313">
              <a:spcAft>
                <a:spcPts val="600"/>
              </a:spcAft>
              <a:buFont typeface="Arial" panose="020B0604020202020204" pitchFamily="34" charset="0"/>
              <a:buChar char="•"/>
            </a:pPr>
            <a:r>
              <a:rPr lang="de-DE" sz="1800" dirty="0">
                <a:latin typeface="+mn-lt"/>
              </a:rPr>
              <a:t>Zunahme der Niederschläge im Winter und </a:t>
            </a:r>
          </a:p>
          <a:p>
            <a:pPr marL="214313" indent="-214313">
              <a:spcAft>
                <a:spcPts val="600"/>
              </a:spcAft>
              <a:buFont typeface="Arial" panose="020B0604020202020204" pitchFamily="34" charset="0"/>
              <a:buChar char="•"/>
            </a:pPr>
            <a:r>
              <a:rPr lang="de-DE" sz="1800" dirty="0">
                <a:latin typeface="+mn-lt"/>
              </a:rPr>
              <a:t>Rückgang im Sommer</a:t>
            </a:r>
          </a:p>
          <a:p>
            <a:pPr marL="214313" indent="-214313">
              <a:spcAft>
                <a:spcPts val="600"/>
              </a:spcAft>
              <a:buFont typeface="Arial" panose="020B0604020202020204" pitchFamily="34" charset="0"/>
              <a:buChar char="•"/>
            </a:pPr>
            <a:r>
              <a:rPr lang="de-DE" sz="1800" dirty="0">
                <a:latin typeface="+mn-lt"/>
              </a:rPr>
              <a:t>Höhere Unsicherheit</a:t>
            </a:r>
            <a:endParaRPr lang="de-DE" sz="1800" dirty="0">
              <a:latin typeface="+mn-lt"/>
              <a:cs typeface="Calibri"/>
            </a:endParaRPr>
          </a:p>
        </p:txBody>
      </p:sp>
      <p:sp>
        <p:nvSpPr>
          <p:cNvPr id="31" name="Rectangle 30">
            <a:extLst>
              <a:ext uri="{FF2B5EF4-FFF2-40B4-BE49-F238E27FC236}">
                <a16:creationId xmlns:a16="http://schemas.microsoft.com/office/drawing/2014/main" id="{21A3153A-E666-4F3C-80CF-1786A3F02045}"/>
              </a:ext>
            </a:extLst>
          </p:cNvPr>
          <p:cNvSpPr/>
          <p:nvPr/>
        </p:nvSpPr>
        <p:spPr>
          <a:xfrm rot="16200000">
            <a:off x="-75919" y="1898364"/>
            <a:ext cx="1351652" cy="207749"/>
          </a:xfrm>
          <a:prstGeom prst="rect">
            <a:avLst/>
          </a:prstGeom>
          <a:solidFill>
            <a:schemeClr val="bg1"/>
          </a:solidFill>
        </p:spPr>
        <p:txBody>
          <a:bodyPr wrap="none">
            <a:spAutoFit/>
          </a:bodyPr>
          <a:lstStyle/>
          <a:p>
            <a:r>
              <a:rPr lang="en-US" sz="750" dirty="0" err="1">
                <a:cs typeface="Arial" panose="020B0604020202020204" pitchFamily="34" charset="0"/>
              </a:rPr>
              <a:t>Niederschlagsanomalie</a:t>
            </a:r>
            <a:r>
              <a:rPr lang="en-US" sz="750" dirty="0">
                <a:cs typeface="Arial" panose="020B0604020202020204" pitchFamily="34" charset="0"/>
              </a:rPr>
              <a:t> (%)</a:t>
            </a:r>
            <a:endParaRPr lang="LID4096" sz="750" dirty="0">
              <a:cs typeface="Arial" panose="020B0604020202020204" pitchFamily="34" charset="0"/>
            </a:endParaRPr>
          </a:p>
        </p:txBody>
      </p:sp>
      <p:sp>
        <p:nvSpPr>
          <p:cNvPr id="32" name="TextBox 31">
            <a:extLst>
              <a:ext uri="{FF2B5EF4-FFF2-40B4-BE49-F238E27FC236}">
                <a16:creationId xmlns:a16="http://schemas.microsoft.com/office/drawing/2014/main" id="{3AA3137E-B3AE-4C18-8962-9454B3D1159D}"/>
              </a:ext>
            </a:extLst>
          </p:cNvPr>
          <p:cNvSpPr txBox="1"/>
          <p:nvPr/>
        </p:nvSpPr>
        <p:spPr>
          <a:xfrm>
            <a:off x="894746" y="1271701"/>
            <a:ext cx="1132619" cy="323165"/>
          </a:xfrm>
          <a:prstGeom prst="rect">
            <a:avLst/>
          </a:prstGeom>
          <a:solidFill>
            <a:schemeClr val="bg1"/>
          </a:solidFill>
        </p:spPr>
        <p:txBody>
          <a:bodyPr wrap="square" rtlCol="0">
            <a:spAutoFit/>
          </a:bodyPr>
          <a:lstStyle/>
          <a:p>
            <a:pPr algn="ctr"/>
            <a:r>
              <a:rPr lang="en-US" sz="750" dirty="0" err="1">
                <a:cs typeface="Arial" panose="020B0604020202020204" pitchFamily="34" charset="0"/>
              </a:rPr>
              <a:t>Durchschnitt</a:t>
            </a:r>
            <a:r>
              <a:rPr lang="en-US" sz="750" dirty="0">
                <a:cs typeface="Arial" panose="020B0604020202020204" pitchFamily="34" charset="0"/>
              </a:rPr>
              <a:t> = 905mm</a:t>
            </a:r>
            <a:endParaRPr lang="LID4096" sz="750" dirty="0">
              <a:cs typeface="Arial" panose="020B0604020202020204" pitchFamily="34" charset="0"/>
            </a:endParaRPr>
          </a:p>
        </p:txBody>
      </p:sp>
      <p:sp>
        <p:nvSpPr>
          <p:cNvPr id="9" name="Rectangle 8">
            <a:extLst>
              <a:ext uri="{FF2B5EF4-FFF2-40B4-BE49-F238E27FC236}">
                <a16:creationId xmlns:a16="http://schemas.microsoft.com/office/drawing/2014/main" id="{1C5FBA22-440A-4D68-AE29-2C4A7EE63171}"/>
              </a:ext>
            </a:extLst>
          </p:cNvPr>
          <p:cNvSpPr/>
          <p:nvPr/>
        </p:nvSpPr>
        <p:spPr>
          <a:xfrm rot="16200000">
            <a:off x="949502" y="3628849"/>
            <a:ext cx="1367682" cy="207749"/>
          </a:xfrm>
          <a:prstGeom prst="rect">
            <a:avLst/>
          </a:prstGeom>
          <a:solidFill>
            <a:schemeClr val="bg1"/>
          </a:solidFill>
        </p:spPr>
        <p:txBody>
          <a:bodyPr wrap="none">
            <a:spAutoFit/>
          </a:bodyPr>
          <a:lstStyle/>
          <a:p>
            <a:r>
              <a:rPr lang="en-US" sz="750" dirty="0" err="1">
                <a:cs typeface="Arial" panose="020B0604020202020204" pitchFamily="34" charset="0"/>
              </a:rPr>
              <a:t>Niederschlagsänderung</a:t>
            </a:r>
            <a:r>
              <a:rPr lang="en-US" sz="750" dirty="0">
                <a:cs typeface="Arial" panose="020B0604020202020204" pitchFamily="34" charset="0"/>
              </a:rPr>
              <a:t> (%)</a:t>
            </a:r>
            <a:endParaRPr lang="LID4096" sz="750" dirty="0">
              <a:cs typeface="Arial" panose="020B0604020202020204" pitchFamily="34" charset="0"/>
            </a:endParaRPr>
          </a:p>
        </p:txBody>
      </p:sp>
      <p:sp>
        <p:nvSpPr>
          <p:cNvPr id="30" name="Title 2">
            <a:extLst>
              <a:ext uri="{FF2B5EF4-FFF2-40B4-BE49-F238E27FC236}">
                <a16:creationId xmlns:a16="http://schemas.microsoft.com/office/drawing/2014/main" id="{192B3916-FE55-4318-AD7C-E2DF679FA6A5}"/>
              </a:ext>
            </a:extLst>
          </p:cNvPr>
          <p:cNvSpPr txBox="1">
            <a:spLocks/>
          </p:cNvSpPr>
          <p:nvPr/>
        </p:nvSpPr>
        <p:spPr>
          <a:xfrm>
            <a:off x="733715" y="22791"/>
            <a:ext cx="7339012" cy="736789"/>
          </a:xfrm>
          <a:prstGeom prst="rect">
            <a:avLst/>
          </a:prstGeom>
        </p:spPr>
        <p:txBody>
          <a:bodyPr vert="horz" lIns="68580" tIns="34290" rIns="68580" bIns="34290" rtlCol="0" anchor="b">
            <a:noAutofit/>
          </a:bodyPr>
          <a:lst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a:lstStyle>
          <a:p>
            <a:pPr fontAlgn="auto">
              <a:spcAft>
                <a:spcPts val="0"/>
              </a:spcAft>
            </a:pPr>
            <a:r>
              <a:rPr lang="de-DE" dirty="0"/>
              <a:t>Projizierte Klimaveränderungen für Ostfriesland im Vergleich zu 1991-2020</a:t>
            </a:r>
            <a:endParaRPr lang="fr-FR" dirty="0"/>
          </a:p>
        </p:txBody>
      </p:sp>
      <p:sp>
        <p:nvSpPr>
          <p:cNvPr id="29" name="Footer Placeholder 3">
            <a:extLst>
              <a:ext uri="{FF2B5EF4-FFF2-40B4-BE49-F238E27FC236}">
                <a16:creationId xmlns:a16="http://schemas.microsoft.com/office/drawing/2014/main" id="{D69CF4CF-0E13-41EA-8F79-5F7D1DFCBFC0}"/>
              </a:ext>
            </a:extLst>
          </p:cNvPr>
          <p:cNvSpPr txBox="1">
            <a:spLocks/>
          </p:cNvSpPr>
          <p:nvPr/>
        </p:nvSpPr>
        <p:spPr>
          <a:xfrm>
            <a:off x="5216323" y="4912558"/>
            <a:ext cx="3086100" cy="273844"/>
          </a:xfrm>
          <a:prstGeom prst="rect">
            <a:avLst/>
          </a:prstGeom>
        </p:spPr>
        <p:txBody>
          <a:bodyPr/>
          <a:lstStyle>
            <a:defPPr>
              <a:defRPr lang="de-DE"/>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15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31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46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619"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5772" algn="l" defTabSz="914310" rtl="0" eaLnBrk="1" latinLnBrk="0" hangingPunct="1">
              <a:defRPr sz="2400" kern="1200">
                <a:solidFill>
                  <a:schemeClr val="tx1"/>
                </a:solidFill>
                <a:latin typeface="Arial" pitchFamily="34" charset="0"/>
                <a:ea typeface="ヒラギノ角ゴ Pro W3" charset="-128"/>
                <a:cs typeface="+mn-cs"/>
              </a:defRPr>
            </a:lvl6pPr>
            <a:lvl7pPr marL="2742926" algn="l" defTabSz="914310" rtl="0" eaLnBrk="1" latinLnBrk="0" hangingPunct="1">
              <a:defRPr sz="2400" kern="1200">
                <a:solidFill>
                  <a:schemeClr val="tx1"/>
                </a:solidFill>
                <a:latin typeface="Arial" pitchFamily="34" charset="0"/>
                <a:ea typeface="ヒラギノ角ゴ Pro W3" charset="-128"/>
                <a:cs typeface="+mn-cs"/>
              </a:defRPr>
            </a:lvl7pPr>
            <a:lvl8pPr marL="3200080" algn="l" defTabSz="914310" rtl="0" eaLnBrk="1" latinLnBrk="0" hangingPunct="1">
              <a:defRPr sz="2400" kern="1200">
                <a:solidFill>
                  <a:schemeClr val="tx1"/>
                </a:solidFill>
                <a:latin typeface="Arial" pitchFamily="34" charset="0"/>
                <a:ea typeface="ヒラギノ角ゴ Pro W3" charset="-128"/>
                <a:cs typeface="+mn-cs"/>
              </a:defRPr>
            </a:lvl8pPr>
            <a:lvl9pPr marL="3657235" algn="l" defTabSz="914310" rtl="0" eaLnBrk="1" latinLnBrk="0" hangingPunct="1">
              <a:defRPr sz="2400" kern="1200">
                <a:solidFill>
                  <a:schemeClr val="tx1"/>
                </a:solidFill>
                <a:latin typeface="Arial" pitchFamily="34" charset="0"/>
                <a:ea typeface="ヒラギノ角ゴ Pro W3" charset="-128"/>
                <a:cs typeface="+mn-cs"/>
              </a:defRPr>
            </a:lvl9pPr>
          </a:lstStyle>
          <a:p>
            <a:r>
              <a:rPr lang="de-DE" sz="1100" dirty="0">
                <a:solidFill>
                  <a:schemeClr val="bg1">
                    <a:lumMod val="50000"/>
                  </a:schemeClr>
                </a:solidFill>
                <a:latin typeface="+mn-lt"/>
              </a:rPr>
              <a:t>Klimadaten: CMIP6, bearbeitet am PIK </a:t>
            </a:r>
          </a:p>
        </p:txBody>
      </p:sp>
    </p:spTree>
    <p:extLst>
      <p:ext uri="{BB962C8B-B14F-4D97-AF65-F5344CB8AC3E}">
        <p14:creationId xmlns:p14="http://schemas.microsoft.com/office/powerpoint/2010/main" val="1016343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25</a:t>
            </a:fld>
            <a:endParaRPr lang="en-US"/>
          </a:p>
        </p:txBody>
      </p:sp>
      <p:sp>
        <p:nvSpPr>
          <p:cNvPr id="3" name="Title 2">
            <a:extLst>
              <a:ext uri="{FF2B5EF4-FFF2-40B4-BE49-F238E27FC236}">
                <a16:creationId xmlns:a16="http://schemas.microsoft.com/office/drawing/2014/main" id="{38227C44-71C9-49DE-8D0D-0AA03620E671}"/>
              </a:ext>
            </a:extLst>
          </p:cNvPr>
          <p:cNvSpPr>
            <a:spLocks noGrp="1"/>
          </p:cNvSpPr>
          <p:nvPr>
            <p:ph type="title"/>
          </p:nvPr>
        </p:nvSpPr>
        <p:spPr/>
        <p:txBody>
          <a:bodyPr vert="horz" lIns="68580" tIns="34290" rIns="68580" bIns="34290" rtlCol="0" anchor="b">
            <a:normAutofit fontScale="90000"/>
          </a:bodyPr>
          <a:lstStyle/>
          <a:p>
            <a:r>
              <a:rPr lang="de-DE" dirty="0"/>
              <a:t>Prognostizierte Klimaveränderungen für Aurich im Vergleich zu 1991-2020 – </a:t>
            </a:r>
            <a:r>
              <a:rPr lang="de-DE" dirty="0">
                <a:solidFill>
                  <a:srgbClr val="FF0000"/>
                </a:solidFill>
              </a:rPr>
              <a:t>Hitzestress</a:t>
            </a:r>
            <a:endParaRPr lang="fr-FR" dirty="0">
              <a:solidFill>
                <a:srgbClr val="FF0000"/>
              </a:solidFill>
            </a:endParaRPr>
          </a:p>
        </p:txBody>
      </p:sp>
      <p:sp>
        <p:nvSpPr>
          <p:cNvPr id="11" name="Textfeld 13">
            <a:extLst>
              <a:ext uri="{FF2B5EF4-FFF2-40B4-BE49-F238E27FC236}">
                <a16:creationId xmlns:a16="http://schemas.microsoft.com/office/drawing/2014/main" id="{2EF2C7F8-7DC0-4B5D-AC65-99BD126C4D12}"/>
              </a:ext>
            </a:extLst>
          </p:cNvPr>
          <p:cNvSpPr txBox="1"/>
          <p:nvPr/>
        </p:nvSpPr>
        <p:spPr>
          <a:xfrm>
            <a:off x="7802098" y="4767262"/>
            <a:ext cx="851675" cy="18466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de-DE" sz="750"/>
              <a:t>Data: ISIMIP 3b</a:t>
            </a:r>
            <a:endParaRPr lang="de-DE" sz="750">
              <a:cs typeface="Calibri"/>
            </a:endParaRPr>
          </a:p>
        </p:txBody>
      </p:sp>
      <p:graphicFrame>
        <p:nvGraphicFramePr>
          <p:cNvPr id="6" name="Table 5">
            <a:extLst>
              <a:ext uri="{FF2B5EF4-FFF2-40B4-BE49-F238E27FC236}">
                <a16:creationId xmlns:a16="http://schemas.microsoft.com/office/drawing/2014/main" id="{A0AF8317-29A2-4BF4-B4F2-F95A76F4F486}"/>
              </a:ext>
            </a:extLst>
          </p:cNvPr>
          <p:cNvGraphicFramePr>
            <a:graphicFrameLocks noGrp="1"/>
          </p:cNvGraphicFramePr>
          <p:nvPr>
            <p:extLst>
              <p:ext uri="{D42A27DB-BD31-4B8C-83A1-F6EECF244321}">
                <p14:modId xmlns:p14="http://schemas.microsoft.com/office/powerpoint/2010/main" val="4062109308"/>
              </p:ext>
            </p:extLst>
          </p:nvPr>
        </p:nvGraphicFramePr>
        <p:xfrm>
          <a:off x="560797" y="1535430"/>
          <a:ext cx="8092976" cy="2331720"/>
        </p:xfrm>
        <a:graphic>
          <a:graphicData uri="http://schemas.openxmlformats.org/drawingml/2006/table">
            <a:tbl>
              <a:tblPr firstRow="1" bandRow="1">
                <a:tableStyleId>{5C22544A-7EE6-4342-B048-85BDC9FD1C3A}</a:tableStyleId>
              </a:tblPr>
              <a:tblGrid>
                <a:gridCol w="3655850">
                  <a:extLst>
                    <a:ext uri="{9D8B030D-6E8A-4147-A177-3AD203B41FA5}">
                      <a16:colId xmlns:a16="http://schemas.microsoft.com/office/drawing/2014/main" val="3615304091"/>
                    </a:ext>
                  </a:extLst>
                </a:gridCol>
                <a:gridCol w="1405890">
                  <a:extLst>
                    <a:ext uri="{9D8B030D-6E8A-4147-A177-3AD203B41FA5}">
                      <a16:colId xmlns:a16="http://schemas.microsoft.com/office/drawing/2014/main" val="4206436115"/>
                    </a:ext>
                  </a:extLst>
                </a:gridCol>
                <a:gridCol w="1515618">
                  <a:extLst>
                    <a:ext uri="{9D8B030D-6E8A-4147-A177-3AD203B41FA5}">
                      <a16:colId xmlns:a16="http://schemas.microsoft.com/office/drawing/2014/main" val="1288409314"/>
                    </a:ext>
                  </a:extLst>
                </a:gridCol>
                <a:gridCol w="1515618">
                  <a:extLst>
                    <a:ext uri="{9D8B030D-6E8A-4147-A177-3AD203B41FA5}">
                      <a16:colId xmlns:a16="http://schemas.microsoft.com/office/drawing/2014/main" val="2739299176"/>
                    </a:ext>
                  </a:extLst>
                </a:gridCol>
              </a:tblGrid>
              <a:tr h="278130">
                <a:tc>
                  <a:txBody>
                    <a:bodyPr/>
                    <a:lstStyle/>
                    <a:p>
                      <a:endParaRPr lang="LID4096" sz="1400" dirty="0"/>
                    </a:p>
                  </a:txBody>
                  <a:tcPr marL="68580" marR="68580" marT="34290" marB="34290"/>
                </a:tc>
                <a:tc>
                  <a:txBody>
                    <a:bodyPr/>
                    <a:lstStyle/>
                    <a:p>
                      <a:r>
                        <a:rPr lang="en-US" sz="1400" dirty="0"/>
                        <a:t>2021-2050</a:t>
                      </a:r>
                      <a:endParaRPr lang="LID4096" sz="1400" dirty="0"/>
                    </a:p>
                  </a:txBody>
                  <a:tcPr marL="68580" marR="68580" marT="34290" marB="34290"/>
                </a:tc>
                <a:tc>
                  <a:txBody>
                    <a:bodyPr/>
                    <a:lstStyle/>
                    <a:p>
                      <a:r>
                        <a:rPr lang="en-US" sz="1400" dirty="0"/>
                        <a:t>2031-2060</a:t>
                      </a:r>
                      <a:endParaRPr lang="LID4096" sz="1400" dirty="0"/>
                    </a:p>
                  </a:txBody>
                  <a:tcPr marL="68580" marR="68580" marT="34290" marB="34290"/>
                </a:tc>
                <a:tc>
                  <a:txBody>
                    <a:bodyPr/>
                    <a:lstStyle/>
                    <a:p>
                      <a:r>
                        <a:rPr lang="en-US" sz="1400" dirty="0"/>
                        <a:t>2071-2100</a:t>
                      </a:r>
                      <a:endParaRPr lang="LID4096" sz="1400" dirty="0"/>
                    </a:p>
                  </a:txBody>
                  <a:tcPr marL="68580" marR="68580" marT="34290" marB="34290"/>
                </a:tc>
                <a:extLst>
                  <a:ext uri="{0D108BD9-81ED-4DB2-BD59-A6C34878D82A}">
                    <a16:rowId xmlns:a16="http://schemas.microsoft.com/office/drawing/2014/main" val="3979237796"/>
                  </a:ext>
                </a:extLst>
              </a:tr>
              <a:tr h="278130">
                <a:tc>
                  <a:txBody>
                    <a:bodyPr/>
                    <a:lstStyle/>
                    <a:p>
                      <a:r>
                        <a:rPr lang="en-US" sz="1400" b="1" dirty="0" err="1"/>
                        <a:t>Sommertage</a:t>
                      </a:r>
                      <a:r>
                        <a:rPr lang="en-US" sz="1400" b="1" dirty="0"/>
                        <a:t> </a:t>
                      </a:r>
                      <a:r>
                        <a:rPr lang="en-GB" sz="1400" dirty="0"/>
                        <a:t>(</a:t>
                      </a:r>
                      <a:r>
                        <a:rPr lang="en-GB" sz="1400" dirty="0" err="1"/>
                        <a:t>T</a:t>
                      </a:r>
                      <a:r>
                        <a:rPr lang="en-GB" sz="1200" dirty="0" err="1"/>
                        <a:t>max</a:t>
                      </a:r>
                      <a:r>
                        <a:rPr lang="en-GB" sz="1400" dirty="0"/>
                        <a:t> &gt; 25 °C): </a:t>
                      </a:r>
                      <a:endParaRPr lang="LID4096" sz="1400" dirty="0"/>
                    </a:p>
                  </a:txBody>
                  <a:tcPr marL="68580" marR="68580" marT="34290" marB="34290"/>
                </a:tc>
                <a:tc>
                  <a:txBody>
                    <a:bodyPr/>
                    <a:lstStyle/>
                    <a:p>
                      <a:r>
                        <a:rPr lang="en-US" sz="1400" dirty="0"/>
                        <a:t>+46% </a:t>
                      </a:r>
                      <a:endParaRPr lang="LID4096" sz="1400" dirty="0"/>
                    </a:p>
                  </a:txBody>
                  <a:tcPr marL="68580" marR="68580" marT="34290" marB="34290"/>
                </a:tc>
                <a:tc>
                  <a:txBody>
                    <a:bodyPr/>
                    <a:lstStyle/>
                    <a:p>
                      <a:r>
                        <a:rPr lang="en-US" sz="1400" dirty="0"/>
                        <a:t>+67%</a:t>
                      </a:r>
                      <a:endParaRPr lang="LID4096" sz="1400" dirty="0"/>
                    </a:p>
                  </a:txBody>
                  <a:tcPr marL="68580" marR="68580" marT="34290" marB="34290"/>
                </a:tc>
                <a:tc>
                  <a:txBody>
                    <a:bodyPr/>
                    <a:lstStyle/>
                    <a:p>
                      <a:r>
                        <a:rPr lang="en-US" sz="1400" dirty="0"/>
                        <a:t>157%</a:t>
                      </a:r>
                      <a:endParaRPr lang="LID4096" sz="1400" dirty="0"/>
                    </a:p>
                  </a:txBody>
                  <a:tcPr marL="68580" marR="68580" marT="34290" marB="34290"/>
                </a:tc>
                <a:extLst>
                  <a:ext uri="{0D108BD9-81ED-4DB2-BD59-A6C34878D82A}">
                    <a16:rowId xmlns:a16="http://schemas.microsoft.com/office/drawing/2014/main" val="3457619820"/>
                  </a:ext>
                </a:extLst>
              </a:tr>
              <a:tr h="278130">
                <a:tc>
                  <a:txBody>
                    <a:bodyPr/>
                    <a:lstStyle/>
                    <a:p>
                      <a:r>
                        <a:rPr lang="en-US" sz="1400" b="1" dirty="0" err="1"/>
                        <a:t>Frosttage</a:t>
                      </a:r>
                      <a:r>
                        <a:rPr lang="en-US" sz="1400" b="1" dirty="0"/>
                        <a:t> </a:t>
                      </a:r>
                      <a:r>
                        <a:rPr lang="en-GB" sz="1400" dirty="0"/>
                        <a:t>(</a:t>
                      </a:r>
                      <a:r>
                        <a:rPr lang="en-GB" sz="1400" dirty="0" err="1"/>
                        <a:t>T</a:t>
                      </a:r>
                      <a:r>
                        <a:rPr lang="en-GB" sz="1200" dirty="0" err="1"/>
                        <a:t>min</a:t>
                      </a:r>
                      <a:r>
                        <a:rPr lang="en-GB" sz="1400" dirty="0"/>
                        <a:t> &lt; 0 °C)</a:t>
                      </a:r>
                      <a:endParaRPr lang="LID4096" sz="1400" dirty="0"/>
                    </a:p>
                  </a:txBody>
                  <a:tcPr marL="68580" marR="68580" marT="34290" marB="34290"/>
                </a:tc>
                <a:tc>
                  <a:txBody>
                    <a:bodyPr/>
                    <a:lstStyle/>
                    <a:p>
                      <a:r>
                        <a:rPr lang="en-US" sz="1400" dirty="0"/>
                        <a:t>-22%</a:t>
                      </a:r>
                      <a:endParaRPr lang="LID4096" sz="1400" dirty="0"/>
                    </a:p>
                  </a:txBody>
                  <a:tcPr marL="68580" marR="68580" marT="34290" marB="34290"/>
                </a:tc>
                <a:tc>
                  <a:txBody>
                    <a:bodyPr/>
                    <a:lstStyle/>
                    <a:p>
                      <a:r>
                        <a:rPr lang="en-US" sz="1400" dirty="0"/>
                        <a:t>-29%</a:t>
                      </a:r>
                      <a:endParaRPr lang="LID4096" sz="1400" dirty="0"/>
                    </a:p>
                  </a:txBody>
                  <a:tcPr marL="68580" marR="68580" marT="34290" marB="34290"/>
                </a:tc>
                <a:tc>
                  <a:txBody>
                    <a:bodyPr/>
                    <a:lstStyle/>
                    <a:p>
                      <a:r>
                        <a:rPr lang="en-US" sz="1400" dirty="0"/>
                        <a:t>-47%</a:t>
                      </a:r>
                      <a:endParaRPr lang="LID4096" sz="1400" dirty="0"/>
                    </a:p>
                  </a:txBody>
                  <a:tcPr marL="68580" marR="68580" marT="34290" marB="34290"/>
                </a:tc>
                <a:extLst>
                  <a:ext uri="{0D108BD9-81ED-4DB2-BD59-A6C34878D82A}">
                    <a16:rowId xmlns:a16="http://schemas.microsoft.com/office/drawing/2014/main" val="2553326097"/>
                  </a:ext>
                </a:extLst>
              </a:tr>
              <a:tr h="278130">
                <a:tc>
                  <a:txBody>
                    <a:bodyPr/>
                    <a:lstStyle/>
                    <a:p>
                      <a:r>
                        <a:rPr lang="en-US" sz="1400" b="1" dirty="0" err="1"/>
                        <a:t>Eistage</a:t>
                      </a:r>
                      <a:r>
                        <a:rPr lang="en-US" sz="1400" b="1" dirty="0"/>
                        <a:t> </a:t>
                      </a:r>
                      <a:r>
                        <a:rPr lang="en-GB" sz="1400" dirty="0"/>
                        <a:t>(</a:t>
                      </a:r>
                      <a:r>
                        <a:rPr lang="en-GB" sz="1400" dirty="0" err="1"/>
                        <a:t>T</a:t>
                      </a:r>
                      <a:r>
                        <a:rPr lang="en-GB" sz="1200" dirty="0" err="1"/>
                        <a:t>max</a:t>
                      </a:r>
                      <a:r>
                        <a:rPr lang="en-GB" sz="1400" dirty="0"/>
                        <a:t> &lt; 0 °C)</a:t>
                      </a:r>
                      <a:endParaRPr lang="LID4096" sz="1400" dirty="0"/>
                    </a:p>
                  </a:txBody>
                  <a:tcPr marL="68580" marR="68580" marT="34290" marB="34290"/>
                </a:tc>
                <a:tc>
                  <a:txBody>
                    <a:bodyPr/>
                    <a:lstStyle/>
                    <a:p>
                      <a:r>
                        <a:rPr lang="en-US" sz="1400" dirty="0"/>
                        <a:t>-28%</a:t>
                      </a:r>
                      <a:endParaRPr lang="LID4096" sz="1400" dirty="0"/>
                    </a:p>
                  </a:txBody>
                  <a:tcPr marL="68580" marR="68580" marT="34290" marB="34290"/>
                </a:tc>
                <a:tc>
                  <a:txBody>
                    <a:bodyPr/>
                    <a:lstStyle/>
                    <a:p>
                      <a:r>
                        <a:rPr lang="en-US" sz="1400" dirty="0"/>
                        <a:t>-36%</a:t>
                      </a:r>
                      <a:endParaRPr lang="LID4096" sz="1400" dirty="0"/>
                    </a:p>
                  </a:txBody>
                  <a:tcPr marL="68580" marR="68580" marT="34290" marB="34290"/>
                </a:tc>
                <a:tc>
                  <a:txBody>
                    <a:bodyPr/>
                    <a:lstStyle/>
                    <a:p>
                      <a:r>
                        <a:rPr lang="en-US" sz="1400" dirty="0"/>
                        <a:t>-62%</a:t>
                      </a:r>
                      <a:endParaRPr lang="LID4096" sz="1400" dirty="0"/>
                    </a:p>
                  </a:txBody>
                  <a:tcPr marL="68580" marR="68580" marT="34290" marB="34290"/>
                </a:tc>
                <a:extLst>
                  <a:ext uri="{0D108BD9-81ED-4DB2-BD59-A6C34878D82A}">
                    <a16:rowId xmlns:a16="http://schemas.microsoft.com/office/drawing/2014/main" val="1616135046"/>
                  </a:ext>
                </a:extLst>
              </a:tr>
              <a:tr h="377190">
                <a:tc>
                  <a:txBody>
                    <a:bodyPr/>
                    <a:lstStyle/>
                    <a:p>
                      <a:r>
                        <a:rPr lang="de-DE" sz="1400" b="1" dirty="0"/>
                        <a:t>Wärmewellen</a:t>
                      </a:r>
                      <a:r>
                        <a:rPr lang="de-DE" sz="1400" dirty="0"/>
                        <a:t> (mindestens 6 aufeinanderfolgende Tage mit sehr hohen Temperaturen)</a:t>
                      </a:r>
                      <a:endParaRPr lang="LID4096" sz="1400" dirty="0"/>
                    </a:p>
                  </a:txBody>
                  <a:tcPr marL="68580" marR="68580" marT="34290" marB="34290"/>
                </a:tc>
                <a:tc>
                  <a:txBody>
                    <a:bodyPr/>
                    <a:lstStyle/>
                    <a:p>
                      <a:r>
                        <a:rPr lang="en-US" sz="1400" dirty="0"/>
                        <a:t>+198%</a:t>
                      </a:r>
                      <a:endParaRPr lang="LID4096" sz="1400" dirty="0"/>
                    </a:p>
                  </a:txBody>
                  <a:tcPr marL="68580" marR="68580" marT="34290" marB="34290"/>
                </a:tc>
                <a:tc>
                  <a:txBody>
                    <a:bodyPr/>
                    <a:lstStyle/>
                    <a:p>
                      <a:r>
                        <a:rPr lang="en-US" sz="1400" dirty="0"/>
                        <a:t>+284%</a:t>
                      </a:r>
                      <a:endParaRPr lang="LID4096" sz="1400" dirty="0"/>
                    </a:p>
                  </a:txBody>
                  <a:tcPr marL="68580" marR="68580" marT="34290" marB="34290"/>
                </a:tc>
                <a:tc>
                  <a:txBody>
                    <a:bodyPr/>
                    <a:lstStyle/>
                    <a:p>
                      <a:r>
                        <a:rPr lang="en-US" sz="1400" dirty="0"/>
                        <a:t>+687%</a:t>
                      </a:r>
                      <a:endParaRPr lang="LID4096" sz="1400" dirty="0"/>
                    </a:p>
                  </a:txBody>
                  <a:tcPr marL="68580" marR="68580" marT="34290" marB="34290"/>
                </a:tc>
                <a:extLst>
                  <a:ext uri="{0D108BD9-81ED-4DB2-BD59-A6C34878D82A}">
                    <a16:rowId xmlns:a16="http://schemas.microsoft.com/office/drawing/2014/main" val="3598883171"/>
                  </a:ext>
                </a:extLst>
              </a:tr>
              <a:tr h="377190">
                <a:tc>
                  <a:txBody>
                    <a:bodyPr/>
                    <a:lstStyle/>
                    <a:p>
                      <a:r>
                        <a:rPr lang="de-DE" sz="1400" b="1" dirty="0"/>
                        <a:t>Kältewellen</a:t>
                      </a:r>
                      <a:r>
                        <a:rPr lang="de-DE" sz="1400" dirty="0"/>
                        <a:t> (mindestens 6 aufeinanderfolgende Tage mit sehr niedrigen Temperaturen)</a:t>
                      </a:r>
                      <a:endParaRPr lang="LID4096" sz="1400" dirty="0"/>
                    </a:p>
                  </a:txBody>
                  <a:tcPr marL="68580" marR="68580" marT="34290" marB="34290"/>
                </a:tc>
                <a:tc>
                  <a:txBody>
                    <a:bodyPr/>
                    <a:lstStyle/>
                    <a:p>
                      <a:r>
                        <a:rPr lang="en-US" sz="1400" dirty="0"/>
                        <a:t>-31%</a:t>
                      </a:r>
                      <a:endParaRPr lang="LID4096" sz="1400" dirty="0"/>
                    </a:p>
                  </a:txBody>
                  <a:tcPr marL="68580" marR="68580" marT="34290" marB="34290"/>
                </a:tc>
                <a:tc>
                  <a:txBody>
                    <a:bodyPr/>
                    <a:lstStyle/>
                    <a:p>
                      <a:r>
                        <a:rPr lang="en-US" sz="1400" dirty="0"/>
                        <a:t>-53%</a:t>
                      </a:r>
                      <a:endParaRPr lang="LID4096" sz="1400" dirty="0"/>
                    </a:p>
                  </a:txBody>
                  <a:tcPr marL="68580" marR="68580" marT="34290" marB="34290"/>
                </a:tc>
                <a:tc>
                  <a:txBody>
                    <a:bodyPr/>
                    <a:lstStyle/>
                    <a:p>
                      <a:r>
                        <a:rPr lang="en-US" sz="1400" dirty="0"/>
                        <a:t>-72%</a:t>
                      </a:r>
                      <a:endParaRPr lang="LID4096" sz="1400" dirty="0"/>
                    </a:p>
                  </a:txBody>
                  <a:tcPr marL="68580" marR="68580" marT="34290" marB="34290"/>
                </a:tc>
                <a:extLst>
                  <a:ext uri="{0D108BD9-81ED-4DB2-BD59-A6C34878D82A}">
                    <a16:rowId xmlns:a16="http://schemas.microsoft.com/office/drawing/2014/main" val="3130681315"/>
                  </a:ext>
                </a:extLst>
              </a:tr>
            </a:tbl>
          </a:graphicData>
        </a:graphic>
      </p:graphicFrame>
    </p:spTree>
    <p:extLst>
      <p:ext uri="{BB962C8B-B14F-4D97-AF65-F5344CB8AC3E}">
        <p14:creationId xmlns:p14="http://schemas.microsoft.com/office/powerpoint/2010/main" val="93113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0" y="613772"/>
            <a:ext cx="3566838" cy="2499851"/>
          </a:xfrm>
          <a:prstGeom prst="rect">
            <a:avLst/>
          </a:prstGeom>
        </p:spPr>
      </p:pic>
      <p:grpSp>
        <p:nvGrpSpPr>
          <p:cNvPr id="33" name="Group 32"/>
          <p:cNvGrpSpPr/>
          <p:nvPr/>
        </p:nvGrpSpPr>
        <p:grpSpPr>
          <a:xfrm>
            <a:off x="3134032" y="1524706"/>
            <a:ext cx="5395268" cy="3638989"/>
            <a:chOff x="4607725" y="2032936"/>
            <a:chExt cx="6754843" cy="4700933"/>
          </a:xfrm>
        </p:grpSpPr>
        <p:grpSp>
          <p:nvGrpSpPr>
            <p:cNvPr id="21" name="Group 20"/>
            <p:cNvGrpSpPr/>
            <p:nvPr/>
          </p:nvGrpSpPr>
          <p:grpSpPr>
            <a:xfrm>
              <a:off x="4925962" y="2032936"/>
              <a:ext cx="6347460" cy="4105910"/>
              <a:chOff x="4925962" y="2032936"/>
              <a:chExt cx="6347460" cy="4105910"/>
            </a:xfrm>
          </p:grpSpPr>
          <p:grpSp>
            <p:nvGrpSpPr>
              <p:cNvPr id="6" name="Group 3">
                <a:extLst>
                  <a:ext uri="{FF2B5EF4-FFF2-40B4-BE49-F238E27FC236}">
                    <a16:creationId xmlns:a16="http://schemas.microsoft.com/office/drawing/2014/main" id="{AE272A07-DB2E-47DC-8995-98605E95135C}"/>
                  </a:ext>
                </a:extLst>
              </p:cNvPr>
              <p:cNvGrpSpPr>
                <a:grpSpLocks noChangeAspect="1"/>
              </p:cNvGrpSpPr>
              <p:nvPr/>
            </p:nvGrpSpPr>
            <p:grpSpPr bwMode="auto">
              <a:xfrm>
                <a:off x="4925962" y="2032936"/>
                <a:ext cx="6347460" cy="4105910"/>
                <a:chOff x="11800" y="621056"/>
                <a:chExt cx="9060792" cy="5688632"/>
              </a:xfrm>
            </p:grpSpPr>
            <p:grpSp>
              <p:nvGrpSpPr>
                <p:cNvPr id="7" name="Group 2">
                  <a:extLst>
                    <a:ext uri="{FF2B5EF4-FFF2-40B4-BE49-F238E27FC236}">
                      <a16:creationId xmlns:a16="http://schemas.microsoft.com/office/drawing/2014/main" id="{99C976F7-1906-414B-9390-FAB3EAA17208}"/>
                    </a:ext>
                  </a:extLst>
                </p:cNvPr>
                <p:cNvGrpSpPr>
                  <a:grpSpLocks/>
                </p:cNvGrpSpPr>
                <p:nvPr/>
              </p:nvGrpSpPr>
              <p:grpSpPr bwMode="auto">
                <a:xfrm>
                  <a:off x="11800" y="621056"/>
                  <a:ext cx="9060792" cy="5688632"/>
                  <a:chOff x="-24296" y="512768"/>
                  <a:chExt cx="9060792" cy="5688632"/>
                </a:xfrm>
              </p:grpSpPr>
              <p:pic>
                <p:nvPicPr>
                  <p:cNvPr id="10" name="Picture 5">
                    <a:extLst>
                      <a:ext uri="{FF2B5EF4-FFF2-40B4-BE49-F238E27FC236}">
                        <a16:creationId xmlns:a16="http://schemas.microsoft.com/office/drawing/2014/main" id="{518667EB-0B86-4248-9F7A-85B5AC6D7E25}"/>
                      </a:ext>
                    </a:extLst>
                  </p:cNvPr>
                  <p:cNvPicPr>
                    <a:picLocks noChangeAspect="1"/>
                  </p:cNvPicPr>
                  <p:nvPr/>
                </p:nvPicPr>
                <p:blipFill>
                  <a:blip r:embed="rId3">
                    <a:extLst>
                      <a:ext uri="{28A0092B-C50C-407E-A947-70E740481C1C}">
                        <a14:useLocalDpi xmlns:a14="http://schemas.microsoft.com/office/drawing/2010/main" val="0"/>
                      </a:ext>
                    </a:extLst>
                  </a:blip>
                  <a:srcRect l="2966"/>
                  <a:stretch>
                    <a:fillRect/>
                  </a:stretch>
                </p:blipFill>
                <p:spPr bwMode="auto">
                  <a:xfrm>
                    <a:off x="324853" y="548680"/>
                    <a:ext cx="8711643" cy="564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53762425-8073-4745-A107-CE0C1D6EA8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96085"/>
                  <a:stretch>
                    <a:fillRect/>
                  </a:stretch>
                </p:blipFill>
                <p:spPr bwMode="auto">
                  <a:xfrm>
                    <a:off x="-24296" y="512768"/>
                    <a:ext cx="35854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1056686" y="867855"/>
                  <a:ext cx="2556285" cy="41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Shakun</a:t>
                  </a:r>
                  <a:r>
                    <a:rPr lang="de-DE" altLang="en-US" sz="900" b="0" dirty="0">
                      <a:solidFill>
                        <a:srgbClr val="000000"/>
                      </a:solidFill>
                    </a:rPr>
                    <a:t> et al. 2012</a:t>
                  </a:r>
                  <a:endParaRPr lang="en-US" altLang="en-US" sz="900" b="0" dirty="0">
                    <a:solidFill>
                      <a:srgbClr val="000000"/>
                    </a:solidFill>
                  </a:endParaRPr>
                </a:p>
              </p:txBody>
            </p:sp>
            <p:sp>
              <p:nvSpPr>
                <p:cNvPr id="9" name="TextBox 7">
                  <a:extLst>
                    <a:ext uri="{FF2B5EF4-FFF2-40B4-BE49-F238E27FC236}">
                      <a16:creationId xmlns:a16="http://schemas.microsoft.com/office/drawing/2014/main" id="{26531A0E-E833-432A-BDB0-C55934FFC588}"/>
                    </a:ext>
                  </a:extLst>
                </p:cNvPr>
                <p:cNvSpPr txBox="1">
                  <a:spLocks noChangeArrowheads="1"/>
                </p:cNvSpPr>
                <p:nvPr/>
              </p:nvSpPr>
              <p:spPr bwMode="auto">
                <a:xfrm>
                  <a:off x="1056686" y="1260002"/>
                  <a:ext cx="2556285" cy="41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Marcott</a:t>
                  </a:r>
                  <a:r>
                    <a:rPr lang="de-DE" altLang="en-US" sz="900" b="0" dirty="0">
                      <a:solidFill>
                        <a:srgbClr val="000000"/>
                      </a:solidFill>
                    </a:rPr>
                    <a:t> et al. 2013</a:t>
                  </a:r>
                  <a:endParaRPr lang="en-US" altLang="en-US" sz="900" b="0" dirty="0">
                    <a:solidFill>
                      <a:srgbClr val="000000"/>
                    </a:solidFill>
                  </a:endParaRPr>
                </a:p>
              </p:txBody>
            </p:sp>
          </p:grpSp>
          <p:sp>
            <p:nvSpPr>
              <p:cNvPr id="20" name="Rectangle 19"/>
              <p:cNvSpPr/>
              <p:nvPr/>
            </p:nvSpPr>
            <p:spPr>
              <a:xfrm>
                <a:off x="8819536" y="3598606"/>
                <a:ext cx="334297" cy="235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panose="020F0502020204030204" pitchFamily="34" charset="0"/>
                </a:endParaRPr>
              </a:p>
            </p:txBody>
          </p:sp>
        </p:grpSp>
        <p:sp>
          <p:nvSpPr>
            <p:cNvPr id="22"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5293909" y="5224657"/>
              <a:ext cx="1790783" cy="47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a:solidFill>
                    <a:srgbClr val="000000"/>
                  </a:solidFill>
                </a:rPr>
                <a:t>Last </a:t>
              </a:r>
              <a:br>
                <a:rPr lang="de-DE" altLang="en-US" sz="900" b="0" dirty="0">
                  <a:solidFill>
                    <a:srgbClr val="000000"/>
                  </a:solidFill>
                </a:rPr>
              </a:br>
              <a:r>
                <a:rPr lang="de-DE" altLang="en-US" sz="900" b="0" dirty="0" err="1">
                  <a:solidFill>
                    <a:srgbClr val="000000"/>
                  </a:solidFill>
                </a:rPr>
                <a:t>Ice</a:t>
              </a:r>
              <a:r>
                <a:rPr lang="de-DE" altLang="en-US" sz="900" b="0" dirty="0">
                  <a:solidFill>
                    <a:srgbClr val="000000"/>
                  </a:solidFill>
                </a:rPr>
                <a:t> Age</a:t>
              </a:r>
              <a:endParaRPr lang="en-US" altLang="en-US" sz="900" b="0" dirty="0">
                <a:solidFill>
                  <a:srgbClr val="000000"/>
                </a:solidFill>
              </a:endParaRPr>
            </a:p>
          </p:txBody>
        </p:sp>
        <p:sp>
          <p:nvSpPr>
            <p:cNvPr id="23"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9521968" y="4393831"/>
              <a:ext cx="1790783" cy="2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Present-day</a:t>
              </a:r>
              <a:endParaRPr lang="en-US" altLang="en-US" sz="900" b="0" dirty="0">
                <a:solidFill>
                  <a:srgbClr val="000000"/>
                </a:solidFill>
              </a:endParaRPr>
            </a:p>
          </p:txBody>
        </p:sp>
        <p:sp>
          <p:nvSpPr>
            <p:cNvPr id="24"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7924144" y="4288746"/>
              <a:ext cx="1790783" cy="2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Holocene</a:t>
              </a:r>
              <a:endParaRPr lang="en-US" altLang="en-US" sz="900" b="0" dirty="0">
                <a:solidFill>
                  <a:srgbClr val="000000"/>
                </a:solidFill>
              </a:endParaRPr>
            </a:p>
          </p:txBody>
        </p:sp>
        <p:cxnSp>
          <p:nvCxnSpPr>
            <p:cNvPr id="26" name="Straight Connector 25"/>
            <p:cNvCxnSpPr/>
            <p:nvPr/>
          </p:nvCxnSpPr>
          <p:spPr>
            <a:xfrm>
              <a:off x="10417359" y="4608706"/>
              <a:ext cx="122822" cy="88044"/>
            </a:xfrm>
            <a:prstGeom prst="line">
              <a:avLst/>
            </a:prstGeom>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4607725" y="6435675"/>
              <a:ext cx="6754843" cy="298194"/>
            </a:xfrm>
            <a:prstGeom prst="rect">
              <a:avLst/>
            </a:prstGeom>
            <a:noFill/>
          </p:spPr>
          <p:txBody>
            <a:bodyPr wrap="square" rtlCol="0">
              <a:spAutoFit/>
            </a:bodyPr>
            <a:lstStyle/>
            <a:p>
              <a:pPr algn="r"/>
              <a:r>
                <a:rPr lang="de-DE" sz="900" dirty="0" err="1">
                  <a:solidFill>
                    <a:prstClr val="white">
                      <a:lumMod val="50000"/>
                    </a:prstClr>
                  </a:solidFill>
                  <a:latin typeface="Calibri" panose="020F0502020204030204" pitchFamily="34" charset="0"/>
                  <a:cs typeface="Arial" panose="020B0604020202020204" pitchFamily="34" charset="0"/>
                </a:rPr>
                <a:t>Schellnhuber</a:t>
              </a:r>
              <a:r>
                <a:rPr lang="de-DE" sz="900" dirty="0">
                  <a:solidFill>
                    <a:prstClr val="white">
                      <a:lumMod val="50000"/>
                    </a:prstClr>
                  </a:solidFill>
                  <a:latin typeface="Calibri" panose="020F0502020204030204" pitchFamily="34" charset="0"/>
                  <a:cs typeface="Arial" panose="020B0604020202020204" pitchFamily="34" charset="0"/>
                </a:rPr>
                <a:t>, </a:t>
              </a:r>
              <a:r>
                <a:rPr lang="de-DE" sz="900" dirty="0" err="1">
                  <a:solidFill>
                    <a:prstClr val="white">
                      <a:lumMod val="50000"/>
                    </a:prstClr>
                  </a:solidFill>
                  <a:latin typeface="Calibri" panose="020F0502020204030204" pitchFamily="34" charset="0"/>
                  <a:cs typeface="Arial" panose="020B0604020202020204" pitchFamily="34" charset="0"/>
                </a:rPr>
                <a:t>Rahmstorf</a:t>
              </a:r>
              <a:r>
                <a:rPr lang="de-DE" sz="900" dirty="0">
                  <a:solidFill>
                    <a:prstClr val="white">
                      <a:lumMod val="50000"/>
                    </a:prstClr>
                  </a:solidFill>
                  <a:latin typeface="Calibri" panose="020F0502020204030204" pitchFamily="34" charset="0"/>
                  <a:cs typeface="Arial" panose="020B0604020202020204" pitchFamily="34" charset="0"/>
                </a:rPr>
                <a:t>, Winkelmann, Nature </a:t>
              </a:r>
              <a:r>
                <a:rPr lang="de-DE" sz="900" dirty="0" err="1">
                  <a:solidFill>
                    <a:prstClr val="white">
                      <a:lumMod val="50000"/>
                    </a:prstClr>
                  </a:solidFill>
                  <a:latin typeface="Calibri" panose="020F0502020204030204" pitchFamily="34" charset="0"/>
                  <a:cs typeface="Arial" panose="020B0604020202020204" pitchFamily="34" charset="0"/>
                </a:rPr>
                <a:t>Climate</a:t>
              </a:r>
              <a:r>
                <a:rPr lang="de-DE" sz="900" dirty="0">
                  <a:solidFill>
                    <a:prstClr val="white">
                      <a:lumMod val="50000"/>
                    </a:prstClr>
                  </a:solidFill>
                  <a:latin typeface="Calibri" panose="020F0502020204030204" pitchFamily="34" charset="0"/>
                  <a:cs typeface="Arial" panose="020B0604020202020204" pitchFamily="34" charset="0"/>
                </a:rPr>
                <a:t> Change (2016)</a:t>
              </a:r>
            </a:p>
          </p:txBody>
        </p:sp>
      </p:grpSp>
      <p:grpSp>
        <p:nvGrpSpPr>
          <p:cNvPr id="34" name="Gruppieren 2">
            <a:extLst>
              <a:ext uri="{FF2B5EF4-FFF2-40B4-BE49-F238E27FC236}">
                <a16:creationId xmlns:a16="http://schemas.microsoft.com/office/drawing/2014/main" id="{EBF8A2BA-B278-4495-9A3A-E8C60A14C60C}"/>
              </a:ext>
            </a:extLst>
          </p:cNvPr>
          <p:cNvGrpSpPr>
            <a:grpSpLocks noChangeAspect="1"/>
          </p:cNvGrpSpPr>
          <p:nvPr/>
        </p:nvGrpSpPr>
        <p:grpSpPr>
          <a:xfrm>
            <a:off x="3389861" y="1558076"/>
            <a:ext cx="5072585" cy="3131915"/>
            <a:chOff x="209550" y="1042988"/>
            <a:chExt cx="8639175" cy="5334000"/>
          </a:xfrm>
        </p:grpSpPr>
        <p:pic>
          <p:nvPicPr>
            <p:cNvPr id="35" name="Picture 2">
              <a:extLst>
                <a:ext uri="{FF2B5EF4-FFF2-40B4-BE49-F238E27FC236}">
                  <a16:creationId xmlns:a16="http://schemas.microsoft.com/office/drawing/2014/main" id="{95628721-27F6-46C0-90CC-F8FD549ED5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550" y="1042988"/>
              <a:ext cx="863917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feld 1">
              <a:extLst>
                <a:ext uri="{FF2B5EF4-FFF2-40B4-BE49-F238E27FC236}">
                  <a16:creationId xmlns:a16="http://schemas.microsoft.com/office/drawing/2014/main" id="{2FFA2D0D-47F4-4F15-9CE7-B6114A454DA4}"/>
                </a:ext>
              </a:extLst>
            </p:cNvPr>
            <p:cNvSpPr txBox="1"/>
            <p:nvPr/>
          </p:nvSpPr>
          <p:spPr>
            <a:xfrm rot="16200000">
              <a:off x="1034169" y="1942570"/>
              <a:ext cx="706430" cy="366925"/>
            </a:xfrm>
            <a:prstGeom prst="rect">
              <a:avLst/>
            </a:prstGeom>
            <a:solidFill>
              <a:schemeClr val="bg1"/>
            </a:solid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West</a:t>
              </a:r>
            </a:p>
          </p:txBody>
        </p:sp>
        <p:sp>
          <p:nvSpPr>
            <p:cNvPr id="37" name="Textfeld 12">
              <a:extLst>
                <a:ext uri="{FF2B5EF4-FFF2-40B4-BE49-F238E27FC236}">
                  <a16:creationId xmlns:a16="http://schemas.microsoft.com/office/drawing/2014/main" id="{509F2D33-03D9-4412-9147-3DDE068B758C}"/>
                </a:ext>
              </a:extLst>
            </p:cNvPr>
            <p:cNvSpPr txBox="1"/>
            <p:nvPr/>
          </p:nvSpPr>
          <p:spPr>
            <a:xfrm rot="16200000">
              <a:off x="936950" y="1808101"/>
              <a:ext cx="1274852" cy="366925"/>
            </a:xfrm>
            <a:prstGeom prst="rect">
              <a:avLst/>
            </a:prstGeom>
            <a:no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Antarctica</a:t>
              </a:r>
            </a:p>
          </p:txBody>
        </p:sp>
        <p:sp>
          <p:nvSpPr>
            <p:cNvPr id="38" name="Textfeld 13">
              <a:extLst>
                <a:ext uri="{FF2B5EF4-FFF2-40B4-BE49-F238E27FC236}">
                  <a16:creationId xmlns:a16="http://schemas.microsoft.com/office/drawing/2014/main" id="{103F02ED-67B3-455C-948D-C04C669DE388}"/>
                </a:ext>
              </a:extLst>
            </p:cNvPr>
            <p:cNvSpPr txBox="1"/>
            <p:nvPr/>
          </p:nvSpPr>
          <p:spPr>
            <a:xfrm rot="16200000">
              <a:off x="5782516" y="3037161"/>
              <a:ext cx="706430" cy="366925"/>
            </a:xfrm>
            <a:prstGeom prst="rect">
              <a:avLst/>
            </a:prstGeom>
            <a:solidFill>
              <a:schemeClr val="bg1"/>
            </a:solid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East</a:t>
              </a:r>
            </a:p>
          </p:txBody>
        </p:sp>
        <p:sp>
          <p:nvSpPr>
            <p:cNvPr id="39" name="Textfeld 14">
              <a:extLst>
                <a:ext uri="{FF2B5EF4-FFF2-40B4-BE49-F238E27FC236}">
                  <a16:creationId xmlns:a16="http://schemas.microsoft.com/office/drawing/2014/main" id="{6B5A7D6C-88AE-4C79-A656-9DEF36205399}"/>
                </a:ext>
              </a:extLst>
            </p:cNvPr>
            <p:cNvSpPr txBox="1"/>
            <p:nvPr/>
          </p:nvSpPr>
          <p:spPr>
            <a:xfrm rot="16200000">
              <a:off x="5736749" y="3122966"/>
              <a:ext cx="1197434" cy="366925"/>
            </a:xfrm>
            <a:prstGeom prst="rect">
              <a:avLst/>
            </a:prstGeom>
            <a:no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Antarctica</a:t>
              </a:r>
            </a:p>
          </p:txBody>
        </p:sp>
      </p:grpSp>
      <p:sp>
        <p:nvSpPr>
          <p:cNvPr id="5" name="TextBox 4">
            <a:extLst>
              <a:ext uri="{FF2B5EF4-FFF2-40B4-BE49-F238E27FC236}">
                <a16:creationId xmlns:a16="http://schemas.microsoft.com/office/drawing/2014/main" id="{A08F68A2-103A-F740-9404-2C3EB3E569A3}"/>
              </a:ext>
            </a:extLst>
          </p:cNvPr>
          <p:cNvSpPr txBox="1"/>
          <p:nvPr/>
        </p:nvSpPr>
        <p:spPr>
          <a:xfrm>
            <a:off x="-2312" y="76081"/>
            <a:ext cx="9146312" cy="838689"/>
          </a:xfrm>
          <a:prstGeom prst="rect">
            <a:avLst/>
          </a:prstGeom>
          <a:noFill/>
        </p:spPr>
        <p:txBody>
          <a:bodyPr wrap="square" lIns="68574" tIns="34289" rIns="68574" bIns="34289" rtlCol="0">
            <a:spAutoFit/>
          </a:bodyPr>
          <a:lstStyle/>
          <a:p>
            <a:pPr algn="ctr"/>
            <a:r>
              <a:rPr lang="en-US" sz="3000" b="1" dirty="0">
                <a:solidFill>
                  <a:srgbClr val="FF6600"/>
                </a:solidFill>
                <a:latin typeface="Calibri" panose="020F0502020204030204" pitchFamily="34" charset="0"/>
              </a:rPr>
              <a:t>Klima-</a:t>
            </a:r>
            <a:r>
              <a:rPr lang="en-US" sz="3000" b="1" dirty="0" err="1">
                <a:solidFill>
                  <a:srgbClr val="FF6600"/>
                </a:solidFill>
                <a:latin typeface="Calibri" panose="020F0502020204030204" pitchFamily="34" charset="0"/>
              </a:rPr>
              <a:t>Kipp</a:t>
            </a:r>
            <a:r>
              <a:rPr lang="en-US" sz="3000" b="1" dirty="0">
                <a:solidFill>
                  <a:srgbClr val="FF6600"/>
                </a:solidFill>
                <a:latin typeface="Calibri" panose="020F0502020204030204" pitchFamily="34" charset="0"/>
              </a:rPr>
              <a:t>-</a:t>
            </a:r>
            <a:r>
              <a:rPr lang="en-US" sz="3000" b="1" dirty="0" err="1">
                <a:solidFill>
                  <a:srgbClr val="FF6600"/>
                </a:solidFill>
                <a:latin typeface="Calibri" panose="020F0502020204030204" pitchFamily="34" charset="0"/>
              </a:rPr>
              <a:t>Punkte</a:t>
            </a:r>
            <a:r>
              <a:rPr lang="en-US" sz="3000" b="1" dirty="0">
                <a:solidFill>
                  <a:srgbClr val="FF6600"/>
                </a:solidFill>
                <a:latin typeface="Calibri" panose="020F0502020204030204" pitchFamily="34" charset="0"/>
              </a:rPr>
              <a:t>  </a:t>
            </a:r>
            <a:br>
              <a:rPr lang="en-US" sz="3000" b="1" dirty="0">
                <a:solidFill>
                  <a:srgbClr val="FF6600"/>
                </a:solidFill>
                <a:latin typeface="Calibri" panose="020F0502020204030204" pitchFamily="34" charset="0"/>
              </a:rPr>
            </a:br>
            <a:r>
              <a:rPr lang="en-US" sz="2000" b="1" dirty="0" err="1">
                <a:solidFill>
                  <a:srgbClr val="FF6600"/>
                </a:solidFill>
                <a:latin typeface="Calibri" panose="020F0502020204030204" pitchFamily="34" charset="0"/>
              </a:rPr>
              <a:t>keine</a:t>
            </a:r>
            <a:r>
              <a:rPr lang="en-US" sz="2000" b="1" dirty="0">
                <a:solidFill>
                  <a:srgbClr val="FF6600"/>
                </a:solidFill>
                <a:latin typeface="Calibri" panose="020F0502020204030204" pitchFamily="34" charset="0"/>
              </a:rPr>
              <a:t> </a:t>
            </a:r>
            <a:r>
              <a:rPr lang="en-US" sz="2000" b="1" dirty="0" err="1">
                <a:solidFill>
                  <a:srgbClr val="FF6600"/>
                </a:solidFill>
                <a:latin typeface="Calibri" panose="020F0502020204030204" pitchFamily="34" charset="0"/>
              </a:rPr>
              <a:t>Umkehr</a:t>
            </a:r>
            <a:r>
              <a:rPr lang="en-US" sz="2000" b="1" dirty="0">
                <a:solidFill>
                  <a:srgbClr val="FF6600"/>
                </a:solidFill>
                <a:latin typeface="Calibri" panose="020F0502020204030204" pitchFamily="34" charset="0"/>
              </a:rPr>
              <a:t> </a:t>
            </a:r>
            <a:r>
              <a:rPr lang="en-US" sz="2000" b="1" dirty="0" err="1">
                <a:solidFill>
                  <a:srgbClr val="FF6600"/>
                </a:solidFill>
                <a:latin typeface="Calibri" panose="020F0502020204030204" pitchFamily="34" charset="0"/>
              </a:rPr>
              <a:t>mehr</a:t>
            </a:r>
            <a:r>
              <a:rPr lang="en-US" sz="2000" b="1" dirty="0">
                <a:solidFill>
                  <a:srgbClr val="FF6600"/>
                </a:solidFill>
                <a:latin typeface="Calibri" panose="020F0502020204030204" pitchFamily="34" charset="0"/>
              </a:rPr>
              <a:t> </a:t>
            </a:r>
            <a:r>
              <a:rPr lang="en-US" sz="2000" b="1" dirty="0" err="1">
                <a:solidFill>
                  <a:srgbClr val="FF6600"/>
                </a:solidFill>
                <a:latin typeface="Calibri" panose="020F0502020204030204" pitchFamily="34" charset="0"/>
              </a:rPr>
              <a:t>möglich</a:t>
            </a:r>
            <a:endParaRPr lang="en-US" sz="3000" b="1" dirty="0">
              <a:solidFill>
                <a:srgbClr val="FF6600"/>
              </a:solidFill>
              <a:latin typeface="Calibri" panose="020F0502020204030204" pitchFamily="34" charset="0"/>
            </a:endParaRPr>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t="5632"/>
          <a:stretch/>
        </p:blipFill>
        <p:spPr>
          <a:xfrm>
            <a:off x="7596336" y="0"/>
            <a:ext cx="1504336" cy="1419622"/>
          </a:xfrm>
          <a:prstGeom prst="rect">
            <a:avLst/>
          </a:prstGeom>
        </p:spPr>
      </p:pic>
      <p:sp>
        <p:nvSpPr>
          <p:cNvPr id="32" name="TextBox 31"/>
          <p:cNvSpPr txBox="1"/>
          <p:nvPr/>
        </p:nvSpPr>
        <p:spPr>
          <a:xfrm>
            <a:off x="2177446" y="2923890"/>
            <a:ext cx="1112174" cy="207749"/>
          </a:xfrm>
          <a:prstGeom prst="rect">
            <a:avLst/>
          </a:prstGeom>
          <a:noFill/>
        </p:spPr>
        <p:txBody>
          <a:bodyPr wrap="square" lIns="68574" tIns="34289" rIns="68574" bIns="34289" rtlCol="0">
            <a:spAutoFit/>
          </a:bodyPr>
          <a:lstStyle/>
          <a:p>
            <a:pPr algn="r"/>
            <a:r>
              <a:rPr lang="de-DE" sz="900" i="1" dirty="0">
                <a:solidFill>
                  <a:prstClr val="white">
                    <a:lumMod val="50000"/>
                  </a:prstClr>
                </a:solidFill>
                <a:latin typeface="Calibri" panose="020F0502020204030204" pitchFamily="34" charset="0"/>
                <a:cs typeface="Arial" panose="020B0604020202020204" pitchFamily="34" charset="0"/>
              </a:rPr>
              <a:t>©PIK</a:t>
            </a:r>
          </a:p>
        </p:txBody>
      </p:sp>
      <p:sp>
        <p:nvSpPr>
          <p:cNvPr id="40" name="TextBox 39"/>
          <p:cNvSpPr txBox="1"/>
          <p:nvPr/>
        </p:nvSpPr>
        <p:spPr>
          <a:xfrm>
            <a:off x="7920589" y="1750827"/>
            <a:ext cx="1378238" cy="207749"/>
          </a:xfrm>
          <a:prstGeom prst="rect">
            <a:avLst/>
          </a:prstGeom>
          <a:noFill/>
        </p:spPr>
        <p:txBody>
          <a:bodyPr wrap="square" lIns="68574" tIns="34289" rIns="68574" bIns="34289" rtlCol="0">
            <a:spAutoFit/>
          </a:bodyPr>
          <a:lstStyle/>
          <a:p>
            <a:r>
              <a:rPr lang="de-DE" sz="900" dirty="0">
                <a:solidFill>
                  <a:srgbClr val="C64E60"/>
                </a:solidFill>
                <a:latin typeface="Calibri" panose="020F0502020204030204" pitchFamily="34" charset="0"/>
                <a:cs typeface="Arial" panose="020B0604020202020204" pitchFamily="34" charset="0"/>
              </a:rPr>
              <a:t>business-</a:t>
            </a:r>
            <a:r>
              <a:rPr lang="de-DE" sz="900" dirty="0" err="1">
                <a:solidFill>
                  <a:srgbClr val="C64E60"/>
                </a:solidFill>
                <a:latin typeface="Calibri" panose="020F0502020204030204" pitchFamily="34" charset="0"/>
                <a:cs typeface="Arial" panose="020B0604020202020204" pitchFamily="34" charset="0"/>
              </a:rPr>
              <a:t>as</a:t>
            </a:r>
            <a:r>
              <a:rPr lang="de-DE" sz="900" dirty="0">
                <a:solidFill>
                  <a:srgbClr val="C64E60"/>
                </a:solidFill>
                <a:latin typeface="Calibri" panose="020F0502020204030204" pitchFamily="34" charset="0"/>
                <a:cs typeface="Arial" panose="020B0604020202020204" pitchFamily="34" charset="0"/>
              </a:rPr>
              <a:t>-</a:t>
            </a:r>
            <a:r>
              <a:rPr lang="de-DE" sz="900" dirty="0" err="1">
                <a:solidFill>
                  <a:srgbClr val="C64E60"/>
                </a:solidFill>
                <a:latin typeface="Calibri" panose="020F0502020204030204" pitchFamily="34" charset="0"/>
                <a:cs typeface="Arial" panose="020B0604020202020204" pitchFamily="34" charset="0"/>
              </a:rPr>
              <a:t>usual</a:t>
            </a:r>
            <a:endParaRPr lang="de-DE" sz="900" dirty="0">
              <a:solidFill>
                <a:srgbClr val="C64E60"/>
              </a:solidFill>
              <a:latin typeface="Calibri" panose="020F0502020204030204" pitchFamily="34" charset="0"/>
              <a:cs typeface="Arial" panose="020B0604020202020204" pitchFamily="34" charset="0"/>
            </a:endParaRPr>
          </a:p>
        </p:txBody>
      </p:sp>
      <p:sp>
        <p:nvSpPr>
          <p:cNvPr id="41" name="TextBox 40"/>
          <p:cNvSpPr txBox="1"/>
          <p:nvPr/>
        </p:nvSpPr>
        <p:spPr>
          <a:xfrm>
            <a:off x="7926577" y="3501947"/>
            <a:ext cx="1378238" cy="346249"/>
          </a:xfrm>
          <a:prstGeom prst="rect">
            <a:avLst/>
          </a:prstGeom>
          <a:noFill/>
        </p:spPr>
        <p:txBody>
          <a:bodyPr wrap="square" lIns="68574" tIns="34289" rIns="68574" bIns="34289" rtlCol="0">
            <a:spAutoFit/>
          </a:bodyPr>
          <a:lstStyle/>
          <a:p>
            <a:r>
              <a:rPr lang="de-DE" sz="900" dirty="0">
                <a:solidFill>
                  <a:srgbClr val="1A861A"/>
                </a:solidFill>
                <a:latin typeface="Calibri" panose="020F0502020204030204" pitchFamily="34" charset="0"/>
                <a:cs typeface="Arial" panose="020B0604020202020204" pitchFamily="34" charset="0"/>
              </a:rPr>
              <a:t>in </a:t>
            </a:r>
            <a:r>
              <a:rPr lang="de-DE" sz="900" dirty="0" err="1">
                <a:solidFill>
                  <a:srgbClr val="1A861A"/>
                </a:solidFill>
                <a:latin typeface="Calibri" panose="020F0502020204030204" pitchFamily="34" charset="0"/>
                <a:cs typeface="Arial" panose="020B0604020202020204" pitchFamily="34" charset="0"/>
              </a:rPr>
              <a:t>accordance</a:t>
            </a:r>
            <a:r>
              <a:rPr lang="de-DE" sz="900" dirty="0">
                <a:solidFill>
                  <a:srgbClr val="1A861A"/>
                </a:solidFill>
                <a:latin typeface="Calibri" panose="020F0502020204030204" pitchFamily="34" charset="0"/>
                <a:cs typeface="Arial" panose="020B0604020202020204" pitchFamily="34" charset="0"/>
              </a:rPr>
              <a:t> </a:t>
            </a:r>
            <a:br>
              <a:rPr lang="de-DE" sz="900" dirty="0">
                <a:solidFill>
                  <a:srgbClr val="1A861A"/>
                </a:solidFill>
                <a:latin typeface="Calibri" panose="020F0502020204030204" pitchFamily="34" charset="0"/>
                <a:cs typeface="Arial" panose="020B0604020202020204" pitchFamily="34" charset="0"/>
              </a:rPr>
            </a:br>
            <a:r>
              <a:rPr lang="de-DE" sz="900" dirty="0" err="1">
                <a:solidFill>
                  <a:srgbClr val="1A861A"/>
                </a:solidFill>
                <a:latin typeface="Calibri" panose="020F0502020204030204" pitchFamily="34" charset="0"/>
                <a:cs typeface="Arial" panose="020B0604020202020204" pitchFamily="34" charset="0"/>
              </a:rPr>
              <a:t>with</a:t>
            </a:r>
            <a:r>
              <a:rPr lang="de-DE" sz="900" dirty="0">
                <a:solidFill>
                  <a:srgbClr val="1A861A"/>
                </a:solidFill>
                <a:latin typeface="Calibri" panose="020F0502020204030204" pitchFamily="34" charset="0"/>
                <a:cs typeface="Arial" panose="020B0604020202020204" pitchFamily="34" charset="0"/>
              </a:rPr>
              <a:t> Paris Agreement</a:t>
            </a:r>
          </a:p>
        </p:txBody>
      </p:sp>
      <p:sp>
        <p:nvSpPr>
          <p:cNvPr id="42" name="TextBox 41"/>
          <p:cNvSpPr txBox="1"/>
          <p:nvPr/>
        </p:nvSpPr>
        <p:spPr>
          <a:xfrm>
            <a:off x="237934" y="3458230"/>
            <a:ext cx="3022934" cy="931022"/>
          </a:xfrm>
          <a:prstGeom prst="rect">
            <a:avLst/>
          </a:prstGeom>
          <a:noFill/>
        </p:spPr>
        <p:txBody>
          <a:bodyPr wrap="square" lIns="68574" tIns="34289" rIns="68574" bIns="34289" rtlCol="0">
            <a:spAutoFit/>
          </a:bodyPr>
          <a:lstStyle/>
          <a:p>
            <a:pPr marL="214293" indent="-214293">
              <a:buFont typeface="Arial" panose="020B0604020202020204" pitchFamily="34" charset="0"/>
              <a:buChar char="•"/>
            </a:pPr>
            <a:r>
              <a:rPr lang="de-DE" sz="1400" dirty="0">
                <a:solidFill>
                  <a:prstClr val="black"/>
                </a:solidFill>
                <a:latin typeface="+mn-lt"/>
              </a:rPr>
              <a:t>Wichtige Teile des Klimasystems laufen Gefahr, selbst innerhalb der Pariser Bandbreite von 1,5 – 2 Grad zu kippen</a:t>
            </a:r>
          </a:p>
        </p:txBody>
      </p:sp>
    </p:spTree>
    <p:extLst>
      <p:ext uri="{BB962C8B-B14F-4D97-AF65-F5344CB8AC3E}">
        <p14:creationId xmlns:p14="http://schemas.microsoft.com/office/powerpoint/2010/main" val="20315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22" presetClass="entr" presetSubtype="8" fill="hold" nodeType="withEffect">
                                  <p:stCondLst>
                                    <p:cond delay="0"/>
                                  </p:stCondLst>
                                  <p:childTnLst>
                                    <p:set>
                                      <p:cBhvr>
                                        <p:cTn id="16" dur="1" fill="hold">
                                          <p:stCondLst>
                                            <p:cond delay="0"/>
                                          </p:stCondLst>
                                        </p:cTn>
                                        <p:tgtEl>
                                          <p:spTgt spid="42">
                                            <p:txEl>
                                              <p:pRg st="0" end="0"/>
                                            </p:txEl>
                                          </p:spTgt>
                                        </p:tgtEl>
                                        <p:attrNameLst>
                                          <p:attrName>style.visibility</p:attrName>
                                        </p:attrNameLst>
                                      </p:cBhvr>
                                      <p:to>
                                        <p:strVal val="visible"/>
                                      </p:to>
                                    </p:set>
                                    <p:animEffect transition="in" filter="wipe(left)">
                                      <p:cBhvr>
                                        <p:cTn id="17"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BEA541E-0DE0-44B5-8846-02DC313D724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8567"/>
          <a:stretch/>
        </p:blipFill>
        <p:spPr>
          <a:xfrm>
            <a:off x="5945668" y="132569"/>
            <a:ext cx="3047619" cy="3068654"/>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CE1001BC-F401-4255-A27E-1EC26B26B282}"/>
              </a:ext>
            </a:extLst>
          </p:cNvPr>
          <p:cNvSpPr>
            <a:spLocks noGrp="1"/>
          </p:cNvSpPr>
          <p:nvPr>
            <p:ph type="ftr" sz="quarter" idx="11"/>
          </p:nvPr>
        </p:nvSpPr>
        <p:spPr/>
        <p:txBody>
          <a:bodyPr/>
          <a:lstStyle/>
          <a:p>
            <a:r>
              <a:rPr lang="de-DE" dirty="0"/>
              <a:t>Hattermann 2023</a:t>
            </a:r>
          </a:p>
        </p:txBody>
      </p:sp>
      <p:sp>
        <p:nvSpPr>
          <p:cNvPr id="4" name="Slide Number Placeholder 3">
            <a:extLst>
              <a:ext uri="{FF2B5EF4-FFF2-40B4-BE49-F238E27FC236}">
                <a16:creationId xmlns:a16="http://schemas.microsoft.com/office/drawing/2014/main" id="{F4E022B5-D090-4C12-8204-B35F0A6A67CB}"/>
              </a:ext>
            </a:extLst>
          </p:cNvPr>
          <p:cNvSpPr>
            <a:spLocks noGrp="1"/>
          </p:cNvSpPr>
          <p:nvPr>
            <p:ph type="sldNum" sz="quarter" idx="12"/>
          </p:nvPr>
        </p:nvSpPr>
        <p:spPr/>
        <p:txBody>
          <a:bodyPr/>
          <a:lstStyle/>
          <a:p>
            <a:fld id="{1B44015D-9407-488E-8AD7-722ADB5AEF29}" type="slidenum">
              <a:rPr lang="de-DE" smtClean="0"/>
              <a:t>27</a:t>
            </a:fld>
            <a:endParaRPr lang="de-DE" dirty="0"/>
          </a:p>
        </p:txBody>
      </p:sp>
      <p:sp>
        <p:nvSpPr>
          <p:cNvPr id="5" name="Title 4">
            <a:extLst>
              <a:ext uri="{FF2B5EF4-FFF2-40B4-BE49-F238E27FC236}">
                <a16:creationId xmlns:a16="http://schemas.microsoft.com/office/drawing/2014/main" id="{A1E89157-4758-4102-A720-1B23F8A37816}"/>
              </a:ext>
            </a:extLst>
          </p:cNvPr>
          <p:cNvSpPr>
            <a:spLocks noGrp="1"/>
          </p:cNvSpPr>
          <p:nvPr>
            <p:ph type="title"/>
          </p:nvPr>
        </p:nvSpPr>
        <p:spPr>
          <a:xfrm>
            <a:off x="303162" y="303863"/>
            <a:ext cx="5398135" cy="678656"/>
          </a:xfrm>
        </p:spPr>
        <p:txBody>
          <a:bodyPr>
            <a:normAutofit fontScale="90000"/>
          </a:bodyPr>
          <a:lstStyle/>
          <a:p>
            <a:r>
              <a:rPr lang="de-DE" dirty="0"/>
              <a:t>Domino-Effekt beim Abschmelzen des Grönlandeises</a:t>
            </a:r>
            <a:endParaRPr lang="en-DE" dirty="0"/>
          </a:p>
        </p:txBody>
      </p:sp>
      <p:sp>
        <p:nvSpPr>
          <p:cNvPr id="11" name="Freeform: Shape 10">
            <a:extLst>
              <a:ext uri="{FF2B5EF4-FFF2-40B4-BE49-F238E27FC236}">
                <a16:creationId xmlns:a16="http://schemas.microsoft.com/office/drawing/2014/main" id="{E9433600-A8E4-472C-BB70-1BBA99F71550}"/>
              </a:ext>
            </a:extLst>
          </p:cNvPr>
          <p:cNvSpPr/>
          <p:nvPr/>
        </p:nvSpPr>
        <p:spPr>
          <a:xfrm>
            <a:off x="1115616" y="2888296"/>
            <a:ext cx="4814637" cy="1177665"/>
          </a:xfrm>
          <a:custGeom>
            <a:avLst/>
            <a:gdLst>
              <a:gd name="connsiteX0" fmla="*/ 0 w 6779623"/>
              <a:gd name="connsiteY0" fmla="*/ 1140967 h 1177665"/>
              <a:gd name="connsiteX1" fmla="*/ 679269 w 6779623"/>
              <a:gd name="connsiteY1" fmla="*/ 1088716 h 1177665"/>
              <a:gd name="connsiteX2" fmla="*/ 1306286 w 6779623"/>
              <a:gd name="connsiteY2" fmla="*/ 736019 h 1177665"/>
              <a:gd name="connsiteX3" fmla="*/ 2044338 w 6779623"/>
              <a:gd name="connsiteY3" fmla="*/ 200442 h 1177665"/>
              <a:gd name="connsiteX4" fmla="*/ 2873829 w 6779623"/>
              <a:gd name="connsiteY4" fmla="*/ 17562 h 1177665"/>
              <a:gd name="connsiteX5" fmla="*/ 3644538 w 6779623"/>
              <a:gd name="connsiteY5" fmla="*/ 89407 h 1177665"/>
              <a:gd name="connsiteX6" fmla="*/ 4238898 w 6779623"/>
              <a:gd name="connsiteY6" fmla="*/ 4499 h 1177665"/>
              <a:gd name="connsiteX7" fmla="*/ 4878978 w 6779623"/>
              <a:gd name="connsiteY7" fmla="*/ 102470 h 1177665"/>
              <a:gd name="connsiteX8" fmla="*/ 5897880 w 6779623"/>
              <a:gd name="connsiteY8" fmla="*/ 833990 h 1177665"/>
              <a:gd name="connsiteX9" fmla="*/ 6420395 w 6779623"/>
              <a:gd name="connsiteY9" fmla="*/ 1147499 h 1177665"/>
              <a:gd name="connsiteX10" fmla="*/ 6779623 w 6779623"/>
              <a:gd name="connsiteY10" fmla="*/ 1147499 h 117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9623" h="1177665">
                <a:moveTo>
                  <a:pt x="0" y="1140967"/>
                </a:moveTo>
                <a:cubicBezTo>
                  <a:pt x="230777" y="1148587"/>
                  <a:pt x="461555" y="1156207"/>
                  <a:pt x="679269" y="1088716"/>
                </a:cubicBezTo>
                <a:cubicBezTo>
                  <a:pt x="896983" y="1021225"/>
                  <a:pt x="1078775" y="884065"/>
                  <a:pt x="1306286" y="736019"/>
                </a:cubicBezTo>
                <a:cubicBezTo>
                  <a:pt x="1533797" y="587973"/>
                  <a:pt x="1783081" y="320185"/>
                  <a:pt x="2044338" y="200442"/>
                </a:cubicBezTo>
                <a:cubicBezTo>
                  <a:pt x="2305595" y="80699"/>
                  <a:pt x="2607129" y="36068"/>
                  <a:pt x="2873829" y="17562"/>
                </a:cubicBezTo>
                <a:cubicBezTo>
                  <a:pt x="3140529" y="-944"/>
                  <a:pt x="3417027" y="91584"/>
                  <a:pt x="3644538" y="89407"/>
                </a:cubicBezTo>
                <a:cubicBezTo>
                  <a:pt x="3872049" y="87230"/>
                  <a:pt x="4033158" y="2322"/>
                  <a:pt x="4238898" y="4499"/>
                </a:cubicBezTo>
                <a:cubicBezTo>
                  <a:pt x="4444638" y="6676"/>
                  <a:pt x="4602481" y="-35778"/>
                  <a:pt x="4878978" y="102470"/>
                </a:cubicBezTo>
                <a:cubicBezTo>
                  <a:pt x="5155475" y="240718"/>
                  <a:pt x="5640977" y="659819"/>
                  <a:pt x="5897880" y="833990"/>
                </a:cubicBezTo>
                <a:cubicBezTo>
                  <a:pt x="6154783" y="1008161"/>
                  <a:pt x="6273438" y="1095248"/>
                  <a:pt x="6420395" y="1147499"/>
                </a:cubicBezTo>
                <a:cubicBezTo>
                  <a:pt x="6567352" y="1199750"/>
                  <a:pt x="6673487" y="1173624"/>
                  <a:pt x="6779623" y="1147499"/>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1">
                  <a:lumMod val="40000"/>
                  <a:lumOff val="60000"/>
                </a:schemeClr>
              </a:solidFill>
            </a:endParaRPr>
          </a:p>
        </p:txBody>
      </p:sp>
      <p:sp>
        <p:nvSpPr>
          <p:cNvPr id="12" name="Freeform: Shape 11">
            <a:extLst>
              <a:ext uri="{FF2B5EF4-FFF2-40B4-BE49-F238E27FC236}">
                <a16:creationId xmlns:a16="http://schemas.microsoft.com/office/drawing/2014/main" id="{6CF24E62-45A0-411F-86F3-A9485720E395}"/>
              </a:ext>
            </a:extLst>
          </p:cNvPr>
          <p:cNvSpPr/>
          <p:nvPr/>
        </p:nvSpPr>
        <p:spPr>
          <a:xfrm>
            <a:off x="1125433" y="3044556"/>
            <a:ext cx="4814637" cy="1036770"/>
          </a:xfrm>
          <a:custGeom>
            <a:avLst/>
            <a:gdLst>
              <a:gd name="connsiteX0" fmla="*/ 0 w 6779623"/>
              <a:gd name="connsiteY0" fmla="*/ 1140967 h 1177665"/>
              <a:gd name="connsiteX1" fmla="*/ 679269 w 6779623"/>
              <a:gd name="connsiteY1" fmla="*/ 1088716 h 1177665"/>
              <a:gd name="connsiteX2" fmla="*/ 1306286 w 6779623"/>
              <a:gd name="connsiteY2" fmla="*/ 736019 h 1177665"/>
              <a:gd name="connsiteX3" fmla="*/ 2044338 w 6779623"/>
              <a:gd name="connsiteY3" fmla="*/ 200442 h 1177665"/>
              <a:gd name="connsiteX4" fmla="*/ 2873829 w 6779623"/>
              <a:gd name="connsiteY4" fmla="*/ 17562 h 1177665"/>
              <a:gd name="connsiteX5" fmla="*/ 3644538 w 6779623"/>
              <a:gd name="connsiteY5" fmla="*/ 89407 h 1177665"/>
              <a:gd name="connsiteX6" fmla="*/ 4238898 w 6779623"/>
              <a:gd name="connsiteY6" fmla="*/ 4499 h 1177665"/>
              <a:gd name="connsiteX7" fmla="*/ 4878978 w 6779623"/>
              <a:gd name="connsiteY7" fmla="*/ 102470 h 1177665"/>
              <a:gd name="connsiteX8" fmla="*/ 5897880 w 6779623"/>
              <a:gd name="connsiteY8" fmla="*/ 833990 h 1177665"/>
              <a:gd name="connsiteX9" fmla="*/ 6420395 w 6779623"/>
              <a:gd name="connsiteY9" fmla="*/ 1147499 h 1177665"/>
              <a:gd name="connsiteX10" fmla="*/ 6779623 w 6779623"/>
              <a:gd name="connsiteY10" fmla="*/ 1147499 h 117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9623" h="1177665">
                <a:moveTo>
                  <a:pt x="0" y="1140967"/>
                </a:moveTo>
                <a:cubicBezTo>
                  <a:pt x="230777" y="1148587"/>
                  <a:pt x="461555" y="1156207"/>
                  <a:pt x="679269" y="1088716"/>
                </a:cubicBezTo>
                <a:cubicBezTo>
                  <a:pt x="896983" y="1021225"/>
                  <a:pt x="1078775" y="884065"/>
                  <a:pt x="1306286" y="736019"/>
                </a:cubicBezTo>
                <a:cubicBezTo>
                  <a:pt x="1533797" y="587973"/>
                  <a:pt x="1783081" y="320185"/>
                  <a:pt x="2044338" y="200442"/>
                </a:cubicBezTo>
                <a:cubicBezTo>
                  <a:pt x="2305595" y="80699"/>
                  <a:pt x="2607129" y="36068"/>
                  <a:pt x="2873829" y="17562"/>
                </a:cubicBezTo>
                <a:cubicBezTo>
                  <a:pt x="3140529" y="-944"/>
                  <a:pt x="3417027" y="91584"/>
                  <a:pt x="3644538" y="89407"/>
                </a:cubicBezTo>
                <a:cubicBezTo>
                  <a:pt x="3872049" y="87230"/>
                  <a:pt x="4033158" y="2322"/>
                  <a:pt x="4238898" y="4499"/>
                </a:cubicBezTo>
                <a:cubicBezTo>
                  <a:pt x="4444638" y="6676"/>
                  <a:pt x="4602481" y="-35778"/>
                  <a:pt x="4878978" y="102470"/>
                </a:cubicBezTo>
                <a:cubicBezTo>
                  <a:pt x="5155475" y="240718"/>
                  <a:pt x="5640977" y="659819"/>
                  <a:pt x="5897880" y="833990"/>
                </a:cubicBezTo>
                <a:cubicBezTo>
                  <a:pt x="6154783" y="1008161"/>
                  <a:pt x="6273438" y="1095248"/>
                  <a:pt x="6420395" y="1147499"/>
                </a:cubicBezTo>
                <a:cubicBezTo>
                  <a:pt x="6567352" y="1199750"/>
                  <a:pt x="6673487" y="1173624"/>
                  <a:pt x="6779623" y="1147499"/>
                </a:cubicBezTo>
              </a:path>
            </a:pathLst>
          </a:cu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1">
                  <a:lumMod val="40000"/>
                  <a:lumOff val="60000"/>
                </a:schemeClr>
              </a:solidFill>
            </a:endParaRPr>
          </a:p>
        </p:txBody>
      </p:sp>
      <p:sp>
        <p:nvSpPr>
          <p:cNvPr id="13" name="Freeform: Shape 12">
            <a:extLst>
              <a:ext uri="{FF2B5EF4-FFF2-40B4-BE49-F238E27FC236}">
                <a16:creationId xmlns:a16="http://schemas.microsoft.com/office/drawing/2014/main" id="{960EE5C1-CEF2-4D9D-B3ED-0B28B4640801}"/>
              </a:ext>
            </a:extLst>
          </p:cNvPr>
          <p:cNvSpPr/>
          <p:nvPr/>
        </p:nvSpPr>
        <p:spPr>
          <a:xfrm>
            <a:off x="1143931" y="3188572"/>
            <a:ext cx="4814637" cy="885072"/>
          </a:xfrm>
          <a:custGeom>
            <a:avLst/>
            <a:gdLst>
              <a:gd name="connsiteX0" fmla="*/ 0 w 6779623"/>
              <a:gd name="connsiteY0" fmla="*/ 1140967 h 1177665"/>
              <a:gd name="connsiteX1" fmla="*/ 679269 w 6779623"/>
              <a:gd name="connsiteY1" fmla="*/ 1088716 h 1177665"/>
              <a:gd name="connsiteX2" fmla="*/ 1306286 w 6779623"/>
              <a:gd name="connsiteY2" fmla="*/ 736019 h 1177665"/>
              <a:gd name="connsiteX3" fmla="*/ 2044338 w 6779623"/>
              <a:gd name="connsiteY3" fmla="*/ 200442 h 1177665"/>
              <a:gd name="connsiteX4" fmla="*/ 2873829 w 6779623"/>
              <a:gd name="connsiteY4" fmla="*/ 17562 h 1177665"/>
              <a:gd name="connsiteX5" fmla="*/ 3644538 w 6779623"/>
              <a:gd name="connsiteY5" fmla="*/ 89407 h 1177665"/>
              <a:gd name="connsiteX6" fmla="*/ 4238898 w 6779623"/>
              <a:gd name="connsiteY6" fmla="*/ 4499 h 1177665"/>
              <a:gd name="connsiteX7" fmla="*/ 4878978 w 6779623"/>
              <a:gd name="connsiteY7" fmla="*/ 102470 h 1177665"/>
              <a:gd name="connsiteX8" fmla="*/ 5897880 w 6779623"/>
              <a:gd name="connsiteY8" fmla="*/ 833990 h 1177665"/>
              <a:gd name="connsiteX9" fmla="*/ 6420395 w 6779623"/>
              <a:gd name="connsiteY9" fmla="*/ 1147499 h 1177665"/>
              <a:gd name="connsiteX10" fmla="*/ 6779623 w 6779623"/>
              <a:gd name="connsiteY10" fmla="*/ 1147499 h 117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9623" h="1177665">
                <a:moveTo>
                  <a:pt x="0" y="1140967"/>
                </a:moveTo>
                <a:cubicBezTo>
                  <a:pt x="230777" y="1148587"/>
                  <a:pt x="461555" y="1156207"/>
                  <a:pt x="679269" y="1088716"/>
                </a:cubicBezTo>
                <a:cubicBezTo>
                  <a:pt x="896983" y="1021225"/>
                  <a:pt x="1078775" y="884065"/>
                  <a:pt x="1306286" y="736019"/>
                </a:cubicBezTo>
                <a:cubicBezTo>
                  <a:pt x="1533797" y="587973"/>
                  <a:pt x="1783081" y="320185"/>
                  <a:pt x="2044338" y="200442"/>
                </a:cubicBezTo>
                <a:cubicBezTo>
                  <a:pt x="2305595" y="80699"/>
                  <a:pt x="2607129" y="36068"/>
                  <a:pt x="2873829" y="17562"/>
                </a:cubicBezTo>
                <a:cubicBezTo>
                  <a:pt x="3140529" y="-944"/>
                  <a:pt x="3417027" y="91584"/>
                  <a:pt x="3644538" y="89407"/>
                </a:cubicBezTo>
                <a:cubicBezTo>
                  <a:pt x="3872049" y="87230"/>
                  <a:pt x="4033158" y="2322"/>
                  <a:pt x="4238898" y="4499"/>
                </a:cubicBezTo>
                <a:cubicBezTo>
                  <a:pt x="4444638" y="6676"/>
                  <a:pt x="4602481" y="-35778"/>
                  <a:pt x="4878978" y="102470"/>
                </a:cubicBezTo>
                <a:cubicBezTo>
                  <a:pt x="5155475" y="240718"/>
                  <a:pt x="5640977" y="659819"/>
                  <a:pt x="5897880" y="833990"/>
                </a:cubicBezTo>
                <a:cubicBezTo>
                  <a:pt x="6154783" y="1008161"/>
                  <a:pt x="6273438" y="1095248"/>
                  <a:pt x="6420395" y="1147499"/>
                </a:cubicBezTo>
                <a:cubicBezTo>
                  <a:pt x="6567352" y="1199750"/>
                  <a:pt x="6673487" y="1173624"/>
                  <a:pt x="6779623" y="1147499"/>
                </a:cubicBezTo>
              </a:path>
            </a:pathLst>
          </a:cu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1">
                  <a:lumMod val="40000"/>
                  <a:lumOff val="60000"/>
                </a:schemeClr>
              </a:solidFill>
            </a:endParaRPr>
          </a:p>
        </p:txBody>
      </p:sp>
      <p:sp>
        <p:nvSpPr>
          <p:cNvPr id="14" name="Freeform: Shape 13">
            <a:extLst>
              <a:ext uri="{FF2B5EF4-FFF2-40B4-BE49-F238E27FC236}">
                <a16:creationId xmlns:a16="http://schemas.microsoft.com/office/drawing/2014/main" id="{8BAD2566-5C0E-4E5D-A547-6DF8EDC541FC}"/>
              </a:ext>
            </a:extLst>
          </p:cNvPr>
          <p:cNvSpPr/>
          <p:nvPr/>
        </p:nvSpPr>
        <p:spPr>
          <a:xfrm>
            <a:off x="1134114" y="3332587"/>
            <a:ext cx="4814637" cy="744897"/>
          </a:xfrm>
          <a:custGeom>
            <a:avLst/>
            <a:gdLst>
              <a:gd name="connsiteX0" fmla="*/ 0 w 6779623"/>
              <a:gd name="connsiteY0" fmla="*/ 1140967 h 1177665"/>
              <a:gd name="connsiteX1" fmla="*/ 679269 w 6779623"/>
              <a:gd name="connsiteY1" fmla="*/ 1088716 h 1177665"/>
              <a:gd name="connsiteX2" fmla="*/ 1306286 w 6779623"/>
              <a:gd name="connsiteY2" fmla="*/ 736019 h 1177665"/>
              <a:gd name="connsiteX3" fmla="*/ 2044338 w 6779623"/>
              <a:gd name="connsiteY3" fmla="*/ 200442 h 1177665"/>
              <a:gd name="connsiteX4" fmla="*/ 2873829 w 6779623"/>
              <a:gd name="connsiteY4" fmla="*/ 17562 h 1177665"/>
              <a:gd name="connsiteX5" fmla="*/ 3644538 w 6779623"/>
              <a:gd name="connsiteY5" fmla="*/ 89407 h 1177665"/>
              <a:gd name="connsiteX6" fmla="*/ 4238898 w 6779623"/>
              <a:gd name="connsiteY6" fmla="*/ 4499 h 1177665"/>
              <a:gd name="connsiteX7" fmla="*/ 4878978 w 6779623"/>
              <a:gd name="connsiteY7" fmla="*/ 102470 h 1177665"/>
              <a:gd name="connsiteX8" fmla="*/ 5897880 w 6779623"/>
              <a:gd name="connsiteY8" fmla="*/ 833990 h 1177665"/>
              <a:gd name="connsiteX9" fmla="*/ 6420395 w 6779623"/>
              <a:gd name="connsiteY9" fmla="*/ 1147499 h 1177665"/>
              <a:gd name="connsiteX10" fmla="*/ 6779623 w 6779623"/>
              <a:gd name="connsiteY10" fmla="*/ 1147499 h 117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9623" h="1177665">
                <a:moveTo>
                  <a:pt x="0" y="1140967"/>
                </a:moveTo>
                <a:cubicBezTo>
                  <a:pt x="230777" y="1148587"/>
                  <a:pt x="461555" y="1156207"/>
                  <a:pt x="679269" y="1088716"/>
                </a:cubicBezTo>
                <a:cubicBezTo>
                  <a:pt x="896983" y="1021225"/>
                  <a:pt x="1078775" y="884065"/>
                  <a:pt x="1306286" y="736019"/>
                </a:cubicBezTo>
                <a:cubicBezTo>
                  <a:pt x="1533797" y="587973"/>
                  <a:pt x="1783081" y="320185"/>
                  <a:pt x="2044338" y="200442"/>
                </a:cubicBezTo>
                <a:cubicBezTo>
                  <a:pt x="2305595" y="80699"/>
                  <a:pt x="2607129" y="36068"/>
                  <a:pt x="2873829" y="17562"/>
                </a:cubicBezTo>
                <a:cubicBezTo>
                  <a:pt x="3140529" y="-944"/>
                  <a:pt x="3417027" y="91584"/>
                  <a:pt x="3644538" y="89407"/>
                </a:cubicBezTo>
                <a:cubicBezTo>
                  <a:pt x="3872049" y="87230"/>
                  <a:pt x="4033158" y="2322"/>
                  <a:pt x="4238898" y="4499"/>
                </a:cubicBezTo>
                <a:cubicBezTo>
                  <a:pt x="4444638" y="6676"/>
                  <a:pt x="4602481" y="-35778"/>
                  <a:pt x="4878978" y="102470"/>
                </a:cubicBezTo>
                <a:cubicBezTo>
                  <a:pt x="5155475" y="240718"/>
                  <a:pt x="5640977" y="659819"/>
                  <a:pt x="5897880" y="833990"/>
                </a:cubicBezTo>
                <a:cubicBezTo>
                  <a:pt x="6154783" y="1008161"/>
                  <a:pt x="6273438" y="1095248"/>
                  <a:pt x="6420395" y="1147499"/>
                </a:cubicBezTo>
                <a:cubicBezTo>
                  <a:pt x="6567352" y="1199750"/>
                  <a:pt x="6673487" y="1173624"/>
                  <a:pt x="6779623" y="1147499"/>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1">
                  <a:lumMod val="40000"/>
                  <a:lumOff val="60000"/>
                </a:schemeClr>
              </a:solidFill>
            </a:endParaRPr>
          </a:p>
        </p:txBody>
      </p:sp>
      <p:sp>
        <p:nvSpPr>
          <p:cNvPr id="15" name="Freeform: Shape 14">
            <a:extLst>
              <a:ext uri="{FF2B5EF4-FFF2-40B4-BE49-F238E27FC236}">
                <a16:creationId xmlns:a16="http://schemas.microsoft.com/office/drawing/2014/main" id="{0E6279CD-F42E-4F9B-BD53-0068059C32A4}"/>
              </a:ext>
            </a:extLst>
          </p:cNvPr>
          <p:cNvSpPr/>
          <p:nvPr/>
        </p:nvSpPr>
        <p:spPr>
          <a:xfrm>
            <a:off x="1131031" y="3476604"/>
            <a:ext cx="4814637" cy="597038"/>
          </a:xfrm>
          <a:custGeom>
            <a:avLst/>
            <a:gdLst>
              <a:gd name="connsiteX0" fmla="*/ 0 w 6779623"/>
              <a:gd name="connsiteY0" fmla="*/ 1140967 h 1177665"/>
              <a:gd name="connsiteX1" fmla="*/ 679269 w 6779623"/>
              <a:gd name="connsiteY1" fmla="*/ 1088716 h 1177665"/>
              <a:gd name="connsiteX2" fmla="*/ 1306286 w 6779623"/>
              <a:gd name="connsiteY2" fmla="*/ 736019 h 1177665"/>
              <a:gd name="connsiteX3" fmla="*/ 2044338 w 6779623"/>
              <a:gd name="connsiteY3" fmla="*/ 200442 h 1177665"/>
              <a:gd name="connsiteX4" fmla="*/ 2873829 w 6779623"/>
              <a:gd name="connsiteY4" fmla="*/ 17562 h 1177665"/>
              <a:gd name="connsiteX5" fmla="*/ 3644538 w 6779623"/>
              <a:gd name="connsiteY5" fmla="*/ 89407 h 1177665"/>
              <a:gd name="connsiteX6" fmla="*/ 4238898 w 6779623"/>
              <a:gd name="connsiteY6" fmla="*/ 4499 h 1177665"/>
              <a:gd name="connsiteX7" fmla="*/ 4878978 w 6779623"/>
              <a:gd name="connsiteY7" fmla="*/ 102470 h 1177665"/>
              <a:gd name="connsiteX8" fmla="*/ 5897880 w 6779623"/>
              <a:gd name="connsiteY8" fmla="*/ 833990 h 1177665"/>
              <a:gd name="connsiteX9" fmla="*/ 6420395 w 6779623"/>
              <a:gd name="connsiteY9" fmla="*/ 1147499 h 1177665"/>
              <a:gd name="connsiteX10" fmla="*/ 6779623 w 6779623"/>
              <a:gd name="connsiteY10" fmla="*/ 1147499 h 117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9623" h="1177665">
                <a:moveTo>
                  <a:pt x="0" y="1140967"/>
                </a:moveTo>
                <a:cubicBezTo>
                  <a:pt x="230777" y="1148587"/>
                  <a:pt x="461555" y="1156207"/>
                  <a:pt x="679269" y="1088716"/>
                </a:cubicBezTo>
                <a:cubicBezTo>
                  <a:pt x="896983" y="1021225"/>
                  <a:pt x="1078775" y="884065"/>
                  <a:pt x="1306286" y="736019"/>
                </a:cubicBezTo>
                <a:cubicBezTo>
                  <a:pt x="1533797" y="587973"/>
                  <a:pt x="1783081" y="320185"/>
                  <a:pt x="2044338" y="200442"/>
                </a:cubicBezTo>
                <a:cubicBezTo>
                  <a:pt x="2305595" y="80699"/>
                  <a:pt x="2607129" y="36068"/>
                  <a:pt x="2873829" y="17562"/>
                </a:cubicBezTo>
                <a:cubicBezTo>
                  <a:pt x="3140529" y="-944"/>
                  <a:pt x="3417027" y="91584"/>
                  <a:pt x="3644538" y="89407"/>
                </a:cubicBezTo>
                <a:cubicBezTo>
                  <a:pt x="3872049" y="87230"/>
                  <a:pt x="4033158" y="2322"/>
                  <a:pt x="4238898" y="4499"/>
                </a:cubicBezTo>
                <a:cubicBezTo>
                  <a:pt x="4444638" y="6676"/>
                  <a:pt x="4602481" y="-35778"/>
                  <a:pt x="4878978" y="102470"/>
                </a:cubicBezTo>
                <a:cubicBezTo>
                  <a:pt x="5155475" y="240718"/>
                  <a:pt x="5640977" y="659819"/>
                  <a:pt x="5897880" y="833990"/>
                </a:cubicBezTo>
                <a:cubicBezTo>
                  <a:pt x="6154783" y="1008161"/>
                  <a:pt x="6273438" y="1095248"/>
                  <a:pt x="6420395" y="1147499"/>
                </a:cubicBezTo>
                <a:cubicBezTo>
                  <a:pt x="6567352" y="1199750"/>
                  <a:pt x="6673487" y="1173624"/>
                  <a:pt x="6779623" y="1147499"/>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1">
                  <a:lumMod val="40000"/>
                  <a:lumOff val="60000"/>
                </a:schemeClr>
              </a:solidFill>
            </a:endParaRPr>
          </a:p>
        </p:txBody>
      </p:sp>
      <p:cxnSp>
        <p:nvCxnSpPr>
          <p:cNvPr id="17" name="Straight Arrow Connector 16">
            <a:extLst>
              <a:ext uri="{FF2B5EF4-FFF2-40B4-BE49-F238E27FC236}">
                <a16:creationId xmlns:a16="http://schemas.microsoft.com/office/drawing/2014/main" id="{FA51DE26-F2CC-4FC4-8DCF-7E38B5DCDFA9}"/>
              </a:ext>
            </a:extLst>
          </p:cNvPr>
          <p:cNvCxnSpPr>
            <a:cxnSpLocks/>
          </p:cNvCxnSpPr>
          <p:nvPr/>
        </p:nvCxnSpPr>
        <p:spPr>
          <a:xfrm flipV="1">
            <a:off x="1123648" y="2698256"/>
            <a:ext cx="0" cy="1367705"/>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777567C-AC75-4DA3-A1E0-F04B202141E1}"/>
              </a:ext>
            </a:extLst>
          </p:cNvPr>
          <p:cNvSpPr txBox="1"/>
          <p:nvPr/>
        </p:nvSpPr>
        <p:spPr>
          <a:xfrm>
            <a:off x="735333" y="2564426"/>
            <a:ext cx="791435" cy="1569660"/>
          </a:xfrm>
          <a:prstGeom prst="rect">
            <a:avLst/>
          </a:prstGeom>
          <a:noFill/>
        </p:spPr>
        <p:txBody>
          <a:bodyPr wrap="none" rtlCol="0">
            <a:spAutoFit/>
          </a:bodyPr>
          <a:lstStyle/>
          <a:p>
            <a:r>
              <a:rPr lang="de-DE" dirty="0"/>
              <a:t>-    </a:t>
            </a:r>
          </a:p>
          <a:p>
            <a:r>
              <a:rPr lang="de-DE" dirty="0"/>
              <a:t>     T</a:t>
            </a:r>
          </a:p>
          <a:p>
            <a:endParaRPr lang="de-DE" dirty="0"/>
          </a:p>
          <a:p>
            <a:r>
              <a:rPr lang="de-DE" dirty="0"/>
              <a:t>+</a:t>
            </a:r>
            <a:endParaRPr lang="en-DE" dirty="0"/>
          </a:p>
        </p:txBody>
      </p:sp>
      <p:sp>
        <p:nvSpPr>
          <p:cNvPr id="20" name="TextBox 19">
            <a:extLst>
              <a:ext uri="{FF2B5EF4-FFF2-40B4-BE49-F238E27FC236}">
                <a16:creationId xmlns:a16="http://schemas.microsoft.com/office/drawing/2014/main" id="{35419AB7-C432-46BE-B8BB-74D8F7B259EC}"/>
              </a:ext>
            </a:extLst>
          </p:cNvPr>
          <p:cNvSpPr txBox="1"/>
          <p:nvPr/>
        </p:nvSpPr>
        <p:spPr>
          <a:xfrm>
            <a:off x="348292" y="1004904"/>
            <a:ext cx="5112568" cy="14773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sz="1600" dirty="0">
                <a:solidFill>
                  <a:srgbClr val="FF0000"/>
                </a:solidFill>
                <a:latin typeface="+mn-lt"/>
              </a:rPr>
              <a:t>Alleine das Abschmelzen des Grönlandeises würde den </a:t>
            </a:r>
            <a:r>
              <a:rPr lang="de-DE" sz="1600" dirty="0" err="1">
                <a:solidFill>
                  <a:srgbClr val="FF0000"/>
                </a:solidFill>
                <a:latin typeface="+mn-lt"/>
              </a:rPr>
              <a:t>Meerespiegel</a:t>
            </a:r>
            <a:r>
              <a:rPr lang="de-DE" sz="1600" dirty="0">
                <a:solidFill>
                  <a:srgbClr val="FF0000"/>
                </a:solidFill>
                <a:latin typeface="+mn-lt"/>
              </a:rPr>
              <a:t> um über 7 m ansteigen lassen</a:t>
            </a:r>
          </a:p>
          <a:p>
            <a:pPr marL="285750" indent="-285750">
              <a:spcAft>
                <a:spcPts val="600"/>
              </a:spcAft>
              <a:buFont typeface="Arial" panose="020B0604020202020204" pitchFamily="34" charset="0"/>
              <a:buChar char="•"/>
            </a:pPr>
            <a:r>
              <a:rPr lang="de-DE" sz="1600" dirty="0">
                <a:latin typeface="+mn-lt"/>
              </a:rPr>
              <a:t>Langwieriger Prozess</a:t>
            </a:r>
          </a:p>
          <a:p>
            <a:pPr marL="285750" indent="-285750">
              <a:spcAft>
                <a:spcPts val="600"/>
              </a:spcAft>
              <a:buFont typeface="Arial" panose="020B0604020202020204" pitchFamily="34" charset="0"/>
              <a:buChar char="•"/>
            </a:pPr>
            <a:r>
              <a:rPr lang="de-DE" sz="1600" dirty="0">
                <a:latin typeface="+mn-lt"/>
              </a:rPr>
              <a:t>Studien zeigen, dass das Abschmelzen eventuell schneller voranschreitet als gedacht</a:t>
            </a:r>
            <a:endParaRPr lang="en-DE" sz="1600" dirty="0">
              <a:latin typeface="+mn-lt"/>
            </a:endParaRPr>
          </a:p>
        </p:txBody>
      </p:sp>
      <p:cxnSp>
        <p:nvCxnSpPr>
          <p:cNvPr id="22" name="Straight Arrow Connector 21">
            <a:extLst>
              <a:ext uri="{FF2B5EF4-FFF2-40B4-BE49-F238E27FC236}">
                <a16:creationId xmlns:a16="http://schemas.microsoft.com/office/drawing/2014/main" id="{6EB8F357-6D90-4AFC-B7EB-C6D2EA78E1EF}"/>
              </a:ext>
            </a:extLst>
          </p:cNvPr>
          <p:cNvCxnSpPr>
            <a:cxnSpLocks/>
            <a:stCxn id="11" idx="5"/>
          </p:cNvCxnSpPr>
          <p:nvPr/>
        </p:nvCxnSpPr>
        <p:spPr>
          <a:xfrm>
            <a:off x="3703832" y="2977703"/>
            <a:ext cx="13357" cy="10882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95E7187-136E-4FF3-8BA9-162F58CE353E}"/>
              </a:ext>
            </a:extLst>
          </p:cNvPr>
          <p:cNvSpPr txBox="1"/>
          <p:nvPr/>
        </p:nvSpPr>
        <p:spPr>
          <a:xfrm>
            <a:off x="1803820" y="4117501"/>
            <a:ext cx="3632276" cy="276999"/>
          </a:xfrm>
          <a:prstGeom prst="rect">
            <a:avLst/>
          </a:prstGeom>
          <a:noFill/>
        </p:spPr>
        <p:txBody>
          <a:bodyPr wrap="none" rtlCol="0">
            <a:spAutoFit/>
          </a:bodyPr>
          <a:lstStyle/>
          <a:p>
            <a:r>
              <a:rPr lang="de-DE" sz="1200" dirty="0">
                <a:latin typeface="+mn-lt"/>
              </a:rPr>
              <a:t>Grönlands Eisschild hat eine Mächtigkeit von  ~3500 m</a:t>
            </a:r>
            <a:endParaRPr lang="en-DE" sz="1200" dirty="0">
              <a:latin typeface="+mn-lt"/>
            </a:endParaRPr>
          </a:p>
        </p:txBody>
      </p:sp>
    </p:spTree>
    <p:extLst>
      <p:ext uri="{BB962C8B-B14F-4D97-AF65-F5344CB8AC3E}">
        <p14:creationId xmlns:p14="http://schemas.microsoft.com/office/powerpoint/2010/main" val="8114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AFE00FB-6EBC-44B2-B1D2-CA45FA40C52A}"/>
              </a:ext>
            </a:extLst>
          </p:cNvPr>
          <p:cNvSpPr>
            <a:spLocks noGrp="1"/>
          </p:cNvSpPr>
          <p:nvPr>
            <p:ph idx="1"/>
          </p:nvPr>
        </p:nvSpPr>
        <p:spPr>
          <a:xfrm>
            <a:off x="4788024" y="843557"/>
            <a:ext cx="4244814" cy="3672409"/>
          </a:xfrm>
          <a:solidFill>
            <a:schemeClr val="bg1"/>
          </a:solidFill>
        </p:spPr>
        <p:txBody>
          <a:bodyPr/>
          <a:lstStyle/>
          <a:p>
            <a:pPr>
              <a:spcAft>
                <a:spcPts val="300"/>
              </a:spcAft>
            </a:pPr>
            <a:r>
              <a:rPr lang="de-DE" dirty="0"/>
              <a:t>Der Klimawandel hat bereits zu einer Intensivierung des Wasserkreislaufs geführt: </a:t>
            </a:r>
          </a:p>
          <a:p>
            <a:pPr marL="285750" indent="-285750">
              <a:spcAft>
                <a:spcPts val="300"/>
              </a:spcAft>
              <a:buFont typeface="Arial" panose="020B0604020202020204" pitchFamily="34" charset="0"/>
              <a:buChar char="•"/>
            </a:pPr>
            <a:r>
              <a:rPr lang="de-DE" sz="1600" dirty="0"/>
              <a:t>Je wärmer es wird, desto mehr Energie ist in der Atmosphäre, desto häufiger und intensiver werden die Extreme</a:t>
            </a:r>
          </a:p>
          <a:p>
            <a:pPr marL="285750" indent="-285750">
              <a:spcAft>
                <a:spcPts val="300"/>
              </a:spcAft>
              <a:buFont typeface="Arial" panose="020B0604020202020204" pitchFamily="34" charset="0"/>
              <a:buChar char="•"/>
            </a:pPr>
            <a:r>
              <a:rPr lang="de-DE" sz="1600" dirty="0"/>
              <a:t>Mehr extreme Hochwasser und </a:t>
            </a:r>
          </a:p>
          <a:p>
            <a:pPr marL="285750" indent="-285750">
              <a:spcAft>
                <a:spcPts val="300"/>
              </a:spcAft>
              <a:buFont typeface="Arial" panose="020B0604020202020204" pitchFamily="34" charset="0"/>
              <a:buChar char="•"/>
            </a:pPr>
            <a:r>
              <a:rPr lang="de-DE" sz="1600" dirty="0"/>
              <a:t>mehr extreme Dürreperioden</a:t>
            </a:r>
          </a:p>
          <a:p>
            <a:pPr marL="285750" indent="-285750">
              <a:spcAft>
                <a:spcPts val="300"/>
              </a:spcAft>
              <a:buFont typeface="Arial" panose="020B0604020202020204" pitchFamily="34" charset="0"/>
              <a:buChar char="•"/>
            </a:pPr>
            <a:r>
              <a:rPr lang="de-DE" sz="1600" dirty="0"/>
              <a:t>Unsere Infrastruktur ist nicht mehr an diese Extreme angepasst</a:t>
            </a:r>
          </a:p>
          <a:p>
            <a:pPr marL="285750" indent="-285750">
              <a:spcAft>
                <a:spcPts val="300"/>
              </a:spcAft>
              <a:buFont typeface="Arial" panose="020B0604020202020204" pitchFamily="34" charset="0"/>
              <a:buChar char="•"/>
            </a:pPr>
            <a:r>
              <a:rPr lang="de-DE" sz="1600" dirty="0"/>
              <a:t>Es gibt deutliche Hinweise darauf, dass wir die Auswirkungen des Klimawandels auf die Extreme unterschätzen</a:t>
            </a:r>
            <a:endParaRPr lang="en-DE" sz="1600" dirty="0">
              <a:solidFill>
                <a:srgbClr val="FF0000"/>
              </a:solidFill>
            </a:endParaRPr>
          </a:p>
        </p:txBody>
      </p:sp>
      <p:sp>
        <p:nvSpPr>
          <p:cNvPr id="3" name="Slide Number Placeholder 2">
            <a:extLst>
              <a:ext uri="{FF2B5EF4-FFF2-40B4-BE49-F238E27FC236}">
                <a16:creationId xmlns:a16="http://schemas.microsoft.com/office/drawing/2014/main" id="{45EE1152-B9FF-4013-BB3C-721575B2F671}"/>
              </a:ext>
            </a:extLst>
          </p:cNvPr>
          <p:cNvSpPr>
            <a:spLocks noGrp="1"/>
          </p:cNvSpPr>
          <p:nvPr>
            <p:ph type="sldNum" sz="quarter" idx="12"/>
          </p:nvPr>
        </p:nvSpPr>
        <p:spPr/>
        <p:txBody>
          <a:bodyPr/>
          <a:lstStyle/>
          <a:p>
            <a:fld id="{1B44015D-9407-488E-8AD7-722ADB5AEF29}" type="slidenum">
              <a:rPr lang="de-DE" smtClean="0"/>
              <a:t>28</a:t>
            </a:fld>
            <a:endParaRPr lang="de-DE" dirty="0"/>
          </a:p>
        </p:txBody>
      </p:sp>
      <p:sp>
        <p:nvSpPr>
          <p:cNvPr id="5" name="Title 4">
            <a:extLst>
              <a:ext uri="{FF2B5EF4-FFF2-40B4-BE49-F238E27FC236}">
                <a16:creationId xmlns:a16="http://schemas.microsoft.com/office/drawing/2014/main" id="{A3A45040-7992-4CE3-8749-FF4EDD276249}"/>
              </a:ext>
            </a:extLst>
          </p:cNvPr>
          <p:cNvSpPr>
            <a:spLocks noGrp="1"/>
          </p:cNvSpPr>
          <p:nvPr>
            <p:ph type="title"/>
          </p:nvPr>
        </p:nvSpPr>
        <p:spPr>
          <a:xfrm>
            <a:off x="4788024" y="266896"/>
            <a:ext cx="3136637" cy="678656"/>
          </a:xfrm>
        </p:spPr>
        <p:txBody>
          <a:bodyPr>
            <a:normAutofit/>
          </a:bodyPr>
          <a:lstStyle/>
          <a:p>
            <a:r>
              <a:rPr lang="de-DE" sz="2800" dirty="0"/>
              <a:t>Zusammenfassung</a:t>
            </a:r>
            <a:endParaRPr lang="en-DE" sz="2800" dirty="0"/>
          </a:p>
        </p:txBody>
      </p:sp>
      <p:pic>
        <p:nvPicPr>
          <p:cNvPr id="9" name="Picture 8">
            <a:extLst>
              <a:ext uri="{FF2B5EF4-FFF2-40B4-BE49-F238E27FC236}">
                <a16:creationId xmlns:a16="http://schemas.microsoft.com/office/drawing/2014/main" id="{09CBA795-8B28-4139-B542-3F173D74DDA8}"/>
              </a:ext>
            </a:extLst>
          </p:cNvPr>
          <p:cNvPicPr>
            <a:picLocks noChangeAspect="1"/>
          </p:cNvPicPr>
          <p:nvPr/>
        </p:nvPicPr>
        <p:blipFill>
          <a:blip r:embed="rId2"/>
          <a:stretch>
            <a:fillRect/>
          </a:stretch>
        </p:blipFill>
        <p:spPr>
          <a:xfrm>
            <a:off x="118789" y="474219"/>
            <a:ext cx="4499080" cy="38257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2199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ABEC4-3AAE-4F24-A044-80D01000D5C7}"/>
              </a:ext>
            </a:extLst>
          </p:cNvPr>
          <p:cNvSpPr>
            <a:spLocks noGrp="1"/>
          </p:cNvSpPr>
          <p:nvPr>
            <p:ph idx="1"/>
          </p:nvPr>
        </p:nvSpPr>
        <p:spPr>
          <a:xfrm>
            <a:off x="971600" y="1369219"/>
            <a:ext cx="4896544" cy="2894082"/>
          </a:xfrm>
        </p:spPr>
        <p:txBody>
          <a:bodyPr/>
          <a:lstStyle/>
          <a:p>
            <a:r>
              <a:rPr lang="de-DE" sz="2400" dirty="0">
                <a:latin typeface="Comic Sans MS" panose="030F0702030302020204" pitchFamily="66" charset="0"/>
              </a:rPr>
              <a:t>Vielen Dank!</a:t>
            </a:r>
            <a:endParaRPr lang="en-DE" sz="2400" dirty="0">
              <a:latin typeface="Comic Sans MS" panose="030F0702030302020204" pitchFamily="66" charset="0"/>
            </a:endParaRPr>
          </a:p>
        </p:txBody>
      </p:sp>
      <p:sp>
        <p:nvSpPr>
          <p:cNvPr id="3" name="Footer Placeholder 2">
            <a:extLst>
              <a:ext uri="{FF2B5EF4-FFF2-40B4-BE49-F238E27FC236}">
                <a16:creationId xmlns:a16="http://schemas.microsoft.com/office/drawing/2014/main" id="{06EB0209-00E3-4F6D-BF9B-1137EBCC682E}"/>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C4AA718D-C3CA-477B-B6AF-5A99958FC02B}"/>
              </a:ext>
            </a:extLst>
          </p:cNvPr>
          <p:cNvSpPr>
            <a:spLocks noGrp="1"/>
          </p:cNvSpPr>
          <p:nvPr>
            <p:ph type="sldNum" sz="quarter" idx="12"/>
          </p:nvPr>
        </p:nvSpPr>
        <p:spPr/>
        <p:txBody>
          <a:bodyPr/>
          <a:lstStyle/>
          <a:p>
            <a:fld id="{1B44015D-9407-488E-8AD7-722ADB5AEF29}" type="slidenum">
              <a:rPr lang="de-DE" smtClean="0"/>
              <a:t>29</a:t>
            </a:fld>
            <a:endParaRPr lang="de-DE" dirty="0"/>
          </a:p>
        </p:txBody>
      </p:sp>
    </p:spTree>
    <p:extLst>
      <p:ext uri="{BB962C8B-B14F-4D97-AF65-F5344CB8AC3E}">
        <p14:creationId xmlns:p14="http://schemas.microsoft.com/office/powerpoint/2010/main" val="158868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F0ABD93-E03A-4075-85EA-0811824D259D}"/>
              </a:ext>
            </a:extLst>
          </p:cNvPr>
          <p:cNvSpPr>
            <a:spLocks noGrp="1"/>
          </p:cNvSpPr>
          <p:nvPr>
            <p:ph type="ftr" sz="quarter" idx="11"/>
          </p:nvPr>
        </p:nvSpPr>
        <p:spPr>
          <a:xfrm>
            <a:off x="2843808" y="4767263"/>
            <a:ext cx="3312368" cy="273844"/>
          </a:xfrm>
        </p:spPr>
        <p:txBody>
          <a:bodyPr/>
          <a:lstStyle/>
          <a:p>
            <a:r>
              <a:rPr lang="de-DE" dirty="0"/>
              <a:t>Daten: ERA5, bearbeitet am PIK sowie Klimadaten des DWD</a:t>
            </a:r>
            <a:endParaRPr lang="en-DE" dirty="0"/>
          </a:p>
        </p:txBody>
      </p:sp>
      <p:sp>
        <p:nvSpPr>
          <p:cNvPr id="4" name="Slide Number Placeholder 3">
            <a:extLst>
              <a:ext uri="{FF2B5EF4-FFF2-40B4-BE49-F238E27FC236}">
                <a16:creationId xmlns:a16="http://schemas.microsoft.com/office/drawing/2014/main" id="{E57B595F-F9B7-4F35-A42A-38AD986A496D}"/>
              </a:ext>
            </a:extLst>
          </p:cNvPr>
          <p:cNvSpPr>
            <a:spLocks noGrp="1"/>
          </p:cNvSpPr>
          <p:nvPr>
            <p:ph type="sldNum" sz="quarter" idx="12"/>
          </p:nvPr>
        </p:nvSpPr>
        <p:spPr/>
        <p:txBody>
          <a:bodyPr/>
          <a:lstStyle/>
          <a:p>
            <a:fld id="{1B44015D-9407-488E-8AD7-722ADB5AEF29}" type="slidenum">
              <a:rPr lang="de-DE" smtClean="0"/>
              <a:t>3</a:t>
            </a:fld>
            <a:endParaRPr lang="de-DE" dirty="0"/>
          </a:p>
        </p:txBody>
      </p:sp>
      <p:sp>
        <p:nvSpPr>
          <p:cNvPr id="5" name="Title 4">
            <a:extLst>
              <a:ext uri="{FF2B5EF4-FFF2-40B4-BE49-F238E27FC236}">
                <a16:creationId xmlns:a16="http://schemas.microsoft.com/office/drawing/2014/main" id="{329A9144-DDFC-4884-AD2B-E9B7E2C8C276}"/>
              </a:ext>
            </a:extLst>
          </p:cNvPr>
          <p:cNvSpPr>
            <a:spLocks noGrp="1"/>
          </p:cNvSpPr>
          <p:nvPr>
            <p:ph type="title"/>
          </p:nvPr>
        </p:nvSpPr>
        <p:spPr/>
        <p:txBody>
          <a:bodyPr>
            <a:normAutofit/>
          </a:bodyPr>
          <a:lstStyle/>
          <a:p>
            <a:r>
              <a:rPr lang="de-DE" sz="2800" dirty="0"/>
              <a:t>Beobachteter Klimawandel in Deutschland</a:t>
            </a:r>
            <a:endParaRPr lang="en-DE" sz="2800" dirty="0"/>
          </a:p>
        </p:txBody>
      </p:sp>
      <p:pic>
        <p:nvPicPr>
          <p:cNvPr id="6" name="Picture 5">
            <a:extLst>
              <a:ext uri="{FF2B5EF4-FFF2-40B4-BE49-F238E27FC236}">
                <a16:creationId xmlns:a16="http://schemas.microsoft.com/office/drawing/2014/main" id="{1A7709C0-5AD5-464E-8EF1-F8170555BDBF}"/>
              </a:ext>
            </a:extLst>
          </p:cNvPr>
          <p:cNvPicPr>
            <a:picLocks noChangeAspect="1"/>
          </p:cNvPicPr>
          <p:nvPr/>
        </p:nvPicPr>
        <p:blipFill>
          <a:blip r:embed="rId2"/>
          <a:stretch>
            <a:fillRect/>
          </a:stretch>
        </p:blipFill>
        <p:spPr>
          <a:xfrm>
            <a:off x="4622757" y="1061848"/>
            <a:ext cx="3981691" cy="330457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E691714-BA12-4BAF-AED7-E59149A10199}"/>
              </a:ext>
            </a:extLst>
          </p:cNvPr>
          <p:cNvPicPr>
            <a:picLocks noChangeAspect="1"/>
          </p:cNvPicPr>
          <p:nvPr/>
        </p:nvPicPr>
        <p:blipFill>
          <a:blip r:embed="rId3"/>
          <a:stretch>
            <a:fillRect/>
          </a:stretch>
        </p:blipFill>
        <p:spPr>
          <a:xfrm>
            <a:off x="520199" y="1059582"/>
            <a:ext cx="3958542" cy="3310359"/>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C72A0E23-A1BE-44CD-90BA-D7AC68490F91}"/>
              </a:ext>
            </a:extLst>
          </p:cNvPr>
          <p:cNvSpPr>
            <a:spLocks noGrp="1"/>
          </p:cNvSpPr>
          <p:nvPr>
            <p:ph idx="1"/>
          </p:nvPr>
        </p:nvSpPr>
        <p:spPr>
          <a:xfrm>
            <a:off x="1692455" y="1077000"/>
            <a:ext cx="1855118" cy="323106"/>
          </a:xfrm>
          <a:solidFill>
            <a:schemeClr val="bg1"/>
          </a:solidFill>
        </p:spPr>
        <p:txBody>
          <a:bodyPr/>
          <a:lstStyle/>
          <a:p>
            <a:pPr algn="ctr">
              <a:spcAft>
                <a:spcPts val="0"/>
              </a:spcAft>
            </a:pPr>
            <a:r>
              <a:rPr lang="de-DE" dirty="0"/>
              <a:t>Trend Temperatur</a:t>
            </a:r>
            <a:endParaRPr lang="en-DE" dirty="0"/>
          </a:p>
        </p:txBody>
      </p:sp>
      <p:sp>
        <p:nvSpPr>
          <p:cNvPr id="9" name="Content Placeholder 1">
            <a:extLst>
              <a:ext uri="{FF2B5EF4-FFF2-40B4-BE49-F238E27FC236}">
                <a16:creationId xmlns:a16="http://schemas.microsoft.com/office/drawing/2014/main" id="{CEA1DD51-F34E-4ACE-9A6B-E6D59E6CF019}"/>
              </a:ext>
            </a:extLst>
          </p:cNvPr>
          <p:cNvSpPr txBox="1">
            <a:spLocks/>
          </p:cNvSpPr>
          <p:nvPr/>
        </p:nvSpPr>
        <p:spPr>
          <a:xfrm>
            <a:off x="5558861" y="1077000"/>
            <a:ext cx="2016224" cy="323106"/>
          </a:xfrm>
          <a:prstGeom prst="rect">
            <a:avLst/>
          </a:prstGeom>
          <a:solidFill>
            <a:schemeClr val="bg1"/>
          </a:solidFill>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spcAft>
                <a:spcPts val="0"/>
              </a:spcAft>
            </a:pPr>
            <a:r>
              <a:rPr lang="de-DE" dirty="0"/>
              <a:t>Trend Niederschlag</a:t>
            </a:r>
            <a:endParaRPr lang="en-DE" dirty="0"/>
          </a:p>
        </p:txBody>
      </p:sp>
      <p:sp>
        <p:nvSpPr>
          <p:cNvPr id="10" name="TextBox 9">
            <a:extLst>
              <a:ext uri="{FF2B5EF4-FFF2-40B4-BE49-F238E27FC236}">
                <a16:creationId xmlns:a16="http://schemas.microsoft.com/office/drawing/2014/main" id="{2FF2C1D9-0BD5-4CE8-B32E-0032D48E7F16}"/>
              </a:ext>
            </a:extLst>
          </p:cNvPr>
          <p:cNvSpPr txBox="1"/>
          <p:nvPr/>
        </p:nvSpPr>
        <p:spPr>
          <a:xfrm>
            <a:off x="2116436" y="2466906"/>
            <a:ext cx="1236364" cy="461665"/>
          </a:xfrm>
          <a:prstGeom prst="rect">
            <a:avLst/>
          </a:prstGeom>
          <a:noFill/>
        </p:spPr>
        <p:txBody>
          <a:bodyPr wrap="none" rtlCol="0">
            <a:spAutoFit/>
          </a:bodyPr>
          <a:lstStyle/>
          <a:p>
            <a:r>
              <a:rPr lang="de-DE" dirty="0">
                <a:latin typeface="+mn-lt"/>
              </a:rPr>
              <a:t>+ 2 Grad</a:t>
            </a:r>
            <a:endParaRPr lang="en-DE" dirty="0">
              <a:latin typeface="+mn-lt"/>
            </a:endParaRPr>
          </a:p>
        </p:txBody>
      </p:sp>
    </p:spTree>
    <p:extLst>
      <p:ext uri="{BB962C8B-B14F-4D97-AF65-F5344CB8AC3E}">
        <p14:creationId xmlns:p14="http://schemas.microsoft.com/office/powerpoint/2010/main" val="169362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9C8387-4C1B-4C4A-9841-5FB7B59BE9BB}"/>
              </a:ext>
            </a:extLst>
          </p:cNvPr>
          <p:cNvSpPr>
            <a:spLocks noGrp="1"/>
          </p:cNvSpPr>
          <p:nvPr>
            <p:ph idx="1"/>
          </p:nvPr>
        </p:nvSpPr>
        <p:spPr/>
        <p:txBody>
          <a:bodyPr/>
          <a:lstStyle/>
          <a:p>
            <a:endParaRPr lang="en-DE"/>
          </a:p>
        </p:txBody>
      </p:sp>
      <p:sp>
        <p:nvSpPr>
          <p:cNvPr id="3" name="Slide Number Placeholder 2">
            <a:extLst>
              <a:ext uri="{FF2B5EF4-FFF2-40B4-BE49-F238E27FC236}">
                <a16:creationId xmlns:a16="http://schemas.microsoft.com/office/drawing/2014/main" id="{3CC42FE6-7D2C-4136-B8C4-BE1CB5CFBB1E}"/>
              </a:ext>
            </a:extLst>
          </p:cNvPr>
          <p:cNvSpPr>
            <a:spLocks noGrp="1"/>
          </p:cNvSpPr>
          <p:nvPr>
            <p:ph type="sldNum" sz="quarter" idx="12"/>
          </p:nvPr>
        </p:nvSpPr>
        <p:spPr/>
        <p:txBody>
          <a:bodyPr/>
          <a:lstStyle/>
          <a:p>
            <a:fld id="{1B44015D-9407-488E-8AD7-722ADB5AEF29}" type="slidenum">
              <a:rPr lang="de-DE" smtClean="0"/>
              <a:t>4</a:t>
            </a:fld>
            <a:endParaRPr lang="de-DE" dirty="0"/>
          </a:p>
        </p:txBody>
      </p:sp>
      <p:sp>
        <p:nvSpPr>
          <p:cNvPr id="4" name="Title 3">
            <a:extLst>
              <a:ext uri="{FF2B5EF4-FFF2-40B4-BE49-F238E27FC236}">
                <a16:creationId xmlns:a16="http://schemas.microsoft.com/office/drawing/2014/main" id="{B50267D5-1AD9-4F9E-B63A-E683C698F9EC}"/>
              </a:ext>
            </a:extLst>
          </p:cNvPr>
          <p:cNvSpPr>
            <a:spLocks noGrp="1"/>
          </p:cNvSpPr>
          <p:nvPr>
            <p:ph type="title"/>
          </p:nvPr>
        </p:nvSpPr>
        <p:spPr/>
        <p:txBody>
          <a:bodyPr>
            <a:normAutofit/>
          </a:bodyPr>
          <a:lstStyle/>
          <a:p>
            <a:r>
              <a:rPr lang="de-DE" dirty="0">
                <a:latin typeface="Calibri" panose="020F0502020204030204" pitchFamily="34" charset="0"/>
                <a:cs typeface="Calibri" panose="020F0502020204030204" pitchFamily="34" charset="0"/>
              </a:rPr>
              <a:t>Änderungen in der terrestrischen Wasserspeicherung </a:t>
            </a:r>
            <a:r>
              <a:rPr lang="de-DE" sz="1800" dirty="0">
                <a:latin typeface="Calibri" panose="020F0502020204030204" pitchFamily="34" charset="0"/>
                <a:cs typeface="Calibri" panose="020F0502020204030204" pitchFamily="34" charset="0"/>
              </a:rPr>
              <a:t>(Grundwasser, basierend auf NASA-Satelliten-Daten, September 2022 und 2023)</a:t>
            </a:r>
            <a:endParaRPr lang="en-DE" dirty="0">
              <a:solidFill>
                <a:srgbClr val="FF00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8950B07-1D7A-46F4-A354-D816C62998CD}"/>
              </a:ext>
            </a:extLst>
          </p:cNvPr>
          <p:cNvSpPr/>
          <p:nvPr/>
        </p:nvSpPr>
        <p:spPr>
          <a:xfrm>
            <a:off x="7069303" y="4427295"/>
            <a:ext cx="1588897" cy="246221"/>
          </a:xfrm>
          <a:prstGeom prst="rect">
            <a:avLst/>
          </a:prstGeom>
        </p:spPr>
        <p:txBody>
          <a:bodyPr wrap="none">
            <a:spAutoFit/>
          </a:bodyPr>
          <a:lstStyle/>
          <a:p>
            <a:r>
              <a:rPr lang="en-DE" sz="1000" dirty="0">
                <a:latin typeface="Calibri" panose="020F0502020204030204" pitchFamily="34" charset="0"/>
                <a:cs typeface="Calibri" panose="020F0502020204030204" pitchFamily="34" charset="0"/>
              </a:rPr>
              <a:t>https://nasagrace.unl.edu/</a:t>
            </a:r>
          </a:p>
        </p:txBody>
      </p:sp>
      <p:pic>
        <p:nvPicPr>
          <p:cNvPr id="9" name="Picture 8">
            <a:extLst>
              <a:ext uri="{FF2B5EF4-FFF2-40B4-BE49-F238E27FC236}">
                <a16:creationId xmlns:a16="http://schemas.microsoft.com/office/drawing/2014/main" id="{7C90A783-67F7-4A73-9255-ABFDB5759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24" y="936066"/>
            <a:ext cx="4192943" cy="3240000"/>
          </a:xfrm>
          <a:prstGeom prst="rect">
            <a:avLst/>
          </a:prstGeom>
        </p:spPr>
      </p:pic>
      <p:pic>
        <p:nvPicPr>
          <p:cNvPr id="5" name="Picture 4">
            <a:extLst>
              <a:ext uri="{FF2B5EF4-FFF2-40B4-BE49-F238E27FC236}">
                <a16:creationId xmlns:a16="http://schemas.microsoft.com/office/drawing/2014/main" id="{E2E6CCD8-BDEE-4178-81B9-DB32EA6D75EF}"/>
              </a:ext>
            </a:extLst>
          </p:cNvPr>
          <p:cNvPicPr>
            <a:picLocks noChangeAspect="1"/>
          </p:cNvPicPr>
          <p:nvPr/>
        </p:nvPicPr>
        <p:blipFill>
          <a:blip r:embed="rId4"/>
          <a:stretch>
            <a:fillRect/>
          </a:stretch>
        </p:blipFill>
        <p:spPr>
          <a:xfrm>
            <a:off x="4299985" y="935057"/>
            <a:ext cx="4215365" cy="3257327"/>
          </a:xfrm>
          <a:prstGeom prst="rect">
            <a:avLst/>
          </a:prstGeom>
        </p:spPr>
      </p:pic>
    </p:spTree>
    <p:extLst>
      <p:ext uri="{BB962C8B-B14F-4D97-AF65-F5344CB8AC3E}">
        <p14:creationId xmlns:p14="http://schemas.microsoft.com/office/powerpoint/2010/main" val="115653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CED36A-142F-475F-B78F-1CB89A5916D4}"/>
              </a:ext>
            </a:extLst>
          </p:cNvPr>
          <p:cNvSpPr>
            <a:spLocks noGrp="1"/>
          </p:cNvSpPr>
          <p:nvPr>
            <p:ph type="ftr" sz="quarter" idx="11"/>
          </p:nvPr>
        </p:nvSpPr>
        <p:spPr/>
        <p:txBody>
          <a:bodyPr/>
          <a:lstStyle/>
          <a:p>
            <a:r>
              <a:rPr lang="de-DE" dirty="0"/>
              <a:t>Source: BBC</a:t>
            </a:r>
          </a:p>
        </p:txBody>
      </p:sp>
      <p:sp>
        <p:nvSpPr>
          <p:cNvPr id="5" name="Slide Number Placeholder 4">
            <a:extLst>
              <a:ext uri="{FF2B5EF4-FFF2-40B4-BE49-F238E27FC236}">
                <a16:creationId xmlns:a16="http://schemas.microsoft.com/office/drawing/2014/main" id="{F96A1F94-4F92-42B6-BD16-599F77827BB7}"/>
              </a:ext>
            </a:extLst>
          </p:cNvPr>
          <p:cNvSpPr>
            <a:spLocks noGrp="1"/>
          </p:cNvSpPr>
          <p:nvPr>
            <p:ph type="sldNum" sz="quarter" idx="12"/>
          </p:nvPr>
        </p:nvSpPr>
        <p:spPr/>
        <p:txBody>
          <a:bodyPr/>
          <a:lstStyle/>
          <a:p>
            <a:fld id="{1B44015D-9407-488E-8AD7-722ADB5AEF29}" type="slidenum">
              <a:rPr lang="de-DE" smtClean="0"/>
              <a:t>5</a:t>
            </a:fld>
            <a:endParaRPr lang="de-DE" dirty="0"/>
          </a:p>
        </p:txBody>
      </p:sp>
      <p:sp>
        <p:nvSpPr>
          <p:cNvPr id="2" name="Title 1">
            <a:extLst>
              <a:ext uri="{FF2B5EF4-FFF2-40B4-BE49-F238E27FC236}">
                <a16:creationId xmlns:a16="http://schemas.microsoft.com/office/drawing/2014/main" id="{CC97E3E2-A3F5-4DB7-8B57-6FFDC80D0EB9}"/>
              </a:ext>
            </a:extLst>
          </p:cNvPr>
          <p:cNvSpPr>
            <a:spLocks noGrp="1"/>
          </p:cNvSpPr>
          <p:nvPr>
            <p:ph type="title"/>
          </p:nvPr>
        </p:nvSpPr>
        <p:spPr>
          <a:xfrm>
            <a:off x="253985" y="123478"/>
            <a:ext cx="7886700" cy="678656"/>
          </a:xfrm>
        </p:spPr>
        <p:txBody>
          <a:bodyPr>
            <a:normAutofit/>
          </a:bodyPr>
          <a:lstStyle/>
          <a:p>
            <a:r>
              <a:rPr lang="de-DE" sz="3200" dirty="0"/>
              <a:t>Extreme im Jahr 2023</a:t>
            </a:r>
            <a:endParaRPr lang="en-DE" sz="3200" dirty="0"/>
          </a:p>
        </p:txBody>
      </p:sp>
      <p:grpSp>
        <p:nvGrpSpPr>
          <p:cNvPr id="20" name="Group 19">
            <a:extLst>
              <a:ext uri="{FF2B5EF4-FFF2-40B4-BE49-F238E27FC236}">
                <a16:creationId xmlns:a16="http://schemas.microsoft.com/office/drawing/2014/main" id="{F7E92136-E0B4-490F-B040-2C358CA187AF}"/>
              </a:ext>
            </a:extLst>
          </p:cNvPr>
          <p:cNvGrpSpPr/>
          <p:nvPr/>
        </p:nvGrpSpPr>
        <p:grpSpPr>
          <a:xfrm>
            <a:off x="266052" y="892634"/>
            <a:ext cx="3240000" cy="2351574"/>
            <a:chOff x="9457862" y="-239577"/>
            <a:chExt cx="3240000" cy="2351574"/>
          </a:xfrm>
        </p:grpSpPr>
        <p:pic>
          <p:nvPicPr>
            <p:cNvPr id="10" name="Picture 9">
              <a:extLst>
                <a:ext uri="{FF2B5EF4-FFF2-40B4-BE49-F238E27FC236}">
                  <a16:creationId xmlns:a16="http://schemas.microsoft.com/office/drawing/2014/main" id="{F6A35F32-1CF0-4A0E-AF33-166EAAA81ABA}"/>
                </a:ext>
              </a:extLst>
            </p:cNvPr>
            <p:cNvPicPr preferRelativeResize="0">
              <a:picLocks/>
            </p:cNvPicPr>
            <p:nvPr/>
          </p:nvPicPr>
          <p:blipFill>
            <a:blip r:embed="rId2"/>
            <a:stretch>
              <a:fillRect/>
            </a:stretch>
          </p:blipFill>
          <p:spPr>
            <a:xfrm>
              <a:off x="9457862" y="-239577"/>
              <a:ext cx="3240000" cy="1980000"/>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F2213323-B23B-4FEB-85CF-90CDBF966C3D}"/>
                </a:ext>
              </a:extLst>
            </p:cNvPr>
            <p:cNvSpPr/>
            <p:nvPr/>
          </p:nvSpPr>
          <p:spPr>
            <a:xfrm>
              <a:off x="10548664" y="1742665"/>
              <a:ext cx="2045753" cy="369332"/>
            </a:xfrm>
            <a:prstGeom prst="rect">
              <a:avLst/>
            </a:prstGeom>
          </p:spPr>
          <p:txBody>
            <a:bodyPr wrap="none">
              <a:spAutoFit/>
            </a:bodyPr>
            <a:lstStyle/>
            <a:p>
              <a:r>
                <a:rPr lang="de-DE" sz="1800" dirty="0">
                  <a:latin typeface="+mn-lt"/>
                </a:rPr>
                <a:t>Spanien, März 2023</a:t>
              </a:r>
              <a:endParaRPr lang="en-DE" sz="1800" dirty="0">
                <a:latin typeface="+mn-lt"/>
              </a:endParaRPr>
            </a:p>
          </p:txBody>
        </p:sp>
      </p:grpSp>
      <p:grpSp>
        <p:nvGrpSpPr>
          <p:cNvPr id="21" name="Group 20">
            <a:extLst>
              <a:ext uri="{FF2B5EF4-FFF2-40B4-BE49-F238E27FC236}">
                <a16:creationId xmlns:a16="http://schemas.microsoft.com/office/drawing/2014/main" id="{E3579CA1-DDA8-4D27-9EB7-3901C0A9FA4F}"/>
              </a:ext>
            </a:extLst>
          </p:cNvPr>
          <p:cNvGrpSpPr/>
          <p:nvPr/>
        </p:nvGrpSpPr>
        <p:grpSpPr>
          <a:xfrm>
            <a:off x="580377" y="1286965"/>
            <a:ext cx="3240000" cy="2392100"/>
            <a:chOff x="9073545" y="1726213"/>
            <a:chExt cx="3240000" cy="2392100"/>
          </a:xfrm>
        </p:grpSpPr>
        <p:pic>
          <p:nvPicPr>
            <p:cNvPr id="11" name="Picture 10">
              <a:extLst>
                <a:ext uri="{FF2B5EF4-FFF2-40B4-BE49-F238E27FC236}">
                  <a16:creationId xmlns:a16="http://schemas.microsoft.com/office/drawing/2014/main" id="{C079695A-ED39-416F-8EE2-526706841534}"/>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9073545" y="1726213"/>
              <a:ext cx="3240000" cy="198000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988D0340-37B0-4E58-AE32-4AED9489B79F}"/>
                </a:ext>
              </a:extLst>
            </p:cNvPr>
            <p:cNvSpPr txBox="1"/>
            <p:nvPr/>
          </p:nvSpPr>
          <p:spPr>
            <a:xfrm>
              <a:off x="9871786" y="3748981"/>
              <a:ext cx="2307491" cy="369332"/>
            </a:xfrm>
            <a:prstGeom prst="rect">
              <a:avLst/>
            </a:prstGeom>
            <a:noFill/>
          </p:spPr>
          <p:txBody>
            <a:bodyPr wrap="none" rtlCol="0">
              <a:spAutoFit/>
            </a:bodyPr>
            <a:lstStyle/>
            <a:p>
              <a:r>
                <a:rPr lang="de-DE" sz="1800" dirty="0">
                  <a:latin typeface="+mn-lt"/>
                </a:rPr>
                <a:t>Norditalien, April 2023</a:t>
              </a:r>
              <a:endParaRPr lang="en-DE" sz="1800" dirty="0">
                <a:latin typeface="+mn-lt"/>
              </a:endParaRPr>
            </a:p>
          </p:txBody>
        </p:sp>
      </p:grpSp>
      <p:grpSp>
        <p:nvGrpSpPr>
          <p:cNvPr id="22" name="Group 21">
            <a:extLst>
              <a:ext uri="{FF2B5EF4-FFF2-40B4-BE49-F238E27FC236}">
                <a16:creationId xmlns:a16="http://schemas.microsoft.com/office/drawing/2014/main" id="{C7F0FA14-F59C-40C9-A92B-B72620597069}"/>
              </a:ext>
            </a:extLst>
          </p:cNvPr>
          <p:cNvGrpSpPr/>
          <p:nvPr/>
        </p:nvGrpSpPr>
        <p:grpSpPr>
          <a:xfrm>
            <a:off x="935868" y="1748308"/>
            <a:ext cx="3240000" cy="2435072"/>
            <a:chOff x="9083442" y="3748981"/>
            <a:chExt cx="3240000" cy="2435072"/>
          </a:xfrm>
        </p:grpSpPr>
        <p:pic>
          <p:nvPicPr>
            <p:cNvPr id="9" name="Picture 8">
              <a:extLst>
                <a:ext uri="{FF2B5EF4-FFF2-40B4-BE49-F238E27FC236}">
                  <a16:creationId xmlns:a16="http://schemas.microsoft.com/office/drawing/2014/main" id="{CE75D270-9CD8-4A1D-A66D-C6B7F9AACB5A}"/>
                </a:ext>
              </a:extLst>
            </p:cNvPr>
            <p:cNvPicPr preferRelativeResize="0">
              <a:picLocks/>
            </p:cNvPicPr>
            <p:nvPr/>
          </p:nvPicPr>
          <p:blipFill rotWithShape="1">
            <a:blip r:embed="rId4" cstate="print">
              <a:extLst>
                <a:ext uri="{28A0092B-C50C-407E-A947-70E740481C1C}">
                  <a14:useLocalDpi xmlns:a14="http://schemas.microsoft.com/office/drawing/2010/main" val="0"/>
                </a:ext>
              </a:extLst>
            </a:blip>
            <a:srcRect r="7120"/>
            <a:stretch/>
          </p:blipFill>
          <p:spPr>
            <a:xfrm>
              <a:off x="9083442" y="3748981"/>
              <a:ext cx="3240000" cy="198000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93A41700-7151-43B0-8AD7-EFB07A968FBC}"/>
                </a:ext>
              </a:extLst>
            </p:cNvPr>
            <p:cNvSpPr/>
            <p:nvPr/>
          </p:nvSpPr>
          <p:spPr>
            <a:xfrm>
              <a:off x="9948795" y="5814721"/>
              <a:ext cx="2364750" cy="369332"/>
            </a:xfrm>
            <a:prstGeom prst="rect">
              <a:avLst/>
            </a:prstGeom>
          </p:spPr>
          <p:txBody>
            <a:bodyPr wrap="none">
              <a:spAutoFit/>
            </a:bodyPr>
            <a:lstStyle/>
            <a:p>
              <a:r>
                <a:rPr lang="en-GB" sz="1800" dirty="0" err="1"/>
                <a:t>Norditalien</a:t>
              </a:r>
              <a:r>
                <a:rPr lang="en-GB" sz="1800" dirty="0"/>
                <a:t>, Mai 2023</a:t>
              </a:r>
              <a:endParaRPr lang="en-DE" sz="1800" dirty="0"/>
            </a:p>
          </p:txBody>
        </p:sp>
      </p:grpSp>
      <p:grpSp>
        <p:nvGrpSpPr>
          <p:cNvPr id="28" name="Group 27">
            <a:extLst>
              <a:ext uri="{FF2B5EF4-FFF2-40B4-BE49-F238E27FC236}">
                <a16:creationId xmlns:a16="http://schemas.microsoft.com/office/drawing/2014/main" id="{0CE90E49-28A5-453B-A598-9826DF6025DA}"/>
              </a:ext>
            </a:extLst>
          </p:cNvPr>
          <p:cNvGrpSpPr/>
          <p:nvPr/>
        </p:nvGrpSpPr>
        <p:grpSpPr>
          <a:xfrm>
            <a:off x="1467124" y="2030624"/>
            <a:ext cx="5697164" cy="2702946"/>
            <a:chOff x="1467124" y="2030624"/>
            <a:chExt cx="5697164" cy="2702946"/>
          </a:xfrm>
        </p:grpSpPr>
        <p:pic>
          <p:nvPicPr>
            <p:cNvPr id="13" name="Picture 12">
              <a:extLst>
                <a:ext uri="{FF2B5EF4-FFF2-40B4-BE49-F238E27FC236}">
                  <a16:creationId xmlns:a16="http://schemas.microsoft.com/office/drawing/2014/main" id="{F1856B5A-EF2F-41F7-870D-D260E7FC2F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7124" y="2030624"/>
              <a:ext cx="3529130" cy="2354892"/>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CDBA2E26-1C5D-45E9-8E81-D93952DAED9B}"/>
                </a:ext>
              </a:extLst>
            </p:cNvPr>
            <p:cNvSpPr txBox="1"/>
            <p:nvPr/>
          </p:nvSpPr>
          <p:spPr>
            <a:xfrm>
              <a:off x="2515061" y="4364238"/>
              <a:ext cx="4649227" cy="369332"/>
            </a:xfrm>
            <a:prstGeom prst="rect">
              <a:avLst/>
            </a:prstGeom>
            <a:noFill/>
          </p:spPr>
          <p:txBody>
            <a:bodyPr wrap="square" rtlCol="0">
              <a:spAutoFit/>
            </a:bodyPr>
            <a:lstStyle/>
            <a:p>
              <a:r>
                <a:rPr lang="de-DE" sz="1800" dirty="0">
                  <a:latin typeface="+mn-lt"/>
                </a:rPr>
                <a:t>Slowenien, August 2023</a:t>
              </a:r>
              <a:endParaRPr lang="en-DE" sz="1800" dirty="0">
                <a:latin typeface="+mn-lt"/>
              </a:endParaRPr>
            </a:p>
          </p:txBody>
        </p:sp>
      </p:grpSp>
      <p:grpSp>
        <p:nvGrpSpPr>
          <p:cNvPr id="26" name="Group 25">
            <a:extLst>
              <a:ext uri="{FF2B5EF4-FFF2-40B4-BE49-F238E27FC236}">
                <a16:creationId xmlns:a16="http://schemas.microsoft.com/office/drawing/2014/main" id="{253ADE2F-17B3-431C-9B0E-A59DAFD4378D}"/>
              </a:ext>
            </a:extLst>
          </p:cNvPr>
          <p:cNvGrpSpPr/>
          <p:nvPr/>
        </p:nvGrpSpPr>
        <p:grpSpPr>
          <a:xfrm>
            <a:off x="3217344" y="756667"/>
            <a:ext cx="5580027" cy="3792237"/>
            <a:chOff x="4857750" y="-35245"/>
            <a:chExt cx="4286250" cy="2853278"/>
          </a:xfrm>
        </p:grpSpPr>
        <p:pic>
          <p:nvPicPr>
            <p:cNvPr id="6" name="Picture 5">
              <a:extLst>
                <a:ext uri="{FF2B5EF4-FFF2-40B4-BE49-F238E27FC236}">
                  <a16:creationId xmlns:a16="http://schemas.microsoft.com/office/drawing/2014/main" id="{C4C8F4AB-F1CE-4905-9EE9-EA9839961349}"/>
                </a:ext>
              </a:extLst>
            </p:cNvPr>
            <p:cNvPicPr>
              <a:picLocks noChangeAspect="1"/>
            </p:cNvPicPr>
            <p:nvPr/>
          </p:nvPicPr>
          <p:blipFill>
            <a:blip r:embed="rId6"/>
            <a:stretch>
              <a:fillRect/>
            </a:stretch>
          </p:blipFill>
          <p:spPr>
            <a:xfrm>
              <a:off x="4857750" y="-35245"/>
              <a:ext cx="4286250" cy="2413159"/>
            </a:xfrm>
            <a:prstGeom prst="rect">
              <a:avLst/>
            </a:prstGeom>
            <a:ln>
              <a:noFill/>
            </a:ln>
            <a:effectLst>
              <a:outerShdw blurRad="292100" dist="139700" dir="2700000" algn="tl" rotWithShape="0">
                <a:srgbClr val="333333">
                  <a:alpha val="65000"/>
                </a:srgbClr>
              </a:outerShdw>
            </a:effectLst>
          </p:spPr>
        </p:pic>
        <p:sp>
          <p:nvSpPr>
            <p:cNvPr id="25" name="Content Placeholder 6">
              <a:extLst>
                <a:ext uri="{FF2B5EF4-FFF2-40B4-BE49-F238E27FC236}">
                  <a16:creationId xmlns:a16="http://schemas.microsoft.com/office/drawing/2014/main" id="{DAAF2399-6E41-4875-B678-89D0AFDD9DB7}"/>
                </a:ext>
              </a:extLst>
            </p:cNvPr>
            <p:cNvSpPr txBox="1">
              <a:spLocks/>
            </p:cNvSpPr>
            <p:nvPr/>
          </p:nvSpPr>
          <p:spPr>
            <a:xfrm>
              <a:off x="6008662" y="2422626"/>
              <a:ext cx="3086100" cy="395407"/>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0"/>
                </a:spcBef>
                <a:spcAft>
                  <a:spcPts val="750"/>
                </a:spcAft>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10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0"/>
                </a:spcBef>
                <a:spcAft>
                  <a:spcPts val="450"/>
                </a:spcAft>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0"/>
                </a:spcBef>
                <a:spcAft>
                  <a:spcPts val="450"/>
                </a:spcAft>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fontAlgn="auto"/>
              <a:r>
                <a:rPr lang="de-DE" dirty="0"/>
                <a:t>Griechenland, September 2023</a:t>
              </a:r>
              <a:endParaRPr lang="en-DE" dirty="0"/>
            </a:p>
          </p:txBody>
        </p:sp>
      </p:grpSp>
      <p:sp>
        <p:nvSpPr>
          <p:cNvPr id="19" name="Rectangle: Rounded Corners 18">
            <a:extLst>
              <a:ext uri="{FF2B5EF4-FFF2-40B4-BE49-F238E27FC236}">
                <a16:creationId xmlns:a16="http://schemas.microsoft.com/office/drawing/2014/main" id="{8E897AA3-6D00-43C3-BC65-CBD003435FE0}"/>
              </a:ext>
            </a:extLst>
          </p:cNvPr>
          <p:cNvSpPr/>
          <p:nvPr/>
        </p:nvSpPr>
        <p:spPr>
          <a:xfrm>
            <a:off x="2037906" y="1582634"/>
            <a:ext cx="4986905" cy="1583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Aber </a:t>
            </a:r>
            <a:r>
              <a:rPr lang="en-GB" sz="2800" dirty="0" err="1"/>
              <a:t>wie</a:t>
            </a:r>
            <a:r>
              <a:rPr lang="en-GB" sz="2800" dirty="0"/>
              <a:t> </a:t>
            </a:r>
            <a:r>
              <a:rPr lang="en-GB" sz="2800" dirty="0" err="1"/>
              <a:t>betrifft</a:t>
            </a:r>
            <a:r>
              <a:rPr lang="en-GB" sz="2800" dirty="0"/>
              <a:t> </a:t>
            </a:r>
            <a:r>
              <a:rPr lang="en-GB" sz="2800" dirty="0" err="1"/>
              <a:t>uns</a:t>
            </a:r>
            <a:r>
              <a:rPr lang="en-GB" sz="2800" dirty="0"/>
              <a:t> das?</a:t>
            </a:r>
            <a:endParaRPr lang="en-DE" sz="2800" dirty="0"/>
          </a:p>
        </p:txBody>
      </p:sp>
    </p:spTree>
    <p:extLst>
      <p:ext uri="{BB962C8B-B14F-4D97-AF65-F5344CB8AC3E}">
        <p14:creationId xmlns:p14="http://schemas.microsoft.com/office/powerpoint/2010/main" val="107869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B285A27-8778-4C5A-80C3-541BBF3EF7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286222"/>
            <a:ext cx="4876800" cy="3733800"/>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90EF62EF-BBF1-4724-8FEB-741AA23440D4}"/>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9A8CA3A9-2F42-42BD-B72F-1514BC24CAAB}"/>
              </a:ext>
            </a:extLst>
          </p:cNvPr>
          <p:cNvSpPr>
            <a:spLocks noGrp="1"/>
          </p:cNvSpPr>
          <p:nvPr>
            <p:ph type="sldNum" sz="quarter" idx="12"/>
          </p:nvPr>
        </p:nvSpPr>
        <p:spPr/>
        <p:txBody>
          <a:bodyPr/>
          <a:lstStyle/>
          <a:p>
            <a:fld id="{1B44015D-9407-488E-8AD7-722ADB5AEF29}" type="slidenum">
              <a:rPr lang="de-DE" smtClean="0"/>
              <a:t>6</a:t>
            </a:fld>
            <a:endParaRPr lang="de-DE" dirty="0"/>
          </a:p>
        </p:txBody>
      </p:sp>
      <p:sp>
        <p:nvSpPr>
          <p:cNvPr id="5" name="Title 4">
            <a:extLst>
              <a:ext uri="{FF2B5EF4-FFF2-40B4-BE49-F238E27FC236}">
                <a16:creationId xmlns:a16="http://schemas.microsoft.com/office/drawing/2014/main" id="{2A659FDA-A277-4D65-8C2B-8F8F40685894}"/>
              </a:ext>
            </a:extLst>
          </p:cNvPr>
          <p:cNvSpPr>
            <a:spLocks noGrp="1"/>
          </p:cNvSpPr>
          <p:nvPr>
            <p:ph type="title"/>
          </p:nvPr>
        </p:nvSpPr>
        <p:spPr/>
        <p:txBody>
          <a:bodyPr>
            <a:noAutofit/>
          </a:bodyPr>
          <a:lstStyle/>
          <a:p>
            <a:r>
              <a:rPr lang="de-DE" sz="2800" dirty="0"/>
              <a:t>Anomalien der Meeresoberflächentemperaturen </a:t>
            </a:r>
            <a:r>
              <a:rPr lang="de-DE" sz="2000" dirty="0"/>
              <a:t>September 2023</a:t>
            </a:r>
            <a:endParaRPr lang="en-DE" sz="2800" dirty="0"/>
          </a:p>
        </p:txBody>
      </p:sp>
      <p:pic>
        <p:nvPicPr>
          <p:cNvPr id="9" name="Picture 8">
            <a:extLst>
              <a:ext uri="{FF2B5EF4-FFF2-40B4-BE49-F238E27FC236}">
                <a16:creationId xmlns:a16="http://schemas.microsoft.com/office/drawing/2014/main" id="{9EFF91CB-3044-4484-B67E-2984C637D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696" y="123478"/>
            <a:ext cx="4876800" cy="4338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89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A55741-45B1-4939-986B-A3A32CD58A63}"/>
              </a:ext>
            </a:extLst>
          </p:cNvPr>
          <p:cNvSpPr>
            <a:spLocks noGrp="1"/>
          </p:cNvSpPr>
          <p:nvPr>
            <p:ph idx="1"/>
          </p:nvPr>
        </p:nvSpPr>
        <p:spPr>
          <a:xfrm>
            <a:off x="213400" y="1635645"/>
            <a:ext cx="5208974" cy="2290795"/>
          </a:xfrm>
        </p:spPr>
        <p:txBody>
          <a:bodyPr/>
          <a:lstStyle/>
          <a:p>
            <a:pPr marL="214313" indent="-214313">
              <a:buFont typeface="Arial" panose="020B0604020202020204" pitchFamily="34" charset="0"/>
              <a:buChar char="•"/>
            </a:pPr>
            <a:r>
              <a:rPr lang="de-DE" dirty="0" err="1"/>
              <a:t>Wiederkehrinterval</a:t>
            </a:r>
            <a:r>
              <a:rPr lang="de-DE" dirty="0"/>
              <a:t> ohne Klimawandel ~2000 Jahre</a:t>
            </a:r>
          </a:p>
          <a:p>
            <a:pPr marL="214313" indent="-214313">
              <a:buFont typeface="Arial" panose="020B0604020202020204" pitchFamily="34" charset="0"/>
              <a:buChar char="•"/>
            </a:pPr>
            <a:r>
              <a:rPr lang="de-DE" dirty="0"/>
              <a:t>Schäden ~30 Milliarden Euro</a:t>
            </a:r>
            <a:endParaRPr lang="de-DE" sz="1600" dirty="0"/>
          </a:p>
          <a:p>
            <a:pPr marL="214313" indent="-214313">
              <a:buFont typeface="Arial" panose="020B0604020202020204" pitchFamily="34" charset="0"/>
              <a:buChar char="•"/>
            </a:pPr>
            <a:r>
              <a:rPr lang="de-DE" sz="1600" dirty="0"/>
              <a:t>Aufgrund des Klimawandels sind unsere (kritischen) Infrastrukturen nicht mehr in ihrem Sicherheitsbereich.</a:t>
            </a:r>
            <a:endParaRPr lang="de-DE" dirty="0"/>
          </a:p>
        </p:txBody>
      </p:sp>
      <p:sp>
        <p:nvSpPr>
          <p:cNvPr id="3" name="Footer Placeholder 2">
            <a:extLst>
              <a:ext uri="{FF2B5EF4-FFF2-40B4-BE49-F238E27FC236}">
                <a16:creationId xmlns:a16="http://schemas.microsoft.com/office/drawing/2014/main" id="{5B4394CE-1160-49BC-9498-3CDB8195C36D}"/>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7711111B-1022-4DC2-ACDC-07F82F79C338}"/>
              </a:ext>
            </a:extLst>
          </p:cNvPr>
          <p:cNvSpPr>
            <a:spLocks noGrp="1"/>
          </p:cNvSpPr>
          <p:nvPr>
            <p:ph type="sldNum" sz="quarter" idx="12"/>
          </p:nvPr>
        </p:nvSpPr>
        <p:spPr/>
        <p:txBody>
          <a:bodyPr/>
          <a:lstStyle/>
          <a:p>
            <a:fld id="{1B44015D-9407-488E-8AD7-722ADB5AEF29}" type="slidenum">
              <a:rPr lang="de-DE" smtClean="0"/>
              <a:t>7</a:t>
            </a:fld>
            <a:endParaRPr lang="de-DE" dirty="0"/>
          </a:p>
        </p:txBody>
      </p:sp>
      <p:sp>
        <p:nvSpPr>
          <p:cNvPr id="5" name="Title 4">
            <a:extLst>
              <a:ext uri="{FF2B5EF4-FFF2-40B4-BE49-F238E27FC236}">
                <a16:creationId xmlns:a16="http://schemas.microsoft.com/office/drawing/2014/main" id="{BCFC049C-8081-475D-AA38-0C4BD9666AFF}"/>
              </a:ext>
            </a:extLst>
          </p:cNvPr>
          <p:cNvSpPr>
            <a:spLocks noGrp="1"/>
          </p:cNvSpPr>
          <p:nvPr>
            <p:ph type="title"/>
          </p:nvPr>
        </p:nvSpPr>
        <p:spPr/>
        <p:txBody>
          <a:bodyPr/>
          <a:lstStyle/>
          <a:p>
            <a:r>
              <a:rPr lang="de-DE" dirty="0"/>
              <a:t>Ahrtal Hochwasser 2021</a:t>
            </a:r>
            <a:endParaRPr lang="en-DE" dirty="0"/>
          </a:p>
        </p:txBody>
      </p:sp>
      <p:pic>
        <p:nvPicPr>
          <p:cNvPr id="8" name="Grafik 5">
            <a:extLst>
              <a:ext uri="{FF2B5EF4-FFF2-40B4-BE49-F238E27FC236}">
                <a16:creationId xmlns:a16="http://schemas.microsoft.com/office/drawing/2014/main" id="{9E40D7D8-5161-468B-AF12-98097E8FE2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rot="16200000">
            <a:off x="5864794" y="1160945"/>
            <a:ext cx="2742566" cy="248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19">
            <a:extLst>
              <a:ext uri="{FF2B5EF4-FFF2-40B4-BE49-F238E27FC236}">
                <a16:creationId xmlns:a16="http://schemas.microsoft.com/office/drawing/2014/main" id="{C90A37C8-22A0-440D-83A8-3F21C2314967}"/>
              </a:ext>
            </a:extLst>
          </p:cNvPr>
          <p:cNvCxnSpPr/>
          <p:nvPr/>
        </p:nvCxnSpPr>
        <p:spPr bwMode="auto">
          <a:xfrm>
            <a:off x="7586035" y="3118048"/>
            <a:ext cx="736985" cy="0"/>
          </a:xfrm>
          <a:prstGeom prst="line">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feld 7">
            <a:extLst>
              <a:ext uri="{FF2B5EF4-FFF2-40B4-BE49-F238E27FC236}">
                <a16:creationId xmlns:a16="http://schemas.microsoft.com/office/drawing/2014/main" id="{1342F7EA-39BC-464E-AE21-625E71109F80}"/>
              </a:ext>
            </a:extLst>
          </p:cNvPr>
          <p:cNvSpPr txBox="1">
            <a:spLocks noChangeArrowheads="1"/>
          </p:cNvSpPr>
          <p:nvPr/>
        </p:nvSpPr>
        <p:spPr bwMode="auto">
          <a:xfrm>
            <a:off x="7585339" y="2768382"/>
            <a:ext cx="56938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de-DE" sz="1350" b="1" dirty="0">
                <a:solidFill>
                  <a:srgbClr val="C00000"/>
                </a:solidFill>
              </a:rPr>
              <a:t>1910</a:t>
            </a:r>
          </a:p>
        </p:txBody>
      </p:sp>
      <p:cxnSp>
        <p:nvCxnSpPr>
          <p:cNvPr id="11" name="Gerade Verbindung 21">
            <a:extLst>
              <a:ext uri="{FF2B5EF4-FFF2-40B4-BE49-F238E27FC236}">
                <a16:creationId xmlns:a16="http://schemas.microsoft.com/office/drawing/2014/main" id="{9F48EC8B-743C-478F-A941-59FF628EEB50}"/>
              </a:ext>
            </a:extLst>
          </p:cNvPr>
          <p:cNvCxnSpPr/>
          <p:nvPr/>
        </p:nvCxnSpPr>
        <p:spPr bwMode="auto">
          <a:xfrm>
            <a:off x="7568527" y="2290801"/>
            <a:ext cx="738575" cy="0"/>
          </a:xfrm>
          <a:prstGeom prst="line">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feld 9">
            <a:extLst>
              <a:ext uri="{FF2B5EF4-FFF2-40B4-BE49-F238E27FC236}">
                <a16:creationId xmlns:a16="http://schemas.microsoft.com/office/drawing/2014/main" id="{193E9185-9794-4A23-9D88-C6EF7B55CE97}"/>
              </a:ext>
            </a:extLst>
          </p:cNvPr>
          <p:cNvSpPr txBox="1">
            <a:spLocks noChangeArrowheads="1"/>
          </p:cNvSpPr>
          <p:nvPr/>
        </p:nvSpPr>
        <p:spPr bwMode="auto">
          <a:xfrm>
            <a:off x="7568856" y="1916691"/>
            <a:ext cx="56938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de-DE" sz="1350" b="1" dirty="0">
                <a:solidFill>
                  <a:srgbClr val="C00000"/>
                </a:solidFill>
              </a:rPr>
              <a:t>1804</a:t>
            </a:r>
          </a:p>
        </p:txBody>
      </p:sp>
      <p:cxnSp>
        <p:nvCxnSpPr>
          <p:cNvPr id="13" name="Gerade Verbindung 23">
            <a:extLst>
              <a:ext uri="{FF2B5EF4-FFF2-40B4-BE49-F238E27FC236}">
                <a16:creationId xmlns:a16="http://schemas.microsoft.com/office/drawing/2014/main" id="{F97F707E-E954-4CA0-946D-F18A646C2A12}"/>
              </a:ext>
            </a:extLst>
          </p:cNvPr>
          <p:cNvCxnSpPr/>
          <p:nvPr/>
        </p:nvCxnSpPr>
        <p:spPr bwMode="auto">
          <a:xfrm>
            <a:off x="7547833" y="1346318"/>
            <a:ext cx="738575" cy="0"/>
          </a:xfrm>
          <a:prstGeom prst="line">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feld 11">
            <a:extLst>
              <a:ext uri="{FF2B5EF4-FFF2-40B4-BE49-F238E27FC236}">
                <a16:creationId xmlns:a16="http://schemas.microsoft.com/office/drawing/2014/main" id="{C7491C85-B3B3-4129-8590-E5BB4BF70528}"/>
              </a:ext>
            </a:extLst>
          </p:cNvPr>
          <p:cNvSpPr txBox="1">
            <a:spLocks noChangeArrowheads="1"/>
          </p:cNvSpPr>
          <p:nvPr/>
        </p:nvSpPr>
        <p:spPr bwMode="auto">
          <a:xfrm>
            <a:off x="7568856" y="987574"/>
            <a:ext cx="56938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de-DE" sz="1350" b="1" dirty="0">
                <a:solidFill>
                  <a:srgbClr val="C00000"/>
                </a:solidFill>
              </a:rPr>
              <a:t>2021</a:t>
            </a:r>
          </a:p>
        </p:txBody>
      </p:sp>
      <p:sp>
        <p:nvSpPr>
          <p:cNvPr id="15" name="Rectangle: Rounded Corners 14">
            <a:extLst>
              <a:ext uri="{FF2B5EF4-FFF2-40B4-BE49-F238E27FC236}">
                <a16:creationId xmlns:a16="http://schemas.microsoft.com/office/drawing/2014/main" id="{83076247-B17E-4F3B-8A44-1E28BD2EC432}"/>
              </a:ext>
            </a:extLst>
          </p:cNvPr>
          <p:cNvSpPr/>
          <p:nvPr/>
        </p:nvSpPr>
        <p:spPr>
          <a:xfrm>
            <a:off x="1042988" y="1102963"/>
            <a:ext cx="6769372" cy="25732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Fast </a:t>
            </a:r>
            <a:r>
              <a:rPr lang="en-GB" sz="2800" dirty="0" err="1"/>
              <a:t>alle</a:t>
            </a:r>
            <a:r>
              <a:rPr lang="en-GB" sz="2800" dirty="0"/>
              <a:t> </a:t>
            </a:r>
            <a:r>
              <a:rPr lang="en-GB" sz="2800" dirty="0" err="1"/>
              <a:t>Hochwasser</a:t>
            </a:r>
            <a:r>
              <a:rPr lang="en-GB" sz="2800" dirty="0"/>
              <a:t> in </a:t>
            </a:r>
            <a:r>
              <a:rPr lang="en-GB" sz="2800" dirty="0" err="1"/>
              <a:t>Mitteleuropa</a:t>
            </a:r>
            <a:r>
              <a:rPr lang="en-GB" sz="2800" dirty="0"/>
              <a:t> der </a:t>
            </a:r>
            <a:r>
              <a:rPr lang="en-GB" sz="2800" dirty="0" err="1"/>
              <a:t>letzten</a:t>
            </a:r>
            <a:r>
              <a:rPr lang="en-GB" sz="2800" dirty="0"/>
              <a:t> </a:t>
            </a:r>
            <a:r>
              <a:rPr lang="en-GB" sz="2800" dirty="0" err="1"/>
              <a:t>Jahrzehnte</a:t>
            </a:r>
            <a:r>
              <a:rPr lang="en-GB" sz="2800" dirty="0"/>
              <a:t> </a:t>
            </a:r>
            <a:r>
              <a:rPr lang="en-GB" sz="2800" dirty="0" err="1"/>
              <a:t>waren</a:t>
            </a:r>
            <a:r>
              <a:rPr lang="en-GB" sz="2800" dirty="0"/>
              <a:t> </a:t>
            </a:r>
            <a:r>
              <a:rPr lang="en-GB" sz="2800" dirty="0" err="1"/>
              <a:t>durch</a:t>
            </a:r>
            <a:r>
              <a:rPr lang="en-GB" sz="2800" dirty="0"/>
              <a:t> </a:t>
            </a:r>
            <a:r>
              <a:rPr lang="en-GB" sz="2800" dirty="0" err="1"/>
              <a:t>feuchte</a:t>
            </a:r>
            <a:r>
              <a:rPr lang="en-GB" sz="2800" dirty="0"/>
              <a:t> </a:t>
            </a:r>
            <a:r>
              <a:rPr lang="en-GB" sz="2800" dirty="0" err="1"/>
              <a:t>Luftmassen</a:t>
            </a:r>
            <a:r>
              <a:rPr lang="en-GB" sz="2800" dirty="0"/>
              <a:t> </a:t>
            </a:r>
            <a:r>
              <a:rPr lang="en-GB" sz="2800" dirty="0" err="1"/>
              <a:t>aus</a:t>
            </a:r>
            <a:r>
              <a:rPr lang="en-GB" sz="2800" dirty="0"/>
              <a:t> </a:t>
            </a:r>
            <a:r>
              <a:rPr lang="en-GB" sz="2800" dirty="0" err="1"/>
              <a:t>dem</a:t>
            </a:r>
            <a:r>
              <a:rPr lang="en-GB" sz="2800" dirty="0"/>
              <a:t> </a:t>
            </a:r>
            <a:r>
              <a:rPr lang="en-GB" sz="2800" dirty="0" err="1"/>
              <a:t>Mittelmeerraum</a:t>
            </a:r>
            <a:r>
              <a:rPr lang="en-GB" sz="2800" dirty="0"/>
              <a:t> </a:t>
            </a:r>
            <a:r>
              <a:rPr lang="en-GB" sz="2800" dirty="0" err="1"/>
              <a:t>gespeist</a:t>
            </a:r>
            <a:endParaRPr lang="en-DE" sz="2800" dirty="0"/>
          </a:p>
        </p:txBody>
      </p:sp>
    </p:spTree>
    <p:extLst>
      <p:ext uri="{BB962C8B-B14F-4D97-AF65-F5344CB8AC3E}">
        <p14:creationId xmlns:p14="http://schemas.microsoft.com/office/powerpoint/2010/main" val="31322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3">
            <a:extLst>
              <a:ext uri="{FF2B5EF4-FFF2-40B4-BE49-F238E27FC236}">
                <a16:creationId xmlns:a16="http://schemas.microsoft.com/office/drawing/2014/main" id="{6289E499-A6A1-457A-ACDE-787551765A04}"/>
              </a:ext>
            </a:extLst>
          </p:cNvPr>
          <p:cNvSpPr>
            <a:spLocks noGrp="1"/>
          </p:cNvSpPr>
          <p:nvPr>
            <p:ph type="ftr" sz="quarter" idx="11"/>
          </p:nvPr>
        </p:nvSpPr>
        <p:spPr>
          <a:xfrm>
            <a:off x="3028949" y="4767263"/>
            <a:ext cx="5264135" cy="273844"/>
          </a:xfrm>
        </p:spPr>
        <p:txBody>
          <a:bodyPr/>
          <a:lstStyle/>
          <a:p>
            <a:pPr algn="r"/>
            <a:r>
              <a:rPr lang="de-DE" sz="1200" dirty="0">
                <a:latin typeface="Calibri" panose="020F0502020204030204" pitchFamily="34" charset="0"/>
                <a:cs typeface="Calibri" panose="020F0502020204030204" pitchFamily="34" charset="0"/>
              </a:rPr>
              <a:t>Hoffmann P, </a:t>
            </a:r>
            <a:r>
              <a:rPr lang="de-DE" sz="1200" dirty="0" err="1">
                <a:latin typeface="Calibri" panose="020F0502020204030204" pitchFamily="34" charset="0"/>
                <a:cs typeface="Calibri" panose="020F0502020204030204" pitchFamily="34" charset="0"/>
              </a:rPr>
              <a:t>Fallah</a:t>
            </a:r>
            <a:r>
              <a:rPr lang="de-DE" sz="1200" dirty="0">
                <a:latin typeface="Calibri" panose="020F0502020204030204" pitchFamily="34" charset="0"/>
                <a:cs typeface="Calibri" panose="020F0502020204030204" pitchFamily="34" charset="0"/>
              </a:rPr>
              <a:t> B. &amp; Hattermann FF (2021), Scientific Reports</a:t>
            </a:r>
          </a:p>
        </p:txBody>
      </p:sp>
      <p:sp>
        <p:nvSpPr>
          <p:cNvPr id="35" name="CustomShape 7">
            <a:extLst>
              <a:ext uri="{FF2B5EF4-FFF2-40B4-BE49-F238E27FC236}">
                <a16:creationId xmlns:a16="http://schemas.microsoft.com/office/drawing/2014/main" id="{A7A29BF1-68FF-4268-92AA-34FA926DFEEE}"/>
              </a:ext>
            </a:extLst>
          </p:cNvPr>
          <p:cNvSpPr/>
          <p:nvPr/>
        </p:nvSpPr>
        <p:spPr>
          <a:xfrm>
            <a:off x="3866096" y="1491630"/>
            <a:ext cx="4847972" cy="2575127"/>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txBody>
          <a:bodyPr lIns="67500" tIns="33750" rIns="67500" bIns="3375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1650" spc="-1" dirty="0">
                <a:solidFill>
                  <a:srgbClr val="000000"/>
                </a:solidFill>
                <a:latin typeface="Times New Roman"/>
                <a:ea typeface="DejaVu Sans"/>
              </a:rPr>
              <a:t>Weather persistence Index</a:t>
            </a: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050" spc="-1" dirty="0">
              <a:solidFill>
                <a:srgbClr val="000000"/>
              </a:solidFill>
              <a:latin typeface="Times New Roman"/>
              <a:ea typeface="DejaVu Sans"/>
            </a:endParaRPr>
          </a:p>
        </p:txBody>
      </p:sp>
      <p:sp>
        <p:nvSpPr>
          <p:cNvPr id="5" name="Rectangle 4">
            <a:extLst>
              <a:ext uri="{FF2B5EF4-FFF2-40B4-BE49-F238E27FC236}">
                <a16:creationId xmlns:a16="http://schemas.microsoft.com/office/drawing/2014/main" id="{AAD26947-03B5-4FBB-9B08-2E0F51C2A35A}"/>
              </a:ext>
            </a:extLst>
          </p:cNvPr>
          <p:cNvSpPr/>
          <p:nvPr/>
        </p:nvSpPr>
        <p:spPr>
          <a:xfrm>
            <a:off x="395536" y="1358259"/>
            <a:ext cx="3384376" cy="2831544"/>
          </a:xfrm>
          <a:prstGeom prst="rect">
            <a:avLst/>
          </a:prstGeom>
        </p:spPr>
        <p:txBody>
          <a:bodyPr wrap="square">
            <a:spAutoFit/>
          </a:bodyPr>
          <a:lstStyle/>
          <a:p>
            <a:pPr>
              <a:spcAft>
                <a:spcPts val="600"/>
              </a:spcAft>
            </a:pPr>
            <a:r>
              <a:rPr lang="de-DE" sz="2000" b="1" dirty="0">
                <a:latin typeface="+mn-lt"/>
              </a:rPr>
              <a:t>Die Wetterpersistenz beschreibt die Dauer einer bestimmten Wetterlage:</a:t>
            </a:r>
          </a:p>
          <a:p>
            <a:pPr marL="285750" indent="-285750">
              <a:spcAft>
                <a:spcPts val="600"/>
              </a:spcAft>
              <a:buFont typeface="Arial" panose="020B0604020202020204" pitchFamily="34" charset="0"/>
              <a:buChar char="•"/>
            </a:pPr>
            <a:r>
              <a:rPr lang="de-DE" sz="1800" dirty="0">
                <a:latin typeface="+mn-lt"/>
              </a:rPr>
              <a:t>Eine lang anhaltende Hochdruckwetterlage führt zu einer Dürre, </a:t>
            </a:r>
          </a:p>
          <a:p>
            <a:pPr marL="285750" indent="-285750">
              <a:spcAft>
                <a:spcPts val="600"/>
              </a:spcAft>
              <a:buFont typeface="Arial" panose="020B0604020202020204" pitchFamily="34" charset="0"/>
              <a:buChar char="•"/>
            </a:pPr>
            <a:r>
              <a:rPr lang="de-DE" sz="1800" dirty="0">
                <a:latin typeface="+mn-lt"/>
              </a:rPr>
              <a:t>ein lang anhaltender Tiefdruck oft zu einer Überschwemmung.</a:t>
            </a:r>
            <a:endParaRPr lang="en-DE" sz="1800" dirty="0">
              <a:latin typeface="+mn-lt"/>
            </a:endParaRPr>
          </a:p>
        </p:txBody>
      </p:sp>
      <p:sp>
        <p:nvSpPr>
          <p:cNvPr id="9" name="Title 3">
            <a:extLst>
              <a:ext uri="{FF2B5EF4-FFF2-40B4-BE49-F238E27FC236}">
                <a16:creationId xmlns:a16="http://schemas.microsoft.com/office/drawing/2014/main" id="{543D4F42-2990-41A3-885A-7AC47DF344B3}"/>
              </a:ext>
            </a:extLst>
          </p:cNvPr>
          <p:cNvSpPr txBox="1">
            <a:spLocks/>
          </p:cNvSpPr>
          <p:nvPr/>
        </p:nvSpPr>
        <p:spPr>
          <a:xfrm>
            <a:off x="406385" y="426244"/>
            <a:ext cx="7886700" cy="678656"/>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a:lstStyle>
          <a:p>
            <a:pPr fontAlgn="auto">
              <a:spcAft>
                <a:spcPts val="0"/>
              </a:spcAft>
            </a:pPr>
            <a:r>
              <a:rPr lang="en-US" sz="2800" dirty="0" err="1">
                <a:latin typeface="Calibri" panose="020F0502020204030204" pitchFamily="34" charset="0"/>
                <a:cs typeface="Calibri" panose="020F0502020204030204" pitchFamily="34" charset="0"/>
              </a:rPr>
              <a:t>Beobachteter</a:t>
            </a:r>
            <a:r>
              <a:rPr lang="en-US" sz="2800" dirty="0">
                <a:latin typeface="Calibri" panose="020F0502020204030204" pitchFamily="34" charset="0"/>
                <a:cs typeface="Calibri" panose="020F0502020204030204" pitchFamily="34" charset="0"/>
              </a:rPr>
              <a:t> Trend in der </a:t>
            </a:r>
            <a:r>
              <a:rPr lang="en-US" sz="2800" dirty="0" err="1">
                <a:latin typeface="Calibri" panose="020F0502020204030204" pitchFamily="34" charset="0"/>
                <a:cs typeface="Calibri" panose="020F0502020204030204" pitchFamily="34" charset="0"/>
              </a:rPr>
              <a:t>Andauer</a:t>
            </a:r>
            <a:r>
              <a:rPr lang="en-US" sz="2800" dirty="0">
                <a:latin typeface="Calibri" panose="020F0502020204030204" pitchFamily="34" charset="0"/>
                <a:cs typeface="Calibri" panose="020F0502020204030204" pitchFamily="34" charset="0"/>
              </a:rPr>
              <a:t> von </a:t>
            </a:r>
            <a:r>
              <a:rPr lang="en-US" sz="2800" dirty="0" err="1">
                <a:latin typeface="Calibri" panose="020F0502020204030204" pitchFamily="34" charset="0"/>
                <a:cs typeface="Calibri" panose="020F0502020204030204" pitchFamily="34" charset="0"/>
              </a:rPr>
              <a:t>Wetterlagen</a:t>
            </a:r>
            <a:endParaRPr lang="en-DE"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6460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stomShape 7">
            <a:extLst>
              <a:ext uri="{FF2B5EF4-FFF2-40B4-BE49-F238E27FC236}">
                <a16:creationId xmlns:a16="http://schemas.microsoft.com/office/drawing/2014/main" id="{A7A29BF1-68FF-4268-92AA-34FA926DFEEE}"/>
              </a:ext>
            </a:extLst>
          </p:cNvPr>
          <p:cNvSpPr/>
          <p:nvPr/>
        </p:nvSpPr>
        <p:spPr>
          <a:xfrm>
            <a:off x="3866096" y="1491630"/>
            <a:ext cx="4847972" cy="2575127"/>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txBody>
          <a:bodyPr lIns="67500" tIns="33750" rIns="67500" bIns="3375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1650" spc="-1" dirty="0">
                <a:solidFill>
                  <a:srgbClr val="000000"/>
                </a:solidFill>
                <a:latin typeface="Times New Roman"/>
                <a:ea typeface="DejaVu Sans"/>
              </a:rPr>
              <a:t>Weather persistence Index</a:t>
            </a: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650" spc="-1" dirty="0">
              <a:latin typeface="Arial"/>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350" spc="-1" dirty="0">
              <a:solidFill>
                <a:srgbClr val="000000"/>
              </a:solidFill>
              <a:latin typeface="Times New Roman"/>
              <a:ea typeface="DejaVu Sans"/>
            </a:endParaRPr>
          </a:p>
          <a:p>
            <a:pPr algn="ctr">
              <a:lnSpc>
                <a:spcPct val="100000"/>
              </a:lnSpc>
            </a:pPr>
            <a:endParaRPr lang="en-US" sz="1050" spc="-1" dirty="0">
              <a:solidFill>
                <a:srgbClr val="000000"/>
              </a:solidFill>
              <a:latin typeface="Times New Roman"/>
              <a:ea typeface="DejaVu Sans"/>
            </a:endParaRPr>
          </a:p>
        </p:txBody>
      </p:sp>
      <p:sp>
        <p:nvSpPr>
          <p:cNvPr id="9" name="Title 3">
            <a:extLst>
              <a:ext uri="{FF2B5EF4-FFF2-40B4-BE49-F238E27FC236}">
                <a16:creationId xmlns:a16="http://schemas.microsoft.com/office/drawing/2014/main" id="{543D4F42-2990-41A3-885A-7AC47DF344B3}"/>
              </a:ext>
            </a:extLst>
          </p:cNvPr>
          <p:cNvSpPr txBox="1">
            <a:spLocks/>
          </p:cNvSpPr>
          <p:nvPr/>
        </p:nvSpPr>
        <p:spPr>
          <a:xfrm>
            <a:off x="406385" y="426244"/>
            <a:ext cx="7886700" cy="678656"/>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2400" b="1" kern="1200">
                <a:solidFill>
                  <a:srgbClr val="E6803A"/>
                </a:solidFill>
                <a:latin typeface="+mn-lt"/>
                <a:ea typeface="+mj-ea"/>
                <a:cs typeface="+mj-cs"/>
              </a:defRPr>
            </a:lvl1pPr>
          </a:lstStyle>
          <a:p>
            <a:pPr fontAlgn="auto">
              <a:spcAft>
                <a:spcPts val="0"/>
              </a:spcAft>
            </a:pPr>
            <a:r>
              <a:rPr lang="en-US" sz="2800" dirty="0" err="1">
                <a:latin typeface="Calibri" panose="020F0502020204030204" pitchFamily="34" charset="0"/>
                <a:cs typeface="Calibri" panose="020F0502020204030204" pitchFamily="34" charset="0"/>
              </a:rPr>
              <a:t>Beobachteter</a:t>
            </a:r>
            <a:r>
              <a:rPr lang="en-US" sz="2800" dirty="0">
                <a:latin typeface="Calibri" panose="020F0502020204030204" pitchFamily="34" charset="0"/>
                <a:cs typeface="Calibri" panose="020F0502020204030204" pitchFamily="34" charset="0"/>
              </a:rPr>
              <a:t> Trend in der </a:t>
            </a:r>
            <a:r>
              <a:rPr lang="en-US" sz="2800" dirty="0" err="1">
                <a:latin typeface="Calibri" panose="020F0502020204030204" pitchFamily="34" charset="0"/>
                <a:cs typeface="Calibri" panose="020F0502020204030204" pitchFamily="34" charset="0"/>
              </a:rPr>
              <a:t>Andauer</a:t>
            </a:r>
            <a:r>
              <a:rPr lang="en-US" sz="2800" dirty="0">
                <a:latin typeface="Calibri" panose="020F0502020204030204" pitchFamily="34" charset="0"/>
                <a:cs typeface="Calibri" panose="020F0502020204030204" pitchFamily="34" charset="0"/>
              </a:rPr>
              <a:t> von </a:t>
            </a:r>
            <a:r>
              <a:rPr lang="en-US" sz="2800" dirty="0" err="1">
                <a:latin typeface="Calibri" panose="020F0502020204030204" pitchFamily="34" charset="0"/>
                <a:cs typeface="Calibri" panose="020F0502020204030204" pitchFamily="34" charset="0"/>
              </a:rPr>
              <a:t>Wetterlagen</a:t>
            </a:r>
            <a:endParaRPr lang="en-DE" sz="2800" dirty="0">
              <a:latin typeface="Calibri" panose="020F0502020204030204" pitchFamily="34" charset="0"/>
              <a:cs typeface="Calibri" panose="020F0502020204030204" pitchFamily="34" charset="0"/>
            </a:endParaRPr>
          </a:p>
        </p:txBody>
      </p:sp>
      <p:sp>
        <p:nvSpPr>
          <p:cNvPr id="13" name="Star: 7 Points 12">
            <a:extLst>
              <a:ext uri="{FF2B5EF4-FFF2-40B4-BE49-F238E27FC236}">
                <a16:creationId xmlns:a16="http://schemas.microsoft.com/office/drawing/2014/main" id="{B75A22E9-E293-4FE6-8C16-8C4EF19F801F}"/>
              </a:ext>
            </a:extLst>
          </p:cNvPr>
          <p:cNvSpPr/>
          <p:nvPr/>
        </p:nvSpPr>
        <p:spPr bwMode="auto">
          <a:xfrm>
            <a:off x="6084168" y="1805406"/>
            <a:ext cx="360040" cy="334429"/>
          </a:xfrm>
          <a:prstGeom prst="star7">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400" b="0" i="0" u="none" strike="noStrike" cap="none" normalizeH="0" baseline="0" dirty="0">
              <a:ln>
                <a:noFill/>
              </a:ln>
              <a:solidFill>
                <a:schemeClr val="tx1"/>
              </a:solidFill>
              <a:effectLst/>
              <a:latin typeface="Calibri" panose="020F0502020204030204" pitchFamily="34" charset="0"/>
              <a:ea typeface="ヒラギノ角ゴ Pro W3" pitchFamily="48" charset="-128"/>
              <a:cs typeface="Calibri" panose="020F0502020204030204" pitchFamily="34" charset="0"/>
            </a:endParaRPr>
          </a:p>
        </p:txBody>
      </p:sp>
      <p:sp>
        <p:nvSpPr>
          <p:cNvPr id="7" name="Footer Placeholder 3">
            <a:extLst>
              <a:ext uri="{FF2B5EF4-FFF2-40B4-BE49-F238E27FC236}">
                <a16:creationId xmlns:a16="http://schemas.microsoft.com/office/drawing/2014/main" id="{742349E1-79B8-4E21-A00A-C760EA330600}"/>
              </a:ext>
            </a:extLst>
          </p:cNvPr>
          <p:cNvSpPr>
            <a:spLocks noGrp="1"/>
          </p:cNvSpPr>
          <p:nvPr>
            <p:ph type="ftr" sz="quarter" idx="11"/>
          </p:nvPr>
        </p:nvSpPr>
        <p:spPr>
          <a:xfrm>
            <a:off x="3028949" y="4767263"/>
            <a:ext cx="5264135" cy="273844"/>
          </a:xfrm>
        </p:spPr>
        <p:txBody>
          <a:bodyPr/>
          <a:lstStyle/>
          <a:p>
            <a:pPr algn="r"/>
            <a:r>
              <a:rPr lang="de-DE" sz="1200" dirty="0">
                <a:latin typeface="Calibri" panose="020F0502020204030204" pitchFamily="34" charset="0"/>
                <a:cs typeface="Calibri" panose="020F0502020204030204" pitchFamily="34" charset="0"/>
              </a:rPr>
              <a:t>Hoffmann P, </a:t>
            </a:r>
            <a:r>
              <a:rPr lang="de-DE" sz="1200" dirty="0" err="1">
                <a:latin typeface="Calibri" panose="020F0502020204030204" pitchFamily="34" charset="0"/>
                <a:cs typeface="Calibri" panose="020F0502020204030204" pitchFamily="34" charset="0"/>
              </a:rPr>
              <a:t>Fallah</a:t>
            </a:r>
            <a:r>
              <a:rPr lang="de-DE" sz="1200" dirty="0">
                <a:latin typeface="Calibri" panose="020F0502020204030204" pitchFamily="34" charset="0"/>
                <a:cs typeface="Calibri" panose="020F0502020204030204" pitchFamily="34" charset="0"/>
              </a:rPr>
              <a:t> B. &amp; Hattermann FF (2021), Scientific Reports</a:t>
            </a:r>
          </a:p>
        </p:txBody>
      </p:sp>
      <p:sp>
        <p:nvSpPr>
          <p:cNvPr id="8" name="Rectangle 7">
            <a:extLst>
              <a:ext uri="{FF2B5EF4-FFF2-40B4-BE49-F238E27FC236}">
                <a16:creationId xmlns:a16="http://schemas.microsoft.com/office/drawing/2014/main" id="{16D552CD-BC61-4BD4-84A2-15D98FCAAAEB}"/>
              </a:ext>
            </a:extLst>
          </p:cNvPr>
          <p:cNvSpPr/>
          <p:nvPr/>
        </p:nvSpPr>
        <p:spPr>
          <a:xfrm>
            <a:off x="395536" y="1358259"/>
            <a:ext cx="3384376" cy="2831544"/>
          </a:xfrm>
          <a:prstGeom prst="rect">
            <a:avLst/>
          </a:prstGeom>
        </p:spPr>
        <p:txBody>
          <a:bodyPr wrap="square">
            <a:spAutoFit/>
          </a:bodyPr>
          <a:lstStyle/>
          <a:p>
            <a:pPr>
              <a:spcAft>
                <a:spcPts val="600"/>
              </a:spcAft>
            </a:pPr>
            <a:r>
              <a:rPr lang="de-DE" sz="2000" b="1" dirty="0">
                <a:latin typeface="+mn-lt"/>
              </a:rPr>
              <a:t>Die Wetterpersistenz beschreibt die Dauer einer bestimmten Wetterlage:</a:t>
            </a:r>
          </a:p>
          <a:p>
            <a:pPr marL="285750" indent="-285750">
              <a:spcAft>
                <a:spcPts val="600"/>
              </a:spcAft>
              <a:buFont typeface="Arial" panose="020B0604020202020204" pitchFamily="34" charset="0"/>
              <a:buChar char="•"/>
            </a:pPr>
            <a:r>
              <a:rPr lang="de-DE" sz="1800" dirty="0">
                <a:solidFill>
                  <a:srgbClr val="FF0000"/>
                </a:solidFill>
                <a:latin typeface="+mn-lt"/>
              </a:rPr>
              <a:t>Eine lang anhaltende Hochdruckwetterlage führt zu einer Dürre, </a:t>
            </a:r>
          </a:p>
          <a:p>
            <a:pPr marL="285750" indent="-285750">
              <a:spcAft>
                <a:spcPts val="600"/>
              </a:spcAft>
              <a:buFont typeface="Arial" panose="020B0604020202020204" pitchFamily="34" charset="0"/>
              <a:buChar char="•"/>
            </a:pPr>
            <a:r>
              <a:rPr lang="de-DE" sz="1800" dirty="0">
                <a:latin typeface="+mn-lt"/>
              </a:rPr>
              <a:t>ein lang anhaltender Tiefdruck oft zu einer Überschwemmung.</a:t>
            </a:r>
            <a:endParaRPr lang="en-DE" sz="1800" dirty="0">
              <a:latin typeface="+mn-lt"/>
            </a:endParaRPr>
          </a:p>
        </p:txBody>
      </p:sp>
    </p:spTree>
    <p:extLst>
      <p:ext uri="{BB962C8B-B14F-4D97-AF65-F5344CB8AC3E}">
        <p14:creationId xmlns:p14="http://schemas.microsoft.com/office/powerpoint/2010/main" val="27424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jobs:Projekte:PIK_ab2006:2_Corporate Design:03_Ausarbeitung:6_Powerpoint:Präsentation_090514.pot</Template>
  <TotalTime>3938</TotalTime>
  <Words>2428</Words>
  <Application>Microsoft Office PowerPoint</Application>
  <PresentationFormat>On-screen Show (16:9)</PresentationFormat>
  <Paragraphs>289</Paragraphs>
  <Slides>29</Slides>
  <Notes>13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Arial</vt:lpstr>
      <vt:lpstr>Calibri</vt:lpstr>
      <vt:lpstr>Comic Sans MS</vt:lpstr>
      <vt:lpstr>DejaVu Sans</vt:lpstr>
      <vt:lpstr>Raleway</vt:lpstr>
      <vt:lpstr>Segoe UI</vt:lpstr>
      <vt:lpstr>Segoe UI Light</vt:lpstr>
      <vt:lpstr>Source Sans Pro</vt:lpstr>
      <vt:lpstr>Tahoma</vt:lpstr>
      <vt:lpstr>Times New Roman</vt:lpstr>
      <vt:lpstr>Verdana</vt:lpstr>
      <vt:lpstr>ヒラギノ角ゴ Pro W3</vt:lpstr>
      <vt:lpstr>Benutzerdefiniertes Design</vt:lpstr>
      <vt:lpstr>4_Custom Design</vt:lpstr>
      <vt:lpstr>Office Theme</vt:lpstr>
      <vt:lpstr>Was sonst noch auf uns zukommt:  Wie der Klimawandel zu mehr Extremen führt </vt:lpstr>
      <vt:lpstr>Beobachteter Klimawandel in Deutschland</vt:lpstr>
      <vt:lpstr>Beobachteter Klimawandel in Deutschland</vt:lpstr>
      <vt:lpstr>Änderungen in der terrestrischen Wasserspeicherung (Grundwasser, basierend auf NASA-Satelliten-Daten, September 2022 und 2023)</vt:lpstr>
      <vt:lpstr>Extreme im Jahr 2023</vt:lpstr>
      <vt:lpstr>Anomalien der Meeresoberflächentemperaturen September 2023</vt:lpstr>
      <vt:lpstr>Ahrtal Hochwasser 2021</vt:lpstr>
      <vt:lpstr>PowerPoint Presentation</vt:lpstr>
      <vt:lpstr>PowerPoint Presentation</vt:lpstr>
      <vt:lpstr>PowerPoint Presentation</vt:lpstr>
      <vt:lpstr>PowerPoint Presentation</vt:lpstr>
      <vt:lpstr>Aktuelle Daten der Klimastation Potsdam</vt:lpstr>
      <vt:lpstr>Aktuelle Daten der Klimastation Potsdam</vt:lpstr>
      <vt:lpstr>UFZ Dürremonitor (https://www.ufz.de/index.php?de=37937)</vt:lpstr>
      <vt:lpstr>Trends im Pflanzenverfügbaren Bodenwasser  (1951-2010, simuliert)</vt:lpstr>
      <vt:lpstr>Grundwasserstände Fläming (Seddin)</vt:lpstr>
      <vt:lpstr>Folgen des Klimawandels für die gegewärtige Wassersituation</vt:lpstr>
      <vt:lpstr>Folgen des Klimawandels für die gegenwärtige Wassersituation – DWD-Atern</vt:lpstr>
      <vt:lpstr>Mehr Dürren unter Klimawandel? Ja</vt:lpstr>
      <vt:lpstr>Mehr Hochwasser unter Klimawandel? Ja </vt:lpstr>
      <vt:lpstr>Szenarien zeigen Übereinstimmung zu mehr Hochwassern und Hochwasserschägen unter Klimawandel</vt:lpstr>
      <vt:lpstr>PowerPoint Presentation</vt:lpstr>
      <vt:lpstr>PowerPoint Presentation</vt:lpstr>
      <vt:lpstr>PowerPoint Presentation</vt:lpstr>
      <vt:lpstr>Prognostizierte Klimaveränderungen für Aurich im Vergleich zu 1991-2020 – Hitzestress</vt:lpstr>
      <vt:lpstr>PowerPoint Presentation</vt:lpstr>
      <vt:lpstr>Domino-Effekt beim Abschmelzen des Grönlandeises</vt:lpstr>
      <vt:lpstr>Zusammenfassung</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dc:creator>
  <cp:lastModifiedBy>Fred Hattermann</cp:lastModifiedBy>
  <cp:revision>401</cp:revision>
  <cp:lastPrinted>2012-12-05T08:54:19Z</cp:lastPrinted>
  <dcterms:created xsi:type="dcterms:W3CDTF">2009-05-18T10:53:25Z</dcterms:created>
  <dcterms:modified xsi:type="dcterms:W3CDTF">2023-10-18T20:32:37Z</dcterms:modified>
</cp:coreProperties>
</file>